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322" r:id="rId2"/>
    <p:sldId id="344" r:id="rId3"/>
    <p:sldId id="345" r:id="rId4"/>
    <p:sldId id="346" r:id="rId5"/>
    <p:sldId id="347" r:id="rId6"/>
    <p:sldId id="348" r:id="rId7"/>
    <p:sldId id="349" r:id="rId8"/>
    <p:sldId id="350" r:id="rId9"/>
    <p:sldId id="351" r:id="rId10"/>
    <p:sldId id="352" r:id="rId11"/>
    <p:sldId id="353" r:id="rId12"/>
    <p:sldId id="354" r:id="rId13"/>
    <p:sldId id="355" r:id="rId14"/>
    <p:sldId id="356" r:id="rId15"/>
    <p:sldId id="336" r:id="rId16"/>
    <p:sldId id="337" r:id="rId17"/>
    <p:sldId id="300" r:id="rId18"/>
    <p:sldId id="331" r:id="rId19"/>
    <p:sldId id="343" r:id="rId20"/>
    <p:sldId id="329"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9255346" y="2750337"/>
            <a:ext cx="1171888" cy="1356442"/>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843909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11309"/>
            <a:ext cx="1154151" cy="1090789"/>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270504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11615"/>
            <a:ext cx="1154151" cy="1090789"/>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520950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09925"/>
            <a:ext cx="1154151" cy="1090789"/>
          </a:xfrm>
        </p:spPr>
        <p:txBody>
          <a:bodyPr/>
          <a:lstStyle/>
          <a:p>
            <a:fld id="{E4CA971C-FBBB-4C55-8AF3-A98D0AC6166B}" type="slidenum">
              <a:rPr lang="el-GR" smtClean="0"/>
              <a:t>‹#›</a:t>
            </a:fld>
            <a:endParaRPr lang="el-G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132283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09925"/>
            <a:ext cx="1154151" cy="1090789"/>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3788343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279D4736-B07F-4527-81EE-0C6217A602BD}" type="datetimeFigureOut">
              <a:rPr lang="el-GR" smtClean="0"/>
              <a:t>6/10/2022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9452458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279D4736-B07F-4527-81EE-0C6217A602BD}" type="datetimeFigureOut">
              <a:rPr lang="el-GR" smtClean="0"/>
              <a:t>6/10/2022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7862981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4005358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a:xfrm>
            <a:off x="680321" y="5936188"/>
            <a:ext cx="6126805" cy="365125"/>
          </a:xfrm>
        </p:spPr>
        <p:txBody>
          <a:bodyPr/>
          <a:lstStyle/>
          <a:p>
            <a:endParaRPr lang="el-G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E4CA971C-FBBB-4C55-8AF3-A98D0AC6166B}" type="slidenum">
              <a:rPr lang="el-GR" smtClean="0"/>
              <a:t>‹#›</a:t>
            </a:fld>
            <a:endParaRPr lang="el-GR"/>
          </a:p>
        </p:txBody>
      </p:sp>
    </p:spTree>
    <p:extLst>
      <p:ext uri="{BB962C8B-B14F-4D97-AF65-F5344CB8AC3E}">
        <p14:creationId xmlns:p14="http://schemas.microsoft.com/office/powerpoint/2010/main" val="4188558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3270696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79D4736-B07F-4527-81EE-0C6217A602BD}" type="datetimeFigureOut">
              <a:rPr lang="el-GR" smtClean="0"/>
              <a:t>6/10/2022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10729455" y="2869895"/>
            <a:ext cx="1154151" cy="1090789"/>
          </a:xfrm>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4241702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2902401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0322" y="3030008"/>
            <a:ext cx="4698355"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594123" y="3030008"/>
            <a:ext cx="4700059" cy="290617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279D4736-B07F-4527-81EE-0C6217A602BD}" type="datetimeFigureOut">
              <a:rPr lang="el-GR" smtClean="0"/>
              <a:t>6/10/2022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3519518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279D4736-B07F-4527-81EE-0C6217A602BD}" type="datetimeFigureOut">
              <a:rPr lang="el-GR" smtClean="0"/>
              <a:t>6/10/2022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10832875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79D4736-B07F-4527-81EE-0C6217A602BD}" type="datetimeFigureOut">
              <a:rPr lang="el-GR" smtClean="0"/>
              <a:t>6/10/2022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2296240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3398551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279D4736-B07F-4527-81EE-0C6217A602BD}" type="datetimeFigureOut">
              <a:rPr lang="el-GR" smtClean="0"/>
              <a:t>6/10/2022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E4CA971C-FBBB-4C55-8AF3-A98D0AC6166B}" type="slidenum">
              <a:rPr lang="el-GR" smtClean="0"/>
              <a:t>‹#›</a:t>
            </a:fld>
            <a:endParaRPr lang="el-GR"/>
          </a:p>
        </p:txBody>
      </p:sp>
    </p:spTree>
    <p:extLst>
      <p:ext uri="{BB962C8B-B14F-4D97-AF65-F5344CB8AC3E}">
        <p14:creationId xmlns:p14="http://schemas.microsoft.com/office/powerpoint/2010/main" val="274021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79D4736-B07F-4527-81EE-0C6217A602BD}" type="datetimeFigureOut">
              <a:rPr lang="el-GR" smtClean="0"/>
              <a:t>6/10/2022</a:t>
            </a:fld>
            <a:endParaRPr lang="el-G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E4CA971C-FBBB-4C55-8AF3-A98D0AC6166B}" type="slidenum">
              <a:rPr lang="el-GR" smtClean="0"/>
              <a:t>‹#›</a:t>
            </a:fld>
            <a:endParaRPr lang="el-GR"/>
          </a:p>
        </p:txBody>
      </p:sp>
    </p:spTree>
    <p:extLst>
      <p:ext uri="{BB962C8B-B14F-4D97-AF65-F5344CB8AC3E}">
        <p14:creationId xmlns:p14="http://schemas.microsoft.com/office/powerpoint/2010/main" val="602788628"/>
      </p:ext>
    </p:extLst>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rowzine.com/libraries/2397/subjects" TargetMode="External"/><Relationship Id="rId2" Type="http://schemas.openxmlformats.org/officeDocument/2006/relationships/hyperlink" Target="https://www.lib.uom.gr/dbases/greek/SPT--BrowseResources.php?ParentId=63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www5.kb.dk/en/nb/samling/ma/digmus/index.html" TargetMode="External"/><Relationship Id="rId3" Type="http://schemas.openxmlformats.org/officeDocument/2006/relationships/hyperlink" Target="https://sounds.bl.uk/" TargetMode="External"/><Relationship Id="rId7" Type="http://schemas.openxmlformats.org/officeDocument/2006/relationships/hyperlink" Target="https://www.themorgan.org/music" TargetMode="External"/><Relationship Id="rId2" Type="http://schemas.openxmlformats.org/officeDocument/2006/relationships/hyperlink" Target="http://explore.bl.uk/primo_library/libweb/action/search.do?vid=BLVU1" TargetMode="External"/><Relationship Id="rId1" Type="http://schemas.openxmlformats.org/officeDocument/2006/relationships/slideLayout" Target="../slideLayouts/slideLayout2.xml"/><Relationship Id="rId6" Type="http://schemas.openxmlformats.org/officeDocument/2006/relationships/hyperlink" Target="https://digital.staatsbibliothek-berlin.de/suche?category%5b0%5d=Musik" TargetMode="External"/><Relationship Id="rId11" Type="http://schemas.openxmlformats.org/officeDocument/2006/relationships/hyperlink" Target="https://gallica.bnf.fr/accueil/en/content/accueil-en" TargetMode="External"/><Relationship Id="rId5" Type="http://schemas.openxmlformats.org/officeDocument/2006/relationships/hyperlink" Target="http://www.bne.es/en/Catalogos/BibliotecaDigitalHispanica/Inicio/index.html" TargetMode="External"/><Relationship Id="rId10" Type="http://schemas.openxmlformats.org/officeDocument/2006/relationships/hyperlink" Target="https://libguides.princeton.edu/c.php?g=494353&amp;p=3501456" TargetMode="External"/><Relationship Id="rId4" Type="http://schemas.openxmlformats.org/officeDocument/2006/relationships/hyperlink" Target="https://www.kbr.be/en/collections/music/" TargetMode="External"/><Relationship Id="rId9" Type="http://schemas.openxmlformats.org/officeDocument/2006/relationships/hyperlink" Target="https://www.europeana.eu/en/collections/topic/62-music"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earlymusicsources.com/" TargetMode="External"/><Relationship Id="rId13" Type="http://schemas.openxmlformats.org/officeDocument/2006/relationships/hyperlink" Target="https://www.musicologie.org/" TargetMode="External"/><Relationship Id="rId3" Type="http://schemas.openxmlformats.org/officeDocument/2006/relationships/hyperlink" Target="https://books.google.com/" TargetMode="External"/><Relationship Id="rId7" Type="http://schemas.openxmlformats.org/officeDocument/2006/relationships/hyperlink" Target="https://archive.org/" TargetMode="External"/><Relationship Id="rId12" Type="http://schemas.openxmlformats.org/officeDocument/2006/relationships/hyperlink" Target="https://www.dolmetsch.com/musictheorydefs.htm" TargetMode="External"/><Relationship Id="rId2" Type="http://schemas.openxmlformats.org/officeDocument/2006/relationships/hyperlink" Target="https://scholar.google.com/" TargetMode="External"/><Relationship Id="rId1" Type="http://schemas.openxmlformats.org/officeDocument/2006/relationships/slideLayout" Target="../slideLayouts/slideLayout2.xml"/><Relationship Id="rId6" Type="http://schemas.openxmlformats.org/officeDocument/2006/relationships/hyperlink" Target="http://www.mu.qub.ac.uk/tomita/bachfont/index.htm" TargetMode="External"/><Relationship Id="rId11" Type="http://schemas.openxmlformats.org/officeDocument/2006/relationships/hyperlink" Target="https://www.gutenberg.org/" TargetMode="External"/><Relationship Id="rId5" Type="http://schemas.openxmlformats.org/officeDocument/2006/relationships/hyperlink" Target="http://dme.mozarteum.at/DME/briefe/doclist.php" TargetMode="External"/><Relationship Id="rId15" Type="http://schemas.openxmlformats.org/officeDocument/2006/relationships/hyperlink" Target="https://imslp.org/wiki/Main_Page" TargetMode="External"/><Relationship Id="rId10" Type="http://schemas.openxmlformats.org/officeDocument/2006/relationships/hyperlink" Target="https://www.baroquemusic.it/search/node/" TargetMode="External"/><Relationship Id="rId4" Type="http://schemas.openxmlformats.org/officeDocument/2006/relationships/hyperlink" Target="https://www.oatd.org/" TargetMode="External"/><Relationship Id="rId9" Type="http://schemas.openxmlformats.org/officeDocument/2006/relationships/hyperlink" Target="https://kvk.bibliothek.kit.edu/?digitalOnly=0&amp;embedFulltitle=0&amp;newTab=0" TargetMode="External"/><Relationship Id="rId14" Type="http://schemas.openxmlformats.org/officeDocument/2006/relationships/hyperlink" Target="http://www5.kb.dk/en/nb/dcm/cnu/download.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ambridge.org/core/journals/nineteenth-century-music-review" TargetMode="External"/><Relationship Id="rId2" Type="http://schemas.openxmlformats.org/officeDocument/2006/relationships/hyperlink" Target="https://www.cambridge.org/core/journals/eighteenth-century-music" TargetMode="External"/><Relationship Id="rId1" Type="http://schemas.openxmlformats.org/officeDocument/2006/relationships/slideLayout" Target="../slideLayouts/slideLayout2.xml"/><Relationship Id="rId6" Type="http://schemas.openxmlformats.org/officeDocument/2006/relationships/hyperlink" Target="https://www.jstor.org/action/showAdvancedSearch" TargetMode="External"/><Relationship Id="rId5" Type="http://schemas.openxmlformats.org/officeDocument/2006/relationships/hyperlink" Target="https://scholarship.claremont.edu/ppr/" TargetMode="External"/><Relationship Id="rId4" Type="http://schemas.openxmlformats.org/officeDocument/2006/relationships/hyperlink" Target="http://musicperformanceresearch.org/"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anemi.lib.uoc.gr/" TargetMode="External"/><Relationship Id="rId13" Type="http://schemas.openxmlformats.org/officeDocument/2006/relationships/hyperlink" Target="https://www.mmb.org.gr/el/digital-collections" TargetMode="External"/><Relationship Id="rId3" Type="http://schemas.openxmlformats.org/officeDocument/2006/relationships/hyperlink" Target="https://virtualmuseum.nationalopera.gr/el/eikoniki-ekthesi/prosopa/eyaggelatos-antiohos-1095/" TargetMode="External"/><Relationship Id="rId7" Type="http://schemas.openxmlformats.org/officeDocument/2006/relationships/hyperlink" Target="http://www.elia.org.gr/archives-collections/archives/" TargetMode="External"/><Relationship Id="rId12" Type="http://schemas.openxmlformats.org/officeDocument/2006/relationships/hyperlink" Target="https://archive.ert.gr/arxiki/sylloges/" TargetMode="External"/><Relationship Id="rId2" Type="http://schemas.openxmlformats.org/officeDocument/2006/relationships/hyperlink" Target="http://tamvakosarchive.blogspot.com/" TargetMode="External"/><Relationship Id="rId1" Type="http://schemas.openxmlformats.org/officeDocument/2006/relationships/slideLayout" Target="../slideLayouts/slideLayout2.xml"/><Relationship Id="rId6" Type="http://schemas.openxmlformats.org/officeDocument/2006/relationships/hyperlink" Target="https://culture.thessaloniki.gr/efimerides/alitheia/" TargetMode="External"/><Relationship Id="rId11" Type="http://schemas.openxmlformats.org/officeDocument/2006/relationships/hyperlink" Target="https://www.didaktorika.gr/eadd/" TargetMode="External"/><Relationship Id="rId5" Type="http://schemas.openxmlformats.org/officeDocument/2006/relationships/hyperlink" Target="http://esiemth.s3.amazonaws.com/wp-content/uploads/2012/05/thesspapers/MI-ESIEMTH-2-1-55.pdf" TargetMode="External"/><Relationship Id="rId10" Type="http://schemas.openxmlformats.org/officeDocument/2006/relationships/hyperlink" Target="https://www.nlg.gr/" TargetMode="External"/><Relationship Id="rId4" Type="http://schemas.openxmlformats.org/officeDocument/2006/relationships/hyperlink" Target="http://efimeris.nlg.gr/ns/main.html" TargetMode="External"/><Relationship Id="rId9" Type="http://schemas.openxmlformats.org/officeDocument/2006/relationships/hyperlink" Target="http://digital.lib.auth.gr/collection/Greek%20Newspapers%20%281800-2000%29?ln=el" TargetMode="External"/><Relationship Id="rId14" Type="http://schemas.openxmlformats.org/officeDocument/2006/relationships/hyperlink" Target="https://www.mmb.org.gr/el/arheio-ellinikis-moysiki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researchguides.library.syr.edu/c.php?g=1073440&amp;p=7844468" TargetMode="External"/><Relationship Id="rId2" Type="http://schemas.openxmlformats.org/officeDocument/2006/relationships/hyperlink" Target="http://malcolmbilson.com/kts.php" TargetMode="External"/><Relationship Id="rId1" Type="http://schemas.openxmlformats.org/officeDocument/2006/relationships/slideLayout" Target="../slideLayouts/slideLayout2.xml"/><Relationship Id="rId5" Type="http://schemas.openxmlformats.org/officeDocument/2006/relationships/hyperlink" Target="https://imslp.org/wiki/IMSLP:Music_Publishers" TargetMode="External"/><Relationship Id="rId4" Type="http://schemas.openxmlformats.org/officeDocument/2006/relationships/hyperlink" Target="https://guides.libraries.indiana.edu/score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e.wikisource.org/wiki/Neue_Musik-Zeitung" TargetMode="External"/><Relationship Id="rId2" Type="http://schemas.openxmlformats.org/officeDocument/2006/relationships/hyperlink" Target="https://anno.onb.ac.at/info/nwm_info.htm" TargetMode="External"/><Relationship Id="rId1" Type="http://schemas.openxmlformats.org/officeDocument/2006/relationships/slideLayout" Target="../slideLayouts/slideLayout2.xml"/><Relationship Id="rId6" Type="http://schemas.openxmlformats.org/officeDocument/2006/relationships/hyperlink" Target="https://www.ripm.org/?page=AllTitles&amp;&amp;Type=roiroa&amp;SortBy=date" TargetMode="External"/><Relationship Id="rId5" Type="http://schemas.openxmlformats.org/officeDocument/2006/relationships/hyperlink" Target="https://de.wikisource.org/wiki/Berliner_musikalische_Zeitung" TargetMode="External"/><Relationship Id="rId4" Type="http://schemas.openxmlformats.org/officeDocument/2006/relationships/hyperlink" Target="https://digipress.digitale-sammlungen.d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FBD6E37-AF94-4932-815D-05EBE9683987}"/>
              </a:ext>
            </a:extLst>
          </p:cNvPr>
          <p:cNvSpPr>
            <a:spLocks noGrp="1" noChangeArrowheads="1"/>
          </p:cNvSpPr>
          <p:nvPr>
            <p:ph type="ctrTitle"/>
          </p:nvPr>
        </p:nvSpPr>
        <p:spPr>
          <a:xfrm>
            <a:off x="410817" y="404814"/>
            <a:ext cx="11675166" cy="6048375"/>
          </a:xfrm>
        </p:spPr>
        <p:txBody>
          <a:bodyPr rtlCol="0">
            <a:noAutofit/>
          </a:bodyPr>
          <a:lstStyle/>
          <a:p>
            <a:pPr>
              <a:lnSpc>
                <a:spcPct val="100000"/>
              </a:lnSpc>
              <a:defRPr/>
            </a:pPr>
            <a:r>
              <a:rPr lang="el-GR" altLang="en-US" sz="2800" dirty="0">
                <a:latin typeface="Cambria" panose="02040503050406030204" pitchFamily="18" charset="0"/>
                <a:ea typeface="Cambria" panose="02040503050406030204" pitchFamily="18" charset="0"/>
              </a:rPr>
              <a:t>ΠΑΝΕΠΙΣΤΗΜΙΟ ΜΑΚΕΔΟΝΙΑΣ</a:t>
            </a:r>
            <a:br>
              <a:rPr lang="el-GR" altLang="en-US" sz="2800" dirty="0">
                <a:latin typeface="Cambria" panose="02040503050406030204" pitchFamily="18" charset="0"/>
                <a:ea typeface="Cambria" panose="02040503050406030204" pitchFamily="18" charset="0"/>
              </a:rPr>
            </a:br>
            <a:r>
              <a:rPr lang="el-GR" altLang="en-US" sz="2800" dirty="0">
                <a:latin typeface="Cambria" panose="02040503050406030204" pitchFamily="18" charset="0"/>
                <a:ea typeface="Cambria" panose="02040503050406030204" pitchFamily="18" charset="0"/>
              </a:rPr>
              <a:t>ΤΜΗΜΑ ΜΟΥΣΙΚΗΣ ΕΠΙΣΤΗΜΗΣ ΚΑΙ ΤΕΧΝΗΣ</a:t>
            </a:r>
            <a:br>
              <a:rPr lang="el-GR" altLang="en-US" sz="2800" dirty="0">
                <a:latin typeface="Cambria" panose="02040503050406030204" pitchFamily="18" charset="0"/>
                <a:ea typeface="Cambria" panose="02040503050406030204" pitchFamily="18" charset="0"/>
              </a:rPr>
            </a:br>
            <a:r>
              <a:rPr lang="el-GR" altLang="en-US" sz="2800" dirty="0">
                <a:latin typeface="Cambria" panose="02040503050406030204" pitchFamily="18" charset="0"/>
                <a:ea typeface="Cambria" panose="02040503050406030204" pitchFamily="18" charset="0"/>
              </a:rPr>
              <a:t>ΚΑΤΕΥΘΥΝΣΗ ΕΥΡΩΠΑΪΚΗΣ ΜΟΥΣΙΚΗΣ</a:t>
            </a:r>
            <a:br>
              <a:rPr lang="el-GR" altLang="en-US" sz="2800" b="1" dirty="0">
                <a:latin typeface="Cambria" panose="02040503050406030204" pitchFamily="18" charset="0"/>
                <a:ea typeface="Cambria" panose="02040503050406030204" pitchFamily="18" charset="0"/>
              </a:rPr>
            </a:br>
            <a:r>
              <a:rPr lang="el-GR" altLang="en-US" sz="2800" b="1" dirty="0">
                <a:latin typeface="Cambria" panose="02040503050406030204" pitchFamily="18" charset="0"/>
                <a:ea typeface="Cambria" panose="02040503050406030204" pitchFamily="18" charset="0"/>
              </a:rPr>
              <a:t>ΠΜΣ «Επιστήμες και τέχνες της μουσικής»</a:t>
            </a:r>
            <a:br>
              <a:rPr lang="el-GR" altLang="en-US" sz="2800" b="1" dirty="0">
                <a:latin typeface="Cambria" panose="02040503050406030204" pitchFamily="18" charset="0"/>
                <a:ea typeface="Cambria" panose="02040503050406030204" pitchFamily="18" charset="0"/>
              </a:rPr>
            </a:br>
            <a:br>
              <a:rPr lang="el-GR" altLang="en-US" sz="2800" b="1" dirty="0">
                <a:latin typeface="Cambria" panose="02040503050406030204" pitchFamily="18" charset="0"/>
                <a:ea typeface="Cambria" panose="02040503050406030204" pitchFamily="18" charset="0"/>
              </a:rPr>
            </a:br>
            <a:r>
              <a:rPr lang="el-GR" sz="2800" b="1" dirty="0">
                <a:effectLst/>
                <a:latin typeface="Cambria" panose="02040503050406030204" pitchFamily="18" charset="0"/>
                <a:ea typeface="Cambria" panose="02040503050406030204" pitchFamily="18" charset="0"/>
                <a:cs typeface="Arial" panose="020B0604020202020204" pitchFamily="34" charset="0"/>
              </a:rPr>
              <a:t>ΠΡΩΤΟΓΕΝΕΙΣ ΠΗΓΕΣ, ΕΡΜΗΝΕΥΤΙΚΗ ΠΡΑΚΤΙΚΗ ΚΑΙ ΚΡΙΤΙΚΕΣ ΕΚΔΟΣΕΙΣ Ι</a:t>
            </a:r>
            <a:br>
              <a:rPr lang="el-GR" sz="2800" dirty="0">
                <a:effectLst/>
                <a:latin typeface="Cambria" panose="02040503050406030204" pitchFamily="18" charset="0"/>
                <a:ea typeface="Cambria" panose="02040503050406030204" pitchFamily="18" charset="0"/>
              </a:rPr>
            </a:br>
            <a:br>
              <a:rPr lang="el-GR" altLang="en-US" sz="2800" b="1" dirty="0">
                <a:latin typeface="Cambria" panose="02040503050406030204" pitchFamily="18" charset="0"/>
                <a:ea typeface="Cambria" panose="02040503050406030204" pitchFamily="18" charset="0"/>
              </a:rPr>
            </a:br>
            <a:r>
              <a:rPr lang="el-GR" altLang="en-US" sz="2800" b="1" dirty="0">
                <a:latin typeface="Cambria" panose="02040503050406030204" pitchFamily="18" charset="0"/>
                <a:ea typeface="Cambria" panose="02040503050406030204" pitchFamily="18" charset="0"/>
              </a:rPr>
              <a:t>ΕΒΔΟΜΑΔΑ</a:t>
            </a:r>
            <a:r>
              <a:rPr lang="en-US" altLang="en-US" sz="2800" b="1" dirty="0">
                <a:latin typeface="Cambria" panose="02040503050406030204" pitchFamily="18" charset="0"/>
                <a:ea typeface="Cambria" panose="02040503050406030204" pitchFamily="18" charset="0"/>
              </a:rPr>
              <a:t> 1</a:t>
            </a:r>
            <a:br>
              <a:rPr lang="el-GR" altLang="en-US" sz="2800" b="1" dirty="0">
                <a:latin typeface="Cambria" panose="02040503050406030204" pitchFamily="18" charset="0"/>
                <a:ea typeface="Cambria" panose="02040503050406030204" pitchFamily="18" charset="0"/>
              </a:rPr>
            </a:br>
            <a:r>
              <a:rPr lang="el-GR" altLang="en-US" sz="2800" b="1" dirty="0">
                <a:latin typeface="Cambria" panose="02040503050406030204" pitchFamily="18" charset="0"/>
                <a:ea typeface="Cambria" panose="02040503050406030204" pitchFamily="18" charset="0"/>
              </a:rPr>
              <a:t>Παρουσίαση</a:t>
            </a:r>
            <a:br>
              <a:rPr lang="el-GR" altLang="en-US" sz="2800" b="1" dirty="0">
                <a:latin typeface="Cambria" panose="02040503050406030204" pitchFamily="18" charset="0"/>
                <a:ea typeface="Cambria" panose="02040503050406030204" pitchFamily="18" charset="0"/>
              </a:rPr>
            </a:br>
            <a:r>
              <a:rPr lang="el-GR" altLang="en-US" sz="2800" b="1" dirty="0">
                <a:latin typeface="Cambria" panose="02040503050406030204" pitchFamily="18" charset="0"/>
                <a:ea typeface="Cambria" panose="02040503050406030204" pitchFamily="18" charset="0"/>
              </a:rPr>
              <a:t>Διδάσκων: Κωστής Χασιώτης, </a:t>
            </a:r>
            <a:r>
              <a:rPr lang="en-US" altLang="en-US" sz="2800" b="1" dirty="0">
                <a:latin typeface="Cambria" panose="02040503050406030204" pitchFamily="18" charset="0"/>
                <a:ea typeface="Cambria" panose="02040503050406030204" pitchFamily="18" charset="0"/>
              </a:rPr>
              <a:t>K</a:t>
            </a:r>
            <a:r>
              <a:rPr lang="el-GR" altLang="en-US" sz="2800" b="1" dirty="0" err="1">
                <a:latin typeface="Cambria" panose="02040503050406030204" pitchFamily="18" charset="0"/>
                <a:ea typeface="Cambria" panose="02040503050406030204" pitchFamily="18" charset="0"/>
              </a:rPr>
              <a:t>αθηγητής</a:t>
            </a:r>
            <a:br>
              <a:rPr lang="el-GR" altLang="en-US" sz="2800" b="1" dirty="0">
                <a:latin typeface="Cambria" panose="02040503050406030204" pitchFamily="18" charset="0"/>
                <a:ea typeface="Cambria" panose="02040503050406030204" pitchFamily="18" charset="0"/>
              </a:rPr>
            </a:br>
            <a:br>
              <a:rPr lang="el-GR" altLang="en-US" sz="2800" b="1" dirty="0">
                <a:latin typeface="Cambria" panose="02040503050406030204" pitchFamily="18" charset="0"/>
                <a:ea typeface="Cambria" panose="02040503050406030204" pitchFamily="18" charset="0"/>
              </a:rPr>
            </a:br>
            <a:r>
              <a:rPr lang="en-US" altLang="en-US" sz="2800" b="1" dirty="0">
                <a:latin typeface="Cambria" panose="02040503050406030204" pitchFamily="18" charset="0"/>
                <a:ea typeface="Cambria" panose="02040503050406030204" pitchFamily="18" charset="0"/>
              </a:rPr>
              <a:t> </a:t>
            </a:r>
            <a:endParaRPr lang="el-GR" altLang="en-US" sz="2800" b="1" dirty="0">
              <a:latin typeface="Cambria" panose="02040503050406030204" pitchFamily="18" charset="0"/>
              <a:ea typeface="Cambria" panose="020405030504060302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783717-81A8-2E50-0627-9B6285506546}"/>
              </a:ext>
            </a:extLst>
          </p:cNvPr>
          <p:cNvSpPr>
            <a:spLocks noGrp="1"/>
          </p:cNvSpPr>
          <p:nvPr>
            <p:ph idx="1"/>
          </p:nvPr>
        </p:nvSpPr>
        <p:spPr>
          <a:xfrm>
            <a:off x="680321" y="268448"/>
            <a:ext cx="9613861" cy="5667741"/>
          </a:xfrm>
        </p:spPr>
        <p:txBody>
          <a:bodyPr/>
          <a:lstStyle/>
          <a:p>
            <a:r>
              <a:rPr lang="el-GR" sz="1800" b="1" dirty="0">
                <a:effectLst/>
                <a:latin typeface="Cambria" panose="02040503050406030204" pitchFamily="18" charset="0"/>
                <a:ea typeface="Calibri" panose="020F0502020204030204" pitchFamily="34" charset="0"/>
                <a:cs typeface="Arial" panose="020B0604020202020204" pitchFamily="34" charset="0"/>
              </a:rPr>
              <a:t>Βάσεις δεδομένων για μουσική-ΠΑΜΑΚ</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https</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www</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lib</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err="1">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uom</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gr</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dbases</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err="1">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greek</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SPT</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err="1">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BrowseResources</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err="1">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php</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err="1">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ParentId</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=638</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Cambria" panose="02040503050406030204" pitchFamily="18" charset="0"/>
                <a:ea typeface="Calibri" panose="020F0502020204030204" pitchFamily="34" charset="0"/>
                <a:cs typeface="Arial" panose="020B0604020202020204" pitchFamily="34" charset="0"/>
              </a:rPr>
              <a:t>Ηλεκτρονικά περιοδικά για μουσική-ΠΑΜΑΚ</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3"/>
              </a:rPr>
              <a:t>https://browzine.com/libraries/2397/subjects</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Cambria" panose="02040503050406030204" pitchFamily="18" charset="0"/>
                <a:ea typeface="Calibri" panose="020F0502020204030204" pitchFamily="34" charset="0"/>
                <a:cs typeface="Arial" panose="020B0604020202020204" pitchFamily="34" charset="0"/>
              </a:rPr>
              <a:t>ΨΗΦΙΔΑ ΠΑΜΑΚ</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a:effectLst/>
                <a:latin typeface="Cambria" panose="02040503050406030204" pitchFamily="18" charset="0"/>
                <a:ea typeface="Calibri" panose="020F0502020204030204" pitchFamily="34" charset="0"/>
                <a:cs typeface="Arial" panose="020B0604020202020204" pitchFamily="34" charset="0"/>
              </a:rPr>
              <a:t>Σύνδεση </a:t>
            </a:r>
            <a:r>
              <a:rPr lang="en-US" sz="1800" dirty="0">
                <a:effectLst/>
                <a:latin typeface="Cambria" panose="02040503050406030204" pitchFamily="18" charset="0"/>
                <a:ea typeface="Calibri" panose="020F0502020204030204" pitchFamily="34" charset="0"/>
                <a:cs typeface="Arial" panose="020B0604020202020204" pitchFamily="34" charset="0"/>
              </a:rPr>
              <a:t>proxy</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l-GR" sz="1800" dirty="0" err="1">
                <a:effectLst/>
                <a:latin typeface="Cambria" panose="02040503050406030204" pitchFamily="18" charset="0"/>
                <a:ea typeface="Calibri" panose="020F0502020204030204" pitchFamily="34" charset="0"/>
                <a:cs typeface="Arial" panose="020B0604020202020204" pitchFamily="34" charset="0"/>
              </a:rPr>
              <a:t>Διαδανεισμός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8717740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15E00A5-EBE2-FE09-24C9-3B1D0E54276D}"/>
              </a:ext>
            </a:extLst>
          </p:cNvPr>
          <p:cNvSpPr>
            <a:spLocks noGrp="1"/>
          </p:cNvSpPr>
          <p:nvPr>
            <p:ph idx="1"/>
          </p:nvPr>
        </p:nvSpPr>
        <p:spPr>
          <a:xfrm>
            <a:off x="343949" y="369116"/>
            <a:ext cx="11467750" cy="6157519"/>
          </a:xfrm>
        </p:spPr>
        <p:txBody>
          <a:bodyPr>
            <a:normAutofit fontScale="92500" lnSpcReduction="20000"/>
          </a:bodyPr>
          <a:lstStyle/>
          <a:p>
            <a:pPr marL="0" indent="0" algn="ctr">
              <a:buNone/>
            </a:pPr>
            <a:r>
              <a:rPr lang="el-GR" sz="3000" b="1" dirty="0">
                <a:effectLst/>
                <a:latin typeface="Cambria" panose="02040503050406030204" pitchFamily="18" charset="0"/>
                <a:ea typeface="Calibri" panose="020F0502020204030204" pitchFamily="34" charset="0"/>
                <a:cs typeface="Arial" panose="020B0604020202020204" pitchFamily="34" charset="0"/>
              </a:rPr>
              <a:t>ΒΙΒΛΙΟΘΗΚΕΣ</a:t>
            </a:r>
          </a:p>
          <a:p>
            <a:pPr marL="0" indent="0" algn="ctr">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a:effectLst/>
                <a:latin typeface="Cambria" panose="02040503050406030204" pitchFamily="18" charset="0"/>
                <a:ea typeface="Calibri" panose="020F0502020204030204" pitchFamily="34" charset="0"/>
                <a:cs typeface="Arial" panose="020B0604020202020204" pitchFamily="34" charset="0"/>
              </a:rPr>
              <a:t>British Library</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http://explore.bl.uk/primo_library/libweb/action/search.do?vid=BLVU1#</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3"/>
              </a:rPr>
              <a:t>https://sounds.bl.uk/</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a:effectLst/>
                <a:latin typeface="Cambria" panose="02040503050406030204" pitchFamily="18" charset="0"/>
                <a:ea typeface="Calibri" panose="020F0502020204030204" pitchFamily="34" charset="0"/>
                <a:cs typeface="Arial" panose="020B0604020202020204" pitchFamily="34" charset="0"/>
              </a:rPr>
              <a:t>Royal Library of Belgium</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4"/>
              </a:rPr>
              <a:t>https://www.kbr.be/en/collections/music/</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it-IT" sz="1800" dirty="0">
                <a:effectLst/>
                <a:latin typeface="Cambria" panose="02040503050406030204" pitchFamily="18" charset="0"/>
                <a:ea typeface="Calibri" panose="020F0502020204030204" pitchFamily="34" charset="0"/>
                <a:cs typeface="Arial" panose="020B0604020202020204" pitchFamily="34" charset="0"/>
              </a:rPr>
              <a:t>Biblioteca Digital </a:t>
            </a:r>
            <a:r>
              <a:rPr lang="it-IT" sz="1800" dirty="0" err="1">
                <a:effectLst/>
                <a:latin typeface="Cambria" panose="02040503050406030204" pitchFamily="18" charset="0"/>
                <a:ea typeface="Calibri" panose="020F0502020204030204" pitchFamily="34" charset="0"/>
                <a:cs typeface="Arial" panose="020B0604020202020204" pitchFamily="34" charset="0"/>
              </a:rPr>
              <a:t>Hispanica</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it-IT"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5"/>
              </a:rPr>
              <a:t>http://www.bne.es/en/Catalogos/BibliotecaDigitalHispanica/Inicio/index.html</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it-IT" sz="1800" dirty="0" err="1">
                <a:effectLst/>
                <a:latin typeface="Cambria" panose="02040503050406030204" pitchFamily="18" charset="0"/>
                <a:ea typeface="Calibri" panose="020F0502020204030204" pitchFamily="34" charset="0"/>
                <a:cs typeface="Arial" panose="020B0604020202020204" pitchFamily="34" charset="0"/>
              </a:rPr>
              <a:t>Staatsbibliothek</a:t>
            </a:r>
            <a:r>
              <a:rPr lang="it-IT" sz="1800" dirty="0">
                <a:effectLst/>
                <a:latin typeface="Cambria" panose="02040503050406030204" pitchFamily="18" charset="0"/>
                <a:ea typeface="Calibri" panose="020F0502020204030204" pitchFamily="34" charset="0"/>
                <a:cs typeface="Arial" panose="020B0604020202020204" pitchFamily="34" charset="0"/>
              </a:rPr>
              <a:t> </a:t>
            </a:r>
            <a:r>
              <a:rPr lang="it-IT" sz="1800" dirty="0" err="1">
                <a:effectLst/>
                <a:latin typeface="Cambria" panose="02040503050406030204" pitchFamily="18" charset="0"/>
                <a:ea typeface="Calibri" panose="020F0502020204030204" pitchFamily="34" charset="0"/>
                <a:cs typeface="Arial" panose="020B0604020202020204" pitchFamily="34" charset="0"/>
              </a:rPr>
              <a:t>zu</a:t>
            </a:r>
            <a:r>
              <a:rPr lang="it-IT" sz="1800" dirty="0">
                <a:effectLst/>
                <a:latin typeface="Cambria" panose="02040503050406030204" pitchFamily="18" charset="0"/>
                <a:ea typeface="Calibri" panose="020F0502020204030204" pitchFamily="34" charset="0"/>
                <a:cs typeface="Arial" panose="020B0604020202020204" pitchFamily="34" charset="0"/>
              </a:rPr>
              <a:t> </a:t>
            </a:r>
            <a:r>
              <a:rPr lang="it-IT" sz="1800" dirty="0" err="1">
                <a:effectLst/>
                <a:latin typeface="Cambria" panose="02040503050406030204" pitchFamily="18" charset="0"/>
                <a:ea typeface="Calibri" panose="020F0502020204030204" pitchFamily="34" charset="0"/>
                <a:cs typeface="Arial" panose="020B0604020202020204" pitchFamily="34" charset="0"/>
              </a:rPr>
              <a:t>Berlin</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it-IT"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6"/>
              </a:rPr>
              <a:t>https://digital.staatsbibliothek-berlin.de/suche?category[0]=Musik</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a:effectLst/>
                <a:latin typeface="Cambria" panose="02040503050406030204" pitchFamily="18" charset="0"/>
                <a:ea typeface="Calibri" panose="020F0502020204030204" pitchFamily="34" charset="0"/>
                <a:cs typeface="Arial" panose="020B0604020202020204" pitchFamily="34" charset="0"/>
              </a:rPr>
              <a:t>The Morgan Library &amp; Museum</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7"/>
              </a:rPr>
              <a:t>https://www.themorgan.org/music</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a:effectLst/>
                <a:latin typeface="Cambria" panose="02040503050406030204" pitchFamily="18" charset="0"/>
                <a:ea typeface="Calibri" panose="020F0502020204030204" pitchFamily="34" charset="0"/>
                <a:cs typeface="Arial" panose="020B0604020202020204" pitchFamily="34" charset="0"/>
              </a:rPr>
              <a:t>The Danish National Sheet Music Archive</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8"/>
              </a:rPr>
              <a:t>http://www5.kb.dk/en/nb/samling/ma/digmus/index.html</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err="1">
                <a:effectLst/>
                <a:latin typeface="Cambria" panose="02040503050406030204" pitchFamily="18" charset="0"/>
                <a:ea typeface="Calibri" panose="020F0502020204030204" pitchFamily="34" charset="0"/>
                <a:cs typeface="Arial" panose="020B0604020202020204" pitchFamily="34" charset="0"/>
              </a:rPr>
              <a:t>Europeana</a:t>
            </a:r>
            <a:r>
              <a:rPr lang="en-US" sz="1800" dirty="0">
                <a:effectLst/>
                <a:latin typeface="Cambria" panose="02040503050406030204" pitchFamily="18" charset="0"/>
                <a:ea typeface="Calibri" panose="020F0502020204030204" pitchFamily="34" charset="0"/>
                <a:cs typeface="Arial" panose="020B0604020202020204" pitchFamily="34" charset="0"/>
              </a:rPr>
              <a:t> Music</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9"/>
              </a:rPr>
              <a:t>https://www.europeana.eu/en/collections/topic/62-music</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a:effectLst/>
                <a:latin typeface="Cambria" panose="02040503050406030204" pitchFamily="18" charset="0"/>
                <a:ea typeface="Calibri" panose="020F0502020204030204" pitchFamily="34" charset="0"/>
                <a:cs typeface="Arial" panose="020B0604020202020204" pitchFamily="34" charset="0"/>
              </a:rPr>
              <a:t>Princeton University: Digital Scores: A Guide to online notated music sources: Modern critical editions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0"/>
              </a:rPr>
              <a:t>https://libguides.princeton.edu/c.php?g=494353&amp;p=3501456</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Bef>
                <a:spcPts val="0"/>
              </a:spcBef>
            </a:pPr>
            <a:r>
              <a:rPr lang="en-US" sz="1800" dirty="0">
                <a:effectLst/>
                <a:latin typeface="Cambria" panose="02040503050406030204" pitchFamily="18" charset="0"/>
                <a:ea typeface="Calibri" panose="020F0502020204030204" pitchFamily="34" charset="0"/>
                <a:cs typeface="Arial" panose="020B0604020202020204" pitchFamily="34" charset="0"/>
              </a:rPr>
              <a:t>Gallica</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1"/>
              </a:rPr>
              <a:t>https://gallica.bnf.fr/accueil/en/content/accueil-en</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127996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0DCD830-AE8F-E574-0A2C-CF172FFE2859}"/>
              </a:ext>
            </a:extLst>
          </p:cNvPr>
          <p:cNvSpPr>
            <a:spLocks noGrp="1"/>
          </p:cNvSpPr>
          <p:nvPr>
            <p:ph idx="1"/>
          </p:nvPr>
        </p:nvSpPr>
        <p:spPr>
          <a:xfrm>
            <a:off x="352338" y="335560"/>
            <a:ext cx="11484527" cy="6207853"/>
          </a:xfrm>
        </p:spPr>
        <p:txBody>
          <a:bodyPr>
            <a:normAutofit/>
          </a:bodyPr>
          <a:lstStyle/>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Google Scholar</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https://scholar.google.com/</a:t>
            </a:r>
            <a:r>
              <a:rPr lang="en-US" sz="2000" dirty="0">
                <a:effectLst/>
                <a:latin typeface="Cambria" panose="02040503050406030204" pitchFamily="18" charset="0"/>
                <a:ea typeface="Calibri" panose="020F0502020204030204" pitchFamily="34" charset="0"/>
                <a:cs typeface="Arial" panose="020B0604020202020204" pitchFamily="34" charset="0"/>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Google Books</a:t>
            </a:r>
            <a:r>
              <a:rPr lang="el-GR" sz="2000" dirty="0">
                <a:effectLst/>
                <a:latin typeface="Cambria" panose="02040503050406030204" pitchFamily="18" charset="0"/>
                <a:ea typeface="Calibri" panose="020F0502020204030204" pitchFamily="34" charset="0"/>
                <a:cs typeface="Arial" panose="020B0604020202020204" pitchFamily="34"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3"/>
              </a:rPr>
              <a:t>https://books.google.com/</a:t>
            </a:r>
            <a:r>
              <a:rPr lang="en-US" sz="2000" dirty="0">
                <a:effectLst/>
                <a:latin typeface="Cambria" panose="02040503050406030204" pitchFamily="18" charset="0"/>
                <a:ea typeface="Calibri" panose="020F0502020204030204" pitchFamily="34" charset="0"/>
                <a:cs typeface="Arial" panose="020B0604020202020204" pitchFamily="34" charset="0"/>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Open Access Theses &amp; Dissertations</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4"/>
              </a:rPr>
              <a:t>https://www.oatd.org/</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s-VE" sz="2000" dirty="0">
                <a:effectLst/>
                <a:latin typeface="Cambria" panose="02040503050406030204" pitchFamily="18" charset="0"/>
                <a:ea typeface="Calibri" panose="020F0502020204030204" pitchFamily="34" charset="0"/>
                <a:cs typeface="Arial" panose="020B0604020202020204" pitchFamily="34" charset="0"/>
              </a:rPr>
              <a:t>Mozart’s Briefe</a:t>
            </a:r>
            <a:r>
              <a:rPr lang="el-GR" sz="2000" dirty="0">
                <a:effectLst/>
                <a:latin typeface="Cambria" panose="02040503050406030204" pitchFamily="18" charset="0"/>
                <a:ea typeface="Calibri" panose="020F0502020204030204" pitchFamily="34" charset="0"/>
                <a:cs typeface="Arial" panose="020B0604020202020204" pitchFamily="34" charset="0"/>
              </a:rPr>
              <a:t>, </a:t>
            </a:r>
            <a:r>
              <a:rPr lang="es-VE"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5"/>
              </a:rPr>
              <a:t>http://dme.mozarteum.at/DME/briefe/doclist.php</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Bach Musicological Font</a:t>
            </a:r>
            <a:r>
              <a:rPr lang="el-GR" sz="2000" dirty="0">
                <a:effectLst/>
                <a:latin typeface="Cambria" panose="02040503050406030204" pitchFamily="18" charset="0"/>
                <a:ea typeface="Calibri" panose="020F0502020204030204" pitchFamily="34" charset="0"/>
                <a:cs typeface="Arial" panose="020B0604020202020204" pitchFamily="34"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6"/>
              </a:rPr>
              <a:t>http://www.mu.qub.ac.uk/tomita/bachfont/index.htm</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Internet Archive</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7"/>
              </a:rPr>
              <a:t>https://archive.org/</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Early Music Sources</a:t>
            </a:r>
            <a:r>
              <a:rPr lang="el-GR" sz="2000" dirty="0">
                <a:effectLst/>
                <a:latin typeface="Cambria" panose="02040503050406030204" pitchFamily="18" charset="0"/>
                <a:ea typeface="Calibri" panose="020F0502020204030204" pitchFamily="34" charset="0"/>
                <a:cs typeface="Arial" panose="020B0604020202020204" pitchFamily="34" charset="0"/>
              </a:rPr>
              <a:t>, </a:t>
            </a:r>
            <a:r>
              <a:rPr lang="it-IT"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8"/>
              </a:rPr>
              <a:t>https://www.earlymusicsources.com/</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it-IT" sz="2000" dirty="0" err="1">
                <a:effectLst/>
                <a:latin typeface="Cambria" panose="02040503050406030204" pitchFamily="18" charset="0"/>
                <a:ea typeface="Calibri" panose="020F0502020204030204" pitchFamily="34" charset="0"/>
                <a:cs typeface="Arial" panose="020B0604020202020204" pitchFamily="34" charset="0"/>
              </a:rPr>
              <a:t>Karlsruher</a:t>
            </a:r>
            <a:r>
              <a:rPr lang="it-IT" sz="2000" dirty="0">
                <a:effectLst/>
                <a:latin typeface="Cambria" panose="02040503050406030204" pitchFamily="18" charset="0"/>
                <a:ea typeface="Calibri" panose="020F0502020204030204" pitchFamily="34" charset="0"/>
                <a:cs typeface="Arial" panose="020B0604020202020204" pitchFamily="34" charset="0"/>
              </a:rPr>
              <a:t> </a:t>
            </a:r>
            <a:r>
              <a:rPr lang="it-IT" sz="2000" dirty="0" err="1">
                <a:effectLst/>
                <a:latin typeface="Cambria" panose="02040503050406030204" pitchFamily="18" charset="0"/>
                <a:ea typeface="Calibri" panose="020F0502020204030204" pitchFamily="34" charset="0"/>
                <a:cs typeface="Arial" panose="020B0604020202020204" pitchFamily="34" charset="0"/>
              </a:rPr>
              <a:t>Virtueller</a:t>
            </a:r>
            <a:r>
              <a:rPr lang="it-IT" sz="2000" dirty="0">
                <a:effectLst/>
                <a:latin typeface="Cambria" panose="02040503050406030204" pitchFamily="18" charset="0"/>
                <a:ea typeface="Calibri" panose="020F0502020204030204" pitchFamily="34" charset="0"/>
                <a:cs typeface="Arial" panose="020B0604020202020204" pitchFamily="34" charset="0"/>
              </a:rPr>
              <a:t> </a:t>
            </a:r>
            <a:r>
              <a:rPr lang="it-IT" sz="2000" dirty="0" err="1">
                <a:effectLst/>
                <a:latin typeface="Cambria" panose="02040503050406030204" pitchFamily="18" charset="0"/>
                <a:ea typeface="Calibri" panose="020F0502020204030204" pitchFamily="34" charset="0"/>
                <a:cs typeface="Arial" panose="020B0604020202020204" pitchFamily="34" charset="0"/>
              </a:rPr>
              <a:t>Katalog</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it-IT"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9"/>
              </a:rPr>
              <a:t>https://kvk.bibliothek.kit.edu/?digitalOnly=0&amp;embedFulltitle=0&amp;newTab=0</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s-VE" sz="2000" dirty="0">
                <a:effectLst/>
                <a:latin typeface="Cambria" panose="02040503050406030204" pitchFamily="18" charset="0"/>
                <a:ea typeface="Calibri" panose="020F0502020204030204" pitchFamily="34" charset="0"/>
                <a:cs typeface="Arial" panose="020B0604020202020204" pitchFamily="34" charset="0"/>
              </a:rPr>
              <a:t>Baroque Music</a:t>
            </a:r>
            <a:r>
              <a:rPr lang="el-GR" sz="2000" dirty="0">
                <a:effectLst/>
                <a:latin typeface="Cambria" panose="02040503050406030204" pitchFamily="18" charset="0"/>
                <a:ea typeface="Calibri" panose="020F0502020204030204" pitchFamily="34" charset="0"/>
                <a:cs typeface="Arial" panose="020B0604020202020204" pitchFamily="34" charset="0"/>
              </a:rPr>
              <a:t>, </a:t>
            </a:r>
            <a:r>
              <a:rPr lang="es-VE"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0"/>
              </a:rPr>
              <a:t>https://www.baroquemusic.it/search/node/</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Project Gutenberg</a:t>
            </a:r>
            <a:r>
              <a:rPr lang="el-GR" sz="2000" dirty="0">
                <a:effectLst/>
                <a:latin typeface="Cambria" panose="02040503050406030204" pitchFamily="18" charset="0"/>
                <a:ea typeface="Calibri" panose="020F0502020204030204" pitchFamily="34" charset="0"/>
                <a:cs typeface="Arial" panose="020B0604020202020204" pitchFamily="34"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1"/>
              </a:rPr>
              <a:t>https://www.gutenberg.org/</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err="1">
                <a:effectLst/>
                <a:latin typeface="Cambria" panose="02040503050406030204" pitchFamily="18" charset="0"/>
                <a:ea typeface="Calibri" panose="020F0502020204030204" pitchFamily="34" charset="0"/>
                <a:cs typeface="Arial" panose="020B0604020202020204" pitchFamily="34" charset="0"/>
              </a:rPr>
              <a:t>Dolmetsch</a:t>
            </a:r>
            <a:r>
              <a:rPr lang="en-US" sz="2000" dirty="0">
                <a:effectLst/>
                <a:latin typeface="Cambria" panose="02040503050406030204" pitchFamily="18" charset="0"/>
                <a:ea typeface="Calibri" panose="020F0502020204030204" pitchFamily="34" charset="0"/>
                <a:cs typeface="Arial" panose="020B0604020202020204" pitchFamily="34" charset="0"/>
              </a:rPr>
              <a:t> Online Music Dictionary</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2"/>
              </a:rPr>
              <a:t>https://www.dolmetsch.com/musictheorydefs.htm</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Musicologie.org</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3"/>
              </a:rPr>
              <a:t>https://www.musicologie.org/</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a:effectLst/>
                <a:latin typeface="Cambria" panose="02040503050406030204" pitchFamily="18" charset="0"/>
                <a:ea typeface="Calibri" panose="020F0502020204030204" pitchFamily="34" charset="0"/>
                <a:cs typeface="Arial" panose="020B0604020202020204" pitchFamily="34" charset="0"/>
              </a:rPr>
              <a:t>Carl Nielsen Critical Editions</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4"/>
              </a:rPr>
              <a:t>http://www5.kb.dk/en/nb/dcm/cnu/download.html</a:t>
            </a:r>
            <a:r>
              <a:rPr lang="en-US" sz="2000" dirty="0">
                <a:effectLst/>
                <a:latin typeface="Cambria" panose="02040503050406030204" pitchFamily="18" charset="0"/>
                <a:ea typeface="Calibri" panose="020F0502020204030204" pitchFamily="34" charset="0"/>
                <a:cs typeface="Arial" panose="020B0604020202020204" pitchFamily="34" charset="0"/>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n-US" sz="2000" dirty="0" err="1">
                <a:effectLst/>
                <a:latin typeface="Cambria" panose="02040503050406030204" pitchFamily="18" charset="0"/>
                <a:ea typeface="Calibri" panose="020F0502020204030204" pitchFamily="34" charset="0"/>
                <a:cs typeface="Arial" panose="020B0604020202020204" pitchFamily="34" charset="0"/>
              </a:rPr>
              <a:t>Imslp</a:t>
            </a:r>
            <a:r>
              <a:rPr lang="el-GR" sz="2000" dirty="0">
                <a:latin typeface="Calibri" panose="020F0502020204030204" pitchFamily="34" charset="0"/>
                <a:ea typeface="Calibri" panose="020F0502020204030204" pitchFamily="34" charset="0"/>
                <a:cs typeface="Times New Roman" panose="02020603050405020304" pitchFamily="18" charset="0"/>
              </a:rPr>
              <a:t>, </a:t>
            </a:r>
            <a:r>
              <a:rPr lang="en-US" sz="20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5"/>
              </a:rPr>
              <a:t>https://imslp.org/wiki/Main_Page</a:t>
            </a:r>
            <a:r>
              <a:rPr lang="en-US" sz="2000" dirty="0">
                <a:effectLst/>
                <a:latin typeface="Cambria" panose="02040503050406030204" pitchFamily="18" charset="0"/>
                <a:ea typeface="Calibri" panose="020F0502020204030204" pitchFamily="34" charset="0"/>
                <a:cs typeface="Arial" panose="020B0604020202020204" pitchFamily="34" charset="0"/>
              </a:rPr>
              <a:t>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096105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ACC6379-F30C-7817-71B3-0C3EE63747D6}"/>
              </a:ext>
            </a:extLst>
          </p:cNvPr>
          <p:cNvSpPr>
            <a:spLocks noGrp="1"/>
          </p:cNvSpPr>
          <p:nvPr>
            <p:ph idx="1"/>
          </p:nvPr>
        </p:nvSpPr>
        <p:spPr>
          <a:xfrm>
            <a:off x="402672" y="352338"/>
            <a:ext cx="11325137" cy="6123963"/>
          </a:xfrm>
        </p:spPr>
        <p:txBody>
          <a:bodyPr/>
          <a:lstStyle/>
          <a:p>
            <a:r>
              <a:rPr lang="el-GR" sz="1800" dirty="0">
                <a:effectLst/>
                <a:latin typeface="Cambria" panose="02040503050406030204" pitchFamily="18" charset="0"/>
                <a:ea typeface="Calibri" panose="020F0502020204030204" pitchFamily="34" charset="0"/>
                <a:cs typeface="Arial" panose="020B0604020202020204" pitchFamily="34" charset="0"/>
              </a:rPr>
              <a:t>Αμερικανικές διατριβές σε ζητήματα ερμηνευτικής πρακτικής/κριτικών εκδόσεων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l-GR" sz="3200" b="1" dirty="0">
                <a:effectLst/>
                <a:latin typeface="Cambria" panose="02040503050406030204" pitchFamily="18" charset="0"/>
                <a:ea typeface="Calibri" panose="020F0502020204030204" pitchFamily="34" charset="0"/>
                <a:cs typeface="Arial" panose="020B0604020202020204" pitchFamily="34" charset="0"/>
              </a:rPr>
              <a:t>ΠΕΡΙΟΔΙΚΑ</a:t>
            </a:r>
          </a:p>
          <a:p>
            <a:pPr marL="0" indent="0" algn="ctr">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mbria" panose="02040503050406030204" pitchFamily="18" charset="0"/>
                <a:ea typeface="Calibri" panose="020F0502020204030204" pitchFamily="34" charset="0"/>
                <a:cs typeface="Arial" panose="020B0604020202020204" pitchFamily="34" charset="0"/>
              </a:rPr>
              <a:t>18</a:t>
            </a:r>
            <a:r>
              <a:rPr lang="en-US" baseline="30000" dirty="0">
                <a:effectLst/>
                <a:latin typeface="Cambria" panose="02040503050406030204" pitchFamily="18" charset="0"/>
                <a:ea typeface="Calibri" panose="020F0502020204030204" pitchFamily="34" charset="0"/>
                <a:cs typeface="Arial" panose="020B0604020202020204" pitchFamily="34" charset="0"/>
              </a:rPr>
              <a:t>TH</a:t>
            </a:r>
            <a:r>
              <a:rPr lang="en-US" dirty="0">
                <a:effectLst/>
                <a:latin typeface="Cambria" panose="02040503050406030204" pitchFamily="18" charset="0"/>
                <a:ea typeface="Calibri" panose="020F0502020204030204" pitchFamily="34" charset="0"/>
                <a:cs typeface="Arial" panose="020B0604020202020204" pitchFamily="34" charset="0"/>
              </a:rPr>
              <a:t>-CENTURY MUSIC</a:t>
            </a:r>
            <a:r>
              <a:rPr lang="el-GR" dirty="0">
                <a:latin typeface="Calibri" panose="020F0502020204030204" pitchFamily="34" charset="0"/>
                <a:ea typeface="Calibri" panose="020F0502020204030204" pitchFamily="34" charset="0"/>
                <a:cs typeface="Times New Roman" panose="02020603050405020304" pitchFamily="18" charset="0"/>
              </a:rPr>
              <a:t>, </a:t>
            </a:r>
            <a:r>
              <a:rPr lang="en-US"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https://www.cambridge.org/core/journals/eighteenth-century-music</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mbria" panose="02040503050406030204" pitchFamily="18" charset="0"/>
                <a:ea typeface="Calibri" panose="020F0502020204030204" pitchFamily="34" charset="0"/>
                <a:cs typeface="Arial" panose="020B0604020202020204" pitchFamily="34" charset="0"/>
              </a:rPr>
              <a:t>18</a:t>
            </a:r>
            <a:r>
              <a:rPr lang="en-US" baseline="30000" dirty="0">
                <a:effectLst/>
                <a:latin typeface="Cambria" panose="02040503050406030204" pitchFamily="18" charset="0"/>
                <a:ea typeface="Calibri" panose="020F0502020204030204" pitchFamily="34" charset="0"/>
                <a:cs typeface="Arial" panose="020B0604020202020204" pitchFamily="34" charset="0"/>
              </a:rPr>
              <a:t>TH</a:t>
            </a:r>
            <a:r>
              <a:rPr lang="en-US" dirty="0">
                <a:effectLst/>
                <a:latin typeface="Cambria" panose="02040503050406030204" pitchFamily="18" charset="0"/>
                <a:ea typeface="Calibri" panose="020F0502020204030204" pitchFamily="34" charset="0"/>
                <a:cs typeface="Arial" panose="020B0604020202020204" pitchFamily="34" charset="0"/>
              </a:rPr>
              <a:t>-CENTURY MUSIC REVIEW</a:t>
            </a:r>
            <a:r>
              <a:rPr lang="el-GR" dirty="0">
                <a:latin typeface="Calibri" panose="020F0502020204030204" pitchFamily="34" charset="0"/>
                <a:ea typeface="Calibri" panose="020F0502020204030204" pitchFamily="34" charset="0"/>
                <a:cs typeface="Times New Roman" panose="02020603050405020304" pitchFamily="18" charset="0"/>
              </a:rPr>
              <a:t>, </a:t>
            </a:r>
            <a:r>
              <a:rPr lang="en-US"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3"/>
              </a:rPr>
              <a:t>https://www.cambridge.org/core/journals/nineteenth-century-music-review</a:t>
            </a:r>
            <a:r>
              <a:rPr lang="en-US" dirty="0">
                <a:effectLst/>
                <a:latin typeface="Cambria" panose="02040503050406030204" pitchFamily="18" charset="0"/>
                <a:ea typeface="Calibri" panose="020F0502020204030204" pitchFamily="34" charset="0"/>
                <a:cs typeface="Arial" panose="020B0604020202020204" pitchFamily="34" charset="0"/>
              </a:rPr>
              <a:t> </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mbria" panose="02040503050406030204" pitchFamily="18" charset="0"/>
                <a:ea typeface="Calibri" panose="020F0502020204030204" pitchFamily="34" charset="0"/>
                <a:cs typeface="Arial" panose="020B0604020202020204" pitchFamily="34" charset="0"/>
              </a:rPr>
              <a:t>MUSIC PERFORMANCE RESEARCH</a:t>
            </a:r>
            <a:r>
              <a:rPr lang="el-GR" dirty="0">
                <a:latin typeface="Calibri" panose="020F0502020204030204" pitchFamily="34" charset="0"/>
                <a:ea typeface="Calibri" panose="020F0502020204030204" pitchFamily="34" charset="0"/>
                <a:cs typeface="Times New Roman" panose="02020603050405020304" pitchFamily="18" charset="0"/>
              </a:rPr>
              <a:t>, </a:t>
            </a:r>
            <a:r>
              <a:rPr lang="en-US"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4"/>
              </a:rPr>
              <a:t>http://musicperformanceresearch.org/</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mbria" panose="02040503050406030204" pitchFamily="18" charset="0"/>
                <a:ea typeface="Calibri" panose="020F0502020204030204" pitchFamily="34" charset="0"/>
                <a:cs typeface="Arial" panose="020B0604020202020204" pitchFamily="34" charset="0"/>
              </a:rPr>
              <a:t>PERFORMANCE PRACTICE REVIEW</a:t>
            </a:r>
            <a:r>
              <a:rPr lang="el-GR" dirty="0">
                <a:latin typeface="Calibri" panose="020F0502020204030204" pitchFamily="34" charset="0"/>
                <a:ea typeface="Calibri" panose="020F0502020204030204" pitchFamily="34" charset="0"/>
                <a:cs typeface="Times New Roman" panose="02020603050405020304" pitchFamily="18" charset="0"/>
              </a:rPr>
              <a:t>, </a:t>
            </a:r>
            <a:r>
              <a:rPr lang="en-US"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5"/>
              </a:rPr>
              <a:t>https://scholarship.claremont.edu/ppr/</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mbria" panose="02040503050406030204" pitchFamily="18" charset="0"/>
                <a:ea typeface="Calibri" panose="020F0502020204030204" pitchFamily="34" charset="0"/>
                <a:cs typeface="Arial" panose="020B0604020202020204" pitchFamily="34" charset="0"/>
              </a:rPr>
              <a:t>JSTOR</a:t>
            </a:r>
            <a:r>
              <a:rPr lang="el-GR" dirty="0">
                <a:latin typeface="Calibri" panose="020F0502020204030204" pitchFamily="34" charset="0"/>
                <a:ea typeface="Calibri" panose="020F0502020204030204" pitchFamily="34" charset="0"/>
                <a:cs typeface="Times New Roman" panose="02020603050405020304" pitchFamily="18" charset="0"/>
              </a:rPr>
              <a:t>, </a:t>
            </a:r>
            <a:r>
              <a:rPr lang="en-US"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6"/>
              </a:rPr>
              <a:t>https://www.jstor.org/action/showAdvancedSearch</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2976672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C1C504-90B7-ECF3-CB5D-D34C74C06F7D}"/>
              </a:ext>
            </a:extLst>
          </p:cNvPr>
          <p:cNvSpPr>
            <a:spLocks noGrp="1"/>
          </p:cNvSpPr>
          <p:nvPr>
            <p:ph type="title"/>
          </p:nvPr>
        </p:nvSpPr>
        <p:spPr>
          <a:xfrm>
            <a:off x="353736" y="557869"/>
            <a:ext cx="11484527" cy="331364"/>
          </a:xfrm>
        </p:spPr>
        <p:txBody>
          <a:bodyPr>
            <a:normAutofit fontScale="90000"/>
          </a:bodyPr>
          <a:lstStyle/>
          <a:p>
            <a:pPr algn="ctr"/>
            <a:r>
              <a:rPr lang="el-GR" sz="3600" b="1" dirty="0">
                <a:effectLst/>
                <a:latin typeface="Cambria" panose="02040503050406030204" pitchFamily="18" charset="0"/>
                <a:ea typeface="Calibri" panose="020F0502020204030204" pitchFamily="34" charset="0"/>
                <a:cs typeface="Arial" panose="020B0604020202020204" pitchFamily="34" charset="0"/>
              </a:rPr>
              <a:t>ΕΛΛΗΝΙΚΟΥ ΕΝΔΙΑΦΕΡΟΝΤΟΣ</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F2B3B48E-0553-5A41-0973-6031FCF473CF}"/>
              </a:ext>
            </a:extLst>
          </p:cNvPr>
          <p:cNvSpPr>
            <a:spLocks noGrp="1"/>
          </p:cNvSpPr>
          <p:nvPr>
            <p:ph idx="1"/>
          </p:nvPr>
        </p:nvSpPr>
        <p:spPr>
          <a:xfrm>
            <a:off x="302005" y="889234"/>
            <a:ext cx="11587992" cy="5729680"/>
          </a:xfrm>
        </p:spPr>
        <p:txBody>
          <a:bodyPr>
            <a:normAutofit/>
          </a:bodyPr>
          <a:lstStyle/>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Αρχείο Ελλήνων Μουσουργών Θωμά </a:t>
            </a:r>
            <a:r>
              <a:rPr lang="el-GR" sz="1800" dirty="0" err="1">
                <a:effectLst/>
                <a:latin typeface="Cambria" panose="02040503050406030204" pitchFamily="18" charset="0"/>
                <a:ea typeface="Calibri" panose="020F0502020204030204" pitchFamily="34" charset="0"/>
                <a:cs typeface="Arial" panose="020B0604020202020204" pitchFamily="34" charset="0"/>
              </a:rPr>
              <a:t>Ταμβάκου</a:t>
            </a:r>
            <a:r>
              <a:rPr lang="el-GR" sz="1800" dirty="0">
                <a:effectLst/>
                <a:latin typeface="Cambria" panose="02040503050406030204" pitchFamily="18" charset="0"/>
                <a:ea typeface="Calibri" panose="020F0502020204030204" pitchFamily="34" charset="0"/>
                <a:cs typeface="Arial" panose="020B0604020202020204" pitchFamily="34" charset="0"/>
              </a:rPr>
              <a:t>,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http://tamvakosarchive.blogspot.com/</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Αρχείο ΕΛΣ</a:t>
            </a: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3"/>
              </a:rPr>
              <a:t>https://virtualmuseum.nationalopera.gr/el/eikoniki-ekthesi/prosopa/eyaggelatos-antiohos-1095/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Εθνική Βιβλιοθήκη της Ελλάδος,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4"/>
              </a:rPr>
              <a:t>http://efimeris.nlg.gr/ns/main.html</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Ένωση Συντακτών Ημερησίων Εφημερίδων Θεσσαλονίκης</a:t>
            </a: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5"/>
              </a:rPr>
              <a:t>http://esiemth.s3.amazonaws.com/wp-content/uploads/2012/05/thesspapers/MI-ESIEMTH-2-1-55.pdf</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Ψηφιοποιημένες εφημερίδες Θεσσαλονίκης</a:t>
            </a: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6"/>
              </a:rPr>
              <a:t>https://culture.thessaloniki.gr/efimerides/alitheia/</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Ελληνικό Λογοτεχνικό και ιστορικό Αρχείο (ΕΛΙΑ),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7"/>
              </a:rPr>
              <a:t>http://www.elia.org.gr/archives-collections/archives/</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ΑΝΕΜΗ-Ψηφιακή Βιβλιοθήκη Νεοελληνικών Σπουδών-Πανεπιστήμιο Κρήτης</a:t>
            </a: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8"/>
              </a:rPr>
              <a:t>https://anemi.lib.uoc.gr/</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Συλλογή Παλαιών Ελληνικών Εφημερίδων-ΑΠΘ</a:t>
            </a: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9"/>
              </a:rPr>
              <a:t>http://digital.lib.auth.gr/collection/Greek%20Newspapers%20%281800-2000%29?ln=el</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Εθνική Βιβλιοθήκη της Ελλάδος,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0"/>
              </a:rPr>
              <a:t>https://www.nlg.gr/</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Εθνικό Αρχείο Διδακτορικών Διατριβών</a:t>
            </a: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1"/>
              </a:rPr>
              <a:t>https://www.didaktorika.gr/eadd/</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Αρχείο ΕΡΤ,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2"/>
              </a:rPr>
              <a:t>https://archive.ert.gr/arxiki/sylloges/</a:t>
            </a:r>
            <a:r>
              <a:rPr lang="el-GR" sz="1800" dirty="0">
                <a:effectLst/>
                <a:latin typeface="Cambria" panose="02040503050406030204" pitchFamily="18"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Μεγάλη Μουσική Βιβλιοθήκη της Ελλάδος-Ψηφιακές Συλλογές,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3"/>
              </a:rPr>
              <a:t>https://www.mmb.org.gr/el/digital-collections</a:t>
            </a:r>
            <a:r>
              <a:rPr lang="el-GR" sz="1800" dirty="0">
                <a:effectLst/>
                <a:latin typeface="Cambria" panose="02040503050406030204" pitchFamily="18"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360000">
              <a:lnSpc>
                <a:spcPct val="120000"/>
              </a:lnSpc>
              <a:spcBef>
                <a:spcPts val="0"/>
              </a:spcBef>
            </a:pPr>
            <a:r>
              <a:rPr lang="el-GR" sz="1800" dirty="0">
                <a:effectLst/>
                <a:latin typeface="Cambria" panose="02040503050406030204" pitchFamily="18" charset="0"/>
                <a:ea typeface="Calibri" panose="020F0502020204030204" pitchFamily="34" charset="0"/>
                <a:cs typeface="Arial" panose="020B0604020202020204" pitchFamily="34" charset="0"/>
              </a:rPr>
              <a:t>Μεγάλη Μουσική Βιβλιοθήκη της Ελλάδος-Αρχείο Ελληνικής Μουσικής</a:t>
            </a:r>
            <a:r>
              <a:rPr lang="el-GR" sz="1800" dirty="0">
                <a:latin typeface="Calibri" panose="020F0502020204030204" pitchFamily="34" charset="0"/>
                <a:ea typeface="Calibri" panose="020F0502020204030204" pitchFamily="34" charset="0"/>
                <a:cs typeface="Times New Roman" panose="02020603050405020304" pitchFamily="18" charset="0"/>
              </a:rPr>
              <a:t>, </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14"/>
              </a:rPr>
              <a:t>https://www.mmb.org.gr/el/arheio-ellinikis-moysikis</a:t>
            </a:r>
            <a:endParaRPr lang="el-GR" dirty="0"/>
          </a:p>
        </p:txBody>
      </p:sp>
    </p:spTree>
    <p:extLst>
      <p:ext uri="{BB962C8B-B14F-4D97-AF65-F5344CB8AC3E}">
        <p14:creationId xmlns:p14="http://schemas.microsoft.com/office/powerpoint/2010/main" val="463870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4947CB8-8639-4D39-9DA4-29C98553343F}"/>
              </a:ext>
            </a:extLst>
          </p:cNvPr>
          <p:cNvSpPr>
            <a:spLocks noGrp="1"/>
          </p:cNvSpPr>
          <p:nvPr>
            <p:ph idx="1"/>
          </p:nvPr>
        </p:nvSpPr>
        <p:spPr>
          <a:xfrm>
            <a:off x="408373" y="156519"/>
            <a:ext cx="11452194" cy="6606746"/>
          </a:xfrm>
        </p:spPr>
        <p:txBody>
          <a:bodyPr>
            <a:normAutofit lnSpcReduction="10000"/>
          </a:bodyPr>
          <a:lstStyle/>
          <a:p>
            <a:pPr marL="0" indent="0" algn="ctr">
              <a:lnSpc>
                <a:spcPts val="2500"/>
              </a:lnSpc>
              <a:spcBef>
                <a:spcPct val="0"/>
              </a:spcBef>
              <a:buNone/>
              <a:defRPr/>
            </a:pPr>
            <a:r>
              <a:rPr lang="el-GR" altLang="en-US" sz="2800" b="1" dirty="0">
                <a:latin typeface="Cambria" panose="02040503050406030204" pitchFamily="18" charset="0"/>
                <a:ea typeface="Cambria" panose="02040503050406030204" pitchFamily="18" charset="0"/>
              </a:rPr>
              <a:t>ΒΙΒΛΙΟΓΡΑΦΙΑ</a:t>
            </a:r>
            <a:r>
              <a:rPr lang="en-US" altLang="en-US" sz="2800" b="1" dirty="0">
                <a:latin typeface="Cambria" panose="02040503050406030204" pitchFamily="18" charset="0"/>
                <a:ea typeface="Cambria" panose="02040503050406030204" pitchFamily="18" charset="0"/>
              </a:rPr>
              <a:t>:</a:t>
            </a:r>
          </a:p>
          <a:p>
            <a:pPr marL="0" indent="0" algn="ctr">
              <a:lnSpc>
                <a:spcPts val="2500"/>
              </a:lnSpc>
              <a:spcBef>
                <a:spcPct val="0"/>
              </a:spcBef>
              <a:buNone/>
              <a:defRPr/>
            </a:pPr>
            <a:endParaRPr lang="en-US" altLang="en-US" sz="1400" b="1"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Bilson</a:t>
            </a:r>
            <a:r>
              <a:rPr lang="en-US" altLang="en-US" dirty="0">
                <a:latin typeface="Cambria" panose="02040503050406030204" pitchFamily="18" charset="0"/>
                <a:ea typeface="Cambria" panose="02040503050406030204" pitchFamily="18" charset="0"/>
              </a:rPr>
              <a:t>, Malcolm, ‘Knowing the score’, </a:t>
            </a:r>
            <a:r>
              <a:rPr lang="en-US" altLang="en-US" dirty="0">
                <a:latin typeface="Cambria" panose="02040503050406030204" pitchFamily="18" charset="0"/>
                <a:ea typeface="Cambria" panose="02040503050406030204" pitchFamily="18" charset="0"/>
                <a:hlinkClick r:id="rId2"/>
              </a:rPr>
              <a:t>http://malcolmbilson.com/kts.php</a:t>
            </a:r>
            <a:r>
              <a:rPr lang="en-US" altLang="en-US" dirty="0">
                <a:latin typeface="Cambria" panose="02040503050406030204" pitchFamily="18" charset="0"/>
                <a:ea typeface="Cambria" panose="02040503050406030204" pitchFamily="18" charset="0"/>
              </a:rPr>
              <a:t>, </a:t>
            </a:r>
            <a:r>
              <a:rPr lang="el-GR" altLang="en-US" dirty="0">
                <a:latin typeface="Cambria" panose="02040503050406030204" pitchFamily="18" charset="0"/>
                <a:ea typeface="Cambria" panose="02040503050406030204" pitchFamily="18" charset="0"/>
              </a:rPr>
              <a:t>προσπέλαση Μάρτιος 2022.</a:t>
            </a:r>
            <a:endParaRPr lang="en-US"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Kehl</a:t>
            </a:r>
            <a:r>
              <a:rPr lang="en-US" altLang="en-US" dirty="0">
                <a:latin typeface="Cambria" panose="02040503050406030204" pitchFamily="18" charset="0"/>
                <a:ea typeface="Cambria" panose="02040503050406030204" pitchFamily="18" charset="0"/>
              </a:rPr>
              <a:t>, Adam Gary, ‘Critical Editions and Comparative Analysis of Three Representative Wind Band Works from the French Revolution’, DMA, University of South Carolina, 2014.</a:t>
            </a: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Krummel</a:t>
            </a:r>
            <a:r>
              <a:rPr lang="en-US" altLang="en-US" dirty="0">
                <a:latin typeface="Cambria" panose="02040503050406030204" pitchFamily="18" charset="0"/>
                <a:ea typeface="Cambria" panose="02040503050406030204" pitchFamily="18" charset="0"/>
              </a:rPr>
              <a:t>, D. W. (comp.), </a:t>
            </a:r>
            <a:r>
              <a:rPr lang="en-US" altLang="en-US" i="1" dirty="0">
                <a:latin typeface="Cambria" panose="02040503050406030204" pitchFamily="18" charset="0"/>
                <a:ea typeface="Cambria" panose="02040503050406030204" pitchFamily="18" charset="0"/>
              </a:rPr>
              <a:t>Guide for Dating Early Published Music: A Manual of Bibliographical Practices,</a:t>
            </a:r>
            <a:r>
              <a:rPr lang="en-US" altLang="en-US" dirty="0">
                <a:latin typeface="Cambria" panose="02040503050406030204" pitchFamily="18" charset="0"/>
                <a:ea typeface="Cambria" panose="02040503050406030204" pitchFamily="18" charset="0"/>
              </a:rPr>
              <a:t> (Hackensack: Joseph </a:t>
            </a:r>
            <a:r>
              <a:rPr lang="en-US" altLang="en-US" dirty="0" err="1">
                <a:latin typeface="Cambria" panose="02040503050406030204" pitchFamily="18" charset="0"/>
                <a:ea typeface="Cambria" panose="02040503050406030204" pitchFamily="18" charset="0"/>
              </a:rPr>
              <a:t>Boonin</a:t>
            </a:r>
            <a:r>
              <a:rPr lang="en-US" altLang="en-US" dirty="0">
                <a:latin typeface="Cambria" panose="02040503050406030204" pitchFamily="18" charset="0"/>
                <a:ea typeface="Cambria" panose="02040503050406030204" pitchFamily="18" charset="0"/>
              </a:rPr>
              <a:t> &amp; Kassel: </a:t>
            </a:r>
            <a:r>
              <a:rPr lang="en-US" altLang="en-US" dirty="0" err="1">
                <a:latin typeface="Cambria" panose="02040503050406030204" pitchFamily="18" charset="0"/>
                <a:ea typeface="Cambria" panose="02040503050406030204" pitchFamily="18" charset="0"/>
              </a:rPr>
              <a:t>Bärenreiter</a:t>
            </a:r>
            <a:r>
              <a:rPr lang="en-US" altLang="en-US" dirty="0">
                <a:latin typeface="Cambria" panose="02040503050406030204" pitchFamily="18" charset="0"/>
                <a:ea typeface="Cambria" panose="02040503050406030204" pitchFamily="18" charset="0"/>
              </a:rPr>
              <a:t>, 1974).</a:t>
            </a:r>
          </a:p>
          <a:p>
            <a:pPr marL="0" indent="-360000">
              <a:spcBef>
                <a:spcPct val="0"/>
              </a:spcBef>
              <a:buFont typeface="Arial" panose="020B0604020202020204" pitchFamily="34" charset="0"/>
              <a:buChar char="•"/>
              <a:defRPr/>
            </a:pPr>
            <a:r>
              <a:rPr lang="en-US" altLang="en-US" dirty="0" err="1">
                <a:latin typeface="Cambria" panose="02040503050406030204" pitchFamily="18" charset="0"/>
                <a:ea typeface="Cambria" panose="02040503050406030204" pitchFamily="18" charset="0"/>
              </a:rPr>
              <a:t>Temperley</a:t>
            </a:r>
            <a:r>
              <a:rPr lang="en-US" altLang="en-US" dirty="0">
                <a:latin typeface="Cambria" panose="02040503050406030204" pitchFamily="18" charset="0"/>
                <a:ea typeface="Cambria" panose="02040503050406030204" pitchFamily="18" charset="0"/>
              </a:rPr>
              <a:t>, Nicholas, ‘On Editing Facsimiles for Performance’, </a:t>
            </a:r>
            <a:r>
              <a:rPr lang="en-US" altLang="en-US" i="1" dirty="0">
                <a:latin typeface="Cambria" panose="02040503050406030204" pitchFamily="18" charset="0"/>
                <a:ea typeface="Cambria" panose="02040503050406030204" pitchFamily="18" charset="0"/>
              </a:rPr>
              <a:t>Notes,</a:t>
            </a:r>
            <a:r>
              <a:rPr lang="en-US" altLang="en-US" dirty="0">
                <a:latin typeface="Cambria" panose="02040503050406030204" pitchFamily="18" charset="0"/>
                <a:ea typeface="Cambria" panose="02040503050406030204" pitchFamily="18" charset="0"/>
              </a:rPr>
              <a:t> 2</a:t>
            </a:r>
            <a:r>
              <a:rPr lang="en-US" altLang="en-US" baseline="30000" dirty="0">
                <a:latin typeface="Cambria" panose="02040503050406030204" pitchFamily="18" charset="0"/>
                <a:ea typeface="Cambria" panose="02040503050406030204" pitchFamily="18" charset="0"/>
              </a:rPr>
              <a:t>nd</a:t>
            </a:r>
            <a:r>
              <a:rPr lang="en-US" altLang="en-US" dirty="0">
                <a:latin typeface="Cambria" panose="02040503050406030204" pitchFamily="18" charset="0"/>
                <a:ea typeface="Cambria" panose="02040503050406030204" pitchFamily="18" charset="0"/>
              </a:rPr>
              <a:t> Series, No. 4 (Jun. 1985), 683-688.</a:t>
            </a:r>
          </a:p>
          <a:p>
            <a:pPr marL="0" indent="-360000">
              <a:spcBef>
                <a:spcPct val="0"/>
              </a:spcBef>
              <a:buFont typeface="Arial" panose="020B0604020202020204" pitchFamily="34" charset="0"/>
              <a:buChar char="•"/>
              <a:defRPr/>
            </a:pPr>
            <a:r>
              <a:rPr lang="el-GR" altLang="en-US" dirty="0" err="1">
                <a:latin typeface="Cambria" panose="02040503050406030204" pitchFamily="18" charset="0"/>
                <a:ea typeface="Cambria" panose="02040503050406030204" pitchFamily="18" charset="0"/>
              </a:rPr>
              <a:t>Σακαλλιέρος</a:t>
            </a:r>
            <a:r>
              <a:rPr lang="el-GR" altLang="en-US" dirty="0">
                <a:latin typeface="Cambria" panose="02040503050406030204" pitchFamily="18" charset="0"/>
                <a:ea typeface="Cambria" panose="02040503050406030204" pitchFamily="18" charset="0"/>
              </a:rPr>
              <a:t>, Γιώργος, ‘Νεοελληνική μουσική-Ιστορική θεώρηση’ στο </a:t>
            </a:r>
            <a:r>
              <a:rPr lang="el-GR" altLang="en-US" i="1" dirty="0">
                <a:latin typeface="Cambria" panose="02040503050406030204" pitchFamily="18" charset="0"/>
                <a:ea typeface="Cambria" panose="02040503050406030204" pitchFamily="18" charset="0"/>
              </a:rPr>
              <a:t>Εισαγωγή στη Μουσικολογία και στις Μουσικές Επιστήμες, </a:t>
            </a:r>
            <a:r>
              <a:rPr lang="el-GR" altLang="en-US" dirty="0">
                <a:latin typeface="Cambria" panose="02040503050406030204" pitchFamily="18" charset="0"/>
                <a:ea typeface="Cambria" panose="02040503050406030204" pitchFamily="18" charset="0"/>
              </a:rPr>
              <a:t>συλλογικός τόμος, </a:t>
            </a:r>
            <a:r>
              <a:rPr lang="el-GR" altLang="en-US" dirty="0" err="1">
                <a:latin typeface="Cambria" panose="02040503050406030204" pitchFamily="18" charset="0"/>
                <a:ea typeface="Cambria" panose="02040503050406030204" pitchFamily="18" charset="0"/>
              </a:rPr>
              <a:t>επιμ</a:t>
            </a:r>
            <a:r>
              <a:rPr lang="el-GR" altLang="en-US" dirty="0">
                <a:latin typeface="Cambria" panose="02040503050406030204" pitchFamily="18" charset="0"/>
                <a:ea typeface="Cambria" panose="02040503050406030204" pitchFamily="18" charset="0"/>
              </a:rPr>
              <a:t>. Εύη Νίκα-Σαμψών (Θεσσαλονίκη</a:t>
            </a:r>
            <a:r>
              <a:rPr lang="en-US" altLang="en-US" dirty="0">
                <a:latin typeface="Cambria" panose="02040503050406030204" pitchFamily="18" charset="0"/>
                <a:ea typeface="Cambria" panose="02040503050406030204" pitchFamily="18" charset="0"/>
              </a:rPr>
              <a:t>: University Studio Press, 2019).</a:t>
            </a:r>
          </a:p>
          <a:p>
            <a:pPr marL="0" indent="-360000">
              <a:spcBef>
                <a:spcPct val="0"/>
              </a:spcBef>
              <a:buFont typeface="Arial" panose="020B0604020202020204" pitchFamily="34" charset="0"/>
              <a:buChar char="•"/>
              <a:defRPr/>
            </a:pPr>
            <a:r>
              <a:rPr lang="el-GR" altLang="en-US" dirty="0">
                <a:latin typeface="Cambria" panose="02040503050406030204" pitchFamily="18" charset="0"/>
                <a:ea typeface="Cambria" panose="02040503050406030204" pitchFamily="18" charset="0"/>
              </a:rPr>
              <a:t>Χασιώτης, Κωστής, </a:t>
            </a:r>
            <a:r>
              <a:rPr lang="el-GR" altLang="en-US" i="1" dirty="0">
                <a:latin typeface="Cambria" panose="02040503050406030204" pitchFamily="18" charset="0"/>
                <a:ea typeface="Cambria" panose="02040503050406030204" pitchFamily="18" charset="0"/>
              </a:rPr>
              <a:t>Νίκος </a:t>
            </a:r>
            <a:r>
              <a:rPr lang="el-GR" altLang="en-US" i="1" dirty="0" err="1">
                <a:latin typeface="Cambria" panose="02040503050406030204" pitchFamily="18" charset="0"/>
                <a:ea typeface="Cambria" panose="02040503050406030204" pitchFamily="18" charset="0"/>
              </a:rPr>
              <a:t>Σκαλκώτας</a:t>
            </a:r>
            <a:r>
              <a:rPr lang="en-US" altLang="en-US" i="1" dirty="0">
                <a:latin typeface="Cambria" panose="02040503050406030204" pitchFamily="18" charset="0"/>
                <a:ea typeface="Cambria" panose="02040503050406030204" pitchFamily="18" charset="0"/>
              </a:rPr>
              <a:t>: </a:t>
            </a:r>
            <a:r>
              <a:rPr lang="el-GR" altLang="en-US" i="1" dirty="0">
                <a:latin typeface="Cambria" panose="02040503050406030204" pitchFamily="18" charset="0"/>
                <a:ea typeface="Cambria" panose="02040503050406030204" pitchFamily="18" charset="0"/>
              </a:rPr>
              <a:t>Εννέα Ελληνικοί Χοροί / Αρχαίο Ελληνικό Εμβατήριο. Η επεξεργασία για ορχήστρα πνευστών από το συνθέτη</a:t>
            </a:r>
            <a:r>
              <a:rPr lang="el-GR" altLang="en-US" dirty="0">
                <a:latin typeface="Cambria" panose="02040503050406030204" pitchFamily="18" charset="0"/>
                <a:ea typeface="Cambria" panose="02040503050406030204" pitchFamily="18" charset="0"/>
              </a:rPr>
              <a:t> (Αθήνα</a:t>
            </a:r>
            <a:r>
              <a:rPr lang="en-US" altLang="en-US" dirty="0">
                <a:latin typeface="Cambria" panose="02040503050406030204" pitchFamily="18" charset="0"/>
                <a:ea typeface="Cambria" panose="02040503050406030204" pitchFamily="18" charset="0"/>
              </a:rPr>
              <a:t>: Edition Orpheus, 2020).</a:t>
            </a:r>
          </a:p>
          <a:p>
            <a:pPr marL="0" indent="-360000">
              <a:spcBef>
                <a:spcPct val="0"/>
              </a:spcBef>
              <a:buFont typeface="Arial" panose="020B0604020202020204" pitchFamily="34" charset="0"/>
              <a:buChar char="•"/>
              <a:defRPr/>
            </a:pPr>
            <a:r>
              <a:rPr lang="es-VE" altLang="en-US" dirty="0">
                <a:latin typeface="Cambria" panose="02040503050406030204" pitchFamily="18" charset="0"/>
                <a:ea typeface="Cambria" panose="02040503050406030204" pitchFamily="18" charset="0"/>
                <a:hlinkClick r:id="rId3"/>
              </a:rPr>
              <a:t>https://researchguides.library.syr.edu/c.php?g=1073440&amp;p=7844468</a:t>
            </a:r>
            <a:r>
              <a:rPr lang="en-US" altLang="en-US" dirty="0">
                <a:latin typeface="Cambria" panose="02040503050406030204" pitchFamily="18" charset="0"/>
                <a:ea typeface="Cambria" panose="02040503050406030204" pitchFamily="18" charset="0"/>
              </a:rPr>
              <a:t>, </a:t>
            </a:r>
            <a:r>
              <a:rPr lang="el-GR" altLang="en-US" dirty="0">
                <a:latin typeface="Cambria" panose="02040503050406030204" pitchFamily="18" charset="0"/>
                <a:ea typeface="Cambria" panose="02040503050406030204" pitchFamily="18" charset="0"/>
              </a:rPr>
              <a:t>προσπέλαση Μάρτιος 2022</a:t>
            </a:r>
            <a:r>
              <a:rPr lang="en-US" altLang="en-US" dirty="0">
                <a:latin typeface="Cambria" panose="02040503050406030204" pitchFamily="18" charset="0"/>
                <a:ea typeface="Cambria" panose="02040503050406030204" pitchFamily="18" charset="0"/>
              </a:rPr>
              <a:t>.</a:t>
            </a:r>
          </a:p>
          <a:p>
            <a:pPr marL="0" indent="-360000">
              <a:spcBef>
                <a:spcPct val="0"/>
              </a:spcBef>
              <a:buFont typeface="Arial" panose="020B0604020202020204" pitchFamily="34" charset="0"/>
              <a:buChar char="•"/>
              <a:defRPr/>
            </a:pPr>
            <a:r>
              <a:rPr lang="es-VE" altLang="en-US" dirty="0">
                <a:latin typeface="Cambria" panose="02040503050406030204" pitchFamily="18" charset="0"/>
                <a:ea typeface="Cambria" panose="02040503050406030204" pitchFamily="18" charset="0"/>
                <a:hlinkClick r:id="rId4"/>
              </a:rPr>
              <a:t>https://guides.libraries.indiana.edu/scores</a:t>
            </a:r>
            <a:r>
              <a:rPr lang="en-US" altLang="en-US" dirty="0">
                <a:latin typeface="Cambria" panose="02040503050406030204" pitchFamily="18" charset="0"/>
                <a:ea typeface="Cambria" panose="02040503050406030204" pitchFamily="18" charset="0"/>
              </a:rPr>
              <a:t>, </a:t>
            </a:r>
            <a:r>
              <a:rPr lang="el-GR" altLang="en-US" dirty="0">
                <a:latin typeface="Cambria" panose="02040503050406030204" pitchFamily="18" charset="0"/>
                <a:ea typeface="Cambria" panose="02040503050406030204" pitchFamily="18" charset="0"/>
              </a:rPr>
              <a:t>προσπέλαση Μάρτιος 2022</a:t>
            </a:r>
            <a:r>
              <a:rPr lang="en-US" altLang="en-US" dirty="0">
                <a:latin typeface="Cambria" panose="02040503050406030204" pitchFamily="18" charset="0"/>
                <a:ea typeface="Cambria" panose="02040503050406030204" pitchFamily="18" charset="0"/>
              </a:rPr>
              <a:t>.</a:t>
            </a:r>
          </a:p>
          <a:p>
            <a:pPr marL="0" indent="-360000">
              <a:spcBef>
                <a:spcPct val="0"/>
              </a:spcBef>
              <a:buFont typeface="Arial" panose="020B0604020202020204" pitchFamily="34" charset="0"/>
              <a:buChar char="•"/>
              <a:defRPr/>
            </a:pPr>
            <a:r>
              <a:rPr lang="en-US" altLang="en-US" dirty="0">
                <a:latin typeface="Cambria" panose="02040503050406030204" pitchFamily="18" charset="0"/>
                <a:ea typeface="Cambria" panose="02040503050406030204" pitchFamily="18" charset="0"/>
                <a:hlinkClick r:id="rId5"/>
              </a:rPr>
              <a:t>https://imslp.org/wiki/IMSLP:Music_Publishers</a:t>
            </a:r>
            <a:r>
              <a:rPr lang="en-US" altLang="en-US" dirty="0">
                <a:latin typeface="Cambria" panose="02040503050406030204" pitchFamily="18" charset="0"/>
                <a:ea typeface="Cambria" panose="02040503050406030204" pitchFamily="18" charset="0"/>
              </a:rPr>
              <a:t>, </a:t>
            </a:r>
            <a:r>
              <a:rPr lang="el-GR" altLang="en-US" dirty="0">
                <a:latin typeface="Cambria" panose="02040503050406030204" pitchFamily="18" charset="0"/>
                <a:ea typeface="Cambria" panose="02040503050406030204" pitchFamily="18" charset="0"/>
              </a:rPr>
              <a:t>προσπέλαση Μάρτιος 2022</a:t>
            </a:r>
            <a:r>
              <a:rPr lang="en-US" altLang="en-US" dirty="0">
                <a:latin typeface="Cambria" panose="02040503050406030204" pitchFamily="18" charset="0"/>
                <a:ea typeface="Cambria" panose="02040503050406030204" pitchFamily="18" charset="0"/>
              </a:rPr>
              <a:t>.</a:t>
            </a:r>
            <a:endParaRPr lang="el-GR"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endParaRPr lang="en-US" altLang="en-US"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endParaRPr lang="en-US" altLang="en-US" sz="1800" dirty="0">
              <a:latin typeface="Cambria" panose="02040503050406030204" pitchFamily="18" charset="0"/>
              <a:ea typeface="Cambria" panose="02040503050406030204" pitchFamily="18" charset="0"/>
            </a:endParaRPr>
          </a:p>
          <a:p>
            <a:pPr marL="0" indent="-360000">
              <a:spcBef>
                <a:spcPct val="0"/>
              </a:spcBef>
              <a:buFont typeface="Arial" panose="020B0604020202020204" pitchFamily="34" charset="0"/>
              <a:buChar char="•"/>
              <a:defRPr/>
            </a:pPr>
            <a:endParaRPr lang="el-GR" altLang="en-US" sz="1800" dirty="0">
              <a:latin typeface="Cambria" panose="02040503050406030204" pitchFamily="18" charset="0"/>
              <a:ea typeface="Cambria" panose="02040503050406030204" pitchFamily="18" charset="0"/>
            </a:endParaRPr>
          </a:p>
          <a:p>
            <a:pPr marL="0" indent="0">
              <a:buNone/>
            </a:pPr>
            <a:endParaRPr lang="el-GR" dirty="0"/>
          </a:p>
        </p:txBody>
      </p:sp>
    </p:spTree>
    <p:extLst>
      <p:ext uri="{BB962C8B-B14F-4D97-AF65-F5344CB8AC3E}">
        <p14:creationId xmlns:p14="http://schemas.microsoft.com/office/powerpoint/2010/main" val="2507929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44D03EF-2E35-4C23-B8D3-37B5DADD4E13}"/>
              </a:ext>
            </a:extLst>
          </p:cNvPr>
          <p:cNvSpPr>
            <a:spLocks noGrp="1"/>
          </p:cNvSpPr>
          <p:nvPr>
            <p:ph idx="1"/>
          </p:nvPr>
        </p:nvSpPr>
        <p:spPr>
          <a:xfrm>
            <a:off x="372862" y="292964"/>
            <a:ext cx="11363416" cy="6356412"/>
          </a:xfrm>
        </p:spPr>
        <p:txBody>
          <a:bodyPr>
            <a:normAutofit/>
          </a:bodyPr>
          <a:lstStyle/>
          <a:p>
            <a:pPr marL="0" indent="0" algn="ctr">
              <a:spcBef>
                <a:spcPts val="600"/>
              </a:spcBef>
              <a:buNone/>
            </a:pPr>
            <a:r>
              <a:rPr lang="el-GR" sz="2800" b="1" dirty="0">
                <a:latin typeface="Cambria" panose="02040503050406030204" pitchFamily="18" charset="0"/>
                <a:ea typeface="Cambria" panose="02040503050406030204" pitchFamily="18" charset="0"/>
              </a:rPr>
              <a:t>ΧΩΡΟΙ ΕΡΕΥΝΑΣ</a:t>
            </a:r>
          </a:p>
          <a:p>
            <a:pPr>
              <a:spcBef>
                <a:spcPts val="600"/>
              </a:spcBef>
            </a:pPr>
            <a:r>
              <a:rPr lang="el-GR" sz="2000" dirty="0">
                <a:latin typeface="Cambria" panose="02040503050406030204" pitchFamily="18" charset="0"/>
                <a:ea typeface="Cambria" panose="02040503050406030204" pitchFamily="18" charset="0"/>
              </a:rPr>
              <a:t>Βιβλιοθήκες (όχι μόνο μουσικές)</a:t>
            </a:r>
          </a:p>
          <a:p>
            <a:pPr>
              <a:spcBef>
                <a:spcPts val="600"/>
              </a:spcBef>
            </a:pPr>
            <a:r>
              <a:rPr lang="el-GR" sz="2000" dirty="0">
                <a:latin typeface="Cambria" panose="02040503050406030204" pitchFamily="18" charset="0"/>
                <a:ea typeface="Cambria" panose="02040503050406030204" pitchFamily="18" charset="0"/>
              </a:rPr>
              <a:t>Αρχεία και συλλογές (δημόσια και ιδιωτικά)</a:t>
            </a:r>
          </a:p>
          <a:p>
            <a:pPr>
              <a:spcBef>
                <a:spcPts val="600"/>
              </a:spcBef>
            </a:pPr>
            <a:r>
              <a:rPr lang="el-GR" sz="2000" dirty="0">
                <a:latin typeface="Cambria" panose="02040503050406030204" pitchFamily="18" charset="0"/>
                <a:ea typeface="Cambria" panose="02040503050406030204" pitchFamily="18" charset="0"/>
              </a:rPr>
              <a:t>Ιδρύματα και πολιτιστικοί φορείς (ορχήστρες, φιλαρμονικές, θεατρικοί οργανισμοί, ωδεία)</a:t>
            </a:r>
          </a:p>
          <a:p>
            <a:pPr>
              <a:spcBef>
                <a:spcPts val="600"/>
              </a:spcBef>
            </a:pPr>
            <a:r>
              <a:rPr lang="el-GR" sz="2000" dirty="0">
                <a:latin typeface="Cambria" panose="02040503050406030204" pitchFamily="18" charset="0"/>
                <a:ea typeface="Cambria" panose="02040503050406030204" pitchFamily="18" charset="0"/>
              </a:rPr>
              <a:t>Ιδιώτες (ερμηνευτές, συνθέτες, εκδότες και συγγενικά και φιλικά τους πρόσωπα)</a:t>
            </a:r>
          </a:p>
          <a:p>
            <a:pPr>
              <a:spcBef>
                <a:spcPts val="600"/>
              </a:spcBef>
            </a:pPr>
            <a:endParaRPr lang="el-GR" sz="2000" dirty="0">
              <a:latin typeface="Cambria" panose="02040503050406030204" pitchFamily="18" charset="0"/>
              <a:ea typeface="Cambria" panose="02040503050406030204" pitchFamily="18" charset="0"/>
            </a:endParaRPr>
          </a:p>
          <a:p>
            <a:pPr marL="0" indent="0" algn="ctr">
              <a:spcBef>
                <a:spcPts val="600"/>
              </a:spcBef>
              <a:buNone/>
            </a:pPr>
            <a:r>
              <a:rPr lang="el-GR" sz="2800" b="1" dirty="0">
                <a:latin typeface="Cambria" panose="02040503050406030204" pitchFamily="18" charset="0"/>
                <a:ea typeface="Cambria" panose="02040503050406030204" pitchFamily="18" charset="0"/>
              </a:rPr>
              <a:t>ΥΛΙΚΟ ΕΡΕΥΝΑΣ</a:t>
            </a:r>
          </a:p>
          <a:p>
            <a:pPr>
              <a:spcBef>
                <a:spcPts val="600"/>
              </a:spcBef>
            </a:pPr>
            <a:r>
              <a:rPr lang="el-GR" sz="2000" dirty="0">
                <a:latin typeface="Cambria" panose="02040503050406030204" pitchFamily="18" charset="0"/>
                <a:ea typeface="Cambria" panose="02040503050406030204" pitchFamily="18" charset="0"/>
              </a:rPr>
              <a:t>Παρτιτούρες (χειρόγραφες και εκδομένες, σκίτσα και αυτοτελή χειρόγραφα, προγράμματα συναυλιών), θεωρητικά μουσικά κείμενα/πραγματείες/μέθοδοι (που συχνά περιλαμβάνουν αποσπάσματα έργων του συνθέτη)</a:t>
            </a:r>
          </a:p>
          <a:p>
            <a:pPr>
              <a:spcBef>
                <a:spcPts val="600"/>
              </a:spcBef>
            </a:pPr>
            <a:r>
              <a:rPr lang="el-GR" sz="2000" dirty="0">
                <a:latin typeface="Cambria" panose="02040503050406030204" pitchFamily="18" charset="0"/>
                <a:ea typeface="Cambria" panose="02040503050406030204" pitchFamily="18" charset="0"/>
              </a:rPr>
              <a:t>Μη μουσικά κείμενα του υπό έρευνα προσώπου (αλληλογραφία, ιδιωτικές φωτογραφίες, πιστοποιητικά, τίτλοι σπουδών κλπ., στίχοι τραγουδιών)</a:t>
            </a:r>
          </a:p>
          <a:p>
            <a:pPr>
              <a:spcBef>
                <a:spcPts val="600"/>
              </a:spcBef>
            </a:pPr>
            <a:r>
              <a:rPr lang="el-GR" sz="2000" dirty="0">
                <a:latin typeface="Cambria" panose="02040503050406030204" pitchFamily="18" charset="0"/>
                <a:ea typeface="Cambria" panose="02040503050406030204" pitchFamily="18" charset="0"/>
              </a:rPr>
              <a:t>Κριτικές, αναφορές στον περιοδικό τύπο της εποχής, άρθρα σε περιοδικά (που συχνά περιλαμβάνουν αποσπάσματα έργων του συνθέτη), / δισκογραφία, ραδιοφωνικές ηχογραφήσεις, γραπτές και προφορικές μαρτυρίες (συνεντεύξεις ηχογραφημένες και ζωντανές)</a:t>
            </a:r>
          </a:p>
          <a:p>
            <a:pPr>
              <a:spcBef>
                <a:spcPts val="600"/>
              </a:spcBef>
            </a:pPr>
            <a:r>
              <a:rPr lang="el-GR" sz="2000" dirty="0">
                <a:latin typeface="Cambria" panose="02040503050406030204" pitchFamily="18" charset="0"/>
                <a:ea typeface="Cambria" panose="02040503050406030204" pitchFamily="18" charset="0"/>
              </a:rPr>
              <a:t>Πίνακες, γκραβούρες, βίντεο</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χορογραφίες (π.χ. </a:t>
            </a:r>
            <a:r>
              <a:rPr lang="en-US" sz="2000" dirty="0">
                <a:latin typeface="Cambria" panose="02040503050406030204" pitchFamily="18" charset="0"/>
                <a:ea typeface="Cambria" panose="02040503050406030204" pitchFamily="18" charset="0"/>
              </a:rPr>
              <a:t>Stravinsky)</a:t>
            </a:r>
            <a:endParaRPr lang="el-GR" sz="2000" dirty="0">
              <a:latin typeface="Cambria" panose="02040503050406030204" pitchFamily="18" charset="0"/>
              <a:ea typeface="Cambria" panose="02040503050406030204" pitchFamily="18" charset="0"/>
            </a:endParaRPr>
          </a:p>
          <a:p>
            <a:pPr marL="0" indent="0">
              <a:spcBef>
                <a:spcPts val="600"/>
              </a:spcBef>
              <a:buNone/>
            </a:pPr>
            <a:endParaRPr lang="en-US"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19286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7 - Τίτλος">
            <a:extLst>
              <a:ext uri="{FF2B5EF4-FFF2-40B4-BE49-F238E27FC236}">
                <a16:creationId xmlns:a16="http://schemas.microsoft.com/office/drawing/2014/main" id="{802B1F71-9FE0-4854-AF9A-38F7C703A25A}"/>
              </a:ext>
            </a:extLst>
          </p:cNvPr>
          <p:cNvSpPr>
            <a:spLocks noGrp="1"/>
          </p:cNvSpPr>
          <p:nvPr>
            <p:ph type="title"/>
          </p:nvPr>
        </p:nvSpPr>
        <p:spPr>
          <a:xfrm>
            <a:off x="3403093" y="201978"/>
            <a:ext cx="5541146" cy="479963"/>
          </a:xfrm>
        </p:spPr>
        <p:txBody>
          <a:bodyPr rtlCol="0">
            <a:normAutofit fontScale="90000"/>
          </a:bodyPr>
          <a:lstStyle/>
          <a:p>
            <a:pPr algn="ctr">
              <a:defRPr/>
            </a:pPr>
            <a:r>
              <a:rPr lang="el-GR" altLang="en-US" sz="2400" b="1" dirty="0">
                <a:latin typeface="Cambria" panose="02040503050406030204" pitchFamily="18" charset="0"/>
                <a:ea typeface="Cambria" panose="02040503050406030204" pitchFamily="18" charset="0"/>
              </a:rPr>
              <a:t>ΚΑΤΗΓΟΡΙΕΣ ΠΗΓΩΝ</a:t>
            </a:r>
            <a:br>
              <a:rPr lang="el-GR" altLang="en-US" sz="2400" b="1" dirty="0">
                <a:latin typeface="Cambria" panose="02040503050406030204" pitchFamily="18" charset="0"/>
                <a:ea typeface="Cambria" panose="02040503050406030204" pitchFamily="18" charset="0"/>
              </a:rPr>
            </a:br>
            <a:endParaRPr lang="el-GR" altLang="en-US" sz="2400" b="1" dirty="0">
              <a:latin typeface="Cambria" panose="02040503050406030204" pitchFamily="18" charset="0"/>
              <a:ea typeface="Cambria" panose="02040503050406030204" pitchFamily="18" charset="0"/>
            </a:endParaRPr>
          </a:p>
        </p:txBody>
      </p:sp>
      <p:sp>
        <p:nvSpPr>
          <p:cNvPr id="6147" name="8 - Θέση περιεχομένου">
            <a:extLst>
              <a:ext uri="{FF2B5EF4-FFF2-40B4-BE49-F238E27FC236}">
                <a16:creationId xmlns:a16="http://schemas.microsoft.com/office/drawing/2014/main" id="{D23F271B-8F4D-4868-8AF6-7F6E45656E11}"/>
              </a:ext>
            </a:extLst>
          </p:cNvPr>
          <p:cNvSpPr>
            <a:spLocks noGrp="1"/>
          </p:cNvSpPr>
          <p:nvPr>
            <p:ph idx="1"/>
          </p:nvPr>
        </p:nvSpPr>
        <p:spPr>
          <a:xfrm>
            <a:off x="490024" y="4081670"/>
            <a:ext cx="11211951" cy="2334370"/>
          </a:xfrm>
        </p:spPr>
        <p:txBody>
          <a:bodyPr>
            <a:noAutofit/>
          </a:bodyPr>
          <a:lstStyle/>
          <a:p>
            <a:pPr marL="0" indent="457200">
              <a:spcBef>
                <a:spcPct val="0"/>
              </a:spcBef>
              <a:buNone/>
              <a:defRPr/>
            </a:pPr>
            <a:endParaRPr lang="en-US" altLang="en-US" sz="2000" dirty="0">
              <a:latin typeface="Cambria" panose="02040503050406030204" pitchFamily="18" charset="0"/>
              <a:ea typeface="Cambria" panose="02040503050406030204" pitchFamily="18" charset="0"/>
            </a:endParaRPr>
          </a:p>
          <a:p>
            <a:pPr marL="0" indent="457200">
              <a:spcBef>
                <a:spcPct val="0"/>
              </a:spcBef>
              <a:buNone/>
              <a:defRPr/>
            </a:pPr>
            <a:r>
              <a:rPr lang="en-US" altLang="en-US" sz="2000" dirty="0">
                <a:latin typeface="Cambria" panose="02040503050406030204" pitchFamily="18" charset="0"/>
                <a:ea typeface="Cambria" panose="02040503050406030204" pitchFamily="18" charset="0"/>
              </a:rPr>
              <a:t>NBA= </a:t>
            </a:r>
            <a:r>
              <a:rPr lang="en-US" altLang="en-US" sz="2000" i="1" dirty="0">
                <a:latin typeface="Cambria" panose="02040503050406030204" pitchFamily="18" charset="0"/>
                <a:ea typeface="Cambria" panose="02040503050406030204" pitchFamily="18" charset="0"/>
              </a:rPr>
              <a:t>Neue Bach</a:t>
            </a:r>
            <a:r>
              <a:rPr lang="el-GR" altLang="en-US" sz="2000" i="1" dirty="0">
                <a:latin typeface="Cambria" panose="02040503050406030204" pitchFamily="18" charset="0"/>
                <a:ea typeface="Cambria" panose="02040503050406030204" pitchFamily="18" charset="0"/>
              </a:rPr>
              <a:t>-</a:t>
            </a:r>
            <a:r>
              <a:rPr lang="en-US" altLang="en-US" sz="2000" i="1" dirty="0" err="1">
                <a:latin typeface="Cambria" panose="02040503050406030204" pitchFamily="18" charset="0"/>
                <a:ea typeface="Cambria" panose="02040503050406030204" pitchFamily="18" charset="0"/>
              </a:rPr>
              <a:t>Ausgabe</a:t>
            </a:r>
            <a:r>
              <a:rPr lang="el-GR" altLang="en-US" sz="2000" dirty="0">
                <a:latin typeface="Cambria" panose="02040503050406030204" pitchFamily="18" charset="0"/>
                <a:ea typeface="Cambria" panose="02040503050406030204" pitchFamily="18" charset="0"/>
              </a:rPr>
              <a:t> Συλλογική έκδοση </a:t>
            </a:r>
            <a:r>
              <a:rPr lang="en-US" altLang="en-US" sz="2000" dirty="0">
                <a:latin typeface="Cambria" panose="02040503050406030204" pitchFamily="18" charset="0"/>
                <a:ea typeface="Cambria" panose="02040503050406030204" pitchFamily="18" charset="0"/>
              </a:rPr>
              <a:t>Bach</a:t>
            </a:r>
            <a:endParaRPr lang="en-US" altLang="en-US" sz="2000" i="1" dirty="0">
              <a:latin typeface="Cambria" panose="02040503050406030204" pitchFamily="18" charset="0"/>
              <a:ea typeface="Cambria" panose="02040503050406030204" pitchFamily="18" charset="0"/>
            </a:endParaRPr>
          </a:p>
          <a:p>
            <a:pPr marL="0" indent="457200">
              <a:spcBef>
                <a:spcPct val="0"/>
              </a:spcBef>
              <a:buNone/>
              <a:defRPr/>
            </a:pPr>
            <a:r>
              <a:rPr lang="en-US" altLang="en-US" sz="2000" dirty="0">
                <a:latin typeface="Cambria" panose="02040503050406030204" pitchFamily="18" charset="0"/>
                <a:ea typeface="Cambria" panose="02040503050406030204" pitchFamily="18" charset="0"/>
              </a:rPr>
              <a:t>AMA=</a:t>
            </a:r>
            <a:r>
              <a:rPr lang="en-US" altLang="en-US" sz="2000" i="1" dirty="0">
                <a:latin typeface="Cambria" panose="02040503050406030204" pitchFamily="18" charset="0"/>
                <a:ea typeface="Cambria" panose="02040503050406030204" pitchFamily="18" charset="0"/>
              </a:rPr>
              <a:t>Neue Mozart</a:t>
            </a:r>
            <a:r>
              <a:rPr lang="el-GR" altLang="en-US" sz="2000" i="1" dirty="0">
                <a:latin typeface="Cambria" panose="02040503050406030204" pitchFamily="18" charset="0"/>
                <a:ea typeface="Cambria" panose="02040503050406030204" pitchFamily="18" charset="0"/>
              </a:rPr>
              <a:t>-</a:t>
            </a:r>
            <a:r>
              <a:rPr lang="en-US" altLang="en-US" sz="2000" i="1" dirty="0" err="1">
                <a:latin typeface="Cambria" panose="02040503050406030204" pitchFamily="18" charset="0"/>
                <a:ea typeface="Cambria" panose="02040503050406030204" pitchFamily="18" charset="0"/>
              </a:rPr>
              <a:t>Ausgabe</a:t>
            </a:r>
            <a:r>
              <a:rPr lang="el-GR" altLang="en-US" sz="2000" i="1"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Παλαιά Συλλογική έκδοση </a:t>
            </a:r>
            <a:r>
              <a:rPr lang="en-US" altLang="en-US" sz="2000" dirty="0">
                <a:latin typeface="Cambria" panose="02040503050406030204" pitchFamily="18" charset="0"/>
                <a:ea typeface="Cambria" panose="02040503050406030204" pitchFamily="18" charset="0"/>
              </a:rPr>
              <a:t>Mozart	</a:t>
            </a:r>
            <a:endParaRPr lang="el-GR" altLang="en-US" sz="2000" dirty="0">
              <a:latin typeface="Cambria" panose="02040503050406030204" pitchFamily="18" charset="0"/>
              <a:ea typeface="Cambria" panose="02040503050406030204" pitchFamily="18" charset="0"/>
            </a:endParaRPr>
          </a:p>
          <a:p>
            <a:pPr marL="0" indent="457200">
              <a:spcBef>
                <a:spcPct val="0"/>
              </a:spcBef>
              <a:buNone/>
              <a:defRPr/>
            </a:pPr>
            <a:r>
              <a:rPr lang="en-US" altLang="en-US" sz="2000" dirty="0">
                <a:latin typeface="Cambria" panose="02040503050406030204" pitchFamily="18" charset="0"/>
                <a:ea typeface="Cambria" panose="02040503050406030204" pitchFamily="18" charset="0"/>
              </a:rPr>
              <a:t>NMA=</a:t>
            </a:r>
            <a:r>
              <a:rPr lang="en-US" altLang="en-US" sz="2000" i="1" dirty="0">
                <a:latin typeface="Cambria" panose="02040503050406030204" pitchFamily="18" charset="0"/>
                <a:ea typeface="Cambria" panose="02040503050406030204" pitchFamily="18" charset="0"/>
              </a:rPr>
              <a:t>Neue Mozart</a:t>
            </a:r>
            <a:r>
              <a:rPr lang="el-GR" altLang="en-US" sz="2000" i="1" dirty="0">
                <a:latin typeface="Cambria" panose="02040503050406030204" pitchFamily="18" charset="0"/>
                <a:ea typeface="Cambria" panose="02040503050406030204" pitchFamily="18" charset="0"/>
              </a:rPr>
              <a:t>-</a:t>
            </a:r>
            <a:r>
              <a:rPr lang="en-US" altLang="en-US" sz="2000" i="1" dirty="0" err="1">
                <a:latin typeface="Cambria" panose="02040503050406030204" pitchFamily="18" charset="0"/>
                <a:ea typeface="Cambria" panose="02040503050406030204" pitchFamily="18" charset="0"/>
              </a:rPr>
              <a:t>Ausgabe</a:t>
            </a:r>
            <a:r>
              <a:rPr lang="el-GR" altLang="en-US" sz="2000" i="1" dirty="0">
                <a:latin typeface="Cambria" panose="02040503050406030204" pitchFamily="18" charset="0"/>
                <a:ea typeface="Cambria" panose="02040503050406030204" pitchFamily="18" charset="0"/>
              </a:rPr>
              <a:t> </a:t>
            </a:r>
            <a:r>
              <a:rPr lang="el-GR" altLang="en-US" sz="2000" dirty="0">
                <a:latin typeface="Cambria" panose="02040503050406030204" pitchFamily="18" charset="0"/>
                <a:ea typeface="Cambria" panose="02040503050406030204" pitchFamily="18" charset="0"/>
              </a:rPr>
              <a:t>Νέα Συλλογική έκδοση </a:t>
            </a:r>
            <a:r>
              <a:rPr lang="en-US" altLang="en-US" sz="2000" dirty="0">
                <a:latin typeface="Cambria" panose="02040503050406030204" pitchFamily="18" charset="0"/>
                <a:ea typeface="Cambria" panose="02040503050406030204" pitchFamily="18" charset="0"/>
              </a:rPr>
              <a:t>Mozart</a:t>
            </a:r>
            <a:endParaRPr lang="en-US" altLang="en-US" sz="2000" i="1" dirty="0">
              <a:latin typeface="Cambria" panose="02040503050406030204" pitchFamily="18" charset="0"/>
              <a:ea typeface="Cambria" panose="02040503050406030204" pitchFamily="18" charset="0"/>
            </a:endParaRPr>
          </a:p>
          <a:p>
            <a:pPr marL="0" indent="457200">
              <a:spcBef>
                <a:spcPct val="0"/>
              </a:spcBef>
              <a:buNone/>
              <a:defRPr/>
            </a:pPr>
            <a:r>
              <a:rPr lang="en-US" altLang="en-US" sz="2000" i="1" dirty="0">
                <a:latin typeface="Cambria" panose="02040503050406030204" pitchFamily="18" charset="0"/>
                <a:ea typeface="Cambria" panose="02040503050406030204" pitchFamily="18" charset="0"/>
              </a:rPr>
              <a:t>Bach-Gesellschaft=</a:t>
            </a:r>
            <a:r>
              <a:rPr lang="el-GR" altLang="en-US" sz="2000" i="1" dirty="0">
                <a:latin typeface="Cambria" panose="02040503050406030204" pitchFamily="18" charset="0"/>
                <a:ea typeface="Cambria" panose="02040503050406030204" pitchFamily="18" charset="0"/>
              </a:rPr>
              <a:t>Εταιρεία </a:t>
            </a:r>
            <a:r>
              <a:rPr lang="en-US" altLang="en-US" sz="2000" i="1" dirty="0">
                <a:latin typeface="Cambria" panose="02040503050406030204" pitchFamily="18" charset="0"/>
                <a:ea typeface="Cambria" panose="02040503050406030204" pitchFamily="18" charset="0"/>
              </a:rPr>
              <a:t>Bach </a:t>
            </a:r>
            <a:r>
              <a:rPr lang="en-US" altLang="en-US" sz="2000" dirty="0">
                <a:latin typeface="Cambria" panose="02040503050406030204" pitchFamily="18" charset="0"/>
                <a:ea typeface="Cambria" panose="02040503050406030204" pitchFamily="18" charset="0"/>
              </a:rPr>
              <a:t>(1850)</a:t>
            </a:r>
            <a:endParaRPr lang="el-GR" altLang="en-US" sz="2000" i="1" dirty="0">
              <a:latin typeface="Cambria" panose="02040503050406030204" pitchFamily="18" charset="0"/>
              <a:ea typeface="Cambria" panose="02040503050406030204" pitchFamily="18" charset="0"/>
            </a:endParaRPr>
          </a:p>
        </p:txBody>
      </p:sp>
      <p:sp>
        <p:nvSpPr>
          <p:cNvPr id="3" name="TextBox 2">
            <a:extLst>
              <a:ext uri="{FF2B5EF4-FFF2-40B4-BE49-F238E27FC236}">
                <a16:creationId xmlns:a16="http://schemas.microsoft.com/office/drawing/2014/main" id="{BF69DB9C-DE53-405D-A9FC-E531B368E495}"/>
              </a:ext>
            </a:extLst>
          </p:cNvPr>
          <p:cNvSpPr txBox="1"/>
          <p:nvPr/>
        </p:nvSpPr>
        <p:spPr>
          <a:xfrm>
            <a:off x="344557" y="796710"/>
            <a:ext cx="5425054" cy="2585323"/>
          </a:xfrm>
          <a:prstGeom prst="rect">
            <a:avLst/>
          </a:prstGeom>
          <a:noFill/>
        </p:spPr>
        <p:txBody>
          <a:bodyPr wrap="square" rtlCol="0">
            <a:spAutoFit/>
          </a:bodyPr>
          <a:lstStyle/>
          <a:p>
            <a:pPr algn="ctr"/>
            <a:r>
              <a:rPr lang="el-GR" altLang="en-US" sz="1800" b="1" dirty="0">
                <a:latin typeface="Cambria" panose="02040503050406030204" pitchFamily="18" charset="0"/>
                <a:ea typeface="Cambria" panose="02040503050406030204" pitchFamily="18" charset="0"/>
              </a:rPr>
              <a:t>Όσες σχετίζονται με το συνθέτη</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Αυτόγραφο(α)</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Εκδόσεις που κυκλοφόρησαν υπό την επίβλεψη του συνθέτη</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Απόγραφο(α)</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Σκίτσα</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καθαρά αντίγραφα</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Πρόχειρα αντίγραφα</a:t>
            </a:r>
          </a:p>
          <a:p>
            <a:pPr marL="285750" indent="-285750" algn="ctr">
              <a:buFont typeface="Arial" panose="020B0604020202020204" pitchFamily="34" charset="0"/>
              <a:buChar char="•"/>
            </a:pPr>
            <a:r>
              <a:rPr lang="el-GR" sz="1600" dirty="0" err="1">
                <a:latin typeface="Cambria" panose="02040503050406030204" pitchFamily="18" charset="0"/>
                <a:ea typeface="Cambria" panose="02040503050406030204" pitchFamily="18" charset="0"/>
              </a:rPr>
              <a:t>Εκδοθέντα</a:t>
            </a:r>
            <a:r>
              <a:rPr lang="el-GR" sz="1600" dirty="0">
                <a:latin typeface="Cambria" panose="02040503050406030204" pitchFamily="18" charset="0"/>
                <a:ea typeface="Cambria" panose="02040503050406030204" pitchFamily="18" charset="0"/>
              </a:rPr>
              <a:t> τεκμήρια με διορθώσεις του συνθέτη</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Υλικό εκτέλεσης (</a:t>
            </a:r>
            <a:r>
              <a:rPr lang="el-GR" sz="1600" dirty="0" err="1">
                <a:latin typeface="Cambria" panose="02040503050406030204" pitchFamily="18" charset="0"/>
                <a:ea typeface="Cambria" panose="02040503050406030204" pitchFamily="18" charset="0"/>
              </a:rPr>
              <a:t>πάρτες</a:t>
            </a:r>
            <a:r>
              <a:rPr lang="el-GR" sz="1600" dirty="0">
                <a:latin typeface="Cambria" panose="02040503050406030204" pitchFamily="18" charset="0"/>
                <a:ea typeface="Cambria" panose="02040503050406030204" pitchFamily="18" charset="0"/>
              </a:rPr>
              <a:t> ορχήστρας </a:t>
            </a:r>
            <a:r>
              <a:rPr lang="el-GR" sz="1600" dirty="0" err="1">
                <a:latin typeface="Cambria" panose="02040503050406030204" pitchFamily="18" charset="0"/>
                <a:ea typeface="Cambria" panose="02040503050406030204" pitchFamily="18" charset="0"/>
              </a:rPr>
              <a:t>κλπ</a:t>
            </a:r>
            <a:r>
              <a:rPr lang="el-GR" sz="1600" dirty="0">
                <a:latin typeface="Cambria" panose="02040503050406030204" pitchFamily="18" charset="0"/>
                <a:ea typeface="Cambria" panose="02040503050406030204" pitchFamily="18" charset="0"/>
              </a:rPr>
              <a:t>)</a:t>
            </a:r>
          </a:p>
        </p:txBody>
      </p:sp>
      <p:sp>
        <p:nvSpPr>
          <p:cNvPr id="4" name="TextBox 3">
            <a:extLst>
              <a:ext uri="{FF2B5EF4-FFF2-40B4-BE49-F238E27FC236}">
                <a16:creationId xmlns:a16="http://schemas.microsoft.com/office/drawing/2014/main" id="{7D728E5F-4B82-4E82-A5FE-A082487E4FBA}"/>
              </a:ext>
            </a:extLst>
          </p:cNvPr>
          <p:cNvSpPr txBox="1"/>
          <p:nvPr/>
        </p:nvSpPr>
        <p:spPr>
          <a:xfrm>
            <a:off x="5769610" y="806728"/>
            <a:ext cx="6077833" cy="2092881"/>
          </a:xfrm>
          <a:prstGeom prst="rect">
            <a:avLst/>
          </a:prstGeom>
          <a:noFill/>
        </p:spPr>
        <p:txBody>
          <a:bodyPr wrap="square" rtlCol="0">
            <a:spAutoFit/>
          </a:bodyPr>
          <a:lstStyle/>
          <a:p>
            <a:pPr algn="ctr"/>
            <a:r>
              <a:rPr lang="el-GR" altLang="en-US" sz="1800" b="1" dirty="0">
                <a:latin typeface="Cambria" panose="02040503050406030204" pitchFamily="18" charset="0"/>
                <a:ea typeface="Cambria" panose="02040503050406030204" pitchFamily="18" charset="0"/>
              </a:rPr>
              <a:t>Όσες δεν σχετίζονται με το συνθέτη</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Πηγές που σχετίζονται με την πρόσληψη του έργου (π.χ. </a:t>
            </a:r>
            <a:r>
              <a:rPr lang="el-GR" sz="1600" dirty="0" err="1">
                <a:latin typeface="Cambria" panose="02040503050406030204" pitchFamily="18" charset="0"/>
                <a:ea typeface="Cambria" panose="02040503050406030204" pitchFamily="18" charset="0"/>
              </a:rPr>
              <a:t>καντέντσες</a:t>
            </a:r>
            <a:r>
              <a:rPr lang="el-GR" sz="1600" dirty="0">
                <a:latin typeface="Cambria" panose="02040503050406030204" pitchFamily="18" charset="0"/>
                <a:ea typeface="Cambria" panose="02040503050406030204" pitchFamily="18" charset="0"/>
              </a:rPr>
              <a:t>, στολίδια κλπ.)</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Μετά θάνατον εκδόσεις που βασίζονται σε πρότερο υλικό που έχει χαθεί</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Υλικό εκτέλεσης (</a:t>
            </a:r>
            <a:r>
              <a:rPr lang="el-GR" sz="1600" dirty="0" err="1">
                <a:latin typeface="Cambria" panose="02040503050406030204" pitchFamily="18" charset="0"/>
                <a:ea typeface="Cambria" panose="02040503050406030204" pitchFamily="18" charset="0"/>
              </a:rPr>
              <a:t>πάρτες</a:t>
            </a:r>
            <a:r>
              <a:rPr lang="el-GR" sz="1600" dirty="0">
                <a:latin typeface="Cambria" panose="02040503050406030204" pitchFamily="18" charset="0"/>
                <a:ea typeface="Cambria" panose="02040503050406030204" pitchFamily="18" charset="0"/>
              </a:rPr>
              <a:t> ορχήστρας </a:t>
            </a:r>
            <a:r>
              <a:rPr lang="el-GR" sz="1600" dirty="0" err="1">
                <a:latin typeface="Cambria" panose="02040503050406030204" pitchFamily="18" charset="0"/>
                <a:ea typeface="Cambria" panose="02040503050406030204" pitchFamily="18" charset="0"/>
              </a:rPr>
              <a:t>κλπ</a:t>
            </a:r>
            <a:r>
              <a:rPr lang="el-GR" sz="1600" dirty="0">
                <a:latin typeface="Cambria" panose="02040503050406030204" pitchFamily="18" charset="0"/>
                <a:ea typeface="Cambria" panose="02040503050406030204" pitchFamily="18" charset="0"/>
              </a:rPr>
              <a:t>)</a:t>
            </a:r>
          </a:p>
          <a:p>
            <a:pPr marL="285750" indent="-285750" algn="ctr">
              <a:buFont typeface="Arial" panose="020B0604020202020204" pitchFamily="34" charset="0"/>
              <a:buChar char="•"/>
            </a:pPr>
            <a:r>
              <a:rPr lang="el-GR" sz="1600" dirty="0">
                <a:latin typeface="Cambria" panose="02040503050406030204" pitchFamily="18" charset="0"/>
                <a:ea typeface="Cambria" panose="02040503050406030204" pitchFamily="18" charset="0"/>
              </a:rPr>
              <a:t>Μοναδικές πηγές για ρεπερτόριο έως το 1600 και μεγάλο μέρος του ρεπερτορίου μετά το 1600</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22C844-3217-4ED5-A2CB-F862560EBADA}"/>
              </a:ext>
            </a:extLst>
          </p:cNvPr>
          <p:cNvSpPr>
            <a:spLocks noGrp="1"/>
          </p:cNvSpPr>
          <p:nvPr>
            <p:ph type="title"/>
          </p:nvPr>
        </p:nvSpPr>
        <p:spPr>
          <a:xfrm>
            <a:off x="328246" y="266302"/>
            <a:ext cx="11535507" cy="608342"/>
          </a:xfrm>
        </p:spPr>
        <p:txBody>
          <a:bodyPr>
            <a:normAutofit/>
          </a:bodyPr>
          <a:lstStyle/>
          <a:p>
            <a:pPr algn="ctr"/>
            <a:r>
              <a:rPr lang="el-GR" sz="3200" b="1" dirty="0">
                <a:latin typeface="Cambria" panose="02040503050406030204" pitchFamily="18" charset="0"/>
                <a:ea typeface="Cambria" panose="02040503050406030204" pitchFamily="18" charset="0"/>
              </a:rPr>
              <a:t>ΟΡΙΣΜΟΙ</a:t>
            </a:r>
          </a:p>
        </p:txBody>
      </p:sp>
      <p:sp>
        <p:nvSpPr>
          <p:cNvPr id="3" name="Θέση περιεχομένου 2">
            <a:extLst>
              <a:ext uri="{FF2B5EF4-FFF2-40B4-BE49-F238E27FC236}">
                <a16:creationId xmlns:a16="http://schemas.microsoft.com/office/drawing/2014/main" id="{8C279278-CFFE-4718-BD89-FCF6329E9FFC}"/>
              </a:ext>
            </a:extLst>
          </p:cNvPr>
          <p:cNvSpPr>
            <a:spLocks noGrp="1"/>
          </p:cNvSpPr>
          <p:nvPr>
            <p:ph idx="1"/>
          </p:nvPr>
        </p:nvSpPr>
        <p:spPr>
          <a:xfrm>
            <a:off x="337625" y="874644"/>
            <a:ext cx="11535507" cy="5554291"/>
          </a:xfrm>
        </p:spPr>
        <p:txBody>
          <a:bodyPr>
            <a:normAutofit lnSpcReduction="10000"/>
          </a:bodyPr>
          <a:lstStyle/>
          <a:p>
            <a:pPr marL="0" indent="0" algn="just">
              <a:spcBef>
                <a:spcPts val="600"/>
              </a:spcBef>
            </a:pPr>
            <a:r>
              <a:rPr lang="el-GR" sz="2000" dirty="0">
                <a:latin typeface="Cambria" panose="02040503050406030204" pitchFamily="18" charset="0"/>
                <a:ea typeface="Cambria" panose="02040503050406030204" pitchFamily="18" charset="0"/>
              </a:rPr>
              <a:t>Χειρόγραφο</a:t>
            </a:r>
            <a:r>
              <a:rPr lang="en-US" sz="2000" dirty="0">
                <a:latin typeface="Cambria" panose="02040503050406030204" pitchFamily="18" charset="0"/>
                <a:ea typeface="Cambria" panose="02040503050406030204" pitchFamily="18" charset="0"/>
              </a:rPr>
              <a:t> (manuscript): </a:t>
            </a:r>
            <a:r>
              <a:rPr lang="el-GR" sz="2000" dirty="0">
                <a:latin typeface="Cambria" panose="02040503050406030204" pitchFamily="18" charset="0"/>
                <a:ea typeface="Cambria" panose="02040503050406030204" pitchFamily="18" charset="0"/>
              </a:rPr>
              <a:t>οτιδήποτε γραμμένο με το χέρι, π.χ. «οι διορθώσεις προστέθηκαν χειρόγραφα».</a:t>
            </a:r>
          </a:p>
          <a:p>
            <a:pPr marL="0" indent="0" algn="just">
              <a:spcBef>
                <a:spcPts val="600"/>
              </a:spcBef>
            </a:pPr>
            <a:r>
              <a:rPr lang="el-GR" sz="2000" dirty="0">
                <a:latin typeface="Cambria" panose="02040503050406030204" pitchFamily="18" charset="0"/>
                <a:ea typeface="Cambria" panose="02040503050406030204" pitchFamily="18" charset="0"/>
              </a:rPr>
              <a:t>Αυτόγραφο (</a:t>
            </a:r>
            <a:r>
              <a:rPr lang="en-US" sz="2000" dirty="0">
                <a:latin typeface="Cambria" panose="02040503050406030204" pitchFamily="18" charset="0"/>
                <a:ea typeface="Cambria" panose="02040503050406030204" pitchFamily="18" charset="0"/>
              </a:rPr>
              <a:t>autograph): </a:t>
            </a:r>
            <a:r>
              <a:rPr lang="el-GR" sz="2000" dirty="0">
                <a:latin typeface="Cambria" panose="02040503050406030204" pitchFamily="18" charset="0"/>
                <a:ea typeface="Cambria" panose="02040503050406030204" pitchFamily="18" charset="0"/>
              </a:rPr>
              <a:t>οποιοδήποτε χειρόγραφο του συνθέτη</a:t>
            </a:r>
          </a:p>
          <a:p>
            <a:pPr marL="0" indent="0" algn="just">
              <a:spcBef>
                <a:spcPts val="600"/>
              </a:spcBef>
            </a:pPr>
            <a:r>
              <a:rPr lang="el-GR" sz="2000" dirty="0">
                <a:latin typeface="Cambria" panose="02040503050406030204" pitchFamily="18" charset="0"/>
                <a:ea typeface="Cambria" panose="02040503050406030204" pitchFamily="18" charset="0"/>
              </a:rPr>
              <a:t>Απόγραφο (</a:t>
            </a:r>
            <a:r>
              <a:rPr lang="en-US" sz="2000" dirty="0">
                <a:latin typeface="Cambria" panose="02040503050406030204" pitchFamily="18" charset="0"/>
                <a:ea typeface="Cambria" panose="02040503050406030204" pitchFamily="18" charset="0"/>
              </a:rPr>
              <a:t>apograph): </a:t>
            </a:r>
            <a:r>
              <a:rPr lang="el-GR" sz="2000" dirty="0">
                <a:latin typeface="Cambria" panose="02040503050406030204" pitchFamily="18" charset="0"/>
                <a:ea typeface="Cambria" panose="02040503050406030204" pitchFamily="18" charset="0"/>
              </a:rPr>
              <a:t>αντίγραφο προετοιμασμένο υπό την άμεση επίβλεψη του συνθέτη</a:t>
            </a:r>
          </a:p>
          <a:p>
            <a:pPr marL="0" indent="0" algn="just">
              <a:spcBef>
                <a:spcPts val="600"/>
              </a:spcBef>
            </a:pPr>
            <a:r>
              <a:rPr lang="el-GR" sz="2000" dirty="0">
                <a:latin typeface="Cambria" panose="02040503050406030204" pitchFamily="18" charset="0"/>
                <a:ea typeface="Cambria" panose="02040503050406030204" pitchFamily="18" charset="0"/>
              </a:rPr>
              <a:t>Καθαρό αντίγραφο (</a:t>
            </a:r>
            <a:r>
              <a:rPr lang="en-US" sz="2000" dirty="0">
                <a:latin typeface="Cambria" panose="02040503050406030204" pitchFamily="18" charset="0"/>
                <a:ea typeface="Cambria" panose="02040503050406030204" pitchFamily="18" charset="0"/>
              </a:rPr>
              <a:t>fair copy): </a:t>
            </a:r>
            <a:r>
              <a:rPr lang="el-GR" sz="2000" dirty="0">
                <a:latin typeface="Cambria" panose="02040503050406030204" pitchFamily="18" charset="0"/>
                <a:ea typeface="Cambria" panose="02040503050406030204" pitchFamily="18" charset="0"/>
              </a:rPr>
              <a:t>αυτόγραφο καθαρογραμμένο από το συνθέτη, πιθανόν για προετοιμασία για έκδοση</a:t>
            </a:r>
          </a:p>
          <a:p>
            <a:pPr marL="0" indent="0" algn="just">
              <a:spcBef>
                <a:spcPts val="600"/>
              </a:spcBef>
            </a:pPr>
            <a:r>
              <a:rPr lang="el-GR" sz="2000" dirty="0">
                <a:latin typeface="Cambria" panose="02040503050406030204" pitchFamily="18" charset="0"/>
                <a:ea typeface="Cambria" panose="02040503050406030204" pitchFamily="18" charset="0"/>
              </a:rPr>
              <a:t>Διπλωματική μεταγραφή (</a:t>
            </a:r>
            <a:r>
              <a:rPr lang="en-US" sz="2000" dirty="0">
                <a:latin typeface="Cambria" panose="02040503050406030204" pitchFamily="18" charset="0"/>
                <a:ea typeface="Cambria" panose="02040503050406030204" pitchFamily="18" charset="0"/>
              </a:rPr>
              <a:t>diplomatic transcription): </a:t>
            </a:r>
            <a:r>
              <a:rPr lang="el-GR" sz="2000" dirty="0">
                <a:latin typeface="Cambria" panose="02040503050406030204" pitchFamily="18" charset="0"/>
                <a:ea typeface="Cambria" panose="02040503050406030204" pitchFamily="18" charset="0"/>
              </a:rPr>
              <a:t>αυτή που καταγράφει την πληροφορία της πηγής ακριβώς όπως αυτή εμφανίζεται, με τις περισσότερες δυνατές λεπτομέρειες. (</a:t>
            </a:r>
            <a:r>
              <a:rPr lang="en-US" sz="2000" dirty="0">
                <a:latin typeface="Cambria" panose="02040503050406030204" pitchFamily="18" charset="0"/>
                <a:ea typeface="Cambria" panose="02040503050406030204" pitchFamily="18" charset="0"/>
              </a:rPr>
              <a:t>Grier, 58). </a:t>
            </a:r>
            <a:r>
              <a:rPr lang="el-GR" sz="2000" dirty="0">
                <a:latin typeface="Cambria" panose="02040503050406030204" pitchFamily="18" charset="0"/>
                <a:ea typeface="Cambria" panose="02040503050406030204" pitchFamily="18" charset="0"/>
              </a:rPr>
              <a:t>Η διαδικασία αυτή χωρίζεται σε δύο στάδια</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α) καταγραφή των συμβόλων, β) ερμηνεία τους (</a:t>
            </a:r>
            <a:r>
              <a:rPr lang="en-US" sz="2000" dirty="0">
                <a:latin typeface="Cambria" panose="02040503050406030204" pitchFamily="18" charset="0"/>
                <a:ea typeface="Cambria" panose="02040503050406030204" pitchFamily="18" charset="0"/>
              </a:rPr>
              <a:t>Feder: lower/higher criticism).</a:t>
            </a:r>
            <a:endParaRPr lang="el-GR" sz="2000" dirty="0">
              <a:latin typeface="Cambria" panose="02040503050406030204" pitchFamily="18" charset="0"/>
              <a:ea typeface="Cambria" panose="02040503050406030204" pitchFamily="18" charset="0"/>
            </a:endParaRPr>
          </a:p>
          <a:p>
            <a:pPr marL="0" indent="0" algn="just">
              <a:spcBef>
                <a:spcPts val="600"/>
              </a:spcBef>
            </a:pPr>
            <a:r>
              <a:rPr lang="el-GR" sz="2000" dirty="0">
                <a:latin typeface="Cambria" panose="02040503050406030204" pitchFamily="18" charset="0"/>
                <a:ea typeface="Cambria" panose="02040503050406030204" pitchFamily="18" charset="0"/>
              </a:rPr>
              <a:t>Κοινός πρόγονος (</a:t>
            </a:r>
            <a:r>
              <a:rPr lang="en-US" sz="2000" dirty="0">
                <a:latin typeface="Cambria" panose="02040503050406030204" pitchFamily="18" charset="0"/>
                <a:ea typeface="Cambria" panose="02040503050406030204" pitchFamily="18" charset="0"/>
              </a:rPr>
              <a:t>common ancestor): </a:t>
            </a:r>
            <a:r>
              <a:rPr lang="el-GR" sz="2000" dirty="0">
                <a:latin typeface="Cambria" panose="02040503050406030204" pitchFamily="18" charset="0"/>
                <a:ea typeface="Cambria" panose="02040503050406030204" pitchFamily="18" charset="0"/>
              </a:rPr>
              <a:t>η κοινή πηγή από την οποία, λόγω κοινών λαθών, θεωρούμε ότι προέρχονται δύο ή περισσότερες πηγές.</a:t>
            </a:r>
          </a:p>
          <a:p>
            <a:pPr marL="0" indent="0" algn="just">
              <a:spcBef>
                <a:spcPts val="600"/>
              </a:spcBef>
            </a:pPr>
            <a:r>
              <a:rPr lang="el-GR" sz="2000" dirty="0">
                <a:latin typeface="Cambria" panose="02040503050406030204" pitchFamily="18" charset="0"/>
                <a:ea typeface="Cambria" panose="02040503050406030204" pitchFamily="18" charset="0"/>
              </a:rPr>
              <a:t>Αρχέτυπο (</a:t>
            </a:r>
            <a:r>
              <a:rPr lang="en-US" sz="2000" dirty="0">
                <a:latin typeface="Cambria" panose="02040503050406030204" pitchFamily="18" charset="0"/>
                <a:ea typeface="Cambria" panose="02040503050406030204" pitchFamily="18" charset="0"/>
              </a:rPr>
              <a:t>archetype): </a:t>
            </a:r>
            <a:r>
              <a:rPr lang="el-GR" sz="2000" dirty="0">
                <a:latin typeface="Cambria" panose="02040503050406030204" pitchFamily="18" charset="0"/>
                <a:ea typeface="Cambria" panose="02040503050406030204" pitchFamily="18" charset="0"/>
              </a:rPr>
              <a:t>το τελευταίο τεκμήριο/μαρτυρία/πηγή από την οποία κατάγονται όλες οι πηγές που έχουν επιζήσει.</a:t>
            </a:r>
          </a:p>
          <a:p>
            <a:pPr marL="0" indent="0" algn="just">
              <a:spcBef>
                <a:spcPts val="600"/>
              </a:spcBef>
            </a:pPr>
            <a:r>
              <a:rPr lang="el-GR" sz="2000" dirty="0" err="1">
                <a:latin typeface="Cambria" panose="02040503050406030204" pitchFamily="18" charset="0"/>
                <a:ea typeface="Cambria" panose="02040503050406030204" pitchFamily="18" charset="0"/>
              </a:rPr>
              <a:t>Υποαρχέτυπα</a:t>
            </a:r>
            <a:r>
              <a:rPr lang="el-GR" sz="2000" dirty="0">
                <a:latin typeface="Cambria" panose="02040503050406030204" pitchFamily="18" charset="0"/>
                <a:ea typeface="Cambria" panose="02040503050406030204" pitchFamily="18" charset="0"/>
              </a:rPr>
              <a:t> (</a:t>
            </a:r>
            <a:r>
              <a:rPr lang="en-US" sz="2000" dirty="0" err="1">
                <a:latin typeface="Cambria" panose="02040503050406030204" pitchFamily="18" charset="0"/>
                <a:ea typeface="Cambria" panose="02040503050406030204" pitchFamily="18" charset="0"/>
              </a:rPr>
              <a:t>hyparchetypes</a:t>
            </a:r>
            <a:r>
              <a:rPr lang="en-US" sz="2000" dirty="0">
                <a:latin typeface="Cambria" panose="02040503050406030204" pitchFamily="18" charset="0"/>
                <a:ea typeface="Cambria" panose="02040503050406030204" pitchFamily="18" charset="0"/>
              </a:rPr>
              <a:t>): </a:t>
            </a:r>
            <a:r>
              <a:rPr lang="el-GR" sz="2000" dirty="0">
                <a:latin typeface="Cambria" panose="02040503050406030204" pitchFamily="18" charset="0"/>
                <a:ea typeface="Cambria" panose="02040503050406030204" pitchFamily="18" charset="0"/>
              </a:rPr>
              <a:t>αρχέτυπα από τα οποία κατάγονται μερικά μόνο από τα μεταγενέστερα τεκμήρια.</a:t>
            </a:r>
          </a:p>
          <a:p>
            <a:pPr marL="0" indent="0" algn="just">
              <a:spcBef>
                <a:spcPts val="600"/>
              </a:spcBef>
            </a:pPr>
            <a:r>
              <a:rPr lang="el-GR" sz="2000" dirty="0">
                <a:latin typeface="Cambria" panose="02040503050406030204" pitchFamily="18" charset="0"/>
                <a:ea typeface="Cambria" panose="02040503050406030204" pitchFamily="18" charset="0"/>
              </a:rPr>
              <a:t>Αλλοιώσεις «αβρότητας» </a:t>
            </a:r>
            <a:r>
              <a:rPr lang="en-US" sz="2000" dirty="0">
                <a:latin typeface="Cambria" panose="02040503050406030204" pitchFamily="18" charset="0"/>
                <a:ea typeface="Cambria" panose="02040503050406030204" pitchFamily="18" charset="0"/>
              </a:rPr>
              <a:t>(courtesy accidentals): </a:t>
            </a:r>
            <a:r>
              <a:rPr lang="el-GR" sz="2000" dirty="0">
                <a:latin typeface="Cambria" panose="02040503050406030204" pitchFamily="18" charset="0"/>
                <a:ea typeface="Cambria" panose="02040503050406030204" pitchFamily="18" charset="0"/>
              </a:rPr>
              <a:t>αλλοιώσεις που δεν είναι απαραίτητες αλλά διευκολύνουν την ανάγνωση του κειμένου.</a:t>
            </a:r>
            <a:endParaRPr lang="en-US" sz="2000" dirty="0">
              <a:latin typeface="Cambria" panose="02040503050406030204" pitchFamily="18" charset="0"/>
              <a:ea typeface="Cambria" panose="02040503050406030204" pitchFamily="18" charset="0"/>
            </a:endParaRPr>
          </a:p>
          <a:p>
            <a:pPr marL="0" indent="0" algn="just">
              <a:spcBef>
                <a:spcPts val="600"/>
              </a:spcBef>
            </a:pPr>
            <a:endParaRPr lang="el-GR" sz="2000" dirty="0">
              <a:latin typeface="Cambria" panose="02040503050406030204" pitchFamily="18" charset="0"/>
              <a:ea typeface="Cambria" panose="02040503050406030204" pitchFamily="18" charset="0"/>
            </a:endParaRPr>
          </a:p>
          <a:p>
            <a:endParaRPr lang="el-GR" dirty="0"/>
          </a:p>
        </p:txBody>
      </p:sp>
    </p:spTree>
    <p:extLst>
      <p:ext uri="{BB962C8B-B14F-4D97-AF65-F5344CB8AC3E}">
        <p14:creationId xmlns:p14="http://schemas.microsoft.com/office/powerpoint/2010/main" val="2757279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EAA026-CF5D-4B77-A3DE-23797AABBAC8}"/>
              </a:ext>
            </a:extLst>
          </p:cNvPr>
          <p:cNvSpPr>
            <a:spLocks noGrp="1"/>
          </p:cNvSpPr>
          <p:nvPr>
            <p:ph type="title"/>
          </p:nvPr>
        </p:nvSpPr>
        <p:spPr>
          <a:xfrm>
            <a:off x="278296" y="306333"/>
            <a:ext cx="11635408" cy="640445"/>
          </a:xfrm>
        </p:spPr>
        <p:txBody>
          <a:bodyPr/>
          <a:lstStyle/>
          <a:p>
            <a:pPr algn="ctr"/>
            <a:r>
              <a:rPr lang="el-GR" sz="3600" b="1" dirty="0">
                <a:latin typeface="Cambria" panose="02040503050406030204" pitchFamily="18" charset="0"/>
                <a:ea typeface="Cambria" panose="02040503050406030204" pitchFamily="18" charset="0"/>
              </a:rPr>
              <a:t>ΟΡΙΣΜΟΙ (συνέχεια)</a:t>
            </a:r>
            <a:r>
              <a:rPr lang="en-US" sz="3600" b="1" dirty="0">
                <a:latin typeface="Cambria" panose="02040503050406030204" pitchFamily="18" charset="0"/>
                <a:ea typeface="Cambria" panose="02040503050406030204" pitchFamily="18" charset="0"/>
              </a:rPr>
              <a:t>:</a:t>
            </a:r>
            <a:endParaRPr lang="el-GR" dirty="0"/>
          </a:p>
        </p:txBody>
      </p:sp>
      <p:sp>
        <p:nvSpPr>
          <p:cNvPr id="3" name="Θέση περιεχομένου 2">
            <a:extLst>
              <a:ext uri="{FF2B5EF4-FFF2-40B4-BE49-F238E27FC236}">
                <a16:creationId xmlns:a16="http://schemas.microsoft.com/office/drawing/2014/main" id="{F4AC0AD6-8654-4165-8841-DBC5A6086790}"/>
              </a:ext>
            </a:extLst>
          </p:cNvPr>
          <p:cNvSpPr>
            <a:spLocks noGrp="1"/>
          </p:cNvSpPr>
          <p:nvPr>
            <p:ph idx="1"/>
          </p:nvPr>
        </p:nvSpPr>
        <p:spPr>
          <a:xfrm>
            <a:off x="278296" y="1179443"/>
            <a:ext cx="11635408" cy="5208105"/>
          </a:xfrm>
        </p:spPr>
        <p:txBody>
          <a:bodyPr>
            <a:normAutofit fontScale="92500"/>
          </a:bodyPr>
          <a:lstStyle/>
          <a:p>
            <a:pPr marL="0" indent="0" algn="just">
              <a:spcBef>
                <a:spcPts val="600"/>
              </a:spcBef>
            </a:pPr>
            <a:r>
              <a:rPr lang="el-GR" dirty="0">
                <a:latin typeface="Cambria" panose="02040503050406030204" pitchFamily="18" charset="0"/>
                <a:ea typeface="Cambria" panose="02040503050406030204" pitchFamily="18" charset="0"/>
              </a:rPr>
              <a:t>Κώδικας</a:t>
            </a:r>
            <a:r>
              <a:rPr lang="en-US" dirty="0">
                <a:latin typeface="Cambria" panose="02040503050406030204" pitchFamily="18" charset="0"/>
                <a:ea typeface="Cambria" panose="02040503050406030204" pitchFamily="18" charset="0"/>
              </a:rPr>
              <a:t>/</a:t>
            </a:r>
            <a:r>
              <a:rPr lang="el-GR" dirty="0">
                <a:latin typeface="Cambria" panose="02040503050406030204" pitchFamily="18" charset="0"/>
                <a:ea typeface="Cambria" panose="02040503050406030204" pitchFamily="18" charset="0"/>
              </a:rPr>
              <a:t>τόμος</a:t>
            </a:r>
            <a:r>
              <a:rPr lang="en-US" sz="1800" dirty="0">
                <a:latin typeface="Cambria" panose="02040503050406030204" pitchFamily="18" charset="0"/>
                <a:ea typeface="Cambria" panose="02040503050406030204" pitchFamily="18" charset="0"/>
              </a:rPr>
              <a:t> (codex): </a:t>
            </a:r>
            <a:r>
              <a:rPr lang="el-GR" dirty="0">
                <a:latin typeface="Cambria" panose="02040503050406030204" pitchFamily="18" charset="0"/>
                <a:ea typeface="Cambria" panose="02040503050406030204" pitchFamily="18" charset="0"/>
              </a:rPr>
              <a:t>βιβ</a:t>
            </a:r>
            <a:r>
              <a:rPr lang="el-GR" sz="1800" dirty="0">
                <a:latin typeface="Cambria" panose="02040503050406030204" pitchFamily="18" charset="0"/>
                <a:ea typeface="Cambria" panose="02040503050406030204" pitchFamily="18" charset="0"/>
              </a:rPr>
              <a:t>λιοδετημένη πηγή (κυρίως για χειρόγραφα βιβλία Μεσαίωνα και Αναγέννησης)</a:t>
            </a:r>
          </a:p>
          <a:p>
            <a:pPr marL="0" indent="0" algn="just">
              <a:spcBef>
                <a:spcPts val="600"/>
              </a:spcBef>
            </a:pPr>
            <a:r>
              <a:rPr lang="el-GR" sz="1800" dirty="0">
                <a:latin typeface="Cambria" panose="02040503050406030204" pitchFamily="18" charset="0"/>
                <a:ea typeface="Cambria" panose="02040503050406030204" pitchFamily="18" charset="0"/>
              </a:rPr>
              <a:t>Πάπυρος/ρολό (</a:t>
            </a:r>
            <a:r>
              <a:rPr lang="en-US" sz="1800" dirty="0">
                <a:latin typeface="Cambria" panose="02040503050406030204" pitchFamily="18" charset="0"/>
                <a:ea typeface="Cambria" panose="02040503050406030204" pitchFamily="18" charset="0"/>
              </a:rPr>
              <a:t>scroll): </a:t>
            </a:r>
            <a:r>
              <a:rPr lang="el-GR" sz="1800" dirty="0">
                <a:latin typeface="Cambria" panose="02040503050406030204" pitchFamily="18" charset="0"/>
                <a:ea typeface="Cambria" panose="02040503050406030204" pitchFamily="18" charset="0"/>
              </a:rPr>
              <a:t>μη δεμένα χειρόγραφα</a:t>
            </a:r>
          </a:p>
          <a:p>
            <a:pPr marL="0" indent="0" algn="just">
              <a:spcBef>
                <a:spcPts val="600"/>
              </a:spcBef>
            </a:pPr>
            <a:r>
              <a:rPr lang="el-GR" sz="1800" dirty="0">
                <a:latin typeface="Cambria" panose="02040503050406030204" pitchFamily="18" charset="0"/>
                <a:ea typeface="Cambria" panose="02040503050406030204" pitchFamily="18" charset="0"/>
              </a:rPr>
              <a:t>Περγαμηνή (</a:t>
            </a:r>
            <a:r>
              <a:rPr lang="en-US" sz="1800" dirty="0">
                <a:latin typeface="Cambria" panose="02040503050406030204" pitchFamily="18" charset="0"/>
                <a:ea typeface="Cambria" panose="02040503050406030204" pitchFamily="18" charset="0"/>
              </a:rPr>
              <a:t>parchment): </a:t>
            </a:r>
            <a:r>
              <a:rPr lang="el-GR" sz="1800" dirty="0">
                <a:latin typeface="Cambria" panose="02040503050406030204" pitchFamily="18" charset="0"/>
                <a:ea typeface="Cambria" panose="02040503050406030204" pitchFamily="18" charset="0"/>
              </a:rPr>
              <a:t>δερμάτινο υλικό καταγραφής (περ. ως το 1400)</a:t>
            </a:r>
          </a:p>
          <a:p>
            <a:pPr marL="0" indent="0" algn="just">
              <a:spcBef>
                <a:spcPts val="600"/>
              </a:spcBef>
            </a:pPr>
            <a:r>
              <a:rPr lang="el-GR" sz="1800" dirty="0">
                <a:latin typeface="Cambria" panose="02040503050406030204" pitchFamily="18" charset="0"/>
                <a:ea typeface="Cambria" panose="02040503050406030204" pitchFamily="18" charset="0"/>
              </a:rPr>
              <a:t>Χαρτί με τυπωμένα πεντάγραμμα (</a:t>
            </a:r>
            <a:r>
              <a:rPr lang="en-US" sz="1800" dirty="0">
                <a:latin typeface="Cambria" panose="02040503050406030204" pitchFamily="18" charset="0"/>
                <a:ea typeface="Cambria" panose="02040503050406030204" pitchFamily="18" charset="0"/>
              </a:rPr>
              <a:t>manuscript paper): </a:t>
            </a:r>
            <a:r>
              <a:rPr lang="el-GR" sz="1800" dirty="0">
                <a:latin typeface="Cambria" panose="02040503050406030204" pitchFamily="18" charset="0"/>
                <a:ea typeface="Cambria" panose="02040503050406030204" pitchFamily="18" charset="0"/>
              </a:rPr>
              <a:t>ξεκίνησε περ. 1550, καθιερώθηκε περ. 1800.</a:t>
            </a:r>
          </a:p>
          <a:p>
            <a:pPr marL="0" indent="0" algn="just">
              <a:spcBef>
                <a:spcPts val="600"/>
              </a:spcBef>
            </a:pPr>
            <a:r>
              <a:rPr lang="el-GR" dirty="0">
                <a:latin typeface="Cambria" panose="02040503050406030204" pitchFamily="18" charset="0"/>
                <a:ea typeface="Cambria" panose="02040503050406030204" pitchFamily="18" charset="0"/>
              </a:rPr>
              <a:t>Αρίθμηση φύλλων (</a:t>
            </a:r>
            <a:r>
              <a:rPr lang="en-US" dirty="0">
                <a:latin typeface="Cambria" panose="02040503050406030204" pitchFamily="18" charset="0"/>
                <a:ea typeface="Cambria" panose="02040503050406030204" pitchFamily="18" charset="0"/>
              </a:rPr>
              <a:t>foliation): / </a:t>
            </a:r>
            <a:r>
              <a:rPr lang="el-GR" dirty="0">
                <a:latin typeface="Cambria" panose="02040503050406030204" pitchFamily="18" charset="0"/>
                <a:ea typeface="Cambria" panose="02040503050406030204" pitchFamily="18" charset="0"/>
              </a:rPr>
              <a:t>αρίθμηση σελίδων (</a:t>
            </a:r>
            <a:r>
              <a:rPr lang="en-US" dirty="0">
                <a:latin typeface="Cambria" panose="02040503050406030204" pitchFamily="18" charset="0"/>
                <a:ea typeface="Cambria" panose="02040503050406030204" pitchFamily="18" charset="0"/>
              </a:rPr>
              <a:t>pagination). 1 folio= </a:t>
            </a:r>
            <a:r>
              <a:rPr lang="el-GR" dirty="0">
                <a:latin typeface="Cambria" panose="02040503050406030204" pitchFamily="18" charset="0"/>
                <a:ea typeface="Cambria" panose="02040503050406030204" pitchFamily="18" charset="0"/>
              </a:rPr>
              <a:t>2 σελίδες.</a:t>
            </a:r>
            <a:endParaRPr lang="en-US" dirty="0">
              <a:latin typeface="Cambria" panose="02040503050406030204" pitchFamily="18" charset="0"/>
              <a:ea typeface="Cambria" panose="02040503050406030204" pitchFamily="18" charset="0"/>
            </a:endParaRPr>
          </a:p>
          <a:p>
            <a:pPr marL="0" indent="0" algn="just">
              <a:spcBef>
                <a:spcPts val="600"/>
              </a:spcBef>
            </a:pPr>
            <a:r>
              <a:rPr lang="el-GR" sz="1800" dirty="0">
                <a:latin typeface="Cambria" panose="02040503050406030204" pitchFamily="18" charset="0"/>
                <a:ea typeface="Cambria" panose="02040503050406030204" pitchFamily="18" charset="0"/>
              </a:rPr>
              <a:t>Μπροστινή σελίδα=</a:t>
            </a:r>
            <a:r>
              <a:rPr lang="en-US" sz="1800" dirty="0">
                <a:latin typeface="Cambria" panose="02040503050406030204" pitchFamily="18" charset="0"/>
                <a:ea typeface="Cambria" panose="02040503050406030204" pitchFamily="18" charset="0"/>
              </a:rPr>
              <a:t>recto (r.) / </a:t>
            </a:r>
            <a:r>
              <a:rPr lang="el-GR" sz="1800" dirty="0">
                <a:latin typeface="Cambria" panose="02040503050406030204" pitchFamily="18" charset="0"/>
                <a:ea typeface="Cambria" panose="02040503050406030204" pitchFamily="18" charset="0"/>
              </a:rPr>
              <a:t>πίσω σελίδα=</a:t>
            </a:r>
            <a:r>
              <a:rPr lang="en-US" sz="1800" dirty="0">
                <a:latin typeface="Cambria" panose="02040503050406030204" pitchFamily="18" charset="0"/>
                <a:ea typeface="Cambria" panose="02040503050406030204" pitchFamily="18" charset="0"/>
              </a:rPr>
              <a:t>verso (v.)</a:t>
            </a:r>
          </a:p>
          <a:p>
            <a:pPr marL="0" indent="0" algn="just">
              <a:spcBef>
                <a:spcPts val="600"/>
              </a:spcBef>
            </a:pPr>
            <a:r>
              <a:rPr lang="el-GR" sz="1800" dirty="0">
                <a:latin typeface="Cambria" panose="02040503050406030204" pitchFamily="18" charset="0"/>
                <a:ea typeface="Cambria" panose="02040503050406030204" pitchFamily="18" charset="0"/>
              </a:rPr>
              <a:t>Όταν υπάρχουν στήλες, αυτές αριθμούνται με μικρά ελληνικά γράμματα.</a:t>
            </a:r>
          </a:p>
          <a:p>
            <a:pPr marL="0" indent="0" algn="just">
              <a:spcBef>
                <a:spcPts val="600"/>
              </a:spcBef>
            </a:pPr>
            <a:r>
              <a:rPr lang="en-US" sz="1800" dirty="0">
                <a:latin typeface="Cambria" panose="02040503050406030204" pitchFamily="18" charset="0"/>
                <a:ea typeface="Cambria" panose="02040503050406030204" pitchFamily="18" charset="0"/>
              </a:rPr>
              <a:t>Custos/catchword=</a:t>
            </a:r>
            <a:r>
              <a:rPr lang="el-GR" sz="1800" dirty="0">
                <a:latin typeface="Cambria" panose="02040503050406030204" pitchFamily="18" charset="0"/>
                <a:ea typeface="Cambria" panose="02040503050406030204" pitchFamily="18" charset="0"/>
              </a:rPr>
              <a:t>λέξη (για κείμενα) ή νότα (για παρτιτούρες) που εμφανίζεται στο τέλος της σελίδας για να προετοιμάσει για την επόμενη σελίδα.</a:t>
            </a:r>
          </a:p>
          <a:p>
            <a:pPr marL="0" indent="0" algn="just">
              <a:spcBef>
                <a:spcPts val="600"/>
              </a:spcBef>
            </a:pPr>
            <a:r>
              <a:rPr lang="el-GR" dirty="0">
                <a:latin typeface="Cambria" panose="02040503050406030204" pitchFamily="18" charset="0"/>
                <a:ea typeface="Cambria" panose="02040503050406030204" pitchFamily="18" charset="0"/>
              </a:rPr>
              <a:t>Λίβελλοι (</a:t>
            </a:r>
            <a:r>
              <a:rPr lang="en-US" dirty="0" err="1">
                <a:latin typeface="Cambria" panose="02040503050406030204" pitchFamily="18" charset="0"/>
                <a:ea typeface="Cambria" panose="02040503050406030204" pitchFamily="18" charset="0"/>
              </a:rPr>
              <a:t>libelli</a:t>
            </a:r>
            <a:r>
              <a:rPr lang="en-US" dirty="0">
                <a:latin typeface="Cambria" panose="02040503050406030204" pitchFamily="18" charset="0"/>
                <a:ea typeface="Cambria" panose="02040503050406030204" pitchFamily="18" charset="0"/>
              </a:rPr>
              <a:t>): </a:t>
            </a:r>
            <a:r>
              <a:rPr lang="el-GR" dirty="0">
                <a:latin typeface="Cambria" panose="02040503050406030204" pitchFamily="18" charset="0"/>
                <a:ea typeface="Cambria" panose="02040503050406030204" pitchFamily="18" charset="0"/>
              </a:rPr>
              <a:t>συνάθροιση πολλών διαφορετικών ενοτήτων κειμένων ή μουσικής, συνήθως μικρών διαστάσεων, δεμένα μαζί.</a:t>
            </a:r>
            <a:endParaRPr lang="en-US" dirty="0">
              <a:latin typeface="Cambria" panose="02040503050406030204" pitchFamily="18" charset="0"/>
              <a:ea typeface="Cambria" panose="02040503050406030204" pitchFamily="18" charset="0"/>
            </a:endParaRPr>
          </a:p>
          <a:p>
            <a:pPr marL="0" indent="0" algn="just">
              <a:spcBef>
                <a:spcPts val="600"/>
              </a:spcBef>
            </a:pPr>
            <a:r>
              <a:rPr lang="el-GR" dirty="0">
                <a:latin typeface="Cambria" panose="02040503050406030204" pitchFamily="18" charset="0"/>
                <a:ea typeface="Cambria" panose="02040503050406030204" pitchFamily="18" charset="0"/>
              </a:rPr>
              <a:t>Υδατόσημο=</a:t>
            </a:r>
            <a:r>
              <a:rPr lang="en-US" dirty="0">
                <a:latin typeface="Cambria" panose="02040503050406030204" pitchFamily="18" charset="0"/>
                <a:ea typeface="Cambria" panose="02040503050406030204" pitchFamily="18" charset="0"/>
              </a:rPr>
              <a:t>watermark</a:t>
            </a:r>
          </a:p>
          <a:p>
            <a:pPr marL="0" indent="0" algn="just">
              <a:spcBef>
                <a:spcPts val="600"/>
              </a:spcBef>
              <a:buNone/>
            </a:pPr>
            <a:r>
              <a:rPr lang="el-GR" dirty="0">
                <a:latin typeface="Cambria" panose="02040503050406030204" pitchFamily="18" charset="0"/>
                <a:ea typeface="Cambria" panose="02040503050406030204" pitchFamily="18" charset="0"/>
              </a:rPr>
              <a:t>Σημείωση</a:t>
            </a:r>
            <a:r>
              <a:rPr lang="en-US" dirty="0">
                <a:latin typeface="Cambria" panose="02040503050406030204" pitchFamily="18" charset="0"/>
                <a:ea typeface="Cambria" panose="02040503050406030204" pitchFamily="18" charset="0"/>
              </a:rPr>
              <a:t>: </a:t>
            </a:r>
            <a:r>
              <a:rPr lang="el-GR" dirty="0">
                <a:latin typeface="Cambria" panose="02040503050406030204" pitchFamily="18" charset="0"/>
                <a:ea typeface="Cambria" panose="02040503050406030204" pitchFamily="18" charset="0"/>
              </a:rPr>
              <a:t>Ο αριθμός πλάκας (</a:t>
            </a:r>
            <a:r>
              <a:rPr lang="en-US" dirty="0">
                <a:latin typeface="Cambria" panose="02040503050406030204" pitchFamily="18" charset="0"/>
                <a:ea typeface="Cambria" panose="02040503050406030204" pitchFamily="18" charset="0"/>
              </a:rPr>
              <a:t>Plate no.) </a:t>
            </a:r>
            <a:r>
              <a:rPr lang="el-GR" dirty="0">
                <a:latin typeface="Cambria" panose="02040503050406030204" pitchFamily="18" charset="0"/>
                <a:ea typeface="Cambria" panose="02040503050406030204" pitchFamily="18" charset="0"/>
              </a:rPr>
              <a:t>δεν ταυτίζεται με τον αριθμό έκδοσης (</a:t>
            </a:r>
            <a:r>
              <a:rPr lang="en-US" dirty="0">
                <a:latin typeface="Cambria" panose="02040503050406030204" pitchFamily="18" charset="0"/>
                <a:ea typeface="Cambria" panose="02040503050406030204" pitchFamily="18" charset="0"/>
              </a:rPr>
              <a:t>publisher’s no.), </a:t>
            </a:r>
            <a:r>
              <a:rPr lang="el-GR" dirty="0">
                <a:latin typeface="Cambria" panose="02040503050406030204" pitchFamily="18" charset="0"/>
                <a:ea typeface="Cambria" panose="02040503050406030204" pitchFamily="18" charset="0"/>
              </a:rPr>
              <a:t>ούτε οι αριθμοί έκδοσης ακολουθούν πάντοτε αυστηρή χρονολογική σειρά.</a:t>
            </a:r>
            <a:endParaRPr lang="en-US" dirty="0">
              <a:latin typeface="Cambria" panose="02040503050406030204" pitchFamily="18" charset="0"/>
              <a:ea typeface="Cambria" panose="02040503050406030204" pitchFamily="18" charset="0"/>
            </a:endParaRPr>
          </a:p>
          <a:p>
            <a:pPr marL="0" indent="0" algn="just">
              <a:spcBef>
                <a:spcPts val="600"/>
              </a:spcBef>
              <a:buNone/>
            </a:pPr>
            <a:r>
              <a:rPr lang="el-GR" dirty="0">
                <a:latin typeface="Cambria" panose="02040503050406030204" pitchFamily="18" charset="0"/>
                <a:ea typeface="Cambria" panose="02040503050406030204" pitchFamily="18" charset="0"/>
              </a:rPr>
              <a:t>Προσοχή στις αλλαγές γραμματοσειράς, γραφικού χαρακτήρα, χρώματος μελάνης, εικόνων.</a:t>
            </a:r>
          </a:p>
          <a:p>
            <a:pPr marL="0" indent="0" algn="just">
              <a:spcBef>
                <a:spcPts val="600"/>
              </a:spcBef>
              <a:buNone/>
            </a:pPr>
            <a:endParaRPr lang="el-GR" dirty="0">
              <a:latin typeface="Cambria" panose="02040503050406030204" pitchFamily="18" charset="0"/>
              <a:ea typeface="Cambria" panose="02040503050406030204" pitchFamily="18" charset="0"/>
            </a:endParaRPr>
          </a:p>
          <a:p>
            <a:pPr marL="0" indent="0" algn="just">
              <a:spcBef>
                <a:spcPts val="600"/>
              </a:spcBef>
            </a:pPr>
            <a:endParaRPr lang="el-GR" sz="1800" dirty="0">
              <a:latin typeface="Cambria" panose="02040503050406030204" pitchFamily="18" charset="0"/>
              <a:ea typeface="Cambria" panose="02040503050406030204" pitchFamily="18" charset="0"/>
            </a:endParaRPr>
          </a:p>
          <a:p>
            <a:pPr marL="0" indent="0" algn="just">
              <a:spcBef>
                <a:spcPts val="600"/>
              </a:spcBef>
            </a:pPr>
            <a:endParaRPr lang="el-GR" sz="1800" dirty="0">
              <a:latin typeface="Cambria" panose="02040503050406030204" pitchFamily="18" charset="0"/>
              <a:ea typeface="Cambria" panose="02040503050406030204" pitchFamily="18" charset="0"/>
            </a:endParaRPr>
          </a:p>
          <a:p>
            <a:endParaRPr lang="el-GR" dirty="0"/>
          </a:p>
        </p:txBody>
      </p:sp>
    </p:spTree>
    <p:extLst>
      <p:ext uri="{BB962C8B-B14F-4D97-AF65-F5344CB8AC3E}">
        <p14:creationId xmlns:p14="http://schemas.microsoft.com/office/powerpoint/2010/main" val="67519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D0266C8-EA7F-672A-4BA9-A9CA2B0637F9}"/>
              </a:ext>
            </a:extLst>
          </p:cNvPr>
          <p:cNvSpPr>
            <a:spLocks noGrp="1"/>
          </p:cNvSpPr>
          <p:nvPr>
            <p:ph type="title"/>
          </p:nvPr>
        </p:nvSpPr>
        <p:spPr>
          <a:xfrm>
            <a:off x="412459" y="696287"/>
            <a:ext cx="11367082" cy="687898"/>
          </a:xfrm>
        </p:spPr>
        <p:txBody>
          <a:bodyPr>
            <a:normAutofit fontScale="90000"/>
          </a:bodyPr>
          <a:lstStyle/>
          <a:p>
            <a:pPr algn="ctr"/>
            <a:r>
              <a:rPr lang="el-GR" sz="4400" u="sng" dirty="0">
                <a:effectLst/>
                <a:latin typeface="Cambria" panose="02040503050406030204" pitchFamily="18" charset="0"/>
                <a:ea typeface="Calibri" panose="020F0502020204030204" pitchFamily="34" charset="0"/>
                <a:cs typeface="Arial" panose="020B0604020202020204" pitchFamily="34" charset="0"/>
              </a:rPr>
              <a:t>ΜΑΘΗΣΙΑΚΑ ΑΠΟΤΕΛΕΣΜΑΤΑ</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D67AE927-4678-40F2-D319-C5CBCB8A4467}"/>
              </a:ext>
            </a:extLst>
          </p:cNvPr>
          <p:cNvSpPr>
            <a:spLocks noGrp="1"/>
          </p:cNvSpPr>
          <p:nvPr>
            <p:ph idx="1"/>
          </p:nvPr>
        </p:nvSpPr>
        <p:spPr>
          <a:xfrm>
            <a:off x="663543" y="1241571"/>
            <a:ext cx="10544149" cy="5343787"/>
          </a:xfrm>
        </p:spPr>
        <p:txBody>
          <a:bodyPr>
            <a:normAutofit lnSpcReduction="10000"/>
          </a:bodyPr>
          <a:lstStyle/>
          <a:p>
            <a:pPr marL="0" indent="0" algn="just">
              <a:buNone/>
            </a:pPr>
            <a:r>
              <a:rPr lang="el-GR" sz="2200" dirty="0">
                <a:effectLst/>
                <a:latin typeface="Cambria" panose="02040503050406030204" pitchFamily="18" charset="0"/>
                <a:ea typeface="Calibri" panose="020F0502020204030204" pitchFamily="34" charset="0"/>
                <a:cs typeface="Calibri" panose="020F0502020204030204" pitchFamily="34" charset="0"/>
              </a:rPr>
              <a:t>Με την επιτυχή ολοκλήρωση του μαθήματος, οι φοιτητές θα:</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l-GR" sz="2200" dirty="0">
                <a:effectLst/>
                <a:latin typeface="Cambria" panose="02040503050406030204" pitchFamily="18" charset="0"/>
                <a:ea typeface="Calibri" panose="020F0502020204030204" pitchFamily="34" charset="0"/>
                <a:cs typeface="Calibri" panose="020F0502020204030204" pitchFamily="34" charset="0"/>
              </a:rPr>
              <a:t>Έχουν αποκτήσει ιστορική συναίσθηση του βασικού ρεπερτορίου του οργάνου τους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l-GR" sz="2200" dirty="0">
                <a:effectLst/>
                <a:latin typeface="Cambria" panose="02040503050406030204" pitchFamily="18" charset="0"/>
                <a:ea typeface="Calibri" panose="020F0502020204030204" pitchFamily="34" charset="0"/>
                <a:cs typeface="Calibri" panose="020F0502020204030204" pitchFamily="34" charset="0"/>
              </a:rPr>
              <a:t>Έχουν μάθει και αναπτύξει τις βασικές μεθόδους έρευνας και συγγραφής μιας επιστημονικής εργασίας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l-GR" sz="2200" dirty="0">
                <a:effectLst/>
                <a:latin typeface="Cambria" panose="02040503050406030204" pitchFamily="18" charset="0"/>
                <a:ea typeface="Calibri" panose="020F0502020204030204" pitchFamily="34" charset="0"/>
                <a:cs typeface="Calibri" panose="020F0502020204030204" pitchFamily="34" charset="0"/>
              </a:rPr>
              <a:t>Έχουν κατανοήσει το διαχωρισμό και τα είδη των πρωτογενών και δευτερογενών πηγών και τον τρόπο προσέγγισής τους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l-GR" sz="2200" dirty="0">
                <a:effectLst/>
                <a:latin typeface="Cambria" panose="02040503050406030204" pitchFamily="18" charset="0"/>
                <a:ea typeface="Calibri" panose="020F0502020204030204" pitchFamily="34" charset="0"/>
                <a:cs typeface="Calibri" panose="020F0502020204030204" pitchFamily="34" charset="0"/>
              </a:rPr>
              <a:t>Έχουν κατανοήσει την επίδραση των στιλιστικών και ιστορικών ιδιαιτεροτήτων της μουσικής σημειογραφίας στην εκτέλεση αλλά και το αντίστροφο</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l-GR" sz="2200" dirty="0">
                <a:effectLst/>
                <a:latin typeface="Cambria" panose="02040503050406030204" pitchFamily="18" charset="0"/>
                <a:ea typeface="Calibri" panose="020F0502020204030204" pitchFamily="34" charset="0"/>
                <a:cs typeface="Calibri" panose="020F0502020204030204" pitchFamily="34" charset="0"/>
              </a:rPr>
              <a:t>Έχουν έρθει σε επαφή με τη σημαντικότερη ιστορική και σύγχρονη βιβλιογραφία σε ότι αφορά την ερμηνευτική πρακτική και την επιμέλεια μουσικών έργων,</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l-GR" sz="2200" dirty="0">
                <a:effectLst/>
                <a:latin typeface="Cambria" panose="02040503050406030204" pitchFamily="18" charset="0"/>
                <a:ea typeface="Calibri" panose="020F0502020204030204" pitchFamily="34" charset="0"/>
                <a:cs typeface="Calibri" panose="020F0502020204030204" pitchFamily="34" charset="0"/>
              </a:rPr>
              <a:t>Έχουν καλλιεργήσει τις συγγραφικές (ψηφιακή επεξεργασία μουσικού κειμένου) και ερμηνευτικές τους ικανότητες </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l-GR" sz="2200" dirty="0">
                <a:effectLst/>
                <a:latin typeface="Cambria" panose="02040503050406030204" pitchFamily="18" charset="0"/>
                <a:ea typeface="Calibri" panose="020F0502020204030204" pitchFamily="34" charset="0"/>
                <a:cs typeface="Calibri" panose="020F0502020204030204" pitchFamily="34" charset="0"/>
              </a:rPr>
              <a:t>έχουν αναπτύξει τις κριτικές τους ικανότητες σε ότι αφορά την πρωτότυπη δημιουργία μιας κριτικά επιμελημένης παρτιτούρας.</a:t>
            </a:r>
            <a:endParaRPr lang="el-GR"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596322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8758461-7396-44B3-B44F-809171B5ADA2}"/>
              </a:ext>
            </a:extLst>
          </p:cNvPr>
          <p:cNvSpPr>
            <a:spLocks noGrp="1"/>
          </p:cNvSpPr>
          <p:nvPr>
            <p:ph idx="1"/>
          </p:nvPr>
        </p:nvSpPr>
        <p:spPr>
          <a:xfrm>
            <a:off x="393895" y="337625"/>
            <a:ext cx="11493305" cy="6105378"/>
          </a:xfrm>
        </p:spPr>
        <p:txBody>
          <a:bodyPr>
            <a:normAutofit/>
          </a:bodyPr>
          <a:lstStyle/>
          <a:p>
            <a:pPr marL="0" indent="0" algn="ctr">
              <a:spcBef>
                <a:spcPts val="0"/>
              </a:spcBef>
              <a:buNone/>
            </a:pPr>
            <a:r>
              <a:rPr lang="el-GR" sz="2800" b="1" dirty="0">
                <a:latin typeface="Cambria" panose="02040503050406030204" pitchFamily="18" charset="0"/>
                <a:ea typeface="Cambria" panose="02040503050406030204" pitchFamily="18" charset="0"/>
              </a:rPr>
              <a:t>ΔΙΑΔΙΚΑΣΙΑ</a:t>
            </a:r>
          </a:p>
          <a:p>
            <a:pPr marL="0" indent="0" algn="just">
              <a:spcBef>
                <a:spcPts val="0"/>
              </a:spcBef>
              <a:buNone/>
            </a:pPr>
            <a:endParaRPr lang="el-GR" sz="2800" b="1" dirty="0">
              <a:latin typeface="Cambria" panose="02040503050406030204" pitchFamily="18" charset="0"/>
              <a:ea typeface="Cambria" panose="02040503050406030204" pitchFamily="18" charset="0"/>
            </a:endParaRPr>
          </a:p>
          <a:p>
            <a:pPr marL="0" indent="0" algn="just">
              <a:spcBef>
                <a:spcPts val="0"/>
              </a:spcBef>
            </a:pPr>
            <a:r>
              <a:rPr lang="el-GR" sz="2000" dirty="0">
                <a:latin typeface="Cambria" panose="02040503050406030204" pitchFamily="18" charset="0"/>
                <a:ea typeface="Cambria" panose="02040503050406030204" pitchFamily="18" charset="0"/>
              </a:rPr>
              <a:t>Συλλογή των τεκμηρίων</a:t>
            </a:r>
          </a:p>
          <a:p>
            <a:pPr marL="400050" lvl="2" indent="0" algn="just">
              <a:spcBef>
                <a:spcPts val="0"/>
              </a:spcBef>
            </a:pPr>
            <a:r>
              <a:rPr lang="el-GR" sz="1800" dirty="0">
                <a:latin typeface="Cambria" panose="02040503050406030204" pitchFamily="18" charset="0"/>
                <a:ea typeface="Cambria" panose="02040503050406030204" pitchFamily="18" charset="0"/>
              </a:rPr>
              <a:t>Εντοπισμός</a:t>
            </a:r>
            <a:r>
              <a:rPr lang="en-US" sz="1800" dirty="0">
                <a:latin typeface="Cambria" panose="02040503050406030204" pitchFamily="18" charset="0"/>
                <a:ea typeface="Cambria" panose="02040503050406030204" pitchFamily="18" charset="0"/>
              </a:rPr>
              <a:t> (identification) </a:t>
            </a:r>
            <a:r>
              <a:rPr lang="el-GR" sz="1800" dirty="0">
                <a:latin typeface="Cambria" panose="02040503050406030204" pitchFamily="18" charset="0"/>
                <a:ea typeface="Cambria" panose="02040503050406030204" pitchFamily="18" charset="0"/>
              </a:rPr>
              <a:t>(χρήση σύγχρονων βιβλιογραφικών πηγών, ηλεκτρονικών και άλλων)</a:t>
            </a:r>
            <a:r>
              <a:rPr lang="en-US" sz="1800" dirty="0">
                <a:latin typeface="Cambria" panose="02040503050406030204" pitchFamily="18" charset="0"/>
                <a:ea typeface="Cambria" panose="02040503050406030204" pitchFamily="18" charset="0"/>
              </a:rPr>
              <a:t> (Grier, Appendix A). </a:t>
            </a:r>
            <a:r>
              <a:rPr lang="el-GR" sz="1800" dirty="0">
                <a:latin typeface="Cambria" panose="02040503050406030204" pitchFamily="18" charset="0"/>
                <a:ea typeface="Cambria" panose="02040503050406030204" pitchFamily="18" charset="0"/>
              </a:rPr>
              <a:t>Συχνά οι περιγραφές στους καταλόγους είναι ανεπαρκείς ή λανθασμένες.</a:t>
            </a:r>
          </a:p>
          <a:p>
            <a:pPr marL="400050" lvl="2" indent="0" algn="just">
              <a:spcBef>
                <a:spcPts val="0"/>
              </a:spcBef>
            </a:pPr>
            <a:r>
              <a:rPr lang="el-GR" sz="1800" dirty="0">
                <a:latin typeface="Cambria" panose="02040503050406030204" pitchFamily="18" charset="0"/>
                <a:ea typeface="Cambria" panose="02040503050406030204" pitchFamily="18" charset="0"/>
              </a:rPr>
              <a:t>Επιθεώρηση</a:t>
            </a:r>
            <a:r>
              <a:rPr lang="en-US" sz="1800" dirty="0">
                <a:latin typeface="Cambria" panose="02040503050406030204" pitchFamily="18" charset="0"/>
                <a:ea typeface="Cambria" panose="02040503050406030204" pitchFamily="18" charset="0"/>
              </a:rPr>
              <a:t> (inspection)</a:t>
            </a:r>
            <a:r>
              <a:rPr lang="el-GR" sz="1800" dirty="0">
                <a:latin typeface="Cambria" panose="02040503050406030204" pitchFamily="18" charset="0"/>
                <a:ea typeface="Cambria" panose="02040503050406030204" pitchFamily="18" charset="0"/>
              </a:rPr>
              <a:t>. Πολύ συχνά απαιτείται επί τόπου αυτοψία του φυσικού αντικειμένου</a:t>
            </a:r>
            <a:r>
              <a:rPr lang="en-US" sz="1800" dirty="0">
                <a:latin typeface="Cambria" panose="02040503050406030204" pitchFamily="18" charset="0"/>
                <a:ea typeface="Cambria" panose="02040503050406030204" pitchFamily="18" charset="0"/>
              </a:rPr>
              <a:t>.</a:t>
            </a:r>
          </a:p>
          <a:p>
            <a:pPr marL="857250" lvl="3" indent="0" algn="just">
              <a:spcBef>
                <a:spcPts val="0"/>
              </a:spcBef>
            </a:pPr>
            <a:r>
              <a:rPr lang="el-GR" sz="1600" dirty="0" err="1">
                <a:latin typeface="Cambria" panose="02040503050406030204" pitchFamily="18" charset="0"/>
                <a:ea typeface="Cambria" panose="02040503050406030204" pitchFamily="18" charset="0"/>
              </a:rPr>
              <a:t>Κωδικολογία</a:t>
            </a:r>
            <a:r>
              <a:rPr lang="el-GR" sz="1600" dirty="0">
                <a:latin typeface="Cambria" panose="02040503050406030204" pitchFamily="18" charset="0"/>
                <a:ea typeface="Cambria" panose="02040503050406030204" pitchFamily="18" charset="0"/>
              </a:rPr>
              <a:t> (</a:t>
            </a:r>
            <a:r>
              <a:rPr lang="en-US" sz="1600" dirty="0">
                <a:latin typeface="Cambria" panose="02040503050406030204" pitchFamily="18" charset="0"/>
                <a:ea typeface="Cambria" panose="02040503050406030204" pitchFamily="18" charset="0"/>
              </a:rPr>
              <a:t>codicology): </a:t>
            </a:r>
            <a:r>
              <a:rPr lang="el-GR" sz="1600" dirty="0">
                <a:latin typeface="Cambria" panose="02040503050406030204" pitchFamily="18" charset="0"/>
                <a:ea typeface="Cambria" panose="02040503050406030204" pitchFamily="18" charset="0"/>
              </a:rPr>
              <a:t>η μελέτη </a:t>
            </a:r>
            <a:r>
              <a:rPr lang="el-GR" sz="1600" dirty="0" err="1">
                <a:latin typeface="Cambria" panose="02040503050406030204" pitchFamily="18" charset="0"/>
                <a:ea typeface="Cambria" panose="02040503050406030204" pitchFamily="18" charset="0"/>
              </a:rPr>
              <a:t>χειρογράφων</a:t>
            </a:r>
            <a:endParaRPr lang="el-GR" sz="1600" dirty="0">
              <a:latin typeface="Cambria" panose="02040503050406030204" pitchFamily="18" charset="0"/>
              <a:ea typeface="Cambria" panose="02040503050406030204" pitchFamily="18" charset="0"/>
            </a:endParaRPr>
          </a:p>
          <a:p>
            <a:pPr marL="857250" lvl="3" indent="0" algn="just">
              <a:spcBef>
                <a:spcPts val="0"/>
              </a:spcBef>
            </a:pPr>
            <a:r>
              <a:rPr lang="el-GR" sz="1600" dirty="0">
                <a:latin typeface="Cambria" panose="02040503050406030204" pitchFamily="18" charset="0"/>
                <a:ea typeface="Cambria" panose="02040503050406030204" pitchFamily="18" charset="0"/>
              </a:rPr>
              <a:t>Βιβλιογραφία (</a:t>
            </a:r>
            <a:r>
              <a:rPr lang="en-US" sz="1600" dirty="0">
                <a:latin typeface="Cambria" panose="02040503050406030204" pitchFamily="18" charset="0"/>
                <a:ea typeface="Cambria" panose="02040503050406030204" pitchFamily="18" charset="0"/>
              </a:rPr>
              <a:t>bibliography): </a:t>
            </a:r>
            <a:r>
              <a:rPr lang="el-GR" sz="1600" dirty="0">
                <a:latin typeface="Cambria" panose="02040503050406030204" pitchFamily="18" charset="0"/>
                <a:ea typeface="Cambria" panose="02040503050406030204" pitchFamily="18" charset="0"/>
              </a:rPr>
              <a:t>η μελέτη εντύπων (βιβλίων κλπ.)</a:t>
            </a:r>
          </a:p>
          <a:p>
            <a:pPr marL="400050" lvl="2" indent="0" algn="just">
              <a:spcBef>
                <a:spcPts val="0"/>
              </a:spcBef>
            </a:pPr>
            <a:r>
              <a:rPr lang="el-GR" sz="1800" dirty="0">
                <a:latin typeface="Cambria" panose="02040503050406030204" pitchFamily="18" charset="0"/>
                <a:ea typeface="Cambria" panose="02040503050406030204" pitchFamily="18" charset="0"/>
              </a:rPr>
              <a:t>Περιγραφή </a:t>
            </a:r>
            <a:r>
              <a:rPr lang="en-US" sz="1800" dirty="0">
                <a:latin typeface="Cambria" panose="02040503050406030204" pitchFamily="18" charset="0"/>
                <a:ea typeface="Cambria" panose="02040503050406030204" pitchFamily="18" charset="0"/>
              </a:rPr>
              <a:t>(description) </a:t>
            </a:r>
            <a:r>
              <a:rPr lang="el-GR" sz="1800" dirty="0">
                <a:latin typeface="Cambria" panose="02040503050406030204" pitchFamily="18" charset="0"/>
                <a:ea typeface="Cambria" panose="02040503050406030204" pitchFamily="18" charset="0"/>
              </a:rPr>
              <a:t>(του φυσικού αντικειμένου). Το ελάχιστο που απαιτείται είναι η πλήρης ταυτοποίηση της πηγής (πόλη, μουσείο/βιβλιοθήκη, συλλογή, </a:t>
            </a:r>
            <a:r>
              <a:rPr lang="el-GR" sz="1800" dirty="0" err="1">
                <a:latin typeface="Cambria" panose="02040503050406030204" pitchFamily="18" charset="0"/>
                <a:ea typeface="Cambria" panose="02040503050406030204" pitchFamily="18" charset="0"/>
              </a:rPr>
              <a:t>αρ</a:t>
            </a:r>
            <a:r>
              <a:rPr lang="el-GR" sz="1800" dirty="0">
                <a:latin typeface="Cambria" panose="02040503050406030204" pitchFamily="18" charset="0"/>
                <a:ea typeface="Cambria" panose="02040503050406030204" pitchFamily="18" charset="0"/>
              </a:rPr>
              <a:t>. ραφιού/φακέλου/αρχείου). Οι έντυπες πηγές απαιτούν πλήρη βιβλιογραφική αναφορά. Συνιστάται μια σύντομη αναφορά στην ιστορία και κατάσταση των πηγών.</a:t>
            </a:r>
            <a:r>
              <a:rPr lang="en-US" sz="1800" dirty="0">
                <a:latin typeface="Cambria" panose="02040503050406030204" pitchFamily="18" charset="0"/>
                <a:ea typeface="Cambria" panose="02040503050406030204" pitchFamily="18" charset="0"/>
              </a:rPr>
              <a:t> (Grier, 55).</a:t>
            </a:r>
            <a:endParaRPr lang="el-GR" sz="1800" dirty="0">
              <a:latin typeface="Cambria" panose="02040503050406030204" pitchFamily="18" charset="0"/>
              <a:ea typeface="Cambria" panose="02040503050406030204" pitchFamily="18" charset="0"/>
            </a:endParaRPr>
          </a:p>
          <a:p>
            <a:pPr marL="400050" lvl="2" indent="0" algn="just">
              <a:spcBef>
                <a:spcPts val="0"/>
              </a:spcBef>
            </a:pPr>
            <a:r>
              <a:rPr lang="el-GR" sz="1800" dirty="0">
                <a:latin typeface="Cambria" panose="02040503050406030204" pitchFamily="18" charset="0"/>
                <a:ea typeface="Cambria" panose="02040503050406030204" pitchFamily="18" charset="0"/>
              </a:rPr>
              <a:t>Μεταγραφή</a:t>
            </a:r>
            <a:r>
              <a:rPr lang="en-US" sz="1800" dirty="0">
                <a:latin typeface="Cambria" panose="02040503050406030204" pitchFamily="18" charset="0"/>
                <a:ea typeface="Cambria" panose="02040503050406030204" pitchFamily="18" charset="0"/>
              </a:rPr>
              <a:t> (transcription)</a:t>
            </a:r>
            <a:r>
              <a:rPr lang="el-GR" sz="1800" dirty="0">
                <a:latin typeface="Cambria" panose="02040503050406030204" pitchFamily="18" charset="0"/>
                <a:ea typeface="Cambria" panose="02040503050406030204" pitchFamily="18" charset="0"/>
              </a:rPr>
              <a:t>. Η φωτογράφιση δεν αποτυπώνει πάντα όλες τις λεπτομέρειες που απασχολούν τον επιμελητή</a:t>
            </a:r>
            <a:r>
              <a:rPr lang="en-US" sz="1800" dirty="0">
                <a:latin typeface="Cambria" panose="02040503050406030204" pitchFamily="18" charset="0"/>
                <a:ea typeface="Cambria" panose="02040503050406030204" pitchFamily="18" charset="0"/>
              </a:rPr>
              <a:t>. </a:t>
            </a:r>
            <a:r>
              <a:rPr lang="el-GR" sz="1800" dirty="0">
                <a:latin typeface="Cambria" panose="02040503050406030204" pitchFamily="18" charset="0"/>
                <a:ea typeface="Cambria" panose="02040503050406030204" pitchFamily="18" charset="0"/>
              </a:rPr>
              <a:t>Μπορεί να γίνει από τον ίδιο τον ερευνητή ή κατά παραγγελία. Το μεγαλύτερο μέρος της εργασίας, για λόγους οικονομίας και χρόνου, γίνεται πριν από την επιθεώρηση.</a:t>
            </a:r>
          </a:p>
          <a:p>
            <a:pPr marL="0" indent="0" algn="just">
              <a:spcBef>
                <a:spcPts val="0"/>
              </a:spcBef>
            </a:pPr>
            <a:r>
              <a:rPr lang="el-GR" sz="2000" dirty="0">
                <a:latin typeface="Cambria" panose="02040503050406030204" pitchFamily="18" charset="0"/>
                <a:ea typeface="Cambria" panose="02040503050406030204" pitchFamily="18" charset="0"/>
              </a:rPr>
              <a:t>Ταξινόμηση (</a:t>
            </a:r>
            <a:r>
              <a:rPr lang="en-US" sz="2000" dirty="0">
                <a:latin typeface="Cambria" panose="02040503050406030204" pitchFamily="18" charset="0"/>
                <a:ea typeface="Cambria" panose="02040503050406030204" pitchFamily="18" charset="0"/>
              </a:rPr>
              <a:t>classification)</a:t>
            </a:r>
            <a:endParaRPr lang="el-GR" sz="2000" dirty="0">
              <a:latin typeface="Cambria" panose="02040503050406030204" pitchFamily="18" charset="0"/>
              <a:ea typeface="Cambria" panose="02040503050406030204" pitchFamily="18" charset="0"/>
            </a:endParaRPr>
          </a:p>
          <a:p>
            <a:pPr marL="0" indent="0" algn="just">
              <a:spcBef>
                <a:spcPts val="0"/>
              </a:spcBef>
            </a:pPr>
            <a:r>
              <a:rPr lang="el-GR" sz="2000" dirty="0">
                <a:latin typeface="Cambria" panose="02040503050406030204" pitchFamily="18" charset="0"/>
                <a:ea typeface="Cambria" panose="02040503050406030204" pitchFamily="18" charset="0"/>
              </a:rPr>
              <a:t>Αξιολόγηση</a:t>
            </a:r>
            <a:endParaRPr lang="en-US" sz="2000" dirty="0">
              <a:latin typeface="Cambria" panose="02040503050406030204" pitchFamily="18" charset="0"/>
              <a:ea typeface="Cambria" panose="02040503050406030204" pitchFamily="18" charset="0"/>
            </a:endParaRPr>
          </a:p>
          <a:p>
            <a:pPr marL="400050" lvl="1" indent="0" algn="just">
              <a:spcBef>
                <a:spcPts val="0"/>
              </a:spcBef>
            </a:pPr>
            <a:r>
              <a:rPr lang="el-GR" sz="1800" dirty="0">
                <a:latin typeface="Cambria" panose="02040503050406030204" pitchFamily="18" charset="0"/>
                <a:ea typeface="Cambria" panose="02040503050406030204" pitchFamily="18" charset="0"/>
              </a:rPr>
              <a:t>Διόρθωση</a:t>
            </a:r>
            <a:r>
              <a:rPr lang="en-US" sz="1800" dirty="0">
                <a:latin typeface="Cambria" panose="02040503050406030204" pitchFamily="18" charset="0"/>
                <a:ea typeface="Cambria" panose="02040503050406030204" pitchFamily="18" charset="0"/>
              </a:rPr>
              <a:t>: </a:t>
            </a:r>
            <a:r>
              <a:rPr lang="el-GR" sz="1800" dirty="0">
                <a:latin typeface="Cambria" panose="02040503050406030204" pitchFamily="18" charset="0"/>
                <a:ea typeface="Cambria" panose="02040503050406030204" pitchFamily="18" charset="0"/>
              </a:rPr>
              <a:t>με ποια κριτήρια</a:t>
            </a:r>
            <a:r>
              <a:rPr lang="en-US" sz="1800" dirty="0">
                <a:latin typeface="Cambria" panose="02040503050406030204" pitchFamily="18" charset="0"/>
                <a:ea typeface="Cambria" panose="02040503050406030204" pitchFamily="18" charset="0"/>
              </a:rPr>
              <a:t>; </a:t>
            </a:r>
            <a:r>
              <a:rPr lang="el-GR" sz="1800" dirty="0">
                <a:latin typeface="Cambria" panose="02040503050406030204" pitchFamily="18" charset="0"/>
                <a:ea typeface="Cambria" panose="02040503050406030204" pitchFamily="18" charset="0"/>
              </a:rPr>
              <a:t>Σε ποιο βαθμό</a:t>
            </a:r>
            <a:r>
              <a:rPr lang="en-US" sz="1800" dirty="0">
                <a:latin typeface="Cambria" panose="02040503050406030204" pitchFamily="18" charset="0"/>
                <a:ea typeface="Cambria" panose="02040503050406030204" pitchFamily="18" charset="0"/>
              </a:rPr>
              <a:t>; (</a:t>
            </a:r>
            <a:r>
              <a:rPr lang="el-GR" sz="1800" dirty="0">
                <a:latin typeface="Cambria" panose="02040503050406030204" pitchFamily="18" charset="0"/>
                <a:ea typeface="Cambria" panose="02040503050406030204" pitchFamily="18" charset="0"/>
              </a:rPr>
              <a:t>«παράλληλα» περάσματα)</a:t>
            </a:r>
          </a:p>
        </p:txBody>
      </p:sp>
    </p:spTree>
    <p:extLst>
      <p:ext uri="{BB962C8B-B14F-4D97-AF65-F5344CB8AC3E}">
        <p14:creationId xmlns:p14="http://schemas.microsoft.com/office/powerpoint/2010/main" val="3427123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362DE7-1CF3-A0E3-1CE0-65776F19221D}"/>
              </a:ext>
            </a:extLst>
          </p:cNvPr>
          <p:cNvSpPr>
            <a:spLocks noGrp="1"/>
          </p:cNvSpPr>
          <p:nvPr>
            <p:ph type="title"/>
          </p:nvPr>
        </p:nvSpPr>
        <p:spPr>
          <a:xfrm>
            <a:off x="822120" y="712086"/>
            <a:ext cx="10729519" cy="780176"/>
          </a:xfrm>
        </p:spPr>
        <p:txBody>
          <a:bodyPr>
            <a:normAutofit fontScale="90000"/>
          </a:bodyPr>
          <a:lstStyle/>
          <a:p>
            <a:pPr algn="ctr"/>
            <a:r>
              <a:rPr lang="el-GR" sz="3600" u="sng" dirty="0">
                <a:effectLst/>
                <a:latin typeface="Cambria" panose="02040503050406030204" pitchFamily="18" charset="0"/>
                <a:ea typeface="Calibri" panose="020F0502020204030204" pitchFamily="34" charset="0"/>
                <a:cs typeface="Arial" panose="020B0604020202020204" pitchFamily="34" charset="0"/>
              </a:rPr>
              <a:t>ΠΕΡΙΕΧΟΜΕΝΟ ΜΑΘΗΜΑΤΟΣ</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2E053E2E-8D10-D63F-8804-480739F2C890}"/>
              </a:ext>
            </a:extLst>
          </p:cNvPr>
          <p:cNvSpPr>
            <a:spLocks noGrp="1"/>
          </p:cNvSpPr>
          <p:nvPr>
            <p:ph idx="1"/>
          </p:nvPr>
        </p:nvSpPr>
        <p:spPr>
          <a:xfrm>
            <a:off x="486561" y="1333850"/>
            <a:ext cx="11190914" cy="5276676"/>
          </a:xfrm>
        </p:spPr>
        <p:txBody>
          <a:bodyPr>
            <a:normAutofit/>
          </a:bodyPr>
          <a:lstStyle/>
          <a:p>
            <a:pPr marL="0" indent="0" algn="just">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2000" dirty="0">
                <a:effectLst/>
                <a:latin typeface="Cambria" panose="02040503050406030204" pitchFamily="18" charset="0"/>
                <a:ea typeface="Calibri" panose="020F0502020204030204" pitchFamily="34" charset="0"/>
                <a:cs typeface="Calibri" panose="020F0502020204030204" pitchFamily="34" charset="0"/>
              </a:rPr>
              <a:t>Στο πλαίσιο του μαθήματος, οι φοιτητές έρχονται στο πρώτο εξάμηνο σε επαφή με τις σημαντικότερες πρωτογενείς πηγές (λεξικά, πραγματείες, μελέτες, αλληλογραφία κλπ.) του 18</a:t>
            </a:r>
            <a:r>
              <a:rPr lang="el-GR" sz="2000" baseline="30000" dirty="0">
                <a:effectLst/>
                <a:latin typeface="Cambria" panose="02040503050406030204" pitchFamily="18" charset="0"/>
                <a:ea typeface="Calibri" panose="020F0502020204030204" pitchFamily="34" charset="0"/>
                <a:cs typeface="Calibri" panose="020F0502020204030204" pitchFamily="34" charset="0"/>
              </a:rPr>
              <a:t>ου</a:t>
            </a:r>
            <a:r>
              <a:rPr lang="el-GR" sz="2000" dirty="0">
                <a:effectLst/>
                <a:latin typeface="Cambria" panose="02040503050406030204" pitchFamily="18" charset="0"/>
                <a:ea typeface="Calibri" panose="020F0502020204030204" pitchFamily="34" charset="0"/>
                <a:cs typeface="Calibri" panose="020F0502020204030204" pitchFamily="34" charset="0"/>
              </a:rPr>
              <a:t> και 19</a:t>
            </a:r>
            <a:r>
              <a:rPr lang="el-GR" sz="2000" baseline="30000" dirty="0">
                <a:effectLst/>
                <a:latin typeface="Cambria" panose="02040503050406030204" pitchFamily="18" charset="0"/>
                <a:ea typeface="Calibri" panose="020F0502020204030204" pitchFamily="34" charset="0"/>
                <a:cs typeface="Calibri" panose="020F0502020204030204" pitchFamily="34" charset="0"/>
              </a:rPr>
              <a:t>ου</a:t>
            </a:r>
            <a:r>
              <a:rPr lang="el-GR" sz="2000" dirty="0">
                <a:effectLst/>
                <a:latin typeface="Cambria" panose="02040503050406030204" pitchFamily="18" charset="0"/>
                <a:ea typeface="Calibri" panose="020F0502020204030204" pitchFamily="34" charset="0"/>
                <a:cs typeface="Calibri" panose="020F0502020204030204" pitchFamily="34" charset="0"/>
              </a:rPr>
              <a:t> αιώνα (σε ορισμένες περιπτώσεις και των αρχών του 20</a:t>
            </a:r>
            <a:r>
              <a:rPr lang="el-GR" sz="2000" baseline="30000" dirty="0">
                <a:effectLst/>
                <a:latin typeface="Cambria" panose="02040503050406030204" pitchFamily="18" charset="0"/>
                <a:ea typeface="Calibri" panose="020F0502020204030204" pitchFamily="34" charset="0"/>
                <a:cs typeface="Calibri" panose="020F0502020204030204" pitchFamily="34" charset="0"/>
              </a:rPr>
              <a:t>ου</a:t>
            </a:r>
            <a:r>
              <a:rPr lang="el-GR" sz="2000" dirty="0">
                <a:effectLst/>
                <a:latin typeface="Cambria" panose="02040503050406030204" pitchFamily="18" charset="0"/>
                <a:ea typeface="Calibri" panose="020F0502020204030204" pitchFamily="34" charset="0"/>
                <a:cs typeface="Calibri" panose="020F0502020204030204" pitchFamily="34" charset="0"/>
              </a:rPr>
              <a:t> αιώνα), από πρωτοπόρους ερευνητές, εκτελεστές και συνθέτες (ενδεικτικά: </a:t>
            </a:r>
            <a:r>
              <a:rPr lang="en-US" sz="2000" dirty="0">
                <a:effectLst/>
                <a:latin typeface="Cambria" panose="02040503050406030204" pitchFamily="18" charset="0"/>
                <a:ea typeface="Calibri" panose="020F0502020204030204" pitchFamily="34" charset="0"/>
                <a:cs typeface="Calibri" panose="020F0502020204030204" pitchFamily="34" charset="0"/>
              </a:rPr>
              <a:t>J</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err="1">
                <a:effectLst/>
                <a:latin typeface="Cambria" panose="02040503050406030204" pitchFamily="18" charset="0"/>
                <a:ea typeface="Calibri" panose="020F0502020204030204" pitchFamily="34" charset="0"/>
                <a:cs typeface="Calibri" panose="020F0502020204030204" pitchFamily="34" charset="0"/>
              </a:rPr>
              <a:t>Quantz</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C</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P</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E</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Bach</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J</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P</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err="1">
                <a:effectLst/>
                <a:latin typeface="Cambria" panose="02040503050406030204" pitchFamily="18" charset="0"/>
                <a:ea typeface="Calibri" panose="020F0502020204030204" pitchFamily="34" charset="0"/>
                <a:cs typeface="Calibri" panose="020F0502020204030204" pitchFamily="34" charset="0"/>
              </a:rPr>
              <a:t>Kirnberger</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L</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Mozart</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l-GR" sz="2000" dirty="0" err="1">
                <a:effectLst/>
                <a:latin typeface="Cambria" panose="02040503050406030204" pitchFamily="18" charset="0"/>
                <a:ea typeface="Calibri" panose="020F0502020204030204" pitchFamily="34" charset="0"/>
                <a:cs typeface="Calibri" panose="020F0502020204030204" pitchFamily="34" charset="0"/>
              </a:rPr>
              <a:t>κλπ</a:t>
            </a:r>
            <a:r>
              <a:rPr lang="el-GR" sz="2000" dirty="0">
                <a:effectLst/>
                <a:latin typeface="Cambria" panose="02040503050406030204" pitchFamily="18" charset="0"/>
                <a:ea typeface="Calibri" panose="020F0502020204030204" pitchFamily="34" charset="0"/>
                <a:cs typeface="Calibri" panose="020F0502020204030204" pitchFamily="34" charset="0"/>
              </a:rPr>
              <a:t>), ιδιαίτερα σε ότι αφορά ερμηνευτικά και </a:t>
            </a:r>
            <a:r>
              <a:rPr lang="el-GR" sz="2000" dirty="0" err="1">
                <a:effectLst/>
                <a:latin typeface="Cambria" panose="02040503050406030204" pitchFamily="18" charset="0"/>
                <a:ea typeface="Calibri" panose="020F0502020204030204" pitchFamily="34" charset="0"/>
                <a:cs typeface="Calibri" panose="020F0502020204030204" pitchFamily="34" charset="0"/>
              </a:rPr>
              <a:t>στυλιστικά</a:t>
            </a:r>
            <a:r>
              <a:rPr lang="el-GR" sz="2000" dirty="0">
                <a:effectLst/>
                <a:latin typeface="Cambria" panose="02040503050406030204" pitchFamily="18" charset="0"/>
                <a:ea typeface="Calibri" panose="020F0502020204030204" pitchFamily="34" charset="0"/>
                <a:cs typeface="Calibri" panose="020F0502020204030204" pitchFamily="34" charset="0"/>
              </a:rPr>
              <a:t> ζητήματα (μέτρο, ρυθμός, φράση, αρμονία, τέμπο, άρθρωση, βιμπράτο </a:t>
            </a:r>
            <a:r>
              <a:rPr lang="el-GR" sz="2000" dirty="0" err="1">
                <a:effectLst/>
                <a:latin typeface="Cambria" panose="02040503050406030204" pitchFamily="18" charset="0"/>
                <a:ea typeface="Calibri" panose="020F0502020204030204" pitchFamily="34" charset="0"/>
                <a:cs typeface="Calibri" panose="020F0502020204030204" pitchFamily="34" charset="0"/>
              </a:rPr>
              <a:t>κλπ</a:t>
            </a:r>
            <a:r>
              <a:rPr lang="el-GR" sz="2000" dirty="0">
                <a:effectLst/>
                <a:latin typeface="Cambria" panose="02040503050406030204" pitchFamily="18" charset="0"/>
                <a:ea typeface="Calibri" panose="020F0502020204030204" pitchFamily="34" charset="0"/>
                <a:cs typeface="Calibri" panose="020F0502020204030204" pitchFamily="34" charset="0"/>
              </a:rPr>
              <a:t>). Επίσης, οι φοιτητές έρχονται σε επαφή με σύγχρονη επιστημονική βιβλιογραφία που σχετίζεται με την ιστορικά ενημερωμένη μουσική εκτέλεση. Στη συνέχεια εφαρμόζουν τις γνώσεις τους σε εκτελεστικό επίπεδο, προετοιμάζοντας μια μικρή συναυλία, υποστηρίζοντας με τον τρόπο αυτό την ερμηνεία τους με την διεξαχθείσα έρευνα.</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2000" dirty="0">
                <a:effectLst/>
                <a:latin typeface="Cambria" panose="02040503050406030204" pitchFamily="18" charset="0"/>
                <a:ea typeface="Calibri" panose="020F0502020204030204" pitchFamily="34" charset="0"/>
                <a:cs typeface="Calibri" panose="020F0502020204030204" pitchFamily="34" charset="0"/>
              </a:rPr>
              <a:t>Στο δεύτερο εξάμηνο οι φοιτητές γνωρίζουν τα διάφορα είδη μουσικών εκδόσεων σε ιστορική προοπτική καθώς και τη σύγχρονη μεθοδολογία σε ότι αφορά τη δημιουργία μιας ιστορικά ενημερωμένης κριτικής έκδοσης. Στη συνέχεια εφαρμόζουν τις γνώσεις τους σε εκδοτικό επίπεδο, προετοιμάζοντας (ψηφιακά με χρήση </a:t>
            </a:r>
            <a:r>
              <a:rPr lang="en-US" sz="2000" dirty="0">
                <a:effectLst/>
                <a:latin typeface="Cambria" panose="02040503050406030204" pitchFamily="18" charset="0"/>
                <a:ea typeface="Calibri" panose="020F0502020204030204" pitchFamily="34" charset="0"/>
                <a:cs typeface="Calibri" panose="020F0502020204030204" pitchFamily="34" charset="0"/>
              </a:rPr>
              <a:t>Finale </a:t>
            </a:r>
            <a:r>
              <a:rPr lang="el-GR" sz="2000" dirty="0">
                <a:effectLst/>
                <a:latin typeface="Cambria" panose="02040503050406030204" pitchFamily="18" charset="0"/>
                <a:ea typeface="Calibri" panose="020F0502020204030204" pitchFamily="34" charset="0"/>
                <a:cs typeface="Calibri" panose="020F0502020204030204" pitchFamily="34" charset="0"/>
              </a:rPr>
              <a:t>/ </a:t>
            </a:r>
            <a:r>
              <a:rPr lang="en-US" sz="2000" dirty="0">
                <a:effectLst/>
                <a:latin typeface="Cambria" panose="02040503050406030204" pitchFamily="18" charset="0"/>
                <a:ea typeface="Calibri" panose="020F0502020204030204" pitchFamily="34" charset="0"/>
                <a:cs typeface="Calibri" panose="020F0502020204030204" pitchFamily="34" charset="0"/>
              </a:rPr>
              <a:t>Sibelius</a:t>
            </a:r>
            <a:r>
              <a:rPr lang="el-GR" sz="2000" dirty="0">
                <a:effectLst/>
                <a:latin typeface="Cambria" panose="02040503050406030204" pitchFamily="18" charset="0"/>
                <a:ea typeface="Calibri" panose="020F0502020204030204" pitchFamily="34" charset="0"/>
                <a:cs typeface="Calibri" panose="020F0502020204030204" pitchFamily="34" charset="0"/>
              </a:rPr>
              <a:t>) μια πρότυπη, ιστορικά ενημερωμένη κριτική έκδοση του αντίστοιχου </a:t>
            </a:r>
            <a:r>
              <a:rPr lang="el-GR" sz="2000" dirty="0" err="1">
                <a:effectLst/>
                <a:latin typeface="Cambria" panose="02040503050406030204" pitchFamily="18" charset="0"/>
                <a:ea typeface="Calibri" panose="020F0502020204030204" pitchFamily="34" charset="0"/>
                <a:cs typeface="Calibri" panose="020F0502020204030204" pitchFamily="34" charset="0"/>
              </a:rPr>
              <a:t>μελετηθέντος</a:t>
            </a:r>
            <a:r>
              <a:rPr lang="el-GR" sz="2000" dirty="0">
                <a:effectLst/>
                <a:latin typeface="Cambria" panose="02040503050406030204" pitchFamily="18" charset="0"/>
                <a:ea typeface="Calibri" panose="020F0502020204030204" pitchFamily="34" charset="0"/>
                <a:cs typeface="Calibri" panose="020F0502020204030204" pitchFamily="34" charset="0"/>
              </a:rPr>
              <a:t> ρεπερτορίου. Η έκδοση μπορεί να περιλαμβάνει σόλο έργα ή έργα και για συμφωνική ορχήστρα/ορχήστρα πνευστών/σύνολα δωματίου των αντίστοιχων περιόδων.</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sz="1800" dirty="0"/>
          </a:p>
        </p:txBody>
      </p:sp>
    </p:spTree>
    <p:extLst>
      <p:ext uri="{BB962C8B-B14F-4D97-AF65-F5344CB8AC3E}">
        <p14:creationId xmlns:p14="http://schemas.microsoft.com/office/powerpoint/2010/main" val="2795140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E766F66-8609-8442-E2EE-D92C2FC55287}"/>
              </a:ext>
            </a:extLst>
          </p:cNvPr>
          <p:cNvSpPr>
            <a:spLocks noGrp="1"/>
          </p:cNvSpPr>
          <p:nvPr>
            <p:ph idx="1"/>
          </p:nvPr>
        </p:nvSpPr>
        <p:spPr>
          <a:xfrm>
            <a:off x="680321" y="2248250"/>
            <a:ext cx="10846152" cy="4026715"/>
          </a:xfrm>
        </p:spPr>
        <p:txBody>
          <a:bodyPr/>
          <a:lstStyle/>
          <a:p>
            <a:pPr marL="0" indent="0" algn="just">
              <a:buNone/>
            </a:pPr>
            <a:r>
              <a:rPr lang="el-GR" dirty="0">
                <a:effectLst/>
                <a:latin typeface="Cambria" panose="02040503050406030204" pitchFamily="18" charset="0"/>
                <a:ea typeface="Calibri" panose="020F0502020204030204" pitchFamily="34" charset="0"/>
                <a:cs typeface="Calibri" panose="020F0502020204030204" pitchFamily="34" charset="0"/>
              </a:rPr>
              <a:t>Κατά τη διάρκεια των μαθημάτων οι φοιτητές παρουσιάζουν την πρόοδο των εργασιών/μελέτης τους στους συμφοιτητές τους και ακολουθούν τις οδηγίες του διδάσκοντα.</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dirty="0">
                <a:effectLst/>
                <a:latin typeface="Cambria" panose="02040503050406030204" pitchFamily="18" charset="0"/>
                <a:ea typeface="Calibri" panose="020F0502020204030204" pitchFamily="34" charset="0"/>
                <a:cs typeface="Calibri" panose="020F0502020204030204" pitchFamily="34" charset="0"/>
              </a:rPr>
              <a:t>Ο διδάσκων, εκτός από τις ομαδικές παραδόσεις, επιβλέπει τους φοιτητές και σε ατομικό επίπεδο με βάση την πρόοδο των εργασιών τους.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513836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7FB6E2-C2B9-E34E-6EB3-BF55BC76FA1E}"/>
              </a:ext>
            </a:extLst>
          </p:cNvPr>
          <p:cNvSpPr>
            <a:spLocks noGrp="1"/>
          </p:cNvSpPr>
          <p:nvPr>
            <p:ph type="title"/>
          </p:nvPr>
        </p:nvSpPr>
        <p:spPr>
          <a:xfrm>
            <a:off x="144011" y="426058"/>
            <a:ext cx="11903977" cy="312173"/>
          </a:xfrm>
        </p:spPr>
        <p:txBody>
          <a:bodyPr>
            <a:normAutofit fontScale="90000"/>
          </a:bodyPr>
          <a:lstStyle/>
          <a:p>
            <a:pPr algn="ctr"/>
            <a:r>
              <a:rPr lang="el-GR" sz="3600" u="sng" dirty="0">
                <a:effectLst/>
                <a:latin typeface="Cambria" panose="02040503050406030204" pitchFamily="18" charset="0"/>
                <a:ea typeface="Calibri" panose="020F0502020204030204" pitchFamily="34" charset="0"/>
                <a:cs typeface="Arial" panose="020B0604020202020204" pitchFamily="34" charset="0"/>
              </a:rPr>
              <a:t>ΒΙΒΛΙΟΓΡΑΦΙΑ</a:t>
            </a:r>
            <a:br>
              <a:rPr lang="el-GR" sz="36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173D584-9B37-0275-C4C5-F31E6B5C862D}"/>
              </a:ext>
            </a:extLst>
          </p:cNvPr>
          <p:cNvSpPr>
            <a:spLocks noGrp="1"/>
          </p:cNvSpPr>
          <p:nvPr>
            <p:ph idx="1"/>
          </p:nvPr>
        </p:nvSpPr>
        <p:spPr>
          <a:xfrm>
            <a:off x="260059" y="805343"/>
            <a:ext cx="11534862" cy="5729681"/>
          </a:xfrm>
        </p:spPr>
        <p:txBody>
          <a:bodyPr>
            <a:normAutofit/>
          </a:bodyPr>
          <a:lstStyle/>
          <a:p>
            <a:pPr marL="0" indent="457200" algn="ctr">
              <a:spcBef>
                <a:spcPts val="0"/>
              </a:spcBef>
              <a:buNone/>
            </a:pPr>
            <a:r>
              <a:rPr lang="el-GR" sz="1800" dirty="0">
                <a:effectLst/>
                <a:latin typeface="Cambria" panose="02040503050406030204" pitchFamily="18" charset="0"/>
                <a:ea typeface="Calibri" panose="020F0502020204030204" pitchFamily="34" charset="0"/>
                <a:cs typeface="Arial" panose="020B0604020202020204" pitchFamily="34" charset="0"/>
              </a:rPr>
              <a:t> </a:t>
            </a:r>
            <a:r>
              <a:rPr lang="el-GR" sz="1800" b="1" dirty="0">
                <a:effectLst/>
                <a:latin typeface="Cambria" panose="02040503050406030204" pitchFamily="18" charset="0"/>
                <a:ea typeface="Calibri" panose="020F0502020204030204" pitchFamily="34" charset="0"/>
                <a:cs typeface="Arial" panose="020B0604020202020204" pitchFamily="34" charset="0"/>
              </a:rPr>
              <a:t>Α. ΠΡΩΤΟΓΕΝΕΙΣ ΠΗΓΕΣ (ενδεικτικά):</a:t>
            </a:r>
            <a:endParaRPr lang="en-US" sz="1800" b="1" dirty="0">
              <a:effectLst/>
              <a:latin typeface="Cambria" panose="02040503050406030204" pitchFamily="18" charset="0"/>
              <a:ea typeface="Calibri" panose="020F0502020204030204" pitchFamily="34" charset="0"/>
              <a:cs typeface="Arial" panose="020B0604020202020204" pitchFamily="34" charset="0"/>
            </a:endParaRPr>
          </a:p>
          <a:p>
            <a:pPr marL="0" indent="457200" algn="ctr">
              <a:spcBef>
                <a:spcPts val="0"/>
              </a:spcBef>
              <a:buNone/>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a:effectLst/>
                <a:latin typeface="Cambria" panose="02040503050406030204" pitchFamily="18" charset="0"/>
                <a:ea typeface="Calibri" panose="020F0502020204030204" pitchFamily="34" charset="0"/>
                <a:cs typeface="Arial" panose="020B0604020202020204" pitchFamily="34" charset="0"/>
              </a:rPr>
              <a:t>Bach, C. P. E., </a:t>
            </a:r>
            <a:r>
              <a:rPr lang="en-US" sz="1800" i="1" dirty="0">
                <a:effectLst/>
                <a:latin typeface="Cambria" panose="02040503050406030204" pitchFamily="18" charset="0"/>
                <a:ea typeface="Calibri" panose="020F0502020204030204" pitchFamily="34" charset="0"/>
                <a:cs typeface="Arial" panose="020B0604020202020204" pitchFamily="34" charset="0"/>
              </a:rPr>
              <a:t>Essay on the True Art of Playing Keyboard Instruments, </a:t>
            </a:r>
            <a:r>
              <a:rPr lang="en-US" sz="1800" dirty="0">
                <a:effectLst/>
                <a:latin typeface="Cambria" panose="02040503050406030204" pitchFamily="18" charset="0"/>
                <a:ea typeface="Calibri" panose="020F0502020204030204" pitchFamily="34" charset="0"/>
                <a:cs typeface="Arial" panose="020B0604020202020204" pitchFamily="34" charset="0"/>
              </a:rPr>
              <a:t>(William J. Mitchell, ed. &amp; </a:t>
            </a:r>
            <a:r>
              <a:rPr lang="en-US" sz="1800" dirty="0" err="1">
                <a:effectLst/>
                <a:latin typeface="Cambria" panose="02040503050406030204" pitchFamily="18" charset="0"/>
                <a:ea typeface="Calibri" panose="020F0502020204030204" pitchFamily="34" charset="0"/>
                <a:cs typeface="Arial" panose="020B0604020202020204" pitchFamily="34" charset="0"/>
              </a:rPr>
              <a:t>trnsl</a:t>
            </a:r>
            <a:r>
              <a:rPr lang="en-US" sz="1800" dirty="0">
                <a:effectLst/>
                <a:latin typeface="Cambria" panose="02040503050406030204" pitchFamily="18" charset="0"/>
                <a:ea typeface="Calibri" panose="020F0502020204030204" pitchFamily="34" charset="0"/>
                <a:cs typeface="Arial" panose="020B0604020202020204" pitchFamily="34" charset="0"/>
              </a:rPr>
              <a:t>.) (London: </a:t>
            </a:r>
            <a:r>
              <a:rPr lang="en-US" sz="1800" dirty="0" err="1">
                <a:effectLst/>
                <a:latin typeface="Cambria" panose="02040503050406030204" pitchFamily="18" charset="0"/>
                <a:ea typeface="Calibri" panose="020F0502020204030204" pitchFamily="34" charset="0"/>
                <a:cs typeface="Arial" panose="020B0604020202020204" pitchFamily="34" charset="0"/>
              </a:rPr>
              <a:t>Eulenburg</a:t>
            </a:r>
            <a:r>
              <a:rPr lang="en-US" sz="1800" dirty="0">
                <a:effectLst/>
                <a:latin typeface="Cambria" panose="02040503050406030204" pitchFamily="18" charset="0"/>
                <a:ea typeface="Calibri" panose="020F0502020204030204" pitchFamily="34" charset="0"/>
                <a:cs typeface="Arial" panose="020B0604020202020204" pitchFamily="34" charset="0"/>
              </a:rPr>
              <a:t> Books, 1974)</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err="1">
                <a:effectLst/>
                <a:latin typeface="Cambria" panose="02040503050406030204" pitchFamily="18" charset="0"/>
                <a:ea typeface="Calibri" panose="020F0502020204030204" pitchFamily="34" charset="0"/>
                <a:cs typeface="Arial" panose="020B0604020202020204" pitchFamily="34" charset="0"/>
              </a:rPr>
              <a:t>Quantz</a:t>
            </a:r>
            <a:r>
              <a:rPr lang="en-US" sz="1800" dirty="0">
                <a:effectLst/>
                <a:latin typeface="Cambria" panose="02040503050406030204" pitchFamily="18" charset="0"/>
                <a:ea typeface="Calibri" panose="020F0502020204030204" pitchFamily="34" charset="0"/>
                <a:cs typeface="Arial" panose="020B0604020202020204" pitchFamily="34" charset="0"/>
              </a:rPr>
              <a:t>, Johann Joachim, </a:t>
            </a:r>
            <a:r>
              <a:rPr lang="en-US" sz="1800" i="1" dirty="0">
                <a:effectLst/>
                <a:latin typeface="Cambria" panose="02040503050406030204" pitchFamily="18" charset="0"/>
                <a:ea typeface="Calibri" panose="020F0502020204030204" pitchFamily="34" charset="0"/>
                <a:cs typeface="Arial" panose="020B0604020202020204" pitchFamily="34" charset="0"/>
              </a:rPr>
              <a:t>On Playing the Flute, </a:t>
            </a:r>
            <a:r>
              <a:rPr lang="en-US" sz="1800" dirty="0">
                <a:effectLst/>
                <a:latin typeface="Cambria" panose="02040503050406030204" pitchFamily="18" charset="0"/>
                <a:ea typeface="Calibri" panose="020F0502020204030204" pitchFamily="34" charset="0"/>
                <a:cs typeface="Arial" panose="020B0604020202020204" pitchFamily="34" charset="0"/>
              </a:rPr>
              <a:t>2</a:t>
            </a:r>
            <a:r>
              <a:rPr lang="en-US" sz="1800" baseline="30000" dirty="0">
                <a:effectLst/>
                <a:latin typeface="Cambria" panose="02040503050406030204" pitchFamily="18" charset="0"/>
                <a:ea typeface="Calibri" panose="020F0502020204030204" pitchFamily="34" charset="0"/>
                <a:cs typeface="Arial" panose="020B0604020202020204" pitchFamily="34" charset="0"/>
              </a:rPr>
              <a:t>nd</a:t>
            </a:r>
            <a:r>
              <a:rPr lang="en-US" sz="1800" dirty="0">
                <a:effectLst/>
                <a:latin typeface="Cambria" panose="02040503050406030204" pitchFamily="18" charset="0"/>
                <a:ea typeface="Calibri" panose="020F0502020204030204" pitchFamily="34" charset="0"/>
                <a:cs typeface="Arial" panose="020B0604020202020204" pitchFamily="34" charset="0"/>
              </a:rPr>
              <a:t> ed., Eduard R. Reilly (</a:t>
            </a:r>
            <a:r>
              <a:rPr lang="en-US" sz="1800" dirty="0" err="1">
                <a:effectLst/>
                <a:latin typeface="Cambria" panose="02040503050406030204" pitchFamily="18" charset="0"/>
                <a:ea typeface="Calibri" panose="020F0502020204030204" pitchFamily="34" charset="0"/>
                <a:cs typeface="Arial" panose="020B0604020202020204" pitchFamily="34" charset="0"/>
              </a:rPr>
              <a:t>trnsl</a:t>
            </a:r>
            <a:r>
              <a:rPr lang="en-US" sz="1800" dirty="0">
                <a:effectLst/>
                <a:latin typeface="Cambria" panose="02040503050406030204" pitchFamily="18" charset="0"/>
                <a:ea typeface="Calibri" panose="020F0502020204030204" pitchFamily="34" charset="0"/>
                <a:cs typeface="Arial" panose="020B0604020202020204" pitchFamily="34" charset="0"/>
              </a:rPr>
              <a:t>. &amp; ed.) (Faber and Faber, 2001)</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err="1">
                <a:effectLst/>
                <a:latin typeface="Cambria" panose="02040503050406030204" pitchFamily="18" charset="0"/>
                <a:ea typeface="Calibri" panose="020F0502020204030204" pitchFamily="34" charset="0"/>
                <a:cs typeface="Arial" panose="020B0604020202020204" pitchFamily="34" charset="0"/>
              </a:rPr>
              <a:t>Eitner</a:t>
            </a:r>
            <a:r>
              <a:rPr lang="en-US" sz="1800" dirty="0">
                <a:effectLst/>
                <a:latin typeface="Cambria" panose="02040503050406030204" pitchFamily="18" charset="0"/>
                <a:ea typeface="Calibri" panose="020F0502020204030204" pitchFamily="34" charset="0"/>
                <a:cs typeface="Arial" panose="020B0604020202020204" pitchFamily="34" charset="0"/>
              </a:rPr>
              <a:t>, Robert, </a:t>
            </a:r>
            <a:r>
              <a:rPr lang="en-US" sz="1800" i="1" dirty="0" err="1">
                <a:effectLst/>
                <a:latin typeface="Cambria" panose="02040503050406030204" pitchFamily="18" charset="0"/>
                <a:ea typeface="Calibri" panose="020F0502020204030204" pitchFamily="34" charset="0"/>
                <a:cs typeface="Arial" panose="020B0604020202020204" pitchFamily="34" charset="0"/>
              </a:rPr>
              <a:t>Biograpisch-bibliographisches</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Quellenlexikon</a:t>
            </a:r>
            <a:r>
              <a:rPr lang="en-US" sz="1800" i="1" dirty="0">
                <a:effectLst/>
                <a:latin typeface="Cambria" panose="02040503050406030204" pitchFamily="18" charset="0"/>
                <a:ea typeface="Calibri" panose="020F0502020204030204" pitchFamily="34" charset="0"/>
                <a:cs typeface="Arial" panose="020B0604020202020204" pitchFamily="34" charset="0"/>
              </a:rPr>
              <a:t> der Musiker und </a:t>
            </a:r>
            <a:r>
              <a:rPr lang="en-US" sz="1800" i="1" dirty="0" err="1">
                <a:effectLst/>
                <a:latin typeface="Cambria" panose="02040503050406030204" pitchFamily="18" charset="0"/>
                <a:ea typeface="Calibri" panose="020F0502020204030204" pitchFamily="34" charset="0"/>
                <a:cs typeface="Arial" panose="020B0604020202020204" pitchFamily="34" charset="0"/>
              </a:rPr>
              <a:t>Musikgelehrten</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dirty="0">
                <a:effectLst/>
                <a:latin typeface="Cambria" panose="02040503050406030204" pitchFamily="18" charset="0"/>
                <a:ea typeface="Calibri" panose="020F0502020204030204" pitchFamily="34" charset="0"/>
                <a:cs typeface="Arial" panose="020B0604020202020204" pitchFamily="34" charset="0"/>
              </a:rPr>
              <a:t>(Leipzig: </a:t>
            </a:r>
            <a:r>
              <a:rPr lang="en-US" sz="1800" dirty="0" err="1">
                <a:effectLst/>
                <a:latin typeface="Cambria" panose="02040503050406030204" pitchFamily="18" charset="0"/>
                <a:ea typeface="Calibri" panose="020F0502020204030204" pitchFamily="34" charset="0"/>
                <a:cs typeface="Arial" panose="020B0604020202020204" pitchFamily="34" charset="0"/>
              </a:rPr>
              <a:t>Breitkopf</a:t>
            </a:r>
            <a:r>
              <a:rPr lang="en-US" sz="1800" dirty="0">
                <a:effectLst/>
                <a:latin typeface="Cambria" panose="02040503050406030204" pitchFamily="18" charset="0"/>
                <a:ea typeface="Calibri" panose="020F0502020204030204" pitchFamily="34" charset="0"/>
                <a:cs typeface="Arial" panose="020B0604020202020204" pitchFamily="34" charset="0"/>
              </a:rPr>
              <a:t> &amp; </a:t>
            </a:r>
            <a:r>
              <a:rPr lang="en-US" sz="1800" dirty="0" err="1">
                <a:effectLst/>
                <a:latin typeface="Cambria" panose="02040503050406030204" pitchFamily="18" charset="0"/>
                <a:ea typeface="Calibri" panose="020F0502020204030204" pitchFamily="34" charset="0"/>
                <a:cs typeface="Arial" panose="020B0604020202020204" pitchFamily="34" charset="0"/>
              </a:rPr>
              <a:t>H</a:t>
            </a:r>
            <a:r>
              <a:rPr lang="en-US" sz="1800" dirty="0" err="1">
                <a:effectLst/>
                <a:latin typeface="Cambria" panose="02040503050406030204" pitchFamily="18" charset="0"/>
                <a:ea typeface="Calibri" panose="020F0502020204030204" pitchFamily="34" charset="0"/>
                <a:cs typeface="Calibri" panose="020F0502020204030204" pitchFamily="34" charset="0"/>
              </a:rPr>
              <a:t>ä</a:t>
            </a:r>
            <a:r>
              <a:rPr lang="en-US" sz="1800" dirty="0" err="1">
                <a:effectLst/>
                <a:latin typeface="Cambria" panose="02040503050406030204" pitchFamily="18" charset="0"/>
                <a:ea typeface="Calibri" panose="020F0502020204030204" pitchFamily="34" charset="0"/>
                <a:cs typeface="Arial" panose="020B0604020202020204" pitchFamily="34" charset="0"/>
              </a:rPr>
              <a:t>rtel</a:t>
            </a:r>
            <a:r>
              <a:rPr lang="en-US" sz="1800" dirty="0">
                <a:effectLst/>
                <a:latin typeface="Cambria" panose="02040503050406030204" pitchFamily="18" charset="0"/>
                <a:ea typeface="Calibri" panose="020F0502020204030204" pitchFamily="34" charset="0"/>
                <a:cs typeface="Arial" panose="020B0604020202020204" pitchFamily="34" charset="0"/>
              </a:rPr>
              <a:t>, 1904)</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a:effectLst/>
                <a:latin typeface="Cambria" panose="02040503050406030204" pitchFamily="18" charset="0"/>
                <a:ea typeface="Calibri" panose="020F0502020204030204" pitchFamily="34" charset="0"/>
                <a:cs typeface="Arial" panose="020B0604020202020204" pitchFamily="34" charset="0"/>
              </a:rPr>
              <a:t>Koch, Heinrich Christoph, </a:t>
            </a:r>
            <a:r>
              <a:rPr lang="en-US" sz="1800" i="1" dirty="0" err="1">
                <a:effectLst/>
                <a:latin typeface="Cambria" panose="02040503050406030204" pitchFamily="18" charset="0"/>
                <a:ea typeface="Calibri" panose="020F0502020204030204" pitchFamily="34" charset="0"/>
                <a:cs typeface="Arial" panose="020B0604020202020204" pitchFamily="34" charset="0"/>
              </a:rPr>
              <a:t>Musikalisches</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Lexikon</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dirty="0">
                <a:effectLst/>
                <a:latin typeface="Cambria" panose="02040503050406030204" pitchFamily="18" charset="0"/>
                <a:ea typeface="Calibri" panose="020F0502020204030204" pitchFamily="34" charset="0"/>
                <a:cs typeface="Arial" panose="020B0604020202020204" pitchFamily="34" charset="0"/>
              </a:rPr>
              <a:t>(Frankfurt am Main: Hermann, 1802)</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err="1">
                <a:effectLst/>
                <a:latin typeface="Cambria" panose="02040503050406030204" pitchFamily="18" charset="0"/>
                <a:ea typeface="Calibri" panose="020F0502020204030204" pitchFamily="34" charset="0"/>
                <a:cs typeface="Arial" panose="020B0604020202020204" pitchFamily="34" charset="0"/>
              </a:rPr>
              <a:t>F</a:t>
            </a:r>
            <a:r>
              <a:rPr lang="en-US" sz="1800" dirty="0" err="1">
                <a:effectLst/>
                <a:latin typeface="Cambria" panose="02040503050406030204" pitchFamily="18" charset="0"/>
                <a:ea typeface="Calibri" panose="020F0502020204030204" pitchFamily="34" charset="0"/>
                <a:cs typeface="Calibri" panose="020F0502020204030204" pitchFamily="34" charset="0"/>
              </a:rPr>
              <a:t>é</a:t>
            </a:r>
            <a:r>
              <a:rPr lang="en-US" sz="1800" dirty="0" err="1">
                <a:effectLst/>
                <a:latin typeface="Cambria" panose="02040503050406030204" pitchFamily="18" charset="0"/>
                <a:ea typeface="Calibri" panose="020F0502020204030204" pitchFamily="34" charset="0"/>
                <a:cs typeface="Arial" panose="020B0604020202020204" pitchFamily="34" charset="0"/>
              </a:rPr>
              <a:t>tis</a:t>
            </a:r>
            <a:r>
              <a:rPr lang="en-US" sz="1800" dirty="0">
                <a:effectLst/>
                <a:latin typeface="Cambria" panose="02040503050406030204" pitchFamily="18" charset="0"/>
                <a:ea typeface="Calibri" panose="020F0502020204030204" pitchFamily="34" charset="0"/>
                <a:cs typeface="Arial" panose="020B0604020202020204" pitchFamily="34" charset="0"/>
              </a:rPr>
              <a:t>, Fran</a:t>
            </a:r>
            <a:r>
              <a:rPr lang="en-US" sz="1800" dirty="0">
                <a:effectLst/>
                <a:latin typeface="Cambria" panose="02040503050406030204" pitchFamily="18" charset="0"/>
                <a:ea typeface="Calibri" panose="020F0502020204030204" pitchFamily="34" charset="0"/>
                <a:cs typeface="Calibri" panose="020F0502020204030204" pitchFamily="34" charset="0"/>
              </a:rPr>
              <a:t>ç</a:t>
            </a:r>
            <a:r>
              <a:rPr lang="en-US" sz="1800" dirty="0">
                <a:effectLst/>
                <a:latin typeface="Cambria" panose="02040503050406030204" pitchFamily="18" charset="0"/>
                <a:ea typeface="Calibri" panose="020F0502020204030204" pitchFamily="34" charset="0"/>
                <a:cs typeface="Arial" panose="020B0604020202020204" pitchFamily="34" charset="0"/>
              </a:rPr>
              <a:t>ois-Joseph, </a:t>
            </a:r>
            <a:r>
              <a:rPr lang="en-US" sz="1800" i="1" dirty="0" err="1">
                <a:effectLst/>
                <a:latin typeface="Cambria" panose="02040503050406030204" pitchFamily="18" charset="0"/>
                <a:ea typeface="Calibri" panose="020F0502020204030204" pitchFamily="34" charset="0"/>
                <a:cs typeface="Arial" panose="020B0604020202020204" pitchFamily="34" charset="0"/>
              </a:rPr>
              <a:t>Biographie</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universelle</a:t>
            </a:r>
            <a:r>
              <a:rPr lang="en-US" sz="1800" i="1" dirty="0">
                <a:effectLst/>
                <a:latin typeface="Cambria" panose="02040503050406030204" pitchFamily="18" charset="0"/>
                <a:ea typeface="Calibri" panose="020F0502020204030204" pitchFamily="34" charset="0"/>
                <a:cs typeface="Arial" panose="020B0604020202020204" pitchFamily="34" charset="0"/>
              </a:rPr>
              <a:t> des </a:t>
            </a:r>
            <a:r>
              <a:rPr lang="en-US" sz="1800" i="1" dirty="0" err="1">
                <a:effectLst/>
                <a:latin typeface="Cambria" panose="02040503050406030204" pitchFamily="18" charset="0"/>
                <a:ea typeface="Calibri" panose="020F0502020204030204" pitchFamily="34" charset="0"/>
                <a:cs typeface="Arial" panose="020B0604020202020204" pitchFamily="34" charset="0"/>
              </a:rPr>
              <a:t>musiciens</a:t>
            </a:r>
            <a:r>
              <a:rPr lang="en-US" sz="1800" i="1" dirty="0">
                <a:effectLst/>
                <a:latin typeface="Cambria" panose="02040503050406030204" pitchFamily="18" charset="0"/>
                <a:ea typeface="Calibri" panose="020F0502020204030204" pitchFamily="34" charset="0"/>
                <a:cs typeface="Arial" panose="020B0604020202020204" pitchFamily="34" charset="0"/>
              </a:rPr>
              <a:t> et </a:t>
            </a:r>
            <a:r>
              <a:rPr lang="en-US" sz="1800" i="1" dirty="0" err="1">
                <a:effectLst/>
                <a:latin typeface="Cambria" panose="02040503050406030204" pitchFamily="18" charset="0"/>
                <a:ea typeface="Calibri" panose="020F0502020204030204" pitchFamily="34" charset="0"/>
                <a:cs typeface="Arial" panose="020B0604020202020204" pitchFamily="34" charset="0"/>
              </a:rPr>
              <a:t>bibliographie</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g</a:t>
            </a:r>
            <a:r>
              <a:rPr lang="en-US" sz="1800" i="1" dirty="0" err="1">
                <a:effectLst/>
                <a:latin typeface="Cambria" panose="02040503050406030204" pitchFamily="18" charset="0"/>
                <a:ea typeface="Calibri" panose="020F0502020204030204" pitchFamily="34" charset="0"/>
                <a:cs typeface="Calibri" panose="020F0502020204030204" pitchFamily="34" charset="0"/>
              </a:rPr>
              <a:t>é</a:t>
            </a:r>
            <a:r>
              <a:rPr lang="en-US" sz="1800" i="1" dirty="0" err="1">
                <a:effectLst/>
                <a:latin typeface="Cambria" panose="02040503050406030204" pitchFamily="18" charset="0"/>
                <a:ea typeface="Calibri" panose="020F0502020204030204" pitchFamily="34" charset="0"/>
                <a:cs typeface="Arial" panose="020B0604020202020204" pitchFamily="34" charset="0"/>
              </a:rPr>
              <a:t>n</a:t>
            </a:r>
            <a:r>
              <a:rPr lang="en-US" sz="1800" i="1" dirty="0" err="1">
                <a:effectLst/>
                <a:latin typeface="Cambria" panose="02040503050406030204" pitchFamily="18" charset="0"/>
                <a:ea typeface="Calibri" panose="020F0502020204030204" pitchFamily="34" charset="0"/>
                <a:cs typeface="Calibri" panose="020F0502020204030204" pitchFamily="34" charset="0"/>
              </a:rPr>
              <a:t>é</a:t>
            </a:r>
            <a:r>
              <a:rPr lang="en-US" sz="1800" i="1" dirty="0" err="1">
                <a:effectLst/>
                <a:latin typeface="Cambria" panose="02040503050406030204" pitchFamily="18" charset="0"/>
                <a:ea typeface="Calibri" panose="020F0502020204030204" pitchFamily="34" charset="0"/>
                <a:cs typeface="Arial" panose="020B0604020202020204" pitchFamily="34" charset="0"/>
              </a:rPr>
              <a:t>rale</a:t>
            </a:r>
            <a:r>
              <a:rPr lang="en-US" sz="1800" i="1" dirty="0">
                <a:effectLst/>
                <a:latin typeface="Cambria" panose="02040503050406030204" pitchFamily="18" charset="0"/>
                <a:ea typeface="Calibri" panose="020F0502020204030204" pitchFamily="34" charset="0"/>
                <a:cs typeface="Arial" panose="020B0604020202020204" pitchFamily="34" charset="0"/>
              </a:rPr>
              <a:t> de la musique, </a:t>
            </a:r>
            <a:r>
              <a:rPr lang="en-US" sz="1800" dirty="0">
                <a:effectLst/>
                <a:latin typeface="Cambria" panose="02040503050406030204" pitchFamily="18" charset="0"/>
                <a:ea typeface="Calibri" panose="020F0502020204030204" pitchFamily="34" charset="0"/>
                <a:cs typeface="Arial" panose="020B0604020202020204" pitchFamily="34" charset="0"/>
              </a:rPr>
              <a:t>2</a:t>
            </a:r>
            <a:r>
              <a:rPr lang="en-US" sz="1800" baseline="30000" dirty="0">
                <a:effectLst/>
                <a:latin typeface="Cambria" panose="02040503050406030204" pitchFamily="18" charset="0"/>
                <a:ea typeface="Calibri" panose="020F0502020204030204" pitchFamily="34" charset="0"/>
                <a:cs typeface="Arial" panose="020B0604020202020204" pitchFamily="34" charset="0"/>
              </a:rPr>
              <a:t>nd</a:t>
            </a:r>
            <a:r>
              <a:rPr lang="en-US" sz="1800" dirty="0">
                <a:effectLst/>
                <a:latin typeface="Cambria" panose="02040503050406030204" pitchFamily="18" charset="0"/>
                <a:ea typeface="Calibri" panose="020F0502020204030204" pitchFamily="34" charset="0"/>
                <a:cs typeface="Arial" panose="020B0604020202020204" pitchFamily="34" charset="0"/>
              </a:rPr>
              <a:t> ed. (Paris: Firmin Didot Fr</a:t>
            </a:r>
            <a:r>
              <a:rPr lang="en-US" sz="1800" dirty="0">
                <a:effectLst/>
                <a:latin typeface="Cambria" panose="02040503050406030204" pitchFamily="18" charset="0"/>
                <a:ea typeface="Calibri" panose="020F0502020204030204" pitchFamily="34" charset="0"/>
                <a:cs typeface="Calibri" panose="020F0502020204030204" pitchFamily="34" charset="0"/>
              </a:rPr>
              <a:t>è</a:t>
            </a:r>
            <a:r>
              <a:rPr lang="en-US" sz="1800" dirty="0">
                <a:effectLst/>
                <a:latin typeface="Cambria" panose="02040503050406030204" pitchFamily="18" charset="0"/>
                <a:ea typeface="Calibri" panose="020F0502020204030204" pitchFamily="34" charset="0"/>
                <a:cs typeface="Arial" panose="020B0604020202020204" pitchFamily="34" charset="0"/>
              </a:rPr>
              <a:t>res, </a:t>
            </a:r>
            <a:r>
              <a:rPr lang="en-US" sz="1800" dirty="0" err="1">
                <a:effectLst/>
                <a:latin typeface="Cambria" panose="02040503050406030204" pitchFamily="18" charset="0"/>
                <a:ea typeface="Calibri" panose="020F0502020204030204" pitchFamily="34" charset="0"/>
                <a:cs typeface="Arial" panose="020B0604020202020204" pitchFamily="34" charset="0"/>
              </a:rPr>
              <a:t>Fils</a:t>
            </a:r>
            <a:r>
              <a:rPr lang="en-US" sz="1800" dirty="0">
                <a:effectLst/>
                <a:latin typeface="Cambria" panose="02040503050406030204" pitchFamily="18" charset="0"/>
                <a:ea typeface="Calibri" panose="020F0502020204030204" pitchFamily="34" charset="0"/>
                <a:cs typeface="Arial" panose="020B0604020202020204" pitchFamily="34" charset="0"/>
              </a:rPr>
              <a:t> et </a:t>
            </a:r>
            <a:r>
              <a:rPr lang="en-US" sz="1800" dirty="0" err="1">
                <a:effectLst/>
                <a:latin typeface="Cambria" panose="02040503050406030204" pitchFamily="18" charset="0"/>
                <a:ea typeface="Calibri" panose="020F0502020204030204" pitchFamily="34" charset="0"/>
                <a:cs typeface="Arial" panose="020B0604020202020204" pitchFamily="34" charset="0"/>
              </a:rPr>
              <a:t>Cie</a:t>
            </a:r>
            <a:r>
              <a:rPr lang="en-US" sz="1800" dirty="0">
                <a:effectLst/>
                <a:latin typeface="Cambria" panose="02040503050406030204" pitchFamily="18" charset="0"/>
                <a:ea typeface="Calibri" panose="020F0502020204030204" pitchFamily="34" charset="0"/>
                <a:cs typeface="Arial" panose="020B0604020202020204" pitchFamily="34" charset="0"/>
              </a:rPr>
              <a:t>, 1868)</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a:effectLst/>
                <a:latin typeface="Cambria" panose="02040503050406030204" pitchFamily="18" charset="0"/>
                <a:ea typeface="Calibri" panose="020F0502020204030204" pitchFamily="34" charset="0"/>
                <a:cs typeface="Arial" panose="020B0604020202020204" pitchFamily="34" charset="0"/>
              </a:rPr>
              <a:t>Kastner, Georges, </a:t>
            </a:r>
            <a:r>
              <a:rPr lang="en-US" sz="1800" i="1" dirty="0">
                <a:effectLst/>
                <a:latin typeface="Cambria" panose="02040503050406030204" pitchFamily="18" charset="0"/>
                <a:ea typeface="Calibri" panose="020F0502020204030204" pitchFamily="34" charset="0"/>
                <a:cs typeface="Arial" panose="020B0604020202020204" pitchFamily="34" charset="0"/>
              </a:rPr>
              <a:t>Manuel </a:t>
            </a:r>
            <a:r>
              <a:rPr lang="en-US" sz="1800" i="1" dirty="0" err="1">
                <a:effectLst/>
                <a:latin typeface="Cambria" panose="02040503050406030204" pitchFamily="18" charset="0"/>
                <a:ea typeface="Calibri" panose="020F0502020204030204" pitchFamily="34" charset="0"/>
                <a:cs typeface="Arial" panose="020B0604020202020204" pitchFamily="34" charset="0"/>
              </a:rPr>
              <a:t>g</a:t>
            </a:r>
            <a:r>
              <a:rPr lang="en-US" sz="1800" i="1" dirty="0" err="1">
                <a:effectLst/>
                <a:latin typeface="Cambria" panose="02040503050406030204" pitchFamily="18" charset="0"/>
                <a:ea typeface="Calibri" panose="020F0502020204030204" pitchFamily="34" charset="0"/>
                <a:cs typeface="Calibri" panose="020F0502020204030204" pitchFamily="34" charset="0"/>
              </a:rPr>
              <a:t>é</a:t>
            </a:r>
            <a:r>
              <a:rPr lang="en-US" sz="1800" i="1" dirty="0" err="1">
                <a:effectLst/>
                <a:latin typeface="Cambria" panose="02040503050406030204" pitchFamily="18" charset="0"/>
                <a:ea typeface="Calibri" panose="020F0502020204030204" pitchFamily="34" charset="0"/>
                <a:cs typeface="Arial" panose="020B0604020202020204" pitchFamily="34" charset="0"/>
              </a:rPr>
              <a:t>n</a:t>
            </a:r>
            <a:r>
              <a:rPr lang="en-US" sz="1800" i="1" dirty="0" err="1">
                <a:effectLst/>
                <a:latin typeface="Cambria" panose="02040503050406030204" pitchFamily="18" charset="0"/>
                <a:ea typeface="Calibri" panose="020F0502020204030204" pitchFamily="34" charset="0"/>
                <a:cs typeface="Calibri" panose="020F0502020204030204" pitchFamily="34" charset="0"/>
              </a:rPr>
              <a:t>é</a:t>
            </a:r>
            <a:r>
              <a:rPr lang="en-US" sz="1800" i="1" dirty="0" err="1">
                <a:effectLst/>
                <a:latin typeface="Cambria" panose="02040503050406030204" pitchFamily="18" charset="0"/>
                <a:ea typeface="Calibri" panose="020F0502020204030204" pitchFamily="34" charset="0"/>
                <a:cs typeface="Arial" panose="020B0604020202020204" pitchFamily="34" charset="0"/>
              </a:rPr>
              <a:t>ral</a:t>
            </a:r>
            <a:r>
              <a:rPr lang="en-US" sz="1800" i="1" dirty="0">
                <a:effectLst/>
                <a:latin typeface="Cambria" panose="02040503050406030204" pitchFamily="18" charset="0"/>
                <a:ea typeface="Calibri" panose="020F0502020204030204" pitchFamily="34" charset="0"/>
                <a:cs typeface="Arial" panose="020B0604020202020204" pitchFamily="34" charset="0"/>
              </a:rPr>
              <a:t> de musique </a:t>
            </a:r>
            <a:r>
              <a:rPr lang="en-US" sz="1800" i="1" dirty="0" err="1">
                <a:effectLst/>
                <a:latin typeface="Cambria" panose="02040503050406030204" pitchFamily="18" charset="0"/>
                <a:ea typeface="Calibri" panose="020F0502020204030204" pitchFamily="34" charset="0"/>
                <a:cs typeface="Arial" panose="020B0604020202020204" pitchFamily="34" charset="0"/>
              </a:rPr>
              <a:t>militaire</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dirty="0">
                <a:effectLst/>
                <a:latin typeface="Cambria" panose="02040503050406030204" pitchFamily="18" charset="0"/>
                <a:ea typeface="Calibri" panose="020F0502020204030204" pitchFamily="34" charset="0"/>
                <a:cs typeface="Arial" panose="020B0604020202020204" pitchFamily="34" charset="0"/>
              </a:rPr>
              <a:t>(Paris: Firmin Didot Fr</a:t>
            </a:r>
            <a:r>
              <a:rPr lang="en-US" sz="1800" dirty="0">
                <a:effectLst/>
                <a:latin typeface="Cambria" panose="02040503050406030204" pitchFamily="18" charset="0"/>
                <a:ea typeface="Calibri" panose="020F0502020204030204" pitchFamily="34" charset="0"/>
                <a:cs typeface="Calibri" panose="020F0502020204030204" pitchFamily="34" charset="0"/>
              </a:rPr>
              <a:t>è</a:t>
            </a:r>
            <a:r>
              <a:rPr lang="en-US" sz="1800" dirty="0">
                <a:effectLst/>
                <a:latin typeface="Cambria" panose="02040503050406030204" pitchFamily="18" charset="0"/>
                <a:ea typeface="Calibri" panose="020F0502020204030204" pitchFamily="34" charset="0"/>
                <a:cs typeface="Arial" panose="020B0604020202020204" pitchFamily="34" charset="0"/>
              </a:rPr>
              <a:t>res, </a:t>
            </a:r>
            <a:r>
              <a:rPr lang="en-US" sz="1800" dirty="0" err="1">
                <a:effectLst/>
                <a:latin typeface="Cambria" panose="02040503050406030204" pitchFamily="18" charset="0"/>
                <a:ea typeface="Calibri" panose="020F0502020204030204" pitchFamily="34" charset="0"/>
                <a:cs typeface="Arial" panose="020B0604020202020204" pitchFamily="34" charset="0"/>
              </a:rPr>
              <a:t>Fils</a:t>
            </a:r>
            <a:r>
              <a:rPr lang="en-US" sz="1800" dirty="0">
                <a:effectLst/>
                <a:latin typeface="Cambria" panose="02040503050406030204" pitchFamily="18" charset="0"/>
                <a:ea typeface="Calibri" panose="020F0502020204030204" pitchFamily="34" charset="0"/>
                <a:cs typeface="Arial" panose="020B0604020202020204" pitchFamily="34" charset="0"/>
              </a:rPr>
              <a:t> et </a:t>
            </a:r>
            <a:r>
              <a:rPr lang="en-US" sz="1800" dirty="0" err="1">
                <a:effectLst/>
                <a:latin typeface="Cambria" panose="02040503050406030204" pitchFamily="18" charset="0"/>
                <a:ea typeface="Calibri" panose="020F0502020204030204" pitchFamily="34" charset="0"/>
                <a:cs typeface="Arial" panose="020B0604020202020204" pitchFamily="34" charset="0"/>
              </a:rPr>
              <a:t>Cie</a:t>
            </a:r>
            <a:r>
              <a:rPr lang="en-US" sz="1800" dirty="0">
                <a:effectLst/>
                <a:latin typeface="Cambria" panose="02040503050406030204" pitchFamily="18" charset="0"/>
                <a:ea typeface="Calibri" panose="020F0502020204030204" pitchFamily="34" charset="0"/>
                <a:cs typeface="Arial" panose="020B0604020202020204" pitchFamily="34" charset="0"/>
              </a:rPr>
              <a:t>, 1848)</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a:effectLst/>
                <a:latin typeface="Cambria" panose="02040503050406030204" pitchFamily="18" charset="0"/>
                <a:ea typeface="Calibri" panose="020F0502020204030204" pitchFamily="34" charset="0"/>
                <a:cs typeface="Arial" panose="020B0604020202020204" pitchFamily="34" charset="0"/>
              </a:rPr>
              <a:t>MacDonald, Hugh, </a:t>
            </a:r>
            <a:r>
              <a:rPr lang="en-US" sz="1800" i="1" dirty="0">
                <a:effectLst/>
                <a:latin typeface="Cambria" panose="02040503050406030204" pitchFamily="18" charset="0"/>
                <a:ea typeface="Calibri" panose="020F0502020204030204" pitchFamily="34" charset="0"/>
                <a:cs typeface="Arial" panose="020B0604020202020204" pitchFamily="34" charset="0"/>
              </a:rPr>
              <a:t>Berlioz’s Orchestration Treatise: A Translation and Commentary </a:t>
            </a:r>
            <a:r>
              <a:rPr lang="en-US" sz="1800" dirty="0">
                <a:effectLst/>
                <a:latin typeface="Cambria" panose="02040503050406030204" pitchFamily="18" charset="0"/>
                <a:ea typeface="Calibri" panose="020F0502020204030204" pitchFamily="34" charset="0"/>
                <a:cs typeface="Arial" panose="020B0604020202020204" pitchFamily="34" charset="0"/>
              </a:rPr>
              <a:t>(CUP, 2004)</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a:effectLst/>
                <a:latin typeface="Cambria" panose="02040503050406030204" pitchFamily="18" charset="0"/>
                <a:ea typeface="Calibri" panose="020F0502020204030204" pitchFamily="34" charset="0"/>
                <a:cs typeface="Arial" panose="020B0604020202020204" pitchFamily="34" charset="0"/>
              </a:rPr>
              <a:t>Geminiani, Francesco, </a:t>
            </a:r>
            <a:r>
              <a:rPr lang="en-US" sz="1800" i="1" dirty="0">
                <a:effectLst/>
                <a:latin typeface="Cambria" panose="02040503050406030204" pitchFamily="18" charset="0"/>
                <a:ea typeface="Calibri" panose="020F0502020204030204" pitchFamily="34" charset="0"/>
                <a:cs typeface="Arial" panose="020B0604020202020204" pitchFamily="34" charset="0"/>
              </a:rPr>
              <a:t>The Art of Playing the Violin </a:t>
            </a:r>
            <a:r>
              <a:rPr lang="en-US" sz="1800" dirty="0">
                <a:effectLst/>
                <a:latin typeface="Cambria" panose="02040503050406030204" pitchFamily="18" charset="0"/>
                <a:ea typeface="Calibri" panose="020F0502020204030204" pitchFamily="34" charset="0"/>
                <a:cs typeface="Arial" panose="020B0604020202020204" pitchFamily="34" charset="0"/>
              </a:rPr>
              <a:t>(London, 1751)</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err="1">
                <a:effectLst/>
                <a:latin typeface="Cambria" panose="02040503050406030204" pitchFamily="18" charset="0"/>
                <a:ea typeface="Calibri" panose="020F0502020204030204" pitchFamily="34" charset="0"/>
                <a:cs typeface="Arial" panose="020B0604020202020204" pitchFamily="34" charset="0"/>
              </a:rPr>
              <a:t>Kirnberger</a:t>
            </a:r>
            <a:r>
              <a:rPr lang="en-US" sz="1800" dirty="0">
                <a:effectLst/>
                <a:latin typeface="Cambria" panose="02040503050406030204" pitchFamily="18" charset="0"/>
                <a:ea typeface="Calibri" panose="020F0502020204030204" pitchFamily="34" charset="0"/>
                <a:cs typeface="Arial" panose="020B0604020202020204" pitchFamily="34" charset="0"/>
              </a:rPr>
              <a:t>, Johann Philipp, </a:t>
            </a:r>
            <a:r>
              <a:rPr lang="en-US" sz="1800" i="1" dirty="0">
                <a:effectLst/>
                <a:latin typeface="Cambria" panose="02040503050406030204" pitchFamily="18" charset="0"/>
                <a:ea typeface="Calibri" panose="020F0502020204030204" pitchFamily="34" charset="0"/>
                <a:cs typeface="Arial" panose="020B0604020202020204" pitchFamily="34" charset="0"/>
              </a:rPr>
              <a:t>The Art of Strict Musical Composition, </a:t>
            </a:r>
            <a:r>
              <a:rPr lang="en-US" sz="1800" dirty="0">
                <a:effectLst/>
                <a:latin typeface="Cambria" panose="02040503050406030204" pitchFamily="18" charset="0"/>
                <a:ea typeface="Calibri" panose="020F0502020204030204" pitchFamily="34" charset="0"/>
                <a:cs typeface="Arial" panose="020B0604020202020204" pitchFamily="34" charset="0"/>
              </a:rPr>
              <a:t>vol. 2 (David Beach and Jurgen </a:t>
            </a:r>
            <a:r>
              <a:rPr lang="en-US" sz="1800" dirty="0" err="1">
                <a:effectLst/>
                <a:latin typeface="Cambria" panose="02040503050406030204" pitchFamily="18" charset="0"/>
                <a:ea typeface="Calibri" panose="020F0502020204030204" pitchFamily="34" charset="0"/>
                <a:cs typeface="Arial" panose="020B0604020202020204" pitchFamily="34" charset="0"/>
              </a:rPr>
              <a:t>Thym</a:t>
            </a:r>
            <a:r>
              <a:rPr lang="en-US" sz="1800" dirty="0">
                <a:effectLst/>
                <a:latin typeface="Cambria" panose="02040503050406030204" pitchFamily="18" charset="0"/>
                <a:ea typeface="Calibri" panose="020F0502020204030204" pitchFamily="34" charset="0"/>
                <a:cs typeface="Arial" panose="020B0604020202020204" pitchFamily="34" charset="0"/>
              </a:rPr>
              <a:t>, </a:t>
            </a:r>
            <a:r>
              <a:rPr lang="en-US" sz="1800" dirty="0" err="1">
                <a:effectLst/>
                <a:latin typeface="Cambria" panose="02040503050406030204" pitchFamily="18" charset="0"/>
                <a:ea typeface="Calibri" panose="020F0502020204030204" pitchFamily="34" charset="0"/>
                <a:cs typeface="Arial" panose="020B0604020202020204" pitchFamily="34" charset="0"/>
              </a:rPr>
              <a:t>trnsl</a:t>
            </a:r>
            <a:r>
              <a:rPr lang="en-US" sz="1800" dirty="0">
                <a:effectLst/>
                <a:latin typeface="Cambria" panose="02040503050406030204" pitchFamily="18" charset="0"/>
                <a:ea typeface="Calibri" panose="020F0502020204030204" pitchFamily="34" charset="0"/>
                <a:cs typeface="Arial" panose="020B0604020202020204" pitchFamily="34" charset="0"/>
              </a:rPr>
              <a:t>.) (New Haven and London: Yale University Press, 1982)</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a:effectLst/>
                <a:latin typeface="Cambria" panose="02040503050406030204" pitchFamily="18" charset="0"/>
                <a:ea typeface="Calibri" panose="020F0502020204030204" pitchFamily="34" charset="0"/>
                <a:cs typeface="Arial" panose="020B0604020202020204" pitchFamily="34" charset="0"/>
              </a:rPr>
              <a:t>Mozart, Leopold, </a:t>
            </a:r>
            <a:r>
              <a:rPr lang="en-US" sz="1800" i="1" dirty="0">
                <a:effectLst/>
                <a:latin typeface="Cambria" panose="02040503050406030204" pitchFamily="18" charset="0"/>
                <a:ea typeface="Calibri" panose="020F0502020204030204" pitchFamily="34" charset="0"/>
                <a:cs typeface="Arial" panose="020B0604020202020204" pitchFamily="34" charset="0"/>
              </a:rPr>
              <a:t>A Treatise on the Fundamental Principles of Violin Playing </a:t>
            </a:r>
            <a:r>
              <a:rPr lang="en-US" sz="1800" dirty="0">
                <a:effectLst/>
                <a:latin typeface="Cambria" panose="02040503050406030204" pitchFamily="18" charset="0"/>
                <a:ea typeface="Calibri" panose="020F0502020204030204" pitchFamily="34" charset="0"/>
                <a:cs typeface="Arial" panose="020B0604020202020204" pitchFamily="34" charset="0"/>
              </a:rPr>
              <a:t>(</a:t>
            </a:r>
            <a:r>
              <a:rPr lang="en-US" sz="1800" dirty="0" err="1">
                <a:effectLst/>
                <a:latin typeface="Cambria" panose="02040503050406030204" pitchFamily="18" charset="0"/>
                <a:ea typeface="Calibri" panose="020F0502020204030204" pitchFamily="34" charset="0"/>
                <a:cs typeface="Arial" panose="020B0604020202020204" pitchFamily="34" charset="0"/>
              </a:rPr>
              <a:t>engl.</a:t>
            </a:r>
            <a:r>
              <a:rPr lang="en-US" sz="1800" dirty="0">
                <a:effectLst/>
                <a:latin typeface="Cambria" panose="02040503050406030204" pitchFamily="18" charset="0"/>
                <a:ea typeface="Calibri" panose="020F0502020204030204" pitchFamily="34" charset="0"/>
                <a:cs typeface="Arial" panose="020B0604020202020204" pitchFamily="34" charset="0"/>
              </a:rPr>
              <a:t> </a:t>
            </a:r>
            <a:r>
              <a:rPr lang="en-US" sz="1800" dirty="0" err="1">
                <a:effectLst/>
                <a:latin typeface="Cambria" panose="02040503050406030204" pitchFamily="18" charset="0"/>
                <a:ea typeface="Calibri" panose="020F0502020204030204" pitchFamily="34" charset="0"/>
                <a:cs typeface="Arial" panose="020B0604020202020204" pitchFamily="34" charset="0"/>
              </a:rPr>
              <a:t>trnsl</a:t>
            </a:r>
            <a:r>
              <a:rPr lang="en-US" sz="1800" dirty="0">
                <a:effectLst/>
                <a:latin typeface="Cambria" panose="02040503050406030204" pitchFamily="18" charset="0"/>
                <a:ea typeface="Calibri" panose="020F0502020204030204" pitchFamily="34" charset="0"/>
                <a:cs typeface="Arial" panose="020B0604020202020204" pitchFamily="34" charset="0"/>
              </a:rPr>
              <a:t>. Editha Knocker), 2</a:t>
            </a:r>
            <a:r>
              <a:rPr lang="en-US" sz="1800" baseline="30000" dirty="0">
                <a:effectLst/>
                <a:latin typeface="Cambria" panose="02040503050406030204" pitchFamily="18" charset="0"/>
                <a:ea typeface="Calibri" panose="020F0502020204030204" pitchFamily="34" charset="0"/>
                <a:cs typeface="Arial" panose="020B0604020202020204" pitchFamily="34" charset="0"/>
              </a:rPr>
              <a:t>nd</a:t>
            </a:r>
            <a:r>
              <a:rPr lang="en-US" sz="1800" dirty="0">
                <a:effectLst/>
                <a:latin typeface="Cambria" panose="02040503050406030204" pitchFamily="18" charset="0"/>
                <a:ea typeface="Calibri" panose="020F0502020204030204" pitchFamily="34" charset="0"/>
                <a:cs typeface="Arial" panose="020B0604020202020204" pitchFamily="34" charset="0"/>
              </a:rPr>
              <a:t> ed. (OUP: 1985)</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n-US" sz="1800" dirty="0">
                <a:effectLst/>
                <a:latin typeface="Cambria" panose="02040503050406030204" pitchFamily="18" charset="0"/>
                <a:ea typeface="Calibri" panose="020F0502020204030204" pitchFamily="34" charset="0"/>
                <a:cs typeface="Arial" panose="020B0604020202020204" pitchFamily="34" charset="0"/>
              </a:rPr>
              <a:t>Telemann, G. P., </a:t>
            </a:r>
            <a:r>
              <a:rPr lang="en-US" sz="1800" i="1" dirty="0">
                <a:effectLst/>
                <a:latin typeface="Cambria" panose="02040503050406030204" pitchFamily="18" charset="0"/>
                <a:ea typeface="Calibri" panose="020F0502020204030204" pitchFamily="34" charset="0"/>
                <a:cs typeface="Arial" panose="020B0604020202020204" pitchFamily="34" charset="0"/>
              </a:rPr>
              <a:t>Der </a:t>
            </a:r>
            <a:r>
              <a:rPr lang="en-US" sz="1800" i="1" dirty="0" err="1">
                <a:effectLst/>
                <a:latin typeface="Cambria" panose="02040503050406030204" pitchFamily="18" charset="0"/>
                <a:ea typeface="Calibri" panose="020F0502020204030204" pitchFamily="34" charset="0"/>
                <a:cs typeface="Arial" panose="020B0604020202020204" pitchFamily="34" charset="0"/>
              </a:rPr>
              <a:t>getreue</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Musikmeister</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dirty="0">
                <a:effectLst/>
                <a:latin typeface="Cambria" panose="02040503050406030204" pitchFamily="18" charset="0"/>
                <a:ea typeface="Calibri" panose="020F0502020204030204" pitchFamily="34" charset="0"/>
                <a:cs typeface="Arial" panose="020B0604020202020204" pitchFamily="34" charset="0"/>
              </a:rPr>
              <a:t>(Hamburg, 1728-9)</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l-GR" sz="1800" dirty="0">
                <a:effectLst/>
                <a:latin typeface="Cambria" panose="02040503050406030204" pitchFamily="18" charset="0"/>
                <a:ea typeface="Calibri" panose="020F0502020204030204" pitchFamily="34" charset="0"/>
                <a:cs typeface="Arial" panose="020B0604020202020204" pitchFamily="34" charset="0"/>
              </a:rPr>
              <a:t>Λεξικά &amp; Εγκυκλοπαίδειες μουσικής (εποχής)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l-GR" sz="1800" dirty="0">
                <a:effectLst/>
                <a:latin typeface="Cambria" panose="02040503050406030204" pitchFamily="18" charset="0"/>
                <a:ea typeface="Calibri" panose="020F0502020204030204" pitchFamily="34" charset="0"/>
                <a:cs typeface="Arial" panose="020B0604020202020204" pitchFamily="34" charset="0"/>
              </a:rPr>
              <a:t>Βιογραφίες (π.χ. </a:t>
            </a:r>
            <a:r>
              <a:rPr lang="en-US" sz="1800" dirty="0" err="1">
                <a:effectLst/>
                <a:latin typeface="Cambria" panose="02040503050406030204" pitchFamily="18" charset="0"/>
                <a:ea typeface="Calibri" panose="020F0502020204030204" pitchFamily="34" charset="0"/>
                <a:cs typeface="Arial" panose="020B0604020202020204" pitchFamily="34" charset="0"/>
              </a:rPr>
              <a:t>Fétis</a:t>
            </a:r>
            <a:r>
              <a:rPr lang="en-US" sz="1800" dirty="0">
                <a:effectLst/>
                <a:latin typeface="Cambria" panose="02040503050406030204" pitchFamily="18"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l-GR" sz="1800" dirty="0">
                <a:effectLst/>
                <a:latin typeface="Cambria" panose="02040503050406030204" pitchFamily="18" charset="0"/>
                <a:ea typeface="Calibri" panose="020F0502020204030204" pitchFamily="34" charset="0"/>
                <a:cs typeface="Arial" panose="020B0604020202020204" pitchFamily="34" charset="0"/>
              </a:rPr>
              <a:t>Παλιές εκδόσεις και χειρόγραφα (σε φωτοαντίγραφα στο </a:t>
            </a:r>
            <a:r>
              <a:rPr lang="en-US" sz="1800" dirty="0" err="1">
                <a:effectLst/>
                <a:latin typeface="Cambria" panose="02040503050406030204" pitchFamily="18" charset="0"/>
                <a:ea typeface="Calibri" panose="020F0502020204030204" pitchFamily="34" charset="0"/>
                <a:cs typeface="Arial" panose="020B0604020202020204" pitchFamily="34" charset="0"/>
              </a:rPr>
              <a:t>imslp</a:t>
            </a:r>
            <a:r>
              <a:rPr lang="en-US" sz="1800" dirty="0">
                <a:effectLst/>
                <a:latin typeface="Cambria" panose="02040503050406030204" pitchFamily="18" charset="0"/>
                <a:ea typeface="Calibri" panose="020F0502020204030204" pitchFamily="34" charset="0"/>
                <a:cs typeface="Arial" panose="020B0604020202020204" pitchFamily="34" charset="0"/>
              </a:rPr>
              <a:t> </a:t>
            </a:r>
            <a:r>
              <a:rPr lang="el-GR" sz="1800" dirty="0">
                <a:effectLst/>
                <a:latin typeface="Cambria" panose="02040503050406030204" pitchFamily="18" charset="0"/>
                <a:ea typeface="Calibri" panose="020F0502020204030204" pitchFamily="34" charset="0"/>
                <a:cs typeface="Arial" panose="020B0604020202020204" pitchFamily="34" charset="0"/>
              </a:rPr>
              <a:t>ή από βιβλιοθήκες ανοικτής πρόσβασης)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457200">
              <a:spcBef>
                <a:spcPts val="0"/>
              </a:spcBef>
              <a:buFont typeface="Symbol" panose="05050102010706020507" pitchFamily="18" charset="2"/>
              <a:buChar char=""/>
            </a:pPr>
            <a:r>
              <a:rPr lang="el-GR" sz="1800" dirty="0">
                <a:effectLst/>
                <a:latin typeface="Cambria" panose="02040503050406030204" pitchFamily="18" charset="0"/>
                <a:ea typeface="Calibri" panose="020F0502020204030204" pitchFamily="34" charset="0"/>
                <a:cs typeface="Arial" panose="020B0604020202020204" pitchFamily="34" charset="0"/>
              </a:rPr>
              <a:t>Ταξιδιωτικές αναφορές εποχής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043805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351CF9E-CD34-F417-DC75-2C3DA27B8463}"/>
              </a:ext>
            </a:extLst>
          </p:cNvPr>
          <p:cNvSpPr>
            <a:spLocks noGrp="1"/>
          </p:cNvSpPr>
          <p:nvPr>
            <p:ph idx="1"/>
          </p:nvPr>
        </p:nvSpPr>
        <p:spPr>
          <a:xfrm>
            <a:off x="293615" y="293614"/>
            <a:ext cx="11593585" cy="6291743"/>
          </a:xfrm>
        </p:spPr>
        <p:txBody>
          <a:bodyPr/>
          <a:lstStyle/>
          <a:p>
            <a:pPr marL="0" lvl="0" indent="0">
              <a:buNone/>
            </a:pPr>
            <a:r>
              <a:rPr lang="el-GR" sz="1800" dirty="0">
                <a:effectLst/>
                <a:latin typeface="Cambria" panose="02040503050406030204" pitchFamily="18" charset="0"/>
                <a:ea typeface="Calibri" panose="020F0502020204030204" pitchFamily="34" charset="0"/>
                <a:cs typeface="Arial" panose="020B0604020202020204" pitchFamily="34" charset="0"/>
              </a:rPr>
              <a:t>Περιοδικά</a:t>
            </a:r>
            <a:r>
              <a:rPr lang="en-US" sz="1800" dirty="0">
                <a:effectLst/>
                <a:latin typeface="Cambria" panose="02040503050406030204" pitchFamily="18"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Allgemeine </a:t>
            </a:r>
            <a:r>
              <a:rPr lang="en-US" sz="1800" dirty="0" err="1">
                <a:effectLst/>
                <a:latin typeface="Cambria" panose="02040503050406030204" pitchFamily="18" charset="0"/>
                <a:ea typeface="Calibri" panose="020F0502020204030204" pitchFamily="34" charset="0"/>
                <a:cs typeface="Arial" panose="020B0604020202020204" pitchFamily="34" charset="0"/>
              </a:rPr>
              <a:t>musikalische</a:t>
            </a:r>
            <a:r>
              <a:rPr lang="en-US" sz="1800" dirty="0">
                <a:effectLst/>
                <a:latin typeface="Cambria" panose="02040503050406030204" pitchFamily="18" charset="0"/>
                <a:ea typeface="Calibri" panose="020F0502020204030204" pitchFamily="34" charset="0"/>
                <a:cs typeface="Arial" panose="020B0604020202020204" pitchFamily="34" charset="0"/>
              </a:rPr>
              <a:t> Zeitung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err="1">
                <a:effectLst/>
                <a:latin typeface="Cambria" panose="02040503050406030204" pitchFamily="18" charset="0"/>
                <a:ea typeface="Calibri" panose="020F0502020204030204" pitchFamily="34" charset="0"/>
                <a:cs typeface="Arial" panose="020B0604020202020204" pitchFamily="34" charset="0"/>
              </a:rPr>
              <a:t>Allegmeiner</a:t>
            </a:r>
            <a:r>
              <a:rPr lang="en-US" sz="1800" dirty="0">
                <a:effectLst/>
                <a:latin typeface="Cambria" panose="02040503050406030204" pitchFamily="18" charset="0"/>
                <a:ea typeface="Calibri" panose="020F0502020204030204" pitchFamily="34" charset="0"/>
                <a:cs typeface="Arial" panose="020B0604020202020204" pitchFamily="34" charset="0"/>
              </a:rPr>
              <a:t> </a:t>
            </a:r>
            <a:r>
              <a:rPr lang="en-US" sz="1800" dirty="0" err="1">
                <a:effectLst/>
                <a:latin typeface="Cambria" panose="02040503050406030204" pitchFamily="18" charset="0"/>
                <a:ea typeface="Calibri" panose="020F0502020204030204" pitchFamily="34" charset="0"/>
                <a:cs typeface="Arial" panose="020B0604020202020204" pitchFamily="34" charset="0"/>
              </a:rPr>
              <a:t>musikalischer</a:t>
            </a:r>
            <a:r>
              <a:rPr lang="en-US" sz="1800" dirty="0">
                <a:effectLst/>
                <a:latin typeface="Cambria" panose="02040503050406030204" pitchFamily="18" charset="0"/>
                <a:ea typeface="Calibri" panose="020F0502020204030204" pitchFamily="34" charset="0"/>
                <a:cs typeface="Arial" panose="020B0604020202020204" pitchFamily="34" charset="0"/>
              </a:rPr>
              <a:t> Anzeiger</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Berliner </a:t>
            </a:r>
            <a:r>
              <a:rPr lang="en-US" sz="1800" dirty="0" err="1">
                <a:effectLst/>
                <a:latin typeface="Cambria" panose="02040503050406030204" pitchFamily="18" charset="0"/>
                <a:ea typeface="Calibri" panose="020F0502020204030204" pitchFamily="34" charset="0"/>
                <a:cs typeface="Arial" panose="020B0604020202020204" pitchFamily="34" charset="0"/>
              </a:rPr>
              <a:t>allgemeine</a:t>
            </a:r>
            <a:r>
              <a:rPr lang="en-US" sz="1800" dirty="0">
                <a:effectLst/>
                <a:latin typeface="Cambria" panose="02040503050406030204" pitchFamily="18" charset="0"/>
                <a:ea typeface="Calibri" panose="020F0502020204030204" pitchFamily="34" charset="0"/>
                <a:cs typeface="Arial" panose="020B0604020202020204" pitchFamily="34" charset="0"/>
              </a:rPr>
              <a:t> </a:t>
            </a:r>
            <a:r>
              <a:rPr lang="en-US" sz="1800" dirty="0" err="1">
                <a:effectLst/>
                <a:latin typeface="Cambria" panose="02040503050406030204" pitchFamily="18" charset="0"/>
                <a:ea typeface="Calibri" panose="020F0502020204030204" pitchFamily="34" charset="0"/>
                <a:cs typeface="Arial" panose="020B0604020202020204" pitchFamily="34" charset="0"/>
              </a:rPr>
              <a:t>musikalische</a:t>
            </a:r>
            <a:r>
              <a:rPr lang="en-US" sz="1800" dirty="0">
                <a:effectLst/>
                <a:latin typeface="Cambria" panose="02040503050406030204" pitchFamily="18" charset="0"/>
                <a:ea typeface="Calibri" panose="020F0502020204030204" pitchFamily="34" charset="0"/>
                <a:cs typeface="Arial" panose="020B0604020202020204" pitchFamily="34" charset="0"/>
              </a:rPr>
              <a:t> Zeitung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err="1">
                <a:effectLst/>
                <a:latin typeface="Cambria" panose="02040503050406030204" pitchFamily="18" charset="0"/>
                <a:ea typeface="Calibri" panose="020F0502020204030204" pitchFamily="34" charset="0"/>
                <a:cs typeface="Arial" panose="020B0604020202020204" pitchFamily="34" charset="0"/>
              </a:rPr>
              <a:t>Caecilia</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Neue Berliner </a:t>
            </a:r>
            <a:r>
              <a:rPr lang="en-US" sz="1800" dirty="0" err="1">
                <a:effectLst/>
                <a:latin typeface="Cambria" panose="02040503050406030204" pitchFamily="18" charset="0"/>
                <a:ea typeface="Calibri" panose="020F0502020204030204" pitchFamily="34" charset="0"/>
                <a:cs typeface="Arial" panose="020B0604020202020204" pitchFamily="34" charset="0"/>
              </a:rPr>
              <a:t>Musikzeitung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Revue et Gazette musicale</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it-IT" sz="1800" dirty="0" err="1">
                <a:effectLst/>
                <a:latin typeface="Cambria" panose="02040503050406030204" pitchFamily="18" charset="0"/>
                <a:ea typeface="Calibri" panose="020F0502020204030204" pitchFamily="34" charset="0"/>
                <a:cs typeface="Arial" panose="020B0604020202020204" pitchFamily="34" charset="0"/>
              </a:rPr>
              <a:t>Signale</a:t>
            </a:r>
            <a:r>
              <a:rPr lang="it-IT" sz="1800" dirty="0">
                <a:effectLst/>
                <a:latin typeface="Cambria" panose="02040503050406030204" pitchFamily="18" charset="0"/>
                <a:ea typeface="Calibri" panose="020F0502020204030204" pitchFamily="34" charset="0"/>
                <a:cs typeface="Arial" panose="020B0604020202020204" pitchFamily="34" charset="0"/>
              </a:rPr>
              <a:t> </a:t>
            </a:r>
            <a:r>
              <a:rPr lang="it-IT" sz="1800" dirty="0" err="1">
                <a:effectLst/>
                <a:latin typeface="Cambria" panose="02040503050406030204" pitchFamily="18" charset="0"/>
                <a:ea typeface="Calibri" panose="020F0502020204030204" pitchFamily="34" charset="0"/>
                <a:cs typeface="Arial" panose="020B0604020202020204" pitchFamily="34" charset="0"/>
              </a:rPr>
              <a:t>f</a:t>
            </a:r>
            <a:r>
              <a:rPr lang="it-IT" sz="1800" dirty="0" err="1">
                <a:effectLst/>
                <a:latin typeface="Cambria" panose="02040503050406030204" pitchFamily="18" charset="0"/>
                <a:ea typeface="Cambria" panose="02040503050406030204" pitchFamily="18" charset="0"/>
                <a:cs typeface="Times New Roman" panose="02020603050405020304" pitchFamily="18" charset="0"/>
              </a:rPr>
              <a:t>ü</a:t>
            </a:r>
            <a:r>
              <a:rPr lang="it-IT" sz="1800" dirty="0" err="1">
                <a:effectLst/>
                <a:latin typeface="Cambria" panose="02040503050406030204" pitchFamily="18" charset="0"/>
                <a:ea typeface="Calibri" panose="020F0502020204030204" pitchFamily="34" charset="0"/>
                <a:cs typeface="Arial" panose="020B0604020202020204" pitchFamily="34" charset="0"/>
              </a:rPr>
              <a:t>r</a:t>
            </a:r>
            <a:r>
              <a:rPr lang="it-IT" sz="1800" dirty="0">
                <a:effectLst/>
                <a:latin typeface="Cambria" panose="02040503050406030204" pitchFamily="18" charset="0"/>
                <a:ea typeface="Calibri" panose="020F0502020204030204" pitchFamily="34" charset="0"/>
                <a:cs typeface="Arial" panose="020B0604020202020204" pitchFamily="34" charset="0"/>
              </a:rPr>
              <a:t> die </a:t>
            </a:r>
            <a:r>
              <a:rPr lang="it-IT" sz="1800" dirty="0" err="1">
                <a:effectLst/>
                <a:latin typeface="Cambria" panose="02040503050406030204" pitchFamily="18" charset="0"/>
                <a:ea typeface="Calibri" panose="020F0502020204030204" pitchFamily="34" charset="0"/>
                <a:cs typeface="Arial" panose="020B0604020202020204" pitchFamily="34" charset="0"/>
              </a:rPr>
              <a:t>musikalische</a:t>
            </a:r>
            <a:r>
              <a:rPr lang="it-IT" sz="1800" dirty="0">
                <a:effectLst/>
                <a:latin typeface="Cambria" panose="02040503050406030204" pitchFamily="18" charset="0"/>
                <a:ea typeface="Calibri" panose="020F0502020204030204" pitchFamily="34" charset="0"/>
                <a:cs typeface="Arial" panose="020B0604020202020204" pitchFamily="34" charset="0"/>
              </a:rPr>
              <a:t> </a:t>
            </a:r>
            <a:r>
              <a:rPr lang="it-IT" sz="1800" dirty="0" err="1">
                <a:effectLst/>
                <a:latin typeface="Cambria" panose="02040503050406030204" pitchFamily="18" charset="0"/>
                <a:ea typeface="Calibri" panose="020F0502020204030204" pitchFamily="34" charset="0"/>
                <a:cs typeface="Arial" panose="020B0604020202020204" pitchFamily="34" charset="0"/>
              </a:rPr>
              <a:t>Welt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it-IT" sz="1800" dirty="0">
                <a:effectLst/>
                <a:latin typeface="Cambria" panose="02040503050406030204" pitchFamily="18" charset="0"/>
                <a:ea typeface="Calibri" panose="020F0502020204030204" pitchFamily="34" charset="0"/>
                <a:cs typeface="Arial" panose="020B0604020202020204" pitchFamily="34" charset="0"/>
              </a:rPr>
              <a:t>The </a:t>
            </a:r>
            <a:r>
              <a:rPr lang="it-IT" sz="1800" dirty="0" err="1">
                <a:effectLst/>
                <a:latin typeface="Cambria" panose="02040503050406030204" pitchFamily="18" charset="0"/>
                <a:ea typeface="Calibri" panose="020F0502020204030204" pitchFamily="34" charset="0"/>
                <a:cs typeface="Arial" panose="020B0604020202020204" pitchFamily="34" charset="0"/>
              </a:rPr>
              <a:t>Harmonicon</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it-IT" sz="1800" dirty="0">
                <a:effectLst/>
                <a:latin typeface="Cambria" panose="02040503050406030204" pitchFamily="18" charset="0"/>
                <a:ea typeface="Calibri" panose="020F0502020204030204" pitchFamily="34" charset="0"/>
                <a:cs typeface="Arial" panose="020B0604020202020204" pitchFamily="34" charset="0"/>
              </a:rPr>
              <a:t>The Musical World</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The Quarterly Musical Magazine and Review</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Wiener </a:t>
            </a:r>
            <a:r>
              <a:rPr lang="en-US" sz="1800" dirty="0" err="1">
                <a:effectLst/>
                <a:latin typeface="Cambria" panose="02040503050406030204" pitchFamily="18" charset="0"/>
                <a:ea typeface="Calibri" panose="020F0502020204030204" pitchFamily="34" charset="0"/>
                <a:cs typeface="Arial" panose="020B0604020202020204" pitchFamily="34" charset="0"/>
              </a:rPr>
              <a:t>allgemeine</a:t>
            </a:r>
            <a:r>
              <a:rPr lang="en-US" sz="1800" dirty="0">
                <a:effectLst/>
                <a:latin typeface="Cambria" panose="02040503050406030204" pitchFamily="18" charset="0"/>
                <a:ea typeface="Calibri" panose="020F0502020204030204" pitchFamily="34" charset="0"/>
                <a:cs typeface="Arial" panose="020B0604020202020204" pitchFamily="34" charset="0"/>
              </a:rPr>
              <a:t> </a:t>
            </a:r>
            <a:r>
              <a:rPr lang="en-US" sz="1800" dirty="0" err="1">
                <a:effectLst/>
                <a:latin typeface="Cambria" panose="02040503050406030204" pitchFamily="18" charset="0"/>
                <a:ea typeface="Calibri" panose="020F0502020204030204" pitchFamily="34" charset="0"/>
                <a:cs typeface="Arial" panose="020B0604020202020204" pitchFamily="34" charset="0"/>
              </a:rPr>
              <a:t>musikalische</a:t>
            </a:r>
            <a:r>
              <a:rPr lang="en-US" sz="1800" dirty="0">
                <a:effectLst/>
                <a:latin typeface="Cambria" panose="02040503050406030204" pitchFamily="18" charset="0"/>
                <a:ea typeface="Calibri" panose="020F0502020204030204" pitchFamily="34" charset="0"/>
                <a:cs typeface="Arial" panose="020B0604020202020204" pitchFamily="34" charset="0"/>
              </a:rPr>
              <a:t> Zeitung</a:t>
            </a:r>
            <a:r>
              <a:rPr lang="en-US" sz="1800" dirty="0">
                <a:latin typeface="Calibri" panose="020F0502020204030204" pitchFamily="34" charset="0"/>
                <a:ea typeface="Calibri" panose="020F0502020204030204" pitchFamily="34" charset="0"/>
                <a:cs typeface="Times New Roman" panose="02020603050405020304" pitchFamily="18" charset="0"/>
              </a:rPr>
              <a:t> </a:t>
            </a:r>
            <a:r>
              <a:rPr lang="el-GR" sz="1800" dirty="0">
                <a:latin typeface="Cambria" panose="02040503050406030204" pitchFamily="18" charset="0"/>
                <a:ea typeface="Calibri" panose="020F0502020204030204" pitchFamily="34" charset="0"/>
                <a:cs typeface="Arial" panose="020B0604020202020204" pitchFamily="34" charset="0"/>
              </a:rPr>
              <a:t>κ</a:t>
            </a:r>
            <a:r>
              <a:rPr lang="el-GR" sz="1800" dirty="0">
                <a:effectLst/>
                <a:latin typeface="Cambria" panose="02040503050406030204" pitchFamily="18" charset="0"/>
                <a:ea typeface="Calibri" panose="020F0502020204030204" pitchFamily="34" charset="0"/>
                <a:cs typeface="Arial" panose="020B0604020202020204" pitchFamily="34" charset="0"/>
              </a:rPr>
              <a:t>λπ.</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buNone/>
            </a:pPr>
            <a:r>
              <a:rPr lang="el-GR" sz="1800" dirty="0">
                <a:effectLst/>
                <a:latin typeface="Cambria" panose="02040503050406030204" pitchFamily="18" charset="0"/>
                <a:ea typeface="Calibri" panose="020F0502020204030204" pitchFamily="34" charset="0"/>
                <a:cs typeface="Arial" panose="020B0604020202020204" pitchFamily="34" charset="0"/>
              </a:rPr>
              <a:t>Κατάλογοι ρεπερτορίου εποχής, όπως</a:t>
            </a:r>
            <a:r>
              <a:rPr lang="en-US" sz="1800" dirty="0">
                <a:effectLst/>
                <a:latin typeface="Cambria" panose="02040503050406030204" pitchFamily="18"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Hofmeister, Friedrich / Whistling, C. F., </a:t>
            </a:r>
            <a:r>
              <a:rPr lang="en-US" sz="1800" i="1" dirty="0" err="1">
                <a:effectLst/>
                <a:latin typeface="Cambria" panose="02040503050406030204" pitchFamily="18" charset="0"/>
                <a:ea typeface="Calibri" panose="020F0502020204030204" pitchFamily="34" charset="0"/>
                <a:cs typeface="Arial" panose="020B0604020202020204" pitchFamily="34" charset="0"/>
              </a:rPr>
              <a:t>Handbuch</a:t>
            </a:r>
            <a:r>
              <a:rPr lang="en-US" sz="1800" i="1" dirty="0">
                <a:effectLst/>
                <a:latin typeface="Cambria" panose="02040503050406030204" pitchFamily="18" charset="0"/>
                <a:ea typeface="Calibri" panose="020F0502020204030204" pitchFamily="34" charset="0"/>
                <a:cs typeface="Arial" panose="020B0604020202020204" pitchFamily="34" charset="0"/>
              </a:rPr>
              <a:t> der </a:t>
            </a:r>
            <a:r>
              <a:rPr lang="en-US" sz="1800" i="1" dirty="0" err="1">
                <a:effectLst/>
                <a:latin typeface="Cambria" panose="02040503050406030204" pitchFamily="18" charset="0"/>
                <a:ea typeface="Calibri" panose="020F0502020204030204" pitchFamily="34" charset="0"/>
                <a:cs typeface="Arial" panose="020B0604020202020204" pitchFamily="34" charset="0"/>
              </a:rPr>
              <a:t>musikalischen</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Literatur</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oder</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Verzeichneiss</a:t>
            </a:r>
            <a:r>
              <a:rPr lang="en-US" sz="1800" i="1" dirty="0">
                <a:effectLst/>
                <a:latin typeface="Cambria" panose="02040503050406030204" pitchFamily="18" charset="0"/>
                <a:ea typeface="Calibri" panose="020F0502020204030204" pitchFamily="34" charset="0"/>
                <a:cs typeface="Arial" panose="020B0604020202020204" pitchFamily="34" charset="0"/>
              </a:rPr>
              <a:t> der… </a:t>
            </a:r>
            <a:r>
              <a:rPr lang="en-US" sz="1800" i="1" dirty="0" err="1">
                <a:effectLst/>
                <a:latin typeface="Cambria" panose="02040503050406030204" pitchFamily="18" charset="0"/>
                <a:ea typeface="Calibri" panose="020F0502020204030204" pitchFamily="34" charset="0"/>
                <a:cs typeface="Arial" panose="020B0604020202020204" pitchFamily="34" charset="0"/>
              </a:rPr>
              <a:t>erschienen</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Musikalien</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dirty="0">
                <a:effectLst/>
                <a:latin typeface="Cambria" panose="02040503050406030204" pitchFamily="18" charset="0"/>
                <a:ea typeface="Calibri" panose="020F0502020204030204" pitchFamily="34" charset="0"/>
                <a:cs typeface="Arial" panose="020B0604020202020204" pitchFamily="34" charset="0"/>
              </a:rPr>
              <a:t>(Leipzig)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Whistling, C. F.,</a:t>
            </a:r>
            <a:r>
              <a:rPr lang="en-US" sz="1800" i="1" dirty="0" err="1">
                <a:effectLst/>
                <a:latin typeface="Cambria" panose="02040503050406030204" pitchFamily="18" charset="0"/>
                <a:ea typeface="Calibri" panose="020F0502020204030204" pitchFamily="34" charset="0"/>
                <a:cs typeface="Arial" panose="020B0604020202020204" pitchFamily="34" charset="0"/>
              </a:rPr>
              <a:t>Musikalisch-literarischer</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Monatsbericht</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neuer</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Musikalien</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dirty="0">
                <a:effectLst/>
                <a:latin typeface="Cambria" panose="02040503050406030204" pitchFamily="18" charset="0"/>
                <a:ea typeface="Calibri" panose="020F0502020204030204" pitchFamily="34" charset="0"/>
                <a:cs typeface="Arial" panose="020B0604020202020204" pitchFamily="34" charset="0"/>
              </a:rPr>
              <a:t>(Leipzig)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1800" dirty="0">
                <a:effectLst/>
                <a:latin typeface="Cambria" panose="02040503050406030204" pitchFamily="18" charset="0"/>
                <a:ea typeface="Calibri" panose="020F0502020204030204" pitchFamily="34" charset="0"/>
                <a:cs typeface="Arial" panose="020B0604020202020204" pitchFamily="34" charset="0"/>
              </a:rPr>
              <a:t>Hofmeister, Adolf, </a:t>
            </a:r>
            <a:r>
              <a:rPr lang="en-US" sz="1800" i="1" dirty="0" err="1">
                <a:effectLst/>
                <a:latin typeface="Cambria" panose="02040503050406030204" pitchFamily="18" charset="0"/>
                <a:ea typeface="Calibri" panose="020F0502020204030204" pitchFamily="34" charset="0"/>
                <a:cs typeface="Arial" panose="020B0604020202020204" pitchFamily="34" charset="0"/>
              </a:rPr>
              <a:t>Verzeichniss</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sämmtlicher</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im</a:t>
            </a:r>
            <a:r>
              <a:rPr lang="en-US" sz="1800" i="1" dirty="0">
                <a:effectLst/>
                <a:latin typeface="Cambria" panose="02040503050406030204" pitchFamily="18" charset="0"/>
                <a:ea typeface="Calibri" panose="020F0502020204030204" pitchFamily="34" charset="0"/>
                <a:cs typeface="Arial" panose="020B0604020202020204" pitchFamily="34" charset="0"/>
              </a:rPr>
              <a:t> Jahre… </a:t>
            </a:r>
            <a:r>
              <a:rPr lang="en-US" sz="1800" i="1" dirty="0" err="1">
                <a:effectLst/>
                <a:latin typeface="Cambria" panose="02040503050406030204" pitchFamily="18" charset="0"/>
                <a:ea typeface="Calibri" panose="020F0502020204030204" pitchFamily="34" charset="0"/>
                <a:cs typeface="Arial" panose="020B0604020202020204" pitchFamily="34" charset="0"/>
              </a:rPr>
              <a:t>gedruckter</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i="1" dirty="0" err="1">
                <a:effectLst/>
                <a:latin typeface="Cambria" panose="02040503050406030204" pitchFamily="18" charset="0"/>
                <a:ea typeface="Calibri" panose="020F0502020204030204" pitchFamily="34" charset="0"/>
                <a:cs typeface="Arial" panose="020B0604020202020204" pitchFamily="34" charset="0"/>
              </a:rPr>
              <a:t>Musikalien</a:t>
            </a:r>
            <a:r>
              <a:rPr lang="en-US" sz="1800" i="1" dirty="0">
                <a:effectLst/>
                <a:latin typeface="Cambria" panose="02040503050406030204" pitchFamily="18" charset="0"/>
                <a:ea typeface="Calibri" panose="020F0502020204030204" pitchFamily="34" charset="0"/>
                <a:cs typeface="Arial" panose="020B0604020202020204" pitchFamily="34" charset="0"/>
              </a:rPr>
              <a:t>… </a:t>
            </a:r>
            <a:r>
              <a:rPr lang="en-US" sz="1800" dirty="0">
                <a:effectLst/>
                <a:latin typeface="Cambria" panose="02040503050406030204" pitchFamily="18" charset="0"/>
                <a:ea typeface="Calibri" panose="020F0502020204030204" pitchFamily="34" charset="0"/>
                <a:cs typeface="Arial" panose="020B0604020202020204" pitchFamily="34" charset="0"/>
              </a:rPr>
              <a:t>(Leipzig)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l-GR" sz="1800" dirty="0">
                <a:effectLst/>
                <a:latin typeface="Cambria" panose="02040503050406030204" pitchFamily="18" charset="0"/>
                <a:ea typeface="Calibri" panose="020F0502020204030204" pitchFamily="34" charset="0"/>
                <a:cs typeface="Arial" panose="020B0604020202020204" pitchFamily="34" charset="0"/>
              </a:rPr>
              <a:t>Διάφοροι κατάλογοι εκδοτικών οίκων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l-GR" sz="1800" dirty="0">
                <a:effectLst/>
                <a:latin typeface="Cambria" panose="02040503050406030204" pitchFamily="18" charset="0"/>
                <a:ea typeface="Calibri" panose="020F0502020204030204" pitchFamily="34" charset="0"/>
                <a:cs typeface="Arial" panose="020B0604020202020204" pitchFamily="34" charset="0"/>
              </a:rPr>
              <a:t>Κατάλογοι (</a:t>
            </a:r>
            <a:r>
              <a:rPr lang="el-GR" sz="1800" dirty="0" err="1">
                <a:effectLst/>
                <a:latin typeface="Cambria" panose="02040503050406030204" pitchFamily="18" charset="0"/>
                <a:ea typeface="Calibri" panose="020F0502020204030204" pitchFamily="34" charset="0"/>
                <a:cs typeface="Arial" panose="020B0604020202020204" pitchFamily="34" charset="0"/>
              </a:rPr>
              <a:t>εργογραφία</a:t>
            </a:r>
            <a:r>
              <a:rPr lang="el-GR" sz="1800" dirty="0">
                <a:effectLst/>
                <a:latin typeface="Cambria" panose="02040503050406030204" pitchFamily="18" charset="0"/>
                <a:ea typeface="Calibri" panose="020F0502020204030204" pitchFamily="34" charset="0"/>
                <a:cs typeface="Arial" panose="020B0604020202020204" pitchFamily="34" charset="0"/>
              </a:rPr>
              <a:t>) συνθετών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534750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019C2A1-8D8A-26E3-D4C4-C1D6045FD33A}"/>
              </a:ext>
            </a:extLst>
          </p:cNvPr>
          <p:cNvSpPr>
            <a:spLocks noGrp="1"/>
          </p:cNvSpPr>
          <p:nvPr>
            <p:ph idx="1"/>
          </p:nvPr>
        </p:nvSpPr>
        <p:spPr>
          <a:xfrm>
            <a:off x="369117" y="2122415"/>
            <a:ext cx="11383860" cy="4437776"/>
          </a:xfrm>
        </p:spPr>
        <p:txBody>
          <a:bodyPr>
            <a:normAutofit/>
          </a:bodyPr>
          <a:lstStyle/>
          <a:p>
            <a:pPr marL="342900" lvl="0" indent="-342900">
              <a:buFont typeface="Symbol" panose="05050102010706020507" pitchFamily="18" charset="2"/>
              <a:buChar char=""/>
            </a:pPr>
            <a:r>
              <a:rPr lang="el-GR" dirty="0">
                <a:effectLst/>
                <a:latin typeface="Cambria" panose="02040503050406030204" pitchFamily="18" charset="0"/>
                <a:ea typeface="Calibri" panose="020F0502020204030204" pitchFamily="34" charset="0"/>
                <a:cs typeface="Arial" panose="020B0604020202020204" pitchFamily="34" charset="0"/>
              </a:rPr>
              <a:t>Μέθοδοι, είτε εξειδικευμένες σε κάποιο όργανο είτε που αφορούν σε γενικότερα θέματα/σύνολα, είτε αναφερόμενες σε ζητήματα θεωρίας/αρμονίας κλπ. όπως: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a:effectLst/>
                <a:latin typeface="Cambria" panose="02040503050406030204" pitchFamily="18" charset="0"/>
                <a:ea typeface="Calibri" panose="020F0502020204030204" pitchFamily="34" charset="0"/>
                <a:cs typeface="Arial" panose="020B0604020202020204" pitchFamily="34" charset="0"/>
              </a:rPr>
              <a:t>Kastner, Georges, </a:t>
            </a:r>
            <a:r>
              <a:rPr lang="en-US" sz="2400" i="1" dirty="0">
                <a:effectLst/>
                <a:latin typeface="Cambria" panose="02040503050406030204" pitchFamily="18" charset="0"/>
                <a:ea typeface="Calibri" panose="020F0502020204030204" pitchFamily="34" charset="0"/>
                <a:cs typeface="Arial" panose="020B0604020202020204" pitchFamily="34" charset="0"/>
              </a:rPr>
              <a:t>Manuel </a:t>
            </a:r>
            <a:r>
              <a:rPr lang="en-US" sz="2400" i="1" dirty="0" err="1">
                <a:effectLst/>
                <a:latin typeface="Cambria" panose="02040503050406030204" pitchFamily="18" charset="0"/>
                <a:ea typeface="Calibri" panose="020F0502020204030204" pitchFamily="34" charset="0"/>
                <a:cs typeface="Arial" panose="020B0604020202020204" pitchFamily="34" charset="0"/>
              </a:rPr>
              <a:t>général</a:t>
            </a:r>
            <a:r>
              <a:rPr lang="en-US" sz="2400" i="1" dirty="0">
                <a:effectLst/>
                <a:latin typeface="Cambria" panose="02040503050406030204" pitchFamily="18" charset="0"/>
                <a:ea typeface="Calibri" panose="020F0502020204030204" pitchFamily="34" charset="0"/>
                <a:cs typeface="Arial" panose="020B0604020202020204" pitchFamily="34" charset="0"/>
              </a:rPr>
              <a:t> de musique </a:t>
            </a:r>
            <a:r>
              <a:rPr lang="en-US" sz="2400" i="1" dirty="0" err="1">
                <a:effectLst/>
                <a:latin typeface="Cambria" panose="02040503050406030204" pitchFamily="18" charset="0"/>
                <a:ea typeface="Calibri" panose="020F0502020204030204" pitchFamily="34" charset="0"/>
                <a:cs typeface="Arial" panose="020B0604020202020204" pitchFamily="34" charset="0"/>
              </a:rPr>
              <a:t>militaire</a:t>
            </a:r>
            <a:r>
              <a:rPr lang="en-US" sz="2400" i="1" dirty="0">
                <a:effectLst/>
                <a:latin typeface="Cambria" panose="02040503050406030204" pitchFamily="18" charset="0"/>
                <a:ea typeface="Calibri" panose="020F0502020204030204" pitchFamily="34" charset="0"/>
                <a:cs typeface="Arial" panose="020B0604020202020204" pitchFamily="34" charset="0"/>
              </a:rPr>
              <a:t>…</a:t>
            </a:r>
            <a:r>
              <a:rPr lang="en-US" sz="2400" dirty="0">
                <a:effectLst/>
                <a:latin typeface="Cambria" panose="02040503050406030204" pitchFamily="18" charset="0"/>
                <a:ea typeface="Calibri" panose="020F0502020204030204" pitchFamily="34" charset="0"/>
                <a:cs typeface="Arial" panose="020B0604020202020204" pitchFamily="34" charset="0"/>
              </a:rPr>
              <a:t> (Paris: Didot Frères, 1848)</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err="1">
                <a:effectLst/>
                <a:latin typeface="Cambria" panose="02040503050406030204" pitchFamily="18" charset="0"/>
                <a:ea typeface="Calibri" panose="020F0502020204030204" pitchFamily="34" charset="0"/>
                <a:cs typeface="Arial" panose="020B0604020202020204" pitchFamily="34" charset="0"/>
              </a:rPr>
              <a:t>Mattheson</a:t>
            </a:r>
            <a:r>
              <a:rPr lang="en-US" sz="2400" dirty="0">
                <a:effectLst/>
                <a:latin typeface="Cambria" panose="02040503050406030204" pitchFamily="18" charset="0"/>
                <a:ea typeface="Calibri" panose="020F0502020204030204" pitchFamily="34" charset="0"/>
                <a:cs typeface="Arial" panose="020B0604020202020204" pitchFamily="34" charset="0"/>
              </a:rPr>
              <a:t>, Johann, </a:t>
            </a:r>
            <a:r>
              <a:rPr lang="en-US" sz="2400" i="1" dirty="0">
                <a:effectLst/>
                <a:latin typeface="Cambria" panose="02040503050406030204" pitchFamily="18" charset="0"/>
                <a:ea typeface="Calibri" panose="020F0502020204030204" pitchFamily="34" charset="0"/>
                <a:cs typeface="Arial" panose="020B0604020202020204" pitchFamily="34" charset="0"/>
              </a:rPr>
              <a:t>Das </a:t>
            </a:r>
            <a:r>
              <a:rPr lang="en-US" sz="2400" i="1" dirty="0" err="1">
                <a:effectLst/>
                <a:latin typeface="Cambria" panose="02040503050406030204" pitchFamily="18" charset="0"/>
                <a:ea typeface="Calibri" panose="020F0502020204030204" pitchFamily="34" charset="0"/>
                <a:cs typeface="Arial" panose="020B0604020202020204" pitchFamily="34" charset="0"/>
              </a:rPr>
              <a:t>besch</a:t>
            </a:r>
            <a:r>
              <a:rPr lang="en-US" sz="2400" i="1" dirty="0" err="1">
                <a:effectLst/>
                <a:latin typeface="Arial" panose="020B0604020202020204" pitchFamily="34" charset="0"/>
                <a:ea typeface="Calibri" panose="020F0502020204030204" pitchFamily="34" charset="0"/>
                <a:cs typeface="Times New Roman" panose="02020603050405020304" pitchFamily="18" charset="0"/>
              </a:rPr>
              <a:t>ü</a:t>
            </a:r>
            <a:r>
              <a:rPr lang="en-US" sz="2400" i="1" dirty="0" err="1">
                <a:effectLst/>
                <a:latin typeface="Cambria" panose="02040503050406030204" pitchFamily="18" charset="0"/>
                <a:ea typeface="Calibri" panose="020F0502020204030204" pitchFamily="34" charset="0"/>
                <a:cs typeface="Arial" panose="020B0604020202020204" pitchFamily="34" charset="0"/>
              </a:rPr>
              <a:t>zte</a:t>
            </a:r>
            <a:r>
              <a:rPr lang="en-US" sz="2400" i="1" dirty="0">
                <a:effectLst/>
                <a:latin typeface="Cambria" panose="02040503050406030204" pitchFamily="18" charset="0"/>
                <a:ea typeface="Calibri" panose="020F0502020204030204" pitchFamily="34" charset="0"/>
                <a:cs typeface="Arial" panose="020B0604020202020204" pitchFamily="34" charset="0"/>
              </a:rPr>
              <a:t> </a:t>
            </a:r>
            <a:r>
              <a:rPr lang="en-US" sz="2400" i="1" dirty="0" err="1">
                <a:effectLst/>
                <a:latin typeface="Cambria" panose="02040503050406030204" pitchFamily="18" charset="0"/>
                <a:ea typeface="Calibri" panose="020F0502020204030204" pitchFamily="34" charset="0"/>
                <a:cs typeface="Arial" panose="020B0604020202020204" pitchFamily="34" charset="0"/>
              </a:rPr>
              <a:t>Orchestre</a:t>
            </a:r>
            <a:r>
              <a:rPr lang="en-US" sz="2400" i="1" dirty="0">
                <a:effectLst/>
                <a:latin typeface="Cambria" panose="02040503050406030204" pitchFamily="18" charset="0"/>
                <a:ea typeface="Calibri" panose="020F0502020204030204" pitchFamily="34" charset="0"/>
                <a:cs typeface="Arial" panose="020B0604020202020204" pitchFamily="34" charset="0"/>
              </a:rPr>
              <a:t>… </a:t>
            </a:r>
            <a:r>
              <a:rPr lang="en-US" sz="2400" dirty="0">
                <a:effectLst/>
                <a:latin typeface="Cambria" panose="02040503050406030204" pitchFamily="18" charset="0"/>
                <a:ea typeface="Calibri" panose="020F0502020204030204" pitchFamily="34" charset="0"/>
                <a:cs typeface="Arial" panose="020B0604020202020204" pitchFamily="34" charset="0"/>
              </a:rPr>
              <a:t>(Hamburg: Schiller, 1717)</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err="1">
                <a:effectLst/>
                <a:latin typeface="Cambria" panose="02040503050406030204" pitchFamily="18" charset="0"/>
                <a:ea typeface="Calibri" panose="020F0502020204030204" pitchFamily="34" charset="0"/>
                <a:cs typeface="Arial" panose="020B0604020202020204" pitchFamily="34" charset="0"/>
              </a:rPr>
              <a:t>T</a:t>
            </a:r>
            <a:r>
              <a:rPr lang="en-US" sz="2400" dirty="0" err="1">
                <a:effectLst/>
                <a:latin typeface="Arial" panose="020B0604020202020204" pitchFamily="34" charset="0"/>
                <a:ea typeface="Calibri" panose="020F0502020204030204" pitchFamily="34" charset="0"/>
                <a:cs typeface="Times New Roman" panose="02020603050405020304" pitchFamily="18" charset="0"/>
              </a:rPr>
              <a:t>ü</a:t>
            </a:r>
            <a:r>
              <a:rPr lang="en-US" sz="2400" dirty="0" err="1">
                <a:effectLst/>
                <a:latin typeface="Cambria" panose="02040503050406030204" pitchFamily="18" charset="0"/>
                <a:ea typeface="Calibri" panose="020F0502020204030204" pitchFamily="34" charset="0"/>
                <a:cs typeface="Arial" panose="020B0604020202020204" pitchFamily="34" charset="0"/>
              </a:rPr>
              <a:t>rk</a:t>
            </a:r>
            <a:r>
              <a:rPr lang="en-US" sz="2400" dirty="0">
                <a:effectLst/>
                <a:latin typeface="Cambria" panose="02040503050406030204" pitchFamily="18" charset="0"/>
                <a:ea typeface="Calibri" panose="020F0502020204030204" pitchFamily="34" charset="0"/>
                <a:cs typeface="Arial" panose="020B0604020202020204" pitchFamily="34" charset="0"/>
              </a:rPr>
              <a:t>, Daniel </a:t>
            </a:r>
            <a:r>
              <a:rPr lang="en-US" sz="2400" dirty="0" err="1">
                <a:effectLst/>
                <a:latin typeface="Cambria" panose="02040503050406030204" pitchFamily="18" charset="0"/>
                <a:ea typeface="Calibri" panose="020F0502020204030204" pitchFamily="34" charset="0"/>
                <a:cs typeface="Arial" panose="020B0604020202020204" pitchFamily="34" charset="0"/>
              </a:rPr>
              <a:t>Gottlob</a:t>
            </a:r>
            <a:r>
              <a:rPr lang="en-US" sz="2400" dirty="0">
                <a:effectLst/>
                <a:latin typeface="Cambria" panose="02040503050406030204" pitchFamily="18" charset="0"/>
                <a:ea typeface="Calibri" panose="020F0502020204030204" pitchFamily="34" charset="0"/>
                <a:cs typeface="Arial" panose="020B0604020202020204" pitchFamily="34" charset="0"/>
              </a:rPr>
              <a:t>, </a:t>
            </a:r>
            <a:r>
              <a:rPr lang="en-US" sz="2400" i="1" dirty="0">
                <a:effectLst/>
                <a:latin typeface="Cambria" panose="02040503050406030204" pitchFamily="18" charset="0"/>
                <a:ea typeface="Calibri" panose="020F0502020204030204" pitchFamily="34" charset="0"/>
                <a:cs typeface="Arial" panose="020B0604020202020204" pitchFamily="34" charset="0"/>
              </a:rPr>
              <a:t>School of Clavier Playing… </a:t>
            </a:r>
            <a:r>
              <a:rPr lang="en-US" sz="2400" dirty="0">
                <a:effectLst/>
                <a:latin typeface="Cambria" panose="02040503050406030204" pitchFamily="18" charset="0"/>
                <a:ea typeface="Calibri" panose="020F0502020204030204" pitchFamily="34" charset="0"/>
                <a:cs typeface="Arial" panose="020B0604020202020204" pitchFamily="34" charset="0"/>
              </a:rPr>
              <a:t>(1789)</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l-GR" dirty="0">
                <a:effectLst/>
                <a:latin typeface="Cambria" panose="02040503050406030204" pitchFamily="18" charset="0"/>
                <a:ea typeface="Calibri" panose="020F0502020204030204" pitchFamily="34" charset="0"/>
                <a:cs typeface="Arial" panose="020B0604020202020204" pitchFamily="34" charset="0"/>
              </a:rPr>
              <a:t>Διάφορα κείμενα/μελέτες συνθετών, όπως:</a:t>
            </a:r>
            <a:endParaRPr lang="el-GR" dirty="0">
              <a:effectLst/>
              <a:latin typeface="Calibri" panose="020F0502020204030204" pitchFamily="34" charset="0"/>
              <a:ea typeface="Calibri" panose="020F0502020204030204" pitchFamily="34" charset="0"/>
              <a:cs typeface="Times New Roman" panose="02020603050405020304" pitchFamily="18" charset="0"/>
            </a:endParaRPr>
          </a:p>
          <a:p>
            <a:pPr lvl="1"/>
            <a:r>
              <a:rPr lang="en-US" sz="2400" dirty="0">
                <a:effectLst/>
                <a:latin typeface="Cambria" panose="02040503050406030204" pitchFamily="18" charset="0"/>
                <a:ea typeface="Calibri" panose="020F0502020204030204" pitchFamily="34" charset="0"/>
                <a:cs typeface="Arial" panose="020B0604020202020204" pitchFamily="34" charset="0"/>
              </a:rPr>
              <a:t>Stravinsky, Igor, </a:t>
            </a:r>
            <a:r>
              <a:rPr lang="en-US" sz="2400" i="1" dirty="0">
                <a:effectLst/>
                <a:latin typeface="Cambria" panose="02040503050406030204" pitchFamily="18" charset="0"/>
                <a:ea typeface="Calibri" panose="020F0502020204030204" pitchFamily="34" charset="0"/>
                <a:cs typeface="Arial" panose="020B0604020202020204" pitchFamily="34" charset="0"/>
              </a:rPr>
              <a:t>An Autobiography </a:t>
            </a:r>
            <a:r>
              <a:rPr lang="en-US" sz="2400" dirty="0">
                <a:effectLst/>
                <a:latin typeface="Cambria" panose="02040503050406030204" pitchFamily="18" charset="0"/>
                <a:ea typeface="Calibri" panose="020F0502020204030204" pitchFamily="34" charset="0"/>
                <a:cs typeface="Arial" panose="020B0604020202020204" pitchFamily="34" charset="0"/>
              </a:rPr>
              <a:t>(New York: Norton, 1962)</a:t>
            </a:r>
            <a:endParaRPr lang="el-G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3182420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4FDF99F-7D19-B9A4-2333-D07EDFA67B99}"/>
              </a:ext>
            </a:extLst>
          </p:cNvPr>
          <p:cNvSpPr>
            <a:spLocks noGrp="1"/>
          </p:cNvSpPr>
          <p:nvPr>
            <p:ph idx="1"/>
          </p:nvPr>
        </p:nvSpPr>
        <p:spPr>
          <a:xfrm>
            <a:off x="318783" y="419450"/>
            <a:ext cx="11551640" cy="6082018"/>
          </a:xfrm>
        </p:spPr>
        <p:txBody>
          <a:bodyPr>
            <a:normAutofit fontScale="92500" lnSpcReduction="20000"/>
          </a:bodyPr>
          <a:lstStyle/>
          <a:p>
            <a:pPr marL="0" indent="0" algn="ctr">
              <a:buNone/>
            </a:pPr>
            <a:r>
              <a:rPr lang="el-GR" sz="1800" b="1" dirty="0">
                <a:effectLst/>
                <a:latin typeface="Cambria" panose="02040503050406030204" pitchFamily="18" charset="0"/>
                <a:ea typeface="Calibri" panose="020F0502020204030204" pitchFamily="34" charset="0"/>
                <a:cs typeface="Arial" panose="020B0604020202020204" pitchFamily="34" charset="0"/>
              </a:rPr>
              <a:t>Β. ΔΕΥΤΕΡΟΓΕΝΕΙΣ ΠΗΓΕΣ ΚΑΙ ΜΕΛΕΤΕΣ (ενδεικτικά):</a:t>
            </a:r>
          </a:p>
          <a:p>
            <a:pPr marL="0" indent="0" algn="ctr">
              <a:buNone/>
            </a:pPr>
            <a:endParaRPr lang="el-GR" sz="1800" b="1" dirty="0">
              <a:latin typeface="Cambria" panose="02040503050406030204" pitchFamily="18" charset="0"/>
              <a:ea typeface="Calibri" panose="020F0502020204030204" pitchFamily="34" charset="0"/>
              <a:cs typeface="Arial" panose="020B0604020202020204" pitchFamily="34" charset="0"/>
            </a:endParaRPr>
          </a:p>
          <a:p>
            <a:pPr marL="0" indent="360000">
              <a:lnSpc>
                <a:spcPct val="170000"/>
              </a:lnSpc>
              <a:spcBef>
                <a:spcPts val="0"/>
              </a:spcBef>
              <a:buFont typeface="Symbol" panose="05050102010706020507" pitchFamily="18" charset="2"/>
              <a:buChar char=""/>
            </a:pPr>
            <a:r>
              <a:rPr lang="en-US" sz="1800" dirty="0" err="1">
                <a:effectLst/>
                <a:latin typeface="Cambria" panose="02040503050406030204" pitchFamily="18" charset="0"/>
                <a:ea typeface="Cambria" panose="02040503050406030204" pitchFamily="18" charset="0"/>
                <a:cs typeface="Arial" panose="020B0604020202020204" pitchFamily="34" charset="0"/>
              </a:rPr>
              <a:t>Frotscher</a:t>
            </a:r>
            <a:r>
              <a:rPr lang="en-US" sz="1800" dirty="0">
                <a:effectLst/>
                <a:latin typeface="Cambria" panose="02040503050406030204" pitchFamily="18" charset="0"/>
                <a:ea typeface="Cambria" panose="02040503050406030204" pitchFamily="18" charset="0"/>
                <a:cs typeface="Arial" panose="020B0604020202020204" pitchFamily="34" charset="0"/>
              </a:rPr>
              <a:t>, </a:t>
            </a:r>
            <a:r>
              <a:rPr lang="en-US" sz="1800" dirty="0" err="1">
                <a:effectLst/>
                <a:latin typeface="Cambria" panose="02040503050406030204" pitchFamily="18" charset="0"/>
                <a:ea typeface="Cambria" panose="02040503050406030204" pitchFamily="18" charset="0"/>
                <a:cs typeface="Arial" panose="020B0604020202020204" pitchFamily="34" charset="0"/>
              </a:rPr>
              <a:t>Gotthold</a:t>
            </a:r>
            <a:r>
              <a:rPr lang="en-US" sz="1800" dirty="0">
                <a:effectLst/>
                <a:latin typeface="Cambria" panose="02040503050406030204" pitchFamily="18" charset="0"/>
                <a:ea typeface="Cambria" panose="02040503050406030204" pitchFamily="18" charset="0"/>
                <a:cs typeface="Arial" panose="020B0604020202020204" pitchFamily="34" charset="0"/>
              </a:rPr>
              <a:t> (Kurt Michaelis, </a:t>
            </a:r>
            <a:r>
              <a:rPr lang="en-US" sz="1800" dirty="0" err="1">
                <a:effectLst/>
                <a:latin typeface="Cambria" panose="02040503050406030204" pitchFamily="18" charset="0"/>
                <a:ea typeface="Cambria" panose="02040503050406030204" pitchFamily="18" charset="0"/>
                <a:cs typeface="Arial" panose="020B0604020202020204" pitchFamily="34" charset="0"/>
              </a:rPr>
              <a:t>trnsl</a:t>
            </a:r>
            <a:r>
              <a:rPr lang="en-US" sz="1800" dirty="0">
                <a:effectLst/>
                <a:latin typeface="Cambria" panose="02040503050406030204" pitchFamily="18" charset="0"/>
                <a:ea typeface="Cambria" panose="02040503050406030204" pitchFamily="18" charset="0"/>
                <a:cs typeface="Arial" panose="020B0604020202020204" pitchFamily="34" charset="0"/>
              </a:rPr>
              <a:t>.), </a:t>
            </a:r>
            <a:r>
              <a:rPr lang="en-US" sz="1800" i="1" dirty="0">
                <a:effectLst/>
                <a:latin typeface="Cambria" panose="02040503050406030204" pitchFamily="18" charset="0"/>
                <a:ea typeface="Cambria" panose="02040503050406030204" pitchFamily="18" charset="0"/>
                <a:cs typeface="Arial" panose="020B0604020202020204" pitchFamily="34" charset="0"/>
              </a:rPr>
              <a:t>Performance Practices of Early Music </a:t>
            </a:r>
            <a:r>
              <a:rPr lang="en-US" sz="1800" dirty="0">
                <a:effectLst/>
                <a:latin typeface="Cambria" panose="02040503050406030204" pitchFamily="18" charset="0"/>
                <a:ea typeface="Cambria" panose="02040503050406030204" pitchFamily="18" charset="0"/>
                <a:cs typeface="Arial" panose="020B0604020202020204" pitchFamily="34" charset="0"/>
              </a:rPr>
              <a:t>(New York: </a:t>
            </a:r>
            <a:r>
              <a:rPr lang="en-US" sz="1800" dirty="0" err="1">
                <a:effectLst/>
                <a:latin typeface="Cambria" panose="02040503050406030204" pitchFamily="18" charset="0"/>
                <a:ea typeface="Cambria" panose="02040503050406030204" pitchFamily="18" charset="0"/>
                <a:cs typeface="Arial" panose="020B0604020202020204" pitchFamily="34" charset="0"/>
              </a:rPr>
              <a:t>Heinrichshofen</a:t>
            </a:r>
            <a:r>
              <a:rPr lang="en-US" sz="1800" dirty="0">
                <a:effectLst/>
                <a:latin typeface="Cambria" panose="02040503050406030204" pitchFamily="18" charset="0"/>
                <a:ea typeface="Cambria" panose="02040503050406030204" pitchFamily="18" charset="0"/>
                <a:cs typeface="Arial" panose="020B0604020202020204" pitchFamily="34" charset="0"/>
              </a:rPr>
              <a:t> Edition, 1981)</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a:effectLst/>
                <a:latin typeface="Cambria" panose="02040503050406030204" pitchFamily="18" charset="0"/>
                <a:ea typeface="Cambria" panose="02040503050406030204" pitchFamily="18" charset="0"/>
                <a:cs typeface="Arial" panose="020B0604020202020204" pitchFamily="34" charset="0"/>
              </a:rPr>
              <a:t>Rink, John (ed.), </a:t>
            </a:r>
            <a:r>
              <a:rPr lang="en-US" sz="1800" i="1" dirty="0">
                <a:effectLst/>
                <a:latin typeface="Cambria" panose="02040503050406030204" pitchFamily="18" charset="0"/>
                <a:ea typeface="Cambria" panose="02040503050406030204" pitchFamily="18" charset="0"/>
                <a:cs typeface="Arial" panose="020B0604020202020204" pitchFamily="34" charset="0"/>
              </a:rPr>
              <a:t>Musical Performance: A Guide to Understanding </a:t>
            </a:r>
            <a:r>
              <a:rPr lang="en-US" sz="1800" dirty="0">
                <a:effectLst/>
                <a:latin typeface="Cambria" panose="02040503050406030204" pitchFamily="18" charset="0"/>
                <a:ea typeface="Cambria" panose="02040503050406030204" pitchFamily="18" charset="0"/>
                <a:cs typeface="Arial" panose="020B0604020202020204" pitchFamily="34" charset="0"/>
              </a:rPr>
              <a:t>(CUP, 2002)</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a:effectLst/>
                <a:latin typeface="Cambria" panose="02040503050406030204" pitchFamily="18" charset="0"/>
                <a:ea typeface="Cambria" panose="02040503050406030204" pitchFamily="18" charset="0"/>
                <a:cs typeface="Arial" panose="020B0604020202020204" pitchFamily="34" charset="0"/>
              </a:rPr>
              <a:t>Rink, John (ed.), </a:t>
            </a:r>
            <a:r>
              <a:rPr lang="en-US" sz="1800" i="1" dirty="0">
                <a:effectLst/>
                <a:latin typeface="Cambria" panose="02040503050406030204" pitchFamily="18" charset="0"/>
                <a:ea typeface="Cambria" panose="02040503050406030204" pitchFamily="18" charset="0"/>
                <a:cs typeface="Arial" panose="020B0604020202020204" pitchFamily="34" charset="0"/>
              </a:rPr>
              <a:t>The Practice of Performance: Studies in Musical Interpretation </a:t>
            </a:r>
            <a:r>
              <a:rPr lang="en-US" sz="1800" dirty="0">
                <a:effectLst/>
                <a:latin typeface="Cambria" panose="02040503050406030204" pitchFamily="18" charset="0"/>
                <a:ea typeface="Cambria" panose="02040503050406030204" pitchFamily="18" charset="0"/>
                <a:cs typeface="Arial" panose="020B0604020202020204" pitchFamily="34" charset="0"/>
              </a:rPr>
              <a:t>(CUP, 1995)</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a:effectLst/>
                <a:latin typeface="Cambria" panose="02040503050406030204" pitchFamily="18" charset="0"/>
                <a:ea typeface="Cambria" panose="02040503050406030204" pitchFamily="18" charset="0"/>
                <a:cs typeface="Arial" panose="020B0604020202020204" pitchFamily="34" charset="0"/>
              </a:rPr>
              <a:t>Brown, Clive, </a:t>
            </a:r>
            <a:r>
              <a:rPr lang="en-US" sz="1800" i="1" dirty="0">
                <a:effectLst/>
                <a:latin typeface="Cambria" panose="02040503050406030204" pitchFamily="18" charset="0"/>
                <a:ea typeface="Cambria" panose="02040503050406030204" pitchFamily="18" charset="0"/>
                <a:cs typeface="Arial" panose="020B0604020202020204" pitchFamily="34" charset="0"/>
              </a:rPr>
              <a:t>Classical &amp; Romantic Performing Practice 1750-1900 </a:t>
            </a:r>
            <a:r>
              <a:rPr lang="en-US" sz="1800" dirty="0">
                <a:effectLst/>
                <a:latin typeface="Cambria" panose="02040503050406030204" pitchFamily="18" charset="0"/>
                <a:ea typeface="Cambria" panose="02040503050406030204" pitchFamily="18" charset="0"/>
                <a:cs typeface="Arial" panose="020B0604020202020204" pitchFamily="34" charset="0"/>
              </a:rPr>
              <a:t>(OUP, 1999)</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err="1">
                <a:effectLst/>
                <a:latin typeface="Cambria" panose="02040503050406030204" pitchFamily="18" charset="0"/>
                <a:ea typeface="Cambria" panose="02040503050406030204" pitchFamily="18" charset="0"/>
                <a:cs typeface="Arial" panose="020B0604020202020204" pitchFamily="34" charset="0"/>
              </a:rPr>
              <a:t>Dolmetsch</a:t>
            </a:r>
            <a:r>
              <a:rPr lang="en-US" sz="1800" dirty="0">
                <a:effectLst/>
                <a:latin typeface="Cambria" panose="02040503050406030204" pitchFamily="18" charset="0"/>
                <a:ea typeface="Cambria" panose="02040503050406030204" pitchFamily="18" charset="0"/>
                <a:cs typeface="Arial" panose="020B0604020202020204" pitchFamily="34" charset="0"/>
              </a:rPr>
              <a:t>, Arnold, </a:t>
            </a:r>
            <a:r>
              <a:rPr lang="en-US" sz="1800" i="1" dirty="0">
                <a:effectLst/>
                <a:latin typeface="Cambria" panose="02040503050406030204" pitchFamily="18" charset="0"/>
                <a:ea typeface="Cambria" panose="02040503050406030204" pitchFamily="18" charset="0"/>
                <a:cs typeface="Arial" panose="020B0604020202020204" pitchFamily="34" charset="0"/>
              </a:rPr>
              <a:t>The Interpretation of the Music of the 17</a:t>
            </a:r>
            <a:r>
              <a:rPr lang="en-US" sz="1800" i="1" baseline="30000" dirty="0">
                <a:effectLst/>
                <a:latin typeface="Cambria" panose="02040503050406030204" pitchFamily="18" charset="0"/>
                <a:ea typeface="Cambria" panose="02040503050406030204" pitchFamily="18" charset="0"/>
                <a:cs typeface="Arial" panose="020B0604020202020204" pitchFamily="34" charset="0"/>
              </a:rPr>
              <a:t>th</a:t>
            </a:r>
            <a:r>
              <a:rPr lang="en-US" sz="1800" i="1" dirty="0">
                <a:effectLst/>
                <a:latin typeface="Cambria" panose="02040503050406030204" pitchFamily="18" charset="0"/>
                <a:ea typeface="Cambria" panose="02040503050406030204" pitchFamily="18" charset="0"/>
                <a:cs typeface="Arial" panose="020B0604020202020204" pitchFamily="34" charset="0"/>
              </a:rPr>
              <a:t> and 18</a:t>
            </a:r>
            <a:r>
              <a:rPr lang="en-US" sz="1800" i="1" baseline="30000" dirty="0">
                <a:effectLst/>
                <a:latin typeface="Cambria" panose="02040503050406030204" pitchFamily="18" charset="0"/>
                <a:ea typeface="Cambria" panose="02040503050406030204" pitchFamily="18" charset="0"/>
                <a:cs typeface="Arial" panose="020B0604020202020204" pitchFamily="34" charset="0"/>
              </a:rPr>
              <a:t>th</a:t>
            </a:r>
            <a:r>
              <a:rPr lang="en-US" sz="1800" i="1" dirty="0">
                <a:effectLst/>
                <a:latin typeface="Cambria" panose="02040503050406030204" pitchFamily="18" charset="0"/>
                <a:ea typeface="Cambria" panose="02040503050406030204" pitchFamily="18" charset="0"/>
                <a:cs typeface="Arial" panose="020B0604020202020204" pitchFamily="34" charset="0"/>
              </a:rPr>
              <a:t> Centuries </a:t>
            </a:r>
            <a:r>
              <a:rPr lang="en-US" sz="1800" dirty="0">
                <a:effectLst/>
                <a:latin typeface="Cambria" panose="02040503050406030204" pitchFamily="18" charset="0"/>
                <a:ea typeface="Cambria" panose="02040503050406030204" pitchFamily="18" charset="0"/>
                <a:cs typeface="Arial" panose="020B0604020202020204" pitchFamily="34" charset="0"/>
              </a:rPr>
              <a:t>(Dover, 2005)</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a:effectLst/>
                <a:latin typeface="Cambria" panose="02040503050406030204" pitchFamily="18" charset="0"/>
                <a:ea typeface="Cambria" panose="02040503050406030204" pitchFamily="18" charset="0"/>
                <a:cs typeface="Arial" panose="020B0604020202020204" pitchFamily="34" charset="0"/>
              </a:rPr>
              <a:t>Dart, Thurston, </a:t>
            </a:r>
            <a:r>
              <a:rPr lang="en-US" sz="1800" i="1" dirty="0">
                <a:effectLst/>
                <a:latin typeface="Cambria" panose="02040503050406030204" pitchFamily="18" charset="0"/>
                <a:ea typeface="Cambria" panose="02040503050406030204" pitchFamily="18" charset="0"/>
                <a:cs typeface="Arial" panose="020B0604020202020204" pitchFamily="34" charset="0"/>
              </a:rPr>
              <a:t>The Interpretation of Music </a:t>
            </a:r>
            <a:r>
              <a:rPr lang="en-US" sz="1800" dirty="0">
                <a:effectLst/>
                <a:latin typeface="Cambria" panose="02040503050406030204" pitchFamily="18" charset="0"/>
                <a:ea typeface="Cambria" panose="02040503050406030204" pitchFamily="18" charset="0"/>
                <a:cs typeface="Arial" panose="020B0604020202020204" pitchFamily="34" charset="0"/>
              </a:rPr>
              <a:t>(Hutchinson of London, 1995)</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a:effectLst/>
                <a:latin typeface="Cambria" panose="02040503050406030204" pitchFamily="18" charset="0"/>
                <a:ea typeface="Cambria" panose="02040503050406030204" pitchFamily="18" charset="0"/>
                <a:cs typeface="Arial" panose="020B0604020202020204" pitchFamily="34" charset="0"/>
              </a:rPr>
              <a:t>Grier, James, </a:t>
            </a:r>
            <a:r>
              <a:rPr lang="en-US" sz="1800" i="1" dirty="0">
                <a:effectLst/>
                <a:latin typeface="Cambria" panose="02040503050406030204" pitchFamily="18" charset="0"/>
                <a:ea typeface="Cambria" panose="02040503050406030204" pitchFamily="18" charset="0"/>
                <a:cs typeface="Arial" panose="020B0604020202020204" pitchFamily="34" charset="0"/>
              </a:rPr>
              <a:t>The Critical Editing of Music. History, Method, and Practice </a:t>
            </a:r>
            <a:r>
              <a:rPr lang="en-US" sz="1800" dirty="0">
                <a:effectLst/>
                <a:latin typeface="Cambria" panose="02040503050406030204" pitchFamily="18" charset="0"/>
                <a:ea typeface="Cambria" panose="02040503050406030204" pitchFamily="18" charset="0"/>
                <a:cs typeface="Arial" panose="020B0604020202020204" pitchFamily="34" charset="0"/>
              </a:rPr>
              <a:t>(CUP, 2004)</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a:effectLst/>
                <a:latin typeface="Cambria" panose="02040503050406030204" pitchFamily="18" charset="0"/>
                <a:ea typeface="Cambria" panose="02040503050406030204" pitchFamily="18" charset="0"/>
                <a:cs typeface="Arial" panose="020B0604020202020204" pitchFamily="34" charset="0"/>
              </a:rPr>
              <a:t>Grier, James, </a:t>
            </a:r>
            <a:r>
              <a:rPr lang="en-US" sz="1800" i="1" dirty="0">
                <a:effectLst/>
                <a:latin typeface="Cambria" panose="02040503050406030204" pitchFamily="18" charset="0"/>
                <a:ea typeface="Cambria" panose="02040503050406030204" pitchFamily="18" charset="0"/>
                <a:cs typeface="Arial" panose="020B0604020202020204" pitchFamily="34" charset="0"/>
              </a:rPr>
              <a:t>Musical Notation in the West </a:t>
            </a:r>
            <a:r>
              <a:rPr lang="en-US" sz="1800" dirty="0">
                <a:effectLst/>
                <a:latin typeface="Cambria" panose="02040503050406030204" pitchFamily="18" charset="0"/>
                <a:ea typeface="Cambria" panose="02040503050406030204" pitchFamily="18" charset="0"/>
                <a:cs typeface="Arial" panose="020B0604020202020204" pitchFamily="34" charset="0"/>
              </a:rPr>
              <a:t>(CUP, 2021)</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a:effectLst/>
                <a:latin typeface="Cambria" panose="02040503050406030204" pitchFamily="18" charset="0"/>
                <a:ea typeface="Cambria" panose="02040503050406030204" pitchFamily="18" charset="0"/>
                <a:cs typeface="Arial" panose="020B0604020202020204" pitchFamily="34" charset="0"/>
              </a:rPr>
              <a:t>Hudson, Richard, </a:t>
            </a:r>
            <a:r>
              <a:rPr lang="en-US" sz="1800" i="1" dirty="0">
                <a:effectLst/>
                <a:latin typeface="Cambria" panose="02040503050406030204" pitchFamily="18" charset="0"/>
                <a:ea typeface="Cambria" panose="02040503050406030204" pitchFamily="18" charset="0"/>
                <a:cs typeface="Arial" panose="020B0604020202020204" pitchFamily="34" charset="0"/>
              </a:rPr>
              <a:t>Stolen Time: The History of Tempo Rubato </a:t>
            </a:r>
            <a:r>
              <a:rPr lang="en-US" sz="1800" dirty="0">
                <a:effectLst/>
                <a:latin typeface="Cambria" panose="02040503050406030204" pitchFamily="18" charset="0"/>
                <a:ea typeface="Cambria" panose="02040503050406030204" pitchFamily="18" charset="0"/>
                <a:cs typeface="Arial" panose="020B0604020202020204" pitchFamily="34" charset="0"/>
              </a:rPr>
              <a:t>(Oxford: Clarendon Press, 2004)</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a:effectLst/>
                <a:latin typeface="Cambria" panose="02040503050406030204" pitchFamily="18" charset="0"/>
                <a:ea typeface="Cambria" panose="02040503050406030204" pitchFamily="18" charset="0"/>
                <a:cs typeface="Arial" panose="020B0604020202020204" pitchFamily="34" charset="0"/>
              </a:rPr>
              <a:t>Lawson, Colin and Stowell, Robin, </a:t>
            </a:r>
            <a:r>
              <a:rPr lang="en-US" sz="1800" i="1" dirty="0">
                <a:effectLst/>
                <a:latin typeface="Cambria" panose="02040503050406030204" pitchFamily="18" charset="0"/>
                <a:ea typeface="Cambria" panose="02040503050406030204" pitchFamily="18" charset="0"/>
                <a:cs typeface="Arial" panose="020B0604020202020204" pitchFamily="34" charset="0"/>
              </a:rPr>
              <a:t>The Historical Performance of Music: An Introduction </a:t>
            </a:r>
            <a:r>
              <a:rPr lang="en-US" sz="1800" dirty="0">
                <a:effectLst/>
                <a:latin typeface="Cambria" panose="02040503050406030204" pitchFamily="18" charset="0"/>
                <a:ea typeface="Cambria" panose="02040503050406030204" pitchFamily="18" charset="0"/>
                <a:cs typeface="Arial" panose="020B0604020202020204" pitchFamily="34" charset="0"/>
              </a:rPr>
              <a:t>(CUP, 2006)</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n-US" sz="1800" dirty="0" err="1">
                <a:effectLst/>
                <a:latin typeface="Cambria" panose="02040503050406030204" pitchFamily="18" charset="0"/>
                <a:ea typeface="Cambria" panose="02040503050406030204" pitchFamily="18" charset="0"/>
                <a:cs typeface="Arial" panose="020B0604020202020204" pitchFamily="34" charset="0"/>
              </a:rPr>
              <a:t>Taruskin</a:t>
            </a:r>
            <a:r>
              <a:rPr lang="en-US" sz="1800" dirty="0">
                <a:effectLst/>
                <a:latin typeface="Cambria" panose="02040503050406030204" pitchFamily="18" charset="0"/>
                <a:ea typeface="Cambria" panose="02040503050406030204" pitchFamily="18" charset="0"/>
                <a:cs typeface="Arial" panose="020B0604020202020204" pitchFamily="34" charset="0"/>
              </a:rPr>
              <a:t>, Richard, </a:t>
            </a:r>
            <a:r>
              <a:rPr lang="en-US" sz="1800" i="1" dirty="0">
                <a:effectLst/>
                <a:latin typeface="Cambria" panose="02040503050406030204" pitchFamily="18" charset="0"/>
                <a:ea typeface="Cambria" panose="02040503050406030204" pitchFamily="18" charset="0"/>
                <a:cs typeface="Arial" panose="020B0604020202020204" pitchFamily="34" charset="0"/>
              </a:rPr>
              <a:t>Text and Act: Essays on Music and Performance </a:t>
            </a:r>
            <a:r>
              <a:rPr lang="en-US" sz="1800" dirty="0">
                <a:effectLst/>
                <a:latin typeface="Cambria" panose="02040503050406030204" pitchFamily="18" charset="0"/>
                <a:ea typeface="Cambria" panose="02040503050406030204" pitchFamily="18" charset="0"/>
                <a:cs typeface="Arial" panose="020B0604020202020204" pitchFamily="34" charset="0"/>
              </a:rPr>
              <a:t>(OUP: 1995)</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p>
            <a:pPr marL="0" lvl="0" indent="360000">
              <a:lnSpc>
                <a:spcPct val="170000"/>
              </a:lnSpc>
              <a:spcBef>
                <a:spcPts val="0"/>
              </a:spcBef>
              <a:buFont typeface="Symbol" panose="05050102010706020507" pitchFamily="18" charset="2"/>
              <a:buChar char=""/>
            </a:pPr>
            <a:r>
              <a:rPr lang="el-GR" sz="1800" dirty="0">
                <a:effectLst/>
                <a:latin typeface="Cambria" panose="02040503050406030204" pitchFamily="18" charset="0"/>
                <a:ea typeface="Cambria" panose="02040503050406030204" pitchFamily="18" charset="0"/>
                <a:cs typeface="Arial" panose="020B0604020202020204" pitchFamily="34" charset="0"/>
              </a:rPr>
              <a:t>Νίκα-Σαμψών, Εύη (</a:t>
            </a:r>
            <a:r>
              <a:rPr lang="el-GR" sz="1800" dirty="0" err="1">
                <a:effectLst/>
                <a:latin typeface="Cambria" panose="02040503050406030204" pitchFamily="18" charset="0"/>
                <a:ea typeface="Cambria" panose="02040503050406030204" pitchFamily="18" charset="0"/>
                <a:cs typeface="Arial" panose="020B0604020202020204" pitchFamily="34" charset="0"/>
              </a:rPr>
              <a:t>επιμ</a:t>
            </a:r>
            <a:r>
              <a:rPr lang="el-GR" sz="1800" dirty="0">
                <a:effectLst/>
                <a:latin typeface="Cambria" panose="02040503050406030204" pitchFamily="18" charset="0"/>
                <a:ea typeface="Cambria" panose="02040503050406030204" pitchFamily="18" charset="0"/>
                <a:cs typeface="Arial" panose="020B0604020202020204" pitchFamily="34" charset="0"/>
              </a:rPr>
              <a:t>.), </a:t>
            </a:r>
            <a:r>
              <a:rPr lang="el-GR" sz="1800" i="1" dirty="0">
                <a:effectLst/>
                <a:latin typeface="Cambria" panose="02040503050406030204" pitchFamily="18" charset="0"/>
                <a:ea typeface="Cambria" panose="02040503050406030204" pitchFamily="18" charset="0"/>
                <a:cs typeface="Arial" panose="020B0604020202020204" pitchFamily="34" charset="0"/>
              </a:rPr>
              <a:t>Εισαγωγή στη Μουσικολογία και στις Μουσικές Επιστήμες, </a:t>
            </a:r>
            <a:r>
              <a:rPr lang="el-GR" sz="1800" dirty="0">
                <a:effectLst/>
                <a:latin typeface="Cambria" panose="02040503050406030204" pitchFamily="18" charset="0"/>
                <a:ea typeface="Cambria" panose="02040503050406030204" pitchFamily="18" charset="0"/>
                <a:cs typeface="Arial" panose="020B0604020202020204" pitchFamily="34" charset="0"/>
              </a:rPr>
              <a:t>συλλ. τόμος (Θεσσαλονίκη: </a:t>
            </a:r>
            <a:r>
              <a:rPr lang="en-US" sz="1800" dirty="0">
                <a:effectLst/>
                <a:latin typeface="Cambria" panose="02040503050406030204" pitchFamily="18" charset="0"/>
                <a:ea typeface="Cambria" panose="02040503050406030204" pitchFamily="18" charset="0"/>
                <a:cs typeface="Arial" panose="020B0604020202020204" pitchFamily="34" charset="0"/>
              </a:rPr>
              <a:t>University Studio Press</a:t>
            </a:r>
            <a:r>
              <a:rPr lang="el-GR" sz="1800" dirty="0">
                <a:effectLst/>
                <a:latin typeface="Cambria" panose="02040503050406030204" pitchFamily="18" charset="0"/>
                <a:ea typeface="Cambria" panose="02040503050406030204" pitchFamily="18" charset="0"/>
                <a:cs typeface="Arial" panose="020B0604020202020204" pitchFamily="34" charset="0"/>
              </a:rPr>
              <a:t>, 2019)</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3907001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FB02601-55BD-A857-062D-F9F93F476339}"/>
              </a:ext>
            </a:extLst>
          </p:cNvPr>
          <p:cNvSpPr>
            <a:spLocks noGrp="1"/>
          </p:cNvSpPr>
          <p:nvPr>
            <p:ph idx="1"/>
          </p:nvPr>
        </p:nvSpPr>
        <p:spPr>
          <a:xfrm>
            <a:off x="369116" y="494950"/>
            <a:ext cx="11308359" cy="6023296"/>
          </a:xfrm>
        </p:spPr>
        <p:txBody>
          <a:bodyPr>
            <a:normAutofit/>
          </a:bodyPr>
          <a:lstStyle/>
          <a:p>
            <a:pPr marL="0" indent="0" algn="ctr">
              <a:buNone/>
            </a:pPr>
            <a:r>
              <a:rPr lang="el-GR" sz="2800" u="sng" dirty="0">
                <a:effectLst/>
                <a:latin typeface="Cambria" panose="02040503050406030204" pitchFamily="18" charset="0"/>
                <a:ea typeface="Calibri" panose="020F0502020204030204" pitchFamily="34" charset="0"/>
                <a:cs typeface="Arial" panose="020B0604020202020204" pitchFamily="34" charset="0"/>
              </a:rPr>
              <a:t>ΧΡΗΣΙΜΟΙ ΣΥΝΔΕΣΜΟΙ</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l-GR" sz="2800" b="1" dirty="0">
                <a:effectLst/>
                <a:latin typeface="Cambria" panose="02040503050406030204" pitchFamily="18" charset="0"/>
                <a:ea typeface="Calibri" panose="020F0502020204030204" pitchFamily="34" charset="0"/>
                <a:cs typeface="Arial" panose="020B0604020202020204" pitchFamily="34" charset="0"/>
              </a:rPr>
              <a:t>ΠΕΡΙΟΔΙΚΑ ΕΠΟΧΗΣ</a:t>
            </a:r>
            <a:endParaRPr lang="el-GR" sz="2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u="sng" dirty="0">
                <a:effectLst/>
                <a:latin typeface="Cambria" panose="02040503050406030204" pitchFamily="18" charset="0"/>
                <a:ea typeface="Calibri" panose="020F0502020204030204" pitchFamily="34" charset="0"/>
                <a:cs typeface="Arial" panose="020B0604020202020204" pitchFamily="34" charset="0"/>
              </a:rPr>
              <a:t>Neue Wiener </a:t>
            </a:r>
            <a:r>
              <a:rPr lang="en-US" sz="1800" u="sng" dirty="0" err="1">
                <a:effectLst/>
                <a:latin typeface="Cambria" panose="02040503050406030204" pitchFamily="18" charset="0"/>
                <a:ea typeface="Calibri" panose="020F0502020204030204" pitchFamily="34" charset="0"/>
                <a:cs typeface="Arial" panose="020B0604020202020204" pitchFamily="34" charset="0"/>
              </a:rPr>
              <a:t>Musikzeitung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https</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anno</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err="1">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onb</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ac</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info</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err="1">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nwm</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_</a:t>
            </a: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info</a:t>
            </a:r>
            <a:r>
              <a:rPr lang="el-GR"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a:t>
            </a:r>
            <a:r>
              <a:rPr lang="en-US" sz="1800" u="sng" dirty="0" err="1">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2"/>
              </a:rPr>
              <a:t>htm</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err="1">
                <a:effectLst/>
                <a:latin typeface="Cambria" panose="02040503050406030204" pitchFamily="18" charset="0"/>
                <a:ea typeface="Calibri" panose="020F0502020204030204" pitchFamily="34" charset="0"/>
                <a:cs typeface="Arial" panose="020B0604020202020204" pitchFamily="34" charset="0"/>
              </a:rPr>
              <a:t>Neue</a:t>
            </a:r>
            <a:r>
              <a:rPr lang="it-IT" sz="1800" dirty="0">
                <a:effectLst/>
                <a:latin typeface="Cambria" panose="02040503050406030204" pitchFamily="18" charset="0"/>
                <a:ea typeface="Calibri" panose="020F0502020204030204" pitchFamily="34" charset="0"/>
                <a:cs typeface="Arial" panose="020B0604020202020204" pitchFamily="34" charset="0"/>
              </a:rPr>
              <a:t> </a:t>
            </a:r>
            <a:r>
              <a:rPr lang="it-IT" sz="1800" dirty="0" err="1">
                <a:effectLst/>
                <a:latin typeface="Cambria" panose="02040503050406030204" pitchFamily="18" charset="0"/>
                <a:ea typeface="Calibri" panose="020F0502020204030204" pitchFamily="34" charset="0"/>
                <a:cs typeface="Arial" panose="020B0604020202020204" pitchFamily="34" charset="0"/>
              </a:rPr>
              <a:t>Musik</a:t>
            </a:r>
            <a:r>
              <a:rPr lang="it-IT" sz="1800" dirty="0">
                <a:effectLst/>
                <a:latin typeface="Cambria" panose="02040503050406030204" pitchFamily="18" charset="0"/>
                <a:ea typeface="Calibri" panose="020F0502020204030204" pitchFamily="34" charset="0"/>
                <a:cs typeface="Arial" panose="020B0604020202020204" pitchFamily="34" charset="0"/>
              </a:rPr>
              <a:t> Zeitung</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3"/>
              </a:rPr>
              <a:t>https://de.wikisource.org/wiki/Neue_Musik-Zeitung</a:t>
            </a:r>
            <a:r>
              <a:rPr lang="it-IT" sz="1800" dirty="0">
                <a:effectLst/>
                <a:latin typeface="Cambria" panose="02040503050406030204" pitchFamily="18"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err="1">
                <a:effectLst/>
                <a:latin typeface="Cambria" panose="02040503050406030204" pitchFamily="18" charset="0"/>
                <a:ea typeface="Calibri" panose="020F0502020204030204" pitchFamily="34" charset="0"/>
                <a:cs typeface="Arial" panose="020B0604020202020204" pitchFamily="34" charset="0"/>
              </a:rPr>
              <a:t>Allgemeine</a:t>
            </a:r>
            <a:r>
              <a:rPr lang="it-IT" sz="1800" dirty="0">
                <a:effectLst/>
                <a:latin typeface="Cambria" panose="02040503050406030204" pitchFamily="18" charset="0"/>
                <a:ea typeface="Calibri" panose="020F0502020204030204" pitchFamily="34" charset="0"/>
                <a:cs typeface="Arial" panose="020B0604020202020204" pitchFamily="34" charset="0"/>
              </a:rPr>
              <a:t> </a:t>
            </a:r>
            <a:r>
              <a:rPr lang="it-IT" sz="1800" dirty="0" err="1">
                <a:effectLst/>
                <a:latin typeface="Cambria" panose="02040503050406030204" pitchFamily="18" charset="0"/>
                <a:ea typeface="Calibri" panose="020F0502020204030204" pitchFamily="34" charset="0"/>
                <a:cs typeface="Arial" panose="020B0604020202020204" pitchFamily="34" charset="0"/>
              </a:rPr>
              <a:t>Musikalische</a:t>
            </a:r>
            <a:r>
              <a:rPr lang="it-IT" sz="1800" dirty="0">
                <a:effectLst/>
                <a:latin typeface="Cambria" panose="02040503050406030204" pitchFamily="18" charset="0"/>
                <a:ea typeface="Calibri" panose="020F0502020204030204" pitchFamily="34" charset="0"/>
                <a:cs typeface="Arial" panose="020B0604020202020204" pitchFamily="34" charset="0"/>
              </a:rPr>
              <a:t> Zeitung etc.</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it-IT"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4"/>
              </a:rPr>
              <a:t>https://digipress.digitale-sammlungen.de/</a:t>
            </a:r>
            <a:r>
              <a:rPr lang="it-IT" sz="1800" dirty="0">
                <a:effectLst/>
                <a:latin typeface="Cambria" panose="02040503050406030204" pitchFamily="18"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mbria" panose="02040503050406030204" pitchFamily="18" charset="0"/>
                <a:ea typeface="Calibri" panose="020F0502020204030204" pitchFamily="34" charset="0"/>
                <a:cs typeface="Arial" panose="020B0604020202020204" pitchFamily="34" charset="0"/>
              </a:rPr>
              <a:t>Berliner </a:t>
            </a:r>
            <a:r>
              <a:rPr lang="en-US" sz="1800" dirty="0" err="1">
                <a:effectLst/>
                <a:latin typeface="Cambria" panose="02040503050406030204" pitchFamily="18" charset="0"/>
                <a:ea typeface="Calibri" panose="020F0502020204030204" pitchFamily="34" charset="0"/>
                <a:cs typeface="Arial" panose="020B0604020202020204" pitchFamily="34" charset="0"/>
              </a:rPr>
              <a:t>Musikalische</a:t>
            </a:r>
            <a:r>
              <a:rPr lang="en-US" sz="1800" dirty="0">
                <a:effectLst/>
                <a:latin typeface="Cambria" panose="02040503050406030204" pitchFamily="18" charset="0"/>
                <a:ea typeface="Calibri" panose="020F0502020204030204" pitchFamily="34" charset="0"/>
                <a:cs typeface="Arial" panose="020B0604020202020204" pitchFamily="34" charset="0"/>
              </a:rPr>
              <a:t> Zeitung </a:t>
            </a:r>
            <a:endParaRPr lang="el-GR" sz="1800" dirty="0">
              <a:effectLst/>
              <a:latin typeface="Cambria" panose="02040503050406030204" pitchFamily="18" charset="0"/>
              <a:ea typeface="Calibri" panose="020F0502020204030204" pitchFamily="34" charset="0"/>
              <a:cs typeface="Arial" panose="020B0604020202020204" pitchFamily="34" charset="0"/>
            </a:endParaRPr>
          </a:p>
          <a:p>
            <a:pPr marL="0" indent="0">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5"/>
              </a:rPr>
              <a:t>https://de.wikisource.org/wiki/Berliner_musikalische_Zeitung</a:t>
            </a:r>
            <a:r>
              <a:rPr lang="en-US" sz="1800" dirty="0">
                <a:effectLst/>
                <a:latin typeface="Cambria" panose="02040503050406030204" pitchFamily="18"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effectLst/>
                <a:latin typeface="Cambria" panose="02040503050406030204" pitchFamily="18" charset="0"/>
                <a:ea typeface="Calibri" panose="020F0502020204030204" pitchFamily="34" charset="0"/>
                <a:cs typeface="Arial" panose="020B0604020202020204" pitchFamily="34" charset="0"/>
              </a:rPr>
              <a:t>Retrospective Index to Music Periodicals (RIPM)</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1800" u="sng" dirty="0">
                <a:solidFill>
                  <a:srgbClr val="0563C1"/>
                </a:solidFill>
                <a:effectLst/>
                <a:latin typeface="Cambria" panose="02040503050406030204" pitchFamily="18" charset="0"/>
                <a:ea typeface="Calibri" panose="020F0502020204030204" pitchFamily="34" charset="0"/>
                <a:cs typeface="Arial" panose="020B0604020202020204" pitchFamily="34" charset="0"/>
                <a:hlinkClick r:id="rId6"/>
              </a:rPr>
              <a:t>https://www.ripm.org/?page=AllTitles&amp;&amp;Type=roiroa&amp;SortBy=date</a:t>
            </a:r>
            <a:endParaRPr lang="el-GR" dirty="0"/>
          </a:p>
        </p:txBody>
      </p:sp>
    </p:spTree>
    <p:extLst>
      <p:ext uri="{BB962C8B-B14F-4D97-AF65-F5344CB8AC3E}">
        <p14:creationId xmlns:p14="http://schemas.microsoft.com/office/powerpoint/2010/main" val="2574038747"/>
      </p:ext>
    </p:extLst>
  </p:cSld>
  <p:clrMapOvr>
    <a:masterClrMapping/>
  </p:clrMapOvr>
</p:sld>
</file>

<file path=ppt/theme/theme1.xml><?xml version="1.0" encoding="utf-8"?>
<a:theme xmlns:a="http://schemas.openxmlformats.org/drawingml/2006/main" name="Βερολίνο">
  <a:themeElements>
    <a:clrScheme name="Βερολίνο">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Βερολίνο">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ερολίνο">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Βερολίνο</Template>
  <TotalTime>1924</TotalTime>
  <Words>3220</Words>
  <Application>Microsoft Office PowerPoint</Application>
  <PresentationFormat>Ευρεία οθόνη</PresentationFormat>
  <Paragraphs>231</Paragraphs>
  <Slides>20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20</vt:i4>
      </vt:variant>
    </vt:vector>
  </HeadingPairs>
  <TitlesOfParts>
    <vt:vector size="26" baseType="lpstr">
      <vt:lpstr>Arial</vt:lpstr>
      <vt:lpstr>Calibri</vt:lpstr>
      <vt:lpstr>Cambria</vt:lpstr>
      <vt:lpstr>Symbol</vt:lpstr>
      <vt:lpstr>Trebuchet MS</vt:lpstr>
      <vt:lpstr>Βερολίνο</vt:lpstr>
      <vt:lpstr>ΠΑΝΕΠΙΣΤΗΜΙΟ ΜΑΚΕΔΟΝΙΑΣ ΤΜΗΜΑ ΜΟΥΣΙΚΗΣ ΕΠΙΣΤΗΜΗΣ ΚΑΙ ΤΕΧΝΗΣ ΚΑΤΕΥΘΥΝΣΗ ΕΥΡΩΠΑΪΚΗΣ ΜΟΥΣΙΚΗΣ ΠΜΣ «Επιστήμες και τέχνες της μουσικής»  ΠΡΩΤΟΓΕΝΕΙΣ ΠΗΓΕΣ, ΕΡΜΗΝΕΥΤΙΚΗ ΠΡΑΚΤΙΚΗ ΚΑΙ ΚΡΙΤΙΚΕΣ ΕΚΔΟΣΕΙΣ Ι  ΕΒΔΟΜΑΔΑ 1 Παρουσίαση Διδάσκων: Κωστής Χασιώτης, Kαθηγητής   </vt:lpstr>
      <vt:lpstr>ΜΑΘΗΣΙΑΚΑ ΑΠΟΤΕΛΕΣΜΑΤΑ </vt:lpstr>
      <vt:lpstr>ΠΕΡΙΕΧΟΜΕΝΟ ΜΑΘΗΜΑΤΟΣ </vt:lpstr>
      <vt:lpstr>Παρουσίαση του PowerPoint</vt:lpstr>
      <vt:lpstr>ΒΙΒΛΙΟΓΡΑΦΙΑ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ΕΛΛΗΝΙΚΟΥ ΕΝΔΙΑΦΕΡΟΝΤΟΣ </vt:lpstr>
      <vt:lpstr>Παρουσίαση του PowerPoint</vt:lpstr>
      <vt:lpstr>Παρουσίαση του PowerPoint</vt:lpstr>
      <vt:lpstr>ΚΑΤΗΓΟΡΙΕΣ ΠΗΓΩΝ </vt:lpstr>
      <vt:lpstr>ΟΡΙΣΜΟΙ</vt:lpstr>
      <vt:lpstr>ΟΡΙΣΜΟΙ (συνέχεια):</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ΠΑΝΕΠΙΣΤΗΜΙΟ ΜΑΚΕΔΟΝΙΑΣ ΤΜΗΜΑ ΜΟΥΣΙΚΗΣ ΕΠΙΣΤΗΜΗΣ ΚΑΙ ΤΕΧΝΗΣ ΚΑΤΕΥΘΥΝΣΗ ΕΥΡΩΠΑΪΚΗΣ ΜΟΥΣΙΚΗΣ ΠΜΣ «Επιστήμες και τέχνες της μουσικής»  ΠΡΩΤΟΓΕΝΕΙΣ ΠΗΓΕΣ, ΕΡΜΗΝΕΥΤΙΚΗ ΠΡΑΚΤΙΚΗ  ΚΑΙ ΚΡΙΤΙΚΕΣ ΕΚΔΟΣΕΙΣ Ι-ΙΙ  ΕΒΔΟΜΑΔΑ 5 Παρουσίαση 5   Διδάσκων: Κωστής Χασιώτης, Kαθηγητής  ΘΕΜΑ:  «Κριτικές, αυθεντικές και εκτελεστικές εκδόσεις  και η σχέση τους με τη διδασκαλία/εκτέλεση»</dc:title>
  <dc:creator>Kostis Hassiotis</dc:creator>
  <cp:lastModifiedBy>Kostis Hassiotis</cp:lastModifiedBy>
  <cp:revision>18</cp:revision>
  <dcterms:created xsi:type="dcterms:W3CDTF">2022-03-01T15:21:49Z</dcterms:created>
  <dcterms:modified xsi:type="dcterms:W3CDTF">2022-10-06T08:33:17Z</dcterms:modified>
</cp:coreProperties>
</file>