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480" y="61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20/1/2023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Νεανική ριζοσπαστικοποίηση</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fontScale="70000" lnSpcReduction="20000"/>
          </a:bodyPr>
          <a:lstStyle/>
          <a:p>
            <a:pPr algn="just"/>
            <a:r>
              <a:rPr lang="el-GR" dirty="0" smtClean="0"/>
              <a:t>Οι τρομοκράτες εκμεταλλεύονται την πόλωση στην κοινωνία για να μολύνουν το κοινωνικό κλίμα με βίαιες ιδεολογίες. Η </a:t>
            </a:r>
            <a:r>
              <a:rPr lang="en-US" dirty="0" smtClean="0"/>
              <a:t>Europol</a:t>
            </a:r>
            <a:r>
              <a:rPr lang="el-GR" dirty="0" smtClean="0"/>
              <a:t> έχει επισημάνει ότι « </a:t>
            </a:r>
            <a:r>
              <a:rPr lang="el-GR" i="1" dirty="0" smtClean="0"/>
              <a:t>η πανδημία </a:t>
            </a:r>
            <a:r>
              <a:rPr lang="en-US" i="1" dirty="0" smtClean="0"/>
              <a:t>COVID</a:t>
            </a:r>
            <a:r>
              <a:rPr lang="el-GR" i="1" dirty="0" smtClean="0"/>
              <a:t>-19 έχει επιταχύνει περαιτέρω αυτήν την εξέλιξη. Έχει σημειωθεί αξιοσημείωτη αύξηση της μισαλλοδοξίας προς τους πολιτικούς αντιπάλους, ενώ αυξάνεται και ο αριθμός των ατόμων που ασκούν λεκτική ή σωματική βία. Η ψυχική υγεία παραμένει ένα ζήτημα σε σχέση με την τρομοκρατία και τον βίαιο εξτρεμισμό. Η κατάσταση που δημιουργείται από την πανδημία μπορεί να είναι ένας πρόσθετος παράγοντας άγχους, που ενδεχομένως να ενθαρρύνει τα ευάλωτα άτομα να στραφούν στη βία. Οι εξτρεμιστές και οι τρομοκράτες έχουν βρει νέες ευκαιρίες στον αυξημένο χρόνο που δαπανάται στο διαδίκτυο κατά τη διάρκεια της πανδημίας </a:t>
            </a:r>
            <a:r>
              <a:rPr lang="en-US" i="1" dirty="0" smtClean="0"/>
              <a:t>COVID</a:t>
            </a:r>
            <a:r>
              <a:rPr lang="el-GR" i="1" dirty="0" smtClean="0"/>
              <a:t>-19. Με μεγάλο όγκο παραπληροφόρησης που διαδίδεται ενεργά στο Διαδίκτυο, οι εξτρεμιστές και οι τρομοκράτες έχουν εκμεταλλευτεί την κοινωνική δυσαρέσκεια για να προσεγγίσουν και να διαδώσουν τις ιδεολογίες τους </a:t>
            </a:r>
            <a:r>
              <a:rPr lang="el-GR" dirty="0" smtClean="0"/>
              <a:t>»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a:bodyPr>
          <a:lstStyle/>
          <a:p>
            <a:pPr algn="just"/>
            <a:r>
              <a:rPr lang="el-GR" b="1" dirty="0" err="1" smtClean="0"/>
              <a:t>Ριζοσπαστικοποιημένη</a:t>
            </a:r>
            <a:r>
              <a:rPr lang="el-GR" b="1" dirty="0" smtClean="0"/>
              <a:t> Νεολαία στην Ευρώπη</a:t>
            </a:r>
            <a:endParaRPr lang="el-GR" dirty="0" smtClean="0"/>
          </a:p>
          <a:p>
            <a:pPr algn="just"/>
            <a:r>
              <a:rPr lang="el-GR" dirty="0" smtClean="0"/>
              <a:t>Η αυξανόμενη συμπάθεια προς τις ριζοσπαστικές ομάδες από τη νεολαία καθώς και η εχθρότητα και η μισαλλοδοξία στον ψηφιακό χώρο έχουν φτάσει σε ανησυχητικά επίπεδα. Αυτή η συγκεκριμένη ανησυχία για τη ριζοσπαστικοποίηση των νέων προέκυψε λόγω της δημοσίευσης ανησυχητικών αναφορών σχετικά με ευρωπαίους πολίτες που ταξίδευαν στη Συρία για να πολεμήσουν</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fontScale="85000" lnSpcReduction="20000"/>
          </a:bodyPr>
          <a:lstStyle/>
          <a:p>
            <a:pPr algn="just"/>
            <a:r>
              <a:rPr lang="el-GR" dirty="0" smtClean="0"/>
              <a:t>Τα </a:t>
            </a:r>
            <a:r>
              <a:rPr lang="el-GR" dirty="0" smtClean="0"/>
              <a:t>Ηνωμένα Έθνη ήταν μεταξύ των πρώτων οργανισμών που αντιμετώπισαν το θέμα με ένα ψήφισμα που εγκρίθηκε το 2015 για τη Νεολαία, την Ειρήνη και την Ασφάλεια, το οποίο τόνισε την ανάγκη αντιμετώπισης των παραγόντων και των συνθηκών που ωθούν τη νεολαία προς τον βίαιο εξτρεμισμό, συμπεριλαμβανομένης της έλλειψης κοινωνικής ένταξης, της περιθωριοποίησης, της πολιτικής αποξένωσης κ.λπ., ιδίως με την ενίσχυση της ενδυνάμωσης των νέων. Από αυτή την άποψη, το Σχέδιο Δράσης των Ηνωμένων Εθνών για την πρόληψη του βίαιου εξτρεμισμού το 2015 κάλεσε τα κράτη μέλη του ΟΗΕ να εμπλέξουν ουσιαστικά τους νέους και τις γυναίκες σε στρατηγικές που στοχεύουν στην αντιμετώπιση και την πρόληψη του βίαιου </a:t>
            </a:r>
            <a:r>
              <a:rPr lang="el-GR" dirty="0" smtClean="0"/>
              <a:t>εξτρεμισμού.</a:t>
            </a:r>
            <a:endParaRPr lang="el-GR" dirty="0" smtClean="0"/>
          </a:p>
          <a:p>
            <a:pPr algn="just">
              <a:buNone/>
            </a:pP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fontScale="55000" lnSpcReduction="20000"/>
          </a:bodyPr>
          <a:lstStyle/>
          <a:p>
            <a:pPr algn="just"/>
            <a:r>
              <a:rPr lang="el-GR" dirty="0" smtClean="0"/>
              <a:t>Οι ακριβείς παράγοντες που οδηγούν στη ριζοσπαστικοποίηση των νέων δεν είναι εύκολο να εντοπιστούν, καθώς τα ριζοσπαστικά άτομα έχουν διαφορετικό κοινωνικοοικονομικό υπόβαθρο και ζουν σε διαφορετικά περιβάλλοντα. Ωστόσο, οι ερευνητές προσπάθησαν να προσδιορίσουν ορισμένους οριζόντιους παράγοντες που μπορούν να οδηγήσουν σε ριζοσπαστικοποίηση. </a:t>
            </a:r>
            <a:r>
              <a:rPr lang="el-GR" dirty="0" smtClean="0"/>
              <a:t>Υπάρχουν </a:t>
            </a:r>
            <a:r>
              <a:rPr lang="el-GR" dirty="0" smtClean="0"/>
              <a:t>εννέα τύποι «παραγόντων κινδύνου» που συμβάλλουν στη ριζοσπαστικοποίηση: ατομικοί </a:t>
            </a:r>
            <a:r>
              <a:rPr lang="el-GR" dirty="0" err="1" smtClean="0"/>
              <a:t>κοινωνικο</a:t>
            </a:r>
            <a:r>
              <a:rPr lang="el-GR" dirty="0" smtClean="0"/>
              <a:t>-ψυχολογικοί, κοινωνικοί, πολιτικοί, ιδεολογικοί/θρησκευτικοί παράγοντες, πολιτιστική κρίση και κρίση ταυτότητας, τραύμα και άλλοι μηχανισμοί ενεργοποίησης, δυναμική της ομάδας, ατομική </a:t>
            </a:r>
            <a:r>
              <a:rPr lang="el-GR" dirty="0" smtClean="0"/>
              <a:t>χειραγώγηση και </a:t>
            </a:r>
            <a:r>
              <a:rPr lang="el-GR" dirty="0" smtClean="0"/>
              <a:t>τα </a:t>
            </a:r>
            <a:r>
              <a:rPr lang="en-US" dirty="0" smtClean="0"/>
              <a:t>social media</a:t>
            </a:r>
            <a:r>
              <a:rPr lang="el-GR" dirty="0" smtClean="0"/>
              <a:t>. </a:t>
            </a:r>
            <a:endParaRPr lang="el-GR" dirty="0" smtClean="0"/>
          </a:p>
          <a:p>
            <a:pPr algn="just"/>
            <a:r>
              <a:rPr lang="el-GR" dirty="0" smtClean="0"/>
              <a:t>Η </a:t>
            </a:r>
            <a:r>
              <a:rPr lang="el-GR" dirty="0" smtClean="0"/>
              <a:t>πολιτική αστάθεια, η ανασφάλεια, η έλλειψη προοπτικών λόγω υψηλού ποσοστού ανεργίας, ο κοινωνικός αποκλεισμός και η έλλειψη αίσθησης του </a:t>
            </a:r>
            <a:r>
              <a:rPr lang="el-GR" dirty="0" err="1" smtClean="0"/>
              <a:t>ανήκειν</a:t>
            </a:r>
            <a:r>
              <a:rPr lang="el-GR" dirty="0" smtClean="0"/>
              <a:t> και η απουσία πολιτικών είναι μερικοί από τους παράγοντες που μπορούν να οδηγήσουν στην περιθωριοποίηση και τελικά στη ριζοσπαστικοποίηση .</a:t>
            </a:r>
          </a:p>
          <a:p>
            <a:pPr algn="just"/>
            <a:r>
              <a:rPr lang="el-GR" dirty="0" smtClean="0"/>
              <a:t>Οι μελετητές έχουν επισημάνει διάφορους παράγοντες που βοηθούν στην κατανόηση των λόγων για τους οποίους η νεολαία αποτελεί ευάλωτη ομάδα: α) ατομικοί παράγοντες κινδύνου περιλαμβάνουν ψυχολογικές ευπάθειες όπως πρώιμες εμπειρίες εγκατάλειψης, αντιληπτή αδικία και προσωπική αβεβαιότητα, β) </a:t>
            </a:r>
            <a:r>
              <a:rPr lang="el-GR" dirty="0" err="1" smtClean="0"/>
              <a:t>μικροπεριβαλλοντικοί</a:t>
            </a:r>
            <a:r>
              <a:rPr lang="el-GR" dirty="0" smtClean="0"/>
              <a:t> παράγοντες κινδύνου περιλαμβάνουν οικογενειακή δυσλειτουργία και φιλίες με ριζοσπαστικά άτομα και γ) οι κοινωνικοί παράγοντες κινδύνου περιλαμβάνουν γεωπολιτικά γεγονότα και κοινωνικές </a:t>
            </a:r>
            <a:r>
              <a:rPr lang="el-GR" dirty="0" smtClean="0"/>
              <a:t>αλλαγές</a:t>
            </a:r>
            <a:endParaRPr lang="el-GR" dirty="0" smtClean="0"/>
          </a:p>
          <a:p>
            <a:pPr algn="just"/>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fontScale="77500" lnSpcReduction="20000"/>
          </a:bodyPr>
          <a:lstStyle/>
          <a:p>
            <a:pPr algn="just"/>
            <a:r>
              <a:rPr lang="el-GR" dirty="0" smtClean="0"/>
              <a:t>Η ΕΕ έχει εφαρμόσει διάφορες στρατηγικές και προγράμματα, για παράδειγμα μια ειδική στρατηγική </a:t>
            </a:r>
            <a:r>
              <a:rPr lang="el-GR" dirty="0" smtClean="0"/>
              <a:t>για </a:t>
            </a:r>
            <a:r>
              <a:rPr lang="el-GR" dirty="0" smtClean="0"/>
              <a:t>την καταπολέμηση της ριζοσπαστικοποίησης και τη στρατολόγηση στην τρομοκρατία, μια στρατηγική επικοινωνίας στα μέσα ενημέρωσης, ένα έργο </a:t>
            </a:r>
            <a:r>
              <a:rPr lang="en-US" dirty="0" smtClean="0"/>
              <a:t>Check</a:t>
            </a:r>
            <a:r>
              <a:rPr lang="el-GR" dirty="0" smtClean="0"/>
              <a:t>-</a:t>
            </a:r>
            <a:r>
              <a:rPr lang="en-US" dirty="0" smtClean="0"/>
              <a:t>the</a:t>
            </a:r>
            <a:r>
              <a:rPr lang="el-GR" dirty="0" smtClean="0"/>
              <a:t>-</a:t>
            </a:r>
            <a:r>
              <a:rPr lang="en-US" dirty="0" smtClean="0"/>
              <a:t>Web</a:t>
            </a:r>
            <a:r>
              <a:rPr lang="el-GR" dirty="0" smtClean="0"/>
              <a:t> και ένα πρόγραμμα Ενδυνάμωσης της Κοινωνίας των Πολιτών σε όλη την ΕΕ. </a:t>
            </a:r>
            <a:endParaRPr lang="el-GR" dirty="0" smtClean="0"/>
          </a:p>
          <a:p>
            <a:pPr algn="just"/>
            <a:r>
              <a:rPr lang="el-GR" dirty="0" smtClean="0"/>
              <a:t>Επίσης</a:t>
            </a:r>
            <a:r>
              <a:rPr lang="el-GR" dirty="0" smtClean="0"/>
              <a:t>, το Δίκτυο Ευαισθητοποίησης για τη Ριζοσπαστικοποίηση (</a:t>
            </a:r>
            <a:r>
              <a:rPr lang="en-US" dirty="0" smtClean="0"/>
              <a:t>RAN</a:t>
            </a:r>
            <a:r>
              <a:rPr lang="el-GR" dirty="0" smtClean="0"/>
              <a:t>) </a:t>
            </a:r>
            <a:r>
              <a:rPr lang="el-GR" dirty="0" smtClean="0"/>
              <a:t>λειτουργεί </a:t>
            </a:r>
            <a:r>
              <a:rPr lang="el-GR" dirty="0" smtClean="0"/>
              <a:t>ως δίκτυο ανταλλαγής εμπειριών, συλλογής καλών πρακτικών και παροχής εκπαίδευσης </a:t>
            </a:r>
            <a:endParaRPr lang="el-GR" dirty="0" smtClean="0"/>
          </a:p>
          <a:p>
            <a:pPr algn="just"/>
            <a:r>
              <a:rPr lang="el-GR" dirty="0" smtClean="0"/>
              <a:t>Επιπλέον</a:t>
            </a:r>
            <a:r>
              <a:rPr lang="el-GR" dirty="0" smtClean="0"/>
              <a:t>, η ΕΕ έχει δημιουργήσει διάφορες δομές με στόχο να επιτρέψει τη συλλογή δεδομένων, την πρόσβαση σε βάσεις δεδομένων και την ανταλλαγή </a:t>
            </a:r>
            <a:r>
              <a:rPr lang="el-GR" dirty="0" smtClean="0"/>
              <a:t>πληροφοριών.</a:t>
            </a:r>
          </a:p>
          <a:p>
            <a:pPr algn="just"/>
            <a:r>
              <a:rPr lang="el-GR" dirty="0" smtClean="0"/>
              <a:t>Στις 9 Δεκεμβρίου 2020, η Επιτροπή ενέκρινε ένα νέο Αντιτρομοκρατικό Πρόγραμμα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928670"/>
            <a:ext cx="8229600" cy="5357850"/>
          </a:xfrm>
        </p:spPr>
        <p:txBody>
          <a:bodyPr>
            <a:normAutofit fontScale="62500" lnSpcReduction="20000"/>
          </a:bodyPr>
          <a:lstStyle/>
          <a:p>
            <a:pPr algn="just"/>
            <a:r>
              <a:rPr lang="el-GR" dirty="0" smtClean="0"/>
              <a:t>Οι τρέχουσες πολιτικές ασφάλειας, καταπολέμησης της τρομοκρατίας και ριζοσπαστικοποίησης δεν λαμβάνουν επαρκώς υπόψη τους μακροπρόθεσμους και κοινωνικοοικονομικούς παράγοντες σε εθνικό και ευρωπαϊκό </a:t>
            </a:r>
            <a:r>
              <a:rPr lang="el-GR" dirty="0" smtClean="0"/>
              <a:t>επίπεδο.</a:t>
            </a:r>
          </a:p>
          <a:p>
            <a:pPr algn="just"/>
            <a:r>
              <a:rPr lang="el-GR" dirty="0" smtClean="0"/>
              <a:t>Τα τελευταία χρόνια, λαμβάνοντας υπόψη ότι αυτές οι προσεγγίσεις περιέχουν ένα ευρύ φάσμα περιορισμών και επομένως δεν αντιμετωπίζουν τις ρίζες της εμπλοκής σε τρομοκρατική οργάνωση, έχουν αναπτυχθεί σταδιακά μη κατασταλτικά μέτρα από πολλά κράτη. Τα μέτρα αυτά επικεντρώνονται στην καταπολέμηση της ριζοσπαστικοποίησης, </a:t>
            </a:r>
            <a:r>
              <a:rPr lang="el-GR" dirty="0" smtClean="0"/>
              <a:t>την </a:t>
            </a:r>
            <a:r>
              <a:rPr lang="el-GR" dirty="0" err="1" smtClean="0"/>
              <a:t>αποριζοσπαστικοποίηση</a:t>
            </a:r>
            <a:r>
              <a:rPr lang="el-GR" dirty="0" smtClean="0"/>
              <a:t> </a:t>
            </a:r>
            <a:r>
              <a:rPr lang="el-GR" dirty="0" smtClean="0"/>
              <a:t>και </a:t>
            </a:r>
            <a:r>
              <a:rPr lang="el-GR" dirty="0" smtClean="0"/>
              <a:t>την </a:t>
            </a:r>
            <a:r>
              <a:rPr lang="el-GR" dirty="0" smtClean="0"/>
              <a:t>αποκατάστασης, προκειμένου να διευκολυνθεί η επανένταξη στην κοινωνία. Επιπλέον, περιλαμβάνουν προτάσεις που στοχεύουν στη μείωση του κινδύνου επιστροφής στη </a:t>
            </a:r>
            <a:r>
              <a:rPr lang="el-GR" dirty="0" smtClean="0"/>
              <a:t>βία. </a:t>
            </a:r>
          </a:p>
          <a:p>
            <a:pPr algn="just"/>
            <a:r>
              <a:rPr lang="el-GR" dirty="0" smtClean="0"/>
              <a:t>Ο Ειδικός Εισηγητής του ΟΗΕ για την προστασία και την προώθηση των ανθρωπίνων δικαιωμάτων και των θεμελιωδών ελευθεριών αναγνωρίζει τις κοινωνικές και πολιτικές επιταγές της αντιμετώπισης του βίαιου εξτρεμισμού, υπογραμμίζοντας ότι « </a:t>
            </a:r>
            <a:r>
              <a:rPr lang="el-GR" i="1" dirty="0" smtClean="0"/>
              <a:t>μόνο οι πολιτικές επιβεβαίωσης των δικαιωμάτων </a:t>
            </a:r>
            <a:r>
              <a:rPr lang="el-GR" i="1" dirty="0" smtClean="0"/>
              <a:t>θα </a:t>
            </a:r>
            <a:r>
              <a:rPr lang="el-GR" i="1" dirty="0" smtClean="0"/>
              <a:t>είχαν μακροπρόθεσμη επιτυχία στην πρόληψη της βίας </a:t>
            </a:r>
            <a:r>
              <a:rPr lang="el-GR" dirty="0" smtClean="0"/>
              <a:t>». Σύμφωνα με τον Ειδικό Εισηγητή, η πρόληψη είναι ένα σημαντικό και απαραίτητο εργαλείο, αλλά θα είναι αποτελεσματική μόνο όταν ασκείται με τρόπο που προστατεύει και επιβεβαιώνει τα δικαιώματα.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6000792"/>
          </a:xfrm>
        </p:spPr>
        <p:txBody>
          <a:bodyPr>
            <a:normAutofit/>
          </a:bodyPr>
          <a:lstStyle/>
          <a:p>
            <a:r>
              <a:rPr lang="el-GR" sz="2000" dirty="0" smtClean="0"/>
              <a:t>Το θέμα της ριζοσπαστικοποίησης, ειδικά όταν εκδηλώνεται με πράξεις βίαιου εξτρεμισμού και τρομοκρατίας, δεν είναι νέο φαινόμενο στην ευρωπαϊκή πολιτική ατζέντα. Για παράδειγμα, ο Δημήτριος </a:t>
            </a:r>
            <a:r>
              <a:rPr lang="el-GR" sz="2000" dirty="0" err="1" smtClean="0"/>
              <a:t>Ευρυγένης</a:t>
            </a:r>
            <a:r>
              <a:rPr lang="el-GR" sz="2000" dirty="0" smtClean="0"/>
              <a:t>, στην περίφημη έκθεσή του το 1985 στο Ευρωπαϊκό Κοινοβούλιο, είχε προειδοποιήσει για την άνοδο ριζοσπαστικών ιδεολογιών και ρατσιστικών αισθημάτων σε όλη την Ευρώπη και είχε προτείνει συγκεκριμένα μέτρα για τον μετριασμό </a:t>
            </a:r>
            <a:r>
              <a:rPr lang="el-GR" sz="2000" dirty="0" smtClean="0"/>
              <a:t>τους.</a:t>
            </a:r>
          </a:p>
          <a:p>
            <a:pPr algn="just"/>
            <a:r>
              <a:rPr lang="el-GR" sz="2000" dirty="0" smtClean="0"/>
              <a:t>Ωστόσο, τα τελευταία χρόνια, η ριζοσπαστικοποίηση προς τον βίαιο εξτρεμισμό και την τρομοκρατία είναι μια αυξανόμενη και ανησυχητική απειλή στην Ευρωπαϊκή Ένωση. Πρόσφατες τρομοκρατικές επιθέσεις (π.χ. επιθέσεις </a:t>
            </a:r>
            <a:r>
              <a:rPr lang="el-GR" sz="2000" dirty="0" err="1" smtClean="0"/>
              <a:t>Τζιχάντ</a:t>
            </a:r>
            <a:r>
              <a:rPr lang="el-GR" sz="2000" dirty="0" smtClean="0"/>
              <a:t> στην Ισπανία, το Ηνωμένο Βασίλειο, τη Γαλλία και το Βέλγιο) και, κυρίως, το γεγονός ότι οι νέοι έχουν συμμετάσχει ή εκφράσει τη συμπάθειά τους σε αυτές, καθώς και η άνοδος άλλων τύπων εξτρεμιστικών ομάδων (</a:t>
            </a:r>
            <a:r>
              <a:rPr lang="el-GR" sz="2000" dirty="0" err="1" smtClean="0"/>
              <a:t>υπερεθνικιστές</a:t>
            </a:r>
            <a:r>
              <a:rPr lang="el-GR" sz="2000" dirty="0" smtClean="0"/>
              <a:t>, νεοναζί κ.λπ.) ή άλλες μορφές βίας και μισαλλοδοξίας (για παράδειγμα, νεανική εγκληματικότητα, χουλιγκανισμός, ξενοφοβία, </a:t>
            </a:r>
            <a:r>
              <a:rPr lang="el-GR" sz="2000" dirty="0" err="1" smtClean="0"/>
              <a:t>ισλαμοφοβία</a:t>
            </a:r>
            <a:r>
              <a:rPr lang="el-GR" sz="2000" dirty="0" smtClean="0"/>
              <a:t>, εγκλήματα μίσους κατά εθνικών μειονοτήτων, </a:t>
            </a:r>
            <a:r>
              <a:rPr lang="el-GR" sz="2000" dirty="0" err="1" smtClean="0"/>
              <a:t>ομοφοβία</a:t>
            </a:r>
            <a:r>
              <a:rPr lang="el-GR" sz="2000" dirty="0" smtClean="0"/>
              <a:t> και βία κατά ανηλίκων) είχαν θέσει τον ριζοσπαστισμό, τον βίαιο εξτρεμισμό και την τρομοκρατία στην πρώτη γραμμή των σημερινών συζητήσεων </a:t>
            </a:r>
            <a:r>
              <a:rPr lang="el-GR" sz="2000" dirty="0" smtClean="0"/>
              <a:t>πολιτική.</a:t>
            </a:r>
            <a:endParaRPr lang="el-GR"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fontScale="62500" lnSpcReduction="20000"/>
          </a:bodyPr>
          <a:lstStyle/>
          <a:p>
            <a:pPr algn="just"/>
            <a:r>
              <a:rPr lang="el-GR" dirty="0" smtClean="0"/>
              <a:t>Λαμβάνοντας υπόψη τις σοβαρές συνέπειες της βίαιης ριζοσπαστικοποίησης, σε όλες τις μορφές και εκδηλώσεις της, έχει επισημανθεί η ανάγκη εντοπισμού αποτελεσματικών μηχανισμών και στρατηγικών για την πρόληψη τόσο σε ευρωπαϊκό όσο και σε εθνικό επίπεδο. </a:t>
            </a:r>
            <a:endParaRPr lang="el-GR" dirty="0" smtClean="0"/>
          </a:p>
          <a:p>
            <a:pPr algn="just"/>
            <a:r>
              <a:rPr lang="el-GR" dirty="0" smtClean="0"/>
              <a:t>Σημειωτέον ότι η ριζοσπαστικοποίηση και η στρατολόγηση στην τρομοκρατία θεωρούνταν εδώ και καιρό ως απειλή για την Ευρώπη που προέρχεται από το «έξω» και οι πιθανοί δράστες είναι κυρίως υπήκοοι τρίτων χωρών που δεν έχουν ενσωματωθεί με επιτυχία στις ευρωπαϊκές κοινωνίες. Ωστόσο, οι τελευταίες τρομοκρατικές επιθέσεις στην Ευρώπη πρόσθεσαν μια άλλη μεταβλητή στην επείγουσα ανάγκη αντιμετώπισης της ριζοσπαστικοποίησης που οδηγεί σε βίαιο εξτρεμισμό και τρομοκρατία. Η πλειονότητα των υπόπτων για τρομοκρατία που εμπλέκονται σε αυτές τις επιθέσεις ήταν Ευρωπαίοι πολίτες, γεννημένοι και μεγαλωμένοι σε κράτη μέλη, οι οποίοι </a:t>
            </a:r>
            <a:r>
              <a:rPr lang="el-GR" dirty="0" err="1" smtClean="0"/>
              <a:t>ριζοσπαστικοποιήθηκαν</a:t>
            </a:r>
            <a:r>
              <a:rPr lang="el-GR" dirty="0" smtClean="0"/>
              <a:t> και στράφηκαν εναντίον των συμπολιτών </a:t>
            </a:r>
            <a:r>
              <a:rPr lang="el-GR" dirty="0" smtClean="0"/>
              <a:t>τους. </a:t>
            </a:r>
          </a:p>
          <a:p>
            <a:pPr algn="just"/>
            <a:r>
              <a:rPr lang="el-GR" dirty="0" smtClean="0"/>
              <a:t>Ιδιαίτερα </a:t>
            </a:r>
            <a:r>
              <a:rPr lang="el-GR" dirty="0" smtClean="0"/>
              <a:t>ανησυχητικό είναι επίσης ότι η πλειονότητα των δραστών στα προαναφερθέντα βίαια περιστατικά ήταν νεαροί άνδρες ηλικίας από 17 έως 30 </a:t>
            </a:r>
            <a:r>
              <a:rPr lang="el-GR" dirty="0" smtClean="0"/>
              <a:t>ετών.</a:t>
            </a:r>
            <a:endParaRPr lang="el-G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fontScale="92500" lnSpcReduction="20000"/>
          </a:bodyPr>
          <a:lstStyle/>
          <a:p>
            <a:pPr algn="just"/>
            <a:r>
              <a:rPr lang="el-GR" dirty="0" smtClean="0"/>
              <a:t>Η ριζοσπαστικοποίηση σήμερα έχει διαφορετικές αιτίες, εφαρμόζει διαφορετικές τεχνικές στρατολόγησης και επικοινωνίας και χαρακτηρίζεται από </a:t>
            </a:r>
            <a:r>
              <a:rPr lang="el-GR" dirty="0" err="1" smtClean="0"/>
              <a:t>παγκοσμιοποιημένους</a:t>
            </a:r>
            <a:r>
              <a:rPr lang="el-GR" dirty="0" smtClean="0"/>
              <a:t> </a:t>
            </a:r>
            <a:r>
              <a:rPr lang="el-GR" dirty="0" smtClean="0"/>
              <a:t>στόχους </a:t>
            </a:r>
            <a:r>
              <a:rPr lang="el-GR" dirty="0" smtClean="0"/>
              <a:t>εντός και εκτός Ευρώπης . Το γεγονός ότι οι ύποπτοι τρομοκρατών για τις τελευταίες επιθέσεις ήταν Ευρωπαίοι πολίτες δείχνει ότι μεγάλος αριθμός πολιτών της ΕΕ έχει χάσει την εμπιστοσύνη στην Ευρώπη ως κοινότητα αξιών και έχει αποξενωθεί από τις θεμελιώδεις αρχές της ανθρώπινης αξιοπρέπειας, της προστασίας των ανθρωπίνων δικαιωμάτων, της </a:t>
            </a:r>
            <a:r>
              <a:rPr lang="el-GR" dirty="0" smtClean="0"/>
              <a:t>δημοκρατίας.</a:t>
            </a:r>
          </a:p>
          <a:p>
            <a:pPr algn="just"/>
            <a:r>
              <a:rPr lang="el-GR" i="1" dirty="0" smtClean="0"/>
              <a:t>Η νεολαία </a:t>
            </a:r>
            <a:r>
              <a:rPr lang="el-GR" dirty="0" smtClean="0"/>
              <a:t>είναι η ομάδα που αναγνωρίζεται </a:t>
            </a:r>
            <a:r>
              <a:rPr lang="el-GR" i="1" dirty="0" smtClean="0"/>
              <a:t>πιο </a:t>
            </a:r>
            <a:r>
              <a:rPr lang="el-GR" dirty="0" smtClean="0"/>
              <a:t>συχνά ως </a:t>
            </a:r>
            <a:r>
              <a:rPr lang="el-GR" i="1" dirty="0" smtClean="0"/>
              <a:t>ευάλωτη στη ριζοσπαστικοποίηση </a:t>
            </a:r>
            <a:endParaRPr lang="el-GR" dirty="0" smtClean="0"/>
          </a:p>
          <a:p>
            <a:pPr algn="just"/>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Autofit/>
          </a:bodyPr>
          <a:lstStyle/>
          <a:p>
            <a:pPr algn="just"/>
            <a:r>
              <a:rPr lang="el-GR" sz="1600" b="1" dirty="0" smtClean="0"/>
              <a:t>Ορισμός της ριζοσπαστικοποίησης</a:t>
            </a:r>
            <a:endParaRPr lang="el-GR" sz="1600" dirty="0" smtClean="0"/>
          </a:p>
          <a:p>
            <a:pPr algn="just"/>
            <a:r>
              <a:rPr lang="el-GR" sz="1600" dirty="0" smtClean="0"/>
              <a:t>Όπως και με την έννοια της «τρομοκρατίας», δεν υπάρχουν καθολικά αποδεκτοί ορισμοί των όρων «βίαιος εξτρεμισμός» και «ριζοσπαστικοποίηση». Σχετικά με τη ριζοσπαστικοποίηση, έχουν διατυπωθεί πολλοί διαφορετικοί ορισμοί </a:t>
            </a:r>
            <a:r>
              <a:rPr lang="el-GR" sz="1600" dirty="0" smtClean="0"/>
              <a:t>και </a:t>
            </a:r>
            <a:r>
              <a:rPr lang="el-GR" sz="1600" dirty="0" smtClean="0"/>
              <a:t>επομένως δεν υπάρχει ένας ορισμός που να είναι καθολικά αποδεκτός και εφαρμόσιμος σε όλες τις μεμονωμένες περιπτώσεις. Μάλιστα, η ακαδημαϊκή βιβλιογραφία επισημαίνει εμφατικά ότι η έννοια της ριζοσπαστικοποίησης δεν είναι ούτε </a:t>
            </a:r>
            <a:r>
              <a:rPr lang="el-GR" sz="1600" dirty="0" err="1" smtClean="0"/>
              <a:t>στέρεη</a:t>
            </a:r>
            <a:r>
              <a:rPr lang="el-GR" sz="1600" dirty="0" smtClean="0"/>
              <a:t> ούτε πολύ </a:t>
            </a:r>
            <a:r>
              <a:rPr lang="el-GR" sz="1600" dirty="0" smtClean="0"/>
              <a:t>σαφής.</a:t>
            </a:r>
            <a:endParaRPr lang="el-GR" sz="1600" dirty="0" smtClean="0"/>
          </a:p>
          <a:p>
            <a:pPr algn="just"/>
            <a:r>
              <a:rPr lang="el-GR" sz="1600" dirty="0" smtClean="0"/>
              <a:t>Η </a:t>
            </a:r>
            <a:r>
              <a:rPr lang="el-GR" sz="1600" b="1" dirty="0" smtClean="0"/>
              <a:t>Ευρωπαϊκή Επιτροπή </a:t>
            </a:r>
            <a:r>
              <a:rPr lang="el-GR" sz="1600" dirty="0" smtClean="0"/>
              <a:t>χρησιμοποιεί τον γενικό ορισμό της ριζοσπαστικοποίησης ως « </a:t>
            </a:r>
            <a:r>
              <a:rPr lang="el-GR" sz="1600" i="1" dirty="0" smtClean="0"/>
              <a:t>μια σταδιακή και περίπλοκη διαδικασία κατά την οποία ένα άτομο ή μια ομάδα ασπάζεται μια ριζοσπαστική ιδεολογία ή πεποίθηση που αποδέχεται, χρησιμοποιεί ή συγχωρεί τη βία, συμπεριλαμβανομένων των τρομοκρατικών πράξεων, για να επιτύχει έναν συγκεκριμένο πολιτικό ή ιδεολογικό σκοπό. </a:t>
            </a:r>
            <a:r>
              <a:rPr lang="el-GR" sz="1600" dirty="0" smtClean="0"/>
              <a:t>” Πρέπει να σημειωθεί ότι οι όροι «τρομοκρατία» και «βίαιος εξτρεμισμός» μερικές φορές μπορούν να χρησιμοποιηθούν εναλλακτικά. </a:t>
            </a:r>
            <a:endParaRPr lang="el-GR" sz="1600" dirty="0" smtClean="0"/>
          </a:p>
          <a:p>
            <a:pPr algn="just"/>
            <a:r>
              <a:rPr lang="el-GR" sz="1600" dirty="0" smtClean="0"/>
              <a:t>η </a:t>
            </a:r>
            <a:r>
              <a:rPr lang="el-GR" sz="1600" b="1" dirty="0" smtClean="0"/>
              <a:t>Ύπατη Αρμοστεία των Ηνωμένων Εθνών για τα Ανθρώπινα Δικαιώματα </a:t>
            </a:r>
            <a:r>
              <a:rPr lang="el-GR" sz="1600" dirty="0" smtClean="0"/>
              <a:t>ορίζει τη ριζοσπαστικοποίηση ως « </a:t>
            </a:r>
            <a:r>
              <a:rPr lang="el-GR" sz="1600" i="1" dirty="0" smtClean="0"/>
              <a:t>την </a:t>
            </a:r>
            <a:r>
              <a:rPr lang="el-GR" sz="1600" i="1" dirty="0" smtClean="0"/>
              <a:t>διαδικασία </a:t>
            </a:r>
            <a:r>
              <a:rPr lang="el-GR" sz="1600" i="1" dirty="0" smtClean="0"/>
              <a:t>μέσω της οποίας ένα άτομο υιοθετεί εξτρεμιστικό σύνολο πεποιθήσεων και φιλοδοξιών. Αυτό μπορεί να περιλαμβάνει, </a:t>
            </a:r>
            <a:r>
              <a:rPr lang="el-GR" sz="1600" i="1" dirty="0" smtClean="0"/>
              <a:t>τη </a:t>
            </a:r>
            <a:r>
              <a:rPr lang="el-GR" sz="1600" i="1" dirty="0" smtClean="0"/>
              <a:t>προθυμία να συγχωρήσει, να υποστηρίξει, να διευκολύνει ή να χρησιμοποιήσει τη βία για </a:t>
            </a:r>
            <a:r>
              <a:rPr lang="el-GR" sz="1600" i="1" dirty="0" smtClean="0"/>
              <a:t>πολιτικούς, ιδεολογικούς, </a:t>
            </a:r>
            <a:r>
              <a:rPr lang="el-GR" sz="1600" i="1" dirty="0" smtClean="0"/>
              <a:t>θρησκευτικούς ή άλλους στόχους </a:t>
            </a:r>
            <a:r>
              <a:rPr lang="el-GR" sz="1600" dirty="0" smtClean="0"/>
              <a:t>» . </a:t>
            </a:r>
            <a:endParaRPr lang="el-GR" sz="1600" dirty="0" smtClean="0"/>
          </a:p>
          <a:p>
            <a:pPr algn="just"/>
            <a:r>
              <a:rPr lang="el-GR" sz="1600" dirty="0" smtClean="0"/>
              <a:t>Επιπλέον</a:t>
            </a:r>
            <a:r>
              <a:rPr lang="el-GR" sz="1600" dirty="0" smtClean="0"/>
              <a:t>, σύμφωνα με το </a:t>
            </a:r>
            <a:r>
              <a:rPr lang="el-GR" sz="1600" b="1" dirty="0" smtClean="0"/>
              <a:t>Υπουργείο Εσωτερικής Ασφάλειας των ΗΠΑ</a:t>
            </a:r>
            <a:r>
              <a:rPr lang="el-GR" sz="1600" dirty="0" smtClean="0"/>
              <a:t>, η ριζοσπαστικοποίηση είναι « </a:t>
            </a:r>
            <a:r>
              <a:rPr lang="el-GR" sz="1600" i="1" dirty="0" smtClean="0"/>
              <a:t>η διαδικασία υιοθέτησης ενός εξτρεμιστικού συστήματος πεποιθήσεων, συμπεριλαμβανομένης της προθυμίας χρήσης, υποστήριξης ή διευκόλυνσης της βίας, ως </a:t>
            </a:r>
            <a:r>
              <a:rPr lang="el-GR" sz="1600" i="1" dirty="0" smtClean="0"/>
              <a:t>μέθοδο </a:t>
            </a:r>
            <a:r>
              <a:rPr lang="el-GR" sz="1600" i="1" dirty="0" smtClean="0"/>
              <a:t>για την επίτευξη κοινωνικής αλλαγής </a:t>
            </a:r>
            <a:r>
              <a:rPr lang="el-GR" sz="1600" dirty="0" smtClean="0"/>
              <a:t>».</a:t>
            </a:r>
            <a:endParaRPr lang="el-GR" sz="1600" dirty="0" smtClean="0"/>
          </a:p>
          <a:p>
            <a:pPr algn="just"/>
            <a:endParaRPr lang="el-G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6000792"/>
          </a:xfrm>
        </p:spPr>
        <p:txBody>
          <a:bodyPr>
            <a:normAutofit/>
          </a:bodyPr>
          <a:lstStyle/>
          <a:p>
            <a:pPr algn="just"/>
            <a:r>
              <a:rPr lang="el-GR" sz="2200" dirty="0" smtClean="0"/>
              <a:t>Ο </a:t>
            </a:r>
            <a:r>
              <a:rPr lang="el-GR" sz="2200" b="1" dirty="0" smtClean="0"/>
              <a:t>Οργανισμός για την Ασφάλεια και τη Συνεργασία στην Ευρώπη (ΟΑΣΕ) </a:t>
            </a:r>
            <a:r>
              <a:rPr lang="el-GR" sz="2200" dirty="0" smtClean="0"/>
              <a:t>κάνει διάκριση μεταξύ των όρων «ριζοσπαστικοποίηση» και «ριζοσπαστικοποίηση που οδηγεί στην τρομοκρατία». </a:t>
            </a:r>
            <a:endParaRPr lang="el-GR" sz="2200" dirty="0" smtClean="0"/>
          </a:p>
          <a:p>
            <a:pPr algn="just"/>
            <a:r>
              <a:rPr lang="el-GR" sz="2200" dirty="0" smtClean="0"/>
              <a:t>Η </a:t>
            </a:r>
            <a:r>
              <a:rPr lang="el-GR" sz="2200" dirty="0" smtClean="0"/>
              <a:t>διάκριση υπογραμμίζει τη σημασία της διάκρισης μεταξύ εγκληματικής και νόμιμης δραστηριότητας επειδή δεν συμμετέχουν ή υποστηρίζουν βίαιη δραστηριότητα όλοι όσοι έχουν ριζοσπαστικές </a:t>
            </a:r>
            <a:r>
              <a:rPr lang="el-GR" sz="2200" dirty="0" smtClean="0"/>
              <a:t>ιδέες.</a:t>
            </a:r>
          </a:p>
          <a:p>
            <a:pPr algn="just"/>
            <a:r>
              <a:rPr lang="el-GR" sz="2200" dirty="0" smtClean="0"/>
              <a:t>Το </a:t>
            </a:r>
            <a:r>
              <a:rPr lang="el-GR" sz="2200" dirty="0" smtClean="0"/>
              <a:t>δικαίωμα στην ελευθερία της έκφρασης προστατεύει επίσης απόψεις που ορισμένοι μπορεί να θεωρήσουν ριζοσπαστικές ή ακραίες για να περιλαμβάνουν ιδέες που προσβάλλουν, συγκλονίζουν ή ενοχλούν το κράτος ή οποιοδήποτε τμήμα του πληθυσμού . Σύμφωνα με τον ΟΑΣΕ, η ριζοσπαστικοποίηση</a:t>
            </a:r>
            <a:r>
              <a:rPr lang="el-GR" sz="2200" dirty="0" smtClean="0"/>
              <a:t> </a:t>
            </a:r>
            <a:r>
              <a:rPr lang="el-GR" sz="2200" dirty="0" smtClean="0"/>
              <a:t>που οδηγεί στην τρομοκρατία αναφέρεται στη « </a:t>
            </a:r>
            <a:r>
              <a:rPr lang="el-GR" sz="2200" i="1" dirty="0" smtClean="0"/>
              <a:t>δυναμική διαδικασία κατά την οποία ένα άτομο αποδέχεται την τρομοκρατική βία ως μια πιθανή, ίσως και νόμιμη, πορεία δράσης. Αυτό μπορεί τελικά, αλλά όχι απαραίτητα, να οδηγήσει </a:t>
            </a:r>
            <a:r>
              <a:rPr lang="el-GR" sz="2200" i="1" dirty="0" smtClean="0"/>
              <a:t>το </a:t>
            </a:r>
            <a:r>
              <a:rPr lang="el-GR" sz="2200" i="1" dirty="0" smtClean="0"/>
              <a:t>άτομο να συνηγορήσει, να υποστηρίξει ή να εμπλακεί σε τρομοκρατία </a:t>
            </a:r>
            <a:r>
              <a:rPr lang="el-GR" sz="2200" dirty="0" smtClean="0"/>
              <a:t>».</a:t>
            </a:r>
            <a:endParaRPr lang="el-GR" sz="2200" dirty="0" smtClean="0"/>
          </a:p>
          <a:p>
            <a:pPr algn="just"/>
            <a:endParaRPr lang="el-GR"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rmAutofit fontScale="55000" lnSpcReduction="20000"/>
          </a:bodyPr>
          <a:lstStyle/>
          <a:p>
            <a:pPr algn="just"/>
            <a:r>
              <a:rPr lang="el-GR" dirty="0" smtClean="0"/>
              <a:t>Η ριζοσπαστικοποίηση που οδηγεί στη βία μπορεί να λάβει διάφορες μορφές ανάλογα με το πλαίσιο και τη χρονική περίοδο και μπορεί να σχετίζεται με διαφορετικές αιτίες ή ιδεολογίες. Σύμφωνα με το Κέντρο για την Πρόληψη της Ριζοσπαστικοποίησης που οδηγεί στη Βία, μπορεί να λάβει τις ακόλουθες </a:t>
            </a:r>
            <a:r>
              <a:rPr lang="el-GR" dirty="0" smtClean="0"/>
              <a:t>μορφές:</a:t>
            </a:r>
            <a:endParaRPr lang="el-GR" dirty="0" smtClean="0"/>
          </a:p>
          <a:p>
            <a:pPr lvl="1" algn="just"/>
            <a:r>
              <a:rPr lang="el-GR" dirty="0" smtClean="0"/>
              <a:t>Ο δεξιός εξτρεμισμός</a:t>
            </a:r>
            <a:r>
              <a:rPr lang="el-GR" b="1" dirty="0" smtClean="0"/>
              <a:t> </a:t>
            </a:r>
            <a:r>
              <a:rPr lang="el-GR" dirty="0" smtClean="0"/>
              <a:t>είναι μια μορφή ριζοσπαστικοποίησης που συνδέεται με τον φασισμό, τον ρατσισμό/ρατσισμό, τον </a:t>
            </a:r>
            <a:r>
              <a:rPr lang="el-GR" dirty="0" err="1" smtClean="0"/>
              <a:t>υπερεθνικισμό</a:t>
            </a:r>
            <a:r>
              <a:rPr lang="el-GR" dirty="0" smtClean="0"/>
              <a:t> και τον </a:t>
            </a:r>
            <a:r>
              <a:rPr lang="el-GR" dirty="0" err="1" smtClean="0"/>
              <a:t>υπερεθνικισμό</a:t>
            </a:r>
            <a:r>
              <a:rPr lang="el-GR" dirty="0" smtClean="0"/>
              <a:t>. Αυτή η μορφή ριζοσπαστικοποίησης χαρακτηρίζεται από τη βίαιη υπεράσπιση μιας φυλετικής, εθνικής ή </a:t>
            </a:r>
            <a:r>
              <a:rPr lang="el-GR" dirty="0" err="1" smtClean="0"/>
              <a:t>ψευδοεθνικής</a:t>
            </a:r>
            <a:r>
              <a:rPr lang="el-GR" dirty="0" smtClean="0"/>
              <a:t> ταυτότητας και συνδέεται επίσης με ριζική εχθρότητα προς τις κρατικές αρχές, τις μειονότητες, τους μετανάστες και/ή τις αριστερές πολιτικές ομάδες.</a:t>
            </a:r>
          </a:p>
          <a:p>
            <a:pPr lvl="1" algn="just"/>
            <a:r>
              <a:rPr lang="el-GR" dirty="0" smtClean="0"/>
              <a:t>Ο αριστερός εξτρεμισμός είναι μια μορφή ριζοσπαστικοποίησης που εστιάζει πρωτίστως σε αντικαπιταλιστικά αιτήματα και καλεί για μετασχηματισμό των πολιτικών συστημάτων που θεωρούνται υπεύθυνα για την παραγωγή κοινωνικών ανισοτήτων και που μπορεί τελικά να χρησιμοποιήσει βίαια μέσα για να προωθήσει την υπόθεσή του. Αυτή η κατηγορία περιλαμβάνει αναρχικές, μαοϊκές, τροτσκιστικές και μαρξιστικές-λενινιστικές ομάδες που χρησιμοποιούν τη βία για να υπερασπιστούν τον σκοπό τους.</a:t>
            </a:r>
          </a:p>
          <a:p>
            <a:pPr lvl="1" algn="just"/>
            <a:r>
              <a:rPr lang="el-GR" dirty="0" smtClean="0"/>
              <a:t>Ο </a:t>
            </a:r>
            <a:r>
              <a:rPr lang="el-GR" dirty="0" err="1" smtClean="0"/>
              <a:t>πολιτικοθρησκευτικός</a:t>
            </a:r>
            <a:r>
              <a:rPr lang="el-GR" dirty="0" smtClean="0"/>
              <a:t> εξτρεμισμός είναι μια μορφή ριζοσπαστικοποίησης που συνδέεται με μια πολιτική ερμηνεία της θρησκείας και την υπεράσπιση, με βίαια μέσα, μιας θρησκευτικής ταυτότητας που θεωρείται ότι δέχεται επίθεση (μέσω διεθνών συγκρούσεων, εξωτερικής πολιτικής, κοινωνικών συζητήσεων κ.λπ.). Οποιαδήποτε θρησκεία μπορεί να προκαλέσει αυτού του είδους τη βίαιη ριζοσπαστικοποίηση.</a:t>
            </a:r>
          </a:p>
          <a:p>
            <a:pPr lvl="1" algn="just"/>
            <a:r>
              <a:rPr lang="el-GR" dirty="0" err="1" smtClean="0"/>
              <a:t>Μονοθεματική</a:t>
            </a:r>
            <a:r>
              <a:rPr lang="el-GR" dirty="0" smtClean="0"/>
              <a:t> εξτρεμιστική βία</a:t>
            </a:r>
            <a:r>
              <a:rPr lang="el-GR" b="1" dirty="0" smtClean="0"/>
              <a:t> </a:t>
            </a:r>
            <a:r>
              <a:rPr lang="el-GR" dirty="0" smtClean="0"/>
              <a:t>είναι μια μορφή ριζοσπαστικοποίησης που ουσιαστικά υποκινείται από ένα μόνο ζήτημα. Αυτή η κατηγορία περιλαμβάνει: ριζοσπαστικές περιβαλλοντικές ομάδες ή ομάδες για τα δικαιώματα των ζώων, εξτρεμιστές κατά των αμβλώσεων, ορισμένα κινήματα κατά των ομοφυλόφιλων/αντιφεμινιστών και εξαιρετικά ατομικιστικά ή ανεξάρτητα εξτρεμιστικά κινήματα (όπως </a:t>
            </a:r>
            <a:r>
              <a:rPr lang="en-US" dirty="0" smtClean="0"/>
              <a:t>Free Men on the Land</a:t>
            </a:r>
            <a:r>
              <a:rPr lang="el-GR" dirty="0" smtClean="0"/>
              <a:t> και κυρίαρχοι πολίτες) που χρησιμοποιούν βία για προωθούν τις αιτίες τους. Οι μαζικοί δολοφόνοι των οποίων τα κίνητρα είναι εν μέρει ή πλήρως ιδεολογικά ενδέχεται επίσης να εμπίπτουν σε αυτήν την κατηγορία</a:t>
            </a:r>
            <a:r>
              <a:rPr lang="el-GR" dirty="0" smtClean="0"/>
              <a:t>.</a:t>
            </a:r>
            <a:endParaRPr lang="el-G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rmAutofit fontScale="62500" lnSpcReduction="20000"/>
          </a:bodyPr>
          <a:lstStyle/>
          <a:p>
            <a:r>
              <a:rPr lang="el-GR" dirty="0" smtClean="0"/>
              <a:t>Η ριζοσπαστικοποίηση σπάνια τροφοδοτείται μόνο από την ιδεολογία ή τη θρησκεία. Συχνά ξεκινά με άτομα που είναι απογοητευμένα με τη ζωή τους, την κοινωνία ή την εσωτερική και εξωτερική πολιτική των κυβερνήσεών τους. Δεν υπάρχει ενιαίο προφίλ κάποιου που είναι πιθανό να εμπλακεί σε εξτρεμισμό, αλλά άτομα από περιθωριοποιημένες κοινότητες και που αντιμετωπίζουν διακρίσεις ή απώλεια ταυτότητας παρέχουν γόνιμο έδαφος για στρατολόγηση . Σύμφωνα με το Κέντρο για την Πρόληψη της Ριζοσπαστικοποίησης που οδηγεί στη Βία « </a:t>
            </a:r>
            <a:r>
              <a:rPr lang="el-GR" i="1" dirty="0" smtClean="0"/>
              <a:t>Η διαδικασία της ριζοσπαστικοποίησης που οδηγεί στη βία ακολουθεί μια μη γραμμική, μη προκαθορισμένη πορεία, που διαμορφώνεται από πολλούς </a:t>
            </a:r>
            <a:r>
              <a:rPr lang="el-GR" i="1" dirty="0" err="1" smtClean="0"/>
              <a:t>παράγοντες—προσωπικούς</a:t>
            </a:r>
            <a:r>
              <a:rPr lang="el-GR" i="1" dirty="0" smtClean="0"/>
              <a:t> και συλλογικούς, κοινωνικούς και ψυχολογικούς. Κανένα στοιχείο δεν αρκεί, από μόνο του, για να εξηγήσει τη ριζοσπαστικοποίηση ενός ατόμου ή μιας ομάδας ατόμων. Η διαδικασία είναι το αποτέλεσμα της συμβολής ενός συγκεκριμένου προσωπικού ταξιδιού και ενός συστήματος πεποιθήσεων που δικαιολογούν τη χρήση βίας, η οποία μπορεί να επιδεινωθεί από μια αντιληπτή ηθική απειλή ή απειλή για την ταυτότητα του ατόμου και να αναζωπυρωθεί από φυσικά και εικονικά κοινωνικά δίκτυα. Η ριζοσπαστικοποίηση που οδηγεί στη βία σπάνια παίρνει τη μορφή μιας ξαφνικής ή απότομης αλλαγής αλλά μάλλον μιας πολύπλοκης κοινωνικής αλλαγής που λειτουργεί σε πολλά διαφορετικά </a:t>
            </a:r>
            <a:r>
              <a:rPr lang="el-GR" i="1" dirty="0" smtClean="0"/>
              <a:t>επίπεδα</a:t>
            </a:r>
            <a:r>
              <a:rPr lang="el-GR" dirty="0" smtClean="0"/>
              <a:t>»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fontScale="55000" lnSpcReduction="20000"/>
          </a:bodyPr>
          <a:lstStyle/>
          <a:p>
            <a:pPr algn="just"/>
            <a:r>
              <a:rPr lang="el-GR" dirty="0" smtClean="0"/>
              <a:t>Παρά τον εντοπισμό διαφορετικών σταδίων στη διαδικασία ριζοσπαστικοποίησης από την ακαδημαϊκή βιβλιογραφία, όλες οι μελέτες συμφωνούν ότι υπάρχει ένα στάδιο ατομικής αλλαγής (για παράδειγμα, αύξηση της θρησκευτικότητας, αναζήτηση ταυτότητας) που ενισχύεται μέσω εξωτερικών πτυχών (για παράδειγμα, βιωμένη διάκριση ή ρατσισμός, ή μια αντιληπτή επίθεση) και μια κίνηση προς τη βίαιη ριζοσπαστικοποίηση, που συνήθως λαμβάνει χώρα όταν το άτομο συναναστρέφεται με ομοϊδεάτες ανθρώπους. Αυτά τα στάδια δεν είναι απαραιτήτως διαδοχικά και μπορούν επίσης να </a:t>
            </a:r>
            <a:r>
              <a:rPr lang="el-GR" dirty="0" smtClean="0"/>
              <a:t>επικαλύπτονται.</a:t>
            </a:r>
          </a:p>
          <a:p>
            <a:pPr algn="just"/>
            <a:r>
              <a:rPr lang="el-GR" dirty="0" smtClean="0"/>
              <a:t>Συνοψίζοντας, η ριζοσπαστικοποίηση είναι μια δυναμική διαδικασία, η πορεία και τα αποτελέσματα της οποίας δεν είναι σε καμία περίπτωση προκαθορισμένα, αφού το φαινόμενο είναι </a:t>
            </a:r>
            <a:r>
              <a:rPr lang="el-GR" dirty="0" err="1" smtClean="0"/>
              <a:t>πολυπαραγοντικό</a:t>
            </a:r>
            <a:r>
              <a:rPr lang="el-GR" dirty="0" smtClean="0"/>
              <a:t>. Στα αρχικά της στάδια, η ριζοσπαστικοποίηση μπορεί επίσης να οδηγήσει σε «θετικές» μορφές ριζοσπαστισμού, οι οποίες δεν είναι ασύμβατες με τις δημοκρατικές αρχές, αλλά υπέρ της κοινωνικής αλλαγής και προόδου, για παράδειγμα του δημοκρατικού (πολιτικού) ακτιβισμού. Στα τελευταία της στάδια, η ριζοσπαστικοποίηση οδηγεί στον εξτρεμισμό (μη βίαιο ή βίαιο) και στην τρομοκρατία. Με βάση τα παραπάνω, το προφίλ του «εξτρεμιστή» ορίζεται από μια ισχυρή θέση κατά της δημοκρατίας, τη μηδενική ανοχή στις διαφορετικές απόψεις, μια κλειστή νοοτροπία που βασίζεται σε μια «ασπρόμαυρη» λογική και την προτίμηση στη βία έναντι του διαλόγου. Η χρήση βίας στην πράξη είναι επίσης η λεπτή γραμμή που μετατρέπει κάποιον από απλό (μη βίαιο) ριζοσπάστη σε βίαιο εξτρεμιστή ή ακόμα και </a:t>
            </a:r>
            <a:r>
              <a:rPr lang="el-GR" dirty="0" smtClean="0"/>
              <a:t>τρομοκράτη.</a:t>
            </a:r>
          </a:p>
          <a:p>
            <a:pPr algn="just"/>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2452</Words>
  <PresentationFormat>Προβολή στην οθόνη (4:3)</PresentationFormat>
  <Paragraphs>38</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Θέμα του Office</vt:lpstr>
      <vt:lpstr>Νεανική ριζοσπαστικοποίηση</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Νεανική ριζοσπαστικοποίηση</dc:title>
  <dc:creator>user1</dc:creator>
  <cp:lastModifiedBy>user1</cp:lastModifiedBy>
  <cp:revision>4</cp:revision>
  <dcterms:created xsi:type="dcterms:W3CDTF">2023-01-20T12:44:31Z</dcterms:created>
  <dcterms:modified xsi:type="dcterms:W3CDTF">2023-01-20T13:21:42Z</dcterms:modified>
</cp:coreProperties>
</file>