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335" r:id="rId3"/>
    <p:sldId id="336" r:id="rId4"/>
    <p:sldId id="337" r:id="rId5"/>
    <p:sldId id="303" r:id="rId6"/>
    <p:sldId id="315" r:id="rId7"/>
    <p:sldId id="316" r:id="rId8"/>
    <p:sldId id="329" r:id="rId9"/>
    <p:sldId id="330" r:id="rId10"/>
    <p:sldId id="331" r:id="rId11"/>
    <p:sldId id="332" r:id="rId12"/>
    <p:sldId id="321" r:id="rId13"/>
    <p:sldId id="323" r:id="rId14"/>
    <p:sldId id="322" r:id="rId15"/>
    <p:sldId id="324" r:id="rId16"/>
    <p:sldId id="333" r:id="rId17"/>
    <p:sldId id="334" r:id="rId18"/>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1984CC"/>
    <a:srgbClr val="03136A"/>
    <a:srgbClr val="35759D"/>
    <a:srgbClr val="35B19D"/>
    <a:srgbClr val="B3D3EA"/>
    <a:srgbClr val="78ADC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86" autoAdjust="0"/>
    <p:restoredTop sz="95596" autoAdjust="0"/>
  </p:normalViewPr>
  <p:slideViewPr>
    <p:cSldViewPr>
      <p:cViewPr>
        <p:scale>
          <a:sx n="60" d="100"/>
          <a:sy n="60" d="100"/>
        </p:scale>
        <p:origin x="-2218" y="-6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Office_Excel1.xlsx"/></Relationships>
</file>

<file path=ppt/charts/_rels/chart2.xml.rels><?xml version="1.0" encoding="UTF-8" standalone="yes"?>
<Relationships xmlns="http://schemas.openxmlformats.org/package/2006/relationships"><Relationship Id="rId2" Type="http://schemas.openxmlformats.org/officeDocument/2006/relationships/package" Target="../embeddings/___________________Microsoft_Office_Excel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______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_________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_________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______________Microsoft_Office_Excel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style val="32"/>
  <c:chart>
    <c:title>
      <c:tx>
        <c:rich>
          <a:bodyPr/>
          <a:lstStyle/>
          <a:p>
            <a:pPr algn="l">
              <a:defRPr/>
            </a:pPr>
            <a:r>
              <a:rPr lang="en-US" sz="1400" dirty="0">
                <a:latin typeface="Bookman Old Style" panose="02050604050505020204" pitchFamily="18" charset="0"/>
              </a:rPr>
              <a:t>Total Arrivals to Greece (Land-Sea) 2015</a:t>
            </a:r>
            <a:endParaRPr lang="el-GR" sz="1400" dirty="0">
              <a:latin typeface="Bookman Old Style" panose="02050604050505020204" pitchFamily="18" charset="0"/>
            </a:endParaRPr>
          </a:p>
        </c:rich>
      </c:tx>
      <c:layout>
        <c:manualLayout>
          <c:xMode val="edge"/>
          <c:yMode val="edge"/>
          <c:x val="0.14233368614887301"/>
          <c:y val="6.4565093452344263E-2"/>
        </c:manualLayout>
      </c:layout>
      <c:overlay val="1"/>
    </c:title>
    <c:plotArea>
      <c:layout>
        <c:manualLayout>
          <c:layoutTarget val="inner"/>
          <c:xMode val="edge"/>
          <c:yMode val="edge"/>
          <c:x val="0.13503098596729951"/>
          <c:y val="4.6550234039385477E-2"/>
          <c:w val="0.84092508802470523"/>
          <c:h val="0.87749735820554065"/>
        </c:manualLayout>
      </c:layout>
      <c:lineChart>
        <c:grouping val="standard"/>
        <c:ser>
          <c:idx val="0"/>
          <c:order val="0"/>
          <c:dLbls>
            <c:txPr>
              <a:bodyPr/>
              <a:lstStyle/>
              <a:p>
                <a:pPr>
                  <a:defRPr sz="1200" b="1">
                    <a:latin typeface="Bookman Old Style" panose="02050604050505020204" pitchFamily="18" charset="0"/>
                  </a:defRPr>
                </a:pPr>
                <a:endParaRPr lang="el-GR"/>
              </a:p>
            </c:txPr>
            <c:dLblPos val="t"/>
            <c:showVal val="1"/>
          </c:dLbls>
          <c:cat>
            <c:strRef>
              <c:f>Φύλλο1!$A$1:$L$1</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Φύλλο1!$A$2:$L$2</c:f>
              <c:numCache>
                <c:formatCode>General</c:formatCode>
                <c:ptCount val="12"/>
                <c:pt idx="0">
                  <c:v>1505</c:v>
                </c:pt>
                <c:pt idx="1">
                  <c:v>2563</c:v>
                </c:pt>
                <c:pt idx="2">
                  <c:v>6785</c:v>
                </c:pt>
                <c:pt idx="3">
                  <c:v>12029</c:v>
                </c:pt>
                <c:pt idx="4">
                  <c:v>18057</c:v>
                </c:pt>
                <c:pt idx="5">
                  <c:v>31503</c:v>
                </c:pt>
                <c:pt idx="6">
                  <c:v>55103</c:v>
                </c:pt>
                <c:pt idx="7">
                  <c:v>108635</c:v>
                </c:pt>
                <c:pt idx="8">
                  <c:v>147913</c:v>
                </c:pt>
                <c:pt idx="9">
                  <c:v>212168</c:v>
                </c:pt>
                <c:pt idx="10">
                  <c:v>151176</c:v>
                </c:pt>
                <c:pt idx="11">
                  <c:v>109386</c:v>
                </c:pt>
              </c:numCache>
            </c:numRef>
          </c:val>
        </c:ser>
        <c:dLbls>
          <c:showVal val="1"/>
        </c:dLbls>
        <c:marker val="1"/>
        <c:axId val="160766976"/>
        <c:axId val="160789248"/>
      </c:lineChart>
      <c:catAx>
        <c:axId val="160766976"/>
        <c:scaling>
          <c:orientation val="minMax"/>
        </c:scaling>
        <c:axPos val="b"/>
        <c:numFmt formatCode="General" sourceLinked="1"/>
        <c:tickLblPos val="nextTo"/>
        <c:txPr>
          <a:bodyPr/>
          <a:lstStyle/>
          <a:p>
            <a:pPr>
              <a:defRPr sz="1600" b="0">
                <a:latin typeface="Bookman Old Style" panose="02050604050505020204" pitchFamily="18" charset="0"/>
              </a:defRPr>
            </a:pPr>
            <a:endParaRPr lang="el-GR"/>
          </a:p>
        </c:txPr>
        <c:crossAx val="160789248"/>
        <c:crosses val="autoZero"/>
        <c:lblAlgn val="ctr"/>
        <c:lblOffset val="100"/>
      </c:catAx>
      <c:valAx>
        <c:axId val="160789248"/>
        <c:scaling>
          <c:orientation val="minMax"/>
        </c:scaling>
        <c:axPos val="l"/>
        <c:majorGridlines/>
        <c:numFmt formatCode="General" sourceLinked="1"/>
        <c:tickLblPos val="nextTo"/>
        <c:txPr>
          <a:bodyPr/>
          <a:lstStyle/>
          <a:p>
            <a:pPr>
              <a:defRPr sz="1100" b="0">
                <a:latin typeface="Bookman Old Style" panose="02050604050505020204" pitchFamily="18" charset="0"/>
              </a:defRPr>
            </a:pPr>
            <a:endParaRPr lang="el-GR"/>
          </a:p>
        </c:txPr>
        <c:crossAx val="160766976"/>
        <c:crosses val="autoZero"/>
        <c:crossBetween val="between"/>
        <c:dispUnits>
          <c:builtInUnit val="thousands"/>
          <c:dispUnitsLbl>
            <c:layout/>
            <c:tx>
              <c:rich>
                <a:bodyPr/>
                <a:lstStyle/>
                <a:p>
                  <a:pPr>
                    <a:defRPr/>
                  </a:pPr>
                  <a:r>
                    <a:rPr lang="en-US"/>
                    <a:t>Thousand</a:t>
                  </a:r>
                  <a:endParaRPr lang="el-GR"/>
                </a:p>
              </c:rich>
            </c:tx>
          </c:dispUnitsLbl>
        </c:dispUnits>
      </c:valAx>
    </c:plotArea>
    <c:plotVisOnly val="1"/>
    <c:dispBlanksAs val="gap"/>
  </c:chart>
  <c:txPr>
    <a:bodyPr/>
    <a:lstStyle/>
    <a:p>
      <a:pPr>
        <a:defRPr sz="1800"/>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lrMapOvr bg1="lt1" tx1="dk1" bg2="lt2" tx2="dk2" accent1="accent1" accent2="accent2" accent3="accent3" accent4="accent4" accent5="accent5" accent6="accent6" hlink="hlink" folHlink="folHlink"/>
  <c:chart>
    <c:title>
      <c:tx>
        <c:rich>
          <a:bodyPr/>
          <a:lstStyle/>
          <a:p>
            <a:pPr algn="l">
              <a:defRPr/>
            </a:pPr>
            <a:r>
              <a:rPr lang="en-US" dirty="0" smtClean="0"/>
              <a:t>Country</a:t>
            </a:r>
            <a:r>
              <a:rPr lang="en-US" baseline="0" dirty="0" smtClean="0"/>
              <a:t> Summary 2015-Arrivals Total</a:t>
            </a:r>
            <a:endParaRPr lang="en-US" dirty="0"/>
          </a:p>
        </c:rich>
      </c:tx>
      <c:layout>
        <c:manualLayout>
          <c:xMode val="edge"/>
          <c:yMode val="edge"/>
          <c:x val="5.2422565583952322E-4"/>
          <c:y val="1.41095407714808E-2"/>
        </c:manualLayout>
      </c:layout>
    </c:title>
    <c:plotArea>
      <c:layout/>
      <c:pieChart>
        <c:ser>
          <c:idx val="0"/>
          <c:order val="0"/>
          <c:tx>
            <c:strRef>
              <c:f>Sheet1!$A$2</c:f>
              <c:strCache>
                <c:ptCount val="1"/>
                <c:pt idx="0">
                  <c:v>Section1</c:v>
                </c:pt>
              </c:strCache>
            </c:strRef>
          </c:tx>
          <c:spPr>
            <a:solidFill>
              <a:srgbClr val="D4D2D7"/>
            </a:solidFill>
            <a:ln w="25400" cap="flat">
              <a:solidFill>
                <a:srgbClr val="FFFFFF"/>
              </a:solidFill>
              <a:prstDash val="solid"/>
              <a:miter lim="400000"/>
            </a:ln>
            <a:effectLst/>
          </c:spPr>
          <c:dPt>
            <c:idx val="0"/>
            <c:spPr>
              <a:solidFill>
                <a:srgbClr val="FF0000"/>
              </a:solidFill>
              <a:ln w="25400" cap="flat">
                <a:solidFill>
                  <a:srgbClr val="FFFFFF"/>
                </a:solidFill>
                <a:prstDash val="solid"/>
                <a:miter lim="400000"/>
              </a:ln>
              <a:effectLst/>
            </c:spPr>
            <c:extLst xmlns:c16r2="http://schemas.microsoft.com/office/drawing/2015/06/chart">
              <c:ext xmlns:c16="http://schemas.microsoft.com/office/drawing/2014/chart" uri="{C3380CC4-5D6E-409C-BE32-E72D297353CC}">
                <c16:uniqueId val="{00000001-CF7F-461F-80DA-0613E4152995}"/>
              </c:ext>
            </c:extLst>
          </c:dPt>
          <c:dPt>
            <c:idx val="1"/>
            <c:spPr>
              <a:solidFill>
                <a:srgbClr val="FFFF00"/>
              </a:solidFill>
              <a:ln w="25400" cap="flat">
                <a:solidFill>
                  <a:srgbClr val="FFFFFF"/>
                </a:solidFill>
                <a:prstDash val="solid"/>
                <a:miter lim="400000"/>
              </a:ln>
              <a:effectLst/>
            </c:spPr>
            <c:extLst xmlns:c16r2="http://schemas.microsoft.com/office/drawing/2015/06/chart">
              <c:ext xmlns:c16="http://schemas.microsoft.com/office/drawing/2014/chart" uri="{C3380CC4-5D6E-409C-BE32-E72D297353CC}">
                <c16:uniqueId val="{00000003-CF7F-461F-80DA-0613E4152995}"/>
              </c:ext>
            </c:extLst>
          </c:dPt>
          <c:dPt>
            <c:idx val="2"/>
            <c:spPr>
              <a:solidFill>
                <a:srgbClr val="29CC9A"/>
              </a:solidFill>
              <a:ln w="25400" cap="flat">
                <a:solidFill>
                  <a:srgbClr val="FFFFFF"/>
                </a:solidFill>
                <a:prstDash val="solid"/>
                <a:miter lim="400000"/>
              </a:ln>
              <a:effectLst/>
            </c:spPr>
            <c:extLst xmlns:c16r2="http://schemas.microsoft.com/office/drawing/2015/06/chart">
              <c:ext xmlns:c16="http://schemas.microsoft.com/office/drawing/2014/chart" uri="{C3380CC4-5D6E-409C-BE32-E72D297353CC}">
                <c16:uniqueId val="{00000005-CF7F-461F-80DA-0613E4152995}"/>
              </c:ext>
            </c:extLst>
          </c:dPt>
          <c:dPt>
            <c:idx val="3"/>
            <c:spPr>
              <a:solidFill>
                <a:srgbClr val="23D0D7"/>
              </a:solidFill>
              <a:ln w="25400" cap="flat">
                <a:solidFill>
                  <a:srgbClr val="FFFFFF"/>
                </a:solidFill>
                <a:prstDash val="solid"/>
                <a:miter lim="400000"/>
              </a:ln>
              <a:effectLst/>
            </c:spPr>
            <c:extLst xmlns:c16r2="http://schemas.microsoft.com/office/drawing/2015/06/chart">
              <c:ext xmlns:c16="http://schemas.microsoft.com/office/drawing/2014/chart" uri="{C3380CC4-5D6E-409C-BE32-E72D297353CC}">
                <c16:uniqueId val="{00000007-CF7F-461F-80DA-0613E4152995}"/>
              </c:ext>
            </c:extLst>
          </c:dPt>
          <c:dPt>
            <c:idx val="4"/>
            <c:spPr>
              <a:solidFill>
                <a:srgbClr val="199ED7"/>
              </a:solidFill>
              <a:ln w="25400" cap="flat">
                <a:solidFill>
                  <a:srgbClr val="FFFFFF"/>
                </a:solidFill>
                <a:prstDash val="solid"/>
                <a:miter lim="400000"/>
              </a:ln>
              <a:effectLst/>
            </c:spPr>
            <c:extLst xmlns:c16r2="http://schemas.microsoft.com/office/drawing/2015/06/chart">
              <c:ext xmlns:c16="http://schemas.microsoft.com/office/drawing/2014/chart" uri="{C3380CC4-5D6E-409C-BE32-E72D297353CC}">
                <c16:uniqueId val="{00000009-CF7F-461F-80DA-0613E4152995}"/>
              </c:ext>
            </c:extLst>
          </c:dPt>
          <c:dPt>
            <c:idx val="5"/>
            <c:spPr>
              <a:solidFill>
                <a:srgbClr val="1B71C1"/>
              </a:solidFill>
              <a:ln w="25400" cap="flat">
                <a:solidFill>
                  <a:srgbClr val="FFFFFF"/>
                </a:solidFill>
                <a:prstDash val="solid"/>
                <a:miter lim="400000"/>
              </a:ln>
              <a:effectLst/>
            </c:spPr>
            <c:extLst xmlns:c16r2="http://schemas.microsoft.com/office/drawing/2015/06/chart">
              <c:ext xmlns:c16="http://schemas.microsoft.com/office/drawing/2014/chart" uri="{C3380CC4-5D6E-409C-BE32-E72D297353CC}">
                <c16:uniqueId val="{0000000B-CF7F-461F-80DA-0613E4152995}"/>
              </c:ext>
            </c:extLst>
          </c:dPt>
          <c:dLbls>
            <c:dLbl>
              <c:idx val="0"/>
              <c:layout>
                <c:manualLayout>
                  <c:x val="-0.20973198172115493"/>
                  <c:y val="-0.27585133580503357"/>
                </c:manualLayout>
              </c:layout>
              <c:showCatName val="1"/>
              <c:showPercent val="1"/>
            </c:dLbl>
            <c:dLbl>
              <c:idx val="2"/>
              <c:layout>
                <c:manualLayout>
                  <c:x val="0.1222180902447849"/>
                  <c:y val="0.19628667253885262"/>
                </c:manualLayout>
              </c:layout>
              <c:showCatName val="1"/>
              <c:showPercent val="1"/>
            </c:dLbl>
            <c:txPr>
              <a:bodyPr/>
              <a:lstStyle/>
              <a:p>
                <a:pPr>
                  <a:defRPr sz="1600">
                    <a:solidFill>
                      <a:srgbClr val="000000"/>
                    </a:solidFill>
                    <a:latin typeface="Bookman Old Style" panose="02050604050505020204" pitchFamily="18" charset="0"/>
                  </a:defRPr>
                </a:pPr>
                <a:endParaRPr lang="el-GR"/>
              </a:p>
            </c:txPr>
            <c:showCatName val="1"/>
            <c:showPercent val="1"/>
          </c:dLbls>
          <c:cat>
            <c:strRef>
              <c:f>Sheet1!$B$1:$G$1</c:f>
              <c:strCache>
                <c:ptCount val="3"/>
                <c:pt idx="0">
                  <c:v>Greece</c:v>
                </c:pt>
                <c:pt idx="1">
                  <c:v>Bulgaria</c:v>
                </c:pt>
                <c:pt idx="2">
                  <c:v>Italy</c:v>
                </c:pt>
              </c:strCache>
            </c:strRef>
          </c:cat>
          <c:val>
            <c:numRef>
              <c:f>Sheet1!$B$2:$G$2</c:f>
              <c:numCache>
                <c:formatCode>General</c:formatCode>
                <c:ptCount val="6"/>
                <c:pt idx="0">
                  <c:v>81.910000000000025</c:v>
                </c:pt>
                <c:pt idx="1">
                  <c:v>2.9699999999999998</c:v>
                </c:pt>
                <c:pt idx="2">
                  <c:v>14.69</c:v>
                </c:pt>
              </c:numCache>
            </c:numRef>
          </c:val>
          <c:extLst xmlns:c16r2="http://schemas.microsoft.com/office/drawing/2015/06/chart">
            <c:ext xmlns:c16="http://schemas.microsoft.com/office/drawing/2014/chart" uri="{C3380CC4-5D6E-409C-BE32-E72D297353CC}">
              <c16:uniqueId val="{0000000C-CF7F-461F-80DA-0613E4152995}"/>
            </c:ext>
          </c:extLst>
        </c:ser>
        <c:dLbls>
          <c:showCatName val="1"/>
          <c:showPercent val="1"/>
        </c:dLbls>
        <c:firstSliceAng val="0"/>
      </c:pieChart>
      <c:spPr>
        <a:noFill/>
        <a:ln w="12700" cap="flat">
          <a:noFill/>
          <a:miter lim="400000"/>
        </a:ln>
        <a:effectLst/>
      </c:spPr>
    </c:plotArea>
    <c:plotVisOnly val="1"/>
    <c:dispBlanksAs val="zero"/>
    <c:showDLblsOverMax val="1"/>
  </c:chart>
  <c:spPr>
    <a:noFill/>
    <a:ln>
      <a:noFill/>
    </a:ln>
    <a:effectLst/>
  </c:sp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n-US" sz="1800" dirty="0" smtClean="0">
                <a:latin typeface="Bookman Old Style" panose="02050604050505020204" pitchFamily="18" charset="0"/>
              </a:rPr>
              <a:t>Arrivals to Europe</a:t>
            </a:r>
            <a:r>
              <a:rPr lang="en-US" sz="1800" baseline="0" dirty="0" smtClean="0">
                <a:latin typeface="Bookman Old Style" panose="02050604050505020204" pitchFamily="18" charset="0"/>
              </a:rPr>
              <a:t> 2015-2018</a:t>
            </a:r>
            <a:endParaRPr lang="el-GR" sz="1800" dirty="0">
              <a:latin typeface="Bookman Old Style" panose="02050604050505020204" pitchFamily="18" charset="0"/>
            </a:endParaRPr>
          </a:p>
        </c:rich>
      </c:tx>
      <c:layout/>
    </c:title>
    <c:plotArea>
      <c:layout>
        <c:manualLayout>
          <c:layoutTarget val="inner"/>
          <c:xMode val="edge"/>
          <c:yMode val="edge"/>
          <c:x val="0.14755089885684194"/>
          <c:y val="0.10774789643256011"/>
          <c:w val="0.8343995113974213"/>
          <c:h val="0.86195594495348504"/>
        </c:manualLayout>
      </c:layout>
      <c:barChart>
        <c:barDir val="col"/>
        <c:grouping val="clustered"/>
        <c:ser>
          <c:idx val="0"/>
          <c:order val="0"/>
          <c:tx>
            <c:strRef>
              <c:f>Sheet1!$A$2</c:f>
              <c:strCache>
                <c:ptCount val="1"/>
                <c:pt idx="0">
                  <c:v>2015</c:v>
                </c:pt>
              </c:strCache>
            </c:strRef>
          </c:tx>
          <c:spPr>
            <a:solidFill>
              <a:srgbClr val="03136A"/>
            </a:solidFill>
            <a:ln w="12700" cap="flat">
              <a:noFill/>
              <a:miter lim="400000"/>
            </a:ln>
            <a:effectLst/>
          </c:spPr>
          <c:dPt>
            <c:idx val="0"/>
            <c:spPr>
              <a:solidFill>
                <a:srgbClr val="FF0000"/>
              </a:solidFill>
              <a:ln w="12700" cap="flat">
                <a:noFill/>
                <a:miter lim="400000"/>
              </a:ln>
              <a:effectLst/>
            </c:spPr>
          </c:dPt>
          <c:cat>
            <c:strRef>
              <c:f>Sheet1!$B$1:$B$1</c:f>
              <c:strCache>
                <c:ptCount val="1"/>
                <c:pt idx="0">
                  <c:v>Data</c:v>
                </c:pt>
              </c:strCache>
            </c:strRef>
          </c:cat>
          <c:val>
            <c:numRef>
              <c:f>Sheet1!$B$2:$B$2</c:f>
              <c:numCache>
                <c:formatCode>General</c:formatCode>
                <c:ptCount val="1"/>
                <c:pt idx="0">
                  <c:v>1046599</c:v>
                </c:pt>
              </c:numCache>
            </c:numRef>
          </c:val>
          <c:extLst xmlns:c16r2="http://schemas.microsoft.com/office/drawing/2015/06/chart">
            <c:ext xmlns:c16="http://schemas.microsoft.com/office/drawing/2014/chart" uri="{C3380CC4-5D6E-409C-BE32-E72D297353CC}">
              <c16:uniqueId val="{00000000-BC33-4201-BFC3-153FC6D4F1BC}"/>
            </c:ext>
          </c:extLst>
        </c:ser>
        <c:ser>
          <c:idx val="1"/>
          <c:order val="1"/>
          <c:tx>
            <c:strRef>
              <c:f>Sheet1!$A$3</c:f>
              <c:strCache>
                <c:ptCount val="1"/>
                <c:pt idx="0">
                  <c:v>2016</c:v>
                </c:pt>
              </c:strCache>
            </c:strRef>
          </c:tx>
          <c:spPr>
            <a:solidFill>
              <a:srgbClr val="199ED7"/>
            </a:solidFill>
            <a:ln w="12700" cap="flat">
              <a:noFill/>
              <a:miter lim="400000"/>
            </a:ln>
            <a:effectLst/>
          </c:spPr>
          <c:cat>
            <c:strRef>
              <c:f>Sheet1!$B$1:$B$1</c:f>
              <c:strCache>
                <c:ptCount val="1"/>
                <c:pt idx="0">
                  <c:v>Data</c:v>
                </c:pt>
              </c:strCache>
            </c:strRef>
          </c:cat>
          <c:val>
            <c:numRef>
              <c:f>Sheet1!$B$3:$B$3</c:f>
              <c:numCache>
                <c:formatCode>General</c:formatCode>
                <c:ptCount val="1"/>
                <c:pt idx="0">
                  <c:v>390432</c:v>
                </c:pt>
              </c:numCache>
            </c:numRef>
          </c:val>
          <c:extLst xmlns:c16r2="http://schemas.microsoft.com/office/drawing/2015/06/chart">
            <c:ext xmlns:c16="http://schemas.microsoft.com/office/drawing/2014/chart" uri="{C3380CC4-5D6E-409C-BE32-E72D297353CC}">
              <c16:uniqueId val="{00000001-BC33-4201-BFC3-153FC6D4F1BC}"/>
            </c:ext>
          </c:extLst>
        </c:ser>
        <c:ser>
          <c:idx val="2"/>
          <c:order val="2"/>
          <c:tx>
            <c:strRef>
              <c:f>Sheet1!$A$4</c:f>
              <c:strCache>
                <c:ptCount val="1"/>
                <c:pt idx="0">
                  <c:v>2017</c:v>
                </c:pt>
              </c:strCache>
            </c:strRef>
          </c:tx>
          <c:spPr>
            <a:solidFill>
              <a:srgbClr val="23D0D7"/>
            </a:solidFill>
            <a:ln w="12700" cap="flat">
              <a:noFill/>
              <a:miter lim="400000"/>
            </a:ln>
            <a:effectLst/>
          </c:spPr>
          <c:cat>
            <c:strRef>
              <c:f>Sheet1!$B$1:$B$1</c:f>
              <c:strCache>
                <c:ptCount val="1"/>
                <c:pt idx="0">
                  <c:v>Data</c:v>
                </c:pt>
              </c:strCache>
            </c:strRef>
          </c:cat>
          <c:val>
            <c:numRef>
              <c:f>Sheet1!$B$4:$B$4</c:f>
              <c:numCache>
                <c:formatCode>General</c:formatCode>
                <c:ptCount val="1"/>
                <c:pt idx="0">
                  <c:v>186768</c:v>
                </c:pt>
              </c:numCache>
            </c:numRef>
          </c:val>
          <c:extLst xmlns:c16r2="http://schemas.microsoft.com/office/drawing/2015/06/chart">
            <c:ext xmlns:c16="http://schemas.microsoft.com/office/drawing/2014/chart" uri="{C3380CC4-5D6E-409C-BE32-E72D297353CC}">
              <c16:uniqueId val="{00000002-BC33-4201-BFC3-153FC6D4F1BC}"/>
            </c:ext>
          </c:extLst>
        </c:ser>
        <c:ser>
          <c:idx val="3"/>
          <c:order val="3"/>
          <c:tx>
            <c:strRef>
              <c:f>Sheet1!$A$5</c:f>
              <c:strCache>
                <c:ptCount val="1"/>
                <c:pt idx="0">
                  <c:v>2018*</c:v>
                </c:pt>
              </c:strCache>
            </c:strRef>
          </c:tx>
          <c:spPr>
            <a:solidFill>
              <a:srgbClr val="29CC9A"/>
            </a:solidFill>
            <a:ln w="12700" cap="flat">
              <a:noFill/>
              <a:miter lim="400000"/>
            </a:ln>
            <a:effectLst/>
          </c:spPr>
          <c:cat>
            <c:strRef>
              <c:f>Sheet1!$B$1:$B$1</c:f>
              <c:strCache>
                <c:ptCount val="1"/>
                <c:pt idx="0">
                  <c:v>Data</c:v>
                </c:pt>
              </c:strCache>
            </c:strRef>
          </c:cat>
          <c:val>
            <c:numRef>
              <c:f>Sheet1!$B$5:$B$5</c:f>
              <c:numCache>
                <c:formatCode>General</c:formatCode>
                <c:ptCount val="1"/>
                <c:pt idx="0">
                  <c:v>106902</c:v>
                </c:pt>
              </c:numCache>
            </c:numRef>
          </c:val>
          <c:extLst xmlns:c16r2="http://schemas.microsoft.com/office/drawing/2015/06/chart">
            <c:ext xmlns:c16="http://schemas.microsoft.com/office/drawing/2014/chart" uri="{C3380CC4-5D6E-409C-BE32-E72D297353CC}">
              <c16:uniqueId val="{00000003-BC33-4201-BFC3-153FC6D4F1BC}"/>
            </c:ext>
          </c:extLst>
        </c:ser>
        <c:dLbls>
          <c:showVal val="1"/>
        </c:dLbls>
        <c:axId val="161322112"/>
        <c:axId val="161323648"/>
      </c:barChart>
      <c:catAx>
        <c:axId val="161322112"/>
        <c:scaling>
          <c:orientation val="minMax"/>
        </c:scaling>
        <c:delete val="1"/>
        <c:axPos val="b"/>
        <c:numFmt formatCode="General" sourceLinked="0"/>
        <c:majorTickMark val="none"/>
        <c:tickLblPos val="none"/>
        <c:crossAx val="161323648"/>
        <c:crosses val="autoZero"/>
        <c:auto val="1"/>
        <c:lblAlgn val="ctr"/>
        <c:lblOffset val="100"/>
        <c:noMultiLvlLbl val="1"/>
      </c:catAx>
      <c:valAx>
        <c:axId val="161323648"/>
        <c:scaling>
          <c:orientation val="minMax"/>
        </c:scaling>
        <c:axPos val="l"/>
        <c:majorGridlines>
          <c:spPr>
            <a:ln w="12700" cap="flat">
              <a:solidFill>
                <a:srgbClr val="AAAAAA"/>
              </a:solidFill>
              <a:custDash>
                <a:ds d="200000" sp="200000"/>
              </a:custDash>
              <a:miter lim="400000"/>
            </a:ln>
          </c:spPr>
        </c:majorGridlines>
        <c:numFmt formatCode="General" sourceLinked="0"/>
        <c:majorTickMark val="none"/>
        <c:tickLblPos val="nextTo"/>
        <c:txPr>
          <a:bodyPr rot="0"/>
          <a:lstStyle/>
          <a:p>
            <a:pPr>
              <a:defRPr sz="1800" b="0" i="0" u="none" strike="noStrike">
                <a:solidFill>
                  <a:srgbClr val="7A7C81"/>
                </a:solidFill>
                <a:latin typeface="Geeza Pro Regular"/>
              </a:defRPr>
            </a:pPr>
            <a:endParaRPr lang="el-GR"/>
          </a:p>
        </c:txPr>
        <c:crossAx val="161322112"/>
        <c:crosses val="autoZero"/>
        <c:crossBetween val="between"/>
        <c:dispUnits>
          <c:builtInUnit val="thousands"/>
          <c:dispUnitsLbl>
            <c:layout/>
            <c:tx>
              <c:rich>
                <a:bodyPr/>
                <a:lstStyle/>
                <a:p>
                  <a:pPr>
                    <a:defRPr sz="1600"/>
                  </a:pPr>
                  <a:r>
                    <a:rPr lang="en-US" sz="1600" dirty="0" smtClean="0"/>
                    <a:t>thousand</a:t>
                  </a:r>
                  <a:endParaRPr lang="el-GR" sz="1600" dirty="0"/>
                </a:p>
              </c:rich>
            </c:tx>
          </c:dispUnitsLbl>
        </c:dispUnits>
      </c:valAx>
      <c:spPr>
        <a:noFill/>
        <a:ln w="12700" cap="flat">
          <a:solidFill>
            <a:srgbClr val="AAAAAA"/>
          </a:solidFill>
          <a:custDash>
            <a:ds d="200000" sp="200000"/>
          </a:custDash>
          <a:miter lim="400000"/>
        </a:ln>
        <a:effectLst/>
      </c:spPr>
    </c:plotArea>
    <c:legend>
      <c:legendPos val="r"/>
      <c:layout>
        <c:manualLayout>
          <c:xMode val="edge"/>
          <c:yMode val="edge"/>
          <c:x val="0.85043997923934911"/>
          <c:y val="0.25386616399347472"/>
          <c:w val="0.12681862309721584"/>
          <c:h val="0.27673752623977455"/>
        </c:manualLayout>
      </c:layout>
      <c:txPr>
        <a:bodyPr/>
        <a:lstStyle/>
        <a:p>
          <a:pPr>
            <a:defRPr sz="1600" b="1">
              <a:latin typeface="Bookman Old Style" panose="02050604050505020204" pitchFamily="18" charset="0"/>
            </a:defRPr>
          </a:pPr>
          <a:endParaRPr lang="el-GR"/>
        </a:p>
      </c:txPr>
    </c:legend>
    <c:plotVisOnly val="1"/>
    <c:dispBlanksAs val="gap"/>
    <c:showDLblsOverMax val="1"/>
  </c:chart>
  <c:spPr>
    <a:noFill/>
    <a:ln>
      <a:noFill/>
    </a:ln>
    <a:effectLst/>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lgn="ctr">
              <a:defRPr sz="1600">
                <a:latin typeface="Bookman Old Style" panose="02050604050505020204" pitchFamily="18" charset="0"/>
              </a:defRPr>
            </a:pPr>
            <a:r>
              <a:rPr lang="en-US" sz="1600" dirty="0" smtClean="0">
                <a:latin typeface="Bookman Old Style" panose="02050604050505020204" pitchFamily="18" charset="0"/>
              </a:rPr>
              <a:t>Registered Asylum</a:t>
            </a:r>
            <a:r>
              <a:rPr lang="en-US" sz="1600" baseline="0" dirty="0" smtClean="0">
                <a:latin typeface="Bookman Old Style" panose="02050604050505020204" pitchFamily="18" charset="0"/>
              </a:rPr>
              <a:t> Requests by Gender in Greece </a:t>
            </a:r>
          </a:p>
          <a:p>
            <a:pPr algn="ctr">
              <a:defRPr sz="1600">
                <a:latin typeface="Bookman Old Style" panose="02050604050505020204" pitchFamily="18" charset="0"/>
              </a:defRPr>
            </a:pPr>
            <a:r>
              <a:rPr lang="en-US" sz="1600" baseline="0" dirty="0" smtClean="0">
                <a:latin typeface="Bookman Old Style" panose="02050604050505020204" pitchFamily="18" charset="0"/>
              </a:rPr>
              <a:t>(2013-2018*)</a:t>
            </a:r>
            <a:endParaRPr lang="el-GR" sz="1600" dirty="0">
              <a:latin typeface="Bookman Old Style" panose="02050604050505020204" pitchFamily="18" charset="0"/>
            </a:endParaRPr>
          </a:p>
        </c:rich>
      </c:tx>
      <c:layout>
        <c:manualLayout>
          <c:xMode val="edge"/>
          <c:yMode val="edge"/>
          <c:x val="0.15540854980640084"/>
          <c:y val="1.6989095319526547E-2"/>
        </c:manualLayout>
      </c:layout>
    </c:title>
    <c:plotArea>
      <c:layout/>
      <c:barChart>
        <c:barDir val="col"/>
        <c:grouping val="clustered"/>
        <c:ser>
          <c:idx val="0"/>
          <c:order val="0"/>
          <c:tx>
            <c:strRef>
              <c:f>Φύλλο1!$B$1</c:f>
              <c:strCache>
                <c:ptCount val="1"/>
                <c:pt idx="0">
                  <c:v>Men</c:v>
                </c:pt>
              </c:strCache>
            </c:strRef>
          </c:tx>
          <c:spPr>
            <a:solidFill>
              <a:srgbClr val="FFFF00"/>
            </a:solidFill>
          </c:spPr>
          <c:dLbls>
            <c:delete val="1"/>
          </c:dLbls>
          <c:cat>
            <c:strRef>
              <c:f>Φύλλο1!$A$2:$A$7</c:f>
              <c:strCache>
                <c:ptCount val="6"/>
                <c:pt idx="0">
                  <c:v>2013</c:v>
                </c:pt>
                <c:pt idx="1">
                  <c:v>2014</c:v>
                </c:pt>
                <c:pt idx="2">
                  <c:v>2015</c:v>
                </c:pt>
                <c:pt idx="3">
                  <c:v>2016</c:v>
                </c:pt>
                <c:pt idx="4">
                  <c:v>2017</c:v>
                </c:pt>
                <c:pt idx="5">
                  <c:v>2018*</c:v>
                </c:pt>
              </c:strCache>
            </c:strRef>
          </c:cat>
          <c:val>
            <c:numRef>
              <c:f>Φύλλο1!$B$2:$B$7</c:f>
              <c:numCache>
                <c:formatCode>General</c:formatCode>
                <c:ptCount val="6"/>
                <c:pt idx="0">
                  <c:v>3652</c:v>
                </c:pt>
                <c:pt idx="1">
                  <c:v>7645</c:v>
                </c:pt>
                <c:pt idx="2">
                  <c:v>9857</c:v>
                </c:pt>
                <c:pt idx="3">
                  <c:v>31996</c:v>
                </c:pt>
                <c:pt idx="4">
                  <c:v>40116</c:v>
                </c:pt>
                <c:pt idx="5">
                  <c:v>31932</c:v>
                </c:pt>
              </c:numCache>
            </c:numRef>
          </c:val>
        </c:ser>
        <c:ser>
          <c:idx val="1"/>
          <c:order val="1"/>
          <c:tx>
            <c:strRef>
              <c:f>Φύλλο1!$C$1</c:f>
              <c:strCache>
                <c:ptCount val="1"/>
                <c:pt idx="0">
                  <c:v>Wonan</c:v>
                </c:pt>
              </c:strCache>
            </c:strRef>
          </c:tx>
          <c:spPr>
            <a:solidFill>
              <a:srgbClr val="000000"/>
            </a:solidFill>
          </c:spPr>
          <c:dLbls>
            <c:delete val="1"/>
          </c:dLbls>
          <c:cat>
            <c:strRef>
              <c:f>Φύλλο1!$A$2:$A$7</c:f>
              <c:strCache>
                <c:ptCount val="6"/>
                <c:pt idx="0">
                  <c:v>2013</c:v>
                </c:pt>
                <c:pt idx="1">
                  <c:v>2014</c:v>
                </c:pt>
                <c:pt idx="2">
                  <c:v>2015</c:v>
                </c:pt>
                <c:pt idx="3">
                  <c:v>2016</c:v>
                </c:pt>
                <c:pt idx="4">
                  <c:v>2017</c:v>
                </c:pt>
                <c:pt idx="5">
                  <c:v>2018*</c:v>
                </c:pt>
              </c:strCache>
            </c:strRef>
          </c:cat>
          <c:val>
            <c:numRef>
              <c:f>Φύλλο1!$C$2:$C$7</c:f>
              <c:numCache>
                <c:formatCode>General</c:formatCode>
                <c:ptCount val="6"/>
                <c:pt idx="0">
                  <c:v>1162</c:v>
                </c:pt>
                <c:pt idx="1">
                  <c:v>1786</c:v>
                </c:pt>
                <c:pt idx="2">
                  <c:v>3330</c:v>
                </c:pt>
                <c:pt idx="3">
                  <c:v>19057</c:v>
                </c:pt>
                <c:pt idx="4">
                  <c:v>18526</c:v>
                </c:pt>
                <c:pt idx="5">
                  <c:v>15458</c:v>
                </c:pt>
              </c:numCache>
            </c:numRef>
          </c:val>
        </c:ser>
        <c:ser>
          <c:idx val="2"/>
          <c:order val="2"/>
          <c:tx>
            <c:strRef>
              <c:f>Φύλλο1!$D$1</c:f>
              <c:strCache>
                <c:ptCount val="1"/>
                <c:pt idx="0">
                  <c:v>Total</c:v>
                </c:pt>
              </c:strCache>
            </c:strRef>
          </c:tx>
          <c:spPr>
            <a:solidFill>
              <a:srgbClr val="FF0000"/>
            </a:solidFill>
          </c:spPr>
          <c:dLbls>
            <c:numFmt formatCode="#,##0" sourceLinked="0"/>
            <c:dLblPos val="outEnd"/>
            <c:showLegendKey val="1"/>
            <c:showVal val="1"/>
            <c:separator>. </c:separator>
          </c:dLbls>
          <c:cat>
            <c:strRef>
              <c:f>Φύλλο1!$A$2:$A$7</c:f>
              <c:strCache>
                <c:ptCount val="6"/>
                <c:pt idx="0">
                  <c:v>2013</c:v>
                </c:pt>
                <c:pt idx="1">
                  <c:v>2014</c:v>
                </c:pt>
                <c:pt idx="2">
                  <c:v>2015</c:v>
                </c:pt>
                <c:pt idx="3">
                  <c:v>2016</c:v>
                </c:pt>
                <c:pt idx="4">
                  <c:v>2017</c:v>
                </c:pt>
                <c:pt idx="5">
                  <c:v>2018*</c:v>
                </c:pt>
              </c:strCache>
            </c:strRef>
          </c:cat>
          <c:val>
            <c:numRef>
              <c:f>Φύλλο1!$D$2:$D$7</c:f>
              <c:numCache>
                <c:formatCode>General</c:formatCode>
                <c:ptCount val="6"/>
                <c:pt idx="0">
                  <c:v>4814</c:v>
                </c:pt>
                <c:pt idx="1">
                  <c:v>9431</c:v>
                </c:pt>
                <c:pt idx="2">
                  <c:v>13187</c:v>
                </c:pt>
                <c:pt idx="3">
                  <c:v>51053</c:v>
                </c:pt>
                <c:pt idx="4">
                  <c:v>58642</c:v>
                </c:pt>
                <c:pt idx="5">
                  <c:v>47390</c:v>
                </c:pt>
              </c:numCache>
            </c:numRef>
          </c:val>
        </c:ser>
        <c:dLbls>
          <c:showVal val="1"/>
        </c:dLbls>
        <c:gapWidth val="75"/>
        <c:overlap val="-25"/>
        <c:axId val="163247232"/>
        <c:axId val="163248768"/>
      </c:barChart>
      <c:catAx>
        <c:axId val="163247232"/>
        <c:scaling>
          <c:orientation val="minMax"/>
        </c:scaling>
        <c:axPos val="b"/>
        <c:numFmt formatCode="General" sourceLinked="1"/>
        <c:majorTickMark val="none"/>
        <c:tickLblPos val="nextTo"/>
        <c:crossAx val="163248768"/>
        <c:crosses val="autoZero"/>
        <c:auto val="1"/>
        <c:lblAlgn val="ctr"/>
        <c:lblOffset val="100"/>
      </c:catAx>
      <c:valAx>
        <c:axId val="163248768"/>
        <c:scaling>
          <c:orientation val="minMax"/>
        </c:scaling>
        <c:axPos val="l"/>
        <c:majorGridlines/>
        <c:numFmt formatCode="General" sourceLinked="1"/>
        <c:majorTickMark val="none"/>
        <c:tickLblPos val="nextTo"/>
        <c:spPr>
          <a:ln w="9525">
            <a:noFill/>
          </a:ln>
        </c:spPr>
        <c:crossAx val="163247232"/>
        <c:crosses val="autoZero"/>
        <c:crossBetween val="between"/>
      </c:valAx>
    </c:plotArea>
    <c:legend>
      <c:legendPos val="b"/>
    </c:legend>
    <c:plotVisOnly val="1"/>
    <c:dispBlanksAs val="gap"/>
  </c:chart>
  <c:txPr>
    <a:bodyPr/>
    <a:lstStyle/>
    <a:p>
      <a:pPr>
        <a:defRPr sz="1800"/>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l-GR"/>
  <c:chart>
    <c:title>
      <c:tx>
        <c:rich>
          <a:bodyPr/>
          <a:lstStyle/>
          <a:p>
            <a:pPr>
              <a:defRPr/>
            </a:pPr>
            <a:r>
              <a:rPr lang="en-US" sz="1600" baseline="0" dirty="0" smtClean="0">
                <a:latin typeface="Bookman Old Style" panose="02050604050505020204" pitchFamily="18" charset="0"/>
              </a:rPr>
              <a:t>Inflows of Asylum Seekers in Greece </a:t>
            </a:r>
          </a:p>
          <a:p>
            <a:pPr>
              <a:defRPr/>
            </a:pPr>
            <a:r>
              <a:rPr lang="en-US" sz="1600" baseline="0" dirty="0" smtClean="0">
                <a:latin typeface="Bookman Old Style" panose="02050604050505020204" pitchFamily="18" charset="0"/>
              </a:rPr>
              <a:t>(1990-2000)</a:t>
            </a:r>
          </a:p>
          <a:p>
            <a:pPr>
              <a:defRPr/>
            </a:pPr>
            <a:r>
              <a:rPr lang="en-US" sz="1800" i="1" baseline="0" dirty="0" smtClean="0">
                <a:latin typeface="Bookman Old Style" panose="02050604050505020204" pitchFamily="18" charset="0"/>
                <a:sym typeface="Wingdings"/>
              </a:rPr>
              <a:t></a:t>
            </a:r>
            <a:r>
              <a:rPr lang="en-US" sz="1800" i="1" baseline="0" dirty="0" smtClean="0">
                <a:latin typeface="Bookman Old Style" panose="02050604050505020204" pitchFamily="18" charset="0"/>
              </a:rPr>
              <a:t>24.600 Asylum Applications (1990-1999)</a:t>
            </a:r>
            <a:r>
              <a:rPr lang="en-US" sz="1800" i="1" baseline="0" dirty="0" smtClean="0">
                <a:latin typeface="Bookman Old Style" panose="02050604050505020204" pitchFamily="18" charset="0"/>
                <a:sym typeface="Wingdings"/>
              </a:rPr>
              <a:t></a:t>
            </a:r>
            <a:endParaRPr lang="en-US" sz="1800" i="1" dirty="0">
              <a:latin typeface="Bookman Old Style" panose="02050604050505020204" pitchFamily="18" charset="0"/>
            </a:endParaRPr>
          </a:p>
        </c:rich>
      </c:tx>
    </c:title>
    <c:plotArea>
      <c:layout/>
      <c:barChart>
        <c:barDir val="col"/>
        <c:grouping val="clustered"/>
        <c:ser>
          <c:idx val="0"/>
          <c:order val="0"/>
          <c:tx>
            <c:strRef>
              <c:f>Φύλλο1!$B$1</c:f>
              <c:strCache>
                <c:ptCount val="1"/>
                <c:pt idx="0">
                  <c:v>Total</c:v>
                </c:pt>
              </c:strCache>
            </c:strRef>
          </c:tx>
          <c:spPr>
            <a:solidFill>
              <a:srgbClr val="00B050"/>
            </a:solidFill>
          </c:spPr>
          <c:dLbls>
            <c:dLbl>
              <c:idx val="0"/>
              <c:numFmt formatCode="#,##0" sourceLinked="0"/>
              <c:spPr/>
              <c:txPr>
                <a:bodyPr/>
                <a:lstStyle/>
                <a:p>
                  <a:pPr>
                    <a:defRPr sz="1400">
                      <a:latin typeface="Bookman Old Style" panose="02050604050505020204" pitchFamily="18" charset="0"/>
                    </a:defRPr>
                  </a:pPr>
                  <a:endParaRPr lang="el-GR"/>
                </a:p>
              </c:txPr>
              <c:dLblPos val="outEnd"/>
              <c:showVal val="1"/>
              <c:separator>. </c:separator>
            </c:dLbl>
            <c:dLbl>
              <c:idx val="1"/>
              <c:tx>
                <c:rich>
                  <a:bodyPr/>
                  <a:lstStyle/>
                  <a:p>
                    <a:r>
                      <a:rPr lang="en-US" sz="1400" smtClean="0">
                        <a:latin typeface="Bookman Old Style" panose="02050604050505020204" pitchFamily="18" charset="0"/>
                      </a:rPr>
                      <a:t>3.000</a:t>
                    </a:r>
                    <a:endParaRPr lang="en-US" dirty="0"/>
                  </a:p>
                </c:rich>
              </c:tx>
              <c:dLblPos val="outEnd"/>
              <c:showVal val="1"/>
            </c:dLbl>
            <c:dLbl>
              <c:idx val="2"/>
              <c:tx>
                <c:rich>
                  <a:bodyPr/>
                  <a:lstStyle/>
                  <a:p>
                    <a:r>
                      <a:rPr lang="en-US" sz="1400" smtClean="0">
                        <a:latin typeface="Bookman Old Style" panose="02050604050505020204" pitchFamily="18" charset="0"/>
                      </a:rPr>
                      <a:t>2.000</a:t>
                    </a:r>
                    <a:endParaRPr lang="en-US"/>
                  </a:p>
                </c:rich>
              </c:tx>
              <c:dLblPos val="outEnd"/>
              <c:showVal val="1"/>
            </c:dLbl>
            <c:dLbl>
              <c:idx val="3"/>
              <c:tx>
                <c:rich>
                  <a:bodyPr/>
                  <a:lstStyle/>
                  <a:p>
                    <a:r>
                      <a:rPr lang="en-US" sz="1400" smtClean="0">
                        <a:latin typeface="Bookman Old Style" panose="02050604050505020204" pitchFamily="18" charset="0"/>
                      </a:rPr>
                      <a:t>1.000</a:t>
                    </a:r>
                    <a:endParaRPr lang="en-US"/>
                  </a:p>
                </c:rich>
              </c:tx>
              <c:dLblPos val="outEnd"/>
              <c:showVal val="1"/>
            </c:dLbl>
            <c:dLbl>
              <c:idx val="4"/>
              <c:layout>
                <c:manualLayout>
                  <c:x val="-1.8179686590792004E-3"/>
                  <c:y val="-5.9461833618342896E-2"/>
                </c:manualLayout>
              </c:layout>
              <c:tx>
                <c:rich>
                  <a:bodyPr/>
                  <a:lstStyle/>
                  <a:p>
                    <a:r>
                      <a:rPr lang="en-US" sz="1400" smtClean="0">
                        <a:latin typeface="Bookman Old Style" panose="02050604050505020204" pitchFamily="18" charset="0"/>
                      </a:rPr>
                      <a:t>1.000</a:t>
                    </a:r>
                    <a:endParaRPr lang="en-US"/>
                  </a:p>
                </c:rich>
              </c:tx>
              <c:dLblPos val="outEnd"/>
              <c:showVal val="1"/>
            </c:dLbl>
            <c:dLbl>
              <c:idx val="5"/>
              <c:tx>
                <c:rich>
                  <a:bodyPr/>
                  <a:lstStyle/>
                  <a:p>
                    <a:r>
                      <a:rPr lang="en-US" sz="1400" smtClean="0">
                        <a:latin typeface="Bookman Old Style" panose="02050604050505020204" pitchFamily="18" charset="0"/>
                      </a:rPr>
                      <a:t>1.000</a:t>
                    </a:r>
                    <a:endParaRPr lang="en-US"/>
                  </a:p>
                </c:rich>
              </c:tx>
              <c:dLblPos val="outEnd"/>
              <c:showVal val="1"/>
            </c:dLbl>
            <c:dLbl>
              <c:idx val="6"/>
              <c:tx>
                <c:rich>
                  <a:bodyPr/>
                  <a:lstStyle/>
                  <a:p>
                    <a:r>
                      <a:rPr lang="en-US" sz="1400" smtClean="0">
                        <a:latin typeface="Bookman Old Style" panose="02050604050505020204" pitchFamily="18" charset="0"/>
                      </a:rPr>
                      <a:t>2.000</a:t>
                    </a:r>
                    <a:endParaRPr lang="en-US"/>
                  </a:p>
                </c:rich>
              </c:tx>
              <c:dLblPos val="outEnd"/>
              <c:showVal val="1"/>
            </c:dLbl>
            <c:dLbl>
              <c:idx val="7"/>
              <c:tx>
                <c:rich>
                  <a:bodyPr/>
                  <a:lstStyle/>
                  <a:p>
                    <a:r>
                      <a:rPr lang="en-US" sz="1400" smtClean="0">
                        <a:latin typeface="Bookman Old Style" panose="02050604050505020204" pitchFamily="18" charset="0"/>
                      </a:rPr>
                      <a:t>4.000</a:t>
                    </a:r>
                    <a:endParaRPr lang="en-US"/>
                  </a:p>
                </c:rich>
              </c:tx>
              <c:dLblPos val="outEnd"/>
              <c:showVal val="1"/>
            </c:dLbl>
            <c:dLbl>
              <c:idx val="8"/>
              <c:tx>
                <c:rich>
                  <a:bodyPr/>
                  <a:lstStyle/>
                  <a:p>
                    <a:r>
                      <a:rPr lang="en-US" sz="1400" smtClean="0">
                        <a:latin typeface="Bookman Old Style" panose="02050604050505020204" pitchFamily="18" charset="0"/>
                      </a:rPr>
                      <a:t>3.000</a:t>
                    </a:r>
                    <a:endParaRPr lang="en-US"/>
                  </a:p>
                </c:rich>
              </c:tx>
              <c:dLblPos val="outEnd"/>
              <c:showVal val="1"/>
            </c:dLbl>
            <c:dLbl>
              <c:idx val="9"/>
              <c:tx>
                <c:rich>
                  <a:bodyPr/>
                  <a:lstStyle/>
                  <a:p>
                    <a:r>
                      <a:rPr lang="en-US" sz="1400" smtClean="0">
                        <a:latin typeface="Bookman Old Style" panose="02050604050505020204" pitchFamily="18" charset="0"/>
                      </a:rPr>
                      <a:t>2.000</a:t>
                    </a:r>
                    <a:endParaRPr lang="en-US" dirty="0"/>
                  </a:p>
                </c:rich>
              </c:tx>
              <c:dLblPos val="outEnd"/>
              <c:showVal val="1"/>
            </c:dLbl>
            <c:dLbl>
              <c:idx val="10"/>
              <c:tx>
                <c:rich>
                  <a:bodyPr/>
                  <a:lstStyle/>
                  <a:p>
                    <a:r>
                      <a:rPr lang="en-US" sz="1400" smtClean="0">
                        <a:latin typeface="Bookman Old Style" panose="02050604050505020204" pitchFamily="18" charset="0"/>
                      </a:rPr>
                      <a:t>3.000</a:t>
                    </a:r>
                    <a:endParaRPr lang="en-US"/>
                  </a:p>
                </c:rich>
              </c:tx>
              <c:dLblPos val="outEnd"/>
              <c:showVal val="1"/>
            </c:dLbl>
            <c:numFmt formatCode="#,##0.00" sourceLinked="0"/>
            <c:txPr>
              <a:bodyPr/>
              <a:lstStyle/>
              <a:p>
                <a:pPr>
                  <a:defRPr sz="1400">
                    <a:latin typeface="Bookman Old Style" panose="02050604050505020204" pitchFamily="18" charset="0"/>
                  </a:defRPr>
                </a:pPr>
                <a:endParaRPr lang="el-GR"/>
              </a:p>
            </c:txPr>
            <c:dLblPos val="outEnd"/>
            <c:showVal val="1"/>
          </c:dLbls>
          <c:cat>
            <c:numRef>
              <c:f>Φύλλο1!$A$2:$A$12</c:f>
              <c:numCache>
                <c:formatCode>General</c:formatCode>
                <c:ptCount val="11"/>
                <c:pt idx="0">
                  <c:v>1990</c:v>
                </c:pt>
                <c:pt idx="1">
                  <c:v>1991</c:v>
                </c:pt>
                <c:pt idx="2">
                  <c:v>1992</c:v>
                </c:pt>
                <c:pt idx="3">
                  <c:v>1993</c:v>
                </c:pt>
                <c:pt idx="4">
                  <c:v>1994</c:v>
                </c:pt>
                <c:pt idx="5">
                  <c:v>1995</c:v>
                </c:pt>
                <c:pt idx="6">
                  <c:v>1996</c:v>
                </c:pt>
                <c:pt idx="7">
                  <c:v>1997</c:v>
                </c:pt>
                <c:pt idx="8">
                  <c:v>1998</c:v>
                </c:pt>
                <c:pt idx="9">
                  <c:v>1999</c:v>
                </c:pt>
                <c:pt idx="10">
                  <c:v>2000</c:v>
                </c:pt>
              </c:numCache>
            </c:numRef>
          </c:cat>
          <c:val>
            <c:numRef>
              <c:f>Φύλλο1!$B$2:$B$12</c:f>
              <c:numCache>
                <c:formatCode>General</c:formatCode>
                <c:ptCount val="11"/>
                <c:pt idx="0">
                  <c:v>4000</c:v>
                </c:pt>
                <c:pt idx="1">
                  <c:v>3000</c:v>
                </c:pt>
                <c:pt idx="2">
                  <c:v>2000</c:v>
                </c:pt>
                <c:pt idx="3">
                  <c:v>1000</c:v>
                </c:pt>
                <c:pt idx="4">
                  <c:v>1000</c:v>
                </c:pt>
                <c:pt idx="5">
                  <c:v>1000</c:v>
                </c:pt>
                <c:pt idx="6">
                  <c:v>2000</c:v>
                </c:pt>
                <c:pt idx="7">
                  <c:v>4000</c:v>
                </c:pt>
                <c:pt idx="8">
                  <c:v>3000</c:v>
                </c:pt>
                <c:pt idx="9">
                  <c:v>2000</c:v>
                </c:pt>
                <c:pt idx="10">
                  <c:v>3000</c:v>
                </c:pt>
              </c:numCache>
            </c:numRef>
          </c:val>
        </c:ser>
        <c:gapWidth val="75"/>
        <c:overlap val="-25"/>
        <c:axId val="164025472"/>
        <c:axId val="164027008"/>
      </c:barChart>
      <c:catAx>
        <c:axId val="164025472"/>
        <c:scaling>
          <c:orientation val="minMax"/>
        </c:scaling>
        <c:axPos val="b"/>
        <c:numFmt formatCode="General" sourceLinked="1"/>
        <c:majorTickMark val="none"/>
        <c:tickLblPos val="nextTo"/>
        <c:crossAx val="164027008"/>
        <c:crosses val="autoZero"/>
        <c:auto val="1"/>
        <c:lblAlgn val="ctr"/>
        <c:lblOffset val="100"/>
      </c:catAx>
      <c:valAx>
        <c:axId val="164027008"/>
        <c:scaling>
          <c:orientation val="minMax"/>
        </c:scaling>
        <c:axPos val="l"/>
        <c:majorGridlines/>
        <c:numFmt formatCode="General" sourceLinked="1"/>
        <c:majorTickMark val="none"/>
        <c:tickLblPos val="nextTo"/>
        <c:spPr>
          <a:ln w="9525">
            <a:noFill/>
          </a:ln>
        </c:spPr>
        <c:crossAx val="164025472"/>
        <c:crosses val="autoZero"/>
        <c:crossBetween val="between"/>
      </c:valAx>
    </c:plotArea>
    <c:legend>
      <c:legendPos val="b"/>
    </c:legend>
    <c:plotVisOnly val="1"/>
    <c:dispBlanksAs val="gap"/>
  </c:chart>
  <c:txPr>
    <a:bodyPr/>
    <a:lstStyle/>
    <a:p>
      <a:pPr>
        <a:defRPr sz="1800"/>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l-GR"/>
  <c:chart>
    <c:title>
      <c:tx>
        <c:rich>
          <a:bodyPr/>
          <a:lstStyle/>
          <a:p>
            <a:pPr>
              <a:defRPr sz="1600"/>
            </a:pPr>
            <a:r>
              <a:rPr lang="en-US" sz="1600" baseline="0" dirty="0" smtClean="0">
                <a:latin typeface="Bookman Old Style" panose="02050604050505020204" pitchFamily="18" charset="0"/>
              </a:rPr>
              <a:t>Registered Asylum Applications in Greece</a:t>
            </a:r>
          </a:p>
          <a:p>
            <a:pPr>
              <a:defRPr sz="1600"/>
            </a:pPr>
            <a:r>
              <a:rPr lang="en-US" sz="1600" baseline="0" dirty="0" smtClean="0">
                <a:latin typeface="Bookman Old Style" panose="02050604050505020204" pitchFamily="18" charset="0"/>
              </a:rPr>
              <a:t>(2005-2012)</a:t>
            </a:r>
            <a:endParaRPr lang="en-US" sz="1600" dirty="0">
              <a:latin typeface="Bookman Old Style" panose="02050604050505020204" pitchFamily="18" charset="0"/>
            </a:endParaRPr>
          </a:p>
        </c:rich>
      </c:tx>
    </c:title>
    <c:plotArea>
      <c:layout/>
      <c:barChart>
        <c:barDir val="col"/>
        <c:grouping val="clustered"/>
        <c:ser>
          <c:idx val="0"/>
          <c:order val="0"/>
          <c:tx>
            <c:strRef>
              <c:f>Φύλλο1!$B$1</c:f>
              <c:strCache>
                <c:ptCount val="1"/>
                <c:pt idx="0">
                  <c:v>Total</c:v>
                </c:pt>
              </c:strCache>
            </c:strRef>
          </c:tx>
          <c:spPr>
            <a:solidFill>
              <a:schemeClr val="bg2">
                <a:lumMod val="60000"/>
                <a:lumOff val="40000"/>
              </a:schemeClr>
            </a:solidFill>
          </c:spPr>
          <c:dLbls>
            <c:dLbl>
              <c:idx val="0"/>
              <c:numFmt formatCode="#,##0" sourceLinked="0"/>
              <c:spPr/>
              <c:txPr>
                <a:bodyPr anchor="b"/>
                <a:lstStyle/>
                <a:p>
                  <a:pPr>
                    <a:defRPr sz="1600">
                      <a:latin typeface="Bookman Old Style" panose="02050604050505020204" pitchFamily="18" charset="0"/>
                    </a:defRPr>
                  </a:pPr>
                  <a:endParaRPr lang="el-GR"/>
                </a:p>
              </c:txPr>
              <c:dLblPos val="outEnd"/>
              <c:showVal val="1"/>
              <c:separator>. </c:separator>
            </c:dLbl>
            <c:dLbl>
              <c:idx val="1"/>
              <c:tx>
                <c:rich>
                  <a:bodyPr/>
                  <a:lstStyle/>
                  <a:p>
                    <a:r>
                      <a:rPr lang="en-US" sz="1600" dirty="0" smtClean="0">
                        <a:latin typeface="Bookman Old Style" panose="02050604050505020204" pitchFamily="18" charset="0"/>
                      </a:rPr>
                      <a:t>12.267</a:t>
                    </a:r>
                    <a:endParaRPr lang="en-US" dirty="0"/>
                  </a:p>
                </c:rich>
              </c:tx>
              <c:dLblPos val="outEnd"/>
              <c:showVal val="1"/>
            </c:dLbl>
            <c:dLbl>
              <c:idx val="2"/>
              <c:tx>
                <c:rich>
                  <a:bodyPr/>
                  <a:lstStyle/>
                  <a:p>
                    <a:r>
                      <a:rPr lang="en-US" sz="1600" dirty="0" smtClean="0">
                        <a:latin typeface="Bookman Old Style" panose="02050604050505020204" pitchFamily="18" charset="0"/>
                      </a:rPr>
                      <a:t>25.113</a:t>
                    </a:r>
                    <a:endParaRPr lang="en-US" dirty="0"/>
                  </a:p>
                </c:rich>
              </c:tx>
              <c:dLblPos val="outEnd"/>
              <c:showVal val="1"/>
            </c:dLbl>
            <c:dLbl>
              <c:idx val="3"/>
              <c:tx>
                <c:rich>
                  <a:bodyPr/>
                  <a:lstStyle/>
                  <a:p>
                    <a:r>
                      <a:rPr lang="en-US" sz="1600" dirty="0" smtClean="0">
                        <a:latin typeface="Bookman Old Style" panose="02050604050505020204" pitchFamily="18" charset="0"/>
                      </a:rPr>
                      <a:t>19.884</a:t>
                    </a:r>
                    <a:endParaRPr lang="en-US" dirty="0"/>
                  </a:p>
                </c:rich>
              </c:tx>
              <c:dLblPos val="outEnd"/>
              <c:showVal val="1"/>
            </c:dLbl>
            <c:dLbl>
              <c:idx val="4"/>
              <c:layout>
                <c:manualLayout>
                  <c:x val="1.8179686590792004E-3"/>
                  <c:y val="-5.6630317731754601E-3"/>
                </c:manualLayout>
              </c:layout>
              <c:tx>
                <c:rich>
                  <a:bodyPr/>
                  <a:lstStyle/>
                  <a:p>
                    <a:r>
                      <a:rPr lang="en-US" sz="1600" dirty="0" smtClean="0">
                        <a:latin typeface="Bookman Old Style" panose="02050604050505020204" pitchFamily="18" charset="0"/>
                      </a:rPr>
                      <a:t>15.884</a:t>
                    </a:r>
                    <a:endParaRPr lang="en-US" dirty="0"/>
                  </a:p>
                </c:rich>
              </c:tx>
              <c:dLblPos val="outEnd"/>
              <c:showVal val="1"/>
            </c:dLbl>
            <c:dLbl>
              <c:idx val="5"/>
              <c:tx>
                <c:rich>
                  <a:bodyPr/>
                  <a:lstStyle/>
                  <a:p>
                    <a:r>
                      <a:rPr lang="en-US" sz="1600" dirty="0" smtClean="0">
                        <a:latin typeface="Bookman Old Style" panose="02050604050505020204" pitchFamily="18" charset="0"/>
                      </a:rPr>
                      <a:t>10.273</a:t>
                    </a:r>
                    <a:endParaRPr lang="en-US" dirty="0"/>
                  </a:p>
                </c:rich>
              </c:tx>
              <c:dLblPos val="outEnd"/>
              <c:showVal val="1"/>
            </c:dLbl>
            <c:dLbl>
              <c:idx val="6"/>
              <c:tx>
                <c:rich>
                  <a:bodyPr/>
                  <a:lstStyle/>
                  <a:p>
                    <a:r>
                      <a:rPr lang="en-US" sz="1600" dirty="0" smtClean="0">
                        <a:latin typeface="Bookman Old Style" panose="02050604050505020204" pitchFamily="18" charset="0"/>
                      </a:rPr>
                      <a:t>9.311</a:t>
                    </a:r>
                    <a:endParaRPr lang="en-US" dirty="0"/>
                  </a:p>
                </c:rich>
              </c:tx>
              <c:dLblPos val="outEnd"/>
              <c:showVal val="1"/>
            </c:dLbl>
            <c:dLbl>
              <c:idx val="7"/>
              <c:tx>
                <c:rich>
                  <a:bodyPr/>
                  <a:lstStyle/>
                  <a:p>
                    <a:r>
                      <a:rPr lang="en-US" sz="1600" dirty="0" smtClean="0">
                        <a:latin typeface="Bookman Old Style" panose="02050604050505020204" pitchFamily="18" charset="0"/>
                      </a:rPr>
                      <a:t>9.577</a:t>
                    </a:r>
                    <a:endParaRPr lang="en-US" dirty="0"/>
                  </a:p>
                </c:rich>
              </c:tx>
              <c:dLblPos val="outEnd"/>
              <c:showVal val="1"/>
            </c:dLbl>
            <c:dLbl>
              <c:idx val="8"/>
              <c:tx>
                <c:rich>
                  <a:bodyPr/>
                  <a:lstStyle/>
                  <a:p>
                    <a:r>
                      <a:rPr lang="en-US" sz="1600" smtClean="0">
                        <a:latin typeface="Bookman Old Style" panose="02050604050505020204" pitchFamily="18" charset="0"/>
                      </a:rPr>
                      <a:t>3.000</a:t>
                    </a:r>
                    <a:endParaRPr lang="en-US"/>
                  </a:p>
                </c:rich>
              </c:tx>
              <c:dLblPos val="outEnd"/>
              <c:showVal val="1"/>
            </c:dLbl>
            <c:dLbl>
              <c:idx val="9"/>
              <c:tx>
                <c:rich>
                  <a:bodyPr/>
                  <a:lstStyle/>
                  <a:p>
                    <a:r>
                      <a:rPr lang="en-US" sz="1600" smtClean="0">
                        <a:latin typeface="Bookman Old Style" panose="02050604050505020204" pitchFamily="18" charset="0"/>
                      </a:rPr>
                      <a:t>2.000</a:t>
                    </a:r>
                    <a:endParaRPr lang="en-US" dirty="0"/>
                  </a:p>
                </c:rich>
              </c:tx>
              <c:dLblPos val="outEnd"/>
              <c:showVal val="1"/>
            </c:dLbl>
            <c:dLbl>
              <c:idx val="10"/>
              <c:tx>
                <c:rich>
                  <a:bodyPr/>
                  <a:lstStyle/>
                  <a:p>
                    <a:r>
                      <a:rPr lang="en-US" sz="1600" smtClean="0">
                        <a:latin typeface="Bookman Old Style" panose="02050604050505020204" pitchFamily="18" charset="0"/>
                      </a:rPr>
                      <a:t>3.000</a:t>
                    </a:r>
                    <a:endParaRPr lang="en-US"/>
                  </a:p>
                </c:rich>
              </c:tx>
              <c:dLblPos val="outEnd"/>
              <c:showVal val="1"/>
            </c:dLbl>
            <c:numFmt formatCode="#,##0.00" sourceLinked="0"/>
            <c:txPr>
              <a:bodyPr anchor="b"/>
              <a:lstStyle/>
              <a:p>
                <a:pPr>
                  <a:defRPr sz="1600">
                    <a:latin typeface="Bookman Old Style" panose="02050604050505020204" pitchFamily="18" charset="0"/>
                  </a:defRPr>
                </a:pPr>
                <a:endParaRPr lang="el-GR"/>
              </a:p>
            </c:txPr>
            <c:dLblPos val="outEnd"/>
            <c:showVal val="1"/>
          </c:dLbls>
          <c:cat>
            <c:numRef>
              <c:f>Φύλλο1!$A$2:$A$9</c:f>
              <c:numCache>
                <c:formatCode>General</c:formatCode>
                <c:ptCount val="8"/>
                <c:pt idx="0">
                  <c:v>2005</c:v>
                </c:pt>
                <c:pt idx="1">
                  <c:v>2006</c:v>
                </c:pt>
                <c:pt idx="2">
                  <c:v>2007</c:v>
                </c:pt>
                <c:pt idx="3">
                  <c:v>2008</c:v>
                </c:pt>
                <c:pt idx="4">
                  <c:v>2009</c:v>
                </c:pt>
                <c:pt idx="5">
                  <c:v>2010</c:v>
                </c:pt>
                <c:pt idx="6">
                  <c:v>2011</c:v>
                </c:pt>
                <c:pt idx="7">
                  <c:v>2012</c:v>
                </c:pt>
              </c:numCache>
            </c:numRef>
          </c:cat>
          <c:val>
            <c:numRef>
              <c:f>Φύλλο1!$B$2:$B$9</c:f>
              <c:numCache>
                <c:formatCode>General</c:formatCode>
                <c:ptCount val="8"/>
                <c:pt idx="0">
                  <c:v>9050</c:v>
                </c:pt>
                <c:pt idx="1">
                  <c:v>12267</c:v>
                </c:pt>
                <c:pt idx="2">
                  <c:v>25113</c:v>
                </c:pt>
                <c:pt idx="3">
                  <c:v>19884</c:v>
                </c:pt>
                <c:pt idx="4">
                  <c:v>15928</c:v>
                </c:pt>
                <c:pt idx="5">
                  <c:v>10273</c:v>
                </c:pt>
                <c:pt idx="6">
                  <c:v>9311</c:v>
                </c:pt>
                <c:pt idx="7">
                  <c:v>9577</c:v>
                </c:pt>
              </c:numCache>
            </c:numRef>
          </c:val>
        </c:ser>
        <c:gapWidth val="75"/>
        <c:overlap val="-25"/>
        <c:axId val="164121600"/>
        <c:axId val="164262656"/>
      </c:barChart>
      <c:catAx>
        <c:axId val="164121600"/>
        <c:scaling>
          <c:orientation val="minMax"/>
        </c:scaling>
        <c:axPos val="b"/>
        <c:numFmt formatCode="General" sourceLinked="1"/>
        <c:majorTickMark val="none"/>
        <c:tickLblPos val="nextTo"/>
        <c:crossAx val="164262656"/>
        <c:crosses val="autoZero"/>
        <c:auto val="1"/>
        <c:lblAlgn val="ctr"/>
        <c:lblOffset val="100"/>
      </c:catAx>
      <c:valAx>
        <c:axId val="164262656"/>
        <c:scaling>
          <c:orientation val="minMax"/>
        </c:scaling>
        <c:axPos val="l"/>
        <c:majorGridlines/>
        <c:numFmt formatCode="General" sourceLinked="1"/>
        <c:majorTickMark val="none"/>
        <c:tickLblPos val="nextTo"/>
        <c:spPr>
          <a:ln w="9525">
            <a:noFill/>
          </a:ln>
        </c:spPr>
        <c:crossAx val="164121600"/>
        <c:crosses val="autoZero"/>
        <c:crossBetween val="between"/>
      </c:valAx>
    </c:plotArea>
    <c:legend>
      <c:legendPos val="b"/>
    </c:legend>
    <c:plotVisOnly val="1"/>
    <c:dispBlanksAs val="gap"/>
  </c:chart>
  <c:txPr>
    <a:bodyPr/>
    <a:lstStyle/>
    <a:p>
      <a:pPr>
        <a:defRPr sz="1800"/>
      </a:pPr>
      <a:endParaRPr lang="el-G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l-GR"/>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l-GR"/>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l-GR"/>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47CEB27-A939-42F9-BDDD-38DB094244E0}" type="slidenum">
              <a:rPr lang="en-US" altLang="el-GR"/>
              <a:pPr/>
              <a:t>‹#›</a:t>
            </a:fld>
            <a:endParaRPr lang="en-US" altLang="el-GR"/>
          </a:p>
        </p:txBody>
      </p:sp>
    </p:spTree>
    <p:extLst>
      <p:ext uri="{BB962C8B-B14F-4D97-AF65-F5344CB8AC3E}">
        <p14:creationId xmlns:p14="http://schemas.microsoft.com/office/powerpoint/2010/main" xmlns="" val="34796237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8F44C0-457A-4A74-A192-43A94C9EB89B}" type="slidenum">
              <a:rPr lang="en-US" altLang="el-GR"/>
              <a:pPr/>
              <a:t>1</a:t>
            </a:fld>
            <a:endParaRPr lang="en-US" altLang="el-G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7EEF86-37E4-4B49-995E-DEE026AED6E5}" type="slidenum">
              <a:rPr lang="en-US" altLang="el-GR">
                <a:solidFill>
                  <a:prstClr val="black"/>
                </a:solidFill>
              </a:rPr>
              <a:pPr/>
              <a:t>5</a:t>
            </a:fld>
            <a:endParaRPr lang="en-US" altLang="el-GR">
              <a:solidFill>
                <a:prstClr val="black"/>
              </a:solidFill>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7EEF86-37E4-4B49-995E-DEE026AED6E5}" type="slidenum">
              <a:rPr lang="en-US" altLang="el-GR">
                <a:solidFill>
                  <a:prstClr val="black"/>
                </a:solidFill>
              </a:rPr>
              <a:pPr/>
              <a:t>6</a:t>
            </a:fld>
            <a:endParaRPr lang="en-US" altLang="el-GR">
              <a:solidFill>
                <a:prstClr val="black"/>
              </a:solidFill>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7EEF86-37E4-4B49-995E-DEE026AED6E5}" type="slidenum">
              <a:rPr lang="en-US" altLang="el-GR">
                <a:solidFill>
                  <a:prstClr val="black"/>
                </a:solidFill>
              </a:rPr>
              <a:pPr/>
              <a:t>7</a:t>
            </a:fld>
            <a:endParaRPr lang="en-US" altLang="el-GR">
              <a:solidFill>
                <a:prstClr val="black"/>
              </a:solidFill>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7EEF86-37E4-4B49-995E-DEE026AED6E5}" type="slidenum">
              <a:rPr lang="en-US" altLang="el-GR">
                <a:solidFill>
                  <a:prstClr val="black"/>
                </a:solidFill>
              </a:rPr>
              <a:pPr/>
              <a:t>12</a:t>
            </a:fld>
            <a:endParaRPr lang="en-US" altLang="el-GR">
              <a:solidFill>
                <a:prstClr val="black"/>
              </a:solidFill>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7EEF86-37E4-4B49-995E-DEE026AED6E5}" type="slidenum">
              <a:rPr lang="en-US" altLang="el-GR">
                <a:solidFill>
                  <a:prstClr val="black"/>
                </a:solidFill>
              </a:rPr>
              <a:pPr/>
              <a:t>13</a:t>
            </a:fld>
            <a:endParaRPr lang="en-US" altLang="el-GR">
              <a:solidFill>
                <a:prstClr val="black"/>
              </a:solidFill>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7EEF86-37E4-4B49-995E-DEE026AED6E5}" type="slidenum">
              <a:rPr lang="en-US" altLang="el-GR">
                <a:solidFill>
                  <a:prstClr val="black"/>
                </a:solidFill>
              </a:rPr>
              <a:pPr/>
              <a:t>14</a:t>
            </a:fld>
            <a:endParaRPr lang="en-US" altLang="el-GR">
              <a:solidFill>
                <a:prstClr val="black"/>
              </a:solidFill>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7EEF86-37E4-4B49-995E-DEE026AED6E5}" type="slidenum">
              <a:rPr lang="en-US" altLang="el-GR">
                <a:solidFill>
                  <a:prstClr val="black"/>
                </a:solidFill>
              </a:rPr>
              <a:pPr/>
              <a:t>15</a:t>
            </a:fld>
            <a:endParaRPr lang="en-US" altLang="el-GR">
              <a:solidFill>
                <a:prstClr val="black"/>
              </a:solidFill>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457200"/>
            <a:ext cx="7772400" cy="704850"/>
          </a:xfrm>
          <a:extLst>
            <a:ext uri="{AF507438-7753-43E0-B8FC-AC1667EBCBE1}">
              <a14:hiddenEffects xmlns:a14="http://schemas.microsoft.com/office/drawing/2010/main" xmlns="">
                <a:effectLst>
                  <a:outerShdw dist="17961" dir="2700000" algn="ctr" rotWithShape="0">
                    <a:schemeClr val="bg1"/>
                  </a:outerShdw>
                </a:effectLst>
              </a14:hiddenEffects>
            </a:ext>
          </a:extLst>
        </p:spPr>
        <p:txBody>
          <a:bodyPr/>
          <a:lstStyle>
            <a:lvl1pPr>
              <a:defRPr sz="4000"/>
            </a:lvl1pPr>
          </a:lstStyle>
          <a:p>
            <a:pPr lvl="0"/>
            <a:r>
              <a:rPr lang="el-GR" altLang="el-GR" noProof="0" smtClean="0"/>
              <a:t>Στυλ κύριου τίτλου</a:t>
            </a:r>
            <a:endParaRPr lang="en-US" altLang="el-GR" noProof="0" smtClean="0"/>
          </a:p>
        </p:txBody>
      </p:sp>
      <p:sp>
        <p:nvSpPr>
          <p:cNvPr id="3075" name="Rectangle 3"/>
          <p:cNvSpPr>
            <a:spLocks noGrp="1" noChangeArrowheads="1"/>
          </p:cNvSpPr>
          <p:nvPr>
            <p:ph type="subTitle" idx="1"/>
          </p:nvPr>
        </p:nvSpPr>
        <p:spPr>
          <a:xfrm>
            <a:off x="609600" y="1143000"/>
            <a:ext cx="7772400" cy="685800"/>
          </a:xfrm>
          <a:extLst>
            <a:ext uri="{AF507438-7753-43E0-B8FC-AC1667EBCBE1}">
              <a14:hiddenEffects xmlns:a14="http://schemas.microsoft.com/office/drawing/2010/main" xmlns="">
                <a:effectLst>
                  <a:outerShdw dist="17961" dir="2700000" algn="ctr" rotWithShape="0">
                    <a:schemeClr val="bg1"/>
                  </a:outerShdw>
                </a:effectLst>
              </a14:hiddenEffects>
            </a:ext>
          </a:extLst>
        </p:spPr>
        <p:txBody>
          <a:bodyPr/>
          <a:lstStyle>
            <a:lvl1pPr marL="0" indent="0">
              <a:buFontTx/>
              <a:buNone/>
              <a:defRPr sz="2800"/>
            </a:lvl1pPr>
          </a:lstStyle>
          <a:p>
            <a:pPr lvl="0"/>
            <a:r>
              <a:rPr lang="el-GR" altLang="el-GR" noProof="0" smtClean="0"/>
              <a:t>Στυλ κύριου υπότιτλου</a:t>
            </a:r>
            <a:endParaRPr lang="en-US" altLang="el-GR"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1848215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400800" y="838200"/>
            <a:ext cx="1828800" cy="518160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914400" y="838200"/>
            <a:ext cx="5334000" cy="51816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515444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2322254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Tree>
    <p:extLst>
      <p:ext uri="{BB962C8B-B14F-4D97-AF65-F5344CB8AC3E}">
        <p14:creationId xmlns:p14="http://schemas.microsoft.com/office/powerpoint/2010/main" xmlns="" val="3804959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914400" y="18288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8288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2128091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1283497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Tree>
    <p:extLst>
      <p:ext uri="{BB962C8B-B14F-4D97-AF65-F5344CB8AC3E}">
        <p14:creationId xmlns:p14="http://schemas.microsoft.com/office/powerpoint/2010/main" xmlns="" val="1499217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56100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extLst>
      <p:ext uri="{BB962C8B-B14F-4D97-AF65-F5344CB8AC3E}">
        <p14:creationId xmlns:p14="http://schemas.microsoft.com/office/powerpoint/2010/main" xmlns="" val="3537533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extLst>
      <p:ext uri="{BB962C8B-B14F-4D97-AF65-F5344CB8AC3E}">
        <p14:creationId xmlns:p14="http://schemas.microsoft.com/office/powerpoint/2010/main" xmlns="" val="175561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838200"/>
            <a:ext cx="7315200" cy="71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endParaRPr lang="en-US" altLang="el-GR" smtClean="0"/>
          </a:p>
        </p:txBody>
      </p:sp>
      <p:sp>
        <p:nvSpPr>
          <p:cNvPr id="1027" name="Rectangle 3"/>
          <p:cNvSpPr>
            <a:spLocks noGrp="1" noChangeArrowheads="1"/>
          </p:cNvSpPr>
          <p:nvPr>
            <p:ph type="body" idx="1"/>
          </p:nvPr>
        </p:nvSpPr>
        <p:spPr bwMode="auto">
          <a:xfrm>
            <a:off x="914400" y="1828800"/>
            <a:ext cx="7315200" cy="419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97894" y="3789040"/>
            <a:ext cx="3896096" cy="1466472"/>
          </a:xfrm>
        </p:spPr>
        <p:txBody>
          <a:bodyPr/>
          <a:lstStyle/>
          <a:p>
            <a:r>
              <a:rPr lang="en-US" altLang="el-GR" sz="2400" b="1" i="1" dirty="0" smtClean="0">
                <a:latin typeface="Bookman Old Style" panose="02050604050505020204" pitchFamily="18" charset="0"/>
                <a:cs typeface="Arabic Typesetting" panose="03020402040406030203" pitchFamily="66" charset="-78"/>
              </a:rPr>
              <a:t>The Refugee Crisis from the Greek Point of View</a:t>
            </a:r>
            <a:endParaRPr lang="en-US" altLang="el-GR" sz="2400" b="1" i="1" dirty="0">
              <a:latin typeface="Bookman Old Style" panose="02050604050505020204" pitchFamily="18" charset="0"/>
              <a:cs typeface="Arabic Typesetting" panose="03020402040406030203" pitchFamily="66" charset="-78"/>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96336" y="5329700"/>
            <a:ext cx="897872" cy="8640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7504" y="350659"/>
            <a:ext cx="1096614" cy="86409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TextBox 2"/>
          <p:cNvSpPr txBox="1"/>
          <p:nvPr/>
        </p:nvSpPr>
        <p:spPr>
          <a:xfrm>
            <a:off x="1076678" y="356060"/>
            <a:ext cx="4791466" cy="738664"/>
          </a:xfrm>
          <a:prstGeom prst="rect">
            <a:avLst/>
          </a:prstGeom>
          <a:noFill/>
        </p:spPr>
        <p:txBody>
          <a:bodyPr wrap="square" rtlCol="0">
            <a:spAutoFit/>
          </a:bodyPr>
          <a:lstStyle/>
          <a:p>
            <a:pPr algn="l"/>
            <a:r>
              <a:rPr lang="en-US" sz="1400" b="1" dirty="0" smtClean="0">
                <a:solidFill>
                  <a:schemeClr val="bg1"/>
                </a:solidFill>
                <a:latin typeface="Bookman Old Style" panose="02050604050505020204" pitchFamily="18" charset="0"/>
              </a:rPr>
              <a:t>University of Macedonia</a:t>
            </a:r>
          </a:p>
          <a:p>
            <a:pPr algn="l"/>
            <a:r>
              <a:rPr lang="en-US" sz="1400" b="1" dirty="0" smtClean="0">
                <a:solidFill>
                  <a:schemeClr val="bg1"/>
                </a:solidFill>
                <a:latin typeface="Bookman Old Style" panose="02050604050505020204" pitchFamily="18" charset="0"/>
              </a:rPr>
              <a:t>Department of International </a:t>
            </a:r>
          </a:p>
          <a:p>
            <a:pPr algn="l"/>
            <a:r>
              <a:rPr lang="en-US" sz="1400" b="1" dirty="0" smtClean="0">
                <a:solidFill>
                  <a:schemeClr val="bg1"/>
                </a:solidFill>
                <a:latin typeface="Bookman Old Style" panose="02050604050505020204" pitchFamily="18" charset="0"/>
              </a:rPr>
              <a:t>and European Studies</a:t>
            </a:r>
            <a:endParaRPr lang="el-GR" sz="1400" b="1" dirty="0">
              <a:solidFill>
                <a:schemeClr val="bg1"/>
              </a:solidFill>
              <a:latin typeface="Bookman Old Style" panose="02050604050505020204" pitchFamily="18" charset="0"/>
            </a:endParaRPr>
          </a:p>
        </p:txBody>
      </p:sp>
      <p:sp>
        <p:nvSpPr>
          <p:cNvPr id="4" name="TextBox 3"/>
          <p:cNvSpPr txBox="1"/>
          <p:nvPr/>
        </p:nvSpPr>
        <p:spPr>
          <a:xfrm>
            <a:off x="35496" y="6176917"/>
            <a:ext cx="2952328" cy="677108"/>
          </a:xfrm>
          <a:prstGeom prst="rect">
            <a:avLst/>
          </a:prstGeom>
          <a:noFill/>
        </p:spPr>
        <p:txBody>
          <a:bodyPr wrap="square" rtlCol="0">
            <a:spAutoFit/>
          </a:bodyPr>
          <a:lstStyle/>
          <a:p>
            <a:pPr algn="l"/>
            <a:r>
              <a:rPr lang="en-US" sz="1400" b="1" dirty="0" smtClean="0">
                <a:solidFill>
                  <a:schemeClr val="bg1"/>
                </a:solidFill>
                <a:latin typeface="Bookman Old Style" panose="02050604050505020204" pitchFamily="18" charset="0"/>
              </a:rPr>
              <a:t>P</a:t>
            </a:r>
            <a:r>
              <a:rPr lang="en-US" sz="1200" b="1" dirty="0" smtClean="0">
                <a:solidFill>
                  <a:schemeClr val="bg1"/>
                </a:solidFill>
                <a:latin typeface="Bookman Old Style" panose="02050604050505020204" pitchFamily="18" charset="0"/>
              </a:rPr>
              <a:t>rof. Nikas Ch. &amp; </a:t>
            </a:r>
          </a:p>
          <a:p>
            <a:pPr algn="l"/>
            <a:r>
              <a:rPr lang="en-US" sz="1200" b="1" dirty="0" smtClean="0">
                <a:solidFill>
                  <a:schemeClr val="bg1"/>
                </a:solidFill>
                <a:latin typeface="Bookman Old Style" panose="02050604050505020204" pitchFamily="18" charset="0"/>
              </a:rPr>
              <a:t>Post-Doc. Researcher Aspasios D.</a:t>
            </a:r>
          </a:p>
          <a:p>
            <a:pPr algn="l"/>
            <a:r>
              <a:rPr lang="en-US" sz="1200" b="1" dirty="0" smtClean="0">
                <a:solidFill>
                  <a:schemeClr val="bg1"/>
                </a:solidFill>
                <a:latin typeface="Bookman Old Style" panose="02050604050505020204" pitchFamily="18" charset="0"/>
              </a:rPr>
              <a:t>University of Macedonia</a:t>
            </a:r>
            <a:endParaRPr lang="el-GR" sz="1200" b="1" dirty="0">
              <a:solidFill>
                <a:schemeClr val="bg1"/>
              </a:solidFill>
              <a:latin typeface="Bookman Old Style" panose="02050604050505020204" pitchFamily="18" charset="0"/>
            </a:endParaRPr>
          </a:p>
        </p:txBody>
      </p:sp>
      <p:sp>
        <p:nvSpPr>
          <p:cNvPr id="5" name="TextBox 4"/>
          <p:cNvSpPr txBox="1"/>
          <p:nvPr/>
        </p:nvSpPr>
        <p:spPr>
          <a:xfrm>
            <a:off x="107503" y="2285892"/>
            <a:ext cx="3183885" cy="461665"/>
          </a:xfrm>
          <a:prstGeom prst="rect">
            <a:avLst/>
          </a:prstGeom>
          <a:noFill/>
        </p:spPr>
        <p:txBody>
          <a:bodyPr wrap="none" rtlCol="0">
            <a:spAutoFit/>
          </a:bodyPr>
          <a:lstStyle/>
          <a:p>
            <a:r>
              <a:rPr lang="en-US" b="1" u="sng" dirty="0" smtClean="0">
                <a:solidFill>
                  <a:srgbClr val="FF0000"/>
                </a:solidFill>
                <a:latin typeface="Bookman Old Style" panose="02050604050505020204" pitchFamily="18" charset="0"/>
              </a:rPr>
              <a:t>Presentation Title</a:t>
            </a:r>
            <a:r>
              <a:rPr lang="el-GR" b="1" u="sng" dirty="0" smtClean="0">
                <a:solidFill>
                  <a:srgbClr val="FF0000"/>
                </a:solidFill>
                <a:latin typeface="Bookman Old Style" panose="02050604050505020204" pitchFamily="18" charset="0"/>
              </a:rPr>
              <a:t>:</a:t>
            </a:r>
            <a:endParaRPr lang="el-GR" b="1" u="sng" dirty="0">
              <a:solidFill>
                <a:srgbClr val="FF0000"/>
              </a:solidFill>
              <a:latin typeface="Bookman Old Style" panose="020506040505050202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332656"/>
            <a:ext cx="8496944" cy="7725192"/>
          </a:xfrm>
          <a:prstGeom prst="rect">
            <a:avLst/>
          </a:prstGeom>
        </p:spPr>
        <p:txBody>
          <a:bodyPr wrap="square">
            <a:spAutoFit/>
          </a:bodyPr>
          <a:lstStyle/>
          <a:p>
            <a:pPr algn="l">
              <a:buFont typeface="Arial" pitchFamily="34" charset="0"/>
              <a:buChar char="•"/>
            </a:pPr>
            <a:r>
              <a:rPr lang="en-US" sz="2800" b="1" dirty="0" smtClean="0">
                <a:solidFill>
                  <a:schemeClr val="bg1"/>
                </a:solidFill>
                <a:latin typeface="Bookman Old Style" panose="02050604050505020204" pitchFamily="18" charset="0"/>
              </a:rPr>
              <a:t>Economic support from EU funds (Asylum, migration and integration fund/internal security fund/Emergency assistance) and UNCHR</a:t>
            </a:r>
          </a:p>
          <a:p>
            <a:pPr algn="l">
              <a:buFont typeface="Arial" pitchFamily="34" charset="0"/>
              <a:buChar char="•"/>
            </a:pPr>
            <a:r>
              <a:rPr lang="en-US" sz="2800" b="1" dirty="0" smtClean="0">
                <a:solidFill>
                  <a:schemeClr val="bg1"/>
                </a:solidFill>
                <a:latin typeface="Bookman Old Style" panose="02050604050505020204" pitchFamily="18" charset="0"/>
              </a:rPr>
              <a:t>High extent concerning numbers of irregular immigrants entered to Greece in very short time</a:t>
            </a:r>
          </a:p>
          <a:p>
            <a:pPr algn="l">
              <a:buFont typeface="Arial" pitchFamily="34" charset="0"/>
              <a:buChar char="•"/>
            </a:pPr>
            <a:r>
              <a:rPr lang="en-US" sz="2800" b="1" dirty="0" smtClean="0">
                <a:solidFill>
                  <a:schemeClr val="bg1"/>
                </a:solidFill>
                <a:latin typeface="Bookman Old Style" panose="02050604050505020204" pitchFamily="18" charset="0"/>
              </a:rPr>
              <a:t>Mainly forced migration/displacement as a result of war/armed conflict</a:t>
            </a:r>
          </a:p>
          <a:p>
            <a:pPr algn="l">
              <a:buFont typeface="Arial" pitchFamily="34" charset="0"/>
              <a:buChar char="•"/>
            </a:pPr>
            <a:r>
              <a:rPr lang="en-US" sz="2800" b="1" dirty="0" smtClean="0">
                <a:solidFill>
                  <a:schemeClr val="bg1"/>
                </a:solidFill>
                <a:latin typeface="Bookman Old Style" panose="02050604050505020204" pitchFamily="18" charset="0"/>
              </a:rPr>
              <a:t>Restrictions in the free movement of asylum seekers outside urban places and islands (hot-spot)</a:t>
            </a:r>
          </a:p>
          <a:p>
            <a:pPr algn="l">
              <a:buFont typeface="Arial" pitchFamily="34" charset="0"/>
              <a:buChar char="•"/>
            </a:pPr>
            <a:r>
              <a:rPr lang="en-US" sz="2800" b="1" dirty="0" smtClean="0">
                <a:solidFill>
                  <a:schemeClr val="bg1"/>
                </a:solidFill>
                <a:latin typeface="Bookman Old Style" panose="02050604050505020204" pitchFamily="18" charset="0"/>
              </a:rPr>
              <a:t>Non-</a:t>
            </a:r>
            <a:r>
              <a:rPr lang="en-US" sz="2800" b="1" dirty="0" err="1" smtClean="0">
                <a:solidFill>
                  <a:schemeClr val="bg1"/>
                </a:solidFill>
                <a:latin typeface="Bookman Old Style" panose="02050604050505020204" pitchFamily="18" charset="0"/>
              </a:rPr>
              <a:t>refoulement</a:t>
            </a:r>
            <a:r>
              <a:rPr lang="en-US" sz="2800" b="1" dirty="0" smtClean="0">
                <a:solidFill>
                  <a:schemeClr val="bg1"/>
                </a:solidFill>
                <a:latin typeface="Bookman Old Style" panose="02050604050505020204" pitchFamily="18" charset="0"/>
              </a:rPr>
              <a:t> due to the asylum status and law restrictions</a:t>
            </a:r>
          </a:p>
          <a:p>
            <a:pPr algn="l">
              <a:buFont typeface="Arial" pitchFamily="34" charset="0"/>
              <a:buChar char="•"/>
            </a:pPr>
            <a:endParaRPr lang="en-US" sz="2800" b="1" dirty="0" smtClean="0">
              <a:solidFill>
                <a:schemeClr val="bg1"/>
              </a:solidFill>
              <a:latin typeface="Bookman Old Style" panose="02050604050505020204" pitchFamily="18" charset="0"/>
            </a:endParaRPr>
          </a:p>
          <a:p>
            <a:pPr algn="l">
              <a:buFont typeface="Arial" pitchFamily="34" charset="0"/>
              <a:buChar char="•"/>
            </a:pPr>
            <a:endParaRPr lang="el-GR" sz="2800" b="1" dirty="0" smtClean="0">
              <a:solidFill>
                <a:schemeClr val="bg1"/>
              </a:solidFill>
              <a:latin typeface="Bookman Old Style" panose="02050604050505020204" pitchFamily="18" charset="0"/>
            </a:endParaRPr>
          </a:p>
          <a:p>
            <a:pPr algn="l">
              <a:buFont typeface="Arial" pitchFamily="34" charset="0"/>
              <a:buChar char="•"/>
            </a:pPr>
            <a:endParaRPr lang="el-GR" b="1" dirty="0" smtClean="0">
              <a:solidFill>
                <a:schemeClr val="bg1"/>
              </a:solidFill>
              <a:latin typeface="Bookman Old Style" panose="02050604050505020204" pitchFamily="18" charset="0"/>
            </a:endParaRPr>
          </a:p>
          <a:p>
            <a:pPr algn="l">
              <a:buFont typeface="Arial" pitchFamily="34" charset="0"/>
              <a:buChar char="•"/>
            </a:pPr>
            <a:endParaRPr lang="el-GR" b="1" dirty="0" smtClean="0">
              <a:solidFill>
                <a:schemeClr val="bg1"/>
              </a:solidFill>
              <a:latin typeface="Bookman Old Style" panose="020506040505050202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836712"/>
            <a:ext cx="8352928" cy="5262979"/>
          </a:xfrm>
          <a:prstGeom prst="rect">
            <a:avLst/>
          </a:prstGeom>
        </p:spPr>
        <p:txBody>
          <a:bodyPr wrap="square">
            <a:spAutoFit/>
          </a:bodyPr>
          <a:lstStyle/>
          <a:p>
            <a:pPr algn="l">
              <a:buFont typeface="Arial" pitchFamily="34" charset="0"/>
              <a:buChar char="•"/>
            </a:pPr>
            <a:r>
              <a:rPr lang="en-US" sz="2800" b="1" dirty="0" smtClean="0">
                <a:solidFill>
                  <a:schemeClr val="bg1"/>
                </a:solidFill>
                <a:latin typeface="Bookman Old Style" panose="02050604050505020204" pitchFamily="18" charset="0"/>
              </a:rPr>
              <a:t>Law guarantees for financial aid and other social benefits (health, education, housing etc)</a:t>
            </a:r>
          </a:p>
          <a:p>
            <a:pPr algn="l">
              <a:buFont typeface="Arial" pitchFamily="34" charset="0"/>
              <a:buChar char="•"/>
            </a:pPr>
            <a:r>
              <a:rPr lang="en-US" sz="2800" b="1" dirty="0" smtClean="0">
                <a:solidFill>
                  <a:schemeClr val="bg1"/>
                </a:solidFill>
                <a:latin typeface="Bookman Old Style" panose="02050604050505020204" pitchFamily="18" charset="0"/>
              </a:rPr>
              <a:t>EU common migration management and asylum policy with respect to fundamental human rights </a:t>
            </a:r>
            <a:endParaRPr lang="el-GR" sz="2800" b="1" dirty="0" smtClean="0">
              <a:solidFill>
                <a:schemeClr val="bg1"/>
              </a:solidFill>
              <a:latin typeface="Bookman Old Style" panose="02050604050505020204" pitchFamily="18" charset="0"/>
            </a:endParaRPr>
          </a:p>
          <a:p>
            <a:pPr algn="l">
              <a:buFont typeface="Arial" pitchFamily="34" charset="0"/>
              <a:buChar char="•"/>
            </a:pPr>
            <a:r>
              <a:rPr lang="en-US" sz="2800" b="1" dirty="0" smtClean="0">
                <a:solidFill>
                  <a:schemeClr val="bg1"/>
                </a:solidFill>
                <a:latin typeface="Bookman Old Style" panose="02050604050505020204" pitchFamily="18" charset="0"/>
              </a:rPr>
              <a:t>Surge in asylum application and in the rates of refugee status recognition</a:t>
            </a:r>
            <a:endParaRPr lang="el-GR" sz="2800" b="1" dirty="0" smtClean="0">
              <a:solidFill>
                <a:schemeClr val="bg1"/>
              </a:solidFill>
              <a:latin typeface="Bookman Old Style" panose="02050604050505020204" pitchFamily="18" charset="0"/>
            </a:endParaRPr>
          </a:p>
          <a:p>
            <a:pPr algn="l">
              <a:buFont typeface="Arial" pitchFamily="34" charset="0"/>
              <a:buChar char="•"/>
            </a:pPr>
            <a:r>
              <a:rPr lang="en-US" sz="2800" b="1" dirty="0" smtClean="0">
                <a:solidFill>
                  <a:schemeClr val="bg1"/>
                </a:solidFill>
                <a:latin typeface="Bookman Old Style" panose="02050604050505020204" pitchFamily="18" charset="0"/>
              </a:rPr>
              <a:t>Thousands of registered deaths and missing cases mainly in the sea borders with Turkey</a:t>
            </a:r>
            <a:endParaRPr lang="el-GR" sz="2800" b="1" dirty="0" smtClean="0">
              <a:solidFill>
                <a:schemeClr val="bg1"/>
              </a:solidFill>
              <a:latin typeface="Bookman Old Style" panose="02050604050505020204" pitchFamily="18" charset="0"/>
            </a:endParaRPr>
          </a:p>
          <a:p>
            <a:pPr algn="l"/>
            <a:endParaRPr lang="el-GR" sz="2800" b="1" dirty="0" smtClean="0">
              <a:solidFill>
                <a:schemeClr val="bg1"/>
              </a:solidFill>
              <a:latin typeface="Bookman Old Style" panose="020506040505050202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47086" y="188640"/>
            <a:ext cx="6934200" cy="715963"/>
          </a:xfrm>
        </p:spPr>
        <p:txBody>
          <a:bodyPr/>
          <a:lstStyle/>
          <a:p>
            <a:r>
              <a:rPr lang="en-US" altLang="el-GR" sz="2800" dirty="0" smtClean="0">
                <a:solidFill>
                  <a:schemeClr val="accent1"/>
                </a:solidFill>
              </a:rPr>
              <a:t>The Refugee Crisis and Greece</a:t>
            </a:r>
            <a:endParaRPr lang="en-US" altLang="el-GR" sz="2800" dirty="0">
              <a:solidFill>
                <a:schemeClr val="accent1"/>
              </a:solidFill>
            </a:endParaRPr>
          </a:p>
        </p:txBody>
      </p:sp>
      <p:grpSp>
        <p:nvGrpSpPr>
          <p:cNvPr id="60445" name="Group 29"/>
          <p:cNvGrpSpPr>
            <a:grpSpLocks/>
          </p:cNvGrpSpPr>
          <p:nvPr/>
        </p:nvGrpSpPr>
        <p:grpSpPr bwMode="auto">
          <a:xfrm>
            <a:off x="1471462" y="5395818"/>
            <a:ext cx="507207" cy="479682"/>
            <a:chOff x="3504" y="432"/>
            <a:chExt cx="802" cy="864"/>
          </a:xfrm>
        </p:grpSpPr>
        <p:sp>
          <p:nvSpPr>
            <p:cNvPr id="60440" name="Freeform 24"/>
            <p:cNvSpPr>
              <a:spLocks/>
            </p:cNvSpPr>
            <p:nvPr/>
          </p:nvSpPr>
          <p:spPr bwMode="auto">
            <a:xfrm rot="-245609">
              <a:off x="3639" y="522"/>
              <a:ext cx="141" cy="774"/>
            </a:xfrm>
            <a:custGeom>
              <a:avLst/>
              <a:gdLst>
                <a:gd name="T0" fmla="*/ 0 w 232"/>
                <a:gd name="T1" fmla="*/ 1275 h 1275"/>
                <a:gd name="T2" fmla="*/ 8 w 232"/>
                <a:gd name="T3" fmla="*/ 975 h 1275"/>
                <a:gd name="T4" fmla="*/ 159 w 232"/>
                <a:gd name="T5" fmla="*/ 0 h 1275"/>
                <a:gd name="T6" fmla="*/ 232 w 232"/>
                <a:gd name="T7" fmla="*/ 12 h 1275"/>
                <a:gd name="T8" fmla="*/ 81 w 232"/>
                <a:gd name="T9" fmla="*/ 987 h 1275"/>
                <a:gd name="T10" fmla="*/ 0 w 232"/>
                <a:gd name="T11" fmla="*/ 1275 h 1275"/>
              </a:gdLst>
              <a:ahLst/>
              <a:cxnLst>
                <a:cxn ang="0">
                  <a:pos x="T0" y="T1"/>
                </a:cxn>
                <a:cxn ang="0">
                  <a:pos x="T2" y="T3"/>
                </a:cxn>
                <a:cxn ang="0">
                  <a:pos x="T4" y="T5"/>
                </a:cxn>
                <a:cxn ang="0">
                  <a:pos x="T6" y="T7"/>
                </a:cxn>
                <a:cxn ang="0">
                  <a:pos x="T8" y="T9"/>
                </a:cxn>
                <a:cxn ang="0">
                  <a:pos x="T10" y="T11"/>
                </a:cxn>
              </a:cxnLst>
              <a:rect l="0" t="0" r="r" b="b"/>
              <a:pathLst>
                <a:path w="232" h="1275">
                  <a:moveTo>
                    <a:pt x="0" y="1275"/>
                  </a:moveTo>
                  <a:lnTo>
                    <a:pt x="8" y="975"/>
                  </a:lnTo>
                  <a:lnTo>
                    <a:pt x="159" y="0"/>
                  </a:lnTo>
                  <a:lnTo>
                    <a:pt x="232" y="12"/>
                  </a:lnTo>
                  <a:lnTo>
                    <a:pt x="81" y="987"/>
                  </a:lnTo>
                  <a:lnTo>
                    <a:pt x="0" y="1275"/>
                  </a:lnTo>
                </a:path>
              </a:pathLst>
            </a:custGeom>
            <a:gradFill rotWithShape="1">
              <a:gsLst>
                <a:gs pos="0">
                  <a:srgbClr val="C0C0C0"/>
                </a:gs>
                <a:gs pos="50000">
                  <a:srgbClr val="808080">
                    <a:alpha val="89999"/>
                  </a:srgbClr>
                </a:gs>
                <a:gs pos="100000">
                  <a:srgbClr val="C0C0C0"/>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1" name="Freeform 25"/>
            <p:cNvSpPr>
              <a:spLocks/>
            </p:cNvSpPr>
            <p:nvPr/>
          </p:nvSpPr>
          <p:spPr bwMode="auto">
            <a:xfrm rot="-245609">
              <a:off x="3644" y="525"/>
              <a:ext cx="106" cy="744"/>
            </a:xfrm>
            <a:custGeom>
              <a:avLst/>
              <a:gdLst>
                <a:gd name="T0" fmla="*/ 0 w 175"/>
                <a:gd name="T1" fmla="*/ 1223 h 1223"/>
                <a:gd name="T2" fmla="*/ 12 w 175"/>
                <a:gd name="T3" fmla="*/ 975 h 1223"/>
                <a:gd name="T4" fmla="*/ 161 w 175"/>
                <a:gd name="T5" fmla="*/ 0 h 1223"/>
                <a:gd name="T6" fmla="*/ 175 w 175"/>
                <a:gd name="T7" fmla="*/ 2 h 1223"/>
                <a:gd name="T8" fmla="*/ 24 w 175"/>
                <a:gd name="T9" fmla="*/ 978 h 1223"/>
                <a:gd name="T10" fmla="*/ 0 w 175"/>
                <a:gd name="T11" fmla="*/ 1223 h 1223"/>
              </a:gdLst>
              <a:ahLst/>
              <a:cxnLst>
                <a:cxn ang="0">
                  <a:pos x="T0" y="T1"/>
                </a:cxn>
                <a:cxn ang="0">
                  <a:pos x="T2" y="T3"/>
                </a:cxn>
                <a:cxn ang="0">
                  <a:pos x="T4" y="T5"/>
                </a:cxn>
                <a:cxn ang="0">
                  <a:pos x="T6" y="T7"/>
                </a:cxn>
                <a:cxn ang="0">
                  <a:pos x="T8" y="T9"/>
                </a:cxn>
                <a:cxn ang="0">
                  <a:pos x="T10" y="T11"/>
                </a:cxn>
              </a:cxnLst>
              <a:rect l="0" t="0" r="r" b="b"/>
              <a:pathLst>
                <a:path w="175" h="1223">
                  <a:moveTo>
                    <a:pt x="0" y="1223"/>
                  </a:moveTo>
                  <a:lnTo>
                    <a:pt x="12" y="975"/>
                  </a:lnTo>
                  <a:lnTo>
                    <a:pt x="161" y="0"/>
                  </a:lnTo>
                  <a:lnTo>
                    <a:pt x="175" y="2"/>
                  </a:lnTo>
                  <a:lnTo>
                    <a:pt x="24" y="978"/>
                  </a:lnTo>
                  <a:lnTo>
                    <a:pt x="0" y="122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2" name="Oval 26"/>
            <p:cNvSpPr>
              <a:spLocks noChangeArrowheads="1"/>
            </p:cNvSpPr>
            <p:nvPr/>
          </p:nvSpPr>
          <p:spPr bwMode="auto">
            <a:xfrm rot="-245609">
              <a:off x="3504" y="432"/>
              <a:ext cx="428" cy="428"/>
            </a:xfrm>
            <a:prstGeom prst="ellipse">
              <a:avLst/>
            </a:prstGeom>
            <a:gradFill rotWithShape="1">
              <a:gsLst>
                <a:gs pos="0">
                  <a:srgbClr val="CC0000"/>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3" name="Oval 27"/>
            <p:cNvSpPr>
              <a:spLocks noChangeArrowheads="1"/>
            </p:cNvSpPr>
            <p:nvPr/>
          </p:nvSpPr>
          <p:spPr bwMode="auto">
            <a:xfrm rot="-245609">
              <a:off x="3546" y="442"/>
              <a:ext cx="334" cy="250"/>
            </a:xfrm>
            <a:prstGeom prst="ellipse">
              <a:avLst/>
            </a:prstGeom>
            <a:gradFill rotWithShape="1">
              <a:gsLst>
                <a:gs pos="0">
                  <a:srgbClr val="FFFFFF"/>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4" name="Freeform 28"/>
            <p:cNvSpPr>
              <a:spLocks/>
            </p:cNvSpPr>
            <p:nvPr/>
          </p:nvSpPr>
          <p:spPr bwMode="auto">
            <a:xfrm>
              <a:off x="3667" y="778"/>
              <a:ext cx="639" cy="510"/>
            </a:xfrm>
            <a:custGeom>
              <a:avLst/>
              <a:gdLst>
                <a:gd name="T0" fmla="*/ 1308 w 1886"/>
                <a:gd name="T1" fmla="*/ 4 h 1271"/>
                <a:gd name="T2" fmla="*/ 534 w 1886"/>
                <a:gd name="T3" fmla="*/ 210 h 1271"/>
                <a:gd name="T4" fmla="*/ 794 w 1886"/>
                <a:gd name="T5" fmla="*/ 485 h 1271"/>
                <a:gd name="T6" fmla="*/ 324 w 1886"/>
                <a:gd name="T7" fmla="*/ 898 h 1271"/>
                <a:gd name="T8" fmla="*/ 0 w 1886"/>
                <a:gd name="T9" fmla="*/ 1271 h 1271"/>
                <a:gd name="T10" fmla="*/ 475 w 1886"/>
                <a:gd name="T11" fmla="*/ 924 h 1271"/>
                <a:gd name="T12" fmla="*/ 933 w 1886"/>
                <a:gd name="T13" fmla="*/ 501 h 1271"/>
                <a:gd name="T14" fmla="*/ 958 w 1886"/>
                <a:gd name="T15" fmla="*/ 503 h 1271"/>
                <a:gd name="T16" fmla="*/ 1829 w 1886"/>
                <a:gd name="T17" fmla="*/ 247 h 1271"/>
                <a:gd name="T18" fmla="*/ 1308 w 1886"/>
                <a:gd name="T19" fmla="*/ 4 h 1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86" h="1271">
                  <a:moveTo>
                    <a:pt x="1308" y="4"/>
                  </a:moveTo>
                  <a:cubicBezTo>
                    <a:pt x="988" y="0"/>
                    <a:pt x="652" y="88"/>
                    <a:pt x="534" y="210"/>
                  </a:cubicBezTo>
                  <a:cubicBezTo>
                    <a:pt x="424" y="325"/>
                    <a:pt x="529" y="440"/>
                    <a:pt x="794" y="485"/>
                  </a:cubicBezTo>
                  <a:cubicBezTo>
                    <a:pt x="324" y="898"/>
                    <a:pt x="324" y="898"/>
                    <a:pt x="324" y="898"/>
                  </a:cubicBezTo>
                  <a:cubicBezTo>
                    <a:pt x="0" y="1271"/>
                    <a:pt x="0" y="1271"/>
                    <a:pt x="0" y="1271"/>
                  </a:cubicBezTo>
                  <a:cubicBezTo>
                    <a:pt x="475" y="924"/>
                    <a:pt x="475" y="924"/>
                    <a:pt x="475" y="924"/>
                  </a:cubicBezTo>
                  <a:cubicBezTo>
                    <a:pt x="933" y="501"/>
                    <a:pt x="933" y="501"/>
                    <a:pt x="933" y="501"/>
                  </a:cubicBezTo>
                  <a:cubicBezTo>
                    <a:pt x="941" y="502"/>
                    <a:pt x="950" y="502"/>
                    <a:pt x="958" y="503"/>
                  </a:cubicBezTo>
                  <a:cubicBezTo>
                    <a:pt x="1361" y="523"/>
                    <a:pt x="1765" y="401"/>
                    <a:pt x="1829" y="247"/>
                  </a:cubicBezTo>
                  <a:cubicBezTo>
                    <a:pt x="1886" y="111"/>
                    <a:pt x="1644" y="8"/>
                    <a:pt x="1308" y="4"/>
                  </a:cubicBezTo>
                  <a:close/>
                </a:path>
              </a:pathLst>
            </a:custGeom>
            <a:solidFill>
              <a:srgbClr val="231F20">
                <a:alpha val="30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grpSp>
      <p:sp>
        <p:nvSpPr>
          <p:cNvPr id="50" name="TextBox 49"/>
          <p:cNvSpPr txBox="1"/>
          <p:nvPr/>
        </p:nvSpPr>
        <p:spPr>
          <a:xfrm>
            <a:off x="1978669" y="5547530"/>
            <a:ext cx="6696744" cy="461665"/>
          </a:xfrm>
          <a:prstGeom prst="rect">
            <a:avLst/>
          </a:prstGeom>
          <a:noFill/>
        </p:spPr>
        <p:txBody>
          <a:bodyPr wrap="square" rtlCol="0">
            <a:spAutoFit/>
          </a:bodyPr>
          <a:lstStyle/>
          <a:p>
            <a:pPr algn="l"/>
            <a:r>
              <a:rPr lang="en-US" sz="1200" b="1" dirty="0" smtClean="0">
                <a:solidFill>
                  <a:srgbClr val="000000"/>
                </a:solidFill>
                <a:latin typeface="Bookman Old Style" panose="02050604050505020204" pitchFamily="18" charset="0"/>
              </a:rPr>
              <a:t>as of 08-10-2018,  </a:t>
            </a:r>
            <a:endParaRPr lang="el-GR" sz="1200" b="1" dirty="0" smtClean="0">
              <a:solidFill>
                <a:srgbClr val="000000"/>
              </a:solidFill>
              <a:latin typeface="Bookman Old Style" panose="02050604050505020204" pitchFamily="18" charset="0"/>
            </a:endParaRPr>
          </a:p>
          <a:p>
            <a:pPr algn="l"/>
            <a:r>
              <a:rPr lang="en-US" sz="1200" b="1" dirty="0">
                <a:solidFill>
                  <a:srgbClr val="000000"/>
                </a:solidFill>
                <a:latin typeface="Bookman Old Style" panose="02050604050505020204" pitchFamily="18" charset="0"/>
              </a:rPr>
              <a:t>Source</a:t>
            </a:r>
            <a:r>
              <a:rPr lang="el-GR" sz="1200" b="1" dirty="0">
                <a:solidFill>
                  <a:srgbClr val="000000"/>
                </a:solidFill>
                <a:latin typeface="Bookman Old Style" panose="02050604050505020204" pitchFamily="18" charset="0"/>
              </a:rPr>
              <a:t>:</a:t>
            </a:r>
            <a:r>
              <a:rPr lang="en-US" sz="1200" b="1" dirty="0" smtClean="0">
                <a:solidFill>
                  <a:srgbClr val="000000"/>
                </a:solidFill>
                <a:latin typeface="Bookman Old Style" panose="02050604050505020204" pitchFamily="18" charset="0"/>
              </a:rPr>
              <a:t>(Ministry of Migration Policy, Asylum Service, 2018)</a:t>
            </a:r>
            <a:endParaRPr lang="el-GR" sz="1600" b="1" dirty="0">
              <a:solidFill>
                <a:schemeClr val="bg1"/>
              </a:solidFill>
              <a:latin typeface="Bookman Old Style" panose="02050604050505020204" pitchFamily="18" charset="0"/>
            </a:endParaRPr>
          </a:p>
        </p:txBody>
      </p:sp>
      <p:grpSp>
        <p:nvGrpSpPr>
          <p:cNvPr id="82" name="Group 7818"/>
          <p:cNvGrpSpPr/>
          <p:nvPr/>
        </p:nvGrpSpPr>
        <p:grpSpPr>
          <a:xfrm rot="20411421">
            <a:off x="154589" y="584243"/>
            <a:ext cx="1358721" cy="1533667"/>
            <a:chOff x="0" y="0"/>
            <a:chExt cx="7777409" cy="7151943"/>
          </a:xfrm>
        </p:grpSpPr>
        <p:grpSp>
          <p:nvGrpSpPr>
            <p:cNvPr id="83" name="Group 7805"/>
            <p:cNvGrpSpPr/>
            <p:nvPr/>
          </p:nvGrpSpPr>
          <p:grpSpPr>
            <a:xfrm flipH="1">
              <a:off x="3484195" y="1481071"/>
              <a:ext cx="4293215" cy="2727937"/>
              <a:chOff x="-303609" y="0"/>
              <a:chExt cx="4293214" cy="2727935"/>
            </a:xfrm>
          </p:grpSpPr>
          <p:sp>
            <p:nvSpPr>
              <p:cNvPr id="96" name="Shape 7802"/>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7" name="Shape 7803"/>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8" name="Shape 7804"/>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84" name="Group 7809"/>
            <p:cNvGrpSpPr/>
            <p:nvPr/>
          </p:nvGrpSpPr>
          <p:grpSpPr>
            <a:xfrm flipH="1">
              <a:off x="3484195" y="4424007"/>
              <a:ext cx="4293215" cy="2727937"/>
              <a:chOff x="-303609" y="0"/>
              <a:chExt cx="4293214" cy="2727935"/>
            </a:xfrm>
          </p:grpSpPr>
          <p:sp>
            <p:nvSpPr>
              <p:cNvPr id="93" name="Shape 7806"/>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4" name="Shape 7807"/>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5" name="Shape 7808"/>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85" name="Group 7813"/>
            <p:cNvGrpSpPr/>
            <p:nvPr/>
          </p:nvGrpSpPr>
          <p:grpSpPr>
            <a:xfrm>
              <a:off x="0" y="0"/>
              <a:ext cx="4293215" cy="2727936"/>
              <a:chOff x="-303609" y="0"/>
              <a:chExt cx="4293214" cy="2727935"/>
            </a:xfrm>
          </p:grpSpPr>
          <p:sp>
            <p:nvSpPr>
              <p:cNvPr id="90" name="Shape 7810"/>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1" name="Shape 7811"/>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2" name="Shape 7812"/>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86" name="Group 7817"/>
            <p:cNvGrpSpPr/>
            <p:nvPr/>
          </p:nvGrpSpPr>
          <p:grpSpPr>
            <a:xfrm>
              <a:off x="0" y="2942935"/>
              <a:ext cx="4293215" cy="2727937"/>
              <a:chOff x="-303609" y="0"/>
              <a:chExt cx="4293214" cy="2727935"/>
            </a:xfrm>
          </p:grpSpPr>
          <p:sp>
            <p:nvSpPr>
              <p:cNvPr id="87" name="Shape 7814"/>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88" name="Shape 7815"/>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89" name="Shape 7816"/>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sp>
        <p:nvSpPr>
          <p:cNvPr id="58" name="TextBox 57"/>
          <p:cNvSpPr txBox="1"/>
          <p:nvPr/>
        </p:nvSpPr>
        <p:spPr>
          <a:xfrm>
            <a:off x="2555776" y="3975991"/>
            <a:ext cx="2996178" cy="830997"/>
          </a:xfrm>
          <a:prstGeom prst="rect">
            <a:avLst/>
          </a:prstGeom>
          <a:noFill/>
        </p:spPr>
        <p:txBody>
          <a:bodyPr wrap="square" rtlCol="0">
            <a:spAutoFit/>
          </a:bodyPr>
          <a:lstStyle/>
          <a:p>
            <a:pPr algn="l"/>
            <a:r>
              <a:rPr lang="en-US" sz="1600" b="1" dirty="0" smtClean="0">
                <a:solidFill>
                  <a:schemeClr val="bg1"/>
                </a:solidFill>
                <a:latin typeface="Bookman Old Style" panose="02050604050505020204" pitchFamily="18" charset="0"/>
              </a:rPr>
              <a:t>Extremely low rates of asylum applications and recognitions</a:t>
            </a:r>
            <a:endParaRPr lang="el-GR" sz="1600" b="1" dirty="0">
              <a:solidFill>
                <a:schemeClr val="bg1"/>
              </a:solidFill>
              <a:latin typeface="Bookman Old Style" panose="02050604050505020204" pitchFamily="18" charset="0"/>
            </a:endParaRPr>
          </a:p>
        </p:txBody>
      </p:sp>
      <p:graphicFrame>
        <p:nvGraphicFramePr>
          <p:cNvPr id="2" name="Γράφημα 1"/>
          <p:cNvGraphicFramePr/>
          <p:nvPr>
            <p:extLst>
              <p:ext uri="{D42A27DB-BD31-4B8C-83A1-F6EECF244321}">
                <p14:modId xmlns:p14="http://schemas.microsoft.com/office/powerpoint/2010/main" xmlns="" val="2455692199"/>
              </p:ext>
            </p:extLst>
          </p:nvPr>
        </p:nvGraphicFramePr>
        <p:xfrm>
          <a:off x="1978668" y="1007945"/>
          <a:ext cx="6985819" cy="448523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438288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47086" y="188640"/>
            <a:ext cx="6934200" cy="715963"/>
          </a:xfrm>
        </p:spPr>
        <p:txBody>
          <a:bodyPr/>
          <a:lstStyle/>
          <a:p>
            <a:r>
              <a:rPr lang="el-GR" sz="2800" b="1" u="dotted" dirty="0" smtClean="0"/>
              <a:t>ταξιδιού του.</a:t>
            </a:r>
            <a:r>
              <a:rPr lang="el-GR" sz="2800" dirty="0" smtClean="0"/>
              <a:t/>
            </a:r>
            <a:br>
              <a:rPr lang="el-GR" sz="2800" dirty="0" smtClean="0"/>
            </a:br>
            <a:r>
              <a:rPr lang="el-GR" sz="2800" b="1" dirty="0" smtClean="0"/>
              <a:t> </a:t>
            </a:r>
            <a:r>
              <a:rPr lang="en-US" altLang="el-GR" sz="2800" dirty="0" smtClean="0">
                <a:solidFill>
                  <a:schemeClr val="accent1"/>
                </a:solidFill>
              </a:rPr>
              <a:t>The Refugee Crisis and Greece</a:t>
            </a:r>
            <a:endParaRPr lang="en-US" altLang="el-GR" sz="2800" dirty="0">
              <a:solidFill>
                <a:schemeClr val="accent1"/>
              </a:solidFill>
            </a:endParaRPr>
          </a:p>
        </p:txBody>
      </p:sp>
      <p:grpSp>
        <p:nvGrpSpPr>
          <p:cNvPr id="60445" name="Group 29"/>
          <p:cNvGrpSpPr>
            <a:grpSpLocks/>
          </p:cNvGrpSpPr>
          <p:nvPr/>
        </p:nvGrpSpPr>
        <p:grpSpPr bwMode="auto">
          <a:xfrm>
            <a:off x="1471462" y="5395818"/>
            <a:ext cx="507207" cy="479682"/>
            <a:chOff x="3504" y="432"/>
            <a:chExt cx="802" cy="864"/>
          </a:xfrm>
        </p:grpSpPr>
        <p:sp>
          <p:nvSpPr>
            <p:cNvPr id="60440" name="Freeform 24"/>
            <p:cNvSpPr>
              <a:spLocks/>
            </p:cNvSpPr>
            <p:nvPr/>
          </p:nvSpPr>
          <p:spPr bwMode="auto">
            <a:xfrm rot="-245609">
              <a:off x="3639" y="522"/>
              <a:ext cx="141" cy="774"/>
            </a:xfrm>
            <a:custGeom>
              <a:avLst/>
              <a:gdLst>
                <a:gd name="T0" fmla="*/ 0 w 232"/>
                <a:gd name="T1" fmla="*/ 1275 h 1275"/>
                <a:gd name="T2" fmla="*/ 8 w 232"/>
                <a:gd name="T3" fmla="*/ 975 h 1275"/>
                <a:gd name="T4" fmla="*/ 159 w 232"/>
                <a:gd name="T5" fmla="*/ 0 h 1275"/>
                <a:gd name="T6" fmla="*/ 232 w 232"/>
                <a:gd name="T7" fmla="*/ 12 h 1275"/>
                <a:gd name="T8" fmla="*/ 81 w 232"/>
                <a:gd name="T9" fmla="*/ 987 h 1275"/>
                <a:gd name="T10" fmla="*/ 0 w 232"/>
                <a:gd name="T11" fmla="*/ 1275 h 1275"/>
              </a:gdLst>
              <a:ahLst/>
              <a:cxnLst>
                <a:cxn ang="0">
                  <a:pos x="T0" y="T1"/>
                </a:cxn>
                <a:cxn ang="0">
                  <a:pos x="T2" y="T3"/>
                </a:cxn>
                <a:cxn ang="0">
                  <a:pos x="T4" y="T5"/>
                </a:cxn>
                <a:cxn ang="0">
                  <a:pos x="T6" y="T7"/>
                </a:cxn>
                <a:cxn ang="0">
                  <a:pos x="T8" y="T9"/>
                </a:cxn>
                <a:cxn ang="0">
                  <a:pos x="T10" y="T11"/>
                </a:cxn>
              </a:cxnLst>
              <a:rect l="0" t="0" r="r" b="b"/>
              <a:pathLst>
                <a:path w="232" h="1275">
                  <a:moveTo>
                    <a:pt x="0" y="1275"/>
                  </a:moveTo>
                  <a:lnTo>
                    <a:pt x="8" y="975"/>
                  </a:lnTo>
                  <a:lnTo>
                    <a:pt x="159" y="0"/>
                  </a:lnTo>
                  <a:lnTo>
                    <a:pt x="232" y="12"/>
                  </a:lnTo>
                  <a:lnTo>
                    <a:pt x="81" y="987"/>
                  </a:lnTo>
                  <a:lnTo>
                    <a:pt x="0" y="1275"/>
                  </a:lnTo>
                </a:path>
              </a:pathLst>
            </a:custGeom>
            <a:gradFill rotWithShape="1">
              <a:gsLst>
                <a:gs pos="0">
                  <a:srgbClr val="C0C0C0"/>
                </a:gs>
                <a:gs pos="50000">
                  <a:srgbClr val="808080">
                    <a:alpha val="89999"/>
                  </a:srgbClr>
                </a:gs>
                <a:gs pos="100000">
                  <a:srgbClr val="C0C0C0"/>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1" name="Freeform 25"/>
            <p:cNvSpPr>
              <a:spLocks/>
            </p:cNvSpPr>
            <p:nvPr/>
          </p:nvSpPr>
          <p:spPr bwMode="auto">
            <a:xfrm rot="-245609">
              <a:off x="3644" y="525"/>
              <a:ext cx="106" cy="744"/>
            </a:xfrm>
            <a:custGeom>
              <a:avLst/>
              <a:gdLst>
                <a:gd name="T0" fmla="*/ 0 w 175"/>
                <a:gd name="T1" fmla="*/ 1223 h 1223"/>
                <a:gd name="T2" fmla="*/ 12 w 175"/>
                <a:gd name="T3" fmla="*/ 975 h 1223"/>
                <a:gd name="T4" fmla="*/ 161 w 175"/>
                <a:gd name="T5" fmla="*/ 0 h 1223"/>
                <a:gd name="T6" fmla="*/ 175 w 175"/>
                <a:gd name="T7" fmla="*/ 2 h 1223"/>
                <a:gd name="T8" fmla="*/ 24 w 175"/>
                <a:gd name="T9" fmla="*/ 978 h 1223"/>
                <a:gd name="T10" fmla="*/ 0 w 175"/>
                <a:gd name="T11" fmla="*/ 1223 h 1223"/>
              </a:gdLst>
              <a:ahLst/>
              <a:cxnLst>
                <a:cxn ang="0">
                  <a:pos x="T0" y="T1"/>
                </a:cxn>
                <a:cxn ang="0">
                  <a:pos x="T2" y="T3"/>
                </a:cxn>
                <a:cxn ang="0">
                  <a:pos x="T4" y="T5"/>
                </a:cxn>
                <a:cxn ang="0">
                  <a:pos x="T6" y="T7"/>
                </a:cxn>
                <a:cxn ang="0">
                  <a:pos x="T8" y="T9"/>
                </a:cxn>
                <a:cxn ang="0">
                  <a:pos x="T10" y="T11"/>
                </a:cxn>
              </a:cxnLst>
              <a:rect l="0" t="0" r="r" b="b"/>
              <a:pathLst>
                <a:path w="175" h="1223">
                  <a:moveTo>
                    <a:pt x="0" y="1223"/>
                  </a:moveTo>
                  <a:lnTo>
                    <a:pt x="12" y="975"/>
                  </a:lnTo>
                  <a:lnTo>
                    <a:pt x="161" y="0"/>
                  </a:lnTo>
                  <a:lnTo>
                    <a:pt x="175" y="2"/>
                  </a:lnTo>
                  <a:lnTo>
                    <a:pt x="24" y="978"/>
                  </a:lnTo>
                  <a:lnTo>
                    <a:pt x="0" y="122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2" name="Oval 26"/>
            <p:cNvSpPr>
              <a:spLocks noChangeArrowheads="1"/>
            </p:cNvSpPr>
            <p:nvPr/>
          </p:nvSpPr>
          <p:spPr bwMode="auto">
            <a:xfrm rot="-245609">
              <a:off x="3504" y="432"/>
              <a:ext cx="428" cy="428"/>
            </a:xfrm>
            <a:prstGeom prst="ellipse">
              <a:avLst/>
            </a:prstGeom>
            <a:gradFill rotWithShape="1">
              <a:gsLst>
                <a:gs pos="0">
                  <a:srgbClr val="CC0000"/>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3" name="Oval 27"/>
            <p:cNvSpPr>
              <a:spLocks noChangeArrowheads="1"/>
            </p:cNvSpPr>
            <p:nvPr/>
          </p:nvSpPr>
          <p:spPr bwMode="auto">
            <a:xfrm rot="-245609">
              <a:off x="3546" y="442"/>
              <a:ext cx="334" cy="250"/>
            </a:xfrm>
            <a:prstGeom prst="ellipse">
              <a:avLst/>
            </a:prstGeom>
            <a:gradFill rotWithShape="1">
              <a:gsLst>
                <a:gs pos="0">
                  <a:srgbClr val="FFFFFF"/>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4" name="Freeform 28"/>
            <p:cNvSpPr>
              <a:spLocks/>
            </p:cNvSpPr>
            <p:nvPr/>
          </p:nvSpPr>
          <p:spPr bwMode="auto">
            <a:xfrm>
              <a:off x="3667" y="778"/>
              <a:ext cx="639" cy="510"/>
            </a:xfrm>
            <a:custGeom>
              <a:avLst/>
              <a:gdLst>
                <a:gd name="T0" fmla="*/ 1308 w 1886"/>
                <a:gd name="T1" fmla="*/ 4 h 1271"/>
                <a:gd name="T2" fmla="*/ 534 w 1886"/>
                <a:gd name="T3" fmla="*/ 210 h 1271"/>
                <a:gd name="T4" fmla="*/ 794 w 1886"/>
                <a:gd name="T5" fmla="*/ 485 h 1271"/>
                <a:gd name="T6" fmla="*/ 324 w 1886"/>
                <a:gd name="T7" fmla="*/ 898 h 1271"/>
                <a:gd name="T8" fmla="*/ 0 w 1886"/>
                <a:gd name="T9" fmla="*/ 1271 h 1271"/>
                <a:gd name="T10" fmla="*/ 475 w 1886"/>
                <a:gd name="T11" fmla="*/ 924 h 1271"/>
                <a:gd name="T12" fmla="*/ 933 w 1886"/>
                <a:gd name="T13" fmla="*/ 501 h 1271"/>
                <a:gd name="T14" fmla="*/ 958 w 1886"/>
                <a:gd name="T15" fmla="*/ 503 h 1271"/>
                <a:gd name="T16" fmla="*/ 1829 w 1886"/>
                <a:gd name="T17" fmla="*/ 247 h 1271"/>
                <a:gd name="T18" fmla="*/ 1308 w 1886"/>
                <a:gd name="T19" fmla="*/ 4 h 1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86" h="1271">
                  <a:moveTo>
                    <a:pt x="1308" y="4"/>
                  </a:moveTo>
                  <a:cubicBezTo>
                    <a:pt x="988" y="0"/>
                    <a:pt x="652" y="88"/>
                    <a:pt x="534" y="210"/>
                  </a:cubicBezTo>
                  <a:cubicBezTo>
                    <a:pt x="424" y="325"/>
                    <a:pt x="529" y="440"/>
                    <a:pt x="794" y="485"/>
                  </a:cubicBezTo>
                  <a:cubicBezTo>
                    <a:pt x="324" y="898"/>
                    <a:pt x="324" y="898"/>
                    <a:pt x="324" y="898"/>
                  </a:cubicBezTo>
                  <a:cubicBezTo>
                    <a:pt x="0" y="1271"/>
                    <a:pt x="0" y="1271"/>
                    <a:pt x="0" y="1271"/>
                  </a:cubicBezTo>
                  <a:cubicBezTo>
                    <a:pt x="475" y="924"/>
                    <a:pt x="475" y="924"/>
                    <a:pt x="475" y="924"/>
                  </a:cubicBezTo>
                  <a:cubicBezTo>
                    <a:pt x="933" y="501"/>
                    <a:pt x="933" y="501"/>
                    <a:pt x="933" y="501"/>
                  </a:cubicBezTo>
                  <a:cubicBezTo>
                    <a:pt x="941" y="502"/>
                    <a:pt x="950" y="502"/>
                    <a:pt x="958" y="503"/>
                  </a:cubicBezTo>
                  <a:cubicBezTo>
                    <a:pt x="1361" y="523"/>
                    <a:pt x="1765" y="401"/>
                    <a:pt x="1829" y="247"/>
                  </a:cubicBezTo>
                  <a:cubicBezTo>
                    <a:pt x="1886" y="111"/>
                    <a:pt x="1644" y="8"/>
                    <a:pt x="1308" y="4"/>
                  </a:cubicBezTo>
                  <a:close/>
                </a:path>
              </a:pathLst>
            </a:custGeom>
            <a:solidFill>
              <a:srgbClr val="231F20">
                <a:alpha val="30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grpSp>
      <p:sp>
        <p:nvSpPr>
          <p:cNvPr id="37" name="TextBox 36"/>
          <p:cNvSpPr txBox="1"/>
          <p:nvPr/>
        </p:nvSpPr>
        <p:spPr>
          <a:xfrm>
            <a:off x="2527096" y="2783054"/>
            <a:ext cx="2996178" cy="1077218"/>
          </a:xfrm>
          <a:prstGeom prst="rect">
            <a:avLst/>
          </a:prstGeom>
          <a:noFill/>
        </p:spPr>
        <p:txBody>
          <a:bodyPr wrap="square" rtlCol="0">
            <a:spAutoFit/>
          </a:bodyPr>
          <a:lstStyle/>
          <a:p>
            <a:pPr algn="l"/>
            <a:r>
              <a:rPr lang="en-US" sz="1600" b="1" dirty="0" smtClean="0">
                <a:solidFill>
                  <a:schemeClr val="bg1"/>
                </a:solidFill>
                <a:latin typeface="Bookman Old Style" panose="02050604050505020204" pitchFamily="18" charset="0"/>
              </a:rPr>
              <a:t>Very strict migration policy nationally driven, long term access to Greek citizenship</a:t>
            </a:r>
            <a:endParaRPr lang="el-GR" sz="1600" b="1" dirty="0">
              <a:solidFill>
                <a:schemeClr val="bg1"/>
              </a:solidFill>
              <a:latin typeface="Bookman Old Style" panose="02050604050505020204" pitchFamily="18" charset="0"/>
            </a:endParaRPr>
          </a:p>
        </p:txBody>
      </p:sp>
      <p:sp>
        <p:nvSpPr>
          <p:cNvPr id="50" name="TextBox 49"/>
          <p:cNvSpPr txBox="1"/>
          <p:nvPr/>
        </p:nvSpPr>
        <p:spPr>
          <a:xfrm>
            <a:off x="1971045" y="6453336"/>
            <a:ext cx="3327538" cy="276999"/>
          </a:xfrm>
          <a:prstGeom prst="rect">
            <a:avLst/>
          </a:prstGeom>
          <a:noFill/>
        </p:spPr>
        <p:txBody>
          <a:bodyPr wrap="square" rtlCol="0">
            <a:spAutoFit/>
          </a:bodyPr>
          <a:lstStyle/>
          <a:p>
            <a:pPr algn="l"/>
            <a:r>
              <a:rPr lang="en-US" sz="1200" b="1" dirty="0" smtClean="0">
                <a:solidFill>
                  <a:srgbClr val="000000"/>
                </a:solidFill>
                <a:latin typeface="Bookman Old Style" panose="02050604050505020204" pitchFamily="18" charset="0"/>
              </a:rPr>
              <a:t>Source</a:t>
            </a:r>
            <a:r>
              <a:rPr lang="el-GR" sz="1200" b="1" dirty="0" smtClean="0">
                <a:solidFill>
                  <a:srgbClr val="000000"/>
                </a:solidFill>
                <a:latin typeface="Bookman Old Style" panose="02050604050505020204" pitchFamily="18" charset="0"/>
              </a:rPr>
              <a:t>: </a:t>
            </a:r>
            <a:r>
              <a:rPr lang="en-US" sz="1200" b="1" dirty="0" smtClean="0">
                <a:solidFill>
                  <a:srgbClr val="000000"/>
                </a:solidFill>
                <a:latin typeface="Bookman Old Style" panose="02050604050505020204" pitchFamily="18" charset="0"/>
              </a:rPr>
              <a:t>(Baldwin-Edwards M., 2002)</a:t>
            </a:r>
            <a:endParaRPr lang="el-GR" sz="1200" b="1" dirty="0">
              <a:solidFill>
                <a:srgbClr val="000000"/>
              </a:solidFill>
              <a:latin typeface="Bookman Old Style" panose="02050604050505020204" pitchFamily="18" charset="0"/>
            </a:endParaRPr>
          </a:p>
        </p:txBody>
      </p:sp>
      <p:sp>
        <p:nvSpPr>
          <p:cNvPr id="80" name="TextBox 79"/>
          <p:cNvSpPr txBox="1"/>
          <p:nvPr/>
        </p:nvSpPr>
        <p:spPr>
          <a:xfrm>
            <a:off x="2527096" y="1844824"/>
            <a:ext cx="2996178" cy="830997"/>
          </a:xfrm>
          <a:prstGeom prst="rect">
            <a:avLst/>
          </a:prstGeom>
          <a:noFill/>
        </p:spPr>
        <p:txBody>
          <a:bodyPr wrap="square" rtlCol="0">
            <a:spAutoFit/>
          </a:bodyPr>
          <a:lstStyle/>
          <a:p>
            <a:pPr algn="l"/>
            <a:r>
              <a:rPr lang="en-US" sz="1600" b="1" dirty="0" smtClean="0">
                <a:solidFill>
                  <a:schemeClr val="bg1"/>
                </a:solidFill>
                <a:latin typeface="Bookman Old Style" panose="02050604050505020204" pitchFamily="18" charset="0"/>
              </a:rPr>
              <a:t>No social benefits and judicial measures for their essential protection</a:t>
            </a:r>
            <a:endParaRPr lang="el-GR" sz="1600" b="1" dirty="0">
              <a:solidFill>
                <a:schemeClr val="bg1"/>
              </a:solidFill>
              <a:latin typeface="Bookman Old Style" panose="02050604050505020204" pitchFamily="18" charset="0"/>
            </a:endParaRPr>
          </a:p>
        </p:txBody>
      </p:sp>
      <p:grpSp>
        <p:nvGrpSpPr>
          <p:cNvPr id="82" name="Group 7818"/>
          <p:cNvGrpSpPr/>
          <p:nvPr/>
        </p:nvGrpSpPr>
        <p:grpSpPr>
          <a:xfrm rot="20411421">
            <a:off x="154589" y="584243"/>
            <a:ext cx="1358721" cy="1533667"/>
            <a:chOff x="0" y="0"/>
            <a:chExt cx="7777409" cy="7151943"/>
          </a:xfrm>
        </p:grpSpPr>
        <p:grpSp>
          <p:nvGrpSpPr>
            <p:cNvPr id="83" name="Group 7805"/>
            <p:cNvGrpSpPr/>
            <p:nvPr/>
          </p:nvGrpSpPr>
          <p:grpSpPr>
            <a:xfrm flipH="1">
              <a:off x="3484195" y="1481071"/>
              <a:ext cx="4293215" cy="2727937"/>
              <a:chOff x="-303609" y="0"/>
              <a:chExt cx="4293214" cy="2727935"/>
            </a:xfrm>
          </p:grpSpPr>
          <p:sp>
            <p:nvSpPr>
              <p:cNvPr id="96" name="Shape 7802"/>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7" name="Shape 7803"/>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8" name="Shape 7804"/>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84" name="Group 7809"/>
            <p:cNvGrpSpPr/>
            <p:nvPr/>
          </p:nvGrpSpPr>
          <p:grpSpPr>
            <a:xfrm flipH="1">
              <a:off x="3484195" y="4424007"/>
              <a:ext cx="4293215" cy="2727937"/>
              <a:chOff x="-303609" y="0"/>
              <a:chExt cx="4293214" cy="2727935"/>
            </a:xfrm>
          </p:grpSpPr>
          <p:sp>
            <p:nvSpPr>
              <p:cNvPr id="93" name="Shape 7806"/>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4" name="Shape 7807"/>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5" name="Shape 7808"/>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85" name="Group 7813"/>
            <p:cNvGrpSpPr/>
            <p:nvPr/>
          </p:nvGrpSpPr>
          <p:grpSpPr>
            <a:xfrm>
              <a:off x="0" y="0"/>
              <a:ext cx="4293215" cy="2727936"/>
              <a:chOff x="-303609" y="0"/>
              <a:chExt cx="4293214" cy="2727935"/>
            </a:xfrm>
          </p:grpSpPr>
          <p:sp>
            <p:nvSpPr>
              <p:cNvPr id="90" name="Shape 7810"/>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1" name="Shape 7811"/>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2" name="Shape 7812"/>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86" name="Group 7817"/>
            <p:cNvGrpSpPr/>
            <p:nvPr/>
          </p:nvGrpSpPr>
          <p:grpSpPr>
            <a:xfrm>
              <a:off x="0" y="2942935"/>
              <a:ext cx="4293215" cy="2727937"/>
              <a:chOff x="-303609" y="0"/>
              <a:chExt cx="4293214" cy="2727935"/>
            </a:xfrm>
          </p:grpSpPr>
          <p:sp>
            <p:nvSpPr>
              <p:cNvPr id="87" name="Shape 7814"/>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88" name="Shape 7815"/>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89" name="Shape 7816"/>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sp>
        <p:nvSpPr>
          <p:cNvPr id="58" name="TextBox 57"/>
          <p:cNvSpPr txBox="1"/>
          <p:nvPr/>
        </p:nvSpPr>
        <p:spPr>
          <a:xfrm>
            <a:off x="2555776" y="3975991"/>
            <a:ext cx="2996178" cy="830997"/>
          </a:xfrm>
          <a:prstGeom prst="rect">
            <a:avLst/>
          </a:prstGeom>
          <a:noFill/>
        </p:spPr>
        <p:txBody>
          <a:bodyPr wrap="square" rtlCol="0">
            <a:spAutoFit/>
          </a:bodyPr>
          <a:lstStyle/>
          <a:p>
            <a:pPr algn="l"/>
            <a:r>
              <a:rPr lang="en-US" sz="1600" b="1" dirty="0" smtClean="0">
                <a:solidFill>
                  <a:schemeClr val="bg1"/>
                </a:solidFill>
                <a:latin typeface="Bookman Old Style" panose="02050604050505020204" pitchFamily="18" charset="0"/>
              </a:rPr>
              <a:t>Extremely low rates of asylum applications and recognitions</a:t>
            </a:r>
            <a:endParaRPr lang="el-GR" sz="1600" b="1" dirty="0">
              <a:solidFill>
                <a:schemeClr val="bg1"/>
              </a:solidFill>
              <a:latin typeface="Bookman Old Style" panose="02050604050505020204" pitchFamily="18" charset="0"/>
            </a:endParaRPr>
          </a:p>
        </p:txBody>
      </p:sp>
      <p:graphicFrame>
        <p:nvGraphicFramePr>
          <p:cNvPr id="59" name="Γράφημα 58"/>
          <p:cNvGraphicFramePr/>
          <p:nvPr>
            <p:extLst>
              <p:ext uri="{D42A27DB-BD31-4B8C-83A1-F6EECF244321}">
                <p14:modId xmlns:p14="http://schemas.microsoft.com/office/powerpoint/2010/main" xmlns="" val="3521301548"/>
              </p:ext>
            </p:extLst>
          </p:nvPr>
        </p:nvGraphicFramePr>
        <p:xfrm>
          <a:off x="1978668" y="1007944"/>
          <a:ext cx="6985819" cy="53013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1282656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47086" y="188640"/>
            <a:ext cx="6934200" cy="715963"/>
          </a:xfrm>
        </p:spPr>
        <p:txBody>
          <a:bodyPr/>
          <a:lstStyle/>
          <a:p>
            <a:r>
              <a:rPr lang="en-US" altLang="el-GR" sz="2800" dirty="0" smtClean="0">
                <a:solidFill>
                  <a:schemeClr val="accent1"/>
                </a:solidFill>
              </a:rPr>
              <a:t>The Refugee Crisis and Greece</a:t>
            </a:r>
            <a:endParaRPr lang="en-US" altLang="el-GR" sz="2800" dirty="0">
              <a:solidFill>
                <a:schemeClr val="accent1"/>
              </a:solidFill>
            </a:endParaRPr>
          </a:p>
        </p:txBody>
      </p:sp>
      <p:grpSp>
        <p:nvGrpSpPr>
          <p:cNvPr id="60445" name="Group 29"/>
          <p:cNvGrpSpPr>
            <a:grpSpLocks/>
          </p:cNvGrpSpPr>
          <p:nvPr/>
        </p:nvGrpSpPr>
        <p:grpSpPr bwMode="auto">
          <a:xfrm>
            <a:off x="1471462" y="5395818"/>
            <a:ext cx="507207" cy="479682"/>
            <a:chOff x="3504" y="432"/>
            <a:chExt cx="802" cy="864"/>
          </a:xfrm>
        </p:grpSpPr>
        <p:sp>
          <p:nvSpPr>
            <p:cNvPr id="60440" name="Freeform 24"/>
            <p:cNvSpPr>
              <a:spLocks/>
            </p:cNvSpPr>
            <p:nvPr/>
          </p:nvSpPr>
          <p:spPr bwMode="auto">
            <a:xfrm rot="-245609">
              <a:off x="3639" y="522"/>
              <a:ext cx="141" cy="774"/>
            </a:xfrm>
            <a:custGeom>
              <a:avLst/>
              <a:gdLst>
                <a:gd name="T0" fmla="*/ 0 w 232"/>
                <a:gd name="T1" fmla="*/ 1275 h 1275"/>
                <a:gd name="T2" fmla="*/ 8 w 232"/>
                <a:gd name="T3" fmla="*/ 975 h 1275"/>
                <a:gd name="T4" fmla="*/ 159 w 232"/>
                <a:gd name="T5" fmla="*/ 0 h 1275"/>
                <a:gd name="T6" fmla="*/ 232 w 232"/>
                <a:gd name="T7" fmla="*/ 12 h 1275"/>
                <a:gd name="T8" fmla="*/ 81 w 232"/>
                <a:gd name="T9" fmla="*/ 987 h 1275"/>
                <a:gd name="T10" fmla="*/ 0 w 232"/>
                <a:gd name="T11" fmla="*/ 1275 h 1275"/>
              </a:gdLst>
              <a:ahLst/>
              <a:cxnLst>
                <a:cxn ang="0">
                  <a:pos x="T0" y="T1"/>
                </a:cxn>
                <a:cxn ang="0">
                  <a:pos x="T2" y="T3"/>
                </a:cxn>
                <a:cxn ang="0">
                  <a:pos x="T4" y="T5"/>
                </a:cxn>
                <a:cxn ang="0">
                  <a:pos x="T6" y="T7"/>
                </a:cxn>
                <a:cxn ang="0">
                  <a:pos x="T8" y="T9"/>
                </a:cxn>
                <a:cxn ang="0">
                  <a:pos x="T10" y="T11"/>
                </a:cxn>
              </a:cxnLst>
              <a:rect l="0" t="0" r="r" b="b"/>
              <a:pathLst>
                <a:path w="232" h="1275">
                  <a:moveTo>
                    <a:pt x="0" y="1275"/>
                  </a:moveTo>
                  <a:lnTo>
                    <a:pt x="8" y="975"/>
                  </a:lnTo>
                  <a:lnTo>
                    <a:pt x="159" y="0"/>
                  </a:lnTo>
                  <a:lnTo>
                    <a:pt x="232" y="12"/>
                  </a:lnTo>
                  <a:lnTo>
                    <a:pt x="81" y="987"/>
                  </a:lnTo>
                  <a:lnTo>
                    <a:pt x="0" y="1275"/>
                  </a:lnTo>
                </a:path>
              </a:pathLst>
            </a:custGeom>
            <a:gradFill rotWithShape="1">
              <a:gsLst>
                <a:gs pos="0">
                  <a:srgbClr val="C0C0C0"/>
                </a:gs>
                <a:gs pos="50000">
                  <a:srgbClr val="808080">
                    <a:alpha val="89999"/>
                  </a:srgbClr>
                </a:gs>
                <a:gs pos="100000">
                  <a:srgbClr val="C0C0C0"/>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1" name="Freeform 25"/>
            <p:cNvSpPr>
              <a:spLocks/>
            </p:cNvSpPr>
            <p:nvPr/>
          </p:nvSpPr>
          <p:spPr bwMode="auto">
            <a:xfrm rot="-245609">
              <a:off x="3644" y="525"/>
              <a:ext cx="106" cy="744"/>
            </a:xfrm>
            <a:custGeom>
              <a:avLst/>
              <a:gdLst>
                <a:gd name="T0" fmla="*/ 0 w 175"/>
                <a:gd name="T1" fmla="*/ 1223 h 1223"/>
                <a:gd name="T2" fmla="*/ 12 w 175"/>
                <a:gd name="T3" fmla="*/ 975 h 1223"/>
                <a:gd name="T4" fmla="*/ 161 w 175"/>
                <a:gd name="T5" fmla="*/ 0 h 1223"/>
                <a:gd name="T6" fmla="*/ 175 w 175"/>
                <a:gd name="T7" fmla="*/ 2 h 1223"/>
                <a:gd name="T8" fmla="*/ 24 w 175"/>
                <a:gd name="T9" fmla="*/ 978 h 1223"/>
                <a:gd name="T10" fmla="*/ 0 w 175"/>
                <a:gd name="T11" fmla="*/ 1223 h 1223"/>
              </a:gdLst>
              <a:ahLst/>
              <a:cxnLst>
                <a:cxn ang="0">
                  <a:pos x="T0" y="T1"/>
                </a:cxn>
                <a:cxn ang="0">
                  <a:pos x="T2" y="T3"/>
                </a:cxn>
                <a:cxn ang="0">
                  <a:pos x="T4" y="T5"/>
                </a:cxn>
                <a:cxn ang="0">
                  <a:pos x="T6" y="T7"/>
                </a:cxn>
                <a:cxn ang="0">
                  <a:pos x="T8" y="T9"/>
                </a:cxn>
                <a:cxn ang="0">
                  <a:pos x="T10" y="T11"/>
                </a:cxn>
              </a:cxnLst>
              <a:rect l="0" t="0" r="r" b="b"/>
              <a:pathLst>
                <a:path w="175" h="1223">
                  <a:moveTo>
                    <a:pt x="0" y="1223"/>
                  </a:moveTo>
                  <a:lnTo>
                    <a:pt x="12" y="975"/>
                  </a:lnTo>
                  <a:lnTo>
                    <a:pt x="161" y="0"/>
                  </a:lnTo>
                  <a:lnTo>
                    <a:pt x="175" y="2"/>
                  </a:lnTo>
                  <a:lnTo>
                    <a:pt x="24" y="978"/>
                  </a:lnTo>
                  <a:lnTo>
                    <a:pt x="0" y="122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2" name="Oval 26"/>
            <p:cNvSpPr>
              <a:spLocks noChangeArrowheads="1"/>
            </p:cNvSpPr>
            <p:nvPr/>
          </p:nvSpPr>
          <p:spPr bwMode="auto">
            <a:xfrm rot="-245609">
              <a:off x="3504" y="432"/>
              <a:ext cx="428" cy="428"/>
            </a:xfrm>
            <a:prstGeom prst="ellipse">
              <a:avLst/>
            </a:prstGeom>
            <a:gradFill rotWithShape="1">
              <a:gsLst>
                <a:gs pos="0">
                  <a:srgbClr val="CC0000"/>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3" name="Oval 27"/>
            <p:cNvSpPr>
              <a:spLocks noChangeArrowheads="1"/>
            </p:cNvSpPr>
            <p:nvPr/>
          </p:nvSpPr>
          <p:spPr bwMode="auto">
            <a:xfrm rot="-245609">
              <a:off x="3546" y="442"/>
              <a:ext cx="334" cy="250"/>
            </a:xfrm>
            <a:prstGeom prst="ellipse">
              <a:avLst/>
            </a:prstGeom>
            <a:gradFill rotWithShape="1">
              <a:gsLst>
                <a:gs pos="0">
                  <a:srgbClr val="FFFFFF"/>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4" name="Freeform 28"/>
            <p:cNvSpPr>
              <a:spLocks/>
            </p:cNvSpPr>
            <p:nvPr/>
          </p:nvSpPr>
          <p:spPr bwMode="auto">
            <a:xfrm>
              <a:off x="3667" y="778"/>
              <a:ext cx="639" cy="510"/>
            </a:xfrm>
            <a:custGeom>
              <a:avLst/>
              <a:gdLst>
                <a:gd name="T0" fmla="*/ 1308 w 1886"/>
                <a:gd name="T1" fmla="*/ 4 h 1271"/>
                <a:gd name="T2" fmla="*/ 534 w 1886"/>
                <a:gd name="T3" fmla="*/ 210 h 1271"/>
                <a:gd name="T4" fmla="*/ 794 w 1886"/>
                <a:gd name="T5" fmla="*/ 485 h 1271"/>
                <a:gd name="T6" fmla="*/ 324 w 1886"/>
                <a:gd name="T7" fmla="*/ 898 h 1271"/>
                <a:gd name="T8" fmla="*/ 0 w 1886"/>
                <a:gd name="T9" fmla="*/ 1271 h 1271"/>
                <a:gd name="T10" fmla="*/ 475 w 1886"/>
                <a:gd name="T11" fmla="*/ 924 h 1271"/>
                <a:gd name="T12" fmla="*/ 933 w 1886"/>
                <a:gd name="T13" fmla="*/ 501 h 1271"/>
                <a:gd name="T14" fmla="*/ 958 w 1886"/>
                <a:gd name="T15" fmla="*/ 503 h 1271"/>
                <a:gd name="T16" fmla="*/ 1829 w 1886"/>
                <a:gd name="T17" fmla="*/ 247 h 1271"/>
                <a:gd name="T18" fmla="*/ 1308 w 1886"/>
                <a:gd name="T19" fmla="*/ 4 h 1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86" h="1271">
                  <a:moveTo>
                    <a:pt x="1308" y="4"/>
                  </a:moveTo>
                  <a:cubicBezTo>
                    <a:pt x="988" y="0"/>
                    <a:pt x="652" y="88"/>
                    <a:pt x="534" y="210"/>
                  </a:cubicBezTo>
                  <a:cubicBezTo>
                    <a:pt x="424" y="325"/>
                    <a:pt x="529" y="440"/>
                    <a:pt x="794" y="485"/>
                  </a:cubicBezTo>
                  <a:cubicBezTo>
                    <a:pt x="324" y="898"/>
                    <a:pt x="324" y="898"/>
                    <a:pt x="324" y="898"/>
                  </a:cubicBezTo>
                  <a:cubicBezTo>
                    <a:pt x="0" y="1271"/>
                    <a:pt x="0" y="1271"/>
                    <a:pt x="0" y="1271"/>
                  </a:cubicBezTo>
                  <a:cubicBezTo>
                    <a:pt x="475" y="924"/>
                    <a:pt x="475" y="924"/>
                    <a:pt x="475" y="924"/>
                  </a:cubicBezTo>
                  <a:cubicBezTo>
                    <a:pt x="933" y="501"/>
                    <a:pt x="933" y="501"/>
                    <a:pt x="933" y="501"/>
                  </a:cubicBezTo>
                  <a:cubicBezTo>
                    <a:pt x="941" y="502"/>
                    <a:pt x="950" y="502"/>
                    <a:pt x="958" y="503"/>
                  </a:cubicBezTo>
                  <a:cubicBezTo>
                    <a:pt x="1361" y="523"/>
                    <a:pt x="1765" y="401"/>
                    <a:pt x="1829" y="247"/>
                  </a:cubicBezTo>
                  <a:cubicBezTo>
                    <a:pt x="1886" y="111"/>
                    <a:pt x="1644" y="8"/>
                    <a:pt x="1308" y="4"/>
                  </a:cubicBezTo>
                  <a:close/>
                </a:path>
              </a:pathLst>
            </a:custGeom>
            <a:solidFill>
              <a:srgbClr val="231F20">
                <a:alpha val="30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grpSp>
      <p:sp>
        <p:nvSpPr>
          <p:cNvPr id="37" name="TextBox 36"/>
          <p:cNvSpPr txBox="1"/>
          <p:nvPr/>
        </p:nvSpPr>
        <p:spPr>
          <a:xfrm>
            <a:off x="2527096" y="2783054"/>
            <a:ext cx="2996178" cy="1077218"/>
          </a:xfrm>
          <a:prstGeom prst="rect">
            <a:avLst/>
          </a:prstGeom>
          <a:noFill/>
        </p:spPr>
        <p:txBody>
          <a:bodyPr wrap="square" rtlCol="0">
            <a:spAutoFit/>
          </a:bodyPr>
          <a:lstStyle/>
          <a:p>
            <a:pPr algn="l"/>
            <a:r>
              <a:rPr lang="en-US" sz="1600" b="1" dirty="0" smtClean="0">
                <a:solidFill>
                  <a:schemeClr val="bg1"/>
                </a:solidFill>
                <a:latin typeface="Bookman Old Style" panose="02050604050505020204" pitchFamily="18" charset="0"/>
              </a:rPr>
              <a:t>Very strict migration policy nationally driven, long term access to Greek citizenship</a:t>
            </a:r>
            <a:endParaRPr lang="el-GR" sz="1600" b="1" dirty="0">
              <a:solidFill>
                <a:schemeClr val="bg1"/>
              </a:solidFill>
              <a:latin typeface="Bookman Old Style" panose="02050604050505020204" pitchFamily="18" charset="0"/>
            </a:endParaRPr>
          </a:p>
        </p:txBody>
      </p:sp>
      <p:sp>
        <p:nvSpPr>
          <p:cNvPr id="50" name="TextBox 49"/>
          <p:cNvSpPr txBox="1"/>
          <p:nvPr/>
        </p:nvSpPr>
        <p:spPr>
          <a:xfrm>
            <a:off x="1978669" y="6381328"/>
            <a:ext cx="3327538" cy="276999"/>
          </a:xfrm>
          <a:prstGeom prst="rect">
            <a:avLst/>
          </a:prstGeom>
          <a:noFill/>
        </p:spPr>
        <p:txBody>
          <a:bodyPr wrap="square" rtlCol="0">
            <a:spAutoFit/>
          </a:bodyPr>
          <a:lstStyle/>
          <a:p>
            <a:pPr algn="l"/>
            <a:r>
              <a:rPr lang="en-US" sz="1200" b="1" dirty="0" smtClean="0">
                <a:solidFill>
                  <a:srgbClr val="000000"/>
                </a:solidFill>
                <a:latin typeface="Bookman Old Style" panose="02050604050505020204" pitchFamily="18" charset="0"/>
              </a:rPr>
              <a:t>(Hellenic Police., 2013)</a:t>
            </a:r>
            <a:endParaRPr lang="el-GR" sz="1200" b="1" dirty="0">
              <a:solidFill>
                <a:srgbClr val="000000"/>
              </a:solidFill>
              <a:latin typeface="Bookman Old Style" panose="02050604050505020204" pitchFamily="18" charset="0"/>
            </a:endParaRPr>
          </a:p>
        </p:txBody>
      </p:sp>
      <p:sp>
        <p:nvSpPr>
          <p:cNvPr id="80" name="TextBox 79"/>
          <p:cNvSpPr txBox="1"/>
          <p:nvPr/>
        </p:nvSpPr>
        <p:spPr>
          <a:xfrm>
            <a:off x="2527096" y="1844824"/>
            <a:ext cx="2996178" cy="830997"/>
          </a:xfrm>
          <a:prstGeom prst="rect">
            <a:avLst/>
          </a:prstGeom>
          <a:noFill/>
        </p:spPr>
        <p:txBody>
          <a:bodyPr wrap="square" rtlCol="0">
            <a:spAutoFit/>
          </a:bodyPr>
          <a:lstStyle/>
          <a:p>
            <a:pPr algn="l"/>
            <a:r>
              <a:rPr lang="en-US" sz="1600" b="1" dirty="0" smtClean="0">
                <a:solidFill>
                  <a:schemeClr val="bg1"/>
                </a:solidFill>
                <a:latin typeface="Bookman Old Style" panose="02050604050505020204" pitchFamily="18" charset="0"/>
              </a:rPr>
              <a:t>No social benefits and judicial measures for their essential protection</a:t>
            </a:r>
            <a:endParaRPr lang="el-GR" sz="1600" b="1" dirty="0">
              <a:solidFill>
                <a:schemeClr val="bg1"/>
              </a:solidFill>
              <a:latin typeface="Bookman Old Style" panose="02050604050505020204" pitchFamily="18" charset="0"/>
            </a:endParaRPr>
          </a:p>
        </p:txBody>
      </p:sp>
      <p:grpSp>
        <p:nvGrpSpPr>
          <p:cNvPr id="82" name="Group 7818"/>
          <p:cNvGrpSpPr/>
          <p:nvPr/>
        </p:nvGrpSpPr>
        <p:grpSpPr>
          <a:xfrm rot="20411421">
            <a:off x="154589" y="584243"/>
            <a:ext cx="1358721" cy="1533667"/>
            <a:chOff x="0" y="0"/>
            <a:chExt cx="7777409" cy="7151943"/>
          </a:xfrm>
        </p:grpSpPr>
        <p:grpSp>
          <p:nvGrpSpPr>
            <p:cNvPr id="83" name="Group 7805"/>
            <p:cNvGrpSpPr/>
            <p:nvPr/>
          </p:nvGrpSpPr>
          <p:grpSpPr>
            <a:xfrm flipH="1">
              <a:off x="3484195" y="1481071"/>
              <a:ext cx="4293215" cy="2727937"/>
              <a:chOff x="-303609" y="0"/>
              <a:chExt cx="4293214" cy="2727935"/>
            </a:xfrm>
          </p:grpSpPr>
          <p:sp>
            <p:nvSpPr>
              <p:cNvPr id="96" name="Shape 7802"/>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7" name="Shape 7803"/>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8" name="Shape 7804"/>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84" name="Group 7809"/>
            <p:cNvGrpSpPr/>
            <p:nvPr/>
          </p:nvGrpSpPr>
          <p:grpSpPr>
            <a:xfrm flipH="1">
              <a:off x="3484195" y="4424007"/>
              <a:ext cx="4293215" cy="2727937"/>
              <a:chOff x="-303609" y="0"/>
              <a:chExt cx="4293214" cy="2727935"/>
            </a:xfrm>
          </p:grpSpPr>
          <p:sp>
            <p:nvSpPr>
              <p:cNvPr id="93" name="Shape 7806"/>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4" name="Shape 7807"/>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5" name="Shape 7808"/>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85" name="Group 7813"/>
            <p:cNvGrpSpPr/>
            <p:nvPr/>
          </p:nvGrpSpPr>
          <p:grpSpPr>
            <a:xfrm>
              <a:off x="0" y="0"/>
              <a:ext cx="4293215" cy="2727936"/>
              <a:chOff x="-303609" y="0"/>
              <a:chExt cx="4293214" cy="2727935"/>
            </a:xfrm>
          </p:grpSpPr>
          <p:sp>
            <p:nvSpPr>
              <p:cNvPr id="90" name="Shape 7810"/>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1" name="Shape 7811"/>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92" name="Shape 7812"/>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86" name="Group 7817"/>
            <p:cNvGrpSpPr/>
            <p:nvPr/>
          </p:nvGrpSpPr>
          <p:grpSpPr>
            <a:xfrm>
              <a:off x="0" y="2942935"/>
              <a:ext cx="4293215" cy="2727937"/>
              <a:chOff x="-303609" y="0"/>
              <a:chExt cx="4293214" cy="2727935"/>
            </a:xfrm>
          </p:grpSpPr>
          <p:sp>
            <p:nvSpPr>
              <p:cNvPr id="87" name="Shape 7814"/>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88" name="Shape 7815"/>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89" name="Shape 7816"/>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sp>
        <p:nvSpPr>
          <p:cNvPr id="58" name="TextBox 57"/>
          <p:cNvSpPr txBox="1"/>
          <p:nvPr/>
        </p:nvSpPr>
        <p:spPr>
          <a:xfrm>
            <a:off x="2555776" y="3975991"/>
            <a:ext cx="2996178" cy="830997"/>
          </a:xfrm>
          <a:prstGeom prst="rect">
            <a:avLst/>
          </a:prstGeom>
          <a:noFill/>
        </p:spPr>
        <p:txBody>
          <a:bodyPr wrap="square" rtlCol="0">
            <a:spAutoFit/>
          </a:bodyPr>
          <a:lstStyle/>
          <a:p>
            <a:pPr algn="l"/>
            <a:r>
              <a:rPr lang="en-US" sz="1600" b="1" dirty="0" smtClean="0">
                <a:solidFill>
                  <a:schemeClr val="bg1"/>
                </a:solidFill>
                <a:latin typeface="Bookman Old Style" panose="02050604050505020204" pitchFamily="18" charset="0"/>
              </a:rPr>
              <a:t>Extremely low rates of asylum applications and recognitions</a:t>
            </a:r>
            <a:endParaRPr lang="el-GR" sz="1600" b="1" dirty="0">
              <a:solidFill>
                <a:schemeClr val="bg1"/>
              </a:solidFill>
              <a:latin typeface="Bookman Old Style" panose="02050604050505020204" pitchFamily="18" charset="0"/>
            </a:endParaRPr>
          </a:p>
        </p:txBody>
      </p:sp>
      <p:graphicFrame>
        <p:nvGraphicFramePr>
          <p:cNvPr id="59" name="Γράφημα 58"/>
          <p:cNvGraphicFramePr/>
          <p:nvPr>
            <p:extLst>
              <p:ext uri="{D42A27DB-BD31-4B8C-83A1-F6EECF244321}">
                <p14:modId xmlns:p14="http://schemas.microsoft.com/office/powerpoint/2010/main" xmlns="" val="2486345416"/>
              </p:ext>
            </p:extLst>
          </p:nvPr>
        </p:nvGraphicFramePr>
        <p:xfrm>
          <a:off x="1978669" y="860459"/>
          <a:ext cx="6985819" cy="552086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3678313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47086" y="188640"/>
            <a:ext cx="6934200" cy="715963"/>
          </a:xfrm>
        </p:spPr>
        <p:txBody>
          <a:bodyPr/>
          <a:lstStyle/>
          <a:p>
            <a:r>
              <a:rPr lang="en-US" altLang="el-GR" sz="2800" dirty="0" smtClean="0">
                <a:solidFill>
                  <a:schemeClr val="accent1"/>
                </a:solidFill>
              </a:rPr>
              <a:t>The Refugee Crisis and Greece</a:t>
            </a:r>
            <a:endParaRPr lang="en-US" altLang="el-GR" sz="2800" dirty="0">
              <a:solidFill>
                <a:schemeClr val="accent1"/>
              </a:solidFill>
            </a:endParaRPr>
          </a:p>
        </p:txBody>
      </p:sp>
      <p:grpSp>
        <p:nvGrpSpPr>
          <p:cNvPr id="60445" name="Group 29"/>
          <p:cNvGrpSpPr>
            <a:grpSpLocks/>
          </p:cNvGrpSpPr>
          <p:nvPr/>
        </p:nvGrpSpPr>
        <p:grpSpPr bwMode="auto">
          <a:xfrm>
            <a:off x="1471462" y="5395818"/>
            <a:ext cx="507207" cy="479682"/>
            <a:chOff x="3504" y="432"/>
            <a:chExt cx="802" cy="864"/>
          </a:xfrm>
        </p:grpSpPr>
        <p:sp>
          <p:nvSpPr>
            <p:cNvPr id="60440" name="Freeform 24"/>
            <p:cNvSpPr>
              <a:spLocks/>
            </p:cNvSpPr>
            <p:nvPr/>
          </p:nvSpPr>
          <p:spPr bwMode="auto">
            <a:xfrm rot="-245609">
              <a:off x="3639" y="522"/>
              <a:ext cx="141" cy="774"/>
            </a:xfrm>
            <a:custGeom>
              <a:avLst/>
              <a:gdLst>
                <a:gd name="T0" fmla="*/ 0 w 232"/>
                <a:gd name="T1" fmla="*/ 1275 h 1275"/>
                <a:gd name="T2" fmla="*/ 8 w 232"/>
                <a:gd name="T3" fmla="*/ 975 h 1275"/>
                <a:gd name="T4" fmla="*/ 159 w 232"/>
                <a:gd name="T5" fmla="*/ 0 h 1275"/>
                <a:gd name="T6" fmla="*/ 232 w 232"/>
                <a:gd name="T7" fmla="*/ 12 h 1275"/>
                <a:gd name="T8" fmla="*/ 81 w 232"/>
                <a:gd name="T9" fmla="*/ 987 h 1275"/>
                <a:gd name="T10" fmla="*/ 0 w 232"/>
                <a:gd name="T11" fmla="*/ 1275 h 1275"/>
              </a:gdLst>
              <a:ahLst/>
              <a:cxnLst>
                <a:cxn ang="0">
                  <a:pos x="T0" y="T1"/>
                </a:cxn>
                <a:cxn ang="0">
                  <a:pos x="T2" y="T3"/>
                </a:cxn>
                <a:cxn ang="0">
                  <a:pos x="T4" y="T5"/>
                </a:cxn>
                <a:cxn ang="0">
                  <a:pos x="T6" y="T7"/>
                </a:cxn>
                <a:cxn ang="0">
                  <a:pos x="T8" y="T9"/>
                </a:cxn>
                <a:cxn ang="0">
                  <a:pos x="T10" y="T11"/>
                </a:cxn>
              </a:cxnLst>
              <a:rect l="0" t="0" r="r" b="b"/>
              <a:pathLst>
                <a:path w="232" h="1275">
                  <a:moveTo>
                    <a:pt x="0" y="1275"/>
                  </a:moveTo>
                  <a:lnTo>
                    <a:pt x="8" y="975"/>
                  </a:lnTo>
                  <a:lnTo>
                    <a:pt x="159" y="0"/>
                  </a:lnTo>
                  <a:lnTo>
                    <a:pt x="232" y="12"/>
                  </a:lnTo>
                  <a:lnTo>
                    <a:pt x="81" y="987"/>
                  </a:lnTo>
                  <a:lnTo>
                    <a:pt x="0" y="1275"/>
                  </a:lnTo>
                </a:path>
              </a:pathLst>
            </a:custGeom>
            <a:gradFill rotWithShape="1">
              <a:gsLst>
                <a:gs pos="0">
                  <a:srgbClr val="C0C0C0"/>
                </a:gs>
                <a:gs pos="50000">
                  <a:srgbClr val="808080">
                    <a:alpha val="89999"/>
                  </a:srgbClr>
                </a:gs>
                <a:gs pos="100000">
                  <a:srgbClr val="C0C0C0"/>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1" name="Freeform 25"/>
            <p:cNvSpPr>
              <a:spLocks/>
            </p:cNvSpPr>
            <p:nvPr/>
          </p:nvSpPr>
          <p:spPr bwMode="auto">
            <a:xfrm rot="-245609">
              <a:off x="3644" y="525"/>
              <a:ext cx="106" cy="744"/>
            </a:xfrm>
            <a:custGeom>
              <a:avLst/>
              <a:gdLst>
                <a:gd name="T0" fmla="*/ 0 w 175"/>
                <a:gd name="T1" fmla="*/ 1223 h 1223"/>
                <a:gd name="T2" fmla="*/ 12 w 175"/>
                <a:gd name="T3" fmla="*/ 975 h 1223"/>
                <a:gd name="T4" fmla="*/ 161 w 175"/>
                <a:gd name="T5" fmla="*/ 0 h 1223"/>
                <a:gd name="T6" fmla="*/ 175 w 175"/>
                <a:gd name="T7" fmla="*/ 2 h 1223"/>
                <a:gd name="T8" fmla="*/ 24 w 175"/>
                <a:gd name="T9" fmla="*/ 978 h 1223"/>
                <a:gd name="T10" fmla="*/ 0 w 175"/>
                <a:gd name="T11" fmla="*/ 1223 h 1223"/>
              </a:gdLst>
              <a:ahLst/>
              <a:cxnLst>
                <a:cxn ang="0">
                  <a:pos x="T0" y="T1"/>
                </a:cxn>
                <a:cxn ang="0">
                  <a:pos x="T2" y="T3"/>
                </a:cxn>
                <a:cxn ang="0">
                  <a:pos x="T4" y="T5"/>
                </a:cxn>
                <a:cxn ang="0">
                  <a:pos x="T6" y="T7"/>
                </a:cxn>
                <a:cxn ang="0">
                  <a:pos x="T8" y="T9"/>
                </a:cxn>
                <a:cxn ang="0">
                  <a:pos x="T10" y="T11"/>
                </a:cxn>
              </a:cxnLst>
              <a:rect l="0" t="0" r="r" b="b"/>
              <a:pathLst>
                <a:path w="175" h="1223">
                  <a:moveTo>
                    <a:pt x="0" y="1223"/>
                  </a:moveTo>
                  <a:lnTo>
                    <a:pt x="12" y="975"/>
                  </a:lnTo>
                  <a:lnTo>
                    <a:pt x="161" y="0"/>
                  </a:lnTo>
                  <a:lnTo>
                    <a:pt x="175" y="2"/>
                  </a:lnTo>
                  <a:lnTo>
                    <a:pt x="24" y="978"/>
                  </a:lnTo>
                  <a:lnTo>
                    <a:pt x="0" y="122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2" name="Oval 26"/>
            <p:cNvSpPr>
              <a:spLocks noChangeArrowheads="1"/>
            </p:cNvSpPr>
            <p:nvPr/>
          </p:nvSpPr>
          <p:spPr bwMode="auto">
            <a:xfrm rot="-245609">
              <a:off x="3504" y="432"/>
              <a:ext cx="428" cy="428"/>
            </a:xfrm>
            <a:prstGeom prst="ellipse">
              <a:avLst/>
            </a:prstGeom>
            <a:gradFill rotWithShape="1">
              <a:gsLst>
                <a:gs pos="0">
                  <a:srgbClr val="CC0000"/>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3" name="Oval 27"/>
            <p:cNvSpPr>
              <a:spLocks noChangeArrowheads="1"/>
            </p:cNvSpPr>
            <p:nvPr/>
          </p:nvSpPr>
          <p:spPr bwMode="auto">
            <a:xfrm rot="-245609">
              <a:off x="3546" y="442"/>
              <a:ext cx="334" cy="250"/>
            </a:xfrm>
            <a:prstGeom prst="ellipse">
              <a:avLst/>
            </a:prstGeom>
            <a:gradFill rotWithShape="1">
              <a:gsLst>
                <a:gs pos="0">
                  <a:srgbClr val="FFFFFF"/>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4" name="Freeform 28"/>
            <p:cNvSpPr>
              <a:spLocks/>
            </p:cNvSpPr>
            <p:nvPr/>
          </p:nvSpPr>
          <p:spPr bwMode="auto">
            <a:xfrm>
              <a:off x="3667" y="778"/>
              <a:ext cx="639" cy="510"/>
            </a:xfrm>
            <a:custGeom>
              <a:avLst/>
              <a:gdLst>
                <a:gd name="T0" fmla="*/ 1308 w 1886"/>
                <a:gd name="T1" fmla="*/ 4 h 1271"/>
                <a:gd name="T2" fmla="*/ 534 w 1886"/>
                <a:gd name="T3" fmla="*/ 210 h 1271"/>
                <a:gd name="T4" fmla="*/ 794 w 1886"/>
                <a:gd name="T5" fmla="*/ 485 h 1271"/>
                <a:gd name="T6" fmla="*/ 324 w 1886"/>
                <a:gd name="T7" fmla="*/ 898 h 1271"/>
                <a:gd name="T8" fmla="*/ 0 w 1886"/>
                <a:gd name="T9" fmla="*/ 1271 h 1271"/>
                <a:gd name="T10" fmla="*/ 475 w 1886"/>
                <a:gd name="T11" fmla="*/ 924 h 1271"/>
                <a:gd name="T12" fmla="*/ 933 w 1886"/>
                <a:gd name="T13" fmla="*/ 501 h 1271"/>
                <a:gd name="T14" fmla="*/ 958 w 1886"/>
                <a:gd name="T15" fmla="*/ 503 h 1271"/>
                <a:gd name="T16" fmla="*/ 1829 w 1886"/>
                <a:gd name="T17" fmla="*/ 247 h 1271"/>
                <a:gd name="T18" fmla="*/ 1308 w 1886"/>
                <a:gd name="T19" fmla="*/ 4 h 1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86" h="1271">
                  <a:moveTo>
                    <a:pt x="1308" y="4"/>
                  </a:moveTo>
                  <a:cubicBezTo>
                    <a:pt x="988" y="0"/>
                    <a:pt x="652" y="88"/>
                    <a:pt x="534" y="210"/>
                  </a:cubicBezTo>
                  <a:cubicBezTo>
                    <a:pt x="424" y="325"/>
                    <a:pt x="529" y="440"/>
                    <a:pt x="794" y="485"/>
                  </a:cubicBezTo>
                  <a:cubicBezTo>
                    <a:pt x="324" y="898"/>
                    <a:pt x="324" y="898"/>
                    <a:pt x="324" y="898"/>
                  </a:cubicBezTo>
                  <a:cubicBezTo>
                    <a:pt x="0" y="1271"/>
                    <a:pt x="0" y="1271"/>
                    <a:pt x="0" y="1271"/>
                  </a:cubicBezTo>
                  <a:cubicBezTo>
                    <a:pt x="475" y="924"/>
                    <a:pt x="475" y="924"/>
                    <a:pt x="475" y="924"/>
                  </a:cubicBezTo>
                  <a:cubicBezTo>
                    <a:pt x="933" y="501"/>
                    <a:pt x="933" y="501"/>
                    <a:pt x="933" y="501"/>
                  </a:cubicBezTo>
                  <a:cubicBezTo>
                    <a:pt x="941" y="502"/>
                    <a:pt x="950" y="502"/>
                    <a:pt x="958" y="503"/>
                  </a:cubicBezTo>
                  <a:cubicBezTo>
                    <a:pt x="1361" y="523"/>
                    <a:pt x="1765" y="401"/>
                    <a:pt x="1829" y="247"/>
                  </a:cubicBezTo>
                  <a:cubicBezTo>
                    <a:pt x="1886" y="111"/>
                    <a:pt x="1644" y="8"/>
                    <a:pt x="1308" y="4"/>
                  </a:cubicBezTo>
                  <a:close/>
                </a:path>
              </a:pathLst>
            </a:custGeom>
            <a:solidFill>
              <a:srgbClr val="231F20">
                <a:alpha val="30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grpSp>
      <p:sp>
        <p:nvSpPr>
          <p:cNvPr id="37" name="TextBox 36"/>
          <p:cNvSpPr txBox="1"/>
          <p:nvPr/>
        </p:nvSpPr>
        <p:spPr>
          <a:xfrm>
            <a:off x="2527096" y="4855398"/>
            <a:ext cx="2996178" cy="1077218"/>
          </a:xfrm>
          <a:prstGeom prst="rect">
            <a:avLst/>
          </a:prstGeom>
          <a:noFill/>
        </p:spPr>
        <p:txBody>
          <a:bodyPr wrap="square" rtlCol="0">
            <a:spAutoFit/>
          </a:bodyPr>
          <a:lstStyle/>
          <a:p>
            <a:pPr algn="l"/>
            <a:r>
              <a:rPr lang="en-US" sz="1600" b="1" dirty="0" smtClean="0">
                <a:solidFill>
                  <a:schemeClr val="bg1"/>
                </a:solidFill>
                <a:latin typeface="Bookman Old Style" panose="02050604050505020204" pitchFamily="18" charset="0"/>
              </a:rPr>
              <a:t>Very strict migration policy nationally driven, long term access to Greek citizenship</a:t>
            </a:r>
            <a:endParaRPr lang="el-GR" sz="1600" b="1" dirty="0">
              <a:solidFill>
                <a:schemeClr val="bg1"/>
              </a:solidFill>
              <a:latin typeface="Bookman Old Style" panose="02050604050505020204" pitchFamily="18" charset="0"/>
            </a:endParaRPr>
          </a:p>
        </p:txBody>
      </p:sp>
      <p:sp>
        <p:nvSpPr>
          <p:cNvPr id="58" name="TextBox 57"/>
          <p:cNvSpPr txBox="1"/>
          <p:nvPr/>
        </p:nvSpPr>
        <p:spPr>
          <a:xfrm>
            <a:off x="2555776" y="3975991"/>
            <a:ext cx="2996178" cy="830997"/>
          </a:xfrm>
          <a:prstGeom prst="rect">
            <a:avLst/>
          </a:prstGeom>
          <a:noFill/>
        </p:spPr>
        <p:txBody>
          <a:bodyPr wrap="square" rtlCol="0">
            <a:spAutoFit/>
          </a:bodyPr>
          <a:lstStyle/>
          <a:p>
            <a:pPr algn="l"/>
            <a:r>
              <a:rPr lang="en-US" sz="1600" b="1" dirty="0" smtClean="0">
                <a:solidFill>
                  <a:schemeClr val="bg1"/>
                </a:solidFill>
                <a:latin typeface="Bookman Old Style" panose="02050604050505020204" pitchFamily="18" charset="0"/>
              </a:rPr>
              <a:t>Extremely low rates of asylum applications and recognitions</a:t>
            </a:r>
            <a:endParaRPr lang="el-GR" sz="1600" b="1" dirty="0">
              <a:solidFill>
                <a:schemeClr val="bg1"/>
              </a:solidFill>
              <a:latin typeface="Bookman Old Style" panose="02050604050505020204" pitchFamily="18" charset="0"/>
            </a:endParaRPr>
          </a:p>
        </p:txBody>
      </p:sp>
      <p:pic>
        <p:nvPicPr>
          <p:cNvPr id="1027" name="Picture 3"/>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l="-431" t="-859" r="431" b="859"/>
          <a:stretch/>
        </p:blipFill>
        <p:spPr bwMode="auto">
          <a:xfrm>
            <a:off x="2095500" y="1662113"/>
            <a:ext cx="6796980" cy="500724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 name="Εικόνα 1"/>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828210" y="1378242"/>
            <a:ext cx="1303630" cy="1008112"/>
          </a:xfrm>
          <a:prstGeom prst="ellipse">
            <a:avLst/>
          </a:prstGeom>
          <a:ln>
            <a:noFill/>
          </a:ln>
          <a:effectLst>
            <a:softEdge rad="112500"/>
          </a:effectLst>
        </p:spPr>
      </p:pic>
      <p:grpSp>
        <p:nvGrpSpPr>
          <p:cNvPr id="34" name="Group 7818"/>
          <p:cNvGrpSpPr/>
          <p:nvPr/>
        </p:nvGrpSpPr>
        <p:grpSpPr>
          <a:xfrm rot="20411421">
            <a:off x="154589" y="584243"/>
            <a:ext cx="1358721" cy="1533667"/>
            <a:chOff x="0" y="0"/>
            <a:chExt cx="7777409" cy="7151943"/>
          </a:xfrm>
        </p:grpSpPr>
        <p:grpSp>
          <p:nvGrpSpPr>
            <p:cNvPr id="35" name="Group 7805"/>
            <p:cNvGrpSpPr/>
            <p:nvPr/>
          </p:nvGrpSpPr>
          <p:grpSpPr>
            <a:xfrm flipH="1">
              <a:off x="3484195" y="1481071"/>
              <a:ext cx="4293215" cy="2727937"/>
              <a:chOff x="-303609" y="0"/>
              <a:chExt cx="4293214" cy="2727935"/>
            </a:xfrm>
          </p:grpSpPr>
          <p:sp>
            <p:nvSpPr>
              <p:cNvPr id="49" name="Shape 7802"/>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51" name="Shape 7803"/>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52" name="Shape 7804"/>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000000">
                  <a:alpha val="80092"/>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36" name="Group 7809"/>
            <p:cNvGrpSpPr/>
            <p:nvPr/>
          </p:nvGrpSpPr>
          <p:grpSpPr>
            <a:xfrm flipH="1">
              <a:off x="3484195" y="4424007"/>
              <a:ext cx="4293215" cy="2727937"/>
              <a:chOff x="-303609" y="0"/>
              <a:chExt cx="4293214" cy="2727935"/>
            </a:xfrm>
          </p:grpSpPr>
          <p:sp>
            <p:nvSpPr>
              <p:cNvPr id="46" name="Shape 7806"/>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47" name="Shape 7807"/>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48" name="Shape 7808"/>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00B050">
                  <a:alpha val="8000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38" name="Group 7813"/>
            <p:cNvGrpSpPr/>
            <p:nvPr/>
          </p:nvGrpSpPr>
          <p:grpSpPr>
            <a:xfrm>
              <a:off x="0" y="0"/>
              <a:ext cx="4293215" cy="2727936"/>
              <a:chOff x="-303609" y="0"/>
              <a:chExt cx="4293214" cy="2727935"/>
            </a:xfrm>
          </p:grpSpPr>
          <p:sp>
            <p:nvSpPr>
              <p:cNvPr id="43" name="Shape 7810"/>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44" name="Shape 7811"/>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45" name="Shape 7812"/>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FFFF00">
                  <a:alpha val="79805"/>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nvGrpSpPr>
            <p:cNvPr id="39" name="Group 7817"/>
            <p:cNvGrpSpPr/>
            <p:nvPr/>
          </p:nvGrpSpPr>
          <p:grpSpPr>
            <a:xfrm>
              <a:off x="0" y="2942935"/>
              <a:ext cx="4293215" cy="2727937"/>
              <a:chOff x="-303609" y="0"/>
              <a:chExt cx="4293214" cy="2727935"/>
            </a:xfrm>
          </p:grpSpPr>
          <p:sp>
            <p:nvSpPr>
              <p:cNvPr id="40" name="Shape 7814"/>
              <p:cNvSpPr/>
              <p:nvPr/>
            </p:nvSpPr>
            <p:spPr>
              <a:xfrm>
                <a:off x="-303610" y="886394"/>
                <a:ext cx="4293216" cy="95514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7818"/>
                      <a:pt x="269" y="5118"/>
                      <a:pt x="704" y="3163"/>
                    </a:cubicBezTo>
                    <a:cubicBezTo>
                      <a:pt x="1139" y="1209"/>
                      <a:pt x="1739" y="0"/>
                      <a:pt x="2403" y="0"/>
                    </a:cubicBezTo>
                    <a:lnTo>
                      <a:pt x="19197" y="0"/>
                    </a:lnTo>
                    <a:cubicBezTo>
                      <a:pt x="19861" y="0"/>
                      <a:pt x="20461" y="1209"/>
                      <a:pt x="20896" y="3163"/>
                    </a:cubicBezTo>
                    <a:cubicBezTo>
                      <a:pt x="21331" y="5118"/>
                      <a:pt x="21600" y="7818"/>
                      <a:pt x="21600" y="10800"/>
                    </a:cubicBezTo>
                    <a:lnTo>
                      <a:pt x="21600" y="10800"/>
                    </a:lnTo>
                    <a:cubicBezTo>
                      <a:pt x="21600" y="13782"/>
                      <a:pt x="21331" y="16482"/>
                      <a:pt x="20896" y="18437"/>
                    </a:cubicBezTo>
                    <a:cubicBezTo>
                      <a:pt x="20461" y="20391"/>
                      <a:pt x="19861" y="21600"/>
                      <a:pt x="19197" y="21600"/>
                    </a:cubicBezTo>
                    <a:lnTo>
                      <a:pt x="2403" y="21600"/>
                    </a:lnTo>
                    <a:cubicBezTo>
                      <a:pt x="1739" y="21600"/>
                      <a:pt x="1139" y="20391"/>
                      <a:pt x="704" y="18437"/>
                    </a:cubicBezTo>
                    <a:cubicBezTo>
                      <a:pt x="269" y="16482"/>
                      <a:pt x="0" y="13782"/>
                      <a:pt x="0" y="10800"/>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41" name="Shape 7815"/>
              <p:cNvSpPr/>
              <p:nvPr/>
            </p:nvSpPr>
            <p:spPr>
              <a:xfrm>
                <a:off x="2148063" y="0"/>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561" y="1561"/>
                    </a:moveTo>
                    <a:lnTo>
                      <a:pt x="1561" y="1561"/>
                    </a:lnTo>
                    <a:cubicBezTo>
                      <a:pt x="-521" y="3643"/>
                      <a:pt x="-521" y="7019"/>
                      <a:pt x="1561" y="9101"/>
                    </a:cubicBezTo>
                    <a:lnTo>
                      <a:pt x="11457" y="18997"/>
                    </a:lnTo>
                    <a:cubicBezTo>
                      <a:pt x="13539" y="21079"/>
                      <a:pt x="16915" y="21079"/>
                      <a:pt x="18997" y="18997"/>
                    </a:cubicBezTo>
                    <a:lnTo>
                      <a:pt x="18997" y="18997"/>
                    </a:lnTo>
                    <a:cubicBezTo>
                      <a:pt x="21079" y="16915"/>
                      <a:pt x="21079" y="13539"/>
                      <a:pt x="18997" y="11457"/>
                    </a:cubicBezTo>
                    <a:lnTo>
                      <a:pt x="9101" y="1561"/>
                    </a:lnTo>
                    <a:cubicBezTo>
                      <a:pt x="7019" y="-521"/>
                      <a:pt x="3643" y="-521"/>
                      <a:pt x="1561" y="1561"/>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sp>
            <p:nvSpPr>
              <p:cNvPr id="42" name="Shape 7816"/>
              <p:cNvSpPr/>
              <p:nvPr/>
            </p:nvSpPr>
            <p:spPr>
              <a:xfrm>
                <a:off x="2148063" y="886394"/>
                <a:ext cx="1841543" cy="1841542"/>
              </a:xfrm>
              <a:custGeom>
                <a:avLst/>
                <a:gdLst/>
                <a:ahLst/>
                <a:cxnLst>
                  <a:cxn ang="0">
                    <a:pos x="wd2" y="hd2"/>
                  </a:cxn>
                  <a:cxn ang="5400000">
                    <a:pos x="wd2" y="hd2"/>
                  </a:cxn>
                  <a:cxn ang="10800000">
                    <a:pos x="wd2" y="hd2"/>
                  </a:cxn>
                  <a:cxn ang="16200000">
                    <a:pos x="wd2" y="hd2"/>
                  </a:cxn>
                </a:cxnLst>
                <a:rect l="0" t="0" r="r" b="b"/>
                <a:pathLst>
                  <a:path w="20559" h="20559" extrusionOk="0">
                    <a:moveTo>
                      <a:pt x="18997" y="1561"/>
                    </a:moveTo>
                    <a:lnTo>
                      <a:pt x="18997" y="1561"/>
                    </a:lnTo>
                    <a:cubicBezTo>
                      <a:pt x="16915" y="-521"/>
                      <a:pt x="13539" y="-521"/>
                      <a:pt x="11457" y="1561"/>
                    </a:cubicBezTo>
                    <a:lnTo>
                      <a:pt x="1561" y="11457"/>
                    </a:lnTo>
                    <a:cubicBezTo>
                      <a:pt x="-521" y="13539"/>
                      <a:pt x="-521" y="16915"/>
                      <a:pt x="1561" y="18997"/>
                    </a:cubicBezTo>
                    <a:lnTo>
                      <a:pt x="1561" y="18997"/>
                    </a:lnTo>
                    <a:cubicBezTo>
                      <a:pt x="3643" y="21079"/>
                      <a:pt x="7019" y="21079"/>
                      <a:pt x="9101" y="18997"/>
                    </a:cubicBezTo>
                    <a:lnTo>
                      <a:pt x="18997" y="9101"/>
                    </a:lnTo>
                    <a:cubicBezTo>
                      <a:pt x="21079" y="7019"/>
                      <a:pt x="21079" y="3643"/>
                      <a:pt x="18997" y="1561"/>
                    </a:cubicBezTo>
                    <a:close/>
                  </a:path>
                </a:pathLst>
              </a:custGeom>
              <a:solidFill>
                <a:srgbClr val="C00000">
                  <a:alpha val="79810"/>
                </a:srgbClr>
              </a:solidFill>
              <a:ln w="12700" cap="flat">
                <a:noFill/>
                <a:miter lim="400000"/>
              </a:ln>
              <a:effectLst/>
            </p:spPr>
            <p:txBody>
              <a:bodyPr wrap="square" lIns="0" tIns="0" rIns="0" bIns="0" numCol="1" anchor="t">
                <a:noAutofit/>
              </a:bodyPr>
              <a:lstStyle/>
              <a:p>
                <a:pPr defTabSz="642937">
                  <a:lnSpc>
                    <a:spcPct val="80000"/>
                  </a:lnSpc>
                  <a:spcBef>
                    <a:spcPts val="7700"/>
                  </a:spcBef>
                  <a:defRPr sz="7000">
                    <a:solidFill>
                      <a:srgbClr val="333333"/>
                    </a:solidFill>
                    <a:latin typeface="Helvetica Neue Thin"/>
                    <a:ea typeface="Helvetica Neue Thin"/>
                    <a:cs typeface="Helvetica Neue Thin"/>
                    <a:sym typeface="Helvetica Neue Thin"/>
                  </a:defRPr>
                </a:pPr>
                <a:endParaRPr/>
              </a:p>
            </p:txBody>
          </p:sp>
        </p:grpSp>
      </p:grpSp>
    </p:spTree>
    <p:extLst>
      <p:ext uri="{BB962C8B-B14F-4D97-AF65-F5344CB8AC3E}">
        <p14:creationId xmlns:p14="http://schemas.microsoft.com/office/powerpoint/2010/main" xmlns="" val="3870662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260648"/>
            <a:ext cx="8568951" cy="3681714"/>
          </a:xfrm>
          <a:prstGeom prst="rect">
            <a:avLst/>
          </a:prstGeom>
        </p:spPr>
        <p:txBody>
          <a:bodyPr wrap="square">
            <a:spAutoFit/>
          </a:bodyPr>
          <a:lstStyle/>
          <a:p>
            <a:r>
              <a:rPr lang="en-US" altLang="el-GR" sz="2800" b="1" dirty="0" smtClean="0">
                <a:solidFill>
                  <a:schemeClr val="bg1"/>
                </a:solidFill>
                <a:latin typeface="Bookman Old Style" pitchFamily="18" charset="0"/>
              </a:rPr>
              <a:t>Conclusions</a:t>
            </a:r>
          </a:p>
          <a:p>
            <a:pPr algn="just">
              <a:lnSpc>
                <a:spcPct val="150000"/>
              </a:lnSpc>
            </a:pPr>
            <a:r>
              <a:rPr lang="en-US" altLang="el-GR" sz="2800" b="1" dirty="0" smtClean="0">
                <a:solidFill>
                  <a:schemeClr val="bg1"/>
                </a:solidFill>
                <a:latin typeface="Bookman Old Style" pitchFamily="18" charset="0"/>
              </a:rPr>
              <a:t>It makes clear that migration is a timeless evolving phenomenon and staying alert is the only way to deal with its unwanted consequences for the destination countries but mainly for the lives of the immigrants.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260648"/>
            <a:ext cx="8496944" cy="6986528"/>
          </a:xfrm>
          <a:prstGeom prst="rect">
            <a:avLst/>
          </a:prstGeom>
        </p:spPr>
        <p:txBody>
          <a:bodyPr wrap="square">
            <a:spAutoFit/>
          </a:bodyPr>
          <a:lstStyle/>
          <a:p>
            <a:pPr algn="just">
              <a:lnSpc>
                <a:spcPct val="150000"/>
              </a:lnSpc>
            </a:pPr>
            <a:r>
              <a:rPr lang="en-US" altLang="el-GR" sz="2800" b="1" dirty="0" smtClean="0">
                <a:solidFill>
                  <a:schemeClr val="bg1"/>
                </a:solidFill>
                <a:latin typeface="Bookman Old Style" panose="02050604050505020204" pitchFamily="18" charset="0"/>
              </a:rPr>
              <a:t>Greece has not learned from the mistakes of the past and didn’t adapt to the new migration realities facing serious problem for the recent asylum crisis. </a:t>
            </a:r>
          </a:p>
          <a:p>
            <a:pPr algn="just">
              <a:lnSpc>
                <a:spcPct val="150000"/>
              </a:lnSpc>
            </a:pPr>
            <a:r>
              <a:rPr lang="en-US" altLang="el-GR" sz="2800" b="1" dirty="0" smtClean="0">
                <a:solidFill>
                  <a:schemeClr val="bg1"/>
                </a:solidFill>
                <a:latin typeface="Bookman Old Style" panose="02050604050505020204" pitchFamily="18" charset="0"/>
              </a:rPr>
              <a:t>The lessons of crises of the past (</a:t>
            </a:r>
            <a:r>
              <a:rPr lang="en-US" altLang="el-GR" sz="2800" b="1" dirty="0" err="1" smtClean="0">
                <a:solidFill>
                  <a:schemeClr val="bg1"/>
                </a:solidFill>
                <a:latin typeface="Bookman Old Style" panose="02050604050505020204" pitchFamily="18" charset="0"/>
              </a:rPr>
              <a:t>e.g</a:t>
            </a:r>
            <a:r>
              <a:rPr lang="en-US" altLang="el-GR" sz="2800" b="1" dirty="0" smtClean="0">
                <a:solidFill>
                  <a:schemeClr val="bg1"/>
                </a:solidFill>
                <a:latin typeface="Bookman Old Style" panose="02050604050505020204" pitchFamily="18" charset="0"/>
              </a:rPr>
              <a:t> the Albanian one in the 1990s)  could have smoothen the consequences of the crisis which mainly effected the immigrants who needed the protection of Europe’s southern-eastern member state, Greece.</a:t>
            </a:r>
          </a:p>
          <a:p>
            <a:endParaRPr lang="el-GR" sz="28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784976" cy="8771632"/>
          </a:xfrm>
          <a:prstGeom prst="rect">
            <a:avLst/>
          </a:prstGeom>
        </p:spPr>
        <p:txBody>
          <a:bodyPr wrap="square">
            <a:spAutoFit/>
          </a:bodyPr>
          <a:lstStyle/>
          <a:p>
            <a:r>
              <a:rPr lang="en-US" altLang="el-GR" sz="3200" b="1" dirty="0" smtClean="0">
                <a:solidFill>
                  <a:schemeClr val="bg1"/>
                </a:solidFill>
                <a:latin typeface="Bookman Old Style" pitchFamily="18" charset="0"/>
              </a:rPr>
              <a:t>The Recent Refugee Crisis in the EU</a:t>
            </a:r>
          </a:p>
          <a:p>
            <a:pPr algn="just">
              <a:lnSpc>
                <a:spcPct val="150000"/>
              </a:lnSpc>
              <a:buFont typeface="Arial" pitchFamily="34" charset="0"/>
              <a:buChar char="•"/>
            </a:pPr>
            <a:r>
              <a:rPr lang="en-US" altLang="el-GR" sz="2800" b="1" dirty="0" smtClean="0">
                <a:solidFill>
                  <a:schemeClr val="bg1"/>
                </a:solidFill>
                <a:latin typeface="Bookman Old Style" panose="02050604050505020204" pitchFamily="18" charset="0"/>
              </a:rPr>
              <a:t>The 21</a:t>
            </a:r>
            <a:r>
              <a:rPr lang="en-US" altLang="el-GR" sz="2800" b="1" baseline="30000" dirty="0" smtClean="0">
                <a:solidFill>
                  <a:schemeClr val="bg1"/>
                </a:solidFill>
                <a:latin typeface="Bookman Old Style" panose="02050604050505020204" pitchFamily="18" charset="0"/>
              </a:rPr>
              <a:t>st</a:t>
            </a:r>
            <a:r>
              <a:rPr lang="en-US" altLang="el-GR" sz="2800" b="1" dirty="0" smtClean="0">
                <a:solidFill>
                  <a:schemeClr val="bg1"/>
                </a:solidFill>
                <a:latin typeface="Bookman Old Style" panose="02050604050505020204" pitchFamily="18" charset="0"/>
              </a:rPr>
              <a:t> century is referred as the “century of migrant”. The number of international migrant has grown from 173m in 2000, 244m in 2015, 258m in 2017. Europe is one of the main geographic areas significantly affected.</a:t>
            </a:r>
          </a:p>
          <a:p>
            <a:pPr algn="just">
              <a:lnSpc>
                <a:spcPct val="150000"/>
              </a:lnSpc>
              <a:buFont typeface="Arial" pitchFamily="34" charset="0"/>
              <a:buChar char="•"/>
            </a:pPr>
            <a:r>
              <a:rPr lang="en-US" altLang="el-GR" sz="2800" b="1" dirty="0" smtClean="0">
                <a:solidFill>
                  <a:schemeClr val="bg1"/>
                </a:solidFill>
                <a:latin typeface="Bookman Old Style" panose="02050604050505020204" pitchFamily="18" charset="0"/>
              </a:rPr>
              <a:t>In the summer of 2015, Lesvos, became a symbol of so called “refugee crisis” in Europe since thousands of people were arriving daily by sea trying to escape from the conflicts of the Middle East.</a:t>
            </a:r>
          </a:p>
          <a:p>
            <a:pPr algn="just">
              <a:lnSpc>
                <a:spcPct val="150000"/>
              </a:lnSpc>
            </a:pPr>
            <a:endParaRPr lang="en-US" altLang="el-GR" sz="2800" b="1" dirty="0" smtClean="0">
              <a:solidFill>
                <a:schemeClr val="bg1"/>
              </a:solidFill>
              <a:latin typeface="Bookman Old Style" panose="02050604050505020204" pitchFamily="18" charset="0"/>
            </a:endParaRPr>
          </a:p>
          <a:p>
            <a:pPr algn="just">
              <a:lnSpc>
                <a:spcPct val="150000"/>
              </a:lnSpc>
            </a:pPr>
            <a:endParaRPr lang="en-US" altLang="el-GR" sz="2800" b="1" dirty="0" smtClean="0">
              <a:solidFill>
                <a:schemeClr val="bg1"/>
              </a:solidFill>
              <a:latin typeface="Bookman Old Style" panose="02050604050505020204" pitchFamily="18" charset="0"/>
            </a:endParaRPr>
          </a:p>
          <a:p>
            <a:endParaRPr lang="el-GR" sz="2800" dirty="0">
              <a:solidFill>
                <a:schemeClr val="bg1"/>
              </a:solidFill>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188640"/>
            <a:ext cx="8424936" cy="5189819"/>
          </a:xfrm>
          <a:prstGeom prst="rect">
            <a:avLst/>
          </a:prstGeom>
        </p:spPr>
        <p:txBody>
          <a:bodyPr wrap="square">
            <a:spAutoFit/>
          </a:bodyPr>
          <a:lstStyle/>
          <a:p>
            <a:pPr algn="just">
              <a:lnSpc>
                <a:spcPct val="150000"/>
              </a:lnSpc>
              <a:buFont typeface="Arial" pitchFamily="34" charset="0"/>
              <a:buChar char="•"/>
            </a:pPr>
            <a:r>
              <a:rPr lang="en-US" altLang="el-GR" sz="2800" b="1" dirty="0" smtClean="0">
                <a:solidFill>
                  <a:schemeClr val="bg1"/>
                </a:solidFill>
                <a:latin typeface="Bookman Old Style" panose="02050604050505020204" pitchFamily="18" charset="0"/>
              </a:rPr>
              <a:t>Management problems that modern migration flows since then cause, has been on the top of the political agenda of the Member States of the EU and soon became understood, in all member states of the EU, that the present refugee crisis cannot be confronted unilaterally, but requires finding solutions at a supranational level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332656"/>
            <a:ext cx="8496944" cy="6478953"/>
          </a:xfrm>
          <a:prstGeom prst="rect">
            <a:avLst/>
          </a:prstGeom>
        </p:spPr>
        <p:txBody>
          <a:bodyPr wrap="square">
            <a:spAutoFit/>
          </a:bodyPr>
          <a:lstStyle/>
          <a:p>
            <a:pPr algn="just">
              <a:lnSpc>
                <a:spcPct val="150000"/>
              </a:lnSpc>
              <a:buFont typeface="Arial" pitchFamily="34" charset="0"/>
              <a:buChar char="•"/>
            </a:pPr>
            <a:r>
              <a:rPr lang="en-US" altLang="el-GR" sz="2800" b="1" dirty="0" smtClean="0">
                <a:solidFill>
                  <a:schemeClr val="bg1"/>
                </a:solidFill>
                <a:latin typeface="Bookman Old Style" panose="02050604050505020204" pitchFamily="18" charset="0"/>
              </a:rPr>
              <a:t>The effort to promote a common European policy has not evolved without problems limiting the original intentions of the European solidarity, while also raising questions about its overall potential success. One of these was the emergence of ethnocentric and ethno racist attitudes against immigrants and in the consolidation of social rigidities that until recently appeared in a much shorter range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47086" y="188640"/>
            <a:ext cx="6934200" cy="715963"/>
          </a:xfrm>
        </p:spPr>
        <p:txBody>
          <a:bodyPr/>
          <a:lstStyle/>
          <a:p>
            <a:r>
              <a:rPr lang="en-US" altLang="el-GR" sz="2400" dirty="0" smtClean="0">
                <a:solidFill>
                  <a:schemeClr val="accent1"/>
                </a:solidFill>
              </a:rPr>
              <a:t>Recent Refugee Crisis in the EU</a:t>
            </a:r>
            <a:endParaRPr lang="en-US" altLang="el-GR" sz="2400" dirty="0">
              <a:solidFill>
                <a:schemeClr val="accent1"/>
              </a:solidFill>
            </a:endParaRPr>
          </a:p>
        </p:txBody>
      </p:sp>
      <p:grpSp>
        <p:nvGrpSpPr>
          <p:cNvPr id="60445" name="Group 29"/>
          <p:cNvGrpSpPr>
            <a:grpSpLocks/>
          </p:cNvGrpSpPr>
          <p:nvPr/>
        </p:nvGrpSpPr>
        <p:grpSpPr bwMode="auto">
          <a:xfrm>
            <a:off x="1471462" y="5395818"/>
            <a:ext cx="507207" cy="479682"/>
            <a:chOff x="3504" y="432"/>
            <a:chExt cx="802" cy="864"/>
          </a:xfrm>
        </p:grpSpPr>
        <p:sp>
          <p:nvSpPr>
            <p:cNvPr id="60440" name="Freeform 24"/>
            <p:cNvSpPr>
              <a:spLocks/>
            </p:cNvSpPr>
            <p:nvPr/>
          </p:nvSpPr>
          <p:spPr bwMode="auto">
            <a:xfrm rot="-245609">
              <a:off x="3639" y="522"/>
              <a:ext cx="141" cy="774"/>
            </a:xfrm>
            <a:custGeom>
              <a:avLst/>
              <a:gdLst>
                <a:gd name="T0" fmla="*/ 0 w 232"/>
                <a:gd name="T1" fmla="*/ 1275 h 1275"/>
                <a:gd name="T2" fmla="*/ 8 w 232"/>
                <a:gd name="T3" fmla="*/ 975 h 1275"/>
                <a:gd name="T4" fmla="*/ 159 w 232"/>
                <a:gd name="T5" fmla="*/ 0 h 1275"/>
                <a:gd name="T6" fmla="*/ 232 w 232"/>
                <a:gd name="T7" fmla="*/ 12 h 1275"/>
                <a:gd name="T8" fmla="*/ 81 w 232"/>
                <a:gd name="T9" fmla="*/ 987 h 1275"/>
                <a:gd name="T10" fmla="*/ 0 w 232"/>
                <a:gd name="T11" fmla="*/ 1275 h 1275"/>
              </a:gdLst>
              <a:ahLst/>
              <a:cxnLst>
                <a:cxn ang="0">
                  <a:pos x="T0" y="T1"/>
                </a:cxn>
                <a:cxn ang="0">
                  <a:pos x="T2" y="T3"/>
                </a:cxn>
                <a:cxn ang="0">
                  <a:pos x="T4" y="T5"/>
                </a:cxn>
                <a:cxn ang="0">
                  <a:pos x="T6" y="T7"/>
                </a:cxn>
                <a:cxn ang="0">
                  <a:pos x="T8" y="T9"/>
                </a:cxn>
                <a:cxn ang="0">
                  <a:pos x="T10" y="T11"/>
                </a:cxn>
              </a:cxnLst>
              <a:rect l="0" t="0" r="r" b="b"/>
              <a:pathLst>
                <a:path w="232" h="1275">
                  <a:moveTo>
                    <a:pt x="0" y="1275"/>
                  </a:moveTo>
                  <a:lnTo>
                    <a:pt x="8" y="975"/>
                  </a:lnTo>
                  <a:lnTo>
                    <a:pt x="159" y="0"/>
                  </a:lnTo>
                  <a:lnTo>
                    <a:pt x="232" y="12"/>
                  </a:lnTo>
                  <a:lnTo>
                    <a:pt x="81" y="987"/>
                  </a:lnTo>
                  <a:lnTo>
                    <a:pt x="0" y="1275"/>
                  </a:lnTo>
                </a:path>
              </a:pathLst>
            </a:custGeom>
            <a:gradFill rotWithShape="1">
              <a:gsLst>
                <a:gs pos="0">
                  <a:srgbClr val="C0C0C0"/>
                </a:gs>
                <a:gs pos="50000">
                  <a:srgbClr val="808080">
                    <a:alpha val="89999"/>
                  </a:srgbClr>
                </a:gs>
                <a:gs pos="100000">
                  <a:srgbClr val="C0C0C0"/>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1" name="Freeform 25"/>
            <p:cNvSpPr>
              <a:spLocks/>
            </p:cNvSpPr>
            <p:nvPr/>
          </p:nvSpPr>
          <p:spPr bwMode="auto">
            <a:xfrm rot="-245609">
              <a:off x="3644" y="525"/>
              <a:ext cx="106" cy="744"/>
            </a:xfrm>
            <a:custGeom>
              <a:avLst/>
              <a:gdLst>
                <a:gd name="T0" fmla="*/ 0 w 175"/>
                <a:gd name="T1" fmla="*/ 1223 h 1223"/>
                <a:gd name="T2" fmla="*/ 12 w 175"/>
                <a:gd name="T3" fmla="*/ 975 h 1223"/>
                <a:gd name="T4" fmla="*/ 161 w 175"/>
                <a:gd name="T5" fmla="*/ 0 h 1223"/>
                <a:gd name="T6" fmla="*/ 175 w 175"/>
                <a:gd name="T7" fmla="*/ 2 h 1223"/>
                <a:gd name="T8" fmla="*/ 24 w 175"/>
                <a:gd name="T9" fmla="*/ 978 h 1223"/>
                <a:gd name="T10" fmla="*/ 0 w 175"/>
                <a:gd name="T11" fmla="*/ 1223 h 1223"/>
              </a:gdLst>
              <a:ahLst/>
              <a:cxnLst>
                <a:cxn ang="0">
                  <a:pos x="T0" y="T1"/>
                </a:cxn>
                <a:cxn ang="0">
                  <a:pos x="T2" y="T3"/>
                </a:cxn>
                <a:cxn ang="0">
                  <a:pos x="T4" y="T5"/>
                </a:cxn>
                <a:cxn ang="0">
                  <a:pos x="T6" y="T7"/>
                </a:cxn>
                <a:cxn ang="0">
                  <a:pos x="T8" y="T9"/>
                </a:cxn>
                <a:cxn ang="0">
                  <a:pos x="T10" y="T11"/>
                </a:cxn>
              </a:cxnLst>
              <a:rect l="0" t="0" r="r" b="b"/>
              <a:pathLst>
                <a:path w="175" h="1223">
                  <a:moveTo>
                    <a:pt x="0" y="1223"/>
                  </a:moveTo>
                  <a:lnTo>
                    <a:pt x="12" y="975"/>
                  </a:lnTo>
                  <a:lnTo>
                    <a:pt x="161" y="0"/>
                  </a:lnTo>
                  <a:lnTo>
                    <a:pt x="175" y="2"/>
                  </a:lnTo>
                  <a:lnTo>
                    <a:pt x="24" y="978"/>
                  </a:lnTo>
                  <a:lnTo>
                    <a:pt x="0" y="122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2" name="Oval 26"/>
            <p:cNvSpPr>
              <a:spLocks noChangeArrowheads="1"/>
            </p:cNvSpPr>
            <p:nvPr/>
          </p:nvSpPr>
          <p:spPr bwMode="auto">
            <a:xfrm rot="-245609">
              <a:off x="3504" y="432"/>
              <a:ext cx="428" cy="428"/>
            </a:xfrm>
            <a:prstGeom prst="ellipse">
              <a:avLst/>
            </a:prstGeom>
            <a:gradFill rotWithShape="1">
              <a:gsLst>
                <a:gs pos="0">
                  <a:srgbClr val="CC0000"/>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3" name="Oval 27"/>
            <p:cNvSpPr>
              <a:spLocks noChangeArrowheads="1"/>
            </p:cNvSpPr>
            <p:nvPr/>
          </p:nvSpPr>
          <p:spPr bwMode="auto">
            <a:xfrm rot="-245609">
              <a:off x="3546" y="442"/>
              <a:ext cx="334" cy="250"/>
            </a:xfrm>
            <a:prstGeom prst="ellipse">
              <a:avLst/>
            </a:prstGeom>
            <a:gradFill rotWithShape="1">
              <a:gsLst>
                <a:gs pos="0">
                  <a:srgbClr val="FFFFFF"/>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4" name="Freeform 28"/>
            <p:cNvSpPr>
              <a:spLocks/>
            </p:cNvSpPr>
            <p:nvPr/>
          </p:nvSpPr>
          <p:spPr bwMode="auto">
            <a:xfrm>
              <a:off x="3667" y="778"/>
              <a:ext cx="639" cy="510"/>
            </a:xfrm>
            <a:custGeom>
              <a:avLst/>
              <a:gdLst>
                <a:gd name="T0" fmla="*/ 1308 w 1886"/>
                <a:gd name="T1" fmla="*/ 4 h 1271"/>
                <a:gd name="T2" fmla="*/ 534 w 1886"/>
                <a:gd name="T3" fmla="*/ 210 h 1271"/>
                <a:gd name="T4" fmla="*/ 794 w 1886"/>
                <a:gd name="T5" fmla="*/ 485 h 1271"/>
                <a:gd name="T6" fmla="*/ 324 w 1886"/>
                <a:gd name="T7" fmla="*/ 898 h 1271"/>
                <a:gd name="T8" fmla="*/ 0 w 1886"/>
                <a:gd name="T9" fmla="*/ 1271 h 1271"/>
                <a:gd name="T10" fmla="*/ 475 w 1886"/>
                <a:gd name="T11" fmla="*/ 924 h 1271"/>
                <a:gd name="T12" fmla="*/ 933 w 1886"/>
                <a:gd name="T13" fmla="*/ 501 h 1271"/>
                <a:gd name="T14" fmla="*/ 958 w 1886"/>
                <a:gd name="T15" fmla="*/ 503 h 1271"/>
                <a:gd name="T16" fmla="*/ 1829 w 1886"/>
                <a:gd name="T17" fmla="*/ 247 h 1271"/>
                <a:gd name="T18" fmla="*/ 1308 w 1886"/>
                <a:gd name="T19" fmla="*/ 4 h 1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86" h="1271">
                  <a:moveTo>
                    <a:pt x="1308" y="4"/>
                  </a:moveTo>
                  <a:cubicBezTo>
                    <a:pt x="988" y="0"/>
                    <a:pt x="652" y="88"/>
                    <a:pt x="534" y="210"/>
                  </a:cubicBezTo>
                  <a:cubicBezTo>
                    <a:pt x="424" y="325"/>
                    <a:pt x="529" y="440"/>
                    <a:pt x="794" y="485"/>
                  </a:cubicBezTo>
                  <a:cubicBezTo>
                    <a:pt x="324" y="898"/>
                    <a:pt x="324" y="898"/>
                    <a:pt x="324" y="898"/>
                  </a:cubicBezTo>
                  <a:cubicBezTo>
                    <a:pt x="0" y="1271"/>
                    <a:pt x="0" y="1271"/>
                    <a:pt x="0" y="1271"/>
                  </a:cubicBezTo>
                  <a:cubicBezTo>
                    <a:pt x="475" y="924"/>
                    <a:pt x="475" y="924"/>
                    <a:pt x="475" y="924"/>
                  </a:cubicBezTo>
                  <a:cubicBezTo>
                    <a:pt x="933" y="501"/>
                    <a:pt x="933" y="501"/>
                    <a:pt x="933" y="501"/>
                  </a:cubicBezTo>
                  <a:cubicBezTo>
                    <a:pt x="941" y="502"/>
                    <a:pt x="950" y="502"/>
                    <a:pt x="958" y="503"/>
                  </a:cubicBezTo>
                  <a:cubicBezTo>
                    <a:pt x="1361" y="523"/>
                    <a:pt x="1765" y="401"/>
                    <a:pt x="1829" y="247"/>
                  </a:cubicBezTo>
                  <a:cubicBezTo>
                    <a:pt x="1886" y="111"/>
                    <a:pt x="1644" y="8"/>
                    <a:pt x="1308" y="4"/>
                  </a:cubicBezTo>
                  <a:close/>
                </a:path>
              </a:pathLst>
            </a:custGeom>
            <a:solidFill>
              <a:srgbClr val="231F20">
                <a:alpha val="30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grpSp>
      <p:graphicFrame>
        <p:nvGraphicFramePr>
          <p:cNvPr id="2" name="Γράφημα 1"/>
          <p:cNvGraphicFramePr/>
          <p:nvPr>
            <p:extLst>
              <p:ext uri="{D42A27DB-BD31-4B8C-83A1-F6EECF244321}">
                <p14:modId xmlns:p14="http://schemas.microsoft.com/office/powerpoint/2010/main" xmlns="" val="639323938"/>
              </p:ext>
            </p:extLst>
          </p:nvPr>
        </p:nvGraphicFramePr>
        <p:xfrm>
          <a:off x="1463326" y="908720"/>
          <a:ext cx="7573169" cy="5507620"/>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1978668" y="6453336"/>
            <a:ext cx="1729235" cy="276999"/>
          </a:xfrm>
          <a:prstGeom prst="rect">
            <a:avLst/>
          </a:prstGeom>
          <a:noFill/>
        </p:spPr>
        <p:txBody>
          <a:bodyPr wrap="square" rtlCol="0">
            <a:spAutoFit/>
          </a:bodyPr>
          <a:lstStyle/>
          <a:p>
            <a:r>
              <a:rPr lang="en-US" sz="1200" b="1" dirty="0">
                <a:solidFill>
                  <a:srgbClr val="000000"/>
                </a:solidFill>
                <a:latin typeface="Bookman Old Style" panose="02050604050505020204" pitchFamily="18" charset="0"/>
              </a:rPr>
              <a:t>Source</a:t>
            </a:r>
            <a:r>
              <a:rPr lang="el-GR" sz="1200" b="1" dirty="0">
                <a:solidFill>
                  <a:srgbClr val="000000"/>
                </a:solidFill>
                <a:latin typeface="Bookman Old Style" panose="02050604050505020204" pitchFamily="18" charset="0"/>
              </a:rPr>
              <a:t>: </a:t>
            </a:r>
            <a:r>
              <a:rPr lang="en-US" sz="1100" b="1" dirty="0" smtClean="0">
                <a:latin typeface="Bookman Old Style" panose="02050604050505020204" pitchFamily="18" charset="0"/>
              </a:rPr>
              <a:t>IOM (2018)</a:t>
            </a:r>
            <a:endParaRPr lang="el-GR" sz="1100" b="1" dirty="0">
              <a:latin typeface="Bookman Old Style" panose="02050604050505020204" pitchFamily="18" charset="0"/>
            </a:endParaRPr>
          </a:p>
        </p:txBody>
      </p:sp>
    </p:spTree>
    <p:extLst>
      <p:ext uri="{BB962C8B-B14F-4D97-AF65-F5344CB8AC3E}">
        <p14:creationId xmlns:p14="http://schemas.microsoft.com/office/powerpoint/2010/main" xmlns="" val="1789680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47086" y="188640"/>
            <a:ext cx="6934200" cy="715963"/>
          </a:xfrm>
        </p:spPr>
        <p:txBody>
          <a:bodyPr/>
          <a:lstStyle/>
          <a:p>
            <a:r>
              <a:rPr lang="en-US" altLang="el-GR" sz="2400" dirty="0" smtClean="0">
                <a:solidFill>
                  <a:schemeClr val="accent1"/>
                </a:solidFill>
              </a:rPr>
              <a:t>Recent Refugee Crisis in the EU</a:t>
            </a:r>
            <a:endParaRPr lang="en-US" altLang="el-GR" sz="2400" dirty="0">
              <a:solidFill>
                <a:schemeClr val="accent1"/>
              </a:solidFill>
            </a:endParaRPr>
          </a:p>
        </p:txBody>
      </p:sp>
      <p:grpSp>
        <p:nvGrpSpPr>
          <p:cNvPr id="60445" name="Group 29"/>
          <p:cNvGrpSpPr>
            <a:grpSpLocks/>
          </p:cNvGrpSpPr>
          <p:nvPr/>
        </p:nvGrpSpPr>
        <p:grpSpPr bwMode="auto">
          <a:xfrm>
            <a:off x="1471462" y="5395818"/>
            <a:ext cx="507207" cy="479682"/>
            <a:chOff x="3504" y="432"/>
            <a:chExt cx="802" cy="864"/>
          </a:xfrm>
        </p:grpSpPr>
        <p:sp>
          <p:nvSpPr>
            <p:cNvPr id="60440" name="Freeform 24"/>
            <p:cNvSpPr>
              <a:spLocks/>
            </p:cNvSpPr>
            <p:nvPr/>
          </p:nvSpPr>
          <p:spPr bwMode="auto">
            <a:xfrm rot="-245609">
              <a:off x="3639" y="522"/>
              <a:ext cx="141" cy="774"/>
            </a:xfrm>
            <a:custGeom>
              <a:avLst/>
              <a:gdLst>
                <a:gd name="T0" fmla="*/ 0 w 232"/>
                <a:gd name="T1" fmla="*/ 1275 h 1275"/>
                <a:gd name="T2" fmla="*/ 8 w 232"/>
                <a:gd name="T3" fmla="*/ 975 h 1275"/>
                <a:gd name="T4" fmla="*/ 159 w 232"/>
                <a:gd name="T5" fmla="*/ 0 h 1275"/>
                <a:gd name="T6" fmla="*/ 232 w 232"/>
                <a:gd name="T7" fmla="*/ 12 h 1275"/>
                <a:gd name="T8" fmla="*/ 81 w 232"/>
                <a:gd name="T9" fmla="*/ 987 h 1275"/>
                <a:gd name="T10" fmla="*/ 0 w 232"/>
                <a:gd name="T11" fmla="*/ 1275 h 1275"/>
              </a:gdLst>
              <a:ahLst/>
              <a:cxnLst>
                <a:cxn ang="0">
                  <a:pos x="T0" y="T1"/>
                </a:cxn>
                <a:cxn ang="0">
                  <a:pos x="T2" y="T3"/>
                </a:cxn>
                <a:cxn ang="0">
                  <a:pos x="T4" y="T5"/>
                </a:cxn>
                <a:cxn ang="0">
                  <a:pos x="T6" y="T7"/>
                </a:cxn>
                <a:cxn ang="0">
                  <a:pos x="T8" y="T9"/>
                </a:cxn>
                <a:cxn ang="0">
                  <a:pos x="T10" y="T11"/>
                </a:cxn>
              </a:cxnLst>
              <a:rect l="0" t="0" r="r" b="b"/>
              <a:pathLst>
                <a:path w="232" h="1275">
                  <a:moveTo>
                    <a:pt x="0" y="1275"/>
                  </a:moveTo>
                  <a:lnTo>
                    <a:pt x="8" y="975"/>
                  </a:lnTo>
                  <a:lnTo>
                    <a:pt x="159" y="0"/>
                  </a:lnTo>
                  <a:lnTo>
                    <a:pt x="232" y="12"/>
                  </a:lnTo>
                  <a:lnTo>
                    <a:pt x="81" y="987"/>
                  </a:lnTo>
                  <a:lnTo>
                    <a:pt x="0" y="1275"/>
                  </a:lnTo>
                </a:path>
              </a:pathLst>
            </a:custGeom>
            <a:gradFill rotWithShape="1">
              <a:gsLst>
                <a:gs pos="0">
                  <a:srgbClr val="C0C0C0"/>
                </a:gs>
                <a:gs pos="50000">
                  <a:srgbClr val="808080">
                    <a:alpha val="89999"/>
                  </a:srgbClr>
                </a:gs>
                <a:gs pos="100000">
                  <a:srgbClr val="C0C0C0"/>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1" name="Freeform 25"/>
            <p:cNvSpPr>
              <a:spLocks/>
            </p:cNvSpPr>
            <p:nvPr/>
          </p:nvSpPr>
          <p:spPr bwMode="auto">
            <a:xfrm rot="-245609">
              <a:off x="3644" y="525"/>
              <a:ext cx="106" cy="744"/>
            </a:xfrm>
            <a:custGeom>
              <a:avLst/>
              <a:gdLst>
                <a:gd name="T0" fmla="*/ 0 w 175"/>
                <a:gd name="T1" fmla="*/ 1223 h 1223"/>
                <a:gd name="T2" fmla="*/ 12 w 175"/>
                <a:gd name="T3" fmla="*/ 975 h 1223"/>
                <a:gd name="T4" fmla="*/ 161 w 175"/>
                <a:gd name="T5" fmla="*/ 0 h 1223"/>
                <a:gd name="T6" fmla="*/ 175 w 175"/>
                <a:gd name="T7" fmla="*/ 2 h 1223"/>
                <a:gd name="T8" fmla="*/ 24 w 175"/>
                <a:gd name="T9" fmla="*/ 978 h 1223"/>
                <a:gd name="T10" fmla="*/ 0 w 175"/>
                <a:gd name="T11" fmla="*/ 1223 h 1223"/>
              </a:gdLst>
              <a:ahLst/>
              <a:cxnLst>
                <a:cxn ang="0">
                  <a:pos x="T0" y="T1"/>
                </a:cxn>
                <a:cxn ang="0">
                  <a:pos x="T2" y="T3"/>
                </a:cxn>
                <a:cxn ang="0">
                  <a:pos x="T4" y="T5"/>
                </a:cxn>
                <a:cxn ang="0">
                  <a:pos x="T6" y="T7"/>
                </a:cxn>
                <a:cxn ang="0">
                  <a:pos x="T8" y="T9"/>
                </a:cxn>
                <a:cxn ang="0">
                  <a:pos x="T10" y="T11"/>
                </a:cxn>
              </a:cxnLst>
              <a:rect l="0" t="0" r="r" b="b"/>
              <a:pathLst>
                <a:path w="175" h="1223">
                  <a:moveTo>
                    <a:pt x="0" y="1223"/>
                  </a:moveTo>
                  <a:lnTo>
                    <a:pt x="12" y="975"/>
                  </a:lnTo>
                  <a:lnTo>
                    <a:pt x="161" y="0"/>
                  </a:lnTo>
                  <a:lnTo>
                    <a:pt x="175" y="2"/>
                  </a:lnTo>
                  <a:lnTo>
                    <a:pt x="24" y="978"/>
                  </a:lnTo>
                  <a:lnTo>
                    <a:pt x="0" y="122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2" name="Oval 26"/>
            <p:cNvSpPr>
              <a:spLocks noChangeArrowheads="1"/>
            </p:cNvSpPr>
            <p:nvPr/>
          </p:nvSpPr>
          <p:spPr bwMode="auto">
            <a:xfrm rot="-245609">
              <a:off x="3504" y="432"/>
              <a:ext cx="428" cy="428"/>
            </a:xfrm>
            <a:prstGeom prst="ellipse">
              <a:avLst/>
            </a:prstGeom>
            <a:gradFill rotWithShape="1">
              <a:gsLst>
                <a:gs pos="0">
                  <a:srgbClr val="CC0000"/>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3" name="Oval 27"/>
            <p:cNvSpPr>
              <a:spLocks noChangeArrowheads="1"/>
            </p:cNvSpPr>
            <p:nvPr/>
          </p:nvSpPr>
          <p:spPr bwMode="auto">
            <a:xfrm rot="-245609">
              <a:off x="3546" y="442"/>
              <a:ext cx="334" cy="250"/>
            </a:xfrm>
            <a:prstGeom prst="ellipse">
              <a:avLst/>
            </a:prstGeom>
            <a:gradFill rotWithShape="1">
              <a:gsLst>
                <a:gs pos="0">
                  <a:srgbClr val="FFFFFF"/>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4" name="Freeform 28"/>
            <p:cNvSpPr>
              <a:spLocks/>
            </p:cNvSpPr>
            <p:nvPr/>
          </p:nvSpPr>
          <p:spPr bwMode="auto">
            <a:xfrm>
              <a:off x="3667" y="778"/>
              <a:ext cx="639" cy="510"/>
            </a:xfrm>
            <a:custGeom>
              <a:avLst/>
              <a:gdLst>
                <a:gd name="T0" fmla="*/ 1308 w 1886"/>
                <a:gd name="T1" fmla="*/ 4 h 1271"/>
                <a:gd name="T2" fmla="*/ 534 w 1886"/>
                <a:gd name="T3" fmla="*/ 210 h 1271"/>
                <a:gd name="T4" fmla="*/ 794 w 1886"/>
                <a:gd name="T5" fmla="*/ 485 h 1271"/>
                <a:gd name="T6" fmla="*/ 324 w 1886"/>
                <a:gd name="T7" fmla="*/ 898 h 1271"/>
                <a:gd name="T8" fmla="*/ 0 w 1886"/>
                <a:gd name="T9" fmla="*/ 1271 h 1271"/>
                <a:gd name="T10" fmla="*/ 475 w 1886"/>
                <a:gd name="T11" fmla="*/ 924 h 1271"/>
                <a:gd name="T12" fmla="*/ 933 w 1886"/>
                <a:gd name="T13" fmla="*/ 501 h 1271"/>
                <a:gd name="T14" fmla="*/ 958 w 1886"/>
                <a:gd name="T15" fmla="*/ 503 h 1271"/>
                <a:gd name="T16" fmla="*/ 1829 w 1886"/>
                <a:gd name="T17" fmla="*/ 247 h 1271"/>
                <a:gd name="T18" fmla="*/ 1308 w 1886"/>
                <a:gd name="T19" fmla="*/ 4 h 1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86" h="1271">
                  <a:moveTo>
                    <a:pt x="1308" y="4"/>
                  </a:moveTo>
                  <a:cubicBezTo>
                    <a:pt x="988" y="0"/>
                    <a:pt x="652" y="88"/>
                    <a:pt x="534" y="210"/>
                  </a:cubicBezTo>
                  <a:cubicBezTo>
                    <a:pt x="424" y="325"/>
                    <a:pt x="529" y="440"/>
                    <a:pt x="794" y="485"/>
                  </a:cubicBezTo>
                  <a:cubicBezTo>
                    <a:pt x="324" y="898"/>
                    <a:pt x="324" y="898"/>
                    <a:pt x="324" y="898"/>
                  </a:cubicBezTo>
                  <a:cubicBezTo>
                    <a:pt x="0" y="1271"/>
                    <a:pt x="0" y="1271"/>
                    <a:pt x="0" y="1271"/>
                  </a:cubicBezTo>
                  <a:cubicBezTo>
                    <a:pt x="475" y="924"/>
                    <a:pt x="475" y="924"/>
                    <a:pt x="475" y="924"/>
                  </a:cubicBezTo>
                  <a:cubicBezTo>
                    <a:pt x="933" y="501"/>
                    <a:pt x="933" y="501"/>
                    <a:pt x="933" y="501"/>
                  </a:cubicBezTo>
                  <a:cubicBezTo>
                    <a:pt x="941" y="502"/>
                    <a:pt x="950" y="502"/>
                    <a:pt x="958" y="503"/>
                  </a:cubicBezTo>
                  <a:cubicBezTo>
                    <a:pt x="1361" y="523"/>
                    <a:pt x="1765" y="401"/>
                    <a:pt x="1829" y="247"/>
                  </a:cubicBezTo>
                  <a:cubicBezTo>
                    <a:pt x="1886" y="111"/>
                    <a:pt x="1644" y="8"/>
                    <a:pt x="1308" y="4"/>
                  </a:cubicBezTo>
                  <a:close/>
                </a:path>
              </a:pathLst>
            </a:custGeom>
            <a:solidFill>
              <a:srgbClr val="231F20">
                <a:alpha val="30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grpSp>
      <p:graphicFrame>
        <p:nvGraphicFramePr>
          <p:cNvPr id="14" name="Chart 501"/>
          <p:cNvGraphicFramePr/>
          <p:nvPr>
            <p:extLst>
              <p:ext uri="{D42A27DB-BD31-4B8C-83A1-F6EECF244321}">
                <p14:modId xmlns:p14="http://schemas.microsoft.com/office/powerpoint/2010/main" xmlns="" val="3201965551"/>
              </p:ext>
            </p:extLst>
          </p:nvPr>
        </p:nvGraphicFramePr>
        <p:xfrm>
          <a:off x="1978669" y="1029102"/>
          <a:ext cx="6951205" cy="5400601"/>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5"/>
          <p:cNvSpPr txBox="1"/>
          <p:nvPr/>
        </p:nvSpPr>
        <p:spPr>
          <a:xfrm>
            <a:off x="1985124" y="6442203"/>
            <a:ext cx="2226836" cy="276999"/>
          </a:xfrm>
          <a:prstGeom prst="rect">
            <a:avLst/>
          </a:prstGeom>
          <a:noFill/>
        </p:spPr>
        <p:txBody>
          <a:bodyPr wrap="square" rtlCol="0">
            <a:spAutoFit/>
          </a:bodyPr>
          <a:lstStyle/>
          <a:p>
            <a:pPr algn="l"/>
            <a:r>
              <a:rPr lang="en-US" sz="1200" b="1" dirty="0">
                <a:solidFill>
                  <a:srgbClr val="000000"/>
                </a:solidFill>
                <a:latin typeface="Bookman Old Style" panose="02050604050505020204" pitchFamily="18" charset="0"/>
              </a:rPr>
              <a:t>Source</a:t>
            </a:r>
            <a:r>
              <a:rPr lang="el-GR" sz="1200" b="1" dirty="0">
                <a:solidFill>
                  <a:srgbClr val="000000"/>
                </a:solidFill>
                <a:latin typeface="Bookman Old Style" panose="02050604050505020204" pitchFamily="18" charset="0"/>
              </a:rPr>
              <a:t>: </a:t>
            </a:r>
            <a:r>
              <a:rPr lang="en-US" sz="1100" b="1" dirty="0" smtClean="0">
                <a:latin typeface="Bookman Old Style" panose="02050604050505020204" pitchFamily="18" charset="0"/>
              </a:rPr>
              <a:t>IOM (2018)</a:t>
            </a:r>
            <a:endParaRPr lang="el-GR" sz="1100" b="1" dirty="0">
              <a:latin typeface="Bookman Old Style" panose="02050604050505020204" pitchFamily="18" charset="0"/>
            </a:endParaRPr>
          </a:p>
        </p:txBody>
      </p:sp>
    </p:spTree>
    <p:extLst>
      <p:ext uri="{BB962C8B-B14F-4D97-AF65-F5344CB8AC3E}">
        <p14:creationId xmlns:p14="http://schemas.microsoft.com/office/powerpoint/2010/main" xmlns="" val="1188582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47086" y="188640"/>
            <a:ext cx="6934200" cy="715963"/>
          </a:xfrm>
        </p:spPr>
        <p:txBody>
          <a:bodyPr/>
          <a:lstStyle/>
          <a:p>
            <a:r>
              <a:rPr lang="en-US" altLang="el-GR" sz="2400" dirty="0" smtClean="0">
                <a:solidFill>
                  <a:schemeClr val="accent1"/>
                </a:solidFill>
              </a:rPr>
              <a:t>Recent Refugee Crisis in the EU</a:t>
            </a:r>
            <a:endParaRPr lang="en-US" altLang="el-GR" sz="2400" dirty="0">
              <a:solidFill>
                <a:schemeClr val="accent1"/>
              </a:solidFill>
            </a:endParaRPr>
          </a:p>
        </p:txBody>
      </p:sp>
      <p:grpSp>
        <p:nvGrpSpPr>
          <p:cNvPr id="60445" name="Group 29"/>
          <p:cNvGrpSpPr>
            <a:grpSpLocks/>
          </p:cNvGrpSpPr>
          <p:nvPr/>
        </p:nvGrpSpPr>
        <p:grpSpPr bwMode="auto">
          <a:xfrm>
            <a:off x="1471462" y="5395818"/>
            <a:ext cx="507207" cy="479682"/>
            <a:chOff x="3504" y="432"/>
            <a:chExt cx="802" cy="864"/>
          </a:xfrm>
        </p:grpSpPr>
        <p:sp>
          <p:nvSpPr>
            <p:cNvPr id="60440" name="Freeform 24"/>
            <p:cNvSpPr>
              <a:spLocks/>
            </p:cNvSpPr>
            <p:nvPr/>
          </p:nvSpPr>
          <p:spPr bwMode="auto">
            <a:xfrm rot="-245609">
              <a:off x="3639" y="522"/>
              <a:ext cx="141" cy="774"/>
            </a:xfrm>
            <a:custGeom>
              <a:avLst/>
              <a:gdLst>
                <a:gd name="T0" fmla="*/ 0 w 232"/>
                <a:gd name="T1" fmla="*/ 1275 h 1275"/>
                <a:gd name="T2" fmla="*/ 8 w 232"/>
                <a:gd name="T3" fmla="*/ 975 h 1275"/>
                <a:gd name="T4" fmla="*/ 159 w 232"/>
                <a:gd name="T5" fmla="*/ 0 h 1275"/>
                <a:gd name="T6" fmla="*/ 232 w 232"/>
                <a:gd name="T7" fmla="*/ 12 h 1275"/>
                <a:gd name="T8" fmla="*/ 81 w 232"/>
                <a:gd name="T9" fmla="*/ 987 h 1275"/>
                <a:gd name="T10" fmla="*/ 0 w 232"/>
                <a:gd name="T11" fmla="*/ 1275 h 1275"/>
              </a:gdLst>
              <a:ahLst/>
              <a:cxnLst>
                <a:cxn ang="0">
                  <a:pos x="T0" y="T1"/>
                </a:cxn>
                <a:cxn ang="0">
                  <a:pos x="T2" y="T3"/>
                </a:cxn>
                <a:cxn ang="0">
                  <a:pos x="T4" y="T5"/>
                </a:cxn>
                <a:cxn ang="0">
                  <a:pos x="T6" y="T7"/>
                </a:cxn>
                <a:cxn ang="0">
                  <a:pos x="T8" y="T9"/>
                </a:cxn>
                <a:cxn ang="0">
                  <a:pos x="T10" y="T11"/>
                </a:cxn>
              </a:cxnLst>
              <a:rect l="0" t="0" r="r" b="b"/>
              <a:pathLst>
                <a:path w="232" h="1275">
                  <a:moveTo>
                    <a:pt x="0" y="1275"/>
                  </a:moveTo>
                  <a:lnTo>
                    <a:pt x="8" y="975"/>
                  </a:lnTo>
                  <a:lnTo>
                    <a:pt x="159" y="0"/>
                  </a:lnTo>
                  <a:lnTo>
                    <a:pt x="232" y="12"/>
                  </a:lnTo>
                  <a:lnTo>
                    <a:pt x="81" y="987"/>
                  </a:lnTo>
                  <a:lnTo>
                    <a:pt x="0" y="1275"/>
                  </a:lnTo>
                </a:path>
              </a:pathLst>
            </a:custGeom>
            <a:gradFill rotWithShape="1">
              <a:gsLst>
                <a:gs pos="0">
                  <a:srgbClr val="C0C0C0"/>
                </a:gs>
                <a:gs pos="50000">
                  <a:srgbClr val="808080">
                    <a:alpha val="89999"/>
                  </a:srgbClr>
                </a:gs>
                <a:gs pos="100000">
                  <a:srgbClr val="C0C0C0"/>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1" name="Freeform 25"/>
            <p:cNvSpPr>
              <a:spLocks/>
            </p:cNvSpPr>
            <p:nvPr/>
          </p:nvSpPr>
          <p:spPr bwMode="auto">
            <a:xfrm rot="-245609">
              <a:off x="3644" y="525"/>
              <a:ext cx="106" cy="744"/>
            </a:xfrm>
            <a:custGeom>
              <a:avLst/>
              <a:gdLst>
                <a:gd name="T0" fmla="*/ 0 w 175"/>
                <a:gd name="T1" fmla="*/ 1223 h 1223"/>
                <a:gd name="T2" fmla="*/ 12 w 175"/>
                <a:gd name="T3" fmla="*/ 975 h 1223"/>
                <a:gd name="T4" fmla="*/ 161 w 175"/>
                <a:gd name="T5" fmla="*/ 0 h 1223"/>
                <a:gd name="T6" fmla="*/ 175 w 175"/>
                <a:gd name="T7" fmla="*/ 2 h 1223"/>
                <a:gd name="T8" fmla="*/ 24 w 175"/>
                <a:gd name="T9" fmla="*/ 978 h 1223"/>
                <a:gd name="T10" fmla="*/ 0 w 175"/>
                <a:gd name="T11" fmla="*/ 1223 h 1223"/>
              </a:gdLst>
              <a:ahLst/>
              <a:cxnLst>
                <a:cxn ang="0">
                  <a:pos x="T0" y="T1"/>
                </a:cxn>
                <a:cxn ang="0">
                  <a:pos x="T2" y="T3"/>
                </a:cxn>
                <a:cxn ang="0">
                  <a:pos x="T4" y="T5"/>
                </a:cxn>
                <a:cxn ang="0">
                  <a:pos x="T6" y="T7"/>
                </a:cxn>
                <a:cxn ang="0">
                  <a:pos x="T8" y="T9"/>
                </a:cxn>
                <a:cxn ang="0">
                  <a:pos x="T10" y="T11"/>
                </a:cxn>
              </a:cxnLst>
              <a:rect l="0" t="0" r="r" b="b"/>
              <a:pathLst>
                <a:path w="175" h="1223">
                  <a:moveTo>
                    <a:pt x="0" y="1223"/>
                  </a:moveTo>
                  <a:lnTo>
                    <a:pt x="12" y="975"/>
                  </a:lnTo>
                  <a:lnTo>
                    <a:pt x="161" y="0"/>
                  </a:lnTo>
                  <a:lnTo>
                    <a:pt x="175" y="2"/>
                  </a:lnTo>
                  <a:lnTo>
                    <a:pt x="24" y="978"/>
                  </a:lnTo>
                  <a:lnTo>
                    <a:pt x="0" y="122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2" name="Oval 26"/>
            <p:cNvSpPr>
              <a:spLocks noChangeArrowheads="1"/>
            </p:cNvSpPr>
            <p:nvPr/>
          </p:nvSpPr>
          <p:spPr bwMode="auto">
            <a:xfrm rot="-245609">
              <a:off x="3504" y="432"/>
              <a:ext cx="428" cy="428"/>
            </a:xfrm>
            <a:prstGeom prst="ellipse">
              <a:avLst/>
            </a:prstGeom>
            <a:gradFill rotWithShape="1">
              <a:gsLst>
                <a:gs pos="0">
                  <a:srgbClr val="CC0000"/>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3" name="Oval 27"/>
            <p:cNvSpPr>
              <a:spLocks noChangeArrowheads="1"/>
            </p:cNvSpPr>
            <p:nvPr/>
          </p:nvSpPr>
          <p:spPr bwMode="auto">
            <a:xfrm rot="-245609">
              <a:off x="3546" y="442"/>
              <a:ext cx="334" cy="250"/>
            </a:xfrm>
            <a:prstGeom prst="ellipse">
              <a:avLst/>
            </a:prstGeom>
            <a:gradFill rotWithShape="1">
              <a:gsLst>
                <a:gs pos="0">
                  <a:srgbClr val="FFFFFF"/>
                </a:gs>
                <a:gs pos="100000">
                  <a:srgbClr val="FF000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sp>
          <p:nvSpPr>
            <p:cNvPr id="60444" name="Freeform 28"/>
            <p:cNvSpPr>
              <a:spLocks/>
            </p:cNvSpPr>
            <p:nvPr/>
          </p:nvSpPr>
          <p:spPr bwMode="auto">
            <a:xfrm>
              <a:off x="3667" y="778"/>
              <a:ext cx="639" cy="510"/>
            </a:xfrm>
            <a:custGeom>
              <a:avLst/>
              <a:gdLst>
                <a:gd name="T0" fmla="*/ 1308 w 1886"/>
                <a:gd name="T1" fmla="*/ 4 h 1271"/>
                <a:gd name="T2" fmla="*/ 534 w 1886"/>
                <a:gd name="T3" fmla="*/ 210 h 1271"/>
                <a:gd name="T4" fmla="*/ 794 w 1886"/>
                <a:gd name="T5" fmla="*/ 485 h 1271"/>
                <a:gd name="T6" fmla="*/ 324 w 1886"/>
                <a:gd name="T7" fmla="*/ 898 h 1271"/>
                <a:gd name="T8" fmla="*/ 0 w 1886"/>
                <a:gd name="T9" fmla="*/ 1271 h 1271"/>
                <a:gd name="T10" fmla="*/ 475 w 1886"/>
                <a:gd name="T11" fmla="*/ 924 h 1271"/>
                <a:gd name="T12" fmla="*/ 933 w 1886"/>
                <a:gd name="T13" fmla="*/ 501 h 1271"/>
                <a:gd name="T14" fmla="*/ 958 w 1886"/>
                <a:gd name="T15" fmla="*/ 503 h 1271"/>
                <a:gd name="T16" fmla="*/ 1829 w 1886"/>
                <a:gd name="T17" fmla="*/ 247 h 1271"/>
                <a:gd name="T18" fmla="*/ 1308 w 1886"/>
                <a:gd name="T19" fmla="*/ 4 h 1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86" h="1271">
                  <a:moveTo>
                    <a:pt x="1308" y="4"/>
                  </a:moveTo>
                  <a:cubicBezTo>
                    <a:pt x="988" y="0"/>
                    <a:pt x="652" y="88"/>
                    <a:pt x="534" y="210"/>
                  </a:cubicBezTo>
                  <a:cubicBezTo>
                    <a:pt x="424" y="325"/>
                    <a:pt x="529" y="440"/>
                    <a:pt x="794" y="485"/>
                  </a:cubicBezTo>
                  <a:cubicBezTo>
                    <a:pt x="324" y="898"/>
                    <a:pt x="324" y="898"/>
                    <a:pt x="324" y="898"/>
                  </a:cubicBezTo>
                  <a:cubicBezTo>
                    <a:pt x="0" y="1271"/>
                    <a:pt x="0" y="1271"/>
                    <a:pt x="0" y="1271"/>
                  </a:cubicBezTo>
                  <a:cubicBezTo>
                    <a:pt x="475" y="924"/>
                    <a:pt x="475" y="924"/>
                    <a:pt x="475" y="924"/>
                  </a:cubicBezTo>
                  <a:cubicBezTo>
                    <a:pt x="933" y="501"/>
                    <a:pt x="933" y="501"/>
                    <a:pt x="933" y="501"/>
                  </a:cubicBezTo>
                  <a:cubicBezTo>
                    <a:pt x="941" y="502"/>
                    <a:pt x="950" y="502"/>
                    <a:pt x="958" y="503"/>
                  </a:cubicBezTo>
                  <a:cubicBezTo>
                    <a:pt x="1361" y="523"/>
                    <a:pt x="1765" y="401"/>
                    <a:pt x="1829" y="247"/>
                  </a:cubicBezTo>
                  <a:cubicBezTo>
                    <a:pt x="1886" y="111"/>
                    <a:pt x="1644" y="8"/>
                    <a:pt x="1308" y="4"/>
                  </a:cubicBezTo>
                  <a:close/>
                </a:path>
              </a:pathLst>
            </a:custGeom>
            <a:solidFill>
              <a:srgbClr val="231F20">
                <a:alpha val="30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l-GR">
                <a:solidFill>
                  <a:srgbClr val="4D4D4D"/>
                </a:solidFill>
              </a:endParaRPr>
            </a:p>
          </p:txBody>
        </p:sp>
      </p:grpSp>
      <p:sp>
        <p:nvSpPr>
          <p:cNvPr id="16" name="TextBox 15"/>
          <p:cNvSpPr txBox="1"/>
          <p:nvPr/>
        </p:nvSpPr>
        <p:spPr>
          <a:xfrm>
            <a:off x="1985124" y="6226759"/>
            <a:ext cx="3811012" cy="446276"/>
          </a:xfrm>
          <a:prstGeom prst="rect">
            <a:avLst/>
          </a:prstGeom>
          <a:noFill/>
        </p:spPr>
        <p:txBody>
          <a:bodyPr wrap="square" rtlCol="0">
            <a:spAutoFit/>
          </a:bodyPr>
          <a:lstStyle/>
          <a:p>
            <a:pPr algn="l"/>
            <a:r>
              <a:rPr lang="en-US" sz="1100" b="1" dirty="0" smtClean="0">
                <a:latin typeface="Bookman Old Style" panose="02050604050505020204" pitchFamily="18" charset="0"/>
              </a:rPr>
              <a:t>as of 10 December 2018, </a:t>
            </a:r>
            <a:endParaRPr lang="el-GR" sz="1100" b="1" dirty="0" smtClean="0">
              <a:latin typeface="Bookman Old Style" panose="02050604050505020204" pitchFamily="18" charset="0"/>
            </a:endParaRPr>
          </a:p>
          <a:p>
            <a:pPr algn="l"/>
            <a:r>
              <a:rPr lang="en-US" sz="1100" b="1" dirty="0">
                <a:solidFill>
                  <a:srgbClr val="000000"/>
                </a:solidFill>
                <a:latin typeface="Bookman Old Style" panose="02050604050505020204" pitchFamily="18" charset="0"/>
              </a:rPr>
              <a:t>Source</a:t>
            </a:r>
            <a:r>
              <a:rPr lang="el-GR" sz="1100" b="1" dirty="0">
                <a:solidFill>
                  <a:srgbClr val="000000"/>
                </a:solidFill>
                <a:latin typeface="Bookman Old Style" panose="02050604050505020204" pitchFamily="18" charset="0"/>
              </a:rPr>
              <a:t>: </a:t>
            </a:r>
            <a:r>
              <a:rPr lang="en-US" sz="1100" b="1" dirty="0" smtClean="0">
                <a:latin typeface="Bookman Old Style" panose="02050604050505020204" pitchFamily="18" charset="0"/>
              </a:rPr>
              <a:t>IOM (2018)</a:t>
            </a:r>
            <a:endParaRPr lang="el-GR" sz="1100" b="1" dirty="0">
              <a:latin typeface="Bookman Old Style" panose="02050604050505020204" pitchFamily="18" charset="0"/>
            </a:endParaRPr>
          </a:p>
        </p:txBody>
      </p:sp>
      <p:graphicFrame>
        <p:nvGraphicFramePr>
          <p:cNvPr id="36" name="Chart 462"/>
          <p:cNvGraphicFramePr/>
          <p:nvPr>
            <p:extLst>
              <p:ext uri="{D42A27DB-BD31-4B8C-83A1-F6EECF244321}">
                <p14:modId xmlns:p14="http://schemas.microsoft.com/office/powerpoint/2010/main" xmlns="" val="3758711532"/>
              </p:ext>
            </p:extLst>
          </p:nvPr>
        </p:nvGraphicFramePr>
        <p:xfrm>
          <a:off x="1836848" y="816690"/>
          <a:ext cx="7259888" cy="54726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1737033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188641"/>
            <a:ext cx="7315200" cy="1008112"/>
          </a:xfrm>
        </p:spPr>
        <p:txBody>
          <a:bodyPr/>
          <a:lstStyle/>
          <a:p>
            <a:pPr algn="ctr"/>
            <a:r>
              <a:rPr lang="en-US" sz="3600" dirty="0" smtClean="0"/>
              <a:t>The Characteristics of the Refugee Crisis</a:t>
            </a:r>
            <a:endParaRPr lang="el-GR" sz="3600" dirty="0"/>
          </a:p>
        </p:txBody>
      </p:sp>
      <p:sp>
        <p:nvSpPr>
          <p:cNvPr id="3" name="2 - Θέση περιεχομένου"/>
          <p:cNvSpPr>
            <a:spLocks noGrp="1"/>
          </p:cNvSpPr>
          <p:nvPr>
            <p:ph idx="1"/>
          </p:nvPr>
        </p:nvSpPr>
        <p:spPr>
          <a:xfrm>
            <a:off x="251520" y="980728"/>
            <a:ext cx="8712968" cy="5877272"/>
          </a:xfrm>
        </p:spPr>
        <p:txBody>
          <a:bodyPr/>
          <a:lstStyle/>
          <a:p>
            <a:r>
              <a:rPr lang="en-US" sz="2800" b="1" dirty="0" smtClean="0">
                <a:latin typeface="Bookman Old Style" panose="02050604050505020204" pitchFamily="18" charset="0"/>
              </a:rPr>
              <a:t>Greece as transit country for northern Europe</a:t>
            </a:r>
          </a:p>
          <a:p>
            <a:r>
              <a:rPr lang="en-US" sz="2800" b="1" dirty="0" smtClean="0">
                <a:latin typeface="Bookman Old Style" panose="02050604050505020204" pitchFamily="18" charset="0"/>
              </a:rPr>
              <a:t>Numerous diverse nationalities with different political, cultural, religion, educational background</a:t>
            </a:r>
          </a:p>
          <a:p>
            <a:r>
              <a:rPr lang="en-US" sz="2800" b="1" dirty="0" smtClean="0">
                <a:latin typeface="Bookman Old Style" panose="02050604050505020204" pitchFamily="18" charset="0"/>
              </a:rPr>
              <a:t>Mainly humanitarian driven migration (international protection regime)</a:t>
            </a:r>
          </a:p>
          <a:p>
            <a:r>
              <a:rPr lang="en-US" sz="2800" b="1" dirty="0" smtClean="0">
                <a:latin typeface="Bookman Old Style" panose="02050604050505020204" pitchFamily="18" charset="0"/>
              </a:rPr>
              <a:t>Mixed migration flows (asylum seekers-economic immigrants)</a:t>
            </a:r>
          </a:p>
          <a:p>
            <a:r>
              <a:rPr lang="en-US" sz="2800" b="1" dirty="0" smtClean="0">
                <a:latin typeface="Bookman Old Style" panose="02050604050505020204" pitchFamily="18" charset="0"/>
              </a:rPr>
              <a:t>Multiple origin countries (Afghanistan, Somalia, Algeria, Syria)</a:t>
            </a:r>
          </a:p>
          <a:p>
            <a:endParaRPr lang="el-GR" sz="2800" b="1" dirty="0" smtClean="0">
              <a:latin typeface="Bookman Old Style" panose="02050604050505020204" pitchFamily="18" charset="0"/>
            </a:endParaRPr>
          </a:p>
          <a:p>
            <a:endParaRPr lang="el-GR" sz="2800" b="1" dirty="0" smtClean="0">
              <a:latin typeface="Bookman Old Style" panose="02050604050505020204" pitchFamily="18" charset="0"/>
            </a:endParaRP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44624"/>
            <a:ext cx="8712968" cy="7848302"/>
          </a:xfrm>
          <a:prstGeom prst="rect">
            <a:avLst/>
          </a:prstGeom>
        </p:spPr>
        <p:txBody>
          <a:bodyPr wrap="square">
            <a:spAutoFit/>
          </a:bodyPr>
          <a:lstStyle/>
          <a:p>
            <a:pPr algn="l">
              <a:buFont typeface="Arial" pitchFamily="34" charset="0"/>
              <a:buChar char="•"/>
            </a:pPr>
            <a:r>
              <a:rPr lang="en-US" sz="2800" b="1" dirty="0" smtClean="0">
                <a:solidFill>
                  <a:schemeClr val="bg1"/>
                </a:solidFill>
                <a:latin typeface="Bookman Old Style" panose="02050604050505020204" pitchFamily="18" charset="0"/>
              </a:rPr>
              <a:t>Long distance migration, no option for traveling back</a:t>
            </a:r>
            <a:endParaRPr lang="el-GR" sz="2800" b="1" dirty="0" smtClean="0">
              <a:solidFill>
                <a:schemeClr val="bg1"/>
              </a:solidFill>
              <a:latin typeface="Bookman Old Style" panose="02050604050505020204" pitchFamily="18" charset="0"/>
            </a:endParaRPr>
          </a:p>
          <a:p>
            <a:pPr algn="l">
              <a:buFont typeface="Arial" pitchFamily="34" charset="0"/>
              <a:buChar char="•"/>
            </a:pPr>
            <a:r>
              <a:rPr lang="en-US" sz="2800" b="1" dirty="0" smtClean="0">
                <a:solidFill>
                  <a:schemeClr val="bg1"/>
                </a:solidFill>
                <a:latin typeface="Bookman Old Style" panose="02050604050505020204" pitchFamily="18" charset="0"/>
              </a:rPr>
              <a:t>Irregular entry, but general legal residence due to asylum seekers-refuge status</a:t>
            </a:r>
          </a:p>
          <a:p>
            <a:pPr algn="l">
              <a:buFont typeface="Arial" pitchFamily="34" charset="0"/>
              <a:buChar char="•"/>
            </a:pPr>
            <a:r>
              <a:rPr lang="en-US" sz="2800" b="1" dirty="0" smtClean="0">
                <a:solidFill>
                  <a:schemeClr val="bg1"/>
                </a:solidFill>
                <a:latin typeface="Bookman Old Style" panose="02050604050505020204" pitchFamily="18" charset="0"/>
              </a:rPr>
              <a:t>Higher rates of unemployment, dependency on welfare funds and EU-national aid </a:t>
            </a:r>
          </a:p>
          <a:p>
            <a:pPr algn="l">
              <a:buFont typeface="Arial" pitchFamily="34" charset="0"/>
              <a:buChar char="•"/>
            </a:pPr>
            <a:r>
              <a:rPr lang="en-US" sz="2800" b="1" dirty="0" smtClean="0">
                <a:solidFill>
                  <a:schemeClr val="bg1"/>
                </a:solidFill>
                <a:latin typeface="Bookman Old Style" panose="02050604050505020204" pitchFamily="18" charset="0"/>
              </a:rPr>
              <a:t>Turkey-EU Statement for return and resettlement of refugees 2016</a:t>
            </a:r>
          </a:p>
          <a:p>
            <a:pPr algn="l">
              <a:buFont typeface="Arial" pitchFamily="34" charset="0"/>
              <a:buChar char="•"/>
            </a:pPr>
            <a:r>
              <a:rPr lang="en-US" sz="2800" b="1" dirty="0" smtClean="0">
                <a:solidFill>
                  <a:schemeClr val="bg1"/>
                </a:solidFill>
                <a:latin typeface="Bookman Old Style" panose="02050604050505020204" pitchFamily="18" charset="0"/>
              </a:rPr>
              <a:t>Multi-source data registration in national-EU level</a:t>
            </a:r>
          </a:p>
          <a:p>
            <a:pPr algn="l">
              <a:buFont typeface="Arial" pitchFamily="34" charset="0"/>
              <a:buChar char="•"/>
            </a:pPr>
            <a:r>
              <a:rPr lang="en-US" sz="2800" b="1" dirty="0" smtClean="0">
                <a:solidFill>
                  <a:schemeClr val="bg1"/>
                </a:solidFill>
                <a:latin typeface="Bookman Old Style" panose="02050604050505020204" pitchFamily="18" charset="0"/>
              </a:rPr>
              <a:t>Family reunification to EU, no functional economic linkages to origin country</a:t>
            </a:r>
          </a:p>
          <a:p>
            <a:pPr algn="l">
              <a:buFont typeface="Arial" pitchFamily="34" charset="0"/>
              <a:buChar char="•"/>
            </a:pPr>
            <a:endParaRPr lang="en-US" b="1" dirty="0" smtClean="0">
              <a:solidFill>
                <a:schemeClr val="bg1"/>
              </a:solidFill>
              <a:latin typeface="Bookman Old Style" panose="02050604050505020204" pitchFamily="18" charset="0"/>
            </a:endParaRPr>
          </a:p>
          <a:p>
            <a:pPr algn="l">
              <a:buFont typeface="Arial" pitchFamily="34" charset="0"/>
              <a:buChar char="•"/>
            </a:pPr>
            <a:endParaRPr lang="el-GR" b="1" dirty="0" smtClean="0">
              <a:solidFill>
                <a:schemeClr val="bg1"/>
              </a:solidFill>
              <a:latin typeface="Bookman Old Style" panose="02050604050505020204" pitchFamily="18" charset="0"/>
            </a:endParaRPr>
          </a:p>
          <a:p>
            <a:pPr algn="l">
              <a:buFont typeface="Arial" pitchFamily="34" charset="0"/>
              <a:buChar char="•"/>
            </a:pPr>
            <a:endParaRPr lang="el-GR" b="1" dirty="0" smtClean="0">
              <a:solidFill>
                <a:schemeClr val="bg1"/>
              </a:solidFill>
              <a:latin typeface="Bookman Old Style" panose="02050604050505020204" pitchFamily="18" charset="0"/>
            </a:endParaRPr>
          </a:p>
          <a:p>
            <a:pPr algn="l">
              <a:buFont typeface="Arial" pitchFamily="34" charset="0"/>
              <a:buChar char="•"/>
            </a:pPr>
            <a:endParaRPr lang="el-GR" b="1" dirty="0" smtClean="0">
              <a:solidFill>
                <a:schemeClr val="bg1"/>
              </a:solidFill>
              <a:latin typeface="Bookman Old Style" panose="02050604050505020204" pitchFamily="18" charset="0"/>
            </a:endParaRPr>
          </a:p>
          <a:p>
            <a:pPr algn="l">
              <a:buFont typeface="Arial" pitchFamily="34" charset="0"/>
              <a:buChar char="•"/>
            </a:pPr>
            <a:endParaRPr lang="el-GR" b="1" dirty="0" smtClean="0">
              <a:solidFill>
                <a:schemeClr val="bg1"/>
              </a:solidFill>
              <a:latin typeface="Bookman Old Style" panose="02050604050505020204" pitchFamily="18" charset="0"/>
            </a:endParaRPr>
          </a:p>
          <a:p>
            <a:pPr algn="l"/>
            <a:endParaRPr lang="el-GR" b="1" dirty="0" smtClean="0">
              <a:solidFill>
                <a:schemeClr val="bg1"/>
              </a:solidFill>
              <a:latin typeface="Bookman Old Style" panose="02050604050505020204" pitchFamily="18" charset="0"/>
            </a:endParaRPr>
          </a:p>
          <a:p>
            <a:pPr algn="l"/>
            <a:endParaRPr lang="el-GR" b="1" dirty="0">
              <a:latin typeface="Bookman Old Style" panose="02050604050505020204" pitchFamily="18" charset="0"/>
            </a:endParaRPr>
          </a:p>
        </p:txBody>
      </p:sp>
    </p:spTree>
  </p:cSld>
  <p:clrMapOvr>
    <a:masterClrMapping/>
  </p:clrMapOvr>
</p:sld>
</file>

<file path=ppt/theme/theme1.xml><?xml version="1.0" encoding="utf-8"?>
<a:theme xmlns:a="http://schemas.openxmlformats.org/drawingml/2006/main" name="powerpoint-template">
  <a:themeElements>
    <a:clrScheme name="powerpoint-template-24 12">
      <a:dk1>
        <a:srgbClr val="4D4D4D"/>
      </a:dk1>
      <a:lt1>
        <a:srgbClr val="FFFFFF"/>
      </a:lt1>
      <a:dk2>
        <a:srgbClr val="4D4D4D"/>
      </a:dk2>
      <a:lt2>
        <a:srgbClr val="015A84"/>
      </a:lt2>
      <a:accent1>
        <a:srgbClr val="559ECA"/>
      </a:accent1>
      <a:accent2>
        <a:srgbClr val="49C6F0"/>
      </a:accent2>
      <a:accent3>
        <a:srgbClr val="FFFFFF"/>
      </a:accent3>
      <a:accent4>
        <a:srgbClr val="404040"/>
      </a:accent4>
      <a:accent5>
        <a:srgbClr val="B4CCE1"/>
      </a:accent5>
      <a:accent6>
        <a:srgbClr val="41B3D9"/>
      </a:accent6>
      <a:hlink>
        <a:srgbClr val="00C1FF"/>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l-GR"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l-GR"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246DD8"/>
        </a:lt2>
        <a:accent1>
          <a:srgbClr val="2FC5F1"/>
        </a:accent1>
        <a:accent2>
          <a:srgbClr val="218DEB"/>
        </a:accent2>
        <a:accent3>
          <a:srgbClr val="FFFFFF"/>
        </a:accent3>
        <a:accent4>
          <a:srgbClr val="404040"/>
        </a:accent4>
        <a:accent5>
          <a:srgbClr val="ADDFF7"/>
        </a:accent5>
        <a:accent6>
          <a:srgbClr val="1D7FD5"/>
        </a:accent6>
        <a:hlink>
          <a:srgbClr val="39A1E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4377BA"/>
        </a:lt2>
        <a:accent1>
          <a:srgbClr val="5793D1"/>
        </a:accent1>
        <a:accent2>
          <a:srgbClr val="5FA2DB"/>
        </a:accent2>
        <a:accent3>
          <a:srgbClr val="FFFFFF"/>
        </a:accent3>
        <a:accent4>
          <a:srgbClr val="404040"/>
        </a:accent4>
        <a:accent5>
          <a:srgbClr val="B4C8E5"/>
        </a:accent5>
        <a:accent6>
          <a:srgbClr val="5592C6"/>
        </a:accent6>
        <a:hlink>
          <a:srgbClr val="68AEE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0067B5"/>
        </a:lt2>
        <a:accent1>
          <a:srgbClr val="1881BF"/>
        </a:accent1>
        <a:accent2>
          <a:srgbClr val="39B0DA"/>
        </a:accent2>
        <a:accent3>
          <a:srgbClr val="FFFFFF"/>
        </a:accent3>
        <a:accent4>
          <a:srgbClr val="404040"/>
        </a:accent4>
        <a:accent5>
          <a:srgbClr val="ABC1DC"/>
        </a:accent5>
        <a:accent6>
          <a:srgbClr val="339FC5"/>
        </a:accent6>
        <a:hlink>
          <a:srgbClr val="40B0D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026788"/>
        </a:lt2>
        <a:accent1>
          <a:srgbClr val="0089B3"/>
        </a:accent1>
        <a:accent2>
          <a:srgbClr val="01A2CE"/>
        </a:accent2>
        <a:accent3>
          <a:srgbClr val="FFFFFF"/>
        </a:accent3>
        <a:accent4>
          <a:srgbClr val="404040"/>
        </a:accent4>
        <a:accent5>
          <a:srgbClr val="AAC4D6"/>
        </a:accent5>
        <a:accent6>
          <a:srgbClr val="0192BA"/>
        </a:accent6>
        <a:hlink>
          <a:srgbClr val="01B3D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559CCE"/>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006AB6"/>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0084D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005179"/>
        </a:lt2>
        <a:accent1>
          <a:srgbClr val="026F9E"/>
        </a:accent1>
        <a:accent2>
          <a:srgbClr val="18ACF4"/>
        </a:accent2>
        <a:accent3>
          <a:srgbClr val="FFFFFF"/>
        </a:accent3>
        <a:accent4>
          <a:srgbClr val="404040"/>
        </a:accent4>
        <a:accent5>
          <a:srgbClr val="AABBCC"/>
        </a:accent5>
        <a:accent6>
          <a:srgbClr val="159BDD"/>
        </a:accent6>
        <a:hlink>
          <a:srgbClr val="61CBD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015A84"/>
        </a:lt2>
        <a:accent1>
          <a:srgbClr val="559ECA"/>
        </a:accent1>
        <a:accent2>
          <a:srgbClr val="49C6F0"/>
        </a:accent2>
        <a:accent3>
          <a:srgbClr val="FFFFFF"/>
        </a:accent3>
        <a:accent4>
          <a:srgbClr val="404040"/>
        </a:accent4>
        <a:accent5>
          <a:srgbClr val="B4CCE1"/>
        </a:accent5>
        <a:accent6>
          <a:srgbClr val="41B3D9"/>
        </a:accent6>
        <a:hlink>
          <a:srgbClr val="00C1F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powerpoint-template</Template>
  <TotalTime>1882</TotalTime>
  <Words>850</Words>
  <Application>Microsoft Office PowerPoint</Application>
  <PresentationFormat>Προβολή στην οθόνη (4:3)</PresentationFormat>
  <Paragraphs>111</Paragraphs>
  <Slides>17</Slides>
  <Notes>8</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powerpoint-template</vt:lpstr>
      <vt:lpstr>The Refugee Crisis from the Greek Point of View</vt:lpstr>
      <vt:lpstr>Διαφάνεια 2</vt:lpstr>
      <vt:lpstr>Διαφάνεια 3</vt:lpstr>
      <vt:lpstr>Διαφάνεια 4</vt:lpstr>
      <vt:lpstr>Recent Refugee Crisis in the EU</vt:lpstr>
      <vt:lpstr>Recent Refugee Crisis in the EU</vt:lpstr>
      <vt:lpstr>Recent Refugee Crisis in the EU</vt:lpstr>
      <vt:lpstr>The Characteristics of the Refugee Crisis</vt:lpstr>
      <vt:lpstr>Διαφάνεια 9</vt:lpstr>
      <vt:lpstr>Διαφάνεια 10</vt:lpstr>
      <vt:lpstr>Διαφάνεια 11</vt:lpstr>
      <vt:lpstr>The Refugee Crisis and Greece</vt:lpstr>
      <vt:lpstr>ταξιδιού του.  The Refugee Crisis and Greece</vt:lpstr>
      <vt:lpstr>The Refugee Crisis and Greece</vt:lpstr>
      <vt:lpstr>The Refugee Crisis and Greece</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dimitris</dc:creator>
  <cp:lastModifiedBy>Χρήστης των Windows</cp:lastModifiedBy>
  <cp:revision>152</cp:revision>
  <dcterms:created xsi:type="dcterms:W3CDTF">2018-11-02T17:34:52Z</dcterms:created>
  <dcterms:modified xsi:type="dcterms:W3CDTF">2021-08-08T14:12:25Z</dcterms:modified>
</cp:coreProperties>
</file>