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67" r:id="rId4"/>
    <p:sldId id="268" r:id="rId5"/>
    <p:sldId id="269" r:id="rId6"/>
    <p:sldId id="270" r:id="rId7"/>
    <p:sldId id="280" r:id="rId8"/>
    <p:sldId id="271" r:id="rId9"/>
    <p:sldId id="272" r:id="rId10"/>
    <p:sldId id="273" r:id="rId11"/>
    <p:sldId id="274" r:id="rId12"/>
    <p:sldId id="275" r:id="rId13"/>
    <p:sldId id="276" r:id="rId14"/>
    <p:sldId id="277" r:id="rId1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92A19E-9D9B-928D-B5E5-825772DFE7F9}"/>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A4997CE2-172C-4CAB-C4AD-3519FD82E5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3B6C3246-2899-9007-4C60-CDB45305E4F7}"/>
              </a:ext>
            </a:extLst>
          </p:cNvPr>
          <p:cNvSpPr>
            <a:spLocks noGrp="1"/>
          </p:cNvSpPr>
          <p:nvPr>
            <p:ph type="dt" sz="half" idx="10"/>
          </p:nvPr>
        </p:nvSpPr>
        <p:spPr/>
        <p:txBody>
          <a:bodyPr/>
          <a:lstStyle/>
          <a:p>
            <a:fld id="{992F27D7-79C5-4A7A-BE59-D2414CE799A1}" type="datetimeFigureOut">
              <a:rPr lang="el-GR" smtClean="0"/>
              <a:t>14/3/2023</a:t>
            </a:fld>
            <a:endParaRPr lang="el-GR"/>
          </a:p>
        </p:txBody>
      </p:sp>
      <p:sp>
        <p:nvSpPr>
          <p:cNvPr id="5" name="Θέση υποσέλιδου 4">
            <a:extLst>
              <a:ext uri="{FF2B5EF4-FFF2-40B4-BE49-F238E27FC236}">
                <a16:creationId xmlns:a16="http://schemas.microsoft.com/office/drawing/2014/main" id="{ACC641FC-410A-1381-60DC-DF0DCA462C2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7A95811-09E9-7D0D-6279-A963927C64B6}"/>
              </a:ext>
            </a:extLst>
          </p:cNvPr>
          <p:cNvSpPr>
            <a:spLocks noGrp="1"/>
          </p:cNvSpPr>
          <p:nvPr>
            <p:ph type="sldNum" sz="quarter" idx="12"/>
          </p:nvPr>
        </p:nvSpPr>
        <p:spPr/>
        <p:txBody>
          <a:bodyPr/>
          <a:lstStyle/>
          <a:p>
            <a:fld id="{995F5340-70D6-4F8F-84AF-404184AF019C}" type="slidenum">
              <a:rPr lang="el-GR" smtClean="0"/>
              <a:t>‹#›</a:t>
            </a:fld>
            <a:endParaRPr lang="el-GR"/>
          </a:p>
        </p:txBody>
      </p:sp>
    </p:spTree>
    <p:extLst>
      <p:ext uri="{BB962C8B-B14F-4D97-AF65-F5344CB8AC3E}">
        <p14:creationId xmlns:p14="http://schemas.microsoft.com/office/powerpoint/2010/main" val="3289519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F8D8DE-4206-C29F-3650-37F82AB6E4C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E66DD01-DA96-04DA-CAFB-1F63A8F6A183}"/>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3307425-093C-590D-DC6D-6FFA1C24ECDB}"/>
              </a:ext>
            </a:extLst>
          </p:cNvPr>
          <p:cNvSpPr>
            <a:spLocks noGrp="1"/>
          </p:cNvSpPr>
          <p:nvPr>
            <p:ph type="dt" sz="half" idx="10"/>
          </p:nvPr>
        </p:nvSpPr>
        <p:spPr/>
        <p:txBody>
          <a:bodyPr/>
          <a:lstStyle/>
          <a:p>
            <a:fld id="{992F27D7-79C5-4A7A-BE59-D2414CE799A1}" type="datetimeFigureOut">
              <a:rPr lang="el-GR" smtClean="0"/>
              <a:t>14/3/2023</a:t>
            </a:fld>
            <a:endParaRPr lang="el-GR"/>
          </a:p>
        </p:txBody>
      </p:sp>
      <p:sp>
        <p:nvSpPr>
          <p:cNvPr id="5" name="Θέση υποσέλιδου 4">
            <a:extLst>
              <a:ext uri="{FF2B5EF4-FFF2-40B4-BE49-F238E27FC236}">
                <a16:creationId xmlns:a16="http://schemas.microsoft.com/office/drawing/2014/main" id="{238331EA-CF25-16C9-CD04-662476135C0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16B1774-3049-8BD3-0C86-6FBA771312E0}"/>
              </a:ext>
            </a:extLst>
          </p:cNvPr>
          <p:cNvSpPr>
            <a:spLocks noGrp="1"/>
          </p:cNvSpPr>
          <p:nvPr>
            <p:ph type="sldNum" sz="quarter" idx="12"/>
          </p:nvPr>
        </p:nvSpPr>
        <p:spPr/>
        <p:txBody>
          <a:bodyPr/>
          <a:lstStyle/>
          <a:p>
            <a:fld id="{995F5340-70D6-4F8F-84AF-404184AF019C}" type="slidenum">
              <a:rPr lang="el-GR" smtClean="0"/>
              <a:t>‹#›</a:t>
            </a:fld>
            <a:endParaRPr lang="el-GR"/>
          </a:p>
        </p:txBody>
      </p:sp>
    </p:spTree>
    <p:extLst>
      <p:ext uri="{BB962C8B-B14F-4D97-AF65-F5344CB8AC3E}">
        <p14:creationId xmlns:p14="http://schemas.microsoft.com/office/powerpoint/2010/main" val="4045476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DE171898-DB6C-F3A8-536A-9EEE997E6D27}"/>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96DCCE7-C58D-2696-65D2-1B0CC45DA7BE}"/>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3D298E2-9902-7C51-7F28-054947B689EF}"/>
              </a:ext>
            </a:extLst>
          </p:cNvPr>
          <p:cNvSpPr>
            <a:spLocks noGrp="1"/>
          </p:cNvSpPr>
          <p:nvPr>
            <p:ph type="dt" sz="half" idx="10"/>
          </p:nvPr>
        </p:nvSpPr>
        <p:spPr/>
        <p:txBody>
          <a:bodyPr/>
          <a:lstStyle/>
          <a:p>
            <a:fld id="{992F27D7-79C5-4A7A-BE59-D2414CE799A1}" type="datetimeFigureOut">
              <a:rPr lang="el-GR" smtClean="0"/>
              <a:t>14/3/2023</a:t>
            </a:fld>
            <a:endParaRPr lang="el-GR"/>
          </a:p>
        </p:txBody>
      </p:sp>
      <p:sp>
        <p:nvSpPr>
          <p:cNvPr id="5" name="Θέση υποσέλιδου 4">
            <a:extLst>
              <a:ext uri="{FF2B5EF4-FFF2-40B4-BE49-F238E27FC236}">
                <a16:creationId xmlns:a16="http://schemas.microsoft.com/office/drawing/2014/main" id="{9DACC3D5-7FBB-AFE1-BC0C-2C57A5A1248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47DF57A-7A90-4481-F074-3F4DD23AD0C5}"/>
              </a:ext>
            </a:extLst>
          </p:cNvPr>
          <p:cNvSpPr>
            <a:spLocks noGrp="1"/>
          </p:cNvSpPr>
          <p:nvPr>
            <p:ph type="sldNum" sz="quarter" idx="12"/>
          </p:nvPr>
        </p:nvSpPr>
        <p:spPr/>
        <p:txBody>
          <a:bodyPr/>
          <a:lstStyle/>
          <a:p>
            <a:fld id="{995F5340-70D6-4F8F-84AF-404184AF019C}" type="slidenum">
              <a:rPr lang="el-GR" smtClean="0"/>
              <a:t>‹#›</a:t>
            </a:fld>
            <a:endParaRPr lang="el-GR"/>
          </a:p>
        </p:txBody>
      </p:sp>
    </p:spTree>
    <p:extLst>
      <p:ext uri="{BB962C8B-B14F-4D97-AF65-F5344CB8AC3E}">
        <p14:creationId xmlns:p14="http://schemas.microsoft.com/office/powerpoint/2010/main" val="3267499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02865F-5661-5188-45FF-22F5802460C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E0DAFB5-7BBA-C682-94AF-CAC22AE9D5F0}"/>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CC81FFB-511C-12CB-7B7C-29C292374982}"/>
              </a:ext>
            </a:extLst>
          </p:cNvPr>
          <p:cNvSpPr>
            <a:spLocks noGrp="1"/>
          </p:cNvSpPr>
          <p:nvPr>
            <p:ph type="dt" sz="half" idx="10"/>
          </p:nvPr>
        </p:nvSpPr>
        <p:spPr/>
        <p:txBody>
          <a:bodyPr/>
          <a:lstStyle/>
          <a:p>
            <a:fld id="{992F27D7-79C5-4A7A-BE59-D2414CE799A1}" type="datetimeFigureOut">
              <a:rPr lang="el-GR" smtClean="0"/>
              <a:t>14/3/2023</a:t>
            </a:fld>
            <a:endParaRPr lang="el-GR"/>
          </a:p>
        </p:txBody>
      </p:sp>
      <p:sp>
        <p:nvSpPr>
          <p:cNvPr id="5" name="Θέση υποσέλιδου 4">
            <a:extLst>
              <a:ext uri="{FF2B5EF4-FFF2-40B4-BE49-F238E27FC236}">
                <a16:creationId xmlns:a16="http://schemas.microsoft.com/office/drawing/2014/main" id="{9A3B3D56-984D-4DE0-E2BC-80D875757D2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2B5C09F-43A7-146C-1064-6B97D51D9334}"/>
              </a:ext>
            </a:extLst>
          </p:cNvPr>
          <p:cNvSpPr>
            <a:spLocks noGrp="1"/>
          </p:cNvSpPr>
          <p:nvPr>
            <p:ph type="sldNum" sz="quarter" idx="12"/>
          </p:nvPr>
        </p:nvSpPr>
        <p:spPr/>
        <p:txBody>
          <a:bodyPr/>
          <a:lstStyle/>
          <a:p>
            <a:fld id="{995F5340-70D6-4F8F-84AF-404184AF019C}" type="slidenum">
              <a:rPr lang="el-GR" smtClean="0"/>
              <a:t>‹#›</a:t>
            </a:fld>
            <a:endParaRPr lang="el-GR"/>
          </a:p>
        </p:txBody>
      </p:sp>
    </p:spTree>
    <p:extLst>
      <p:ext uri="{BB962C8B-B14F-4D97-AF65-F5344CB8AC3E}">
        <p14:creationId xmlns:p14="http://schemas.microsoft.com/office/powerpoint/2010/main" val="791316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2117B3-BB8B-2A27-E336-AFBF88454E73}"/>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B3527A7-D5E2-A06A-7774-7EEF8F4007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33F7C1DA-98EC-EBE3-CBE8-0FCA26D8F721}"/>
              </a:ext>
            </a:extLst>
          </p:cNvPr>
          <p:cNvSpPr>
            <a:spLocks noGrp="1"/>
          </p:cNvSpPr>
          <p:nvPr>
            <p:ph type="dt" sz="half" idx="10"/>
          </p:nvPr>
        </p:nvSpPr>
        <p:spPr/>
        <p:txBody>
          <a:bodyPr/>
          <a:lstStyle/>
          <a:p>
            <a:fld id="{992F27D7-79C5-4A7A-BE59-D2414CE799A1}" type="datetimeFigureOut">
              <a:rPr lang="el-GR" smtClean="0"/>
              <a:t>14/3/2023</a:t>
            </a:fld>
            <a:endParaRPr lang="el-GR"/>
          </a:p>
        </p:txBody>
      </p:sp>
      <p:sp>
        <p:nvSpPr>
          <p:cNvPr id="5" name="Θέση υποσέλιδου 4">
            <a:extLst>
              <a:ext uri="{FF2B5EF4-FFF2-40B4-BE49-F238E27FC236}">
                <a16:creationId xmlns:a16="http://schemas.microsoft.com/office/drawing/2014/main" id="{BFD558B5-3DD0-6DA8-A599-84C5142D4C1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B83C73D-2FD8-F6BD-4842-B8D633ACD428}"/>
              </a:ext>
            </a:extLst>
          </p:cNvPr>
          <p:cNvSpPr>
            <a:spLocks noGrp="1"/>
          </p:cNvSpPr>
          <p:nvPr>
            <p:ph type="sldNum" sz="quarter" idx="12"/>
          </p:nvPr>
        </p:nvSpPr>
        <p:spPr/>
        <p:txBody>
          <a:bodyPr/>
          <a:lstStyle/>
          <a:p>
            <a:fld id="{995F5340-70D6-4F8F-84AF-404184AF019C}" type="slidenum">
              <a:rPr lang="el-GR" smtClean="0"/>
              <a:t>‹#›</a:t>
            </a:fld>
            <a:endParaRPr lang="el-GR"/>
          </a:p>
        </p:txBody>
      </p:sp>
    </p:spTree>
    <p:extLst>
      <p:ext uri="{BB962C8B-B14F-4D97-AF65-F5344CB8AC3E}">
        <p14:creationId xmlns:p14="http://schemas.microsoft.com/office/powerpoint/2010/main" val="2589416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4CC178-A723-60CE-F7D2-09C23C69099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22DD06E-E3E5-8D3C-5293-DEF50B20A634}"/>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D85BBC15-527C-E46A-E509-D86B8AF7AB19}"/>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83E8E3AD-365B-88E7-646C-A9795D3934D3}"/>
              </a:ext>
            </a:extLst>
          </p:cNvPr>
          <p:cNvSpPr>
            <a:spLocks noGrp="1"/>
          </p:cNvSpPr>
          <p:nvPr>
            <p:ph type="dt" sz="half" idx="10"/>
          </p:nvPr>
        </p:nvSpPr>
        <p:spPr/>
        <p:txBody>
          <a:bodyPr/>
          <a:lstStyle/>
          <a:p>
            <a:fld id="{992F27D7-79C5-4A7A-BE59-D2414CE799A1}" type="datetimeFigureOut">
              <a:rPr lang="el-GR" smtClean="0"/>
              <a:t>14/3/2023</a:t>
            </a:fld>
            <a:endParaRPr lang="el-GR"/>
          </a:p>
        </p:txBody>
      </p:sp>
      <p:sp>
        <p:nvSpPr>
          <p:cNvPr id="6" name="Θέση υποσέλιδου 5">
            <a:extLst>
              <a:ext uri="{FF2B5EF4-FFF2-40B4-BE49-F238E27FC236}">
                <a16:creationId xmlns:a16="http://schemas.microsoft.com/office/drawing/2014/main" id="{7A02F0E5-5564-E3E6-27B7-3FB3878F98F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4CB9D6B-980B-9093-35A3-D6E0FBAC410C}"/>
              </a:ext>
            </a:extLst>
          </p:cNvPr>
          <p:cNvSpPr>
            <a:spLocks noGrp="1"/>
          </p:cNvSpPr>
          <p:nvPr>
            <p:ph type="sldNum" sz="quarter" idx="12"/>
          </p:nvPr>
        </p:nvSpPr>
        <p:spPr/>
        <p:txBody>
          <a:bodyPr/>
          <a:lstStyle/>
          <a:p>
            <a:fld id="{995F5340-70D6-4F8F-84AF-404184AF019C}" type="slidenum">
              <a:rPr lang="el-GR" smtClean="0"/>
              <a:t>‹#›</a:t>
            </a:fld>
            <a:endParaRPr lang="el-GR"/>
          </a:p>
        </p:txBody>
      </p:sp>
    </p:spTree>
    <p:extLst>
      <p:ext uri="{BB962C8B-B14F-4D97-AF65-F5344CB8AC3E}">
        <p14:creationId xmlns:p14="http://schemas.microsoft.com/office/powerpoint/2010/main" val="3159522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1803B8-5203-B909-009F-C34296DAE1ED}"/>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4071869-2B90-598C-4242-11082D52B5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FA41D556-ACB3-B642-2B17-D7BD84242BF9}"/>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6BB008DE-941D-C6D2-CB13-2B2D23AE11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4B00B687-0800-3008-A285-0402FA099DF4}"/>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E708F4A4-44B6-33EC-4F01-9D5DEBC3EABE}"/>
              </a:ext>
            </a:extLst>
          </p:cNvPr>
          <p:cNvSpPr>
            <a:spLocks noGrp="1"/>
          </p:cNvSpPr>
          <p:nvPr>
            <p:ph type="dt" sz="half" idx="10"/>
          </p:nvPr>
        </p:nvSpPr>
        <p:spPr/>
        <p:txBody>
          <a:bodyPr/>
          <a:lstStyle/>
          <a:p>
            <a:fld id="{992F27D7-79C5-4A7A-BE59-D2414CE799A1}" type="datetimeFigureOut">
              <a:rPr lang="el-GR" smtClean="0"/>
              <a:t>14/3/2023</a:t>
            </a:fld>
            <a:endParaRPr lang="el-GR"/>
          </a:p>
        </p:txBody>
      </p:sp>
      <p:sp>
        <p:nvSpPr>
          <p:cNvPr id="8" name="Θέση υποσέλιδου 7">
            <a:extLst>
              <a:ext uri="{FF2B5EF4-FFF2-40B4-BE49-F238E27FC236}">
                <a16:creationId xmlns:a16="http://schemas.microsoft.com/office/drawing/2014/main" id="{B82ACCAC-DCE0-AE74-C282-BAF5B7E95DB5}"/>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8FF44C39-8D41-6876-C6E2-9A10952809D6}"/>
              </a:ext>
            </a:extLst>
          </p:cNvPr>
          <p:cNvSpPr>
            <a:spLocks noGrp="1"/>
          </p:cNvSpPr>
          <p:nvPr>
            <p:ph type="sldNum" sz="quarter" idx="12"/>
          </p:nvPr>
        </p:nvSpPr>
        <p:spPr/>
        <p:txBody>
          <a:bodyPr/>
          <a:lstStyle/>
          <a:p>
            <a:fld id="{995F5340-70D6-4F8F-84AF-404184AF019C}" type="slidenum">
              <a:rPr lang="el-GR" smtClean="0"/>
              <a:t>‹#›</a:t>
            </a:fld>
            <a:endParaRPr lang="el-GR"/>
          </a:p>
        </p:txBody>
      </p:sp>
    </p:spTree>
    <p:extLst>
      <p:ext uri="{BB962C8B-B14F-4D97-AF65-F5344CB8AC3E}">
        <p14:creationId xmlns:p14="http://schemas.microsoft.com/office/powerpoint/2010/main" val="2378212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0EE72E-7747-B8D1-FEB7-9C213E07DD3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95CF9B19-F896-7018-DABE-949E2C767EDC}"/>
              </a:ext>
            </a:extLst>
          </p:cNvPr>
          <p:cNvSpPr>
            <a:spLocks noGrp="1"/>
          </p:cNvSpPr>
          <p:nvPr>
            <p:ph type="dt" sz="half" idx="10"/>
          </p:nvPr>
        </p:nvSpPr>
        <p:spPr/>
        <p:txBody>
          <a:bodyPr/>
          <a:lstStyle/>
          <a:p>
            <a:fld id="{992F27D7-79C5-4A7A-BE59-D2414CE799A1}" type="datetimeFigureOut">
              <a:rPr lang="el-GR" smtClean="0"/>
              <a:t>14/3/2023</a:t>
            </a:fld>
            <a:endParaRPr lang="el-GR"/>
          </a:p>
        </p:txBody>
      </p:sp>
      <p:sp>
        <p:nvSpPr>
          <p:cNvPr id="4" name="Θέση υποσέλιδου 3">
            <a:extLst>
              <a:ext uri="{FF2B5EF4-FFF2-40B4-BE49-F238E27FC236}">
                <a16:creationId xmlns:a16="http://schemas.microsoft.com/office/drawing/2014/main" id="{8BCA4894-8334-6D65-CE7E-9B959BAC84A3}"/>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7ABE1110-E1D3-4D0B-6AC9-C4AF91C5B24C}"/>
              </a:ext>
            </a:extLst>
          </p:cNvPr>
          <p:cNvSpPr>
            <a:spLocks noGrp="1"/>
          </p:cNvSpPr>
          <p:nvPr>
            <p:ph type="sldNum" sz="quarter" idx="12"/>
          </p:nvPr>
        </p:nvSpPr>
        <p:spPr/>
        <p:txBody>
          <a:bodyPr/>
          <a:lstStyle/>
          <a:p>
            <a:fld id="{995F5340-70D6-4F8F-84AF-404184AF019C}" type="slidenum">
              <a:rPr lang="el-GR" smtClean="0"/>
              <a:t>‹#›</a:t>
            </a:fld>
            <a:endParaRPr lang="el-GR"/>
          </a:p>
        </p:txBody>
      </p:sp>
    </p:spTree>
    <p:extLst>
      <p:ext uri="{BB962C8B-B14F-4D97-AF65-F5344CB8AC3E}">
        <p14:creationId xmlns:p14="http://schemas.microsoft.com/office/powerpoint/2010/main" val="277272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FE2D673D-0130-72EC-DEE5-878FE708D4ED}"/>
              </a:ext>
            </a:extLst>
          </p:cNvPr>
          <p:cNvSpPr>
            <a:spLocks noGrp="1"/>
          </p:cNvSpPr>
          <p:nvPr>
            <p:ph type="dt" sz="half" idx="10"/>
          </p:nvPr>
        </p:nvSpPr>
        <p:spPr/>
        <p:txBody>
          <a:bodyPr/>
          <a:lstStyle/>
          <a:p>
            <a:fld id="{992F27D7-79C5-4A7A-BE59-D2414CE799A1}" type="datetimeFigureOut">
              <a:rPr lang="el-GR" smtClean="0"/>
              <a:t>14/3/2023</a:t>
            </a:fld>
            <a:endParaRPr lang="el-GR"/>
          </a:p>
        </p:txBody>
      </p:sp>
      <p:sp>
        <p:nvSpPr>
          <p:cNvPr id="3" name="Θέση υποσέλιδου 2">
            <a:extLst>
              <a:ext uri="{FF2B5EF4-FFF2-40B4-BE49-F238E27FC236}">
                <a16:creationId xmlns:a16="http://schemas.microsoft.com/office/drawing/2014/main" id="{2D988469-FDDC-BB94-0E33-72A04DE9AFAD}"/>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18112D2A-EF9D-4F20-4371-5F804B4ABC66}"/>
              </a:ext>
            </a:extLst>
          </p:cNvPr>
          <p:cNvSpPr>
            <a:spLocks noGrp="1"/>
          </p:cNvSpPr>
          <p:nvPr>
            <p:ph type="sldNum" sz="quarter" idx="12"/>
          </p:nvPr>
        </p:nvSpPr>
        <p:spPr/>
        <p:txBody>
          <a:bodyPr/>
          <a:lstStyle/>
          <a:p>
            <a:fld id="{995F5340-70D6-4F8F-84AF-404184AF019C}" type="slidenum">
              <a:rPr lang="el-GR" smtClean="0"/>
              <a:t>‹#›</a:t>
            </a:fld>
            <a:endParaRPr lang="el-GR"/>
          </a:p>
        </p:txBody>
      </p:sp>
    </p:spTree>
    <p:extLst>
      <p:ext uri="{BB962C8B-B14F-4D97-AF65-F5344CB8AC3E}">
        <p14:creationId xmlns:p14="http://schemas.microsoft.com/office/powerpoint/2010/main" val="860344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3A2B38-C78A-B04E-99BB-C3E7EE4ACB7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6233D98-692C-8D6A-18AC-CCF8341301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381B4849-2959-DFF0-417C-5B6AB2F6BD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CE65097-6A46-C793-B9E2-24AF3C3DEB83}"/>
              </a:ext>
            </a:extLst>
          </p:cNvPr>
          <p:cNvSpPr>
            <a:spLocks noGrp="1"/>
          </p:cNvSpPr>
          <p:nvPr>
            <p:ph type="dt" sz="half" idx="10"/>
          </p:nvPr>
        </p:nvSpPr>
        <p:spPr/>
        <p:txBody>
          <a:bodyPr/>
          <a:lstStyle/>
          <a:p>
            <a:fld id="{992F27D7-79C5-4A7A-BE59-D2414CE799A1}" type="datetimeFigureOut">
              <a:rPr lang="el-GR" smtClean="0"/>
              <a:t>14/3/2023</a:t>
            </a:fld>
            <a:endParaRPr lang="el-GR"/>
          </a:p>
        </p:txBody>
      </p:sp>
      <p:sp>
        <p:nvSpPr>
          <p:cNvPr id="6" name="Θέση υποσέλιδου 5">
            <a:extLst>
              <a:ext uri="{FF2B5EF4-FFF2-40B4-BE49-F238E27FC236}">
                <a16:creationId xmlns:a16="http://schemas.microsoft.com/office/drawing/2014/main" id="{9BF56205-89F0-09C7-EB2E-9BE5BBA06E3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C18630F-26DE-A4D5-24F2-DDAA1F4940CA}"/>
              </a:ext>
            </a:extLst>
          </p:cNvPr>
          <p:cNvSpPr>
            <a:spLocks noGrp="1"/>
          </p:cNvSpPr>
          <p:nvPr>
            <p:ph type="sldNum" sz="quarter" idx="12"/>
          </p:nvPr>
        </p:nvSpPr>
        <p:spPr/>
        <p:txBody>
          <a:bodyPr/>
          <a:lstStyle/>
          <a:p>
            <a:fld id="{995F5340-70D6-4F8F-84AF-404184AF019C}" type="slidenum">
              <a:rPr lang="el-GR" smtClean="0"/>
              <a:t>‹#›</a:t>
            </a:fld>
            <a:endParaRPr lang="el-GR"/>
          </a:p>
        </p:txBody>
      </p:sp>
    </p:spTree>
    <p:extLst>
      <p:ext uri="{BB962C8B-B14F-4D97-AF65-F5344CB8AC3E}">
        <p14:creationId xmlns:p14="http://schemas.microsoft.com/office/powerpoint/2010/main" val="1004059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B9C6AC-1901-ADF0-78C4-79FAD305BCE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21AA40D2-04E0-2C2B-8B0E-8583DF713B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44A1D96-670C-4CCB-23B7-C035FC0B88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7F8909E-0B9C-22CE-6044-88C22DDE47A6}"/>
              </a:ext>
            </a:extLst>
          </p:cNvPr>
          <p:cNvSpPr>
            <a:spLocks noGrp="1"/>
          </p:cNvSpPr>
          <p:nvPr>
            <p:ph type="dt" sz="half" idx="10"/>
          </p:nvPr>
        </p:nvSpPr>
        <p:spPr/>
        <p:txBody>
          <a:bodyPr/>
          <a:lstStyle/>
          <a:p>
            <a:fld id="{992F27D7-79C5-4A7A-BE59-D2414CE799A1}" type="datetimeFigureOut">
              <a:rPr lang="el-GR" smtClean="0"/>
              <a:t>14/3/2023</a:t>
            </a:fld>
            <a:endParaRPr lang="el-GR"/>
          </a:p>
        </p:txBody>
      </p:sp>
      <p:sp>
        <p:nvSpPr>
          <p:cNvPr id="6" name="Θέση υποσέλιδου 5">
            <a:extLst>
              <a:ext uri="{FF2B5EF4-FFF2-40B4-BE49-F238E27FC236}">
                <a16:creationId xmlns:a16="http://schemas.microsoft.com/office/drawing/2014/main" id="{C8036878-1EFD-55C0-E600-47CA6A08672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1EF3E67-4DDF-8337-3528-68FB21127830}"/>
              </a:ext>
            </a:extLst>
          </p:cNvPr>
          <p:cNvSpPr>
            <a:spLocks noGrp="1"/>
          </p:cNvSpPr>
          <p:nvPr>
            <p:ph type="sldNum" sz="quarter" idx="12"/>
          </p:nvPr>
        </p:nvSpPr>
        <p:spPr/>
        <p:txBody>
          <a:bodyPr/>
          <a:lstStyle/>
          <a:p>
            <a:fld id="{995F5340-70D6-4F8F-84AF-404184AF019C}" type="slidenum">
              <a:rPr lang="el-GR" smtClean="0"/>
              <a:t>‹#›</a:t>
            </a:fld>
            <a:endParaRPr lang="el-GR"/>
          </a:p>
        </p:txBody>
      </p:sp>
    </p:spTree>
    <p:extLst>
      <p:ext uri="{BB962C8B-B14F-4D97-AF65-F5344CB8AC3E}">
        <p14:creationId xmlns:p14="http://schemas.microsoft.com/office/powerpoint/2010/main" val="1699674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2165937D-04CD-A390-A156-3A6F9AD010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3CDD3C4-F08C-957E-0CC9-A6AB023A75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7D9E2C8-5CB0-7F06-DE66-6B8BB2E702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2F27D7-79C5-4A7A-BE59-D2414CE799A1}" type="datetimeFigureOut">
              <a:rPr lang="el-GR" smtClean="0"/>
              <a:t>14/3/2023</a:t>
            </a:fld>
            <a:endParaRPr lang="el-GR"/>
          </a:p>
        </p:txBody>
      </p:sp>
      <p:sp>
        <p:nvSpPr>
          <p:cNvPr id="5" name="Θέση υποσέλιδου 4">
            <a:extLst>
              <a:ext uri="{FF2B5EF4-FFF2-40B4-BE49-F238E27FC236}">
                <a16:creationId xmlns:a16="http://schemas.microsoft.com/office/drawing/2014/main" id="{CCC6A557-0040-3A97-9EC8-F259450EC6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F14C87D0-8B09-860F-A3DF-C5145ED13B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F5340-70D6-4F8F-84AF-404184AF019C}" type="slidenum">
              <a:rPr lang="el-GR" smtClean="0"/>
              <a:t>‹#›</a:t>
            </a:fld>
            <a:endParaRPr lang="el-GR"/>
          </a:p>
        </p:txBody>
      </p:sp>
    </p:spTree>
    <p:extLst>
      <p:ext uri="{BB962C8B-B14F-4D97-AF65-F5344CB8AC3E}">
        <p14:creationId xmlns:p14="http://schemas.microsoft.com/office/powerpoint/2010/main" val="2122392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el.wikipedia.org/wiki/1871" TargetMode="External"/><Relationship Id="rId3" Type="http://schemas.openxmlformats.org/officeDocument/2006/relationships/hyperlink" Target="http://el.wikipedia.org/wiki/1852" TargetMode="External"/><Relationship Id="rId7" Type="http://schemas.openxmlformats.org/officeDocument/2006/relationships/hyperlink" Target="http://el.wikipedia.org/wiki/1864" TargetMode="External"/><Relationship Id="rId2" Type="http://schemas.openxmlformats.org/officeDocument/2006/relationships/hyperlink" Target="http://el.wikipedia.org/w/index.php?title=%CE%A3%CF%80%CF%85%CF%81%CE%AF%CE%B4%CF%89%CE%BD_%CE%96%CE%B1%CE%BC%CF%80%CE%AD%CE%BB%CE%B9%CE%BF%CF%82&amp;action=edit&amp;section=4" TargetMode="External"/><Relationship Id="rId1" Type="http://schemas.openxmlformats.org/officeDocument/2006/relationships/slideLayout" Target="../slideLayouts/slideLayout7.xml"/><Relationship Id="rId6" Type="http://schemas.openxmlformats.org/officeDocument/2006/relationships/hyperlink" Target="http://el.wikipedia.org/wiki/1860" TargetMode="External"/><Relationship Id="rId5" Type="http://schemas.openxmlformats.org/officeDocument/2006/relationships/hyperlink" Target="http://el.wikipedia.org/wiki/1859" TargetMode="External"/><Relationship Id="rId10" Type="http://schemas.openxmlformats.org/officeDocument/2006/relationships/hyperlink" Target="http://el.wikipedia.org/wiki/1897" TargetMode="External"/><Relationship Id="rId4" Type="http://schemas.openxmlformats.org/officeDocument/2006/relationships/hyperlink" Target="http://el.wikipedia.org/wiki/1857" TargetMode="External"/><Relationship Id="rId9" Type="http://schemas.openxmlformats.org/officeDocument/2006/relationships/hyperlink" Target="http://el.wikipedia.org/wiki/1880"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E46F35-FA57-F27D-21C5-4E99EEBA6C45}"/>
              </a:ext>
            </a:extLst>
          </p:cNvPr>
          <p:cNvSpPr>
            <a:spLocks noGrp="1"/>
          </p:cNvSpPr>
          <p:nvPr>
            <p:ph type="ctrTitle"/>
          </p:nvPr>
        </p:nvSpPr>
        <p:spPr/>
        <p:txBody>
          <a:bodyPr>
            <a:normAutofit fontScale="90000"/>
          </a:bodyPr>
          <a:lstStyle/>
          <a:p>
            <a:r>
              <a:rPr lang="el-GR" dirty="0"/>
              <a:t>Η Μεγάλη Ιδέα και η ανασυγκρότηση της ελληνικής ιστοριογραφίας</a:t>
            </a:r>
          </a:p>
        </p:txBody>
      </p:sp>
      <p:sp>
        <p:nvSpPr>
          <p:cNvPr id="3" name="Υπότιτλος 2">
            <a:extLst>
              <a:ext uri="{FF2B5EF4-FFF2-40B4-BE49-F238E27FC236}">
                <a16:creationId xmlns:a16="http://schemas.microsoft.com/office/drawing/2014/main" id="{CB4BC874-5EB4-087D-C11E-A0475CEA25A9}"/>
              </a:ext>
            </a:extLst>
          </p:cNvPr>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1722960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a:extLst>
              <a:ext uri="{FF2B5EF4-FFF2-40B4-BE49-F238E27FC236}">
                <a16:creationId xmlns:a16="http://schemas.microsoft.com/office/drawing/2014/main" id="{1B59D630-CB3C-DF64-D09A-3BED9D5AC261}"/>
              </a:ext>
            </a:extLst>
          </p:cNvPr>
          <p:cNvSpPr>
            <a:spLocks noChangeArrowheads="1"/>
          </p:cNvSpPr>
          <p:nvPr/>
        </p:nvSpPr>
        <p:spPr bwMode="auto">
          <a:xfrm>
            <a:off x="3810000" y="612775"/>
            <a:ext cx="45720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l-GR" altLang="el-GR" sz="1800" b="1"/>
              <a:t>Εργογραφία (κυριότερα έργα) </a:t>
            </a:r>
            <a:r>
              <a:rPr lang="el-GR" altLang="el-GR" sz="1800"/>
              <a:t>[</a:t>
            </a:r>
            <a:r>
              <a:rPr lang="el-GR" altLang="el-GR" sz="1800">
                <a:hlinkClick r:id="rId2" tooltip="Επεξεργασία ενότητας: Εργογραφία (κυριότερα έργα)"/>
              </a:rPr>
              <a:t>Επεξεργασία</a:t>
            </a:r>
            <a:r>
              <a:rPr lang="el-GR" altLang="el-GR" sz="1800"/>
              <a:t>]</a:t>
            </a:r>
            <a:endParaRPr lang="el-GR" altLang="el-GR" sz="1800" b="1"/>
          </a:p>
          <a:p>
            <a:pPr eaLnBrk="1" hangingPunct="1">
              <a:spcBef>
                <a:spcPct val="0"/>
              </a:spcBef>
              <a:buFontTx/>
              <a:buNone/>
            </a:pPr>
            <a:r>
              <a:rPr lang="el-GR" altLang="el-GR" sz="1800" i="1"/>
              <a:t>Άσματα Δημοτικά της Ελλάδος. Εκδοθέντα μετά μελέτης ιστορικής περί Μεσαιωνικού Ελληνισμού</a:t>
            </a:r>
            <a:r>
              <a:rPr lang="el-GR" altLang="el-GR" sz="1800"/>
              <a:t> (</a:t>
            </a:r>
            <a:r>
              <a:rPr lang="el-GR" altLang="el-GR" sz="1800">
                <a:hlinkClick r:id="rId3" tooltip="1852"/>
              </a:rPr>
              <a:t>1852</a:t>
            </a:r>
            <a:r>
              <a:rPr lang="el-GR" altLang="el-GR" sz="1800"/>
              <a:t>)</a:t>
            </a:r>
          </a:p>
          <a:p>
            <a:pPr eaLnBrk="1" hangingPunct="1">
              <a:spcBef>
                <a:spcPct val="0"/>
              </a:spcBef>
              <a:buFontTx/>
              <a:buNone/>
            </a:pPr>
            <a:r>
              <a:rPr lang="el-GR" altLang="el-GR" sz="1800" i="1"/>
              <a:t>Βυζαντιναί Μελέται. Περί πηγών Νεοελληνικής Εθνότητος από Η΄ άρχι Ι΄ εκατονταετηρίδος μ.Χ.</a:t>
            </a:r>
            <a:r>
              <a:rPr lang="el-GR" altLang="el-GR" sz="1800"/>
              <a:t> (</a:t>
            </a:r>
            <a:r>
              <a:rPr lang="el-GR" altLang="el-GR" sz="1800">
                <a:hlinkClick r:id="rId4" tooltip="1857"/>
              </a:rPr>
              <a:t>1857</a:t>
            </a:r>
            <a:r>
              <a:rPr lang="el-GR" altLang="el-GR" sz="1800"/>
              <a:t>)</a:t>
            </a:r>
          </a:p>
          <a:p>
            <a:pPr eaLnBrk="1" hangingPunct="1">
              <a:spcBef>
                <a:spcPct val="0"/>
              </a:spcBef>
              <a:buFontTx/>
              <a:buNone/>
            </a:pPr>
            <a:r>
              <a:rPr lang="el-GR" altLang="el-GR" sz="1800" i="1"/>
              <a:t>Πόθεν η κοινή λέξις τραγουδώ; Σκέψεις περί ελληνικής ποιήσεως</a:t>
            </a:r>
            <a:r>
              <a:rPr lang="el-GR" altLang="el-GR" sz="1800"/>
              <a:t> (</a:t>
            </a:r>
            <a:r>
              <a:rPr lang="el-GR" altLang="el-GR" sz="1800">
                <a:hlinkClick r:id="rId5" tooltip="1859"/>
              </a:rPr>
              <a:t>1859</a:t>
            </a:r>
            <a:r>
              <a:rPr lang="el-GR" altLang="el-GR" sz="1800"/>
              <a:t>)</a:t>
            </a:r>
          </a:p>
          <a:p>
            <a:pPr eaLnBrk="1" hangingPunct="1">
              <a:spcBef>
                <a:spcPct val="0"/>
              </a:spcBef>
              <a:buFontTx/>
              <a:buNone/>
            </a:pPr>
            <a:r>
              <a:rPr lang="el-GR" altLang="el-GR" sz="1800" i="1"/>
              <a:t>Ιστορικά Σκηνογραφήματα</a:t>
            </a:r>
            <a:r>
              <a:rPr lang="el-GR" altLang="el-GR" sz="1800"/>
              <a:t> (</a:t>
            </a:r>
            <a:r>
              <a:rPr lang="el-GR" altLang="el-GR" sz="1800">
                <a:hlinkClick r:id="rId6" tooltip="1860"/>
              </a:rPr>
              <a:t>1860</a:t>
            </a:r>
            <a:r>
              <a:rPr lang="el-GR" altLang="el-GR" sz="1800"/>
              <a:t>)</a:t>
            </a:r>
          </a:p>
          <a:p>
            <a:pPr eaLnBrk="1" hangingPunct="1">
              <a:spcBef>
                <a:spcPct val="0"/>
              </a:spcBef>
              <a:buFontTx/>
              <a:buNone/>
            </a:pPr>
            <a:r>
              <a:rPr lang="el-GR" altLang="el-GR" sz="1800" i="1"/>
              <a:t>Ιταλλοελληνικά ήτοι κριτική πραγματεία περί των εν τοις αρχείοις Νεαπόλεως ανεκδότων ελλληνικών περγαμηνών</a:t>
            </a:r>
            <a:r>
              <a:rPr lang="el-GR" altLang="el-GR" sz="1800"/>
              <a:t> (</a:t>
            </a:r>
            <a:r>
              <a:rPr lang="el-GR" altLang="el-GR" sz="1800">
                <a:hlinkClick r:id="rId7" tooltip="1864"/>
              </a:rPr>
              <a:t>1864</a:t>
            </a:r>
            <a:r>
              <a:rPr lang="el-GR" altLang="el-GR" sz="1800"/>
              <a:t>)</a:t>
            </a:r>
          </a:p>
          <a:p>
            <a:pPr eaLnBrk="1" hangingPunct="1">
              <a:spcBef>
                <a:spcPct val="0"/>
              </a:spcBef>
              <a:buFontTx/>
              <a:buNone/>
            </a:pPr>
            <a:r>
              <a:rPr lang="el-GR" altLang="el-GR" sz="1800" i="1"/>
              <a:t>Οι Κρητικοί Γάμοι. Ανέκδοτον επεισόδιον της Κρητικής Ιστορίας επί Βενετών (1570)</a:t>
            </a:r>
            <a:r>
              <a:rPr lang="el-GR" altLang="el-GR" sz="1800"/>
              <a:t> (</a:t>
            </a:r>
            <a:r>
              <a:rPr lang="el-GR" altLang="el-GR" sz="1800">
                <a:hlinkClick r:id="rId8" tooltip="1871"/>
              </a:rPr>
              <a:t>1871</a:t>
            </a:r>
            <a:r>
              <a:rPr lang="el-GR" altLang="el-GR" sz="1800"/>
              <a:t>)</a:t>
            </a:r>
          </a:p>
          <a:p>
            <a:pPr eaLnBrk="1" hangingPunct="1">
              <a:spcBef>
                <a:spcPct val="0"/>
              </a:spcBef>
              <a:buFontTx/>
              <a:buNone/>
            </a:pPr>
            <a:r>
              <a:rPr lang="el-GR" altLang="el-GR" sz="1800" i="1"/>
              <a:t>Parlers Grecs et Romans, leur point de contact préhistorique</a:t>
            </a:r>
            <a:r>
              <a:rPr lang="el-GR" altLang="el-GR" sz="1800"/>
              <a:t> (</a:t>
            </a:r>
            <a:r>
              <a:rPr lang="el-GR" altLang="el-GR" sz="1800">
                <a:hlinkClick r:id="rId9" tooltip="1880"/>
              </a:rPr>
              <a:t>1880</a:t>
            </a:r>
            <a:r>
              <a:rPr lang="el-GR" altLang="el-GR" sz="1800"/>
              <a:t>)</a:t>
            </a:r>
          </a:p>
          <a:p>
            <a:pPr eaLnBrk="1" hangingPunct="1">
              <a:spcBef>
                <a:spcPct val="0"/>
              </a:spcBef>
              <a:buFontTx/>
              <a:buNone/>
            </a:pPr>
            <a:r>
              <a:rPr lang="el-GR" altLang="el-GR" sz="1800"/>
              <a:t>Ζαμπελίου και Κριτοβουλίδου, </a:t>
            </a:r>
            <a:r>
              <a:rPr lang="el-GR" altLang="el-GR" sz="1800" i="1"/>
              <a:t>Ιστορία των Επαναστάσεων της Κρήτης, συμπληρωθείσα υπό Ιωάννου Δ. Κονδυλάκη</a:t>
            </a:r>
            <a:r>
              <a:rPr lang="el-GR" altLang="el-GR" sz="1800"/>
              <a:t> (</a:t>
            </a:r>
            <a:r>
              <a:rPr lang="el-GR" altLang="el-GR" sz="1800">
                <a:hlinkClick r:id="rId10" tooltip="1897"/>
              </a:rPr>
              <a:t>1897</a:t>
            </a:r>
            <a:endParaRPr lang="el-GR" altLang="el-GR" sz="1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a:extLst>
              <a:ext uri="{FF2B5EF4-FFF2-40B4-BE49-F238E27FC236}">
                <a16:creationId xmlns:a16="http://schemas.microsoft.com/office/drawing/2014/main" id="{56AE2432-4DDE-5FB4-685C-174D83C8A9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0714" y="1985964"/>
            <a:ext cx="8410575" cy="288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9">
            <a:extLst>
              <a:ext uri="{FF2B5EF4-FFF2-40B4-BE49-F238E27FC236}">
                <a16:creationId xmlns:a16="http://schemas.microsoft.com/office/drawing/2014/main" id="{5511B552-6BC2-DCDC-F7F5-2A5D04F894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754189"/>
            <a:ext cx="8229600" cy="3348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descr="http://fourtounis.gr/arthra/2012/07/28/28-07-2012_clip_image014.jpg">
            <a:extLst>
              <a:ext uri="{FF2B5EF4-FFF2-40B4-BE49-F238E27FC236}">
                <a16:creationId xmlns:a16="http://schemas.microsoft.com/office/drawing/2014/main" id="{DA739797-C439-B940-16FC-BA8C6A1FF68F}"/>
              </a:ext>
            </a:extLst>
          </p:cNvPr>
          <p:cNvSpPr>
            <a:spLocks noChangeAspect="1" noChangeArrowheads="1"/>
          </p:cNvSpPr>
          <p:nvPr/>
        </p:nvSpPr>
        <p:spPr bwMode="auto">
          <a:xfrm>
            <a:off x="1679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l-GR" sz="1800"/>
          </a:p>
        </p:txBody>
      </p:sp>
      <p:sp>
        <p:nvSpPr>
          <p:cNvPr id="13315" name="AutoShape 4" descr="http://fourtounis.gr/arthra/2012/07/28/28-07-2012_clip_image014.jpg">
            <a:extLst>
              <a:ext uri="{FF2B5EF4-FFF2-40B4-BE49-F238E27FC236}">
                <a16:creationId xmlns:a16="http://schemas.microsoft.com/office/drawing/2014/main" id="{B90B2E0E-8028-6E1C-F7E1-7CF8674FC2A9}"/>
              </a:ext>
            </a:extLst>
          </p:cNvPr>
          <p:cNvSpPr>
            <a:spLocks noChangeAspect="1" noChangeArrowheads="1"/>
          </p:cNvSpPr>
          <p:nvPr/>
        </p:nvSpPr>
        <p:spPr bwMode="auto">
          <a:xfrm>
            <a:off x="1831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l-GR" sz="1800"/>
          </a:p>
        </p:txBody>
      </p:sp>
      <p:sp>
        <p:nvSpPr>
          <p:cNvPr id="13316" name="AutoShape 6" descr="http://fourtounis.gr/arthra/2012/07/28/28-07-2012_clip_image014.jpg">
            <a:extLst>
              <a:ext uri="{FF2B5EF4-FFF2-40B4-BE49-F238E27FC236}">
                <a16:creationId xmlns:a16="http://schemas.microsoft.com/office/drawing/2014/main" id="{7A0DE21D-595C-9485-3215-778C9E06AEBB}"/>
              </a:ext>
            </a:extLst>
          </p:cNvPr>
          <p:cNvSpPr>
            <a:spLocks noChangeAspect="1" noChangeArrowheads="1"/>
          </p:cNvSpPr>
          <p:nvPr/>
        </p:nvSpPr>
        <p:spPr bwMode="auto">
          <a:xfrm>
            <a:off x="1984375" y="1603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l-GR" sz="1800"/>
          </a:p>
        </p:txBody>
      </p:sp>
      <p:sp>
        <p:nvSpPr>
          <p:cNvPr id="13317" name="AutoShape 8" descr="http://fourtounis.gr/arthra/2012/07/28/28-07-2012_clip_image014.jpg">
            <a:extLst>
              <a:ext uri="{FF2B5EF4-FFF2-40B4-BE49-F238E27FC236}">
                <a16:creationId xmlns:a16="http://schemas.microsoft.com/office/drawing/2014/main" id="{01BB27CE-F743-AF1C-F128-CBE576E9EC83}"/>
              </a:ext>
            </a:extLst>
          </p:cNvPr>
          <p:cNvSpPr>
            <a:spLocks noChangeAspect="1" noChangeArrowheads="1"/>
          </p:cNvSpPr>
          <p:nvPr/>
        </p:nvSpPr>
        <p:spPr bwMode="auto">
          <a:xfrm>
            <a:off x="2136775" y="3127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l-GR" sz="1800"/>
          </a:p>
        </p:txBody>
      </p:sp>
      <p:sp>
        <p:nvSpPr>
          <p:cNvPr id="13318" name="AutoShape 10" descr="http://fourtounis.gr/arthra/2012/07/28/28-07-2012_clip_image019.jpg">
            <a:extLst>
              <a:ext uri="{FF2B5EF4-FFF2-40B4-BE49-F238E27FC236}">
                <a16:creationId xmlns:a16="http://schemas.microsoft.com/office/drawing/2014/main" id="{08192CBF-E044-CB9B-D826-11898E94F45A}"/>
              </a:ext>
            </a:extLst>
          </p:cNvPr>
          <p:cNvSpPr>
            <a:spLocks noChangeAspect="1" noChangeArrowheads="1"/>
          </p:cNvSpPr>
          <p:nvPr/>
        </p:nvSpPr>
        <p:spPr bwMode="auto">
          <a:xfrm>
            <a:off x="2289175" y="4651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l-GR" sz="1800"/>
          </a:p>
        </p:txBody>
      </p:sp>
      <p:pic>
        <p:nvPicPr>
          <p:cNvPr id="13319" name="Picture 12" descr="OI ΜΕΓΑΛΕΣ ΣΥΝΘΗΚΕΣ">
            <a:extLst>
              <a:ext uri="{FF2B5EF4-FFF2-40B4-BE49-F238E27FC236}">
                <a16:creationId xmlns:a16="http://schemas.microsoft.com/office/drawing/2014/main" id="{B2136C73-9CEB-1CE3-4BF7-586D0EA4D7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514" y="990600"/>
            <a:ext cx="7286625"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Αρχείο:Επέκταση Ελλάδας 1832-1947.svg">
            <a:extLst>
              <a:ext uri="{FF2B5EF4-FFF2-40B4-BE49-F238E27FC236}">
                <a16:creationId xmlns:a16="http://schemas.microsoft.com/office/drawing/2014/main" id="{9537FF9E-A905-A5F2-50F5-6F8D91BB54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1" y="457201"/>
            <a:ext cx="4352925" cy="570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CCF6FB-B45E-49AE-D71E-4792CB266066}"/>
              </a:ext>
            </a:extLst>
          </p:cNvPr>
          <p:cNvSpPr>
            <a:spLocks noGrp="1"/>
          </p:cNvSpPr>
          <p:nvPr>
            <p:ph type="title"/>
          </p:nvPr>
        </p:nvSpPr>
        <p:spPr/>
        <p:txBody>
          <a:bodyPr rtlCol="0">
            <a:normAutofit/>
          </a:bodyPr>
          <a:lstStyle/>
          <a:p>
            <a:pPr>
              <a:defRPr/>
            </a:pPr>
            <a:r>
              <a:rPr lang="el-GR" dirty="0"/>
              <a:t>Το πρόβλημα της συνέχειας στην ελληνική ιστοριογραφία</a:t>
            </a:r>
          </a:p>
        </p:txBody>
      </p:sp>
      <p:sp>
        <p:nvSpPr>
          <p:cNvPr id="3" name="Θέση περιεχομένου 2">
            <a:extLst>
              <a:ext uri="{FF2B5EF4-FFF2-40B4-BE49-F238E27FC236}">
                <a16:creationId xmlns:a16="http://schemas.microsoft.com/office/drawing/2014/main" id="{24D0DA0F-0DE6-9CDA-CB51-B86D77CC3989}"/>
              </a:ext>
            </a:extLst>
          </p:cNvPr>
          <p:cNvSpPr>
            <a:spLocks noGrp="1"/>
          </p:cNvSpPr>
          <p:nvPr>
            <p:ph idx="1"/>
          </p:nvPr>
        </p:nvSpPr>
        <p:spPr/>
        <p:txBody>
          <a:bodyPr rtlCol="0">
            <a:normAutofit/>
          </a:bodyPr>
          <a:lstStyle/>
          <a:p>
            <a:pPr>
              <a:defRPr/>
            </a:pPr>
            <a:r>
              <a:rPr lang="el-GR" dirty="0"/>
              <a:t>1. Το πρόβλημα των ονομάτων: Γραικοί, Έλληνες ή Ρωμιοί; Η εκκρεμότητα του ζητήματος</a:t>
            </a:r>
          </a:p>
          <a:p>
            <a:pPr>
              <a:defRPr/>
            </a:pPr>
            <a:r>
              <a:rPr lang="el-GR" dirty="0"/>
              <a:t>2. Η αμφισβήτηση της συνέχειας: ο </a:t>
            </a:r>
            <a:r>
              <a:rPr lang="el-GR" dirty="0" err="1"/>
              <a:t>Φαλλμεράιερ</a:t>
            </a:r>
            <a:r>
              <a:rPr lang="el-GR" dirty="0"/>
              <a:t> ως αντίπαλο δέος</a:t>
            </a:r>
          </a:p>
          <a:p>
            <a:pPr>
              <a:defRPr/>
            </a:pPr>
            <a:r>
              <a:rPr lang="el-GR" dirty="0"/>
              <a:t>3. Η απάντηση του ελληνικού ιστορισμού: </a:t>
            </a:r>
            <a:r>
              <a:rPr lang="el-GR" dirty="0" err="1"/>
              <a:t>Παπαρρηγόπουλος</a:t>
            </a:r>
            <a:r>
              <a:rPr lang="el-GR" dirty="0"/>
              <a:t>-Ζαμπέλιος</a:t>
            </a:r>
          </a:p>
          <a:p>
            <a:pPr>
              <a:defRPr/>
            </a:pPr>
            <a:r>
              <a:rPr lang="el-GR" dirty="0"/>
              <a:t>Λάμπρος-</a:t>
            </a:r>
            <a:r>
              <a:rPr lang="el-GR" dirty="0" err="1"/>
              <a:t>Καρολίδης</a:t>
            </a:r>
            <a:endParaRPr lang="el-GR" dirty="0"/>
          </a:p>
          <a:p>
            <a:pPr>
              <a:defRPr/>
            </a:pPr>
            <a:r>
              <a:rPr lang="el-GR" dirty="0"/>
              <a:t>4. Η απάντηση της κριτικής στον ελληνικό ιστορισμό: </a:t>
            </a:r>
          </a:p>
          <a:p>
            <a:pPr>
              <a:defRPr/>
            </a:pPr>
            <a:r>
              <a:rPr lang="el-GR" dirty="0"/>
              <a:t>Κορδάτος-</a:t>
            </a:r>
            <a:r>
              <a:rPr lang="el-GR" dirty="0" err="1"/>
              <a:t>Σβορώνος</a:t>
            </a:r>
            <a:r>
              <a:rPr lang="el-GR" dirty="0"/>
              <a:t>-Βακαλόπουλος-Δημαράς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a:extLst>
              <a:ext uri="{FF2B5EF4-FFF2-40B4-BE49-F238E27FC236}">
                <a16:creationId xmlns:a16="http://schemas.microsoft.com/office/drawing/2014/main" id="{E06DB6E3-2492-2C7E-65CE-2D74BA9D4B30}"/>
              </a:ext>
            </a:extLst>
          </p:cNvPr>
          <p:cNvSpPr>
            <a:spLocks noChangeArrowheads="1"/>
          </p:cNvSpPr>
          <p:nvPr/>
        </p:nvSpPr>
        <p:spPr bwMode="auto">
          <a:xfrm>
            <a:off x="2743200" y="-79375"/>
            <a:ext cx="6477000" cy="535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l-GR" sz="1800" b="1"/>
              <a:t>Jacob Philipp Fallmerayer (1790-1861)</a:t>
            </a:r>
            <a:endParaRPr lang="en-US" altLang="el-GR" sz="1800"/>
          </a:p>
          <a:p>
            <a:pPr eaLnBrk="1" hangingPunct="1">
              <a:spcBef>
                <a:spcPct val="0"/>
              </a:spcBef>
              <a:buFontTx/>
              <a:buNone/>
            </a:pPr>
            <a:r>
              <a:rPr lang="en-GB" altLang="el-GR" sz="1800"/>
              <a:t>Geschichte der Kaiserthums von Trapezunt</a:t>
            </a:r>
            <a:r>
              <a:rPr lang="el-GR" altLang="el-GR" sz="1800"/>
              <a:t> (Ιστορία της Αυτοκρατορίας της Τραπεζούντας), Μόναχο 1827. </a:t>
            </a:r>
            <a:endParaRPr lang="en-US" altLang="el-GR" sz="1800"/>
          </a:p>
          <a:p>
            <a:pPr eaLnBrk="1" hangingPunct="1">
              <a:spcBef>
                <a:spcPct val="0"/>
              </a:spcBef>
              <a:buFontTx/>
              <a:buNone/>
            </a:pPr>
            <a:r>
              <a:rPr lang="en-GB" altLang="el-GR" sz="1800"/>
              <a:t>Geschichte der Halbinsel Morea während des Mittelalters. Ein historischer Versuch</a:t>
            </a:r>
            <a:r>
              <a:rPr lang="el-GR" altLang="el-GR" sz="1800"/>
              <a:t> (Ιστορία της Χερσονήσου του Μορέως), πρώτος τόμος, Στουτγάρδη – Τυβίγγη 1830.</a:t>
            </a:r>
            <a:endParaRPr lang="en-US" altLang="el-GR" sz="1800"/>
          </a:p>
          <a:p>
            <a:pPr eaLnBrk="1" hangingPunct="1">
              <a:spcBef>
                <a:spcPct val="0"/>
              </a:spcBef>
              <a:buFontTx/>
              <a:buNone/>
            </a:pPr>
            <a:r>
              <a:rPr lang="el-GR" altLang="el-GR" sz="1800"/>
              <a:t>Περί της καταγωγής των σημερινών Ελλήνων, 1835.</a:t>
            </a:r>
            <a:endParaRPr lang="en-US" altLang="el-GR" sz="1800"/>
          </a:p>
          <a:p>
            <a:pPr eaLnBrk="1" hangingPunct="1">
              <a:spcBef>
                <a:spcPct val="0"/>
              </a:spcBef>
              <a:buFontTx/>
              <a:buNone/>
            </a:pPr>
            <a:r>
              <a:rPr lang="en-GB" altLang="el-GR" sz="1800"/>
              <a:t>Geschichte der Halbinsel Morea während des Mittelalters. Ein historischer Versuch</a:t>
            </a:r>
            <a:r>
              <a:rPr lang="el-GR" altLang="el-GR" sz="1800"/>
              <a:t> (Ιστορία της Χερσονήσου του Μορέως), δεύτερος τόμος, Στουτγάρδη – Τυβίγγη 1836.</a:t>
            </a:r>
            <a:endParaRPr lang="en-US" altLang="el-GR" sz="1800"/>
          </a:p>
          <a:p>
            <a:pPr eaLnBrk="1" hangingPunct="1">
              <a:spcBef>
                <a:spcPct val="0"/>
              </a:spcBef>
              <a:buFontTx/>
              <a:buNone/>
            </a:pPr>
            <a:r>
              <a:rPr lang="el-GR" altLang="el-GR" sz="1800"/>
              <a:t> </a:t>
            </a:r>
            <a:endParaRPr lang="en-US" altLang="el-GR" sz="1800"/>
          </a:p>
          <a:p>
            <a:pPr eaLnBrk="1" hangingPunct="1">
              <a:spcBef>
                <a:spcPct val="0"/>
              </a:spcBef>
              <a:buFontTx/>
              <a:buNone/>
            </a:pPr>
            <a:r>
              <a:rPr lang="el-GR" altLang="el-GR" sz="1800"/>
              <a:t>Αντίπαλος του βαυαρικού ακαδημαϊκού κατεστημένου: εναντίον «κλασικισμού»</a:t>
            </a:r>
            <a:endParaRPr lang="en-US" altLang="el-GR" sz="1800"/>
          </a:p>
          <a:p>
            <a:pPr eaLnBrk="1" hangingPunct="1">
              <a:spcBef>
                <a:spcPct val="0"/>
              </a:spcBef>
              <a:buFontTx/>
              <a:buNone/>
            </a:pPr>
            <a:r>
              <a:rPr lang="el-GR" altLang="el-GR" sz="1800"/>
              <a:t>Αντίπαλος συντηρητισμού – Υποστηρικτής του φιλελευθερισμού: α) εναντίον Ρωσίας και Σλάβων β) υπέρ Οθωμανικής Αυτοκρατορίας (ιδιαίτερα μετά το 1848) </a:t>
            </a:r>
            <a:endParaRPr lang="en-US" altLang="el-GR" sz="1800"/>
          </a:p>
          <a:p>
            <a:pPr eaLnBrk="1" hangingPunct="1">
              <a:spcBef>
                <a:spcPct val="0"/>
              </a:spcBef>
              <a:buFontTx/>
              <a:buNone/>
            </a:pPr>
            <a:r>
              <a:rPr lang="el-GR" altLang="el-GR" sz="1800" b="1"/>
              <a:t>Φαλμεράυερ</a:t>
            </a:r>
            <a:r>
              <a:rPr lang="el-GR" altLang="el-GR" sz="1800"/>
              <a:t>: οπαδός του ηττημένου φιλελευθερισμού στη Γερμανία</a:t>
            </a:r>
            <a:endParaRPr lang="en-US" altLang="el-GR" sz="1800"/>
          </a:p>
          <a:p>
            <a:pPr eaLnBrk="1" hangingPunct="1">
              <a:spcBef>
                <a:spcPct val="0"/>
              </a:spcBef>
              <a:buFontTx/>
              <a:buNone/>
            </a:pPr>
            <a:r>
              <a:rPr lang="el-GR" altLang="el-GR" sz="1800" b="1"/>
              <a:t>Παπαρρηγόπουλος</a:t>
            </a:r>
            <a:r>
              <a:rPr lang="el-GR" altLang="el-GR" sz="1800"/>
              <a:t>: οπαδός του νικητή ρομαντισμού στη Γερμανία</a:t>
            </a:r>
            <a:endParaRPr lang="en-US" altLang="el-GR" sz="1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a:extLst>
              <a:ext uri="{FF2B5EF4-FFF2-40B4-BE49-F238E27FC236}">
                <a16:creationId xmlns:a16="http://schemas.microsoft.com/office/drawing/2014/main" id="{238B06F5-5F3E-DCFC-1530-3616ABEC7A5D}"/>
              </a:ext>
            </a:extLst>
          </p:cNvPr>
          <p:cNvSpPr>
            <a:spLocks noChangeArrowheads="1"/>
          </p:cNvSpPr>
          <p:nvPr/>
        </p:nvSpPr>
        <p:spPr bwMode="auto">
          <a:xfrm>
            <a:off x="3124200" y="474664"/>
            <a:ext cx="59436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l-GR" altLang="el-GR" sz="1800" b="1"/>
              <a:t>Κωνσταντίνος Παπαρρηγόπουλος (1815-1891)</a:t>
            </a:r>
            <a:endParaRPr lang="en-US" altLang="el-GR" sz="1800"/>
          </a:p>
          <a:p>
            <a:pPr eaLnBrk="1" hangingPunct="1">
              <a:spcBef>
                <a:spcPct val="0"/>
              </a:spcBef>
              <a:buFontTx/>
              <a:buNone/>
            </a:pPr>
            <a:r>
              <a:rPr lang="el-GR" altLang="el-GR" sz="1800"/>
              <a:t>Περί της εποικήσεως σλαβικών τινών φυλών εις την Πελοπόννησον (1843) (αναδημοσίευση: Ιστορικαί Πραγματείαι, τόμ. Α΄., 1858)</a:t>
            </a:r>
            <a:endParaRPr lang="en-US" altLang="el-GR" sz="1800"/>
          </a:p>
          <a:p>
            <a:pPr eaLnBrk="1" hangingPunct="1">
              <a:spcBef>
                <a:spcPct val="0"/>
              </a:spcBef>
              <a:buFontTx/>
              <a:buNone/>
            </a:pPr>
            <a:r>
              <a:rPr lang="el-GR" altLang="el-GR" sz="1800"/>
              <a:t>Ειρηνική διείσδυδη Σλάβων</a:t>
            </a:r>
            <a:endParaRPr lang="en-US" altLang="el-GR" sz="1800"/>
          </a:p>
          <a:p>
            <a:pPr eaLnBrk="1" hangingPunct="1">
              <a:spcBef>
                <a:spcPct val="0"/>
              </a:spcBef>
              <a:buFontTx/>
              <a:buNone/>
            </a:pPr>
            <a:r>
              <a:rPr lang="el-GR" altLang="el-GR" sz="1800"/>
              <a:t>Αφομοίωση από τους γηγενείς</a:t>
            </a:r>
            <a:endParaRPr lang="en-US" altLang="el-GR" sz="1800"/>
          </a:p>
          <a:p>
            <a:pPr eaLnBrk="1" hangingPunct="1">
              <a:spcBef>
                <a:spcPct val="0"/>
              </a:spcBef>
              <a:buFontTx/>
              <a:buNone/>
            </a:pPr>
            <a:r>
              <a:rPr lang="el-GR" altLang="el-GR" sz="1800"/>
              <a:t> Ιστορία του Ελληνικού Έθνους από των αρχαιοτάτων χρόνων μέχρι της σήμερον (1853)</a:t>
            </a:r>
            <a:endParaRPr lang="en-US" altLang="el-GR" sz="1800"/>
          </a:p>
          <a:p>
            <a:pPr eaLnBrk="1" hangingPunct="1">
              <a:spcBef>
                <a:spcPct val="0"/>
              </a:spcBef>
              <a:buFontTx/>
              <a:buNone/>
            </a:pPr>
            <a:r>
              <a:rPr lang="el-GR" altLang="el-GR" sz="1800"/>
              <a:t>Ιστορία Ελληνικού Έθνους. Από των αρχαιοτάτων χρόνων μέχρι των νεωτέρων, χάριν των πολλών επεξεργασθείσα, τόμ.5, 1860-1874.</a:t>
            </a:r>
            <a:endParaRPr lang="en-US" altLang="el-GR" sz="1800"/>
          </a:p>
          <a:p>
            <a:pPr eaLnBrk="1" hangingPunct="1">
              <a:spcBef>
                <a:spcPct val="0"/>
              </a:spcBef>
              <a:buFontTx/>
              <a:buNone/>
            </a:pPr>
            <a:r>
              <a:rPr lang="el-GR" altLang="el-GR" sz="1800"/>
              <a:t>Τα διδακτικώτερα πορίσματα του Ελληνικού Έθνους (1890)</a:t>
            </a:r>
            <a:endParaRPr lang="en-US" altLang="el-GR" sz="1800"/>
          </a:p>
          <a:p>
            <a:pPr eaLnBrk="1" hangingPunct="1">
              <a:spcBef>
                <a:spcPct val="0"/>
              </a:spcBef>
              <a:buFontTx/>
              <a:buNone/>
            </a:pPr>
            <a:r>
              <a:rPr lang="el-GR" altLang="el-GR" sz="1800"/>
              <a:t>Αρχαίος, μεσαιωνικός, νέος Ελληνισμός</a:t>
            </a:r>
            <a:endParaRPr lang="en-US" altLang="el-GR" sz="1800"/>
          </a:p>
          <a:p>
            <a:pPr eaLnBrk="1" hangingPunct="1">
              <a:spcBef>
                <a:spcPct val="0"/>
              </a:spcBef>
              <a:buFontTx/>
              <a:buNone/>
            </a:pPr>
            <a:r>
              <a:rPr lang="el-GR" altLang="el-GR" sz="1800"/>
              <a:t>«Μεγάλη Ιδέα»: Αλυτρωτικός Εθνικισμός</a:t>
            </a:r>
            <a:endParaRPr lang="en-US" altLang="el-GR" sz="1800"/>
          </a:p>
          <a:p>
            <a:pPr eaLnBrk="1" hangingPunct="1">
              <a:spcBef>
                <a:spcPct val="0"/>
              </a:spcBef>
              <a:buFontTx/>
              <a:buNone/>
            </a:pPr>
            <a:r>
              <a:rPr lang="el-GR" altLang="el-GR" sz="1800"/>
              <a:t>Συνέχεια στον χρόνο (Ιστοριογραφία) και στον χώρο (Μεγάλη Ιδέα)</a:t>
            </a:r>
            <a:endParaRPr lang="en-US" altLang="el-GR" sz="1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AC37E3FC-55AC-CCF0-D535-84DE9439B8D2}"/>
              </a:ext>
            </a:extLst>
          </p:cNvPr>
          <p:cNvSpPr>
            <a:spLocks noGrp="1"/>
          </p:cNvSpPr>
          <p:nvPr>
            <p:ph type="title"/>
          </p:nvPr>
        </p:nvSpPr>
        <p:spPr/>
        <p:txBody>
          <a:bodyPr/>
          <a:lstStyle/>
          <a:p>
            <a:pPr eaLnBrk="1" hangingPunct="1"/>
            <a:br>
              <a:rPr lang="en-US" altLang="el-GR"/>
            </a:br>
            <a:endParaRPr lang="el-GR" altLang="el-GR"/>
          </a:p>
        </p:txBody>
      </p:sp>
      <p:sp>
        <p:nvSpPr>
          <p:cNvPr id="6147" name="Text Placeholder 3">
            <a:extLst>
              <a:ext uri="{FF2B5EF4-FFF2-40B4-BE49-F238E27FC236}">
                <a16:creationId xmlns:a16="http://schemas.microsoft.com/office/drawing/2014/main" id="{FFEA7BD0-B701-33D4-D230-E45F1F8D5FD5}"/>
              </a:ext>
            </a:extLst>
          </p:cNvPr>
          <p:cNvSpPr>
            <a:spLocks noGrp="1"/>
          </p:cNvSpPr>
          <p:nvPr>
            <p:ph type="body" sz="half" idx="2"/>
          </p:nvPr>
        </p:nvSpPr>
        <p:spPr/>
        <p:txBody>
          <a:bodyPr/>
          <a:lstStyle/>
          <a:p>
            <a:pPr eaLnBrk="1" hangingPunct="1"/>
            <a:r>
              <a:rPr lang="el-GR" altLang="el-GR" sz="2000" b="1">
                <a:latin typeface="Times New Roman" panose="02020603050405020304" pitchFamily="18" charset="0"/>
                <a:cs typeface="Times New Roman" panose="02020603050405020304" pitchFamily="18" charset="0"/>
              </a:rPr>
              <a:t>Κωνσταντίνος</a:t>
            </a:r>
            <a:r>
              <a:rPr lang="en-US" altLang="el-GR" sz="2000" b="1">
                <a:latin typeface="Times New Roman" panose="02020603050405020304" pitchFamily="18" charset="0"/>
                <a:cs typeface="Times New Roman" panose="02020603050405020304" pitchFamily="18" charset="0"/>
              </a:rPr>
              <a:t> </a:t>
            </a:r>
            <a:r>
              <a:rPr lang="el-GR" altLang="el-GR" sz="2000" b="1">
                <a:latin typeface="Times New Roman" panose="02020603050405020304" pitchFamily="18" charset="0"/>
                <a:cs typeface="Times New Roman" panose="02020603050405020304" pitchFamily="18" charset="0"/>
              </a:rPr>
              <a:t>Παπαρρηγόπουλος   (Κωνσταντινούπολη 1815 – Αθήνα 14 Απριλίου 1891</a:t>
            </a:r>
            <a:r>
              <a:rPr lang="el-GR" altLang="el-GR" b="1"/>
              <a:t>)</a:t>
            </a:r>
            <a:endParaRPr lang="el-GR" altLang="el-GR"/>
          </a:p>
          <a:p>
            <a:pPr eaLnBrk="1" hangingPunct="1"/>
            <a:r>
              <a:rPr lang="el-GR" altLang="el-GR" i="1"/>
              <a:t>Περὶ τῆς ἐποικήσεως σλαβικῶν τινῶν φυλῶν εἰς τὴν Πελοπόννησον</a:t>
            </a:r>
            <a:r>
              <a:rPr lang="en-US" altLang="el-GR" i="1"/>
              <a:t>, </a:t>
            </a:r>
            <a:r>
              <a:rPr lang="en-US" altLang="el-GR"/>
              <a:t>1843</a:t>
            </a:r>
            <a:endParaRPr lang="el-GR" altLang="el-GR"/>
          </a:p>
          <a:p>
            <a:pPr eaLnBrk="1" hangingPunct="1"/>
            <a:r>
              <a:rPr lang="el-GR" altLang="el-GR" i="1"/>
              <a:t>Το τελευταίον έτος της ελληνικής ελευθερίας, </a:t>
            </a:r>
            <a:r>
              <a:rPr lang="el-GR" altLang="el-GR"/>
              <a:t>1844</a:t>
            </a:r>
          </a:p>
          <a:p>
            <a:pPr eaLnBrk="1" hangingPunct="1"/>
            <a:r>
              <a:rPr lang="el-GR" altLang="el-GR" i="1"/>
              <a:t>Εγχειρίδιον Γενικής Ιστορίας</a:t>
            </a:r>
            <a:r>
              <a:rPr lang="en-US" altLang="el-GR" i="1"/>
              <a:t>, </a:t>
            </a:r>
            <a:r>
              <a:rPr lang="en-US" altLang="el-GR"/>
              <a:t>1849</a:t>
            </a:r>
            <a:endParaRPr lang="el-GR" altLang="el-GR"/>
          </a:p>
          <a:p>
            <a:pPr eaLnBrk="1" hangingPunct="1"/>
            <a:r>
              <a:rPr lang="el-GR" altLang="el-GR" i="1"/>
              <a:t>Ιστορία του Ελληνικού Έθνους απο των αρχαιοτάτων χρόνων μέχρι των νεοτέρων, </a:t>
            </a:r>
            <a:r>
              <a:rPr lang="el-GR" altLang="el-GR"/>
              <a:t>1853</a:t>
            </a:r>
          </a:p>
          <a:p>
            <a:pPr eaLnBrk="1" hangingPunct="1"/>
            <a:r>
              <a:rPr lang="el-GR" altLang="el-GR" i="1"/>
              <a:t>Ιστορία του Ελληνικού Έθνους, </a:t>
            </a:r>
            <a:r>
              <a:rPr lang="el-GR" altLang="el-GR"/>
              <a:t>1860-1876 (3 τόμοι, 15 Βιβλία)</a:t>
            </a:r>
          </a:p>
          <a:p>
            <a:pPr eaLnBrk="1" hangingPunct="1"/>
            <a:endParaRPr lang="el-GR" altLang="el-GR"/>
          </a:p>
        </p:txBody>
      </p:sp>
      <p:pic>
        <p:nvPicPr>
          <p:cNvPr id="6148" name="Picture 2">
            <a:extLst>
              <a:ext uri="{FF2B5EF4-FFF2-40B4-BE49-F238E27FC236}">
                <a16:creationId xmlns:a16="http://schemas.microsoft.com/office/drawing/2014/main" id="{C329C657-ACCC-7AA2-3598-E8832540B24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835650" y="752476"/>
            <a:ext cx="3638550" cy="489426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a:extLst>
              <a:ext uri="{FF2B5EF4-FFF2-40B4-BE49-F238E27FC236}">
                <a16:creationId xmlns:a16="http://schemas.microsoft.com/office/drawing/2014/main" id="{F5B5C6F1-9CA6-A58E-82B5-B9832DAB681E}"/>
              </a:ext>
            </a:extLst>
          </p:cNvPr>
          <p:cNvSpPr>
            <a:spLocks noChangeArrowheads="1"/>
          </p:cNvSpPr>
          <p:nvPr/>
        </p:nvSpPr>
        <p:spPr bwMode="auto">
          <a:xfrm>
            <a:off x="3200400" y="457201"/>
            <a:ext cx="6781800" cy="590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l-GR" altLang="el-GR" sz="1800" b="1"/>
              <a:t>α. Ο Ιωάννης Κωλέττης για τη Μεγάλη Ιδέα</a:t>
            </a:r>
            <a:br>
              <a:rPr lang="el-GR" altLang="el-GR" sz="1800"/>
            </a:br>
            <a:endParaRPr lang="el-GR" altLang="el-GR" sz="1800"/>
          </a:p>
          <a:p>
            <a:pPr eaLnBrk="1" hangingPunct="1">
              <a:spcBef>
                <a:spcPct val="0"/>
              </a:spcBef>
              <a:buFontTx/>
              <a:buNone/>
            </a:pPr>
            <a:r>
              <a:rPr lang="el-GR" altLang="el-GR" sz="1800"/>
              <a:t>Διά την γεωγραφικήν της θέσιν η Ελλάς είναι το κέντρον της Ευρώπης˙ ισταμένη και έχουσα, εκ μεν δεξιών την Ανατολήν, εξ αριστερών δε την Δύσιν, προώρισται, ώστε διά μεν της πτώσεως αυτής να φωτίση την Δύσιν, διά δε της αναγεννήσεως την Ανατολήν. Το μεν πρώτον εξεπλήρωσαν οι προπάτορες ημών, το δε δεύτερον είναι εις ημάς ανατεθειμένον˙ εν τω πνεύματι του όρκου τούτου και της μεγάλης ταύτης ιδέας είδον πάντοτε τους πληρεξουσίους του έθνους να συνέρχωνται διά να αποφασίσωσιν ουχί πλέον περί της τύχης της Ελλάδος, αλλά της ελληνικής φυλής. Πόσον επεθύμουν να ήτο[ν] παρόντες σήμερον Γερμανοί, Ζαΐμαι, Κολοκοτρώναι, οι άλλοτε της Εθνικής Συνελεύσεως πληρεξούσιοι, και αυτοί οι δραξάμενοι τα όπλα επί τω γενικώ τούτω σκοπώ, διά να συνομολογήσωσι μετ’ εμού πόσον εμακρύνθημεν της μεγάλης εκείνης της πατρίδος ιδέας, την οποίαν εις αυτό του Ρήγα το τραγούδι είδομεν κατά πρώτον εκπεφρασμένην. Εν ενί πνεύματι τότε ηνωμένοι, όσοι είχομεν το επώνυμον Έλληνες, εκερδίσαμεν μέρος του όλου σκοπού.</a:t>
            </a:r>
            <a:br>
              <a:rPr lang="el-GR" altLang="el-GR" sz="1800"/>
            </a:br>
            <a:r>
              <a:rPr lang="el-GR" altLang="el-GR" sz="1800"/>
              <a:t>Ι. Κωλέττης, Λόγος στην Εθνοσυνέλευση, 14 Ιανουαρίου 1844.</a:t>
            </a:r>
            <a:br>
              <a:rPr lang="el-GR" altLang="el-GR" sz="1800"/>
            </a:br>
            <a:r>
              <a:rPr lang="el-GR" altLang="el-GR" sz="1800"/>
              <a:t>Πηγή: Κ.Θ. Δημαράς, Ελληνικός Ρωμαντισμός, Ερμής, Αθήνα 1982, σ. 405-406.</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77710B-8851-EAB1-A3FD-A6CCF2BA6803}"/>
              </a:ext>
            </a:extLst>
          </p:cNvPr>
          <p:cNvSpPr>
            <a:spLocks noGrp="1"/>
          </p:cNvSpPr>
          <p:nvPr>
            <p:ph type="title"/>
          </p:nvPr>
        </p:nvSpPr>
        <p:spPr/>
        <p:txBody>
          <a:bodyPr/>
          <a:lstStyle/>
          <a:p>
            <a:r>
              <a:rPr lang="el-GR" sz="1800" b="1" dirty="0" err="1">
                <a:effectLst/>
                <a:latin typeface="Times New Roman" panose="02020603050405020304" pitchFamily="18" charset="0"/>
                <a:ea typeface="Times New Roman" panose="02020603050405020304" pitchFamily="18" charset="0"/>
              </a:rPr>
              <a:t>Κ.Παπαρρηγόπουλος</a:t>
            </a:r>
            <a:r>
              <a:rPr lang="el-GR" sz="1800" b="1" dirty="0">
                <a:effectLst/>
                <a:latin typeface="Times New Roman" panose="02020603050405020304" pitchFamily="18" charset="0"/>
                <a:ea typeface="Times New Roman" panose="02020603050405020304" pitchFamily="18" charset="0"/>
              </a:rPr>
              <a:t>, «η ορθόδοξος Ανατολική Εκκλησία και τα δύο άλλα χριστιανικά θρησκεύματα», Πανδώρα, </a:t>
            </a:r>
            <a:r>
              <a:rPr lang="el-GR" sz="1800" b="1" dirty="0" err="1">
                <a:effectLst/>
                <a:latin typeface="Times New Roman" panose="02020603050405020304" pitchFamily="18" charset="0"/>
                <a:ea typeface="Times New Roman" panose="02020603050405020304" pitchFamily="18" charset="0"/>
              </a:rPr>
              <a:t>τ.Δ</a:t>
            </a:r>
            <a:r>
              <a:rPr lang="el-GR" sz="1800" b="1" dirty="0">
                <a:effectLst/>
                <a:latin typeface="Times New Roman" panose="02020603050405020304" pitchFamily="18" charset="0"/>
                <a:ea typeface="Times New Roman" panose="02020603050405020304" pitchFamily="18" charset="0"/>
              </a:rPr>
              <a:t> (1853-1854), σ.173-174</a:t>
            </a:r>
            <a:br>
              <a:rPr lang="el-GR" sz="1800" dirty="0">
                <a:effectLst/>
                <a:latin typeface="Times New Roman" panose="02020603050405020304" pitchFamily="18" charset="0"/>
                <a:ea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5039C95C-18F8-E88D-1295-CE4900A7522A}"/>
              </a:ext>
            </a:extLst>
          </p:cNvPr>
          <p:cNvSpPr>
            <a:spLocks noGrp="1"/>
          </p:cNvSpPr>
          <p:nvPr>
            <p:ph idx="1"/>
          </p:nvPr>
        </p:nvSpPr>
        <p:spPr/>
        <p:txBody>
          <a:bodyPr/>
          <a:lstStyle/>
          <a:p>
            <a:r>
              <a:rPr lang="el-GR" sz="1800" i="1" dirty="0">
                <a:effectLst/>
                <a:latin typeface="Times New Roman" panose="02020603050405020304" pitchFamily="18" charset="0"/>
                <a:ea typeface="Times New Roman" panose="02020603050405020304" pitchFamily="18" charset="0"/>
              </a:rPr>
              <a:t>2.Υπάρχει εν τη Ανατολή έθνος, το οποίον εν μεν τη </a:t>
            </a:r>
            <a:r>
              <a:rPr lang="el-GR" sz="1800" i="1" dirty="0" err="1">
                <a:effectLst/>
                <a:latin typeface="Times New Roman" panose="02020603050405020304" pitchFamily="18" charset="0"/>
                <a:ea typeface="Times New Roman" panose="02020603050405020304" pitchFamily="18" charset="0"/>
              </a:rPr>
              <a:t>αρχαιότητι</a:t>
            </a:r>
            <a:r>
              <a:rPr lang="el-GR" sz="1800" i="1" dirty="0">
                <a:effectLst/>
                <a:latin typeface="Times New Roman" panose="02020603050405020304" pitchFamily="18" charset="0"/>
                <a:ea typeface="Times New Roman" panose="02020603050405020304" pitchFamily="18" charset="0"/>
              </a:rPr>
              <a:t> έβαλε τας βάσεις του διανοητικού και πολιτικού βίου, </a:t>
            </a:r>
            <a:r>
              <a:rPr lang="el-GR" sz="1800" i="1" dirty="0" err="1">
                <a:effectLst/>
                <a:latin typeface="Times New Roman" panose="02020603050405020304" pitchFamily="18" charset="0"/>
                <a:ea typeface="Times New Roman" panose="02020603050405020304" pitchFamily="18" charset="0"/>
              </a:rPr>
              <a:t>δι’ου</a:t>
            </a:r>
            <a:r>
              <a:rPr lang="el-GR" sz="1800" i="1" dirty="0">
                <a:effectLst/>
                <a:latin typeface="Times New Roman" panose="02020603050405020304" pitchFamily="18" charset="0"/>
                <a:ea typeface="Times New Roman" panose="02020603050405020304" pitchFamily="18" charset="0"/>
              </a:rPr>
              <a:t> η </a:t>
            </a:r>
            <a:r>
              <a:rPr lang="el-GR" sz="1800" i="1" dirty="0" err="1">
                <a:effectLst/>
                <a:latin typeface="Times New Roman" panose="02020603050405020304" pitchFamily="18" charset="0"/>
                <a:ea typeface="Times New Roman" panose="02020603050405020304" pitchFamily="18" charset="0"/>
              </a:rPr>
              <a:t>ανθρωπότης</a:t>
            </a:r>
            <a:r>
              <a:rPr lang="el-GR" sz="1800" i="1" dirty="0">
                <a:effectLst/>
                <a:latin typeface="Times New Roman" panose="02020603050405020304" pitchFamily="18" charset="0"/>
                <a:ea typeface="Times New Roman" panose="02020603050405020304" pitchFamily="18" charset="0"/>
              </a:rPr>
              <a:t> έκτοτε μάλιστα επρόκοψε και </a:t>
            </a:r>
            <a:r>
              <a:rPr lang="el-GR" sz="1800" i="1" dirty="0" err="1">
                <a:effectLst/>
                <a:latin typeface="Times New Roman" panose="02020603050405020304" pitchFamily="18" charset="0"/>
                <a:ea typeface="Times New Roman" panose="02020603050405020304" pitchFamily="18" charset="0"/>
              </a:rPr>
              <a:t>ηυδαιμόνησεν</a:t>
            </a:r>
            <a:r>
              <a:rPr lang="el-GR" sz="1800" i="1" dirty="0">
                <a:effectLst/>
                <a:latin typeface="Times New Roman" panose="02020603050405020304" pitchFamily="18" charset="0"/>
                <a:ea typeface="Times New Roman" panose="02020603050405020304" pitchFamily="18" charset="0"/>
              </a:rPr>
              <a:t>, εν δε τω μέσω </a:t>
            </a:r>
            <a:r>
              <a:rPr lang="el-GR" sz="1800" i="1" dirty="0" err="1">
                <a:effectLst/>
                <a:latin typeface="Times New Roman" panose="02020603050405020304" pitchFamily="18" charset="0"/>
                <a:ea typeface="Times New Roman" panose="02020603050405020304" pitchFamily="18" charset="0"/>
              </a:rPr>
              <a:t>αιώνι</a:t>
            </a:r>
            <a:r>
              <a:rPr lang="el-GR" sz="1800" i="1" dirty="0">
                <a:effectLst/>
                <a:latin typeface="Times New Roman" panose="02020603050405020304" pitchFamily="18" charset="0"/>
                <a:ea typeface="Times New Roman" panose="02020603050405020304" pitchFamily="18" charset="0"/>
              </a:rPr>
              <a:t>, </a:t>
            </a:r>
            <a:r>
              <a:rPr lang="el-GR" sz="1800" i="1" dirty="0" err="1">
                <a:effectLst/>
                <a:latin typeface="Times New Roman" panose="02020603050405020304" pitchFamily="18" charset="0"/>
                <a:ea typeface="Times New Roman" panose="02020603050405020304" pitchFamily="18" charset="0"/>
              </a:rPr>
              <a:t>υπήρξεν</a:t>
            </a:r>
            <a:r>
              <a:rPr lang="el-GR" sz="1800" i="1" dirty="0">
                <a:effectLst/>
                <a:latin typeface="Times New Roman" panose="02020603050405020304" pitchFamily="18" charset="0"/>
                <a:ea typeface="Times New Roman" panose="02020603050405020304" pitchFamily="18" charset="0"/>
              </a:rPr>
              <a:t> ο κύριος απόστολος και πρόμαχος του θείου λόγου, </a:t>
            </a:r>
            <a:r>
              <a:rPr lang="el-GR" sz="1800" i="1" dirty="0" err="1">
                <a:effectLst/>
                <a:latin typeface="Times New Roman" panose="02020603050405020304" pitchFamily="18" charset="0"/>
                <a:ea typeface="Times New Roman" panose="02020603050405020304" pitchFamily="18" charset="0"/>
              </a:rPr>
              <a:t>δι’ου</a:t>
            </a:r>
            <a:r>
              <a:rPr lang="el-GR" sz="1800" i="1" dirty="0">
                <a:effectLst/>
                <a:latin typeface="Times New Roman" panose="02020603050405020304" pitchFamily="18" charset="0"/>
                <a:ea typeface="Times New Roman" panose="02020603050405020304" pitchFamily="18" charset="0"/>
              </a:rPr>
              <a:t> </a:t>
            </a:r>
            <a:r>
              <a:rPr lang="el-GR" sz="1800" i="1" dirty="0" err="1">
                <a:effectLst/>
                <a:latin typeface="Times New Roman" panose="02020603050405020304" pitchFamily="18" charset="0"/>
                <a:ea typeface="Times New Roman" panose="02020603050405020304" pitchFamily="18" charset="0"/>
              </a:rPr>
              <a:t>συνεπληρώθη</a:t>
            </a:r>
            <a:r>
              <a:rPr lang="el-GR" sz="1800" i="1" dirty="0">
                <a:effectLst/>
                <a:latin typeface="Times New Roman" panose="02020603050405020304" pitchFamily="18" charset="0"/>
                <a:ea typeface="Times New Roman" panose="02020603050405020304" pitchFamily="18" charset="0"/>
              </a:rPr>
              <a:t> και </a:t>
            </a:r>
            <a:r>
              <a:rPr lang="el-GR" sz="1800" i="1" dirty="0" err="1">
                <a:effectLst/>
                <a:latin typeface="Times New Roman" panose="02020603050405020304" pitchFamily="18" charset="0"/>
                <a:ea typeface="Times New Roman" panose="02020603050405020304" pitchFamily="18" charset="0"/>
              </a:rPr>
              <a:t>ησφαλίσθη</a:t>
            </a:r>
            <a:r>
              <a:rPr lang="el-GR" sz="1800" i="1" dirty="0">
                <a:effectLst/>
                <a:latin typeface="Times New Roman" panose="02020603050405020304" pitchFamily="18" charset="0"/>
                <a:ea typeface="Times New Roman" panose="02020603050405020304" pitchFamily="18" charset="0"/>
              </a:rPr>
              <a:t> η ηθική της </a:t>
            </a:r>
            <a:r>
              <a:rPr lang="el-GR" sz="1800" i="1" dirty="0" err="1">
                <a:effectLst/>
                <a:latin typeface="Times New Roman" panose="02020603050405020304" pitchFamily="18" charset="0"/>
                <a:ea typeface="Times New Roman" panose="02020603050405020304" pitchFamily="18" charset="0"/>
              </a:rPr>
              <a:t>ανθρωπότητος</a:t>
            </a:r>
            <a:r>
              <a:rPr lang="el-GR" sz="1800" i="1" dirty="0">
                <a:effectLst/>
                <a:latin typeface="Times New Roman" panose="02020603050405020304" pitchFamily="18" charset="0"/>
                <a:ea typeface="Times New Roman" panose="02020603050405020304" pitchFamily="18" charset="0"/>
              </a:rPr>
              <a:t> </a:t>
            </a:r>
            <a:r>
              <a:rPr lang="el-GR" sz="1800" i="1" dirty="0" err="1">
                <a:effectLst/>
                <a:latin typeface="Times New Roman" panose="02020603050405020304" pitchFamily="18" charset="0"/>
                <a:ea typeface="Times New Roman" panose="02020603050405020304" pitchFamily="18" charset="0"/>
              </a:rPr>
              <a:t>διάπλασις</a:t>
            </a:r>
            <a:r>
              <a:rPr lang="el-GR" sz="1800" i="1" dirty="0">
                <a:effectLst/>
                <a:latin typeface="Times New Roman" panose="02020603050405020304" pitchFamily="18" charset="0"/>
                <a:ea typeface="Times New Roman" panose="02020603050405020304" pitchFamily="18" charset="0"/>
              </a:rPr>
              <a:t>. Έθνος, το οποίον, μετά τους </a:t>
            </a:r>
            <a:r>
              <a:rPr lang="el-GR" sz="1800" i="1" dirty="0" err="1">
                <a:effectLst/>
                <a:latin typeface="Times New Roman" panose="02020603050405020304" pitchFamily="18" charset="0"/>
                <a:ea typeface="Times New Roman" panose="02020603050405020304" pitchFamily="18" charset="0"/>
              </a:rPr>
              <a:t>αδιαλείπτους</a:t>
            </a:r>
            <a:r>
              <a:rPr lang="el-GR" sz="1800" i="1" dirty="0">
                <a:effectLst/>
                <a:latin typeface="Times New Roman" panose="02020603050405020304" pitchFamily="18" charset="0"/>
                <a:ea typeface="Times New Roman" panose="02020603050405020304" pitchFamily="18" charset="0"/>
              </a:rPr>
              <a:t> άθλους, ους, εν </a:t>
            </a:r>
            <a:r>
              <a:rPr lang="el-GR" sz="1800" i="1" dirty="0" err="1">
                <a:effectLst/>
                <a:latin typeface="Times New Roman" panose="02020603050405020304" pitchFamily="18" charset="0"/>
                <a:ea typeface="Times New Roman" panose="02020603050405020304" pitchFamily="18" charset="0"/>
              </a:rPr>
              <a:t>διαστήματι</a:t>
            </a:r>
            <a:r>
              <a:rPr lang="el-GR" sz="1800" i="1" dirty="0">
                <a:effectLst/>
                <a:latin typeface="Times New Roman" panose="02020603050405020304" pitchFamily="18" charset="0"/>
                <a:ea typeface="Times New Roman" panose="02020603050405020304" pitchFamily="18" charset="0"/>
              </a:rPr>
              <a:t> χιλίων ετών κατά απειραρίθμων και αδιακόπως </a:t>
            </a:r>
            <a:r>
              <a:rPr lang="el-GR" sz="1800" i="1" dirty="0" err="1">
                <a:effectLst/>
                <a:latin typeface="Times New Roman" panose="02020603050405020304" pitchFamily="18" charset="0"/>
                <a:ea typeface="Times New Roman" panose="02020603050405020304" pitchFamily="18" charset="0"/>
              </a:rPr>
              <a:t>ανανεουμένων</a:t>
            </a:r>
            <a:r>
              <a:rPr lang="el-GR" sz="1800" i="1" dirty="0">
                <a:effectLst/>
                <a:latin typeface="Times New Roman" panose="02020603050405020304" pitchFamily="18" charset="0"/>
                <a:ea typeface="Times New Roman" panose="02020603050405020304" pitchFamily="18" charset="0"/>
              </a:rPr>
              <a:t> πολεμίων, </a:t>
            </a:r>
            <a:r>
              <a:rPr lang="el-GR" sz="1800" i="1" dirty="0" err="1">
                <a:effectLst/>
                <a:latin typeface="Times New Roman" panose="02020603050405020304" pitchFamily="18" charset="0"/>
                <a:ea typeface="Times New Roman" panose="02020603050405020304" pitchFamily="18" charset="0"/>
              </a:rPr>
              <a:t>επόνησεν</a:t>
            </a:r>
            <a:r>
              <a:rPr lang="el-GR" sz="1800" i="1" dirty="0">
                <a:effectLst/>
                <a:latin typeface="Times New Roman" panose="02020603050405020304" pitchFamily="18" charset="0"/>
                <a:ea typeface="Times New Roman" panose="02020603050405020304" pitchFamily="18" charset="0"/>
              </a:rPr>
              <a:t> υπέρ της ιδίας σωτηρίας, υπέρ της σωτηρίας του Χριστιανισμού, υπέρ της σωτηρίας της Ευρώπης, και </a:t>
            </a:r>
            <a:r>
              <a:rPr lang="el-GR" sz="1800" i="1" dirty="0" err="1">
                <a:effectLst/>
                <a:latin typeface="Times New Roman" panose="02020603050405020304" pitchFamily="18" charset="0"/>
                <a:ea typeface="Times New Roman" panose="02020603050405020304" pitchFamily="18" charset="0"/>
              </a:rPr>
              <a:t>καθ’ην</a:t>
            </a:r>
            <a:r>
              <a:rPr lang="el-GR" sz="1800" i="1" dirty="0">
                <a:effectLst/>
                <a:latin typeface="Times New Roman" panose="02020603050405020304" pitchFamily="18" charset="0"/>
                <a:ea typeface="Times New Roman" panose="02020603050405020304" pitchFamily="18" charset="0"/>
              </a:rPr>
              <a:t> στιγμήν </a:t>
            </a:r>
            <a:r>
              <a:rPr lang="el-GR" sz="1800" i="1" dirty="0" err="1">
                <a:effectLst/>
                <a:latin typeface="Times New Roman" panose="02020603050405020304" pitchFamily="18" charset="0"/>
                <a:ea typeface="Times New Roman" panose="02020603050405020304" pitchFamily="18" charset="0"/>
              </a:rPr>
              <a:t>ήλπιζεν</a:t>
            </a:r>
            <a:r>
              <a:rPr lang="el-GR" sz="1800" i="1" dirty="0">
                <a:effectLst/>
                <a:latin typeface="Times New Roman" panose="02020603050405020304" pitchFamily="18" charset="0"/>
                <a:ea typeface="Times New Roman" panose="02020603050405020304" pitchFamily="18" charset="0"/>
              </a:rPr>
              <a:t>, ότι θέλει δρέψει τους καρπούς του μεγάλου εκείνου έργου, αίφνης </a:t>
            </a:r>
            <a:r>
              <a:rPr lang="el-GR" sz="1800" i="1" dirty="0" err="1">
                <a:effectLst/>
                <a:latin typeface="Times New Roman" panose="02020603050405020304" pitchFamily="18" charset="0"/>
                <a:ea typeface="Times New Roman" panose="02020603050405020304" pitchFamily="18" charset="0"/>
              </a:rPr>
              <a:t>κατεπολεμήθη</a:t>
            </a:r>
            <a:r>
              <a:rPr lang="el-GR" sz="1800" i="1" dirty="0">
                <a:effectLst/>
                <a:latin typeface="Times New Roman" panose="02020603050405020304" pitchFamily="18" charset="0"/>
                <a:ea typeface="Times New Roman" panose="02020603050405020304" pitchFamily="18" charset="0"/>
              </a:rPr>
              <a:t> και </a:t>
            </a:r>
            <a:r>
              <a:rPr lang="el-GR" sz="1800" i="1" dirty="0" err="1">
                <a:effectLst/>
                <a:latin typeface="Times New Roman" panose="02020603050405020304" pitchFamily="18" charset="0"/>
                <a:ea typeface="Times New Roman" panose="02020603050405020304" pitchFamily="18" charset="0"/>
              </a:rPr>
              <a:t>ηκρωτηριάσθη</a:t>
            </a:r>
            <a:r>
              <a:rPr lang="el-GR" sz="1800" i="1" dirty="0">
                <a:effectLst/>
                <a:latin typeface="Times New Roman" panose="02020603050405020304" pitchFamily="18" charset="0"/>
                <a:ea typeface="Times New Roman" panose="02020603050405020304" pitchFamily="18" charset="0"/>
              </a:rPr>
              <a:t> υπό της Ευρώπης αυτής, </a:t>
            </a:r>
            <a:r>
              <a:rPr lang="el-GR" sz="1800" i="1" dirty="0" err="1">
                <a:effectLst/>
                <a:latin typeface="Times New Roman" panose="02020603050405020304" pitchFamily="18" charset="0"/>
                <a:ea typeface="Times New Roman" panose="02020603050405020304" pitchFamily="18" charset="0"/>
              </a:rPr>
              <a:t>υπερ</a:t>
            </a:r>
            <a:r>
              <a:rPr lang="el-GR" sz="1800" i="1" dirty="0">
                <a:effectLst/>
                <a:latin typeface="Times New Roman" panose="02020603050405020304" pitchFamily="18" charset="0"/>
                <a:ea typeface="Times New Roman" panose="02020603050405020304" pitchFamily="18" charset="0"/>
              </a:rPr>
              <a:t> ης πολλά </a:t>
            </a:r>
            <a:r>
              <a:rPr lang="el-GR" sz="1800" i="1" dirty="0" err="1">
                <a:effectLst/>
                <a:latin typeface="Times New Roman" panose="02020603050405020304" pitchFamily="18" charset="0"/>
                <a:ea typeface="Times New Roman" panose="02020603050405020304" pitchFamily="18" charset="0"/>
              </a:rPr>
              <a:t>εμόχθησεν</a:t>
            </a:r>
            <a:r>
              <a:rPr lang="el-GR" sz="1800" i="1" dirty="0">
                <a:effectLst/>
                <a:latin typeface="Times New Roman" panose="02020603050405020304" pitchFamily="18" charset="0"/>
                <a:ea typeface="Times New Roman" panose="02020603050405020304" pitchFamily="18" charset="0"/>
              </a:rPr>
              <a:t>, ώστε εξαντληθέν υπό της τελευταίας ταύτης πάλης, δεν </a:t>
            </a:r>
            <a:r>
              <a:rPr lang="el-GR" sz="1800" i="1" dirty="0" err="1">
                <a:effectLst/>
                <a:latin typeface="Times New Roman" panose="02020603050405020304" pitchFamily="18" charset="0"/>
                <a:ea typeface="Times New Roman" panose="02020603050405020304" pitchFamily="18" charset="0"/>
              </a:rPr>
              <a:t>ηδυνήθη</a:t>
            </a:r>
            <a:r>
              <a:rPr lang="el-GR" sz="1800" i="1" dirty="0">
                <a:effectLst/>
                <a:latin typeface="Times New Roman" panose="02020603050405020304" pitchFamily="18" charset="0"/>
                <a:ea typeface="Times New Roman" panose="02020603050405020304" pitchFamily="18" charset="0"/>
              </a:rPr>
              <a:t> μεν </a:t>
            </a:r>
            <a:r>
              <a:rPr lang="el-GR" sz="1800" i="1" dirty="0" err="1">
                <a:effectLst/>
                <a:latin typeface="Times New Roman" panose="02020603050405020304" pitchFamily="18" charset="0"/>
                <a:ea typeface="Times New Roman" panose="02020603050405020304" pitchFamily="18" charset="0"/>
              </a:rPr>
              <a:t>ν’ανθέξη</a:t>
            </a:r>
            <a:r>
              <a:rPr lang="el-GR" sz="1800" i="1" dirty="0">
                <a:effectLst/>
                <a:latin typeface="Times New Roman" panose="02020603050405020304" pitchFamily="18" charset="0"/>
                <a:ea typeface="Times New Roman" panose="02020603050405020304" pitchFamily="18" charset="0"/>
              </a:rPr>
              <a:t> εις νέον, μέγαν και </a:t>
            </a:r>
            <a:r>
              <a:rPr lang="el-GR" sz="1800" i="1" dirty="0" err="1">
                <a:effectLst/>
                <a:latin typeface="Times New Roman" panose="02020603050405020304" pitchFamily="18" charset="0"/>
                <a:ea typeface="Times New Roman" panose="02020603050405020304" pitchFamily="18" charset="0"/>
              </a:rPr>
              <a:t>ακμαίον</a:t>
            </a:r>
            <a:r>
              <a:rPr lang="el-GR" sz="1800" i="1" dirty="0">
                <a:effectLst/>
                <a:latin typeface="Times New Roman" panose="02020603050405020304" pitchFamily="18" charset="0"/>
                <a:ea typeface="Times New Roman" panose="02020603050405020304" pitchFamily="18" charset="0"/>
              </a:rPr>
              <a:t> απ’ ανατολών </a:t>
            </a:r>
            <a:r>
              <a:rPr lang="el-GR" sz="1800" i="1" dirty="0" err="1">
                <a:effectLst/>
                <a:latin typeface="Times New Roman" panose="02020603050405020304" pitchFamily="18" charset="0"/>
                <a:ea typeface="Times New Roman" panose="02020603050405020304" pitchFamily="18" charset="0"/>
              </a:rPr>
              <a:t>επελθόντα</a:t>
            </a:r>
            <a:r>
              <a:rPr lang="el-GR" sz="1800" i="1" dirty="0">
                <a:effectLst/>
                <a:latin typeface="Times New Roman" panose="02020603050405020304" pitchFamily="18" charset="0"/>
                <a:ea typeface="Times New Roman" panose="02020603050405020304" pitchFamily="18" charset="0"/>
              </a:rPr>
              <a:t> </a:t>
            </a:r>
            <a:r>
              <a:rPr lang="el-GR" sz="1800" i="1" dirty="0" err="1">
                <a:effectLst/>
                <a:latin typeface="Times New Roman" panose="02020603050405020304" pitchFamily="18" charset="0"/>
                <a:ea typeface="Times New Roman" panose="02020603050405020304" pitchFamily="18" charset="0"/>
              </a:rPr>
              <a:t>πολέμιον</a:t>
            </a:r>
            <a:r>
              <a:rPr lang="el-GR" sz="1800" i="1" dirty="0">
                <a:effectLst/>
                <a:latin typeface="Times New Roman" panose="02020603050405020304" pitchFamily="18" charset="0"/>
                <a:ea typeface="Times New Roman" panose="02020603050405020304" pitchFamily="18" charset="0"/>
              </a:rPr>
              <a:t>, και </a:t>
            </a:r>
            <a:r>
              <a:rPr lang="el-GR" sz="1800" i="1" dirty="0" err="1">
                <a:effectLst/>
                <a:latin typeface="Times New Roman" panose="02020603050405020304" pitchFamily="18" charset="0"/>
                <a:ea typeface="Times New Roman" panose="02020603050405020304" pitchFamily="18" charset="0"/>
              </a:rPr>
              <a:t>απέβαλεν</a:t>
            </a:r>
            <a:r>
              <a:rPr lang="el-GR" sz="1800" i="1" dirty="0">
                <a:effectLst/>
                <a:latin typeface="Times New Roman" panose="02020603050405020304" pitchFamily="18" charset="0"/>
                <a:ea typeface="Times New Roman" panose="02020603050405020304" pitchFamily="18" charset="0"/>
              </a:rPr>
              <a:t> μετά τον έσχατον εκείνον και </a:t>
            </a:r>
            <a:r>
              <a:rPr lang="el-GR" sz="1800" i="1" dirty="0" err="1">
                <a:effectLst/>
                <a:latin typeface="Times New Roman" panose="02020603050405020304" pitchFamily="18" charset="0"/>
                <a:ea typeface="Times New Roman" panose="02020603050405020304" pitchFamily="18" charset="0"/>
              </a:rPr>
              <a:t>καρτερικόν</a:t>
            </a:r>
            <a:r>
              <a:rPr lang="el-GR" sz="1800" i="1" dirty="0">
                <a:effectLst/>
                <a:latin typeface="Times New Roman" panose="02020603050405020304" pitchFamily="18" charset="0"/>
                <a:ea typeface="Times New Roman" panose="02020603050405020304" pitchFamily="18" charset="0"/>
              </a:rPr>
              <a:t> αγώνα, την πολιτικήν </a:t>
            </a:r>
            <a:r>
              <a:rPr lang="el-GR" sz="1800" i="1" dirty="0" err="1">
                <a:effectLst/>
                <a:latin typeface="Times New Roman" panose="02020603050405020304" pitchFamily="18" charset="0"/>
                <a:ea typeface="Times New Roman" panose="02020603050405020304" pitchFamily="18" charset="0"/>
              </a:rPr>
              <a:t>ύπαρξιν</a:t>
            </a:r>
            <a:r>
              <a:rPr lang="el-GR" sz="1800" i="1" dirty="0">
                <a:effectLst/>
                <a:latin typeface="Times New Roman" panose="02020603050405020304" pitchFamily="18" charset="0"/>
                <a:ea typeface="Times New Roman" panose="02020603050405020304" pitchFamily="18" charset="0"/>
              </a:rPr>
              <a:t>, διέσωσε όμως την </a:t>
            </a:r>
            <a:r>
              <a:rPr lang="el-GR" sz="1800" i="1" dirty="0" err="1">
                <a:effectLst/>
                <a:latin typeface="Times New Roman" panose="02020603050405020304" pitchFamily="18" charset="0"/>
                <a:ea typeface="Times New Roman" panose="02020603050405020304" pitchFamily="18" charset="0"/>
              </a:rPr>
              <a:t>αδάμαστον</a:t>
            </a:r>
            <a:r>
              <a:rPr lang="el-GR" sz="1800" i="1" dirty="0">
                <a:effectLst/>
                <a:latin typeface="Times New Roman" panose="02020603050405020304" pitchFamily="18" charset="0"/>
                <a:ea typeface="Times New Roman" panose="02020603050405020304" pitchFamily="18" charset="0"/>
              </a:rPr>
              <a:t> αυτού </a:t>
            </a:r>
            <a:r>
              <a:rPr lang="el-GR" sz="1800" i="1" dirty="0" err="1">
                <a:effectLst/>
                <a:latin typeface="Times New Roman" panose="02020603050405020304" pitchFamily="18" charset="0"/>
                <a:ea typeface="Times New Roman" panose="02020603050405020304" pitchFamily="18" charset="0"/>
              </a:rPr>
              <a:t>εθνικότητανκαι</a:t>
            </a:r>
            <a:r>
              <a:rPr lang="el-GR" sz="1800" i="1" dirty="0">
                <a:effectLst/>
                <a:latin typeface="Times New Roman" panose="02020603050405020304" pitchFamily="18" charset="0"/>
                <a:ea typeface="Times New Roman" panose="02020603050405020304" pitchFamily="18" charset="0"/>
              </a:rPr>
              <a:t> το </a:t>
            </a:r>
            <a:r>
              <a:rPr lang="el-GR" sz="1800" i="1" dirty="0" err="1">
                <a:effectLst/>
                <a:latin typeface="Times New Roman" panose="02020603050405020304" pitchFamily="18" charset="0"/>
                <a:ea typeface="Times New Roman" panose="02020603050405020304" pitchFamily="18" charset="0"/>
              </a:rPr>
              <a:t>ακράδαντον</a:t>
            </a:r>
            <a:r>
              <a:rPr lang="el-GR" sz="1800" i="1" dirty="0">
                <a:effectLst/>
                <a:latin typeface="Times New Roman" panose="02020603050405020304" pitchFamily="18" charset="0"/>
                <a:ea typeface="Times New Roman" panose="02020603050405020304" pitchFamily="18" charset="0"/>
              </a:rPr>
              <a:t> </a:t>
            </a:r>
            <a:r>
              <a:rPr lang="el-GR" sz="1800" i="1" dirty="0" err="1">
                <a:effectLst/>
                <a:latin typeface="Times New Roman" panose="02020603050405020304" pitchFamily="18" charset="0"/>
                <a:ea typeface="Times New Roman" panose="02020603050405020304" pitchFamily="18" charset="0"/>
              </a:rPr>
              <a:t>θρήσκευμα.Έθνος</a:t>
            </a:r>
            <a:r>
              <a:rPr lang="el-GR" sz="1800" i="1" dirty="0">
                <a:effectLst/>
                <a:latin typeface="Times New Roman" panose="02020603050405020304" pitchFamily="18" charset="0"/>
                <a:ea typeface="Times New Roman" panose="02020603050405020304" pitchFamily="18" charset="0"/>
              </a:rPr>
              <a:t>, το οποίο έκτοτε, καίτοι υποκύψαν εις συμφοράς </a:t>
            </a:r>
            <a:r>
              <a:rPr lang="el-GR" sz="1800" i="1" dirty="0" err="1">
                <a:effectLst/>
                <a:latin typeface="Times New Roman" panose="02020603050405020304" pitchFamily="18" charset="0"/>
                <a:ea typeface="Times New Roman" panose="02020603050405020304" pitchFamily="18" charset="0"/>
              </a:rPr>
              <a:t>απεριγράπτους</a:t>
            </a:r>
            <a:r>
              <a:rPr lang="el-GR" sz="1800" i="1" dirty="0">
                <a:effectLst/>
                <a:latin typeface="Times New Roman" panose="02020603050405020304" pitchFamily="18" charset="0"/>
                <a:ea typeface="Times New Roman" panose="02020603050405020304" pitchFamily="18" charset="0"/>
              </a:rPr>
              <a:t>, δεν </a:t>
            </a:r>
            <a:r>
              <a:rPr lang="el-GR" sz="1800" i="1" dirty="0" err="1">
                <a:effectLst/>
                <a:latin typeface="Times New Roman" panose="02020603050405020304" pitchFamily="18" charset="0"/>
                <a:ea typeface="Times New Roman" panose="02020603050405020304" pitchFamily="18" charset="0"/>
              </a:rPr>
              <a:t>απηλπίσθη</a:t>
            </a:r>
            <a:r>
              <a:rPr lang="el-GR" sz="1800" i="1" dirty="0">
                <a:effectLst/>
                <a:latin typeface="Times New Roman" panose="02020603050405020304" pitchFamily="18" charset="0"/>
                <a:ea typeface="Times New Roman" panose="02020603050405020304" pitchFamily="18" charset="0"/>
              </a:rPr>
              <a:t>, δεν </a:t>
            </a:r>
            <a:r>
              <a:rPr lang="el-GR" sz="1800" i="1" dirty="0" err="1">
                <a:effectLst/>
                <a:latin typeface="Times New Roman" panose="02020603050405020304" pitchFamily="18" charset="0"/>
                <a:ea typeface="Times New Roman" panose="02020603050405020304" pitchFamily="18" charset="0"/>
              </a:rPr>
              <a:t>απεκαρτέρησεν</a:t>
            </a:r>
            <a:r>
              <a:rPr lang="el-GR" sz="1800" i="1" dirty="0">
                <a:effectLst/>
                <a:latin typeface="Times New Roman" panose="02020603050405020304" pitchFamily="18" charset="0"/>
                <a:ea typeface="Times New Roman" panose="02020603050405020304" pitchFamily="18" charset="0"/>
              </a:rPr>
              <a:t>, αλλά […] </a:t>
            </a:r>
            <a:r>
              <a:rPr lang="el-GR" sz="1800" i="1" dirty="0" err="1">
                <a:effectLst/>
                <a:latin typeface="Times New Roman" panose="02020603050405020304" pitchFamily="18" charset="0"/>
                <a:ea typeface="Times New Roman" panose="02020603050405020304" pitchFamily="18" charset="0"/>
              </a:rPr>
              <a:t>ωφελήθη</a:t>
            </a:r>
            <a:r>
              <a:rPr lang="el-GR" sz="1800" i="1" dirty="0">
                <a:effectLst/>
                <a:latin typeface="Times New Roman" panose="02020603050405020304" pitchFamily="18" charset="0"/>
                <a:ea typeface="Times New Roman" panose="02020603050405020304" pitchFamily="18" charset="0"/>
              </a:rPr>
              <a:t> από τα αγαθά του νεότερου πολιτισμού […] έθνος, τελευταίον, το οποίον έχει την </a:t>
            </a:r>
            <a:r>
              <a:rPr lang="el-GR" sz="1800" i="1" dirty="0" err="1">
                <a:effectLst/>
                <a:latin typeface="Times New Roman" panose="02020603050405020304" pitchFamily="18" charset="0"/>
                <a:ea typeface="Times New Roman" panose="02020603050405020304" pitchFamily="18" charset="0"/>
              </a:rPr>
              <a:t>αδιάσειστον</a:t>
            </a:r>
            <a:r>
              <a:rPr lang="el-GR" sz="1800" i="1" dirty="0">
                <a:effectLst/>
                <a:latin typeface="Times New Roman" panose="02020603050405020304" pitchFamily="18" charset="0"/>
                <a:ea typeface="Times New Roman" panose="02020603050405020304" pitchFamily="18" charset="0"/>
              </a:rPr>
              <a:t> </a:t>
            </a:r>
            <a:r>
              <a:rPr lang="el-GR" sz="1800" i="1" dirty="0" err="1">
                <a:effectLst/>
                <a:latin typeface="Times New Roman" panose="02020603050405020304" pitchFamily="18" charset="0"/>
                <a:ea typeface="Times New Roman" panose="02020603050405020304" pitchFamily="18" charset="0"/>
              </a:rPr>
              <a:t>πεποίθησιν</a:t>
            </a:r>
            <a:r>
              <a:rPr lang="el-GR" sz="1800" i="1" dirty="0">
                <a:effectLst/>
                <a:latin typeface="Times New Roman" panose="02020603050405020304" pitchFamily="18" charset="0"/>
                <a:ea typeface="Times New Roman" panose="02020603050405020304" pitchFamily="18" charset="0"/>
              </a:rPr>
              <a:t>, ότι καθώς εν τη </a:t>
            </a:r>
            <a:r>
              <a:rPr lang="el-GR" sz="1800" i="1" dirty="0" err="1">
                <a:effectLst/>
                <a:latin typeface="Times New Roman" panose="02020603050405020304" pitchFamily="18" charset="0"/>
                <a:ea typeface="Times New Roman" panose="02020603050405020304" pitchFamily="18" charset="0"/>
              </a:rPr>
              <a:t>αρχαιότητι</a:t>
            </a:r>
            <a:r>
              <a:rPr lang="el-GR" sz="1800" i="1" dirty="0">
                <a:effectLst/>
                <a:latin typeface="Times New Roman" panose="02020603050405020304" pitchFamily="18" charset="0"/>
                <a:ea typeface="Times New Roman" panose="02020603050405020304" pitchFamily="18" charset="0"/>
              </a:rPr>
              <a:t> </a:t>
            </a:r>
            <a:r>
              <a:rPr lang="el-GR" sz="1800" i="1" dirty="0" err="1">
                <a:effectLst/>
                <a:latin typeface="Times New Roman" panose="02020603050405020304" pitchFamily="18" charset="0"/>
                <a:ea typeface="Times New Roman" panose="02020603050405020304" pitchFamily="18" charset="0"/>
              </a:rPr>
              <a:t>εξεπλήρωσε</a:t>
            </a:r>
            <a:r>
              <a:rPr lang="el-GR" sz="1800" i="1" dirty="0">
                <a:effectLst/>
                <a:latin typeface="Times New Roman" panose="02020603050405020304" pitchFamily="18" charset="0"/>
                <a:ea typeface="Times New Roman" panose="02020603050405020304" pitchFamily="18" charset="0"/>
              </a:rPr>
              <a:t> </a:t>
            </a:r>
            <a:r>
              <a:rPr lang="el-GR" sz="1800" b="0" i="1" dirty="0">
                <a:effectLst/>
                <a:latin typeface="Times New Roman" panose="02020603050405020304" pitchFamily="18" charset="0"/>
                <a:ea typeface="Times New Roman" panose="02020603050405020304" pitchFamily="18" charset="0"/>
              </a:rPr>
              <a:t>μίαν</a:t>
            </a:r>
            <a:r>
              <a:rPr lang="el-GR" sz="1800" i="1" dirty="0">
                <a:effectLst/>
                <a:latin typeface="Times New Roman" panose="02020603050405020304" pitchFamily="18" charset="0"/>
                <a:ea typeface="Times New Roman" panose="02020603050405020304" pitchFamily="18" charset="0"/>
              </a:rPr>
              <a:t> μεγάλην </a:t>
            </a:r>
            <a:r>
              <a:rPr lang="el-GR" sz="1800" i="1" dirty="0" err="1">
                <a:effectLst/>
                <a:latin typeface="Times New Roman" panose="02020603050405020304" pitchFamily="18" charset="0"/>
                <a:ea typeface="Times New Roman" panose="02020603050405020304" pitchFamily="18" charset="0"/>
              </a:rPr>
              <a:t>ιστορικήν</a:t>
            </a:r>
            <a:r>
              <a:rPr lang="el-GR" sz="1800" i="1" dirty="0">
                <a:effectLst/>
                <a:latin typeface="Times New Roman" panose="02020603050405020304" pitchFamily="18" charset="0"/>
                <a:ea typeface="Times New Roman" panose="02020603050405020304" pitchFamily="18" charset="0"/>
              </a:rPr>
              <a:t> </a:t>
            </a:r>
            <a:r>
              <a:rPr lang="el-GR" sz="1800" i="1" dirty="0" err="1">
                <a:effectLst/>
                <a:latin typeface="Times New Roman" panose="02020603050405020304" pitchFamily="18" charset="0"/>
                <a:ea typeface="Times New Roman" panose="02020603050405020304" pitchFamily="18" charset="0"/>
              </a:rPr>
              <a:t>εντολήν</a:t>
            </a:r>
            <a:r>
              <a:rPr lang="el-GR" sz="1800" i="1" dirty="0">
                <a:effectLst/>
                <a:latin typeface="Times New Roman" panose="02020603050405020304" pitchFamily="18" charset="0"/>
                <a:ea typeface="Times New Roman" panose="02020603050405020304" pitchFamily="18" charset="0"/>
              </a:rPr>
              <a:t>, καθώς έπειτα </a:t>
            </a:r>
            <a:r>
              <a:rPr lang="el-GR" sz="1800" i="1" dirty="0" err="1">
                <a:effectLst/>
                <a:latin typeface="Times New Roman" panose="02020603050405020304" pitchFamily="18" charset="0"/>
                <a:ea typeface="Times New Roman" panose="02020603050405020304" pitchFamily="18" charset="0"/>
              </a:rPr>
              <a:t>εσώθη</a:t>
            </a:r>
            <a:r>
              <a:rPr lang="el-GR" sz="1800" i="1" dirty="0">
                <a:effectLst/>
                <a:latin typeface="Times New Roman" panose="02020603050405020304" pitchFamily="18" charset="0"/>
                <a:ea typeface="Times New Roman" panose="02020603050405020304" pitchFamily="18" charset="0"/>
              </a:rPr>
              <a:t> από της Θείας Προνοίας επί της Ρωμαϊκής κυριαρχίας ίνα </a:t>
            </a:r>
            <a:r>
              <a:rPr lang="el-GR" sz="1800" i="1" dirty="0" err="1">
                <a:effectLst/>
                <a:latin typeface="Times New Roman" panose="02020603050405020304" pitchFamily="18" charset="0"/>
                <a:ea typeface="Times New Roman" panose="02020603050405020304" pitchFamily="18" charset="0"/>
              </a:rPr>
              <a:t>εκπληρώση</a:t>
            </a:r>
            <a:r>
              <a:rPr lang="el-GR" sz="1800" i="1" dirty="0">
                <a:effectLst/>
                <a:latin typeface="Times New Roman" panose="02020603050405020304" pitchFamily="18" charset="0"/>
                <a:ea typeface="Times New Roman" panose="02020603050405020304" pitchFamily="18" charset="0"/>
              </a:rPr>
              <a:t> εν τω μέσω </a:t>
            </a:r>
            <a:r>
              <a:rPr lang="el-GR" sz="1800" i="1" dirty="0" err="1">
                <a:effectLst/>
                <a:latin typeface="Times New Roman" panose="02020603050405020304" pitchFamily="18" charset="0"/>
                <a:ea typeface="Times New Roman" panose="02020603050405020304" pitchFamily="18" charset="0"/>
              </a:rPr>
              <a:t>αιώνι</a:t>
            </a:r>
            <a:r>
              <a:rPr lang="el-GR" sz="1800" i="1" dirty="0">
                <a:effectLst/>
                <a:latin typeface="Times New Roman" panose="02020603050405020304" pitchFamily="18" charset="0"/>
                <a:ea typeface="Times New Roman" panose="02020603050405020304" pitchFamily="18" charset="0"/>
              </a:rPr>
              <a:t> </a:t>
            </a:r>
            <a:r>
              <a:rPr lang="el-GR" sz="1800" b="0" i="1" dirty="0" err="1">
                <a:effectLst/>
                <a:latin typeface="Times New Roman" panose="02020603050405020304" pitchFamily="18" charset="0"/>
                <a:ea typeface="Times New Roman" panose="02020603050405020304" pitchFamily="18" charset="0"/>
              </a:rPr>
              <a:t>δευτέραν</a:t>
            </a:r>
            <a:r>
              <a:rPr lang="el-GR" sz="1800" i="1" dirty="0">
                <a:effectLst/>
                <a:latin typeface="Times New Roman" panose="02020603050405020304" pitchFamily="18" charset="0"/>
                <a:ea typeface="Times New Roman" panose="02020603050405020304" pitchFamily="18" charset="0"/>
              </a:rPr>
              <a:t> μεγάλην </a:t>
            </a:r>
            <a:r>
              <a:rPr lang="el-GR" sz="1800" i="1" dirty="0" err="1">
                <a:effectLst/>
                <a:latin typeface="Times New Roman" panose="02020603050405020304" pitchFamily="18" charset="0"/>
                <a:ea typeface="Times New Roman" panose="02020603050405020304" pitchFamily="18" charset="0"/>
              </a:rPr>
              <a:t>ιστορικήν</a:t>
            </a:r>
            <a:r>
              <a:rPr lang="el-GR" sz="1800" i="1" dirty="0">
                <a:effectLst/>
                <a:latin typeface="Times New Roman" panose="02020603050405020304" pitchFamily="18" charset="0"/>
                <a:ea typeface="Times New Roman" panose="02020603050405020304" pitchFamily="18" charset="0"/>
              </a:rPr>
              <a:t> </a:t>
            </a:r>
            <a:r>
              <a:rPr lang="el-GR" sz="1800" i="1" dirty="0" err="1">
                <a:effectLst/>
                <a:latin typeface="Times New Roman" panose="02020603050405020304" pitchFamily="18" charset="0"/>
                <a:ea typeface="Times New Roman" panose="02020603050405020304" pitchFamily="18" charset="0"/>
              </a:rPr>
              <a:t>εντολήν</a:t>
            </a:r>
            <a:r>
              <a:rPr lang="el-GR" sz="1800" i="1" dirty="0">
                <a:effectLst/>
                <a:latin typeface="Times New Roman" panose="02020603050405020304" pitchFamily="18" charset="0"/>
                <a:ea typeface="Times New Roman" panose="02020603050405020304" pitchFamily="18" charset="0"/>
              </a:rPr>
              <a:t>, ούτως βραδύτερον </a:t>
            </a:r>
            <a:r>
              <a:rPr lang="el-GR" sz="1800" i="1" dirty="0" err="1">
                <a:effectLst/>
                <a:latin typeface="Times New Roman" panose="02020603050405020304" pitchFamily="18" charset="0"/>
                <a:ea typeface="Times New Roman" panose="02020603050405020304" pitchFamily="18" charset="0"/>
              </a:rPr>
              <a:t>εσώθη</a:t>
            </a:r>
            <a:r>
              <a:rPr lang="el-GR" sz="1800" i="1" dirty="0">
                <a:effectLst/>
                <a:latin typeface="Times New Roman" panose="02020603050405020304" pitchFamily="18" charset="0"/>
                <a:ea typeface="Times New Roman" panose="02020603050405020304" pitchFamily="18" charset="0"/>
              </a:rPr>
              <a:t> </a:t>
            </a:r>
            <a:r>
              <a:rPr lang="el-GR" sz="1800" i="1" dirty="0" err="1">
                <a:effectLst/>
                <a:latin typeface="Times New Roman" panose="02020603050405020304" pitchFamily="18" charset="0"/>
                <a:ea typeface="Times New Roman" panose="02020603050405020304" pitchFamily="18" charset="0"/>
              </a:rPr>
              <a:t>πάλιν</a:t>
            </a:r>
            <a:r>
              <a:rPr lang="el-GR" sz="1800" i="1" dirty="0">
                <a:effectLst/>
                <a:latin typeface="Times New Roman" panose="02020603050405020304" pitchFamily="18" charset="0"/>
                <a:ea typeface="Times New Roman" panose="02020603050405020304" pitchFamily="18" charset="0"/>
              </a:rPr>
              <a:t> από του Θεού των πατέρων αυτού επί της Τουρκικής κυριαρχίας ίνα </a:t>
            </a:r>
            <a:r>
              <a:rPr lang="el-GR" sz="1800" i="1" dirty="0" err="1">
                <a:effectLst/>
                <a:latin typeface="Times New Roman" panose="02020603050405020304" pitchFamily="18" charset="0"/>
                <a:ea typeface="Times New Roman" panose="02020603050405020304" pitchFamily="18" charset="0"/>
              </a:rPr>
              <a:t>εκπληρώση</a:t>
            </a:r>
            <a:r>
              <a:rPr lang="el-GR" sz="1800" i="1" dirty="0">
                <a:effectLst/>
                <a:latin typeface="Times New Roman" panose="02020603050405020304" pitchFamily="18" charset="0"/>
                <a:ea typeface="Times New Roman" panose="02020603050405020304" pitchFamily="18" charset="0"/>
              </a:rPr>
              <a:t> και εν τοις </a:t>
            </a:r>
            <a:r>
              <a:rPr lang="el-GR" sz="1800" i="1" dirty="0" err="1">
                <a:effectLst/>
                <a:latin typeface="Times New Roman" panose="02020603050405020304" pitchFamily="18" charset="0"/>
                <a:ea typeface="Times New Roman" panose="02020603050405020304" pitchFamily="18" charset="0"/>
              </a:rPr>
              <a:t>νεωτέροις</a:t>
            </a:r>
            <a:r>
              <a:rPr lang="el-GR" sz="1800" i="1" dirty="0">
                <a:effectLst/>
                <a:latin typeface="Times New Roman" panose="02020603050405020304" pitchFamily="18" charset="0"/>
                <a:ea typeface="Times New Roman" panose="02020603050405020304" pitchFamily="18" charset="0"/>
              </a:rPr>
              <a:t> </a:t>
            </a:r>
            <a:r>
              <a:rPr lang="el-GR" sz="1800" i="1" dirty="0" err="1">
                <a:effectLst/>
                <a:latin typeface="Times New Roman" panose="02020603050405020304" pitchFamily="18" charset="0"/>
                <a:ea typeface="Times New Roman" panose="02020603050405020304" pitchFamily="18" charset="0"/>
              </a:rPr>
              <a:t>χρόνοις</a:t>
            </a:r>
            <a:r>
              <a:rPr lang="el-GR" sz="1800" i="1" dirty="0">
                <a:effectLst/>
                <a:latin typeface="Times New Roman" panose="02020603050405020304" pitchFamily="18" charset="0"/>
                <a:ea typeface="Times New Roman" panose="02020603050405020304" pitchFamily="18" charset="0"/>
              </a:rPr>
              <a:t> </a:t>
            </a:r>
            <a:r>
              <a:rPr lang="el-GR" sz="1800" b="0" i="1" dirty="0" err="1">
                <a:effectLst/>
                <a:latin typeface="Times New Roman" panose="02020603050405020304" pitchFamily="18" charset="0"/>
                <a:ea typeface="Times New Roman" panose="02020603050405020304" pitchFamily="18" charset="0"/>
              </a:rPr>
              <a:t>τρίτην</a:t>
            </a:r>
            <a:r>
              <a:rPr lang="el-GR" sz="1800" i="1" dirty="0">
                <a:effectLst/>
                <a:latin typeface="Times New Roman" panose="02020603050405020304" pitchFamily="18" charset="0"/>
                <a:ea typeface="Times New Roman" panose="02020603050405020304" pitchFamily="18" charset="0"/>
              </a:rPr>
              <a:t> τινά ουδέν ήττον μεγάλην </a:t>
            </a:r>
            <a:r>
              <a:rPr lang="el-GR" sz="1800" i="1" dirty="0" err="1">
                <a:effectLst/>
                <a:latin typeface="Times New Roman" panose="02020603050405020304" pitchFamily="18" charset="0"/>
                <a:ea typeface="Times New Roman" panose="02020603050405020304" pitchFamily="18" charset="0"/>
              </a:rPr>
              <a:t>ιστορικήν</a:t>
            </a:r>
            <a:r>
              <a:rPr lang="el-GR" sz="1800" i="1" dirty="0">
                <a:effectLst/>
                <a:latin typeface="Times New Roman" panose="02020603050405020304" pitchFamily="18" charset="0"/>
                <a:ea typeface="Times New Roman" panose="02020603050405020304" pitchFamily="18" charset="0"/>
              </a:rPr>
              <a:t> </a:t>
            </a:r>
            <a:r>
              <a:rPr lang="el-GR" sz="1800" i="1" dirty="0" err="1">
                <a:effectLst/>
                <a:latin typeface="Times New Roman" panose="02020603050405020304" pitchFamily="18" charset="0"/>
                <a:ea typeface="Times New Roman" panose="02020603050405020304" pitchFamily="18" charset="0"/>
              </a:rPr>
              <a:t>εντολήν</a:t>
            </a:r>
            <a:r>
              <a:rPr lang="el-GR" sz="1800" i="1" dirty="0">
                <a:effectLst/>
                <a:latin typeface="Times New Roman" panose="02020603050405020304" pitchFamily="18" charset="0"/>
                <a:ea typeface="Times New Roman" panose="02020603050405020304" pitchFamily="18" charset="0"/>
              </a:rPr>
              <a:t>, ότι εν </a:t>
            </a:r>
            <a:r>
              <a:rPr lang="el-GR" sz="1800" i="1" dirty="0" err="1">
                <a:effectLst/>
                <a:latin typeface="Times New Roman" panose="02020603050405020304" pitchFamily="18" charset="0"/>
                <a:ea typeface="Times New Roman" panose="02020603050405020304" pitchFamily="18" charset="0"/>
              </a:rPr>
              <a:t>άλλαις</a:t>
            </a:r>
            <a:r>
              <a:rPr lang="el-GR" sz="1800" i="1" dirty="0">
                <a:effectLst/>
                <a:latin typeface="Times New Roman" panose="02020603050405020304" pitchFamily="18" charset="0"/>
                <a:ea typeface="Times New Roman" panose="02020603050405020304" pitchFamily="18" charset="0"/>
              </a:rPr>
              <a:t> </a:t>
            </a:r>
            <a:r>
              <a:rPr lang="el-GR" sz="1800" i="1" dirty="0" err="1">
                <a:effectLst/>
                <a:latin typeface="Times New Roman" panose="02020603050405020304" pitchFamily="18" charset="0"/>
                <a:ea typeface="Times New Roman" panose="02020603050405020304" pitchFamily="18" charset="0"/>
              </a:rPr>
              <a:t>λέξεσι</a:t>
            </a:r>
            <a:r>
              <a:rPr lang="el-GR" sz="1800" i="1" dirty="0">
                <a:effectLst/>
                <a:latin typeface="Times New Roman" panose="02020603050405020304" pitchFamily="18" charset="0"/>
                <a:ea typeface="Times New Roman" panose="02020603050405020304" pitchFamily="18" charset="0"/>
              </a:rPr>
              <a:t> </a:t>
            </a:r>
            <a:r>
              <a:rPr lang="el-GR" sz="1800" i="1" dirty="0" err="1">
                <a:effectLst/>
                <a:latin typeface="Times New Roman" panose="02020603050405020304" pitchFamily="18" charset="0"/>
                <a:ea typeface="Times New Roman" panose="02020603050405020304" pitchFamily="18" charset="0"/>
              </a:rPr>
              <a:t>προώρισται</a:t>
            </a:r>
            <a:r>
              <a:rPr lang="el-GR" sz="1800" i="1" dirty="0">
                <a:effectLst/>
                <a:latin typeface="Times New Roman" panose="02020603050405020304" pitchFamily="18" charset="0"/>
                <a:ea typeface="Times New Roman" panose="02020603050405020304" pitchFamily="18" charset="0"/>
              </a:rPr>
              <a:t> να </a:t>
            </a:r>
            <a:r>
              <a:rPr lang="el-GR" sz="1800" i="1" dirty="0" err="1">
                <a:effectLst/>
                <a:latin typeface="Times New Roman" panose="02020603050405020304" pitchFamily="18" charset="0"/>
                <a:ea typeface="Times New Roman" panose="02020603050405020304" pitchFamily="18" charset="0"/>
              </a:rPr>
              <a:t>προεδρεύση</a:t>
            </a:r>
            <a:r>
              <a:rPr lang="el-GR" sz="1800" i="1" dirty="0">
                <a:effectLst/>
                <a:latin typeface="Times New Roman" panose="02020603050405020304" pitchFamily="18" charset="0"/>
                <a:ea typeface="Times New Roman" panose="02020603050405020304" pitchFamily="18" charset="0"/>
              </a:rPr>
              <a:t> εις την </a:t>
            </a:r>
            <a:r>
              <a:rPr lang="el-GR" sz="1800" i="1" dirty="0" err="1">
                <a:effectLst/>
                <a:latin typeface="Times New Roman" panose="02020603050405020304" pitchFamily="18" charset="0"/>
                <a:ea typeface="Times New Roman" panose="02020603050405020304" pitchFamily="18" charset="0"/>
              </a:rPr>
              <a:t>αναβίωσιν</a:t>
            </a:r>
            <a:r>
              <a:rPr lang="el-GR" sz="1800" i="1" dirty="0">
                <a:effectLst/>
                <a:latin typeface="Times New Roman" panose="02020603050405020304" pitchFamily="18" charset="0"/>
                <a:ea typeface="Times New Roman" panose="02020603050405020304" pitchFamily="18" charset="0"/>
              </a:rPr>
              <a:t> της Ανατολής"</a:t>
            </a:r>
            <a:r>
              <a:rPr lang="el-GR" sz="1800" dirty="0">
                <a:effectLst/>
                <a:latin typeface="Times New Roman" panose="02020603050405020304" pitchFamily="18" charset="0"/>
                <a:ea typeface="Times New Roman" panose="02020603050405020304" pitchFamily="18" charset="0"/>
              </a:rPr>
              <a:t> </a:t>
            </a:r>
          </a:p>
          <a:p>
            <a:endParaRPr lang="el-GR" dirty="0"/>
          </a:p>
        </p:txBody>
      </p:sp>
    </p:spTree>
    <p:extLst>
      <p:ext uri="{BB962C8B-B14F-4D97-AF65-F5344CB8AC3E}">
        <p14:creationId xmlns:p14="http://schemas.microsoft.com/office/powerpoint/2010/main" val="2701241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a:extLst>
              <a:ext uri="{FF2B5EF4-FFF2-40B4-BE49-F238E27FC236}">
                <a16:creationId xmlns:a16="http://schemas.microsoft.com/office/drawing/2014/main" id="{F737D1CB-246D-E63E-AB01-43399EAD8C38}"/>
              </a:ext>
            </a:extLst>
          </p:cNvPr>
          <p:cNvSpPr>
            <a:spLocks noChangeArrowheads="1"/>
          </p:cNvSpPr>
          <p:nvPr/>
        </p:nvSpPr>
        <p:spPr bwMode="auto">
          <a:xfrm>
            <a:off x="3810000" y="612775"/>
            <a:ext cx="45720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l-GR" altLang="el-GR" sz="1800" b="1" dirty="0"/>
              <a:t>Ο αντιμοναρχικός πολιτικός και συγγραφέας Γ. Φιλάρετος για τη Μεγάλη Ιδέα</a:t>
            </a:r>
            <a:endParaRPr lang="el-GR" altLang="el-GR" sz="1800" dirty="0"/>
          </a:p>
          <a:p>
            <a:pPr eaLnBrk="1" hangingPunct="1">
              <a:spcBef>
                <a:spcPct val="0"/>
              </a:spcBef>
              <a:buFontTx/>
              <a:buNone/>
            </a:pPr>
            <a:r>
              <a:rPr lang="el-GR" altLang="el-GR" sz="1800" dirty="0"/>
              <a:t>Εις </a:t>
            </a:r>
            <a:r>
              <a:rPr lang="el-GR" altLang="el-GR" sz="1800" dirty="0" err="1"/>
              <a:t>ποίαν</a:t>
            </a:r>
            <a:r>
              <a:rPr lang="el-GR" altLang="el-GR" sz="1800" dirty="0"/>
              <a:t> </a:t>
            </a:r>
            <a:r>
              <a:rPr lang="el-GR" altLang="el-GR" sz="1800" dirty="0" err="1"/>
              <a:t>εποχήν</a:t>
            </a:r>
            <a:r>
              <a:rPr lang="el-GR" altLang="el-GR" sz="1800" dirty="0"/>
              <a:t> </a:t>
            </a:r>
            <a:r>
              <a:rPr lang="el-GR" altLang="el-GR" sz="1800" dirty="0" err="1"/>
              <a:t>κατεγίναμεν</a:t>
            </a:r>
            <a:r>
              <a:rPr lang="el-GR" altLang="el-GR" sz="1800" dirty="0"/>
              <a:t> ειλικρινώς και </a:t>
            </a:r>
            <a:r>
              <a:rPr lang="el-GR" altLang="el-GR" sz="1800" dirty="0" err="1"/>
              <a:t>ειργάσθημεν</a:t>
            </a:r>
            <a:r>
              <a:rPr lang="el-GR" altLang="el-GR" sz="1800" dirty="0"/>
              <a:t> επιμόνως υπέρ της υλικής προαγωγής ημών, ήτις είναι ο στύλος τής καλώς </a:t>
            </a:r>
            <a:r>
              <a:rPr lang="el-GR" altLang="el-GR" sz="1800" dirty="0" err="1"/>
              <a:t>εννοουμένης</a:t>
            </a:r>
            <a:r>
              <a:rPr lang="el-GR" altLang="el-GR" sz="1800" dirty="0"/>
              <a:t> ηθικής αναπτύξεως; Εάν ύπαρξη στιγμή, καθ’ ην δεν μας </a:t>
            </a:r>
            <a:r>
              <a:rPr lang="el-GR" altLang="el-GR" sz="1800" dirty="0" err="1"/>
              <a:t>διαιρούσι</a:t>
            </a:r>
            <a:r>
              <a:rPr lang="el-GR" altLang="el-GR" sz="1800" dirty="0"/>
              <a:t> πάθη πολιτικά εσωτερικώς ή δεν </a:t>
            </a:r>
            <a:r>
              <a:rPr lang="el-GR" altLang="el-GR" sz="1800" dirty="0" err="1"/>
              <a:t>συρόμεθα</a:t>
            </a:r>
            <a:r>
              <a:rPr lang="el-GR" altLang="el-GR" sz="1800" dirty="0"/>
              <a:t> από το δέλεαρ πολιτικού ταχυδακτυλουργού εις </a:t>
            </a:r>
            <a:r>
              <a:rPr lang="el-GR" altLang="el-GR" sz="1800" dirty="0" err="1"/>
              <a:t>υψηλάς</a:t>
            </a:r>
            <a:r>
              <a:rPr lang="el-GR" altLang="el-GR" sz="1800" dirty="0"/>
              <a:t>, </a:t>
            </a:r>
            <a:r>
              <a:rPr lang="el-GR" altLang="el-GR" sz="1800" dirty="0" err="1"/>
              <a:t>συνταγματικάς</a:t>
            </a:r>
            <a:r>
              <a:rPr lang="el-GR" altLang="el-GR" sz="1800" dirty="0"/>
              <a:t> θεωρίας εξαντλούμενοι, αναμφισβητήτως </a:t>
            </a:r>
            <a:r>
              <a:rPr lang="el-GR" altLang="el-GR" sz="1800" dirty="0" err="1"/>
              <a:t>απασχολούμεθα</a:t>
            </a:r>
            <a:r>
              <a:rPr lang="el-GR" altLang="el-GR" sz="1800" dirty="0"/>
              <a:t> εις την Μεγάλην Ιδέαν, </a:t>
            </a:r>
            <a:r>
              <a:rPr lang="el-GR" altLang="el-GR" sz="1800" dirty="0" err="1"/>
              <a:t>εξασθενούμενοι</a:t>
            </a:r>
            <a:r>
              <a:rPr lang="el-GR" altLang="el-GR" sz="1800" dirty="0"/>
              <a:t> με το </a:t>
            </a:r>
            <a:r>
              <a:rPr lang="el-GR" altLang="el-GR" sz="1800" dirty="0" err="1"/>
              <a:t>όνειρον</a:t>
            </a:r>
            <a:r>
              <a:rPr lang="el-GR" altLang="el-GR" sz="1800" dirty="0"/>
              <a:t> τού να ίδωμεν την ελληνική </a:t>
            </a:r>
            <a:r>
              <a:rPr lang="el-GR" altLang="el-GR" sz="1800" dirty="0" err="1"/>
              <a:t>σημαίαν</a:t>
            </a:r>
            <a:r>
              <a:rPr lang="el-GR" altLang="el-GR" sz="1800" dirty="0"/>
              <a:t>, </a:t>
            </a:r>
            <a:r>
              <a:rPr lang="el-GR" altLang="el-GR" sz="1800" dirty="0" err="1"/>
              <a:t>κυματίζουσαν</a:t>
            </a:r>
            <a:r>
              <a:rPr lang="el-GR" altLang="el-GR" sz="1800" dirty="0"/>
              <a:t> εις την Αγίαν </a:t>
            </a:r>
            <a:r>
              <a:rPr lang="el-GR" altLang="el-GR" sz="1800" dirty="0" err="1"/>
              <a:t>Σοφίαν</a:t>
            </a:r>
            <a:r>
              <a:rPr lang="el-GR" altLang="el-GR" sz="1800" dirty="0"/>
              <a:t>.</a:t>
            </a:r>
            <a:br>
              <a:rPr lang="el-GR" altLang="el-GR" sz="1800" dirty="0"/>
            </a:br>
            <a:r>
              <a:rPr lang="el-GR" altLang="el-GR" sz="1800" dirty="0"/>
              <a:t>Γ. Φιλάρετος, </a:t>
            </a:r>
            <a:r>
              <a:rPr lang="el-GR" altLang="el-GR" sz="1800" dirty="0" err="1"/>
              <a:t>εφημ</a:t>
            </a:r>
            <a:r>
              <a:rPr lang="el-GR" altLang="el-GR" sz="1800" dirty="0"/>
              <a:t>. Εύβοια, 22.1.1876.</a:t>
            </a:r>
            <a:br>
              <a:rPr lang="el-GR" altLang="el-GR" sz="1800" dirty="0"/>
            </a:br>
            <a:r>
              <a:rPr lang="el-GR" altLang="el-GR" sz="1800" dirty="0"/>
              <a:t>Πηγή: Ε. </a:t>
            </a:r>
            <a:r>
              <a:rPr lang="el-GR" altLang="el-GR" sz="1800" dirty="0" err="1"/>
              <a:t>Σκοπετέα</a:t>
            </a:r>
            <a:r>
              <a:rPr lang="el-GR" altLang="el-GR" sz="1800" dirty="0"/>
              <a:t>, Το «Πρότυπο Βασίλειο» και η Μεγάλη Ιδέα, </a:t>
            </a:r>
            <a:r>
              <a:rPr lang="el-GR" altLang="el-GR" sz="1800" dirty="0" err="1"/>
              <a:t>Πολύτυπο</a:t>
            </a:r>
            <a:r>
              <a:rPr lang="el-GR" altLang="el-GR" sz="1800" dirty="0"/>
              <a:t>, Αθήνα 1988, σ. 360.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Ζαμπέλιος Σπυρίδων">
            <a:extLst>
              <a:ext uri="{FF2B5EF4-FFF2-40B4-BE49-F238E27FC236}">
                <a16:creationId xmlns:a16="http://schemas.microsoft.com/office/drawing/2014/main" id="{A72663F8-2928-77CB-7F21-105BBA7AAE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838200"/>
            <a:ext cx="4876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1163</Words>
  <Application>Microsoft Office PowerPoint</Application>
  <PresentationFormat>Ευρεία οθόνη</PresentationFormat>
  <Paragraphs>50</Paragraphs>
  <Slides>14</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14</vt:i4>
      </vt:variant>
    </vt:vector>
  </HeadingPairs>
  <TitlesOfParts>
    <vt:vector size="19" baseType="lpstr">
      <vt:lpstr>Arial</vt:lpstr>
      <vt:lpstr>Calibri</vt:lpstr>
      <vt:lpstr>Calibri Light</vt:lpstr>
      <vt:lpstr>Times New Roman</vt:lpstr>
      <vt:lpstr>Θέμα του Office</vt:lpstr>
      <vt:lpstr>Η Μεγάλη Ιδέα και η ανασυγκρότηση της ελληνικής ιστοριογραφίας</vt:lpstr>
      <vt:lpstr>Το πρόβλημα της συνέχειας στην ελληνική ιστοριογραφία</vt:lpstr>
      <vt:lpstr>Παρουσίαση του PowerPoint</vt:lpstr>
      <vt:lpstr>Παρουσίαση του PowerPoint</vt:lpstr>
      <vt:lpstr> </vt:lpstr>
      <vt:lpstr>Παρουσίαση του PowerPoint</vt:lpstr>
      <vt:lpstr>Κ.Παπαρρηγόπουλος, «η ορθόδοξος Ανατολική Εκκλησία και τα δύο άλλα χριστιανικά θρησκεύματα», Πανδώρα, τ.Δ (1853-1854), σ.173-174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Μεγάλη Ιδέα και η ανασυγκρότηση της ελληνικής ιστοριογραφίας</dc:title>
  <dc:creator>Dimitris Stamatopoulos</dc:creator>
  <cp:lastModifiedBy>Dimitris Stamatopoulos</cp:lastModifiedBy>
  <cp:revision>1</cp:revision>
  <dcterms:created xsi:type="dcterms:W3CDTF">2023-03-13T22:10:59Z</dcterms:created>
  <dcterms:modified xsi:type="dcterms:W3CDTF">2023-03-13T22:18:33Z</dcterms:modified>
</cp:coreProperties>
</file>