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9" r:id="rId1"/>
  </p:sldMasterIdLst>
  <p:notesMasterIdLst>
    <p:notesMasterId r:id="rId19"/>
  </p:notesMasterIdLst>
  <p:handoutMasterIdLst>
    <p:handoutMasterId r:id="rId20"/>
  </p:handoutMasterIdLst>
  <p:sldIdLst>
    <p:sldId id="327" r:id="rId2"/>
    <p:sldId id="328" r:id="rId3"/>
    <p:sldId id="329" r:id="rId4"/>
    <p:sldId id="330" r:id="rId5"/>
    <p:sldId id="331" r:id="rId6"/>
    <p:sldId id="332" r:id="rId7"/>
    <p:sldId id="333" r:id="rId8"/>
    <p:sldId id="304" r:id="rId9"/>
    <p:sldId id="334" r:id="rId10"/>
    <p:sldId id="335" r:id="rId11"/>
    <p:sldId id="336" r:id="rId12"/>
    <p:sldId id="337" r:id="rId13"/>
    <p:sldId id="320" r:id="rId14"/>
    <p:sldId id="338" r:id="rId15"/>
    <p:sldId id="339" r:id="rId16"/>
    <p:sldId id="340" r:id="rId17"/>
    <p:sldId id="341" r:id="rId18"/>
  </p:sldIdLst>
  <p:sldSz cx="9144000" cy="6858000" type="screen4x3"/>
  <p:notesSz cx="7102475" cy="10231438"/>
  <p:defaultTextStyle>
    <a:defPPr>
      <a:defRPr lang="el-GR"/>
    </a:defPPr>
    <a:lvl1pPr algn="l" rtl="0" eaLnBrk="0" fontAlgn="base" hangingPunct="0">
      <a:spcBef>
        <a:spcPct val="0"/>
      </a:spcBef>
      <a:spcAft>
        <a:spcPct val="0"/>
      </a:spcAft>
      <a:defRPr sz="1200" kern="1200">
        <a:solidFill>
          <a:schemeClr val="tx1"/>
        </a:solidFill>
        <a:latin typeface="Tahoma" charset="0"/>
        <a:ea typeface="+mn-ea"/>
        <a:cs typeface="+mn-cs"/>
      </a:defRPr>
    </a:lvl1pPr>
    <a:lvl2pPr marL="457200" algn="l" rtl="0" eaLnBrk="0" fontAlgn="base" hangingPunct="0">
      <a:spcBef>
        <a:spcPct val="0"/>
      </a:spcBef>
      <a:spcAft>
        <a:spcPct val="0"/>
      </a:spcAft>
      <a:defRPr sz="1200" kern="1200">
        <a:solidFill>
          <a:schemeClr val="tx1"/>
        </a:solidFill>
        <a:latin typeface="Tahoma" charset="0"/>
        <a:ea typeface="+mn-ea"/>
        <a:cs typeface="+mn-cs"/>
      </a:defRPr>
    </a:lvl2pPr>
    <a:lvl3pPr marL="914400" algn="l" rtl="0" eaLnBrk="0" fontAlgn="base" hangingPunct="0">
      <a:spcBef>
        <a:spcPct val="0"/>
      </a:spcBef>
      <a:spcAft>
        <a:spcPct val="0"/>
      </a:spcAft>
      <a:defRPr sz="1200" kern="1200">
        <a:solidFill>
          <a:schemeClr val="tx1"/>
        </a:solidFill>
        <a:latin typeface="Tahoma" charset="0"/>
        <a:ea typeface="+mn-ea"/>
        <a:cs typeface="+mn-cs"/>
      </a:defRPr>
    </a:lvl3pPr>
    <a:lvl4pPr marL="1371600" algn="l" rtl="0" eaLnBrk="0" fontAlgn="base" hangingPunct="0">
      <a:spcBef>
        <a:spcPct val="0"/>
      </a:spcBef>
      <a:spcAft>
        <a:spcPct val="0"/>
      </a:spcAft>
      <a:defRPr sz="1200" kern="1200">
        <a:solidFill>
          <a:schemeClr val="tx1"/>
        </a:solidFill>
        <a:latin typeface="Tahoma" charset="0"/>
        <a:ea typeface="+mn-ea"/>
        <a:cs typeface="+mn-cs"/>
      </a:defRPr>
    </a:lvl4pPr>
    <a:lvl5pPr marL="1828800" algn="l" rtl="0" eaLnBrk="0" fontAlgn="base" hangingPunct="0">
      <a:spcBef>
        <a:spcPct val="0"/>
      </a:spcBef>
      <a:spcAft>
        <a:spcPct val="0"/>
      </a:spcAft>
      <a:defRPr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Tahoma" charset="0"/>
        <a:ea typeface="+mn-ea"/>
        <a:cs typeface="+mn-cs"/>
      </a:defRPr>
    </a:lvl6pPr>
    <a:lvl7pPr marL="2743200" algn="l" defTabSz="914400" rtl="0" eaLnBrk="1" latinLnBrk="0" hangingPunct="1">
      <a:defRPr sz="1200" kern="1200">
        <a:solidFill>
          <a:schemeClr val="tx1"/>
        </a:solidFill>
        <a:latin typeface="Tahoma" charset="0"/>
        <a:ea typeface="+mn-ea"/>
        <a:cs typeface="+mn-cs"/>
      </a:defRPr>
    </a:lvl7pPr>
    <a:lvl8pPr marL="3200400" algn="l" defTabSz="914400" rtl="0" eaLnBrk="1" latinLnBrk="0" hangingPunct="1">
      <a:defRPr sz="1200" kern="1200">
        <a:solidFill>
          <a:schemeClr val="tx1"/>
        </a:solidFill>
        <a:latin typeface="Tahoma" charset="0"/>
        <a:ea typeface="+mn-ea"/>
        <a:cs typeface="+mn-cs"/>
      </a:defRPr>
    </a:lvl8pPr>
    <a:lvl9pPr marL="3657600" algn="l" defTabSz="914400" rtl="0" eaLnBrk="1" latinLnBrk="0" hangingPunct="1">
      <a:defRPr sz="1200" kern="1200">
        <a:solidFill>
          <a:schemeClr val="tx1"/>
        </a:solidFill>
        <a:latin typeface="Tahoma"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3223">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3366FF"/>
    <a:srgbClr val="E3ECF5"/>
    <a:srgbClr val="E4E3F5"/>
    <a:srgbClr val="DAD9F3"/>
    <a:srgbClr val="003366"/>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99" autoAdjust="0"/>
    <p:restoredTop sz="91971" autoAdjust="0"/>
  </p:normalViewPr>
  <p:slideViewPr>
    <p:cSldViewPr showGuides="1">
      <p:cViewPr>
        <p:scale>
          <a:sx n="94" d="100"/>
          <a:sy n="94" d="100"/>
        </p:scale>
        <p:origin x="-970" y="48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p:scale>
          <a:sx n="66" d="100"/>
          <a:sy n="66" d="100"/>
        </p:scale>
        <p:origin x="-1524" y="588"/>
      </p:cViewPr>
      <p:guideLst>
        <p:guide orient="horz" pos="3223"/>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47" tIns="49523" rIns="99047" bIns="49523" numCol="1" anchor="t"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6147"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47" tIns="49523" rIns="99047" bIns="49523" numCol="1" anchor="t" anchorCtr="0" compatLnSpc="1">
            <a:prstTxWarp prst="textNoShape">
              <a:avLst/>
            </a:prstTxWarp>
          </a:bodyPr>
          <a:lstStyle>
            <a:lvl1pPr algn="r" defTabSz="990600" eaLnBrk="1" hangingPunct="1">
              <a:defRPr sz="1300">
                <a:latin typeface="Tahoma" panose="020B0604030504040204" pitchFamily="34" charset="0"/>
              </a:defRPr>
            </a:lvl1pPr>
          </a:lstStyle>
          <a:p>
            <a:pPr>
              <a:defRPr/>
            </a:pPr>
            <a:endParaRPr lang="el-GR"/>
          </a:p>
        </p:txBody>
      </p:sp>
      <p:sp>
        <p:nvSpPr>
          <p:cNvPr id="6148" name="Rectangle 4"/>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9047" tIns="49523" rIns="99047" bIns="49523" numCol="1" anchor="b"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6149" name="Rectangle 5"/>
          <p:cNvSpPr>
            <a:spLocks noGrp="1" noChangeArrowheads="1"/>
          </p:cNvSpPr>
          <p:nvPr>
            <p:ph type="sldNum" sz="quarter" idx="3"/>
          </p:nvPr>
        </p:nvSpPr>
        <p:spPr bwMode="auto">
          <a:xfrm>
            <a:off x="4260850" y="9720263"/>
            <a:ext cx="2841625" cy="511175"/>
          </a:xfrm>
          <a:prstGeom prst="rect">
            <a:avLst/>
          </a:prstGeom>
          <a:noFill/>
          <a:ln w="9525">
            <a:noFill/>
            <a:miter lim="800000"/>
            <a:headEnd/>
            <a:tailEnd/>
          </a:ln>
          <a:effectLst/>
        </p:spPr>
        <p:txBody>
          <a:bodyPr vert="horz" wrap="square" lIns="99047" tIns="49523" rIns="99047" bIns="49523" numCol="1" anchor="b" anchorCtr="0" compatLnSpc="1">
            <a:prstTxWarp prst="textNoShape">
              <a:avLst/>
            </a:prstTxWarp>
          </a:bodyPr>
          <a:lstStyle>
            <a:lvl1pPr defTabSz="990600" eaLnBrk="1" hangingPunct="1">
              <a:defRPr sz="1000">
                <a:latin typeface="Tahoma" panose="020B0604030504040204" pitchFamily="34" charset="0"/>
              </a:defRPr>
            </a:lvl1pPr>
          </a:lstStyle>
          <a:p>
            <a:pPr>
              <a:defRPr/>
            </a:pPr>
            <a:r>
              <a:rPr lang="el-GR"/>
              <a:t>ΕΝΟΤΗΤΑ 5η. </a:t>
            </a:r>
          </a:p>
          <a:p>
            <a:pPr>
              <a:defRPr/>
            </a:pPr>
            <a:r>
              <a:rPr lang="el-GR"/>
              <a:t>Η ΟΡΓΑΝΩΤΙΚΗ ΚΟΥΛΤΟΥΡΑ ΣΤΙΣ Ν.Ε. </a:t>
            </a:r>
            <a:fld id="{89BD3A5F-0581-1544-8467-58B5BC33DD92}" type="slidenum">
              <a:rPr lang="el-GR"/>
              <a:pPr>
                <a:defRPr/>
              </a:pPr>
              <a:t>‹#›</a:t>
            </a:fld>
            <a:endParaRPr lang="el-GR"/>
          </a:p>
        </p:txBody>
      </p:sp>
      <p:sp>
        <p:nvSpPr>
          <p:cNvPr id="6150" name="Rectangle 6"/>
          <p:cNvSpPr>
            <a:spLocks noChangeArrowheads="1"/>
          </p:cNvSpPr>
          <p:nvPr/>
        </p:nvSpPr>
        <p:spPr bwMode="auto">
          <a:xfrm>
            <a:off x="0" y="9720263"/>
            <a:ext cx="4103688"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47" tIns="49523" rIns="99047" bIns="49523" anchor="b"/>
          <a:lstStyle>
            <a:lvl1pPr defTabSz="990600">
              <a:defRPr sz="1200">
                <a:solidFill>
                  <a:schemeClr val="tx1"/>
                </a:solidFill>
                <a:latin typeface="Tahoma" charset="0"/>
              </a:defRPr>
            </a:lvl1pPr>
            <a:lvl2pPr marL="742950" indent="-285750" defTabSz="990600">
              <a:defRPr sz="1200">
                <a:solidFill>
                  <a:schemeClr val="tx1"/>
                </a:solidFill>
                <a:latin typeface="Tahoma" charset="0"/>
              </a:defRPr>
            </a:lvl2pPr>
            <a:lvl3pPr marL="1143000" indent="-228600" defTabSz="990600">
              <a:defRPr sz="1200">
                <a:solidFill>
                  <a:schemeClr val="tx1"/>
                </a:solidFill>
                <a:latin typeface="Tahoma" charset="0"/>
              </a:defRPr>
            </a:lvl3pPr>
            <a:lvl4pPr marL="1600200" indent="-228600" defTabSz="990600">
              <a:defRPr sz="1200">
                <a:solidFill>
                  <a:schemeClr val="tx1"/>
                </a:solidFill>
                <a:latin typeface="Tahoma" charset="0"/>
              </a:defRPr>
            </a:lvl4pPr>
            <a:lvl5pPr marL="2057400" indent="-228600" defTabSz="990600">
              <a:defRPr sz="1200">
                <a:solidFill>
                  <a:schemeClr val="tx1"/>
                </a:solidFill>
                <a:latin typeface="Tahoma" charset="0"/>
              </a:defRPr>
            </a:lvl5pPr>
            <a:lvl6pPr marL="2514600" indent="-228600" defTabSz="990600" eaLnBrk="0" fontAlgn="base" hangingPunct="0">
              <a:spcBef>
                <a:spcPct val="0"/>
              </a:spcBef>
              <a:spcAft>
                <a:spcPct val="0"/>
              </a:spcAft>
              <a:defRPr sz="1200">
                <a:solidFill>
                  <a:schemeClr val="tx1"/>
                </a:solidFill>
                <a:latin typeface="Tahoma" charset="0"/>
              </a:defRPr>
            </a:lvl6pPr>
            <a:lvl7pPr marL="2971800" indent="-228600" defTabSz="990600" eaLnBrk="0" fontAlgn="base" hangingPunct="0">
              <a:spcBef>
                <a:spcPct val="0"/>
              </a:spcBef>
              <a:spcAft>
                <a:spcPct val="0"/>
              </a:spcAft>
              <a:defRPr sz="1200">
                <a:solidFill>
                  <a:schemeClr val="tx1"/>
                </a:solidFill>
                <a:latin typeface="Tahoma" charset="0"/>
              </a:defRPr>
            </a:lvl7pPr>
            <a:lvl8pPr marL="3429000" indent="-228600" defTabSz="990600" eaLnBrk="0" fontAlgn="base" hangingPunct="0">
              <a:spcBef>
                <a:spcPct val="0"/>
              </a:spcBef>
              <a:spcAft>
                <a:spcPct val="0"/>
              </a:spcAft>
              <a:defRPr sz="1200">
                <a:solidFill>
                  <a:schemeClr val="tx1"/>
                </a:solidFill>
                <a:latin typeface="Tahoma" charset="0"/>
              </a:defRPr>
            </a:lvl8pPr>
            <a:lvl9pPr marL="3886200" indent="-228600" defTabSz="990600" eaLnBrk="0" fontAlgn="base" hangingPunct="0">
              <a:spcBef>
                <a:spcPct val="0"/>
              </a:spcBef>
              <a:spcAft>
                <a:spcPct val="0"/>
              </a:spcAft>
              <a:defRPr sz="1200">
                <a:solidFill>
                  <a:schemeClr val="tx1"/>
                </a:solidFill>
                <a:latin typeface="Tahoma" charset="0"/>
              </a:defRPr>
            </a:lvl9pPr>
          </a:lstStyle>
          <a:p>
            <a:pPr eaLnBrk="1" hangingPunct="1">
              <a:defRPr/>
            </a:pPr>
            <a:r>
              <a:rPr lang="en-US" altLang="el-GR" sz="1000" smtClean="0"/>
              <a:t>               </a:t>
            </a:r>
            <a:r>
              <a:rPr lang="el-GR" altLang="el-GR" sz="1000" smtClean="0"/>
              <a:t>ΝΑΜΕ 200</a:t>
            </a:r>
            <a:r>
              <a:rPr lang="en-US" altLang="el-GR" sz="1000" smtClean="0"/>
              <a:t>3</a:t>
            </a:r>
            <a:r>
              <a:rPr lang="el-GR" altLang="el-GR" sz="1000" smtClean="0"/>
              <a:t>-200</a:t>
            </a:r>
            <a:r>
              <a:rPr lang="en-US" altLang="el-GR" sz="1000" smtClean="0"/>
              <a:t>4</a:t>
            </a:r>
            <a:r>
              <a:rPr lang="el-GR" altLang="el-GR" sz="1000" smtClean="0"/>
              <a:t> </a:t>
            </a:r>
          </a:p>
          <a:p>
            <a:pPr eaLnBrk="1" hangingPunct="1">
              <a:defRPr/>
            </a:pPr>
            <a:r>
              <a:rPr lang="en-US" altLang="el-GR" sz="1000" smtClean="0"/>
              <a:t>               </a:t>
            </a:r>
            <a:r>
              <a:rPr lang="el-GR" altLang="el-GR" sz="1000" smtClean="0"/>
              <a:t>ΔΙΟΙΚΗΣΗ &amp; ΟΡΓΑΝΩΣΗ ΝΑΥΤΙΛΙΑΚΩΝ ΕΠΙΧΕΙΡΗΣΕΩΝ</a:t>
            </a:r>
            <a:endParaRPr lang="el-GR" altLang="el-GR" sz="900" smtClean="0"/>
          </a:p>
        </p:txBody>
      </p:sp>
      <p:pic>
        <p:nvPicPr>
          <p:cNvPr id="15367" name="Picture 7" descr="AegeanSimaBW1200dp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538" y="9804400"/>
            <a:ext cx="3952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47" tIns="49523" rIns="99047" bIns="49523" numCol="1" anchor="t"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5123" name="Rectangle 3"/>
          <p:cNvSpPr>
            <a:spLocks noGrp="1" noChangeArrowheads="1"/>
          </p:cNvSpPr>
          <p:nvPr>
            <p:ph type="dt" idx="1"/>
          </p:nvPr>
        </p:nvSpPr>
        <p:spPr bwMode="auto">
          <a:xfrm>
            <a:off x="4024313" y="0"/>
            <a:ext cx="3078162" cy="511175"/>
          </a:xfrm>
          <a:prstGeom prst="rect">
            <a:avLst/>
          </a:prstGeom>
          <a:noFill/>
          <a:ln w="9525">
            <a:noFill/>
            <a:miter lim="800000"/>
            <a:headEnd/>
            <a:tailEnd/>
          </a:ln>
          <a:effectLst/>
        </p:spPr>
        <p:txBody>
          <a:bodyPr vert="horz" wrap="square" lIns="99047" tIns="49523" rIns="99047" bIns="49523" numCol="1" anchor="t" anchorCtr="0" compatLnSpc="1">
            <a:prstTxWarp prst="textNoShape">
              <a:avLst/>
            </a:prstTxWarp>
          </a:bodyPr>
          <a:lstStyle>
            <a:lvl1pPr algn="r" defTabSz="990600" eaLnBrk="1" hangingPunct="1">
              <a:defRPr sz="1300">
                <a:latin typeface="Tahoma" panose="020B0604030504040204" pitchFamily="34" charset="0"/>
              </a:defRPr>
            </a:lvl1pPr>
          </a:lstStyle>
          <a:p>
            <a:pPr>
              <a:defRPr/>
            </a:pPr>
            <a:endParaRPr lang="el-GR"/>
          </a:p>
        </p:txBody>
      </p:sp>
      <p:sp>
        <p:nvSpPr>
          <p:cNvPr id="14340" name="Rectangle 4"/>
          <p:cNvSpPr>
            <a:spLocks noGrp="1" noRot="1" noChangeAspect="1" noChangeArrowheads="1" noTextEdit="1"/>
          </p:cNvSpPr>
          <p:nvPr>
            <p:ph type="sldImg" idx="2"/>
          </p:nvPr>
        </p:nvSpPr>
        <p:spPr bwMode="auto">
          <a:xfrm>
            <a:off x="2265363" y="341313"/>
            <a:ext cx="2728912" cy="20462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47738" y="2387600"/>
            <a:ext cx="5207000" cy="7075488"/>
          </a:xfrm>
          <a:prstGeom prst="rect">
            <a:avLst/>
          </a:prstGeom>
          <a:noFill/>
          <a:ln w="9525">
            <a:noFill/>
            <a:miter lim="800000"/>
            <a:headEnd/>
            <a:tailEnd/>
          </a:ln>
          <a:effectLst/>
        </p:spPr>
        <p:txBody>
          <a:bodyPr vert="horz" wrap="square" lIns="99047" tIns="49523" rIns="99047" bIns="49523"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5126" name="Rectangle 6"/>
          <p:cNvSpPr>
            <a:spLocks noGrp="1" noChangeArrowheads="1"/>
          </p:cNvSpPr>
          <p:nvPr>
            <p:ph type="ftr" sz="quarter" idx="4"/>
          </p:nvPr>
        </p:nvSpPr>
        <p:spPr bwMode="auto">
          <a:xfrm>
            <a:off x="0" y="9720263"/>
            <a:ext cx="3078163" cy="511175"/>
          </a:xfrm>
          <a:prstGeom prst="rect">
            <a:avLst/>
          </a:prstGeom>
          <a:noFill/>
          <a:ln w="9525">
            <a:noFill/>
            <a:miter lim="800000"/>
            <a:headEnd/>
            <a:tailEnd/>
          </a:ln>
          <a:effectLst/>
        </p:spPr>
        <p:txBody>
          <a:bodyPr vert="horz" wrap="square" lIns="99047" tIns="49523" rIns="99047" bIns="49523" numCol="1" anchor="b"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5127" name="Rectangle 7"/>
          <p:cNvSpPr>
            <a:spLocks noGrp="1" noChangeArrowheads="1"/>
          </p:cNvSpPr>
          <p:nvPr>
            <p:ph type="sldNum" sz="quarter" idx="5"/>
          </p:nvPr>
        </p:nvSpPr>
        <p:spPr bwMode="auto">
          <a:xfrm>
            <a:off x="4024313" y="9720263"/>
            <a:ext cx="3078162" cy="511175"/>
          </a:xfrm>
          <a:prstGeom prst="rect">
            <a:avLst/>
          </a:prstGeom>
          <a:noFill/>
          <a:ln w="9525">
            <a:noFill/>
            <a:miter lim="800000"/>
            <a:headEnd/>
            <a:tailEnd/>
          </a:ln>
          <a:effectLst/>
        </p:spPr>
        <p:txBody>
          <a:bodyPr vert="horz" wrap="square" lIns="99047" tIns="49523" rIns="99047" bIns="49523" numCol="1" anchor="b" anchorCtr="0" compatLnSpc="1">
            <a:prstTxWarp prst="textNoShape">
              <a:avLst/>
            </a:prstTxWarp>
          </a:bodyPr>
          <a:lstStyle>
            <a:lvl1pPr algn="r" defTabSz="990600" eaLnBrk="1" hangingPunct="1">
              <a:defRPr sz="1300">
                <a:latin typeface="Tahoma" panose="020B0604030504040204" pitchFamily="34" charset="0"/>
              </a:defRPr>
            </a:lvl1pPr>
          </a:lstStyle>
          <a:p>
            <a:pPr>
              <a:defRPr/>
            </a:pPr>
            <a:fld id="{DFB85A79-30D6-5144-974D-75E44130E388}"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a:defRPr/>
            </a:pPr>
            <a:fld id="{DFB85A79-30D6-5144-974D-75E44130E388}" type="slidenum">
              <a:rPr lang="el-GR" smtClean="0"/>
              <a:pPr>
                <a:defRPr/>
              </a:pPr>
              <a:t>1</a:t>
            </a:fld>
            <a:endParaRPr lang="el-GR"/>
          </a:p>
        </p:txBody>
      </p:sp>
    </p:spTree>
    <p:extLst>
      <p:ext uri="{BB962C8B-B14F-4D97-AF65-F5344CB8AC3E}">
        <p14:creationId xmlns:p14="http://schemas.microsoft.com/office/powerpoint/2010/main" xmlns="" val="70587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a:defRPr/>
            </a:pPr>
            <a:fld id="{DFB85A79-30D6-5144-974D-75E44130E388}" type="slidenum">
              <a:rPr lang="el-GR" smtClean="0"/>
              <a:pPr>
                <a:defRPr/>
              </a:pPr>
              <a:t>2</a:t>
            </a:fld>
            <a:endParaRPr lang="el-GR"/>
          </a:p>
        </p:txBody>
      </p:sp>
    </p:spTree>
    <p:extLst>
      <p:ext uri="{BB962C8B-B14F-4D97-AF65-F5344CB8AC3E}">
        <p14:creationId xmlns:p14="http://schemas.microsoft.com/office/powerpoint/2010/main" xmlns="" val="157945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4025900" y="9718675"/>
            <a:ext cx="3076575"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500" tIns="47750" rIns="95500" bIns="47750" anchor="b"/>
          <a:lstStyle>
            <a:lvl1pPr defTabSz="955675">
              <a:spcBef>
                <a:spcPct val="30000"/>
              </a:spcBef>
              <a:defRPr sz="1200">
                <a:solidFill>
                  <a:schemeClr val="tx1"/>
                </a:solidFill>
                <a:latin typeface="Tahoma" charset="0"/>
              </a:defRPr>
            </a:lvl1pPr>
            <a:lvl2pPr marL="742950" indent="-285750" defTabSz="955675">
              <a:spcBef>
                <a:spcPct val="30000"/>
              </a:spcBef>
              <a:defRPr sz="1200">
                <a:solidFill>
                  <a:schemeClr val="tx1"/>
                </a:solidFill>
                <a:latin typeface="Tahoma" charset="0"/>
              </a:defRPr>
            </a:lvl2pPr>
            <a:lvl3pPr marL="1143000" indent="-228600" defTabSz="955675">
              <a:spcBef>
                <a:spcPct val="30000"/>
              </a:spcBef>
              <a:defRPr sz="1200">
                <a:solidFill>
                  <a:schemeClr val="tx1"/>
                </a:solidFill>
                <a:latin typeface="Tahoma" charset="0"/>
              </a:defRPr>
            </a:lvl3pPr>
            <a:lvl4pPr marL="1600200" indent="-228600" defTabSz="955675">
              <a:spcBef>
                <a:spcPct val="30000"/>
              </a:spcBef>
              <a:defRPr sz="1200">
                <a:solidFill>
                  <a:schemeClr val="tx1"/>
                </a:solidFill>
                <a:latin typeface="Tahoma" charset="0"/>
              </a:defRPr>
            </a:lvl4pPr>
            <a:lvl5pPr marL="2057400" indent="-228600" defTabSz="955675">
              <a:spcBef>
                <a:spcPct val="30000"/>
              </a:spcBef>
              <a:defRPr sz="1200">
                <a:solidFill>
                  <a:schemeClr val="tx1"/>
                </a:solidFill>
                <a:latin typeface="Tahoma" charset="0"/>
              </a:defRPr>
            </a:lvl5pPr>
            <a:lvl6pPr marL="2514600" indent="-228600" defTabSz="955675" eaLnBrk="0" fontAlgn="base" hangingPunct="0">
              <a:spcBef>
                <a:spcPct val="30000"/>
              </a:spcBef>
              <a:spcAft>
                <a:spcPct val="0"/>
              </a:spcAft>
              <a:defRPr sz="1200">
                <a:solidFill>
                  <a:schemeClr val="tx1"/>
                </a:solidFill>
                <a:latin typeface="Tahoma" charset="0"/>
              </a:defRPr>
            </a:lvl6pPr>
            <a:lvl7pPr marL="2971800" indent="-228600" defTabSz="955675" eaLnBrk="0" fontAlgn="base" hangingPunct="0">
              <a:spcBef>
                <a:spcPct val="30000"/>
              </a:spcBef>
              <a:spcAft>
                <a:spcPct val="0"/>
              </a:spcAft>
              <a:defRPr sz="1200">
                <a:solidFill>
                  <a:schemeClr val="tx1"/>
                </a:solidFill>
                <a:latin typeface="Tahoma" charset="0"/>
              </a:defRPr>
            </a:lvl7pPr>
            <a:lvl8pPr marL="3429000" indent="-228600" defTabSz="955675" eaLnBrk="0" fontAlgn="base" hangingPunct="0">
              <a:spcBef>
                <a:spcPct val="30000"/>
              </a:spcBef>
              <a:spcAft>
                <a:spcPct val="0"/>
              </a:spcAft>
              <a:defRPr sz="1200">
                <a:solidFill>
                  <a:schemeClr val="tx1"/>
                </a:solidFill>
                <a:latin typeface="Tahoma" charset="0"/>
              </a:defRPr>
            </a:lvl8pPr>
            <a:lvl9pPr marL="3886200" indent="-228600" defTabSz="955675" eaLnBrk="0" fontAlgn="base" hangingPunct="0">
              <a:spcBef>
                <a:spcPct val="30000"/>
              </a:spcBef>
              <a:spcAft>
                <a:spcPct val="0"/>
              </a:spcAft>
              <a:defRPr sz="1200">
                <a:solidFill>
                  <a:schemeClr val="tx1"/>
                </a:solidFill>
                <a:latin typeface="Tahoma" charset="0"/>
              </a:defRPr>
            </a:lvl9pPr>
          </a:lstStyle>
          <a:p>
            <a:pPr algn="r" eaLnBrk="1" hangingPunct="1">
              <a:spcBef>
                <a:spcPct val="0"/>
              </a:spcBef>
            </a:pPr>
            <a:fld id="{F4ADA57A-DE2D-314D-AD9C-70E6FD4F9C76}" type="slidenum">
              <a:rPr lang="el-GR" altLang="el-GR" sz="1300"/>
              <a:pPr algn="r" eaLnBrk="1" hangingPunct="1">
                <a:spcBef>
                  <a:spcPct val="0"/>
                </a:spcBef>
              </a:pPr>
              <a:t>8</a:t>
            </a:fld>
            <a:endParaRPr lang="el-GR" altLang="el-GR" sz="1300"/>
          </a:p>
        </p:txBody>
      </p:sp>
      <p:sp>
        <p:nvSpPr>
          <p:cNvPr id="39938" name="Rectangle 2"/>
          <p:cNvSpPr>
            <a:spLocks noGrp="1" noRot="1" noChangeAspect="1" noChangeArrowheads="1" noTextEdit="1"/>
          </p:cNvSpPr>
          <p:nvPr>
            <p:ph type="sldImg"/>
          </p:nvPr>
        </p:nvSpPr>
        <p:spPr>
          <a:xfrm>
            <a:off x="2159000" y="0"/>
            <a:ext cx="3182938" cy="2387600"/>
          </a:xfrm>
          <a:ln/>
        </p:spPr>
      </p:sp>
      <p:sp>
        <p:nvSpPr>
          <p:cNvPr id="39939" name="Rectangle 3"/>
          <p:cNvSpPr>
            <a:spLocks noGrp="1" noChangeArrowheads="1"/>
          </p:cNvSpPr>
          <p:nvPr>
            <p:ph type="body" idx="1"/>
          </p:nvPr>
        </p:nvSpPr>
        <p:spPr>
          <a:xfrm>
            <a:off x="552450" y="2387600"/>
            <a:ext cx="6234113" cy="75041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500" tIns="47750" rIns="95500" bIns="47750"/>
          <a:lstStyle/>
          <a:p>
            <a:pPr marL="228600" indent="-228600" eaLnBrk="1" hangingPunct="1"/>
            <a:endParaRPr lang="el-GR" altLang="el-GR" dirty="0">
              <a:latin typeface="Tahom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ς τίτλου">
    <p:bg>
      <p:bgPr>
        <a:solidFill>
          <a:schemeClr val="accent5">
            <a:lumMod val="50000"/>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86576" y="3111499"/>
            <a:ext cx="6430425" cy="1737185"/>
          </a:xfrm>
          <a:solidFill>
            <a:srgbClr val="E6F3FF"/>
          </a:solidFill>
          <a:effectLst>
            <a:outerShdw blurRad="50800" dist="76200" dir="5400000" algn="t" rotWithShape="0">
              <a:prstClr val="black">
                <a:alpha val="40000"/>
              </a:prstClr>
            </a:outerShdw>
          </a:effectLst>
        </p:spPr>
        <p:txBody>
          <a:bodyPr anchor="ct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υπότιτλου υποδείγματος</a:t>
            </a:r>
            <a:endParaRPr lang="en-US" dirty="0"/>
          </a:p>
        </p:txBody>
      </p:sp>
      <p:pic>
        <p:nvPicPr>
          <p:cNvPr id="4" name="Εικόνα 3"/>
          <p:cNvPicPr>
            <a:picLocks noChangeAspect="1"/>
          </p:cNvPicPr>
          <p:nvPr/>
        </p:nvPicPr>
        <p:blipFill>
          <a:blip r:embed="rId2" cstate="print"/>
          <a:stretch>
            <a:fillRect/>
          </a:stretch>
        </p:blipFill>
        <p:spPr>
          <a:xfrm>
            <a:off x="97306" y="1117600"/>
            <a:ext cx="2489271" cy="3731085"/>
          </a:xfrm>
          <a:prstGeom prst="rect">
            <a:avLst/>
          </a:prstGeom>
          <a:effectLst>
            <a:outerShdw blurRad="50800" dist="76200" dir="5400000" algn="t" rotWithShape="0">
              <a:prstClr val="black">
                <a:alpha val="40000"/>
              </a:prstClr>
            </a:outerShdw>
          </a:effectLst>
        </p:spPr>
      </p:pic>
      <p:sp>
        <p:nvSpPr>
          <p:cNvPr id="2" name="Title 1"/>
          <p:cNvSpPr>
            <a:spLocks noGrp="1"/>
          </p:cNvSpPr>
          <p:nvPr>
            <p:ph type="ctrTitle" hasCustomPrompt="1"/>
          </p:nvPr>
        </p:nvSpPr>
        <p:spPr>
          <a:xfrm>
            <a:off x="2586577" y="1117600"/>
            <a:ext cx="6430424" cy="1993897"/>
          </a:xfrm>
          <a:solidFill>
            <a:schemeClr val="accent5">
              <a:lumMod val="40000"/>
              <a:lumOff val="60000"/>
            </a:schemeClr>
          </a:solidFill>
          <a:effectLst>
            <a:outerShdw blurRad="50800" dist="76200" dir="5400000" algn="t" rotWithShape="0">
              <a:prstClr val="black">
                <a:alpha val="40000"/>
              </a:prstClr>
            </a:outerShdw>
          </a:effectLst>
        </p:spPr>
        <p:txBody>
          <a:bodyPr anchor="ctr">
            <a:normAutofit/>
          </a:bodyPr>
          <a:lstStyle>
            <a:lvl1pPr algn="ctr">
              <a:defRPr sz="3200" b="1"/>
            </a:lvl1pPr>
          </a:lstStyle>
          <a:p>
            <a:r>
              <a:rPr lang="en-US" dirty="0" smtClean="0"/>
              <a:t>Management </a:t>
            </a:r>
            <a:br>
              <a:rPr lang="en-US" dirty="0" smtClean="0"/>
            </a:br>
            <a:r>
              <a:rPr lang="en-US" dirty="0" smtClean="0"/>
              <a:t>of Shipping Companies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τίτλου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6" name="Slide Number Placeholder 5"/>
          <p:cNvSpPr>
            <a:spLocks noGrp="1"/>
          </p:cNvSpPr>
          <p:nvPr>
            <p:ph type="sldNum" sz="quarter" idx="12"/>
          </p:nvPr>
        </p:nvSpPr>
        <p:spPr/>
        <p:txBody>
          <a:bodyPr/>
          <a:lstStyle/>
          <a:p>
            <a:pPr>
              <a:defRPr/>
            </a:pPr>
            <a:fld id="{78A14A09-C4AC-BC4A-A031-D34A91181F3D}"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Outsourcing in Shipping Companies</a:t>
            </a:r>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smtClean="0"/>
              <a:t>Στυλ τίτλου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6" name="Slide Number Placeholder 5"/>
          <p:cNvSpPr>
            <a:spLocks noGrp="1"/>
          </p:cNvSpPr>
          <p:nvPr>
            <p:ph type="sldNum" sz="quarter" idx="12"/>
          </p:nvPr>
        </p:nvSpPr>
        <p:spPr/>
        <p:txBody>
          <a:bodyPr/>
          <a:lstStyle>
            <a:lvl1pPr>
              <a:defRPr sz="1050"/>
            </a:lvl1pPr>
          </a:lstStyle>
          <a:p>
            <a:pPr>
              <a:defRPr/>
            </a:pPr>
            <a:fld id="{78A14A09-C4AC-BC4A-A031-D34A91181F3D}"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Outsourcing in Shipping Companies</a:t>
            </a:r>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τίτλου υποδείγματος</a:t>
            </a:r>
            <a:endParaRPr lang="en-US" dirty="0"/>
          </a:p>
        </p:txBody>
      </p:sp>
      <p:sp>
        <p:nvSpPr>
          <p:cNvPr id="3" name="Content Placeholder 2"/>
          <p:cNvSpPr>
            <a:spLocks noGrp="1"/>
          </p:cNvSpPr>
          <p:nvPr>
            <p:ph idx="1"/>
          </p:nvPr>
        </p:nvSpPr>
        <p:spPr/>
        <p:txBody>
          <a:body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6" name="Slide Number Placeholder 5"/>
          <p:cNvSpPr>
            <a:spLocks noGrp="1"/>
          </p:cNvSpPr>
          <p:nvPr>
            <p:ph type="sldNum" sz="quarter" idx="12"/>
          </p:nvPr>
        </p:nvSpPr>
        <p:spPr/>
        <p:txBody>
          <a:bodyPr/>
          <a:lstStyle>
            <a:lvl1pPr>
              <a:defRPr sz="1050"/>
            </a:lvl1pPr>
          </a:lstStyle>
          <a:p>
            <a:pPr>
              <a:defRPr/>
            </a:pPr>
            <a:fld id="{78A14A09-C4AC-BC4A-A031-D34A91181F3D}"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Outsourcing in Shipping Companies</a:t>
            </a:r>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smtClean="0"/>
              <a:t>Στυλ τίτλου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κειμένου υποδείγματος</a:t>
            </a:r>
          </a:p>
        </p:txBody>
      </p:sp>
      <p:sp>
        <p:nvSpPr>
          <p:cNvPr id="6" name="Slide Number Placeholder 5"/>
          <p:cNvSpPr>
            <a:spLocks noGrp="1"/>
          </p:cNvSpPr>
          <p:nvPr>
            <p:ph type="sldNum" sz="quarter" idx="12"/>
          </p:nvPr>
        </p:nvSpPr>
        <p:spPr/>
        <p:txBody>
          <a:bodyPr/>
          <a:lstStyle>
            <a:lvl1pPr>
              <a:defRPr sz="1050"/>
            </a:lvl1pPr>
          </a:lstStyle>
          <a:p>
            <a:pPr>
              <a:defRPr/>
            </a:pPr>
            <a:fld id="{B5F6D2F1-2BBF-2D43-8BF8-1F47FE398E35}"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Outsourcing in Shipping Companies</a:t>
            </a:r>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τίτλου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7" name="Slide Number Placeholder 6"/>
          <p:cNvSpPr>
            <a:spLocks noGrp="1"/>
          </p:cNvSpPr>
          <p:nvPr>
            <p:ph type="sldNum" sz="quarter" idx="12"/>
          </p:nvPr>
        </p:nvSpPr>
        <p:spPr/>
        <p:txBody>
          <a:bodyPr/>
          <a:lstStyle>
            <a:lvl1pPr>
              <a:defRPr sz="1050"/>
            </a:lvl1pPr>
          </a:lstStyle>
          <a:p>
            <a:pPr>
              <a:defRPr/>
            </a:pPr>
            <a:fld id="{1E86A930-254F-0248-BE96-57E47AB4CA89}" type="slidenum">
              <a:rPr lang="el-GR" smtClean="0"/>
              <a:pPr>
                <a:defRPr/>
              </a:pPr>
              <a:t>‹#›</a:t>
            </a:fld>
            <a:endParaRPr lang="el-GR"/>
          </a:p>
        </p:txBody>
      </p:sp>
      <p:sp>
        <p:nvSpPr>
          <p:cNvPr id="8" name="Σύμβολο κράτησης θέσης υποσέλιδου 3"/>
          <p:cNvSpPr txBox="1">
            <a:spLocks/>
          </p:cNvSpPr>
          <p:nvPr/>
        </p:nvSpPr>
        <p:spPr>
          <a:xfrm>
            <a:off x="5896840" y="6605207"/>
            <a:ext cx="3086100" cy="203982"/>
          </a:xfrm>
          <a:prstGeom prst="rect">
            <a:avLst/>
          </a:prstGeom>
          <a:ln>
            <a:noFill/>
          </a:ln>
        </p:spPr>
        <p:txBody>
          <a:bodyPr vert="horz" lIns="91440" tIns="45720" rIns="91440" bIns="45720" rtlCol="0" anchor="ctr"/>
          <a:lstStyle>
            <a:defPPr>
              <a:defRPr lang="el-GR"/>
            </a:defPPr>
            <a:lvl1pPr marL="0" algn="r" defTabSz="914400" rtl="0" eaLnBrk="1" latinLnBrk="0" hangingPunct="1">
              <a:defRPr sz="800" b="1" i="1" kern="1200">
                <a:solidFill>
                  <a:srgbClr val="002060"/>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9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25563"/>
          </a:xfrm>
        </p:spPr>
        <p:txBody>
          <a:bodyPr/>
          <a:lstStyle/>
          <a:p>
            <a:r>
              <a:rPr lang="el-GR" smtClean="0"/>
              <a:t>Στυλ τίτλου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9" name="Slide Number Placeholder 8"/>
          <p:cNvSpPr>
            <a:spLocks noGrp="1"/>
          </p:cNvSpPr>
          <p:nvPr>
            <p:ph type="sldNum" sz="quarter" idx="12"/>
          </p:nvPr>
        </p:nvSpPr>
        <p:spPr/>
        <p:txBody>
          <a:bodyPr/>
          <a:lstStyle>
            <a:lvl1pPr>
              <a:defRPr sz="900"/>
            </a:lvl1pPr>
          </a:lstStyle>
          <a:p>
            <a:pPr>
              <a:defRPr/>
            </a:pPr>
            <a:fld id="{CF30664D-9719-EB46-B04F-9FF213EEA43C}" type="slidenum">
              <a:rPr lang="el-GR" smtClean="0"/>
              <a:pPr>
                <a:defRPr/>
              </a:pPr>
              <a:t>‹#›</a:t>
            </a:fld>
            <a:endParaRPr lang="el-GR"/>
          </a:p>
        </p:txBody>
      </p:sp>
      <p:sp>
        <p:nvSpPr>
          <p:cNvPr id="10" name="Σύμβολο κράτησης θέσης υποσέλιδου 3"/>
          <p:cNvSpPr>
            <a:spLocks noGrp="1"/>
          </p:cNvSpPr>
          <p:nvPr>
            <p:ph type="ftr" sz="quarter" idx="1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Outsourcing in Shipping Companies</a:t>
            </a:r>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τίτλου υποδείγματος</a:t>
            </a:r>
            <a:endParaRPr lang="en-US" dirty="0"/>
          </a:p>
        </p:txBody>
      </p:sp>
      <p:sp>
        <p:nvSpPr>
          <p:cNvPr id="5" name="Slide Number Placeholder 4"/>
          <p:cNvSpPr>
            <a:spLocks noGrp="1"/>
          </p:cNvSpPr>
          <p:nvPr>
            <p:ph type="sldNum" sz="quarter" idx="12"/>
          </p:nvPr>
        </p:nvSpPr>
        <p:spPr/>
        <p:txBody>
          <a:bodyPr/>
          <a:lstStyle>
            <a:lvl1pPr>
              <a:defRPr sz="1050"/>
            </a:lvl1pPr>
          </a:lstStyle>
          <a:p>
            <a:pPr>
              <a:defRPr/>
            </a:pPr>
            <a:fld id="{2C7FBF54-B794-9946-AD49-1DBD9884D394}" type="slidenum">
              <a:rPr lang="el-GR" smtClean="0"/>
              <a:pPr>
                <a:defRPr/>
              </a:pPr>
              <a:t>‹#›</a:t>
            </a:fld>
            <a:endParaRPr lang="el-GR"/>
          </a:p>
        </p:txBody>
      </p:sp>
      <p:sp>
        <p:nvSpPr>
          <p:cNvPr id="6"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Outsourcing in Shipping Companies</a:t>
            </a:r>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3EBCA7-BEF2-854B-88C5-AF2C886E4A23}" type="slidenum">
              <a:rPr lang="el-GR" smtClean="0"/>
              <a:pPr>
                <a:defRPr/>
              </a:pPr>
              <a:t>‹#›</a:t>
            </a:fld>
            <a:endParaRPr lang="el-GR"/>
          </a:p>
        </p:txBody>
      </p:sp>
      <p:sp>
        <p:nvSpPr>
          <p:cNvPr id="5"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Outsourcing in Shipping Companies</a:t>
            </a:r>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τίτλου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κειμένου υποδείγματος</a:t>
            </a:r>
          </a:p>
        </p:txBody>
      </p:sp>
      <p:sp>
        <p:nvSpPr>
          <p:cNvPr id="7" name="Slide Number Placeholder 6"/>
          <p:cNvSpPr>
            <a:spLocks noGrp="1"/>
          </p:cNvSpPr>
          <p:nvPr>
            <p:ph type="sldNum" sz="quarter" idx="12"/>
          </p:nvPr>
        </p:nvSpPr>
        <p:spPr/>
        <p:txBody>
          <a:bodyPr/>
          <a:lstStyle/>
          <a:p>
            <a:pPr>
              <a:defRPr/>
            </a:pPr>
            <a:fld id="{6D9A7100-B7F6-7040-ABEC-D6AB741D1E9B}" type="slidenum">
              <a:rPr lang="el-GR" smtClean="0"/>
              <a:pPr>
                <a:defRPr/>
              </a:pPr>
              <a:t>‹#›</a:t>
            </a:fld>
            <a:endParaRPr lang="el-GR"/>
          </a:p>
        </p:txBody>
      </p:sp>
      <p:sp>
        <p:nvSpPr>
          <p:cNvPr id="8"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Outsourcing in Shipping Companies</a:t>
            </a:r>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τίτλου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Σύρετε την εικόνα στο σύμβολο κράτησης θέσης ή κάντε κλικ στο εικονίδιο για προσθήκη</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κειμένου υποδείγματος</a:t>
            </a:r>
          </a:p>
        </p:txBody>
      </p:sp>
      <p:sp>
        <p:nvSpPr>
          <p:cNvPr id="7" name="Slide Number Placeholder 6"/>
          <p:cNvSpPr>
            <a:spLocks noGrp="1"/>
          </p:cNvSpPr>
          <p:nvPr>
            <p:ph type="sldNum" sz="quarter" idx="12"/>
          </p:nvPr>
        </p:nvSpPr>
        <p:spPr/>
        <p:txBody>
          <a:bodyPr/>
          <a:lstStyle/>
          <a:p>
            <a:pPr>
              <a:defRPr/>
            </a:pPr>
            <a:fld id="{B0CDF69B-AF82-3E48-9480-C2AE6DEB8EC4}" type="slidenum">
              <a:rPr lang="el-GR" smtClean="0"/>
              <a:pPr>
                <a:defRPr/>
              </a:pPr>
              <a:t>‹#›</a:t>
            </a:fld>
            <a:endParaRPr lang="el-GR"/>
          </a:p>
        </p:txBody>
      </p:sp>
      <p:sp>
        <p:nvSpPr>
          <p:cNvPr id="8"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Outsourcing in Shipping Companies</a:t>
            </a:r>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63074"/>
            <a:ext cx="7886700" cy="4741473"/>
          </a:xfrm>
          <a:prstGeom prst="rect">
            <a:avLst/>
          </a:prstGeom>
        </p:spPr>
        <p:txBody>
          <a:bodyPr vert="horz" lIns="91440" tIns="45720" rIns="91440" bIns="45720" rtlCol="0">
            <a:normAutofit/>
          </a:bodyPr>
          <a:lstStyle/>
          <a:p>
            <a:pPr lvl="0"/>
            <a:r>
              <a:rPr lang="el-GR" smtClean="0"/>
              <a:t>Στυλ κειμένου υποδείγματος</a:t>
            </a:r>
          </a:p>
          <a:p>
            <a:pPr lvl="1"/>
            <a:r>
              <a:rPr lang="el-GR" dirty="0" smtClean="0"/>
              <a:t>Δεύτερο επίπεδο</a:t>
            </a:r>
          </a:p>
          <a:p>
            <a:pPr lvl="2"/>
            <a:r>
              <a:rPr lang="el-GR" dirty="0" smtClean="0"/>
              <a:t>Τρίτο επίπεδο</a:t>
            </a:r>
          </a:p>
          <a:p>
            <a:pPr lvl="3"/>
            <a:r>
              <a:rPr lang="el-GR" dirty="0" smtClean="0"/>
              <a:t>Τέταρτο επίπεδο</a:t>
            </a:r>
          </a:p>
          <a:p>
            <a:pPr lvl="4"/>
            <a:r>
              <a:rPr lang="el-GR" dirty="0" smtClean="0"/>
              <a:t>Πέμπτο επίπεδο</a:t>
            </a:r>
            <a:endParaRPr lang="en-US" dirty="0"/>
          </a:p>
        </p:txBody>
      </p:sp>
      <p:sp>
        <p:nvSpPr>
          <p:cNvPr id="8" name="Ορθογώνιο 7"/>
          <p:cNvSpPr/>
          <p:nvPr/>
        </p:nvSpPr>
        <p:spPr>
          <a:xfrm>
            <a:off x="9053" y="6602188"/>
            <a:ext cx="9134947" cy="280658"/>
          </a:xfrm>
          <a:prstGeom prst="rect">
            <a:avLst/>
          </a:prstGeom>
          <a:solidFill>
            <a:srgbClr val="E6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Slide Number Placeholder 5"/>
          <p:cNvSpPr>
            <a:spLocks noGrp="1"/>
          </p:cNvSpPr>
          <p:nvPr>
            <p:ph type="sldNum" sz="quarter" idx="4"/>
          </p:nvPr>
        </p:nvSpPr>
        <p:spPr>
          <a:xfrm>
            <a:off x="4357612" y="6592406"/>
            <a:ext cx="428775" cy="226787"/>
          </a:xfrm>
          <a:prstGeom prst="rect">
            <a:avLst/>
          </a:prstGeom>
        </p:spPr>
        <p:txBody>
          <a:bodyPr vert="horz" lIns="91440" tIns="45720" rIns="91440" bIns="45720" rtlCol="0" anchor="ctr"/>
          <a:lstStyle>
            <a:lvl1pPr algn="r">
              <a:defRPr sz="1050" b="1">
                <a:solidFill>
                  <a:srgbClr val="002060"/>
                </a:solidFill>
              </a:defRPr>
            </a:lvl1pPr>
          </a:lstStyle>
          <a:p>
            <a:pPr>
              <a:defRPr/>
            </a:pPr>
            <a:fld id="{78A14A09-C4AC-BC4A-A031-D34A91181F3D}" type="slidenum">
              <a:rPr lang="el-GR" smtClean="0"/>
              <a:pPr>
                <a:defRPr/>
              </a:pPr>
              <a:t>‹#›</a:t>
            </a:fld>
            <a:endParaRPr lang="el-GR"/>
          </a:p>
        </p:txBody>
      </p:sp>
      <p:sp>
        <p:nvSpPr>
          <p:cNvPr id="9" name="TextBox 8"/>
          <p:cNvSpPr txBox="1"/>
          <p:nvPr/>
        </p:nvSpPr>
        <p:spPr>
          <a:xfrm>
            <a:off x="82887" y="6601766"/>
            <a:ext cx="4360776" cy="230832"/>
          </a:xfrm>
          <a:prstGeom prst="rect">
            <a:avLst/>
          </a:prstGeom>
          <a:noFill/>
        </p:spPr>
        <p:txBody>
          <a:bodyPr wrap="square" rtlCol="0">
            <a:spAutoFit/>
          </a:bodyPr>
          <a:lstStyle/>
          <a:p>
            <a:pPr algn="l"/>
            <a:r>
              <a:rPr lang="en-US" sz="900" b="1" dirty="0" smtClean="0">
                <a:solidFill>
                  <a:srgbClr val="002060"/>
                </a:solidFill>
                <a:latin typeface="Helvetica Neue" charset="0"/>
                <a:ea typeface="Helvetica Neue" charset="0"/>
                <a:cs typeface="Helvetica Neue" charset="0"/>
              </a:rPr>
              <a:t>I. </a:t>
            </a:r>
            <a:r>
              <a:rPr lang="en-US" sz="900" b="1" dirty="0" err="1" smtClean="0">
                <a:solidFill>
                  <a:srgbClr val="002060"/>
                </a:solidFill>
                <a:latin typeface="Helvetica Neue" charset="0"/>
                <a:ea typeface="Helvetica Neue" charset="0"/>
                <a:cs typeface="Helvetica Neue" charset="0"/>
              </a:rPr>
              <a:t>Theotokas</a:t>
            </a:r>
            <a:r>
              <a:rPr lang="en-US" sz="900" b="1" dirty="0" smtClean="0">
                <a:solidFill>
                  <a:srgbClr val="002060"/>
                </a:solidFill>
                <a:latin typeface="Helvetica Neue" charset="0"/>
                <a:ea typeface="Helvetica Neue" charset="0"/>
                <a:cs typeface="Helvetica Neue" charset="0"/>
              </a:rPr>
              <a:t> (2018) </a:t>
            </a:r>
            <a:r>
              <a:rPr lang="en-US" sz="900" b="1" i="1" dirty="0" smtClean="0">
                <a:solidFill>
                  <a:srgbClr val="002060"/>
                </a:solidFill>
                <a:latin typeface="Helvetica Neue" charset="0"/>
                <a:ea typeface="Helvetica Neue" charset="0"/>
                <a:cs typeface="Helvetica Neue" charset="0"/>
              </a:rPr>
              <a:t>Management of Shipping</a:t>
            </a:r>
            <a:r>
              <a:rPr lang="en-US" sz="900" b="1" i="1" baseline="0" dirty="0" smtClean="0">
                <a:solidFill>
                  <a:srgbClr val="002060"/>
                </a:solidFill>
                <a:latin typeface="Helvetica Neue" charset="0"/>
                <a:ea typeface="Helvetica Neue" charset="0"/>
                <a:cs typeface="Helvetica Neue" charset="0"/>
              </a:rPr>
              <a:t> Companies </a:t>
            </a:r>
            <a:r>
              <a:rPr lang="en-US" sz="900" b="1" i="0" baseline="0" dirty="0" smtClean="0">
                <a:solidFill>
                  <a:srgbClr val="002060"/>
                </a:solidFill>
                <a:latin typeface="Helvetica Neue" charset="0"/>
                <a:ea typeface="Helvetica Neue" charset="0"/>
                <a:cs typeface="Helvetica Neue" charset="0"/>
              </a:rPr>
              <a:t>London: Routledge</a:t>
            </a:r>
            <a:endParaRPr lang="el-GR" sz="900" b="1" dirty="0">
              <a:solidFill>
                <a:srgbClr val="002060"/>
              </a:solidFill>
              <a:latin typeface="Helvetica Neue" charset="0"/>
              <a:ea typeface="Helvetica Neue" charset="0"/>
              <a:cs typeface="Helvetica Neue" charset="0"/>
            </a:endParaRPr>
          </a:p>
        </p:txBody>
      </p:sp>
      <p:sp>
        <p:nvSpPr>
          <p:cNvPr id="4" name="Σύμβολο κράτησης θέσης υποσέλιδου 3"/>
          <p:cNvSpPr>
            <a:spLocks noGrp="1"/>
          </p:cNvSpPr>
          <p:nvPr>
            <p:ph type="ftr" sz="quarter" idx="3"/>
          </p:nvPr>
        </p:nvSpPr>
        <p:spPr>
          <a:xfrm>
            <a:off x="5928924"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Outsourcing in Shipping Companies</a:t>
            </a:r>
            <a:endParaRPr lang="el-GR" dirty="0"/>
          </a:p>
        </p:txBody>
      </p:sp>
      <p:sp>
        <p:nvSpPr>
          <p:cNvPr id="5" name="Ορθογώνιο 4"/>
          <p:cNvSpPr/>
          <p:nvPr/>
        </p:nvSpPr>
        <p:spPr>
          <a:xfrm>
            <a:off x="0" y="0"/>
            <a:ext cx="9144000" cy="1333500"/>
          </a:xfrm>
          <a:prstGeom prst="rect">
            <a:avLst/>
          </a:prstGeom>
          <a:solidFill>
            <a:srgbClr val="E6F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Placeholder 1"/>
          <p:cNvSpPr>
            <a:spLocks noGrp="1"/>
          </p:cNvSpPr>
          <p:nvPr>
            <p:ph type="title"/>
          </p:nvPr>
        </p:nvSpPr>
        <p:spPr>
          <a:xfrm>
            <a:off x="1" y="0"/>
            <a:ext cx="9144000" cy="1325563"/>
          </a:xfrm>
          <a:prstGeom prst="rect">
            <a:avLst/>
          </a:prstGeom>
          <a:noFill/>
          <a:ln>
            <a:noFill/>
          </a:ln>
          <a:effectLst>
            <a:outerShdw blurRad="50800" dist="38100" dir="5400000" algn="t" rotWithShape="0">
              <a:prstClr val="black">
                <a:alpha val="40000"/>
              </a:prstClr>
            </a:outerShdw>
          </a:effectLst>
        </p:spPr>
        <p:txBody>
          <a:bodyPr vert="horz" lIns="91440" tIns="45720" rIns="91440" bIns="45720" rtlCol="0" anchor="ctr">
            <a:normAutofit/>
          </a:bodyPr>
          <a:lstStyle/>
          <a:p>
            <a:r>
              <a:rPr lang="el-GR" smtClean="0"/>
              <a:t>Στυλ τίτλου υποδείγματος</a:t>
            </a:r>
            <a:endParaRPr lang="en-US" dirty="0"/>
          </a:p>
        </p:txBody>
      </p:sp>
    </p:spTree>
    <p:extLst>
      <p:ext uri="{BB962C8B-B14F-4D97-AF65-F5344CB8AC3E}">
        <p14:creationId xmlns:p14="http://schemas.microsoft.com/office/powerpoint/2010/main" xmlns="" val="55470652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ctr" defTabSz="914400" rtl="0" eaLnBrk="1" latinLnBrk="0" hangingPunct="1">
        <a:lnSpc>
          <a:spcPct val="90000"/>
        </a:lnSpc>
        <a:spcBef>
          <a:spcPct val="0"/>
        </a:spcBef>
        <a:buNone/>
        <a:defRPr sz="3200" b="1" kern="1200">
          <a:solidFill>
            <a:srgbClr val="002060"/>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p:txBody>
          <a:bodyPr/>
          <a:lstStyle/>
          <a:p>
            <a:r>
              <a:rPr lang="en-US" dirty="0" smtClean="0"/>
              <a:t>Outsourcing in Shipping Companies</a:t>
            </a:r>
            <a:endParaRPr lang="el-GR" dirty="0"/>
          </a:p>
        </p:txBody>
      </p:sp>
      <p:sp>
        <p:nvSpPr>
          <p:cNvPr id="3" name="Τίτλος 2"/>
          <p:cNvSpPr>
            <a:spLocks noGrp="1"/>
          </p:cNvSpPr>
          <p:nvPr>
            <p:ph type="ctrTitle"/>
          </p:nvPr>
        </p:nvSpPr>
        <p:spPr/>
        <p:txBody>
          <a:bodyPr/>
          <a:lstStyle/>
          <a:p>
            <a:r>
              <a:rPr lang="en-US" smtClean="0"/>
              <a:t>MANAGEMENT </a:t>
            </a:r>
            <a:r>
              <a:rPr lang="en-US" dirty="0" smtClean="0"/>
              <a:t/>
            </a:r>
            <a:br>
              <a:rPr lang="en-US" dirty="0" smtClean="0"/>
            </a:br>
            <a:r>
              <a:rPr lang="en-US" dirty="0" smtClean="0"/>
              <a:t>of SHIPPING COMPANIES</a:t>
            </a:r>
            <a:endParaRPr lang="el-GR" dirty="0"/>
          </a:p>
        </p:txBody>
      </p:sp>
    </p:spTree>
    <p:extLst>
      <p:ext uri="{BB962C8B-B14F-4D97-AF65-F5344CB8AC3E}">
        <p14:creationId xmlns:p14="http://schemas.microsoft.com/office/powerpoint/2010/main" xmlns="" val="468113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mr-IN" dirty="0" smtClean="0"/>
              <a:t>…</a:t>
            </a:r>
            <a:r>
              <a:rPr lang="en-US" dirty="0" smtClean="0"/>
              <a:t> Outsourcing in shipping</a:t>
            </a:r>
            <a:endParaRPr lang="el-GR" dirty="0"/>
          </a:p>
        </p:txBody>
      </p:sp>
      <p:sp>
        <p:nvSpPr>
          <p:cNvPr id="3" name="Σύμβολο κράτησης θέσης περιεχομένου 2"/>
          <p:cNvSpPr>
            <a:spLocks noGrp="1"/>
          </p:cNvSpPr>
          <p:nvPr>
            <p:ph idx="1"/>
          </p:nvPr>
        </p:nvSpPr>
        <p:spPr/>
        <p:txBody>
          <a:bodyPr/>
          <a:lstStyle/>
          <a:p>
            <a:r>
              <a:rPr lang="en-US" altLang="el-GR" sz="2400" dirty="0"/>
              <a:t>An independent company is likely to achieve lower levels of production costs than the shipping company</a:t>
            </a:r>
          </a:p>
          <a:p>
            <a:pPr lvl="1"/>
            <a:r>
              <a:rPr lang="en-US" altLang="el-GR" sz="2000" dirty="0"/>
              <a:t>The production of a service within the enterprise takes place at levels that are below the least effective size</a:t>
            </a:r>
          </a:p>
          <a:p>
            <a:pPr lvl="1"/>
            <a:r>
              <a:rPr lang="en-US" altLang="el-GR" sz="2000" dirty="0"/>
              <a:t>In-house production units tend to behave as monopolies, as lack of competition leads to the lack of incentives for efficiency.</a:t>
            </a:r>
          </a:p>
          <a:p>
            <a:pPr lvl="1"/>
            <a:r>
              <a:rPr lang="en-US" altLang="el-GR" sz="2000" dirty="0"/>
              <a:t>Businesses can face diseconomies of scope by managing more than one activity or of scale when managing a single activity.</a:t>
            </a:r>
          </a:p>
          <a:p>
            <a:endParaRPr lang="el-GR" altLang="el-GR" sz="2400"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10</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160232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Outsourcing in shipping - motives</a:t>
            </a:r>
            <a:endParaRPr lang="el-GR" dirty="0"/>
          </a:p>
        </p:txBody>
      </p:sp>
      <p:sp>
        <p:nvSpPr>
          <p:cNvPr id="3" name="Σύμβολο κράτησης θέσης περιεχομένου 2"/>
          <p:cNvSpPr>
            <a:spLocks noGrp="1"/>
          </p:cNvSpPr>
          <p:nvPr>
            <p:ph idx="1"/>
          </p:nvPr>
        </p:nvSpPr>
        <p:spPr/>
        <p:txBody>
          <a:bodyPr>
            <a:noAutofit/>
          </a:bodyPr>
          <a:lstStyle/>
          <a:p>
            <a:r>
              <a:rPr lang="en-US" sz="1400" dirty="0"/>
              <a:t>The lack of basic resources and competencies relating to the technological expertise of ship management </a:t>
            </a:r>
          </a:p>
          <a:p>
            <a:r>
              <a:rPr lang="en-US" sz="1400" dirty="0"/>
              <a:t>They can avoid taking on the costs for the creation of on shore facilities for the management of the ships </a:t>
            </a:r>
          </a:p>
          <a:p>
            <a:r>
              <a:rPr lang="en-US" sz="1400" dirty="0"/>
              <a:t>Operating with a cost which is not competitive </a:t>
            </a:r>
          </a:p>
          <a:p>
            <a:r>
              <a:rPr lang="en-US" sz="1400" dirty="0"/>
              <a:t>Access to resources such as crews </a:t>
            </a:r>
          </a:p>
          <a:p>
            <a:r>
              <a:rPr lang="en-US" sz="1400" dirty="0"/>
              <a:t>The desire to avoid dangers that may result from the increasing complexity and risk involved in managing the shipping company </a:t>
            </a:r>
          </a:p>
          <a:p>
            <a:r>
              <a:rPr lang="en-US" sz="1400" dirty="0"/>
              <a:t>The desire to differentiate the fleet and acquire different types of vessels </a:t>
            </a:r>
          </a:p>
          <a:p>
            <a:r>
              <a:rPr lang="en-US" sz="1400" dirty="0"/>
              <a:t>The desire to focus on those operations which are considered the most crucial and productive for the company </a:t>
            </a:r>
          </a:p>
          <a:p>
            <a:r>
              <a:rPr lang="en-US" sz="1400" dirty="0"/>
              <a:t>The desire to keep the operational costs of the ships at the same level, irrespective of market conditions </a:t>
            </a:r>
          </a:p>
          <a:p>
            <a:r>
              <a:rPr lang="en-US" sz="1400" dirty="0"/>
              <a:t>The use of outsourcing as a tool in benchmarking </a:t>
            </a:r>
          </a:p>
          <a:p>
            <a:r>
              <a:rPr lang="en-US" sz="1400" dirty="0" err="1"/>
              <a:t>Utilising</a:t>
            </a:r>
            <a:r>
              <a:rPr lang="en-US" sz="1400" dirty="0"/>
              <a:t> </a:t>
            </a:r>
            <a:r>
              <a:rPr lang="en-US" sz="1400" dirty="0" err="1"/>
              <a:t>favourable</a:t>
            </a:r>
            <a:r>
              <a:rPr lang="en-US" sz="1400" dirty="0"/>
              <a:t> market conditions and the rapid growth of a company’s fleet in a short space of time </a:t>
            </a:r>
          </a:p>
          <a:p>
            <a:r>
              <a:rPr lang="en-US" sz="1400" dirty="0"/>
              <a:t>When external factors and the company’s stakeholders encourage outsourcing </a:t>
            </a:r>
          </a:p>
          <a:p>
            <a:r>
              <a:rPr lang="en-US" sz="1400" dirty="0"/>
              <a:t>The investment strategy of the shipping company </a:t>
            </a:r>
          </a:p>
          <a:p>
            <a:endParaRPr lang="en-US" sz="1400" dirty="0"/>
          </a:p>
          <a:p>
            <a:endParaRPr lang="el-GR" sz="1400"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11</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76441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Outsourcing in shipping </a:t>
            </a:r>
            <a:r>
              <a:rPr lang="mr-IN" altLang="el-GR" dirty="0"/>
              <a:t>–</a:t>
            </a:r>
            <a:r>
              <a:rPr lang="en-US" altLang="el-GR" dirty="0"/>
              <a:t> factors against</a:t>
            </a:r>
            <a:endParaRPr lang="el-GR" dirty="0"/>
          </a:p>
        </p:txBody>
      </p:sp>
      <p:sp>
        <p:nvSpPr>
          <p:cNvPr id="3" name="Σύμβολο κράτησης θέσης περιεχομένου 2"/>
          <p:cNvSpPr>
            <a:spLocks noGrp="1"/>
          </p:cNvSpPr>
          <p:nvPr>
            <p:ph idx="1"/>
          </p:nvPr>
        </p:nvSpPr>
        <p:spPr/>
        <p:txBody>
          <a:bodyPr>
            <a:normAutofit fontScale="70000" lnSpcReduction="20000"/>
          </a:bodyPr>
          <a:lstStyle/>
          <a:p>
            <a:pPr lvl="0"/>
            <a:r>
              <a:rPr lang="en-US" dirty="0"/>
              <a:t>the fact that it may achieve operational performance, which is key to profit ratio and quality and which may distinguish the </a:t>
            </a:r>
            <a:r>
              <a:rPr lang="en-US" dirty="0" err="1"/>
              <a:t>shipowner</a:t>
            </a:r>
            <a:r>
              <a:rPr lang="en-US" dirty="0"/>
              <a:t> from competitors, something they do not want to lose, </a:t>
            </a:r>
            <a:endParaRPr lang="el-GR" dirty="0"/>
          </a:p>
          <a:p>
            <a:pPr lvl="0"/>
            <a:r>
              <a:rPr lang="en-US" dirty="0"/>
              <a:t>the company may wish to keep very close control of its fleet operation,</a:t>
            </a:r>
            <a:endParaRPr lang="el-GR" dirty="0"/>
          </a:p>
          <a:p>
            <a:pPr lvl="0"/>
            <a:r>
              <a:rPr lang="en-US" dirty="0"/>
              <a:t>in order to maintain the brand image that it has also built through the human resources which it employs in the long term, </a:t>
            </a:r>
            <a:endParaRPr lang="el-GR" dirty="0"/>
          </a:p>
          <a:p>
            <a:pPr lvl="0"/>
            <a:r>
              <a:rPr lang="en-US" dirty="0"/>
              <a:t>so as not to disrupt the conditions which permit the fleet to operate with high safety levels, </a:t>
            </a:r>
            <a:endParaRPr lang="el-GR" dirty="0"/>
          </a:p>
          <a:p>
            <a:pPr lvl="0"/>
            <a:r>
              <a:rPr lang="en-US" dirty="0"/>
              <a:t>to remain close to its well-trained ship crews, who have been with the company for many years, and to be able to respond better to their needs, </a:t>
            </a:r>
            <a:endParaRPr lang="el-GR" dirty="0"/>
          </a:p>
          <a:p>
            <a:pPr lvl="0"/>
            <a:r>
              <a:rPr lang="en-US" dirty="0"/>
              <a:t>so as not to lose the glamour attached to shipping, </a:t>
            </a:r>
            <a:endParaRPr lang="el-GR" dirty="0"/>
          </a:p>
          <a:p>
            <a:pPr lvl="0"/>
            <a:r>
              <a:rPr lang="en-US" dirty="0"/>
              <a:t>so as not to lose the national character that they gain from having ships which fly the national flag and employ loyal employees,</a:t>
            </a:r>
            <a:endParaRPr lang="el-GR" dirty="0"/>
          </a:p>
          <a:p>
            <a:pPr lvl="0"/>
            <a:r>
              <a:rPr lang="en-US" dirty="0"/>
              <a:t>for reasons stemming from its business culture and philosophy.</a:t>
            </a:r>
            <a:endParaRPr lang="el-GR"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12</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129498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Important criteria for choice and evaluation of the independent management companies</a:t>
            </a:r>
            <a:endParaRPr lang="el-GR" dirty="0"/>
          </a:p>
        </p:txBody>
      </p:sp>
      <p:sp>
        <p:nvSpPr>
          <p:cNvPr id="2" name="Σύμβολο κράτησης θέσης αριθμού διαφάνειας 1"/>
          <p:cNvSpPr>
            <a:spLocks noGrp="1"/>
          </p:cNvSpPr>
          <p:nvPr>
            <p:ph type="sldNum" sz="quarter" idx="12"/>
          </p:nvPr>
        </p:nvSpPr>
        <p:spPr/>
        <p:txBody>
          <a:bodyPr/>
          <a:lstStyle/>
          <a:p>
            <a:pPr>
              <a:defRPr/>
            </a:pPr>
            <a:fld id="{2C7FBF54-B794-9946-AD49-1DBD9884D394}" type="slidenum">
              <a:rPr lang="el-GR" smtClean="0"/>
              <a:pPr>
                <a:defRPr/>
              </a:pPr>
              <a:t>13</a:t>
            </a:fld>
            <a:endParaRPr lang="el-GR"/>
          </a:p>
        </p:txBody>
      </p:sp>
      <p:sp>
        <p:nvSpPr>
          <p:cNvPr id="5" name="Ορθογώνιο 4">
            <a:extLst>
              <a:ext uri="{FF2B5EF4-FFF2-40B4-BE49-F238E27FC236}">
                <a16:creationId xmlns:a16="http://schemas.microsoft.com/office/drawing/2014/main" xmlns="" id="{0F28BE31-52A7-4F04-AB65-4CCB4CC47798}"/>
              </a:ext>
            </a:extLst>
          </p:cNvPr>
          <p:cNvSpPr/>
          <p:nvPr/>
        </p:nvSpPr>
        <p:spPr>
          <a:xfrm>
            <a:off x="748944" y="5958087"/>
            <a:ext cx="7992887" cy="461665"/>
          </a:xfrm>
          <a:prstGeom prst="rect">
            <a:avLst/>
          </a:prstGeom>
        </p:spPr>
        <p:txBody>
          <a:bodyPr wrap="square">
            <a:spAutoFit/>
          </a:bodyPr>
          <a:lstStyle/>
          <a:p>
            <a:pPr algn="ctr">
              <a:spcAft>
                <a:spcPts val="0"/>
              </a:spcAft>
            </a:pPr>
            <a:r>
              <a:rPr lang="en-GB" sz="1200" dirty="0">
                <a:latin typeface="Helvetica Neue" charset="0"/>
                <a:ea typeface="Helvetica Neue" charset="0"/>
                <a:cs typeface="Helvetica Neue" charset="0"/>
              </a:rPr>
              <a:t>Based on </a:t>
            </a:r>
            <a:r>
              <a:rPr lang="en-GB" sz="1200" dirty="0" err="1" smtClean="0">
                <a:latin typeface="Helvetica Neue" charset="0"/>
                <a:ea typeface="Helvetica Neue" charset="0"/>
                <a:cs typeface="Helvetica Neue" charset="0"/>
              </a:rPr>
              <a:t>Panayides</a:t>
            </a:r>
            <a:r>
              <a:rPr lang="en-GB" sz="1200" dirty="0" smtClean="0">
                <a:latin typeface="Helvetica Neue" charset="0"/>
                <a:ea typeface="Helvetica Neue" charset="0"/>
                <a:cs typeface="Helvetica Neue" charset="0"/>
              </a:rPr>
              <a:t> Ph. </a:t>
            </a:r>
            <a:r>
              <a:rPr lang="en-GB" sz="1200" dirty="0">
                <a:latin typeface="Helvetica Neue" charset="0"/>
                <a:ea typeface="Helvetica Neue" charset="0"/>
                <a:cs typeface="Helvetica Neue" charset="0"/>
              </a:rPr>
              <a:t>and </a:t>
            </a:r>
            <a:r>
              <a:rPr lang="en-GB" sz="1200" dirty="0" err="1" smtClean="0">
                <a:latin typeface="Helvetica Neue" charset="0"/>
                <a:ea typeface="Helvetica Neue" charset="0"/>
                <a:cs typeface="Helvetica Neue" charset="0"/>
              </a:rPr>
              <a:t>Cullinane</a:t>
            </a:r>
            <a:r>
              <a:rPr lang="en-GB" sz="1200" dirty="0" smtClean="0">
                <a:latin typeface="Helvetica Neue" charset="0"/>
                <a:ea typeface="Helvetica Neue" charset="0"/>
                <a:cs typeface="Helvetica Neue" charset="0"/>
              </a:rPr>
              <a:t> C.,  </a:t>
            </a:r>
            <a:r>
              <a:rPr lang="en-GB" sz="1200" dirty="0">
                <a:latin typeface="Helvetica Neue" charset="0"/>
                <a:ea typeface="Helvetica Neue" charset="0"/>
                <a:cs typeface="Helvetica Neue" charset="0"/>
              </a:rPr>
              <a:t>(</a:t>
            </a:r>
            <a:r>
              <a:rPr lang="en-GB" sz="1200" dirty="0" smtClean="0">
                <a:latin typeface="Helvetica Neue" charset="0"/>
                <a:ea typeface="Helvetica Neue" charset="0"/>
                <a:cs typeface="Helvetica Neue" charset="0"/>
              </a:rPr>
              <a:t>2002), ‘The vertical disintegration of ship management: choice criteria for third party selection and evaluation’, </a:t>
            </a:r>
            <a:r>
              <a:rPr lang="en-GB" sz="1200" i="1" dirty="0" smtClean="0">
                <a:latin typeface="Helvetica Neue" charset="0"/>
                <a:ea typeface="Helvetica Neue" charset="0"/>
                <a:cs typeface="Helvetica Neue" charset="0"/>
              </a:rPr>
              <a:t>Maritime Policy and Management</a:t>
            </a:r>
            <a:r>
              <a:rPr lang="en-GB" sz="1200" dirty="0" smtClean="0">
                <a:latin typeface="Helvetica Neue" charset="0"/>
                <a:ea typeface="Helvetica Neue" charset="0"/>
                <a:cs typeface="Helvetica Neue" charset="0"/>
              </a:rPr>
              <a:t>, 29 (1), 45-64, Tables </a:t>
            </a:r>
            <a:r>
              <a:rPr lang="en-GB" sz="1200" dirty="0">
                <a:latin typeface="Helvetica Neue" charset="0"/>
                <a:ea typeface="Helvetica Neue" charset="0"/>
                <a:cs typeface="Helvetica Neue" charset="0"/>
              </a:rPr>
              <a:t>4, 5, 7 and </a:t>
            </a:r>
            <a:r>
              <a:rPr lang="en-GB" sz="1200" dirty="0" smtClean="0">
                <a:latin typeface="Helvetica Neue" charset="0"/>
                <a:ea typeface="Helvetica Neue" charset="0"/>
                <a:cs typeface="Helvetica Neue" charset="0"/>
              </a:rPr>
              <a:t>8.</a:t>
            </a:r>
            <a:endParaRPr lang="el-GR" sz="1800" dirty="0">
              <a:effectLst/>
              <a:latin typeface="Helvetica Neue" charset="0"/>
              <a:ea typeface="Helvetica Neue" charset="0"/>
              <a:cs typeface="Helvetica Neue" charset="0"/>
            </a:endParaRPr>
          </a:p>
        </p:txBody>
      </p:sp>
      <p:pic>
        <p:nvPicPr>
          <p:cNvPr id="4" name="Εικόνα 3"/>
          <p:cNvPicPr>
            <a:picLocks noChangeAspect="1"/>
          </p:cNvPicPr>
          <p:nvPr/>
        </p:nvPicPr>
        <p:blipFill>
          <a:blip r:embed="rId2" cstate="print"/>
          <a:stretch>
            <a:fillRect/>
          </a:stretch>
        </p:blipFill>
        <p:spPr>
          <a:xfrm>
            <a:off x="1187624" y="1926069"/>
            <a:ext cx="7136367" cy="3005862"/>
          </a:xfrm>
          <a:prstGeom prst="rect">
            <a:avLst/>
          </a:prstGeom>
        </p:spPr>
      </p:pic>
      <p:sp>
        <p:nvSpPr>
          <p:cNvPr id="45" name="Σύμβολο κράτησης θέσης υποσέλιδου 4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1896766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Shipmanagement</a:t>
            </a:r>
            <a:r>
              <a:rPr lang="en-US" dirty="0" smtClean="0"/>
              <a:t> companies</a:t>
            </a:r>
            <a:endParaRPr lang="el-GR" dirty="0"/>
          </a:p>
        </p:txBody>
      </p:sp>
      <p:sp>
        <p:nvSpPr>
          <p:cNvPr id="3" name="Σύμβολο κράτησης θέσης περιεχομένου 2"/>
          <p:cNvSpPr>
            <a:spLocks noGrp="1"/>
          </p:cNvSpPr>
          <p:nvPr>
            <p:ph idx="1"/>
          </p:nvPr>
        </p:nvSpPr>
        <p:spPr/>
        <p:txBody>
          <a:bodyPr/>
          <a:lstStyle/>
          <a:p>
            <a:pPr>
              <a:lnSpc>
                <a:spcPct val="80000"/>
              </a:lnSpc>
            </a:pPr>
            <a:r>
              <a:rPr lang="en-US" sz="2000" dirty="0"/>
              <a:t>Shipping activity consists essentially of three parts:</a:t>
            </a:r>
            <a:br>
              <a:rPr lang="en-US" sz="2000" dirty="0"/>
            </a:br>
            <a:endParaRPr lang="en-US" sz="2000" dirty="0"/>
          </a:p>
          <a:p>
            <a:pPr lvl="1">
              <a:lnSpc>
                <a:spcPct val="80000"/>
              </a:lnSpc>
            </a:pPr>
            <a:r>
              <a:rPr lang="en-US" sz="1600" dirty="0"/>
              <a:t>the financing of the investment and the definition of the company's strategy</a:t>
            </a:r>
          </a:p>
          <a:p>
            <a:pPr lvl="1">
              <a:lnSpc>
                <a:spcPct val="80000"/>
              </a:lnSpc>
            </a:pPr>
            <a:r>
              <a:rPr lang="en-US" sz="1600" dirty="0"/>
              <a:t>Marketing</a:t>
            </a:r>
          </a:p>
          <a:p>
            <a:pPr lvl="1">
              <a:lnSpc>
                <a:spcPct val="80000"/>
              </a:lnSpc>
            </a:pPr>
            <a:r>
              <a:rPr lang="en-US" sz="1600" dirty="0" err="1"/>
              <a:t>shipmanagement</a:t>
            </a:r>
            <a:r>
              <a:rPr lang="en-US" sz="1600" dirty="0"/>
              <a:t> - technical and operation</a:t>
            </a:r>
          </a:p>
          <a:p>
            <a:pPr>
              <a:lnSpc>
                <a:spcPct val="80000"/>
              </a:lnSpc>
            </a:pPr>
            <a:r>
              <a:rPr lang="en-US" sz="2000" dirty="0"/>
              <a:t/>
            </a:r>
            <a:br>
              <a:rPr lang="en-US" sz="2000" dirty="0"/>
            </a:br>
            <a:r>
              <a:rPr lang="en-US" sz="2000" dirty="0"/>
              <a:t>The financing of the investment was and will remain a matter for the </a:t>
            </a:r>
            <a:r>
              <a:rPr lang="en-US" sz="2000" dirty="0" err="1"/>
              <a:t>shipowner</a:t>
            </a:r>
            <a:r>
              <a:rPr lang="en-US" sz="2000" dirty="0"/>
              <a:t>, who is the risk taker and awaiting returns.</a:t>
            </a:r>
            <a:br>
              <a:rPr lang="en-US" sz="2000" dirty="0"/>
            </a:br>
            <a:endParaRPr lang="en-US" sz="2000" dirty="0"/>
          </a:p>
          <a:p>
            <a:pPr>
              <a:lnSpc>
                <a:spcPct val="80000"/>
              </a:lnSpc>
            </a:pPr>
            <a:r>
              <a:rPr lang="en-US" sz="2000" dirty="0"/>
              <a:t>Proponents of the </a:t>
            </a:r>
            <a:r>
              <a:rPr lang="en-US" sz="2000" dirty="0" err="1"/>
              <a:t>smc</a:t>
            </a:r>
            <a:r>
              <a:rPr lang="en-US" sz="2000" dirty="0"/>
              <a:t> are of the opinion that the other two parts of maritime management can be executed equally effectively by professionals in their sector who do not have ownership of the ship.</a:t>
            </a:r>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14</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14122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Services offered by</a:t>
            </a:r>
            <a:br>
              <a:rPr lang="en-US" altLang="el-GR" dirty="0"/>
            </a:br>
            <a:r>
              <a:rPr lang="en-US" altLang="el-GR" dirty="0" err="1"/>
              <a:t>shipmanagement</a:t>
            </a:r>
            <a:r>
              <a:rPr lang="en-US" altLang="el-GR" dirty="0"/>
              <a:t> companies</a:t>
            </a:r>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2C7FBF54-B794-9946-AD49-1DBD9884D394}" type="slidenum">
              <a:rPr lang="el-GR" smtClean="0"/>
              <a:pPr>
                <a:defRPr/>
              </a:pPr>
              <a:t>15</a:t>
            </a:fld>
            <a:endParaRPr lang="el-GR"/>
          </a:p>
        </p:txBody>
      </p:sp>
      <p:sp>
        <p:nvSpPr>
          <p:cNvPr id="4" name="Σύμβολο κράτησης θέσης υποσέλιδου 3"/>
          <p:cNvSpPr>
            <a:spLocks noGrp="1"/>
          </p:cNvSpPr>
          <p:nvPr>
            <p:ph type="ftr" sz="quarter" idx="3"/>
          </p:nvPr>
        </p:nvSpPr>
        <p:spPr/>
        <p:txBody>
          <a:bodyPr/>
          <a:lstStyle/>
          <a:p>
            <a:r>
              <a:rPr lang="en-US" smtClean="0"/>
              <a:t>Outsourcing in Shipping Companies</a:t>
            </a:r>
            <a:endParaRPr lang="el-GR" dirty="0"/>
          </a:p>
        </p:txBody>
      </p:sp>
      <p:pic>
        <p:nvPicPr>
          <p:cNvPr id="5" name="Εικόνα 4"/>
          <p:cNvPicPr>
            <a:picLocks noChangeAspect="1"/>
          </p:cNvPicPr>
          <p:nvPr/>
        </p:nvPicPr>
        <p:blipFill>
          <a:blip r:embed="rId2" cstate="print"/>
          <a:stretch>
            <a:fillRect/>
          </a:stretch>
        </p:blipFill>
        <p:spPr>
          <a:xfrm>
            <a:off x="1403648" y="2348880"/>
            <a:ext cx="6456812" cy="2466782"/>
          </a:xfrm>
          <a:prstGeom prst="rect">
            <a:avLst/>
          </a:prstGeom>
        </p:spPr>
      </p:pic>
    </p:spTree>
    <p:extLst>
      <p:ext uri="{BB962C8B-B14F-4D97-AF65-F5344CB8AC3E}">
        <p14:creationId xmlns:p14="http://schemas.microsoft.com/office/powerpoint/2010/main" xmlns="" val="157482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Factors contributing to the development of</a:t>
            </a:r>
            <a:r>
              <a:rPr lang="el-GR" altLang="el-GR" dirty="0"/>
              <a:t> </a:t>
            </a:r>
            <a:r>
              <a:rPr lang="en-US" altLang="el-GR" dirty="0"/>
              <a:t>SMC </a:t>
            </a:r>
            <a:endParaRPr lang="el-GR" dirty="0"/>
          </a:p>
        </p:txBody>
      </p:sp>
      <p:sp>
        <p:nvSpPr>
          <p:cNvPr id="3" name="Σύμβολο κράτησης θέσης περιεχομένου 2"/>
          <p:cNvSpPr>
            <a:spLocks noGrp="1"/>
          </p:cNvSpPr>
          <p:nvPr>
            <p:ph idx="1"/>
          </p:nvPr>
        </p:nvSpPr>
        <p:spPr/>
        <p:txBody>
          <a:bodyPr/>
          <a:lstStyle/>
          <a:p>
            <a:pPr marL="552450" indent="-552450">
              <a:lnSpc>
                <a:spcPct val="80000"/>
              </a:lnSpc>
              <a:buFont typeface="Arial" charset="0"/>
              <a:buChar char="•"/>
            </a:pPr>
            <a:r>
              <a:rPr lang="en-US" dirty="0"/>
              <a:t>Need for specialization</a:t>
            </a:r>
          </a:p>
          <a:p>
            <a:pPr marL="552450" indent="-552450">
              <a:lnSpc>
                <a:spcPct val="80000"/>
              </a:lnSpc>
              <a:buFont typeface="Arial" charset="0"/>
              <a:buChar char="•"/>
            </a:pPr>
            <a:r>
              <a:rPr lang="en-US" dirty="0"/>
              <a:t>The need to maintain flexibility</a:t>
            </a:r>
          </a:p>
          <a:p>
            <a:pPr marL="552450" indent="-552450">
              <a:lnSpc>
                <a:spcPct val="80000"/>
              </a:lnSpc>
              <a:buFont typeface="Arial" charset="0"/>
              <a:buChar char="•"/>
            </a:pPr>
            <a:r>
              <a:rPr lang="en-US" dirty="0"/>
              <a:t>The need to reduce costs.</a:t>
            </a:r>
          </a:p>
          <a:p>
            <a:pPr marL="552450" indent="-552450">
              <a:lnSpc>
                <a:spcPct val="80000"/>
              </a:lnSpc>
              <a:buFont typeface="Arial" charset="0"/>
              <a:buChar char="•"/>
            </a:pPr>
            <a:r>
              <a:rPr lang="en-US" dirty="0"/>
              <a:t>Internationalization of </a:t>
            </a:r>
            <a:r>
              <a:rPr lang="en-US" dirty="0" err="1"/>
              <a:t>seagaring</a:t>
            </a:r>
            <a:r>
              <a:rPr lang="en-US" dirty="0"/>
              <a:t> labor supply</a:t>
            </a:r>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16</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16280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Why </a:t>
            </a:r>
            <a:r>
              <a:rPr lang="en-US" altLang="el-GR" dirty="0" err="1"/>
              <a:t>shipowners</a:t>
            </a:r>
            <a:r>
              <a:rPr lang="en-US" altLang="el-GR" dirty="0"/>
              <a:t> choose not to outsource to SMC?</a:t>
            </a:r>
            <a:endParaRPr lang="el-GR" dirty="0"/>
          </a:p>
        </p:txBody>
      </p:sp>
      <p:sp>
        <p:nvSpPr>
          <p:cNvPr id="3" name="Σύμβολο κράτησης θέσης περιεχομένου 2"/>
          <p:cNvSpPr>
            <a:spLocks noGrp="1"/>
          </p:cNvSpPr>
          <p:nvPr>
            <p:ph idx="1"/>
          </p:nvPr>
        </p:nvSpPr>
        <p:spPr/>
        <p:txBody>
          <a:bodyPr/>
          <a:lstStyle/>
          <a:p>
            <a:r>
              <a:rPr lang="en-US" dirty="0"/>
              <a:t>In order not to lose the seamen - human capital</a:t>
            </a:r>
          </a:p>
          <a:p>
            <a:r>
              <a:rPr lang="en-US" dirty="0"/>
              <a:t>To have a close control over the operation</a:t>
            </a:r>
          </a:p>
          <a:p>
            <a:r>
              <a:rPr lang="en-US" dirty="0"/>
              <a:t>Not to affect his image</a:t>
            </a:r>
          </a:p>
          <a:p>
            <a:r>
              <a:rPr lang="en-US" dirty="0"/>
              <a:t>To be sure about safe operation</a:t>
            </a:r>
          </a:p>
          <a:p>
            <a:r>
              <a:rPr lang="en-US" dirty="0"/>
              <a:t>Patriotic reasons (denial of flagging out)</a:t>
            </a:r>
          </a:p>
          <a:p>
            <a:r>
              <a:rPr lang="en-US" dirty="0"/>
              <a:t>Special approaches e.g. Greeks</a:t>
            </a:r>
            <a:endParaRPr lang="el-GR" altLang="el-GR"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17</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62412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Outsourcing</a:t>
            </a:r>
            <a:r>
              <a:rPr lang="el-GR" altLang="el-GR" dirty="0"/>
              <a:t>…</a:t>
            </a:r>
            <a:endParaRPr lang="el-GR" dirty="0"/>
          </a:p>
        </p:txBody>
      </p:sp>
      <p:sp>
        <p:nvSpPr>
          <p:cNvPr id="3" name="Σύμβολο κράτησης θέσης περιεχομένου 2"/>
          <p:cNvSpPr>
            <a:spLocks noGrp="1"/>
          </p:cNvSpPr>
          <p:nvPr>
            <p:ph idx="1"/>
          </p:nvPr>
        </p:nvSpPr>
        <p:spPr/>
        <p:txBody>
          <a:bodyPr/>
          <a:lstStyle/>
          <a:p>
            <a:r>
              <a:rPr lang="en-US" altLang="el-GR" sz="2000" dirty="0"/>
              <a:t>To decide a company whether or not to outsource a function, it must first answer three questions (Quinn and </a:t>
            </a:r>
            <a:r>
              <a:rPr lang="en-US" altLang="el-GR" sz="2000" dirty="0" err="1"/>
              <a:t>Hilmer</a:t>
            </a:r>
            <a:r>
              <a:rPr lang="en-US" altLang="el-GR" sz="2000" dirty="0"/>
              <a:t>, 1994):</a:t>
            </a:r>
          </a:p>
          <a:p>
            <a:pPr lvl="1"/>
            <a:r>
              <a:rPr lang="en-US" altLang="el-GR" sz="1600" dirty="0"/>
              <a:t>Could the company gain a competitive advantage by performing the function in-house?</a:t>
            </a:r>
          </a:p>
          <a:p>
            <a:pPr lvl="1"/>
            <a:r>
              <a:rPr lang="en-US" altLang="el-GR" sz="1600" dirty="0"/>
              <a:t>If the function is outsourced to an external collaborator, what is the likelihood that there will be a negative effect if problems arise in the market?</a:t>
            </a:r>
          </a:p>
          <a:p>
            <a:pPr lvl="1"/>
            <a:r>
              <a:rPr lang="en-US" altLang="el-GR" sz="1600" dirty="0"/>
              <a:t>What competencies does the company have to </a:t>
            </a:r>
            <a:r>
              <a:rPr lang="en-US" altLang="el-GR" sz="1600" dirty="0" err="1"/>
              <a:t>minimise</a:t>
            </a:r>
            <a:r>
              <a:rPr lang="en-US" altLang="el-GR" sz="1600" dirty="0"/>
              <a:t> the negative effects of outsourcing by developing relationships with the collaborators who perform the functions and through which they will be able to control how the function is performed, yet without the company itself losing its flexibility?</a:t>
            </a:r>
          </a:p>
          <a:p>
            <a:pPr lvl="1"/>
            <a:endParaRPr lang="el-GR" altLang="el-GR" sz="1800" dirty="0"/>
          </a:p>
          <a:p>
            <a:pPr lvl="1"/>
            <a:endParaRPr lang="el-GR" altLang="el-GR" sz="1800"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2</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57839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 </a:t>
            </a:r>
            <a:r>
              <a:rPr lang="en-US" altLang="el-GR" dirty="0"/>
              <a:t>Outsourcing</a:t>
            </a:r>
            <a:r>
              <a:rPr lang="el-GR" altLang="el-GR" dirty="0"/>
              <a:t>…</a:t>
            </a:r>
            <a:endParaRPr lang="el-GR" dirty="0"/>
          </a:p>
        </p:txBody>
      </p:sp>
      <p:sp>
        <p:nvSpPr>
          <p:cNvPr id="3" name="Σύμβολο κράτησης θέσης περιεχομένου 2"/>
          <p:cNvSpPr>
            <a:spLocks noGrp="1"/>
          </p:cNvSpPr>
          <p:nvPr>
            <p:ph idx="1"/>
          </p:nvPr>
        </p:nvSpPr>
        <p:spPr/>
        <p:txBody>
          <a:bodyPr/>
          <a:lstStyle/>
          <a:p>
            <a:r>
              <a:rPr lang="en-US" altLang="el-GR" sz="2000" dirty="0"/>
              <a:t>To decide a company whether or not to outsource a function, it must first answer three questions (Quinn and </a:t>
            </a:r>
            <a:r>
              <a:rPr lang="en-US" altLang="el-GR" sz="2000" dirty="0" err="1"/>
              <a:t>Hilmer</a:t>
            </a:r>
            <a:r>
              <a:rPr lang="en-US" altLang="el-GR" sz="2000" dirty="0"/>
              <a:t>, 1994):</a:t>
            </a:r>
          </a:p>
          <a:p>
            <a:pPr lvl="1"/>
            <a:r>
              <a:rPr lang="en-US" altLang="el-GR" sz="1600" dirty="0"/>
              <a:t>Could the company gain a competitive advantage by performing the function in-house?</a:t>
            </a:r>
          </a:p>
          <a:p>
            <a:pPr lvl="1"/>
            <a:r>
              <a:rPr lang="en-US" altLang="el-GR" sz="1600" dirty="0"/>
              <a:t>If the function is outsourced to an external collaborator, what is the likelihood that there will be a negative effect if problems arise in the market?</a:t>
            </a:r>
          </a:p>
          <a:p>
            <a:pPr lvl="1"/>
            <a:r>
              <a:rPr lang="en-US" altLang="el-GR" sz="1600" dirty="0"/>
              <a:t>What competencies does the company have to </a:t>
            </a:r>
            <a:r>
              <a:rPr lang="en-US" altLang="el-GR" sz="1600" dirty="0" err="1"/>
              <a:t>minimise</a:t>
            </a:r>
            <a:r>
              <a:rPr lang="en-US" altLang="el-GR" sz="1600" dirty="0"/>
              <a:t> the negative effects of outsourcing by developing relationships with the collaborators who perform the functions and through which they will be able to control how the function is performed, yet without the company itself losing its flexibility?</a:t>
            </a:r>
          </a:p>
          <a:p>
            <a:pPr lvl="1"/>
            <a:endParaRPr lang="el-GR" altLang="el-GR" sz="1800"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3</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57710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 </a:t>
            </a:r>
            <a:r>
              <a:rPr lang="en-US" altLang="el-GR" dirty="0"/>
              <a:t>Outsourcing</a:t>
            </a:r>
            <a:endParaRPr lang="el-GR" dirty="0"/>
          </a:p>
        </p:txBody>
      </p:sp>
      <p:sp>
        <p:nvSpPr>
          <p:cNvPr id="3" name="Σύμβολο κράτησης θέσης περιεχομένου 2"/>
          <p:cNvSpPr>
            <a:spLocks noGrp="1"/>
          </p:cNvSpPr>
          <p:nvPr>
            <p:ph idx="1"/>
          </p:nvPr>
        </p:nvSpPr>
        <p:spPr/>
        <p:txBody>
          <a:bodyPr/>
          <a:lstStyle/>
          <a:p>
            <a:r>
              <a:rPr lang="en-US" altLang="el-GR" dirty="0"/>
              <a:t>The decision to outsource and its implementation require benchmarking</a:t>
            </a:r>
            <a:endParaRPr lang="el-GR" altLang="el-GR" dirty="0"/>
          </a:p>
          <a:p>
            <a:pPr lvl="1"/>
            <a:r>
              <a:rPr lang="en-US" altLang="el-GR" dirty="0"/>
              <a:t>Internal</a:t>
            </a:r>
            <a:r>
              <a:rPr lang="el-GR" altLang="el-GR" dirty="0"/>
              <a:t> </a:t>
            </a:r>
            <a:r>
              <a:rPr lang="en-US" altLang="el-GR" dirty="0"/>
              <a:t>benchmarking</a:t>
            </a:r>
            <a:endParaRPr lang="el-GR" altLang="el-GR" dirty="0"/>
          </a:p>
          <a:p>
            <a:pPr lvl="2"/>
            <a:r>
              <a:rPr lang="en-US" altLang="el-GR" dirty="0"/>
              <a:t>Assessment of operations</a:t>
            </a:r>
            <a:endParaRPr lang="el-GR" altLang="el-GR" dirty="0"/>
          </a:p>
          <a:p>
            <a:pPr lvl="2"/>
            <a:r>
              <a:rPr lang="en-US" altLang="el-GR" dirty="0"/>
              <a:t>Analysis of their efficiency</a:t>
            </a:r>
            <a:endParaRPr lang="el-GR" altLang="el-GR" dirty="0"/>
          </a:p>
          <a:p>
            <a:pPr lvl="2"/>
            <a:r>
              <a:rPr lang="en-US" altLang="el-GR" dirty="0"/>
              <a:t>Choice of operations for outsourcing</a:t>
            </a:r>
            <a:endParaRPr lang="el-GR" altLang="el-GR" dirty="0"/>
          </a:p>
          <a:p>
            <a:pPr lvl="1"/>
            <a:r>
              <a:rPr lang="en-US" altLang="el-GR" dirty="0"/>
              <a:t>External</a:t>
            </a:r>
            <a:r>
              <a:rPr lang="el-GR" altLang="el-GR" dirty="0"/>
              <a:t> </a:t>
            </a:r>
            <a:r>
              <a:rPr lang="en-US" altLang="el-GR" dirty="0"/>
              <a:t>benchmarking</a:t>
            </a:r>
            <a:endParaRPr lang="el-GR" altLang="el-GR" dirty="0"/>
          </a:p>
          <a:p>
            <a:pPr lvl="2"/>
            <a:r>
              <a:rPr lang="en-US" altLang="el-GR" dirty="0"/>
              <a:t>Choice of partner</a:t>
            </a:r>
            <a:endParaRPr lang="el-GR" altLang="el-GR" dirty="0"/>
          </a:p>
          <a:p>
            <a:pPr lvl="2"/>
            <a:r>
              <a:rPr lang="en-US" altLang="el-GR" dirty="0"/>
              <a:t>Contract negotiations</a:t>
            </a:r>
            <a:endParaRPr lang="el-GR" altLang="el-GR" dirty="0"/>
          </a:p>
          <a:p>
            <a:pPr lvl="2"/>
            <a:r>
              <a:rPr lang="en-US" altLang="el-GR" dirty="0"/>
              <a:t>Management of outsourcing</a:t>
            </a:r>
            <a:endParaRPr lang="el-GR" altLang="el-GR"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4</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102782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Transaction cost approach</a:t>
            </a:r>
            <a:endParaRPr lang="el-GR" dirty="0"/>
          </a:p>
        </p:txBody>
      </p:sp>
      <p:sp>
        <p:nvSpPr>
          <p:cNvPr id="3" name="Σύμβολο κράτησης θέσης περιεχομένου 2"/>
          <p:cNvSpPr>
            <a:spLocks noGrp="1"/>
          </p:cNvSpPr>
          <p:nvPr>
            <p:ph idx="1"/>
          </p:nvPr>
        </p:nvSpPr>
        <p:spPr/>
        <p:txBody>
          <a:bodyPr/>
          <a:lstStyle/>
          <a:p>
            <a:r>
              <a:rPr lang="en-US" altLang="el-GR" sz="2000" dirty="0"/>
              <a:t>Every transaction creates cost</a:t>
            </a:r>
            <a:endParaRPr lang="el-GR" altLang="el-GR" sz="2000" dirty="0"/>
          </a:p>
          <a:p>
            <a:pPr lvl="1"/>
            <a:r>
              <a:rPr lang="en-US" altLang="el-GR" sz="1800" dirty="0"/>
              <a:t>Behavior of those who transact</a:t>
            </a:r>
            <a:endParaRPr lang="el-GR" altLang="el-GR" sz="1800" dirty="0"/>
          </a:p>
          <a:p>
            <a:pPr lvl="2"/>
            <a:r>
              <a:rPr lang="en-US" altLang="el-GR" sz="1600" dirty="0"/>
              <a:t>Information </a:t>
            </a:r>
            <a:r>
              <a:rPr lang="en-US" altLang="el-GR" sz="1600" dirty="0" err="1"/>
              <a:t>assymentry</a:t>
            </a:r>
            <a:endParaRPr lang="el-GR" altLang="el-GR" sz="1600" dirty="0"/>
          </a:p>
          <a:p>
            <a:pPr lvl="2"/>
            <a:r>
              <a:rPr lang="en-US" altLang="el-GR" sz="1600" dirty="0"/>
              <a:t>Bounded rationality</a:t>
            </a:r>
            <a:endParaRPr lang="el-GR" altLang="el-GR" sz="1600" dirty="0"/>
          </a:p>
          <a:p>
            <a:pPr lvl="2"/>
            <a:r>
              <a:rPr lang="en-US" altLang="el-GR" sz="1600" dirty="0" err="1"/>
              <a:t>Opportuninsm</a:t>
            </a:r>
            <a:endParaRPr lang="el-GR" altLang="el-GR" sz="1600" dirty="0"/>
          </a:p>
          <a:p>
            <a:pPr lvl="1"/>
            <a:r>
              <a:rPr lang="en-US" altLang="el-GR" sz="1800" dirty="0"/>
              <a:t>Conditions of transactions</a:t>
            </a:r>
            <a:endParaRPr lang="el-GR" altLang="el-GR" sz="1800" dirty="0"/>
          </a:p>
          <a:p>
            <a:pPr lvl="2"/>
            <a:r>
              <a:rPr lang="en-US" altLang="el-GR" sz="1600" dirty="0"/>
              <a:t>Specificity of resources/assets</a:t>
            </a:r>
            <a:endParaRPr lang="el-GR" altLang="el-GR" sz="1600" dirty="0"/>
          </a:p>
          <a:p>
            <a:pPr lvl="2"/>
            <a:r>
              <a:rPr lang="en-US" altLang="el-GR" sz="1600" dirty="0"/>
              <a:t>Uncertainty about transaction</a:t>
            </a:r>
            <a:endParaRPr lang="el-GR" altLang="el-GR" sz="1600" dirty="0"/>
          </a:p>
          <a:p>
            <a:pPr lvl="2"/>
            <a:r>
              <a:rPr lang="en-US" altLang="el-GR" sz="1600" dirty="0"/>
              <a:t>Frequency of transaction</a:t>
            </a:r>
            <a:endParaRPr lang="el-GR" altLang="el-GR" sz="1600" dirty="0"/>
          </a:p>
          <a:p>
            <a:r>
              <a:rPr lang="en-US" altLang="el-GR" sz="2000" dirty="0"/>
              <a:t>Efforts to reduce transaction cost</a:t>
            </a:r>
            <a:endParaRPr lang="el-GR" altLang="el-GR" sz="2000" dirty="0"/>
          </a:p>
          <a:p>
            <a:pPr lvl="1"/>
            <a:r>
              <a:rPr lang="en-US" altLang="el-GR" sz="1800" dirty="0"/>
              <a:t>Governance </a:t>
            </a:r>
            <a:r>
              <a:rPr lang="en-US" altLang="el-GR" sz="1800" dirty="0" err="1"/>
              <a:t>stuctures</a:t>
            </a:r>
            <a:endParaRPr lang="el-GR" altLang="el-GR" sz="1800" dirty="0"/>
          </a:p>
          <a:p>
            <a:pPr lvl="2"/>
            <a:r>
              <a:rPr lang="en-US" altLang="el-GR" sz="1600" dirty="0"/>
              <a:t>Market </a:t>
            </a:r>
            <a:r>
              <a:rPr lang="mr-IN" altLang="el-GR" sz="1600" dirty="0"/>
              <a:t>–</a:t>
            </a:r>
            <a:r>
              <a:rPr lang="en-US" altLang="el-GR" sz="1600" dirty="0"/>
              <a:t> instant transactions</a:t>
            </a:r>
          </a:p>
          <a:p>
            <a:pPr lvl="2"/>
            <a:r>
              <a:rPr lang="en-US" altLang="el-GR" sz="1600" dirty="0" err="1"/>
              <a:t>Organisations</a:t>
            </a:r>
            <a:r>
              <a:rPr lang="en-US" altLang="el-GR" sz="1600" dirty="0"/>
              <a:t>/hierarchies</a:t>
            </a:r>
            <a:endParaRPr lang="el-GR" altLang="el-GR" sz="1600" dirty="0"/>
          </a:p>
          <a:p>
            <a:pPr lvl="2"/>
            <a:r>
              <a:rPr lang="en-US" altLang="el-GR" sz="1600" dirty="0"/>
              <a:t>Hybrid forms</a:t>
            </a:r>
            <a:endParaRPr lang="el-GR" altLang="el-GR" sz="1600"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5</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200882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Resource based view</a:t>
            </a:r>
            <a:endParaRPr lang="el-GR" dirty="0"/>
          </a:p>
        </p:txBody>
      </p:sp>
      <p:sp>
        <p:nvSpPr>
          <p:cNvPr id="3" name="Σύμβολο κράτησης θέσης περιεχομένου 2"/>
          <p:cNvSpPr>
            <a:spLocks noGrp="1"/>
          </p:cNvSpPr>
          <p:nvPr>
            <p:ph idx="1"/>
          </p:nvPr>
        </p:nvSpPr>
        <p:spPr/>
        <p:txBody>
          <a:bodyPr/>
          <a:lstStyle/>
          <a:p>
            <a:r>
              <a:rPr lang="en-US" altLang="el-GR" sz="2100" dirty="0"/>
              <a:t>Basic questions about the outsourcing of activities, related to transaction costs and the competitive advantage of the firm</a:t>
            </a:r>
          </a:p>
          <a:p>
            <a:pPr lvl="1"/>
            <a:r>
              <a:rPr lang="en-US" altLang="el-GR" sz="1700" dirty="0"/>
              <a:t>Does the activity has a high specificity, </a:t>
            </a:r>
            <a:r>
              <a:rPr lang="en-US" altLang="el-GR" sz="1700" dirty="0" err="1"/>
              <a:t>ie</a:t>
            </a:r>
            <a:r>
              <a:rPr lang="en-US" altLang="el-GR" sz="1700" dirty="0"/>
              <a:t> it is governed by some special characteristics?</a:t>
            </a:r>
          </a:p>
          <a:p>
            <a:pPr lvl="1"/>
            <a:r>
              <a:rPr lang="en-US" altLang="el-GR" sz="1700" dirty="0"/>
              <a:t>Is it a highly strategic activity?</a:t>
            </a:r>
          </a:p>
          <a:p>
            <a:pPr lvl="1"/>
            <a:r>
              <a:rPr lang="en-US" altLang="el-GR" sz="1700" dirty="0"/>
              <a:t>Is this activity part of the core competence and contributes to the creation of its competitive advantage?</a:t>
            </a:r>
            <a:endParaRPr lang="el-GR" altLang="el-GR" sz="1900"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6</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39274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Choices to reduce transaction cost</a:t>
            </a:r>
            <a:endParaRPr lang="el-GR" dirty="0"/>
          </a:p>
        </p:txBody>
      </p:sp>
      <p:sp>
        <p:nvSpPr>
          <p:cNvPr id="3" name="Σύμβολο κράτησης θέσης περιεχομένου 2"/>
          <p:cNvSpPr>
            <a:spLocks noGrp="1"/>
          </p:cNvSpPr>
          <p:nvPr>
            <p:ph idx="1"/>
          </p:nvPr>
        </p:nvSpPr>
        <p:spPr>
          <a:xfrm>
            <a:off x="628650" y="1563075"/>
            <a:ext cx="7886700" cy="3666126"/>
          </a:xfrm>
        </p:spPr>
        <p:txBody>
          <a:bodyPr>
            <a:normAutofit fontScale="92500" lnSpcReduction="10000"/>
          </a:bodyPr>
          <a:lstStyle/>
          <a:p>
            <a:r>
              <a:rPr lang="en-US" altLang="el-GR" dirty="0"/>
              <a:t>There may be ways of horizontal co-operation that neither are carried out in the free market nor internalized in an enterprise</a:t>
            </a:r>
          </a:p>
          <a:p>
            <a:r>
              <a:rPr lang="en-US" altLang="el-GR" dirty="0"/>
              <a:t>A prerequisite for cooperation between firms is the existence of trust </a:t>
            </a:r>
          </a:p>
          <a:p>
            <a:r>
              <a:rPr lang="en-US" altLang="el-GR" dirty="0"/>
              <a:t>This can be done within a network of collaborators sharing a common culture</a:t>
            </a:r>
          </a:p>
          <a:p>
            <a:r>
              <a:rPr lang="en-US" altLang="el-GR" dirty="0"/>
              <a:t>The network consists of equal parts that have informal relationships with each other and the basis of this relationship is trust</a:t>
            </a:r>
          </a:p>
          <a:p>
            <a:pPr>
              <a:buNone/>
            </a:pPr>
            <a:endParaRPr lang="el-GR" altLang="el-GR" dirty="0"/>
          </a:p>
          <a:p>
            <a:endParaRPr lang="el-GR" altLang="el-GR" dirty="0"/>
          </a:p>
          <a:p>
            <a:endParaRPr lang="el-GR" altLang="el-GR"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7</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pic>
        <p:nvPicPr>
          <p:cNvPr id="6" name="Εικόνα 5"/>
          <p:cNvPicPr>
            <a:picLocks noChangeAspect="1"/>
          </p:cNvPicPr>
          <p:nvPr/>
        </p:nvPicPr>
        <p:blipFill>
          <a:blip r:embed="rId2" cstate="print"/>
          <a:stretch>
            <a:fillRect/>
          </a:stretch>
        </p:blipFill>
        <p:spPr>
          <a:xfrm>
            <a:off x="831849" y="5085184"/>
            <a:ext cx="7480300" cy="1371600"/>
          </a:xfrm>
          <a:prstGeom prst="rect">
            <a:avLst/>
          </a:prstGeom>
        </p:spPr>
      </p:pic>
    </p:spTree>
    <p:extLst>
      <p:ext uri="{BB962C8B-B14F-4D97-AF65-F5344CB8AC3E}">
        <p14:creationId xmlns:p14="http://schemas.microsoft.com/office/powerpoint/2010/main" xmlns="" val="114467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0" y="0"/>
            <a:ext cx="9144000" cy="1340768"/>
          </a:xfrm>
        </p:spPr>
        <p:txBody>
          <a:bodyPr/>
          <a:lstStyle/>
          <a:p>
            <a:pPr eaLnBrk="1" hangingPunct="1"/>
            <a:r>
              <a:rPr lang="en-US" altLang="el-GR" sz="3200" b="1" dirty="0" smtClean="0"/>
              <a:t>Outsourcing in shipping</a:t>
            </a:r>
            <a:endParaRPr lang="el-GR" altLang="el-GR" sz="3200" b="1" dirty="0"/>
          </a:p>
        </p:txBody>
      </p:sp>
      <p:sp>
        <p:nvSpPr>
          <p:cNvPr id="11267" name="Rectangle 3" descr="Rectangle: Click to edit Master text styles&#10;Second level&#10;Third level&#10;Fourth level&#10;Fifth level"/>
          <p:cNvSpPr>
            <a:spLocks noGrp="1" noChangeArrowheads="1"/>
          </p:cNvSpPr>
          <p:nvPr>
            <p:ph type="body" idx="4294967295"/>
          </p:nvPr>
        </p:nvSpPr>
        <p:spPr>
          <a:xfrm>
            <a:off x="533400" y="1556792"/>
            <a:ext cx="8077200" cy="4114800"/>
          </a:xfrm>
        </p:spPr>
        <p:txBody>
          <a:bodyPr>
            <a:normAutofit/>
          </a:bodyPr>
          <a:lstStyle/>
          <a:p>
            <a:pPr>
              <a:lnSpc>
                <a:spcPct val="90000"/>
              </a:lnSpc>
            </a:pPr>
            <a:r>
              <a:rPr lang="en-US" altLang="el-GR" sz="1800" dirty="0"/>
              <a:t>The nature of the activities of shipping companies, especially those active in bulk shipping markets, creates the need to seek out services from third </a:t>
            </a:r>
            <a:r>
              <a:rPr lang="en-US" altLang="el-GR" sz="1800" dirty="0" smtClean="0"/>
              <a:t>parties (shipping agents)</a:t>
            </a:r>
          </a:p>
          <a:p>
            <a:pPr>
              <a:lnSpc>
                <a:spcPct val="90000"/>
              </a:lnSpc>
            </a:pPr>
            <a:r>
              <a:rPr lang="en-US" altLang="el-GR" sz="1800" dirty="0"/>
              <a:t>The nature of the activities of shipping companies, especially those active in bulk shipping markets, creates the need to seek out services from third parties</a:t>
            </a:r>
            <a:r>
              <a:rPr lang="el-GR" altLang="el-GR" sz="1800" dirty="0" smtClean="0"/>
              <a:t> </a:t>
            </a:r>
            <a:endParaRPr lang="el-GR" altLang="el-GR" sz="1800" dirty="0"/>
          </a:p>
          <a:p>
            <a:pPr>
              <a:lnSpc>
                <a:spcPct val="90000"/>
              </a:lnSpc>
            </a:pPr>
            <a:r>
              <a:rPr lang="en-US" altLang="el-GR" sz="1800" dirty="0"/>
              <a:t>The outsourcing of the activities of a shipping company involves contracting them out to an independent ship management company, which offers all the professional services which a ship requires for its operations and undertakes its </a:t>
            </a:r>
            <a:r>
              <a:rPr lang="en-US" altLang="el-GR" sz="1800" dirty="0" smtClean="0"/>
              <a:t>management</a:t>
            </a:r>
          </a:p>
          <a:p>
            <a:pPr eaLnBrk="1" hangingPunct="1">
              <a:lnSpc>
                <a:spcPct val="90000"/>
              </a:lnSpc>
            </a:pPr>
            <a:endParaRPr lang="el-GR" altLang="el-GR" sz="1800" dirty="0"/>
          </a:p>
        </p:txBody>
      </p:sp>
      <p:sp>
        <p:nvSpPr>
          <p:cNvPr id="3" name="Σύμβολο κράτησης θέσης αριθμού διαφάνειας 2"/>
          <p:cNvSpPr>
            <a:spLocks noGrp="1"/>
          </p:cNvSpPr>
          <p:nvPr>
            <p:ph type="sldNum" sz="quarter" idx="12"/>
          </p:nvPr>
        </p:nvSpPr>
        <p:spPr/>
        <p:txBody>
          <a:bodyPr/>
          <a:lstStyle/>
          <a:p>
            <a:pPr>
              <a:defRPr/>
            </a:pPr>
            <a:fld id="{EF3EBCA7-BEF2-854B-88C5-AF2C886E4A23}" type="slidenum">
              <a:rPr lang="el-GR" smtClean="0"/>
              <a:pPr>
                <a:defRPr/>
              </a:pPr>
              <a:t>8</a:t>
            </a:fld>
            <a:endParaRPr lang="el-GR"/>
          </a:p>
        </p:txBody>
      </p:sp>
      <p:sp>
        <p:nvSpPr>
          <p:cNvPr id="4" name="Σύμβολο κράτησης θέσης υποσέλιδου 3"/>
          <p:cNvSpPr>
            <a:spLocks noGrp="1"/>
          </p:cNvSpPr>
          <p:nvPr>
            <p:ph type="ftr" sz="quarter" idx="3"/>
          </p:nvPr>
        </p:nvSpPr>
        <p:spPr/>
        <p:txBody>
          <a:bodyPr/>
          <a:lstStyle/>
          <a:p>
            <a:r>
              <a:rPr lang="en-US" smtClean="0"/>
              <a:t>Outsourcing in Shipping Companies</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mr-IN" dirty="0" smtClean="0"/>
              <a:t>…</a:t>
            </a:r>
            <a:r>
              <a:rPr lang="en-US" dirty="0" smtClean="0"/>
              <a:t> Outsourcing in shipping</a:t>
            </a:r>
            <a:r>
              <a:rPr lang="mr-IN" dirty="0" smtClean="0"/>
              <a:t>…</a:t>
            </a:r>
            <a:endParaRPr lang="el-GR" dirty="0"/>
          </a:p>
        </p:txBody>
      </p:sp>
      <p:sp>
        <p:nvSpPr>
          <p:cNvPr id="3" name="Σύμβολο κράτησης θέσης περιεχομένου 2"/>
          <p:cNvSpPr>
            <a:spLocks noGrp="1"/>
          </p:cNvSpPr>
          <p:nvPr>
            <p:ph idx="1"/>
          </p:nvPr>
        </p:nvSpPr>
        <p:spPr/>
        <p:txBody>
          <a:bodyPr>
            <a:normAutofit fontScale="92500" lnSpcReduction="10000"/>
          </a:bodyPr>
          <a:lstStyle/>
          <a:p>
            <a:r>
              <a:rPr lang="en-US" b="1" dirty="0"/>
              <a:t>Ship management</a:t>
            </a:r>
            <a:r>
              <a:rPr lang="en-US" dirty="0"/>
              <a:t> concerns the provision of a service or a range of services by a ship management company which has no connection to the </a:t>
            </a:r>
            <a:r>
              <a:rPr lang="en-US" dirty="0" err="1"/>
              <a:t>shipowner</a:t>
            </a:r>
            <a:r>
              <a:rPr lang="en-US" dirty="0"/>
              <a:t> (</a:t>
            </a:r>
            <a:r>
              <a:rPr lang="en-US" dirty="0" err="1"/>
              <a:t>Spruyt</a:t>
            </a:r>
            <a:r>
              <a:rPr lang="en-US" dirty="0"/>
              <a:t>, 1990). </a:t>
            </a:r>
          </a:p>
          <a:p>
            <a:r>
              <a:rPr lang="en-US" dirty="0"/>
              <a:t>The ship manager provides services in exchange for remuneration to the </a:t>
            </a:r>
            <a:r>
              <a:rPr lang="en-US" dirty="0" err="1"/>
              <a:t>shipowner</a:t>
            </a:r>
            <a:r>
              <a:rPr lang="en-US" dirty="0"/>
              <a:t> according to terms which are stipulated in a contract. </a:t>
            </a:r>
          </a:p>
          <a:p>
            <a:r>
              <a:rPr lang="en-US" dirty="0"/>
              <a:t>The factor which distinguishes the </a:t>
            </a:r>
            <a:r>
              <a:rPr lang="en-US" dirty="0" err="1"/>
              <a:t>shipowner</a:t>
            </a:r>
            <a:r>
              <a:rPr lang="en-US" dirty="0"/>
              <a:t> from the professional manager is economic risk. </a:t>
            </a:r>
          </a:p>
          <a:p>
            <a:pPr lvl="1"/>
            <a:r>
              <a:rPr lang="en-US" dirty="0"/>
              <a:t>The </a:t>
            </a:r>
            <a:r>
              <a:rPr lang="en-US" dirty="0" err="1"/>
              <a:t>shipowner</a:t>
            </a:r>
            <a:r>
              <a:rPr lang="en-US" dirty="0"/>
              <a:t> invests, takes on risk, and, naturally, enjoys the earnings from the investment</a:t>
            </a:r>
          </a:p>
          <a:p>
            <a:pPr lvl="1"/>
            <a:r>
              <a:rPr lang="en-US" dirty="0"/>
              <a:t>The professional ship manager is remunerated for the work it supplies to the shipping company. </a:t>
            </a:r>
            <a:endParaRPr lang="el-GR" altLang="el-GR" sz="2000"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78A14A09-C4AC-BC4A-A031-D34A91181F3D}" type="slidenum">
              <a:rPr lang="el-GR" smtClean="0"/>
              <a:pPr>
                <a:defRPr/>
              </a:pPr>
              <a:t>9</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Outsourcing in Shipping Companies</a:t>
            </a:r>
            <a:endParaRPr lang="el-GR" dirty="0"/>
          </a:p>
        </p:txBody>
      </p:sp>
    </p:spTree>
    <p:extLst>
      <p:ext uri="{BB962C8B-B14F-4D97-AF65-F5344CB8AC3E}">
        <p14:creationId xmlns:p14="http://schemas.microsoft.com/office/powerpoint/2010/main" xmlns="" val="1436904619"/>
      </p:ext>
    </p:extLst>
  </p:cSld>
  <p:clrMapOvr>
    <a:masterClrMapping/>
  </p:clrMapOvr>
</p:sld>
</file>

<file path=ppt/theme/theme1.xml><?xml version="1.0" encoding="utf-8"?>
<a:theme xmlns:a="http://schemas.openxmlformats.org/drawingml/2006/main" name="English MSC 1">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nglish MSC 1.potx" id="{EDDADADB-A9FC-5C49-82A1-4802E6F1783A}" vid="{F1B716BE-AB7A-6D45-B9A9-EB288E2CD08D}"/>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English MSC 1</Template>
  <TotalTime>4241</TotalTime>
  <Words>1304</Words>
  <Application>Microsoft Office PowerPoint</Application>
  <PresentationFormat>Προβολή στην οθόνη (4:3)</PresentationFormat>
  <Paragraphs>144</Paragraphs>
  <Slides>17</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English MSC 1</vt:lpstr>
      <vt:lpstr>MANAGEMENT  of SHIPPING COMPANIES</vt:lpstr>
      <vt:lpstr>Outsourcing…</vt:lpstr>
      <vt:lpstr>… Outsourcing…</vt:lpstr>
      <vt:lpstr>… Outsourcing</vt:lpstr>
      <vt:lpstr>Transaction cost approach</vt:lpstr>
      <vt:lpstr>Resource based view</vt:lpstr>
      <vt:lpstr>Choices to reduce transaction cost</vt:lpstr>
      <vt:lpstr>Outsourcing in shipping</vt:lpstr>
      <vt:lpstr>… Outsourcing in shipping…</vt:lpstr>
      <vt:lpstr>… Outsourcing in shipping</vt:lpstr>
      <vt:lpstr>Outsourcing in shipping - motives</vt:lpstr>
      <vt:lpstr>Outsourcing in shipping – factors against</vt:lpstr>
      <vt:lpstr>Important criteria for choice and evaluation of the independent management companies</vt:lpstr>
      <vt:lpstr>Shipmanagement companies</vt:lpstr>
      <vt:lpstr>Services offered by shipmanagement companies</vt:lpstr>
      <vt:lpstr>Factors contributing to the development of SMC </vt:lpstr>
      <vt:lpstr>Why shipowners choose not to outsource to SMC?</vt:lpstr>
    </vt:vector>
  </TitlesOfParts>
  <Company>University of Aegean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ΕΝΟΤΗΤΑ 10η. Εξωτερίκευση λειτουργικών</dc:title>
  <dc:creator>John Theotokas</dc:creator>
  <cp:lastModifiedBy>Χρήστης των Windows</cp:lastModifiedBy>
  <cp:revision>160</cp:revision>
  <dcterms:created xsi:type="dcterms:W3CDTF">2002-10-28T12:45:31Z</dcterms:created>
  <dcterms:modified xsi:type="dcterms:W3CDTF">2021-09-24T12:22:46Z</dcterms:modified>
</cp:coreProperties>
</file>