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59" r:id="rId7"/>
    <p:sldId id="260" r:id="rId8"/>
    <p:sldId id="261" r:id="rId9"/>
    <p:sldId id="262"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80" y="9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awspot.gr/nomika-nea/i-nomiki-diastasi-toy-sholikoy-ekfovismoy-bully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Σχολικός εκφοβισμός </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47500" lnSpcReduction="20000"/>
          </a:bodyPr>
          <a:lstStyle/>
          <a:p>
            <a:pPr algn="just"/>
            <a:r>
              <a:rPr lang="el-GR" dirty="0" smtClean="0"/>
              <a:t>Σύμφωνα με το</a:t>
            </a:r>
            <a:r>
              <a:rPr lang="el-GR" b="1" dirty="0" smtClean="0"/>
              <a:t> Συνήγορο του Παιδιού:</a:t>
            </a:r>
            <a:endParaRPr lang="el-GR" dirty="0" smtClean="0"/>
          </a:p>
          <a:p>
            <a:pPr algn="just"/>
            <a:r>
              <a:rPr lang="el-GR" b="1" dirty="0" smtClean="0"/>
              <a:t>Στα σχολεία αλλά και στις τάξεις θα πρέπει να υπάρχουν:</a:t>
            </a:r>
            <a:endParaRPr lang="el-GR" dirty="0" smtClean="0"/>
          </a:p>
          <a:p>
            <a:pPr algn="just"/>
            <a:r>
              <a:rPr lang="el-GR" dirty="0" smtClean="0"/>
              <a:t>Συμφωνίες και σταθεροί κανόνες σχετικά με την αντιμετώπιση περιστατικών βίας μεταξύ των μαθητών, στη διαμόρφωση των οποίων θα συμμετέχουν και οι μαθητές.</a:t>
            </a:r>
          </a:p>
          <a:p>
            <a:pPr algn="just"/>
            <a:r>
              <a:rPr lang="el-GR" dirty="0" smtClean="0"/>
              <a:t>Δημιουργία κλίματος συνεργασίας και δημοκρατικού διαλόγου ανάμεσα σε εκπαιδευτικούς και μαθητές.</a:t>
            </a:r>
          </a:p>
          <a:p>
            <a:pPr algn="just"/>
            <a:r>
              <a:rPr lang="el-GR" dirty="0" smtClean="0"/>
              <a:t>Συζητήσεις στις τάξεις σχετικά με τα δικαιώματα και ειδικότερα για τις σχέσεις μεταξύ των μαθητών.</a:t>
            </a:r>
          </a:p>
          <a:p>
            <a:pPr algn="just"/>
            <a:r>
              <a:rPr lang="el-GR" dirty="0" smtClean="0"/>
              <a:t>Ειδικά προγράμματα και βιωματικά εργαστήρια, με εθελοντική συμμετοχή μαθητών, για το πώς μπορούν να επιλύονται οι συγκρούσεις μεταξύ των μαθητών.</a:t>
            </a:r>
          </a:p>
          <a:p>
            <a:pPr algn="just"/>
            <a:r>
              <a:rPr lang="el-GR" dirty="0" smtClean="0"/>
              <a:t>Σε κάθε σχολείο καλό είναι να ορίζονται ορισμένοι εκπαιδευτικοί με ειδικές δεξιότητες και γνώσεις, ως μεσολαβητές – σύμβουλοι, προς τους μαθητές.</a:t>
            </a:r>
          </a:p>
          <a:p>
            <a:pPr algn="just"/>
            <a:r>
              <a:rPr lang="el-GR" dirty="0" smtClean="0"/>
              <a:t>Σε κάθε σχολείο είναι σημαντικό να ορίζονται κάποιοι μαθητές, ως συνομήλικοι μεσολαβητές ή «ειρηνοποιοί» που θα εκπαιδεύονται ειδικά και θα μεσολαβούν μεταξύ μαθητών που τσακώνονται ή φέρονται άσχημα ο ένας στον άλλον, ώστε να επιτυγχάνουν τη συμφιλίωσή τους.</a:t>
            </a:r>
          </a:p>
          <a:p>
            <a:pPr algn="just"/>
            <a:r>
              <a:rPr lang="el-GR" dirty="0" smtClean="0"/>
              <a:t>Το σχολείο δε θα πρέπει να ξεκινάει επιβάλλοντας ποινές σε περιπτώσεις άσκησης βίας μεταξύ μαθητών. Οι ποινές θα πρέπει να επιβάλλονται μετά, εφόσον κρίνεται σκόπιμο και εάν τα παραπτώματα είναι σοβαρά. Αν έχει επιτευχθεί δέσμευση συμφιλίωσης, θα πρέπει να δίνεται ευκαιρία τήρησής της, με αναστολή της ποινής.</a:t>
            </a:r>
          </a:p>
          <a:p>
            <a:pPr algn="just"/>
            <a:r>
              <a:rPr lang="el-GR" dirty="0" smtClean="0"/>
              <a:t>Σε κάθε σχολείο είναι καλό να γίνονται πολλές δραστηριότητες που ενδιαφέρουν και φέρνουν κοντά τους μαθητές και τους βοηθούν να καλλιεργούν καλύτερες σχέσεις μεταξύ τους (ομάδες έρευνας, περιοδικού, ιστοσελίδας, θεατρικής έκφρασης, ραδιοφώνου, εικαστικών, </a:t>
            </a:r>
            <a:r>
              <a:rPr lang="el-GR" dirty="0" err="1" smtClean="0"/>
              <a:t>κόμικ</a:t>
            </a:r>
            <a:r>
              <a:rPr lang="el-GR" dirty="0" smtClean="0"/>
              <a:t> κ.ά.).</a:t>
            </a:r>
          </a:p>
          <a:p>
            <a:pPr algn="just"/>
            <a:r>
              <a:rPr lang="el-GR" dirty="0" smtClean="0"/>
              <a:t>Το σχολείο θα πρέπει να καλεί συχνά τους γονείς να τους ευαισθητοποιεί και να τους κατευθύνει, ώστε να βρίσκονται κοντά στα παιδιά τους, να τα υποστηρίζουν χωρίς να τα καταπιέζουν.</a:t>
            </a:r>
          </a:p>
          <a:p>
            <a:pPr algn="just"/>
            <a:r>
              <a:rPr lang="el-GR" dirty="0" smtClean="0"/>
              <a:t>Το σχολικό συμβούλιο (εκπαιδευτικοί  και εκπρόσωποι γονέων) θα πρέπει να συναντιέται τακτικά και να αναλαμβάνει πρωτοβουλίες – δράσεις για την αποτελεσματικότερη πρόληψη και αντιμετώπιση της χρήσης βίας μέσα και έξω από το σχολείο.</a:t>
            </a:r>
            <a:r>
              <a:rPr lang="el-GR" b="1" u="sng" dirty="0" smtClean="0"/>
              <a:t> </a:t>
            </a:r>
            <a:endParaRPr lang="el-GR" dirty="0" smtClean="0"/>
          </a:p>
          <a:p>
            <a:pPr algn="just"/>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Από </a:t>
            </a:r>
            <a:r>
              <a:rPr lang="fr-FR" dirty="0" smtClean="0">
                <a:hlinkClick r:id="rId2"/>
              </a:rPr>
              <a:t>https://</a:t>
            </a:r>
            <a:r>
              <a:rPr lang="fr-FR" dirty="0" smtClean="0">
                <a:hlinkClick r:id="rId2"/>
              </a:rPr>
              <a:t>www.lawspot.gr/nomika-nea/i-nomiki-diastasi-toy-sholikoy-ekfovismoy-bullying</a:t>
            </a:r>
            <a:r>
              <a:rPr lang="el-GR" dirty="0" smtClean="0"/>
              <a:t> </a:t>
            </a:r>
          </a:p>
          <a:p>
            <a:pPr algn="just"/>
            <a:r>
              <a:rPr lang="el-GR" dirty="0" smtClean="0"/>
              <a:t>Ο </a:t>
            </a:r>
            <a:r>
              <a:rPr lang="el-GR" dirty="0" smtClean="0"/>
              <a:t>σχολικός εκφοβισμός είναι ένα φαινόμενο νεανικής παραβατικότητας, ένα είδος </a:t>
            </a:r>
            <a:r>
              <a:rPr lang="el-GR" dirty="0" err="1" smtClean="0"/>
              <a:t>bullying</a:t>
            </a:r>
            <a:r>
              <a:rPr lang="el-GR" dirty="0" smtClean="0"/>
              <a:t>, που εμφανίζεται σε πολλές χώρες του </a:t>
            </a:r>
            <a:r>
              <a:rPr lang="el-GR" dirty="0" smtClean="0"/>
              <a:t>κόσμου.</a:t>
            </a:r>
          </a:p>
          <a:p>
            <a:pPr algn="just"/>
            <a:r>
              <a:rPr lang="el-GR" dirty="0" smtClean="0"/>
              <a:t>αφορά στη χρήση βίας κυρίως μεταξύ ατόμων εφηβικής και </a:t>
            </a:r>
            <a:r>
              <a:rPr lang="el-GR" dirty="0" err="1" smtClean="0"/>
              <a:t>μετεφηβικής</a:t>
            </a:r>
            <a:r>
              <a:rPr lang="el-GR" dirty="0" smtClean="0"/>
              <a:t> ηλικίας. Το φαινόμενο ορίζεται ως μια κατάσταση, κατά την οποία ασκείται εσκεμμένη, απρόκλητη, συστηματική και επαναλαμβανόμενη βία μεταξύ μαθητών ή νέων της ίδιας περίπου ηλικίας, ενίοτε, μάλιστα, με έντονη βαναυσότητα, με σκοπό την επιβολή του δράστη, μέσω της ταπείνωσης, εξουθένωσης και καταδυνάστευσης του θύματος, γεγονός που έχει ως άμεσο ή έμμεσο αποτέλεσμα την πρόκληση σωματικού και ψυχικού πόνου.</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fontScale="92500" lnSpcReduction="10000"/>
          </a:bodyPr>
          <a:lstStyle/>
          <a:p>
            <a:pPr algn="just"/>
            <a:r>
              <a:rPr lang="el-GR" dirty="0" smtClean="0"/>
              <a:t>Στατιστικά, οι περισσότερες εκδηλώσεις του φαινομένου αυτού καταγράφονται μεταξύ μαθητών γυμνασίου και λυκείου, αλλά και μεταξύ φοιτητών της τριτοβάθμιας εκπαίδευσης, χωρίς, δυστυχώς, να λείπουν τέτοιες εκδηλώσεις από το χώρο των δημοτικών σχολείων (και μάλιστα σε ποσοστό που ξεπερνά το 15% των εκεί μαθητών!). Ασφαλώς, το φαινόμενο δεν είναι ξένο σε χώρους όπου δραστηριοποιούνται και άτομα κάθε ηλικίας, όπως χώροι εργασίας, στρατιωτικών μονάδων, αθλητικών δραστηριοτήτων κλπ.</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929354"/>
          </a:xfrm>
        </p:spPr>
        <p:txBody>
          <a:bodyPr>
            <a:normAutofit fontScale="85000" lnSpcReduction="20000"/>
          </a:bodyPr>
          <a:lstStyle/>
          <a:p>
            <a:pPr algn="just"/>
            <a:r>
              <a:rPr lang="el-GR" dirty="0" smtClean="0"/>
              <a:t>Ο εκφοβισμός και η βία στον σχολικό χώρο είναι ατομικό φαινόμενο, </a:t>
            </a:r>
            <a:r>
              <a:rPr lang="el-GR" dirty="0" smtClean="0"/>
              <a:t>όταν</a:t>
            </a:r>
            <a:r>
              <a:rPr lang="en-US" dirty="0" smtClean="0"/>
              <a:t> </a:t>
            </a:r>
            <a:r>
              <a:rPr lang="el-GR" dirty="0" smtClean="0"/>
              <a:t>εμφανίζεται </a:t>
            </a:r>
            <a:r>
              <a:rPr lang="el-GR" dirty="0" smtClean="0"/>
              <a:t>μόνο ανάμεσα στο θύμα και τον θύτη, αλλά λαμβάνει και τη </a:t>
            </a:r>
            <a:r>
              <a:rPr lang="el-GR" dirty="0" smtClean="0"/>
              <a:t>μορφή</a:t>
            </a:r>
            <a:r>
              <a:rPr lang="en-US" dirty="0" smtClean="0"/>
              <a:t> </a:t>
            </a:r>
            <a:r>
              <a:rPr lang="el-GR" dirty="0" smtClean="0"/>
              <a:t>ομαδικού </a:t>
            </a:r>
            <a:r>
              <a:rPr lang="el-GR" dirty="0" smtClean="0"/>
              <a:t>φαινομένου, όταν συμμετέχουν σ’ αυτό περισσότερα άτομα </a:t>
            </a:r>
            <a:r>
              <a:rPr lang="el-GR" dirty="0" smtClean="0"/>
              <a:t>ή</a:t>
            </a:r>
            <a:r>
              <a:rPr lang="en-US" dirty="0" smtClean="0"/>
              <a:t> </a:t>
            </a:r>
            <a:r>
              <a:rPr lang="el-GR" dirty="0" smtClean="0"/>
              <a:t>παρευρίσκονται </a:t>
            </a:r>
            <a:r>
              <a:rPr lang="el-GR" dirty="0" smtClean="0"/>
              <a:t>κατά την εμφάνιση του ως απλοί παρατηρητές (</a:t>
            </a:r>
            <a:r>
              <a:rPr lang="el-GR" dirty="0" err="1" smtClean="0"/>
              <a:t>bystanders</a:t>
            </a:r>
            <a:r>
              <a:rPr lang="el-GR" dirty="0" smtClean="0"/>
              <a:t>). </a:t>
            </a:r>
            <a:endParaRPr lang="en-US" dirty="0" smtClean="0"/>
          </a:p>
          <a:p>
            <a:pPr algn="just"/>
            <a:r>
              <a:rPr lang="el-GR" dirty="0" smtClean="0"/>
              <a:t>Ο όρος</a:t>
            </a:r>
            <a:r>
              <a:rPr lang="en-US" dirty="0" smtClean="0"/>
              <a:t> </a:t>
            </a:r>
            <a:r>
              <a:rPr lang="el-GR" dirty="0" smtClean="0"/>
              <a:t>σχολικός </a:t>
            </a:r>
            <a:r>
              <a:rPr lang="el-GR" dirty="0" smtClean="0"/>
              <a:t>εκφοβισμός και άσκηση βίας στο σχολείο συμπεριλαμβάνει και αυτούς </a:t>
            </a:r>
            <a:r>
              <a:rPr lang="el-GR" dirty="0" smtClean="0"/>
              <a:t>τους</a:t>
            </a:r>
            <a:r>
              <a:rPr lang="en-US" dirty="0" smtClean="0"/>
              <a:t> </a:t>
            </a:r>
            <a:r>
              <a:rPr lang="el-GR" dirty="0" smtClean="0"/>
              <a:t>παρατηρητές</a:t>
            </a:r>
            <a:r>
              <a:rPr lang="el-GR" dirty="0" smtClean="0"/>
              <a:t>, δίχως να υπονοείται μετατόπιση ευθυνών στο θύμα και στους</a:t>
            </a:r>
            <a:br>
              <a:rPr lang="el-GR" dirty="0" smtClean="0"/>
            </a:br>
            <a:r>
              <a:rPr lang="el-GR" dirty="0" smtClean="0"/>
              <a:t>παρατηρητές, αλλά μ’ αυτόν τον τρόπο </a:t>
            </a:r>
            <a:r>
              <a:rPr lang="el-GR" dirty="0" smtClean="0"/>
              <a:t>τονίζεται</a:t>
            </a:r>
            <a:r>
              <a:rPr lang="en-US" dirty="0" smtClean="0"/>
              <a:t> </a:t>
            </a:r>
            <a:r>
              <a:rPr lang="el-GR" dirty="0" smtClean="0"/>
              <a:t>περισσότερο </a:t>
            </a:r>
            <a:r>
              <a:rPr lang="el-GR" dirty="0" smtClean="0"/>
              <a:t>ότι αυτό το </a:t>
            </a:r>
            <a:r>
              <a:rPr lang="el-GR" dirty="0" smtClean="0"/>
              <a:t>φαινόμενο</a:t>
            </a:r>
            <a:r>
              <a:rPr lang="en-US" dirty="0" smtClean="0"/>
              <a:t> </a:t>
            </a:r>
            <a:r>
              <a:rPr lang="el-GR" dirty="0" smtClean="0"/>
              <a:t>είναι </a:t>
            </a:r>
            <a:r>
              <a:rPr lang="el-GR" dirty="0" smtClean="0"/>
              <a:t>πολυδιάστατο, διαθέτει δυναμική μορφή, είναι φαινόμενο </a:t>
            </a:r>
            <a:r>
              <a:rPr lang="el-GR" dirty="0" smtClean="0"/>
              <a:t>κοινωνικής</a:t>
            </a:r>
            <a:r>
              <a:rPr lang="en-US" dirty="0" smtClean="0"/>
              <a:t> </a:t>
            </a:r>
            <a:r>
              <a:rPr lang="el-GR" dirty="0" smtClean="0"/>
              <a:t>παθογένειας </a:t>
            </a:r>
            <a:r>
              <a:rPr lang="el-GR" dirty="0" smtClean="0"/>
              <a:t>και εμπλέκει όλο το σχολείο ως οργανισμό και δεν αφορά μόνο στα </a:t>
            </a:r>
            <a:r>
              <a:rPr lang="el-GR" dirty="0" smtClean="0"/>
              <a:t>δύο</a:t>
            </a:r>
            <a:r>
              <a:rPr lang="en-US" dirty="0" smtClean="0"/>
              <a:t> </a:t>
            </a:r>
            <a:r>
              <a:rPr lang="el-GR" dirty="0" smtClean="0"/>
              <a:t>άτομα</a:t>
            </a:r>
            <a:r>
              <a:rPr lang="el-GR" dirty="0" smtClean="0"/>
              <a:t>, τον θύτη και το </a:t>
            </a:r>
            <a:r>
              <a:rPr lang="el-GR" dirty="0" smtClean="0"/>
              <a:t>θύμα</a:t>
            </a:r>
            <a:r>
              <a:rPr lang="en-US" dirty="0" smtClean="0"/>
              <a:t>.</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6000792"/>
          </a:xfrm>
        </p:spPr>
        <p:txBody>
          <a:bodyPr>
            <a:normAutofit fontScale="55000" lnSpcReduction="20000"/>
          </a:bodyPr>
          <a:lstStyle/>
          <a:p>
            <a:pPr algn="just"/>
            <a:r>
              <a:rPr lang="el-GR" dirty="0" smtClean="0"/>
              <a:t>Οι </a:t>
            </a:r>
            <a:r>
              <a:rPr lang="el-GR" b="1" dirty="0" smtClean="0"/>
              <a:t>συνέπειες του εκφοβισμού</a:t>
            </a:r>
            <a:r>
              <a:rPr lang="el-GR" dirty="0" smtClean="0"/>
              <a:t> καλύπτουν ένα ευρύ φάσμα σωματικών και ψυχικών προβλημάτων υγείας, τόσο για τα θύματα όσο και τους θύτες και μαθητές-θεατές. </a:t>
            </a:r>
            <a:endParaRPr lang="en-US" dirty="0" smtClean="0"/>
          </a:p>
          <a:p>
            <a:pPr algn="just"/>
            <a:r>
              <a:rPr lang="el-GR" dirty="0" smtClean="0"/>
              <a:t>Οι </a:t>
            </a:r>
            <a:r>
              <a:rPr lang="el-GR" dirty="0" smtClean="0"/>
              <a:t>μαθητές-θύματα έχουν αυξημένο κίνδυνο πονοκεφάλων, πόνων στο στομάχι, κακής διάθεσης, δυσκολιών στον ύπνο, νευρικότητας, καταθλιπτικών συμπτωμάτων, υψηλού </a:t>
            </a:r>
            <a:r>
              <a:rPr lang="el-GR" dirty="0" smtClean="0"/>
              <a:t>άγχους, </a:t>
            </a:r>
            <a:r>
              <a:rPr lang="el-GR" dirty="0" smtClean="0"/>
              <a:t>και </a:t>
            </a:r>
            <a:r>
              <a:rPr lang="el-GR" dirty="0" smtClean="0"/>
              <a:t>βιώνουν</a:t>
            </a:r>
            <a:r>
              <a:rPr lang="en-US" dirty="0" smtClean="0"/>
              <a:t> </a:t>
            </a:r>
            <a:r>
              <a:rPr lang="el-GR" dirty="0" smtClean="0"/>
              <a:t>συμπτώματα </a:t>
            </a:r>
            <a:r>
              <a:rPr lang="el-GR" dirty="0" smtClean="0"/>
              <a:t>μετά-τραυματικού </a:t>
            </a:r>
            <a:r>
              <a:rPr lang="el-GR" dirty="0" smtClean="0"/>
              <a:t>στρες</a:t>
            </a:r>
            <a:r>
              <a:rPr lang="en-US" dirty="0" smtClean="0"/>
              <a:t>. </a:t>
            </a:r>
            <a:r>
              <a:rPr lang="el-GR" dirty="0" smtClean="0"/>
              <a:t>Τα παιδιά </a:t>
            </a:r>
            <a:r>
              <a:rPr lang="el-GR" dirty="0" smtClean="0"/>
              <a:t>θύματα</a:t>
            </a:r>
            <a:r>
              <a:rPr lang="en-US" dirty="0" smtClean="0"/>
              <a:t> </a:t>
            </a:r>
            <a:r>
              <a:rPr lang="el-GR" dirty="0" smtClean="0"/>
              <a:t>εκφοβισμού </a:t>
            </a:r>
            <a:r>
              <a:rPr lang="el-GR" dirty="0" smtClean="0"/>
              <a:t>εγκλωβίζονται σε μία αρνητική δίνη </a:t>
            </a:r>
            <a:r>
              <a:rPr lang="el-GR" dirty="0" smtClean="0"/>
              <a:t>που</a:t>
            </a:r>
            <a:r>
              <a:rPr lang="en-US" dirty="0" smtClean="0"/>
              <a:t> </a:t>
            </a:r>
            <a:r>
              <a:rPr lang="el-GR" dirty="0" smtClean="0"/>
              <a:t>περιλαμβάνει ως</a:t>
            </a:r>
            <a:r>
              <a:rPr lang="en-US" dirty="0" smtClean="0"/>
              <a:t> </a:t>
            </a:r>
            <a:r>
              <a:rPr lang="el-GR" dirty="0" smtClean="0"/>
              <a:t>ανιχνεύσιμες </a:t>
            </a:r>
            <a:r>
              <a:rPr lang="el-GR" dirty="0" smtClean="0"/>
              <a:t>συνέπειες τη </a:t>
            </a:r>
            <a:r>
              <a:rPr lang="el-GR" dirty="0" smtClean="0"/>
              <a:t>χαμηλότερη</a:t>
            </a:r>
            <a:r>
              <a:rPr lang="en-US" dirty="0" smtClean="0"/>
              <a:t> </a:t>
            </a:r>
            <a:r>
              <a:rPr lang="el-GR" dirty="0" smtClean="0"/>
              <a:t>αυτοεκτίμηση</a:t>
            </a:r>
            <a:r>
              <a:rPr lang="el-GR" dirty="0" smtClean="0"/>
              <a:t>, το άγχος, την </a:t>
            </a:r>
            <a:r>
              <a:rPr lang="el-GR" dirty="0" smtClean="0"/>
              <a:t>κατάθλιψη,</a:t>
            </a:r>
            <a:r>
              <a:rPr lang="en-US" dirty="0" smtClean="0"/>
              <a:t> </a:t>
            </a:r>
            <a:r>
              <a:rPr lang="el-GR" dirty="0" smtClean="0"/>
              <a:t>ψυχοσωματικές</a:t>
            </a:r>
            <a:r>
              <a:rPr lang="en-US" dirty="0" smtClean="0"/>
              <a:t> </a:t>
            </a:r>
            <a:r>
              <a:rPr lang="el-GR" dirty="0" smtClean="0"/>
              <a:t>ενοχλήσεις </a:t>
            </a:r>
            <a:r>
              <a:rPr lang="el-GR" dirty="0" smtClean="0"/>
              <a:t>και μειούμενες ακαδημαϊκές επιδόσεις. Ο </a:t>
            </a:r>
            <a:r>
              <a:rPr lang="el-GR" dirty="0" smtClean="0"/>
              <a:t>εκφοβισμός</a:t>
            </a:r>
            <a:r>
              <a:rPr lang="en-US" dirty="0" smtClean="0"/>
              <a:t> </a:t>
            </a:r>
            <a:r>
              <a:rPr lang="el-GR" dirty="0" smtClean="0"/>
              <a:t>μπορεί</a:t>
            </a:r>
            <a:r>
              <a:rPr lang="en-US" dirty="0" smtClean="0"/>
              <a:t> </a:t>
            </a:r>
            <a:r>
              <a:rPr lang="el-GR" dirty="0" smtClean="0"/>
              <a:t>επίσης </a:t>
            </a:r>
            <a:r>
              <a:rPr lang="el-GR" dirty="0" smtClean="0"/>
              <a:t>να οδηγήσει σε ακραίες καταστάσεις </a:t>
            </a:r>
            <a:r>
              <a:rPr lang="el-GR" dirty="0" smtClean="0"/>
              <a:t>αυτοκτονικού</a:t>
            </a:r>
            <a:r>
              <a:rPr lang="en-US" dirty="0" smtClean="0"/>
              <a:t> </a:t>
            </a:r>
            <a:r>
              <a:rPr lang="el-GR" dirty="0" smtClean="0"/>
              <a:t>ιδεασμού και</a:t>
            </a:r>
            <a:r>
              <a:rPr lang="en-US" dirty="0" smtClean="0"/>
              <a:t> </a:t>
            </a:r>
            <a:r>
              <a:rPr lang="el-GR" dirty="0" smtClean="0"/>
              <a:t>αυτοκτονίες</a:t>
            </a:r>
            <a:r>
              <a:rPr lang="en-US" dirty="0" smtClean="0"/>
              <a:t> </a:t>
            </a:r>
            <a:r>
              <a:rPr lang="el-GR" dirty="0" smtClean="0"/>
              <a:t>παιδιών.</a:t>
            </a:r>
            <a:r>
              <a:rPr lang="en-US" dirty="0" smtClean="0"/>
              <a:t> </a:t>
            </a:r>
            <a:r>
              <a:rPr lang="el-GR" dirty="0" smtClean="0"/>
              <a:t>Το </a:t>
            </a:r>
            <a:r>
              <a:rPr lang="el-GR" dirty="0" smtClean="0"/>
              <a:t>φαινόμενο </a:t>
            </a:r>
            <a:r>
              <a:rPr lang="el-GR" dirty="0" smtClean="0"/>
              <a:t>είναι</a:t>
            </a:r>
            <a:r>
              <a:rPr lang="en-US" dirty="0" smtClean="0"/>
              <a:t> </a:t>
            </a:r>
            <a:r>
              <a:rPr lang="el-GR" dirty="0" smtClean="0"/>
              <a:t>επιστημονικά </a:t>
            </a:r>
            <a:r>
              <a:rPr lang="el-GR" dirty="0" smtClean="0"/>
              <a:t>γνωστό ως </a:t>
            </a:r>
            <a:r>
              <a:rPr lang="el-GR" dirty="0" err="1" smtClean="0"/>
              <a:t>bullycide</a:t>
            </a:r>
            <a:r>
              <a:rPr lang="el-GR" dirty="0" smtClean="0"/>
              <a:t> (αυτοκτονία ως </a:t>
            </a:r>
            <a:r>
              <a:rPr lang="el-GR" dirty="0" smtClean="0"/>
              <a:t>αποτέλεσμα</a:t>
            </a:r>
            <a:r>
              <a:rPr lang="en-US" dirty="0" smtClean="0"/>
              <a:t> </a:t>
            </a:r>
            <a:r>
              <a:rPr lang="el-GR" dirty="0" smtClean="0"/>
              <a:t>εκφοβισμού</a:t>
            </a:r>
            <a:r>
              <a:rPr lang="el-GR" dirty="0" smtClean="0"/>
              <a:t>)</a:t>
            </a:r>
            <a:endParaRPr lang="en-US" dirty="0" smtClean="0"/>
          </a:p>
          <a:p>
            <a:pPr algn="just"/>
            <a:r>
              <a:rPr lang="el-GR" dirty="0" smtClean="0"/>
              <a:t>Οι</a:t>
            </a:r>
            <a:r>
              <a:rPr lang="el-GR" dirty="0" smtClean="0"/>
              <a:t> </a:t>
            </a:r>
            <a:r>
              <a:rPr lang="el-GR" i="1" dirty="0" smtClean="0"/>
              <a:t>θύτες </a:t>
            </a:r>
            <a:r>
              <a:rPr lang="el-GR" dirty="0" smtClean="0"/>
              <a:t>έχουν χειρότερη </a:t>
            </a:r>
            <a:r>
              <a:rPr lang="el-GR" dirty="0" err="1" smtClean="0"/>
              <a:t>ψυχο</a:t>
            </a:r>
            <a:r>
              <a:rPr lang="el-GR" dirty="0" smtClean="0"/>
              <a:t>-κοινωνική προσαρμογή σε σύγκριση με συνομηλίκους τους που δεν συμμετέχουν σε επεισόδια </a:t>
            </a:r>
            <a:r>
              <a:rPr lang="el-GR" dirty="0" smtClean="0"/>
              <a:t>βίας</a:t>
            </a:r>
            <a:r>
              <a:rPr lang="el-GR" dirty="0" smtClean="0"/>
              <a:t>. Μια πρόσφατη ανασκόπηση διαχρονικών μελετών (</a:t>
            </a:r>
            <a:r>
              <a:rPr lang="el-GR" dirty="0" err="1" smtClean="0"/>
              <a:t>Ttofietal</a:t>
            </a:r>
            <a:r>
              <a:rPr lang="el-GR" dirty="0" smtClean="0"/>
              <a:t>., </a:t>
            </a:r>
            <a:r>
              <a:rPr lang="el-GR" dirty="0" smtClean="0"/>
              <a:t>2011 ) έδειξε ότι οι θύτες σχολικής βίας είχαν διπλή πιθανότητα να εμπλακούν σε </a:t>
            </a:r>
            <a:r>
              <a:rPr lang="el-GR" dirty="0" err="1" smtClean="0"/>
              <a:t>παραβατικές</a:t>
            </a:r>
            <a:r>
              <a:rPr lang="en-US" dirty="0" smtClean="0"/>
              <a:t> </a:t>
            </a:r>
            <a:r>
              <a:rPr lang="el-GR" dirty="0" smtClean="0"/>
              <a:t>συμπεριφορές </a:t>
            </a:r>
            <a:r>
              <a:rPr lang="el-GR" dirty="0" smtClean="0"/>
              <a:t>στην ενήλικη ζωή, συγκριτικά με μαθητές που δεν ήταν θύτες</a:t>
            </a:r>
            <a:r>
              <a:rPr lang="el-GR" dirty="0" smtClean="0"/>
              <a:t>.</a:t>
            </a:r>
            <a:r>
              <a:rPr lang="el-GR" dirty="0" smtClean="0"/>
              <a:t> Οι </a:t>
            </a:r>
            <a:r>
              <a:rPr lang="el-GR" dirty="0" smtClean="0"/>
              <a:t>μακροπρόθεσμες</a:t>
            </a:r>
            <a:r>
              <a:rPr lang="en-US" dirty="0" smtClean="0"/>
              <a:t> </a:t>
            </a:r>
            <a:r>
              <a:rPr lang="el-GR" dirty="0" smtClean="0"/>
              <a:t>επιπτώσεις </a:t>
            </a:r>
            <a:r>
              <a:rPr lang="el-GR" dirty="0" smtClean="0"/>
              <a:t>για τα παιδιά που εκφοβίζουν, συχνά στην ενήλικη </a:t>
            </a:r>
            <a:r>
              <a:rPr lang="el-GR" dirty="0" smtClean="0"/>
              <a:t>ζωή</a:t>
            </a:r>
            <a:r>
              <a:rPr lang="en-US" dirty="0" smtClean="0"/>
              <a:t> </a:t>
            </a:r>
            <a:r>
              <a:rPr lang="el-GR" dirty="0" smtClean="0"/>
              <a:t>οδηγούν </a:t>
            </a:r>
            <a:r>
              <a:rPr lang="el-GR" dirty="0" smtClean="0"/>
              <a:t>σε αντικοινωνική συμπεριφορά ή μειωμένη ικανότητα συναισθηματικής </a:t>
            </a:r>
            <a:r>
              <a:rPr lang="el-GR" dirty="0" smtClean="0"/>
              <a:t>σύνδεσης,</a:t>
            </a:r>
            <a:r>
              <a:rPr lang="en-US" dirty="0" smtClean="0"/>
              <a:t> </a:t>
            </a:r>
            <a:r>
              <a:rPr lang="el-GR" dirty="0" smtClean="0"/>
              <a:t>ενδοοικογενειακή </a:t>
            </a:r>
            <a:r>
              <a:rPr lang="el-GR" dirty="0" smtClean="0"/>
              <a:t>βία, κατάχρηση ουσιών και παραβατικότητα, όλα σε ένα μεγάλο βαθμό, </a:t>
            </a:r>
            <a:r>
              <a:rPr lang="el-GR" dirty="0" smtClean="0"/>
              <a:t>με</a:t>
            </a:r>
            <a:r>
              <a:rPr lang="en-US" dirty="0" smtClean="0"/>
              <a:t> </a:t>
            </a:r>
            <a:r>
              <a:rPr lang="el-GR" dirty="0" smtClean="0"/>
              <a:t>αποτέλεσμα </a:t>
            </a:r>
            <a:r>
              <a:rPr lang="el-GR" dirty="0" smtClean="0"/>
              <a:t>ασαφείς αξίες και κανόνες συμπεριφοράς, τα οποία πιθανότατα επίσης </a:t>
            </a:r>
            <a:r>
              <a:rPr lang="el-GR" dirty="0" smtClean="0"/>
              <a:t>έχουν</a:t>
            </a:r>
            <a:r>
              <a:rPr lang="en-US" dirty="0" smtClean="0"/>
              <a:t> </a:t>
            </a:r>
            <a:r>
              <a:rPr lang="el-GR" dirty="0" smtClean="0"/>
              <a:t>ρίζα </a:t>
            </a:r>
            <a:r>
              <a:rPr lang="el-GR" dirty="0" smtClean="0"/>
              <a:t>στην παιδική ηλικία με βιώματα επιθετικής συμπεριφοράς που βίωσαν και τα ίδια </a:t>
            </a:r>
            <a:r>
              <a:rPr lang="el-GR" dirty="0" smtClean="0"/>
              <a:t>ως</a:t>
            </a:r>
            <a:r>
              <a:rPr lang="en-US" dirty="0" smtClean="0"/>
              <a:t> </a:t>
            </a:r>
            <a:r>
              <a:rPr lang="el-GR" dirty="0" smtClean="0"/>
              <a:t>θύματα </a:t>
            </a:r>
            <a:r>
              <a:rPr lang="el-GR" dirty="0" smtClean="0"/>
              <a:t>εκφοβισμού. Νοείται ότι </a:t>
            </a:r>
            <a:r>
              <a:rPr lang="el-GR" dirty="0" smtClean="0"/>
              <a:t>τα</a:t>
            </a:r>
            <a:r>
              <a:rPr lang="en-US" dirty="0" smtClean="0"/>
              <a:t> </a:t>
            </a:r>
            <a:r>
              <a:rPr lang="el-GR" dirty="0" smtClean="0"/>
              <a:t>πιο </a:t>
            </a:r>
            <a:r>
              <a:rPr lang="el-GR" dirty="0" smtClean="0"/>
              <a:t>πάνω δεν αποτελούν επιπτώσεις του εκφοβισμού </a:t>
            </a:r>
            <a:r>
              <a:rPr lang="el-GR" dirty="0" smtClean="0"/>
              <a:t>και</a:t>
            </a:r>
            <a:r>
              <a:rPr lang="en-US" dirty="0" smtClean="0"/>
              <a:t> </a:t>
            </a:r>
            <a:r>
              <a:rPr lang="el-GR" dirty="0" smtClean="0"/>
              <a:t>μόνον</a:t>
            </a:r>
            <a:r>
              <a:rPr lang="el-GR" dirty="0" smtClean="0"/>
              <a:t>, αλλά επιπτώσεις της επικάλυψης του εκφοβισμού με άλλα προβλήματα που </a:t>
            </a:r>
            <a:r>
              <a:rPr lang="el-GR" dirty="0" smtClean="0"/>
              <a:t>πιθανόν</a:t>
            </a:r>
            <a:r>
              <a:rPr lang="en-US" dirty="0" smtClean="0"/>
              <a:t> </a:t>
            </a:r>
            <a:r>
              <a:rPr lang="el-GR" dirty="0" smtClean="0"/>
              <a:t>να </a:t>
            </a:r>
            <a:r>
              <a:rPr lang="el-GR" dirty="0" smtClean="0"/>
              <a:t>αντιμετωπίζουν τα παιδιά που </a:t>
            </a:r>
            <a:r>
              <a:rPr lang="el-GR" dirty="0" smtClean="0"/>
              <a:t>εκφοβίζουν</a:t>
            </a:r>
            <a:r>
              <a:rPr lang="en-US" dirty="0" smtClean="0"/>
              <a:t>.</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85000" lnSpcReduction="20000"/>
          </a:bodyPr>
          <a:lstStyle/>
          <a:p>
            <a:pPr algn="just"/>
            <a:r>
              <a:rPr lang="el-GR" dirty="0" smtClean="0"/>
              <a:t>Ασφαλώς, ένα βασικό χαρακτηριστικό του «</a:t>
            </a:r>
            <a:r>
              <a:rPr lang="el-GR" dirty="0" err="1" smtClean="0"/>
              <a:t>bullying</a:t>
            </a:r>
            <a:r>
              <a:rPr lang="el-GR" dirty="0" smtClean="0"/>
              <a:t>», εκτός από τον έντονα αντικοινωνικό του χαρακτήρα, είναι η ποινική του διάσταση, παρά το γεγονός ότι δεν πληροί την αντικειμενική υπόσταση θεσμοθετημένου αυτοτελούς εγκλήματος. Ωστόσο, πτυχές από κάποιες εγκληματικές δράσεις που συνθέτουν το «</a:t>
            </a:r>
            <a:r>
              <a:rPr lang="el-GR" dirty="0" err="1" smtClean="0"/>
              <a:t>bullying</a:t>
            </a:r>
            <a:r>
              <a:rPr lang="el-GR" dirty="0" smtClean="0"/>
              <a:t>» έχουν ενταχθεί στο άρθρο 312 Π.Κ. </a:t>
            </a:r>
            <a:r>
              <a:rPr lang="el-GR" dirty="0" smtClean="0"/>
              <a:t>(</a:t>
            </a:r>
            <a:r>
              <a:rPr lang="el-GR" b="1" dirty="0" smtClean="0"/>
              <a:t>Σωματική βλάβη αδυνάμων </a:t>
            </a:r>
            <a:r>
              <a:rPr lang="el-GR" b="1" dirty="0" smtClean="0"/>
              <a:t>ατόμων</a:t>
            </a:r>
            <a:r>
              <a:rPr lang="el-GR" dirty="0" smtClean="0"/>
              <a:t>), </a:t>
            </a:r>
            <a:r>
              <a:rPr lang="el-GR" dirty="0" smtClean="0"/>
              <a:t>ενώ, κατά κανόνα, πληροί την υπόσταση και πολλών άλλων σοβαρών εγκλημάτων της ελληνικής έννομης τάξης. Έτσι, από πλευράς ποινικής αξιολόγησης, το «</a:t>
            </a:r>
            <a:r>
              <a:rPr lang="el-GR" dirty="0" err="1" smtClean="0"/>
              <a:t>bullying</a:t>
            </a:r>
            <a:r>
              <a:rPr lang="el-GR" dirty="0" smtClean="0"/>
              <a:t>» εκδηλώνεται συχνά ως ένα σύνθετο και εμφανώς περίπλοκο φαινόμενο ποικίλων αξιόποινων συμπεριφορών, που ενέχει το, επίσης, δυσχερώς </a:t>
            </a:r>
            <a:r>
              <a:rPr lang="el-GR" dirty="0" err="1" smtClean="0"/>
              <a:t>διαχειρίσιμο</a:t>
            </a:r>
            <a:r>
              <a:rPr lang="el-GR" dirty="0" smtClean="0"/>
              <a:t> στοιχείο ότι, κατά κανόνα, διαπράττεται από ανηλίκους ή άτομα νεαρής ηλικίας.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6357982"/>
          </a:xfrm>
        </p:spPr>
        <p:txBody>
          <a:bodyPr>
            <a:normAutofit fontScale="55000" lnSpcReduction="20000"/>
          </a:bodyPr>
          <a:lstStyle/>
          <a:p>
            <a:pPr algn="just"/>
            <a:r>
              <a:rPr lang="el-GR" dirty="0" smtClean="0"/>
              <a:t>Όπως αναφέρθηκε, ο σχολικός εκφοβισμός δεν αποτελεί μόνο </a:t>
            </a:r>
            <a:r>
              <a:rPr lang="el-GR" dirty="0" err="1" smtClean="0"/>
              <a:t>παραβατική</a:t>
            </a:r>
            <a:r>
              <a:rPr lang="el-GR" dirty="0" smtClean="0"/>
              <a:t> συμπεριφορά με έντονη κοινωνική απαξία, αλλά και αξιόποινη συμπεριφορά, που μπορεί να επισύρει σοβαρές </a:t>
            </a:r>
            <a:r>
              <a:rPr lang="el-GR" b="1" dirty="0" smtClean="0"/>
              <a:t>ποινικές</a:t>
            </a:r>
            <a:r>
              <a:rPr lang="el-GR" dirty="0" smtClean="0"/>
              <a:t> συνέπειες σε βάρος του δράστη. Είναι, βεβαίως, αυτονόητο ότι οι συνέπειες αυτές είναι αντίστοιχες προς τις ειδικότερες μορφές με τις οποίες, κάθε φορά, εκδηλώνεται η αξιόποινη συμπεριφορά του «</a:t>
            </a:r>
            <a:r>
              <a:rPr lang="el-GR" dirty="0" err="1" smtClean="0"/>
              <a:t>bullying</a:t>
            </a:r>
            <a:r>
              <a:rPr lang="el-GR" dirty="0" smtClean="0"/>
              <a:t>», αλλά φυσικά, και προς την ηλικία του συγκεκριμένου δράστη.</a:t>
            </a:r>
          </a:p>
          <a:p>
            <a:pPr algn="just"/>
            <a:r>
              <a:rPr lang="el-GR" dirty="0" smtClean="0"/>
              <a:t>Ειδικότερα</a:t>
            </a:r>
            <a:r>
              <a:rPr lang="el-GR" dirty="0" smtClean="0"/>
              <a:t>, ο σχολικός εκφοβισμός εμφανίζεται, κυρίως, με τις εξής μορφές:</a:t>
            </a:r>
          </a:p>
          <a:p>
            <a:pPr lvl="1" algn="just"/>
            <a:r>
              <a:rPr lang="el-GR" dirty="0" smtClean="0"/>
              <a:t>α) του λεκτικού εκφοβισμού (ειρωνείες, απειλές, χλευαστικά σχόλια),</a:t>
            </a:r>
          </a:p>
          <a:p>
            <a:pPr lvl="1" algn="just"/>
            <a:r>
              <a:rPr lang="el-GR" dirty="0" smtClean="0"/>
              <a:t>β) του κοινωνικού εκφοβισμού (διάδοση φημών, καταστροφή, βλάβη ή αφαίρεση προσωπικών αντικειμένων, δημοσιοποίηση προσωπικών δεδομένων, συστηματική απομόνωση από την ομάδα),</a:t>
            </a:r>
          </a:p>
          <a:p>
            <a:pPr lvl="1" algn="just"/>
            <a:r>
              <a:rPr lang="el-GR" dirty="0" smtClean="0"/>
              <a:t>γ) του σωματικού εκφοβισμού (χτυπήματα, βίαια σπρωξίματα, κατακράτηση, ασελγείς πράξεις) και</a:t>
            </a:r>
          </a:p>
          <a:p>
            <a:pPr lvl="1" algn="just"/>
            <a:r>
              <a:rPr lang="el-GR" dirty="0" smtClean="0"/>
              <a:t>δ) του ηλεκτρονικού εκφοβισμού ή «</a:t>
            </a:r>
            <a:r>
              <a:rPr lang="el-GR" dirty="0" err="1" smtClean="0"/>
              <a:t>cyber</a:t>
            </a:r>
            <a:r>
              <a:rPr lang="el-GR" dirty="0" smtClean="0"/>
              <a:t> </a:t>
            </a:r>
            <a:r>
              <a:rPr lang="el-GR" dirty="0" err="1" smtClean="0"/>
              <a:t>bullying</a:t>
            </a:r>
            <a:r>
              <a:rPr lang="el-GR" dirty="0" smtClean="0"/>
              <a:t>» (εκβιασμός και απειλές μέσω διαδικτύου και ηλεκτρονικού ταχυδρομείου ή κινητού τηλεφώνου, δημοσιοποίηση στοιχείων ή προσωπικών δεδομένων κλπ.).</a:t>
            </a:r>
          </a:p>
          <a:p>
            <a:pPr algn="just"/>
            <a:r>
              <a:rPr lang="el-GR" dirty="0" smtClean="0"/>
              <a:t>Οι </a:t>
            </a:r>
            <a:r>
              <a:rPr lang="el-GR" dirty="0" smtClean="0"/>
              <a:t>πιο πάνω συμπεριφορές, πέραν του αδικήματος του άρθρου 312 Π.Κ., μπορούν να ενταχθούν στην αντικειμενική υπόσταση και πολλών άλλων εγκλημάτων, ιδίως δε συνιστούν:</a:t>
            </a:r>
          </a:p>
          <a:p>
            <a:pPr algn="just"/>
            <a:r>
              <a:rPr lang="el-GR" dirty="0" smtClean="0"/>
              <a:t>Εξύβριση, δυσφήμιση, συκοφαντική δυσφήμιση, απειλή, παράνομη βία, παράνομη κατακράτηση, προσβολή γενετήσιας αξιοπρέπειας, αποπλάνηση παιδιού, ασέλγεια παρά φύση, βιασμός, κλοπή, ληστεία, φθορά ξένης ιδιοκτησίας, απλή σωματική βλάβη, απρόκλητη σωματική βλάβη, επικίνδυνη σωματική βλάβη, βαριά σωματική βλάβη, έκθεση, ανθρωποκτονία από δόλο ή από αμέλεια κλπ</a:t>
            </a:r>
            <a:r>
              <a:rPr lang="el-GR" dirty="0" smtClean="0"/>
              <a:t>. </a:t>
            </a:r>
            <a:r>
              <a:rPr lang="el-GR" dirty="0" smtClean="0"/>
              <a:t>Εξάλλου, στην περίπτωση ρατσιστικής συμπεριφοράς μπορεί να τύχει εφαρμογής ο ν. 927/1979 «Περί κολασμού πράξεων ή ενεργειών </a:t>
            </a:r>
            <a:r>
              <a:rPr lang="el-GR" dirty="0" err="1" smtClean="0"/>
              <a:t>αποσκοπουσών</a:t>
            </a:r>
            <a:r>
              <a:rPr lang="el-GR" dirty="0" smtClean="0"/>
              <a:t> εις </a:t>
            </a:r>
            <a:r>
              <a:rPr lang="el-GR" dirty="0" err="1" smtClean="0"/>
              <a:t>φυλετικάς</a:t>
            </a:r>
            <a:r>
              <a:rPr lang="el-GR" dirty="0" smtClean="0"/>
              <a:t> διακρίσεις», όπως τροποποιήθηκε με τον ν. 4285/2014.</a:t>
            </a:r>
          </a:p>
          <a:p>
            <a:pPr algn="just"/>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92500" lnSpcReduction="10000"/>
          </a:bodyPr>
          <a:lstStyle/>
          <a:p>
            <a:pPr algn="just"/>
            <a:r>
              <a:rPr lang="el-GR" dirty="0" smtClean="0"/>
              <a:t>Στις περιπτώσεις διαδικτυακού «</a:t>
            </a:r>
            <a:r>
              <a:rPr lang="el-GR" dirty="0" err="1" smtClean="0"/>
              <a:t>bullying</a:t>
            </a:r>
            <a:r>
              <a:rPr lang="el-GR" dirty="0" smtClean="0"/>
              <a:t>», το οποίο γιγαντώνεται διαρκώς, ασφαλώς εφαρμοστέα είναι τα άρθρα 348Α’, 348Β’ και 348Γ’ του </a:t>
            </a:r>
            <a:r>
              <a:rPr lang="el-GR" dirty="0" err="1" smtClean="0"/>
              <a:t>Ποιν</a:t>
            </a:r>
            <a:r>
              <a:rPr lang="el-GR" dirty="0" smtClean="0"/>
              <a:t>. Κώδικα (πορνογραφία ανηλίκων, προσέλκυση παιδιών για γενετήσιους λόγους και πορνογραφικές παραστάσεις ανηλίκων, αντίστοιχα), ενώ, βεβαίως, μπορεί να </a:t>
            </a:r>
            <a:r>
              <a:rPr lang="el-GR" dirty="0" smtClean="0"/>
              <a:t>έχουν </a:t>
            </a:r>
            <a:r>
              <a:rPr lang="el-GR" dirty="0" smtClean="0"/>
              <a:t>εφαρμογή </a:t>
            </a:r>
            <a:r>
              <a:rPr lang="el-GR" dirty="0" smtClean="0"/>
              <a:t>και οι διατάξεις, </a:t>
            </a:r>
            <a:r>
              <a:rPr lang="el-GR" dirty="0" smtClean="0"/>
              <a:t>που </a:t>
            </a:r>
            <a:r>
              <a:rPr lang="el-GR" dirty="0" err="1" smtClean="0"/>
              <a:t>τιμορουν</a:t>
            </a:r>
            <a:r>
              <a:rPr lang="el-GR" dirty="0" smtClean="0"/>
              <a:t> </a:t>
            </a:r>
            <a:r>
              <a:rPr lang="el-GR" dirty="0" smtClean="0"/>
              <a:t>το αδίκημα για την παράνομη διάδοση δεδομένων προσωπικού χαρακτήρα</a:t>
            </a:r>
            <a:r>
              <a:rPr lang="el-GR" dirty="0" smtClean="0"/>
              <a:t>. (</a:t>
            </a:r>
            <a:r>
              <a:rPr lang="el-GR" b="1" dirty="0" smtClean="0"/>
              <a:t>Άρθρο 8 - Νόμος 3144/2003 - Προστασία Ατομικών Δεδομένων των </a:t>
            </a:r>
            <a:r>
              <a:rPr lang="el-GR" b="1" dirty="0" smtClean="0"/>
              <a:t>εργαζομένων)</a:t>
            </a:r>
            <a:endParaRPr lang="el-GR"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6000792"/>
          </a:xfrm>
        </p:spPr>
        <p:txBody>
          <a:bodyPr>
            <a:normAutofit fontScale="70000" lnSpcReduction="20000"/>
          </a:bodyPr>
          <a:lstStyle/>
          <a:p>
            <a:pPr algn="just"/>
            <a:r>
              <a:rPr lang="el-GR" dirty="0" smtClean="0"/>
              <a:t>Από τα παραπάνω φαίνεται καθαρά η έντονη </a:t>
            </a:r>
            <a:r>
              <a:rPr lang="el-GR" dirty="0" err="1" smtClean="0"/>
              <a:t>συνθετότητα</a:t>
            </a:r>
            <a:r>
              <a:rPr lang="el-GR" dirty="0" smtClean="0"/>
              <a:t> του φαινομένου, από πλευράς ποινικής αξιολόγησης και φυσικά ένταξής του σε συγκεκριμένη εγκληματική συμπεριφορά. </a:t>
            </a:r>
            <a:endParaRPr lang="el-GR" dirty="0" smtClean="0"/>
          </a:p>
          <a:p>
            <a:pPr algn="just"/>
            <a:r>
              <a:rPr lang="el-GR" dirty="0" smtClean="0"/>
              <a:t>οι πράξεις που συνθέτουν το φαινόμενο του «</a:t>
            </a:r>
            <a:r>
              <a:rPr lang="el-GR" dirty="0" err="1" smtClean="0"/>
              <a:t>bullying</a:t>
            </a:r>
            <a:r>
              <a:rPr lang="el-GR" dirty="0" smtClean="0"/>
              <a:t>» μπορεί να αποτελούν είτε πλημμελήματα,  </a:t>
            </a:r>
            <a:r>
              <a:rPr lang="el-GR" dirty="0" smtClean="0"/>
              <a:t>είτε </a:t>
            </a:r>
            <a:r>
              <a:rPr lang="el-GR" dirty="0" smtClean="0"/>
              <a:t>κακουργήματα, </a:t>
            </a:r>
            <a:r>
              <a:rPr lang="el-GR" dirty="0" smtClean="0"/>
              <a:t>και </a:t>
            </a:r>
            <a:r>
              <a:rPr lang="el-GR" dirty="0" smtClean="0"/>
              <a:t>διώκονται είτε κατ’ έγκληση είτε αυτεπάγγελτα. </a:t>
            </a:r>
            <a:endParaRPr lang="el-GR" dirty="0" smtClean="0"/>
          </a:p>
          <a:p>
            <a:pPr algn="just"/>
            <a:r>
              <a:rPr lang="el-GR" dirty="0" smtClean="0"/>
              <a:t>Αλλά </a:t>
            </a:r>
            <a:r>
              <a:rPr lang="el-GR" dirty="0" smtClean="0"/>
              <a:t>και οι γονείς των παιδιών, που διαπράττουν αδίκημα στο πλαίσιο συμπεριφοράς «</a:t>
            </a:r>
            <a:r>
              <a:rPr lang="el-GR" dirty="0" err="1" smtClean="0"/>
              <a:t>bullying</a:t>
            </a:r>
            <a:r>
              <a:rPr lang="el-GR" dirty="0" smtClean="0"/>
              <a:t>», είναι δυνατόν να διωχθούν ποινικά για το </a:t>
            </a:r>
            <a:r>
              <a:rPr lang="el-GR" dirty="0" err="1" smtClean="0"/>
              <a:t>πλημμεληματικό</a:t>
            </a:r>
            <a:r>
              <a:rPr lang="el-GR" dirty="0" smtClean="0"/>
              <a:t> αδίκημα της παραμέλησης εποπτείας ανηλίκου (άρθρο 360 </a:t>
            </a:r>
            <a:r>
              <a:rPr lang="el-GR" dirty="0" err="1" smtClean="0"/>
              <a:t>Ποιν</a:t>
            </a:r>
            <a:r>
              <a:rPr lang="el-GR" dirty="0" smtClean="0"/>
              <a:t>. </a:t>
            </a:r>
            <a:r>
              <a:rPr lang="el-GR" dirty="0" err="1" smtClean="0"/>
              <a:t>Κώδ</a:t>
            </a:r>
            <a:r>
              <a:rPr lang="el-GR" dirty="0" smtClean="0"/>
              <a:t>). </a:t>
            </a:r>
            <a:endParaRPr lang="el-GR" dirty="0" smtClean="0"/>
          </a:p>
          <a:p>
            <a:pPr algn="just"/>
            <a:r>
              <a:rPr lang="el-GR" dirty="0" smtClean="0"/>
              <a:t>Όμοια </a:t>
            </a:r>
            <a:r>
              <a:rPr lang="el-GR" dirty="0" smtClean="0"/>
              <a:t>ποινική ευθύνη υπέχουν και οι δάσκαλοι ή καθηγητές, που ήταν επιφορτισμένοι με την εποπτεία των ανήλικων μαθητών, ενώ αυτοί ενδέχεται να αντιμετωπίσουν ακόμη και πειθαρχικές συνέπειες για πλημμελή εκτέλεση του καθήκοντος (άρθρο 107 </a:t>
            </a:r>
            <a:r>
              <a:rPr lang="el-GR" dirty="0" err="1" smtClean="0"/>
              <a:t>Υπαλληλ</a:t>
            </a:r>
            <a:r>
              <a:rPr lang="el-GR" dirty="0" smtClean="0"/>
              <a:t>. Κώδικα</a:t>
            </a:r>
            <a:r>
              <a:rPr lang="el-GR" dirty="0" smtClean="0"/>
              <a:t>).</a:t>
            </a:r>
          </a:p>
          <a:p>
            <a:pPr algn="just"/>
            <a:r>
              <a:rPr lang="el-GR" dirty="0" smtClean="0"/>
              <a:t>Ο σχολικός εκφοβισμός, εκτός από τις προαναφερθείσες ποινικές ευθύνες, προκαλεί και σοβαρές αστικές ευθύνες, δηλαδή ευθύνες για αποζημίωση του παθόντος για τις υλικές ζημίες και την ηθική βλάβη που υπέστη. </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1220</Words>
  <PresentationFormat>Προβολή στην οθόνη (4:3)</PresentationFormat>
  <Paragraphs>37</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Σχολικός εκφοβισμός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Σχολικός εκφοβισμός </dc:title>
  <dc:creator>user1</dc:creator>
  <cp:lastModifiedBy>user1</cp:lastModifiedBy>
  <cp:revision>4</cp:revision>
  <dcterms:created xsi:type="dcterms:W3CDTF">2023-01-20T12:12:42Z</dcterms:created>
  <dcterms:modified xsi:type="dcterms:W3CDTF">2023-01-20T12:44:21Z</dcterms:modified>
</cp:coreProperties>
</file>