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notesMasterIdLst>
    <p:notesMasterId r:id="rId6"/>
  </p:notesMasterIdLst>
  <p:sldIdLst>
    <p:sldId id="531" r:id="rId2"/>
    <p:sldId id="586" r:id="rId3"/>
    <p:sldId id="605" r:id="rId4"/>
    <p:sldId id="625" r:id="rId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A3A6A"/>
    <a:srgbClr val="A4C695"/>
    <a:srgbClr val="356A41"/>
    <a:srgbClr val="831951"/>
    <a:srgbClr val="3D68AF"/>
    <a:srgbClr val="007589"/>
    <a:srgbClr val="736FB0"/>
    <a:srgbClr val="C2652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7388" autoAdjust="0"/>
  </p:normalViewPr>
  <p:slideViewPr>
    <p:cSldViewPr snapToGrid="0">
      <p:cViewPr>
        <p:scale>
          <a:sx n="66" d="100"/>
          <a:sy n="66" d="100"/>
        </p:scale>
        <p:origin x="-1978" y="-509"/>
      </p:cViewPr>
      <p:guideLst>
        <p:guide orient="horz" pos="517"/>
        <p:guide pos="35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4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4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24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spcAft>
                <a:spcPct val="0"/>
              </a:spcAft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4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spcAft>
                <a:spcPct val="0"/>
              </a:spcAft>
              <a:defRPr sz="1200" b="0"/>
            </a:lvl1pPr>
          </a:lstStyle>
          <a:p>
            <a:pPr>
              <a:defRPr/>
            </a:pPr>
            <a:fld id="{CB674917-117F-4CD4-95E4-8948729C16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DB628F-A05D-4645-B29C-95CABE4318B9}" type="slidenum">
              <a:rPr lang="en-US" smtClean="0"/>
              <a:pPr/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176316-6C6F-4B9E-A12D-DC21053FF5B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smtClean="0"/>
              <a:t>The level of migration is illustrated by the width of the lines, with the largest migrant numbers having the heaviest lines and the smallest having dashed lines.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014F8A1-696F-4149-A93E-381B8AB3B13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C67345-B70D-4660-A635-9D1C0FE9A962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706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4163" y="703263"/>
            <a:ext cx="1985962" cy="56975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6275" y="703263"/>
            <a:ext cx="5805488" cy="56975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2475" y="1641475"/>
            <a:ext cx="3857625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41475"/>
            <a:ext cx="3857625" cy="475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0724" name="Rectangle 4"/>
          <p:cNvSpPr>
            <a:spLocks noChangeArrowheads="1"/>
          </p:cNvSpPr>
          <p:nvPr userDrawn="1"/>
        </p:nvSpPr>
        <p:spPr bwMode="auto">
          <a:xfrm>
            <a:off x="8439150" y="6686550"/>
            <a:ext cx="709613" cy="171450"/>
          </a:xfrm>
          <a:prstGeom prst="rect">
            <a:avLst/>
          </a:prstGeom>
          <a:solidFill>
            <a:srgbClr val="D4D3D3"/>
          </a:solidFill>
          <a:ln w="9525">
            <a:noFill/>
            <a:miter lim="800000"/>
            <a:headEnd/>
            <a:tailEnd/>
          </a:ln>
          <a:effectLst/>
        </p:spPr>
        <p:txBody>
          <a:bodyPr anchor="ctr" anchorCtr="1"/>
          <a:lstStyle/>
          <a:p>
            <a:pPr algn="r">
              <a:spcBef>
                <a:spcPct val="10000"/>
              </a:spcBef>
              <a:spcAft>
                <a:spcPct val="10000"/>
              </a:spcAft>
              <a:defRPr/>
            </a:pPr>
            <a:fld id="{19D4EE28-45A1-47C9-A0B1-4766FDCC0973}" type="slidenum">
              <a:rPr lang="en-US" sz="1100" b="0">
                <a:solidFill>
                  <a:srgbClr val="8A3A6A"/>
                </a:solidFill>
              </a:rPr>
              <a:pPr algn="r">
                <a:spcBef>
                  <a:spcPct val="10000"/>
                </a:spcBef>
                <a:spcAft>
                  <a:spcPct val="10000"/>
                </a:spcAft>
                <a:defRPr/>
              </a:pPr>
              <a:t>‹#›</a:t>
            </a:fld>
            <a:r>
              <a:rPr lang="en-US" sz="1100" b="0" dirty="0">
                <a:solidFill>
                  <a:srgbClr val="8A3A6A"/>
                </a:solidFill>
              </a:rPr>
              <a:t> of 41</a:t>
            </a:r>
          </a:p>
        </p:txBody>
      </p:sp>
      <p:sp>
        <p:nvSpPr>
          <p:cNvPr id="670725" name="Rectangle 5"/>
          <p:cNvSpPr>
            <a:spLocks noChangeArrowheads="1"/>
          </p:cNvSpPr>
          <p:nvPr userDrawn="1"/>
        </p:nvSpPr>
        <p:spPr bwMode="auto">
          <a:xfrm>
            <a:off x="427038" y="6623050"/>
            <a:ext cx="84201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0" hangingPunct="0"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1000" b="0" dirty="0">
                <a:solidFill>
                  <a:schemeClr val="bg2"/>
                </a:solidFill>
              </a:rPr>
              <a:t>Copyright © 2011 Worth Publishers</a:t>
            </a:r>
            <a:r>
              <a:rPr lang="en-US" sz="1000" b="0" dirty="0">
                <a:solidFill>
                  <a:schemeClr val="bg2"/>
                </a:solidFill>
                <a:cs typeface="Arial" charset="0"/>
              </a:rPr>
              <a:t>·</a:t>
            </a:r>
            <a:r>
              <a:rPr lang="en-US" sz="1000" b="0" dirty="0">
                <a:solidFill>
                  <a:schemeClr val="bg2"/>
                </a:solidFill>
              </a:rPr>
              <a:t> International Economics</a:t>
            </a:r>
            <a:r>
              <a:rPr lang="en-US" sz="1000" b="0" dirty="0">
                <a:solidFill>
                  <a:schemeClr val="bg2"/>
                </a:solidFill>
                <a:cs typeface="Arial" charset="0"/>
              </a:rPr>
              <a:t>· </a:t>
            </a:r>
            <a:r>
              <a:rPr lang="en-US" sz="1000" b="0" dirty="0">
                <a:solidFill>
                  <a:schemeClr val="bg2"/>
                </a:solidFill>
              </a:rPr>
              <a:t>Feenstra/Taylor, 2/e.</a:t>
            </a:r>
          </a:p>
        </p:txBody>
      </p:sp>
      <p:sp>
        <p:nvSpPr>
          <p:cNvPr id="670726" name="Rectangle 6"/>
          <p:cNvSpPr>
            <a:spLocks noChangeArrowheads="1"/>
          </p:cNvSpPr>
          <p:nvPr userDrawn="1"/>
        </p:nvSpPr>
        <p:spPr bwMode="auto">
          <a:xfrm rot="10800000">
            <a:off x="0" y="396875"/>
            <a:ext cx="234950" cy="627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eaVert" wrap="none" tIns="182880" bIns="365760" anchor="ctr"/>
          <a:lstStyle/>
          <a:p>
            <a:pPr>
              <a:spcBef>
                <a:spcPct val="10000"/>
              </a:spcBef>
              <a:spcAft>
                <a:spcPct val="10000"/>
              </a:spcAft>
              <a:tabLst>
                <a:tab pos="1089025" algn="l"/>
              </a:tabLst>
              <a:defRPr/>
            </a:pPr>
            <a:r>
              <a:rPr lang="en-US" sz="1050" b="0" dirty="0">
                <a:solidFill>
                  <a:schemeClr val="bg2"/>
                </a:solidFill>
              </a:rPr>
              <a:t>Chapter 1:  Trade in the Global Economy</a:t>
            </a:r>
          </a:p>
        </p:txBody>
      </p:sp>
      <p:sp>
        <p:nvSpPr>
          <p:cNvPr id="1029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76275" y="703263"/>
            <a:ext cx="733901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styleand dafsklfjskfjsdakjsdaadjfsdakfdsjlajfaffsd</a:t>
            </a:r>
          </a:p>
        </p:txBody>
      </p:sp>
      <p:sp>
        <p:nvSpPr>
          <p:cNvPr id="1030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2475" y="1641475"/>
            <a:ext cx="7867650" cy="4759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698" r:id="rId2"/>
    <p:sldLayoutId id="2147483697" r:id="rId3"/>
    <p:sldLayoutId id="2147483696" r:id="rId4"/>
    <p:sldLayoutId id="2147483695" r:id="rId5"/>
    <p:sldLayoutId id="2147483694" r:id="rId6"/>
    <p:sldLayoutId id="2147483693" r:id="rId7"/>
    <p:sldLayoutId id="2147483692" r:id="rId8"/>
    <p:sldLayoutId id="2147483691" r:id="rId9"/>
    <p:sldLayoutId id="2147483690" r:id="rId10"/>
    <p:sldLayoutId id="214748368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94F8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94F8B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94F8B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94F8B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194F8B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400" b="1">
          <a:solidFill>
            <a:srgbClr val="194F8B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400" b="1">
          <a:solidFill>
            <a:srgbClr val="194F8B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400" b="1">
          <a:solidFill>
            <a:srgbClr val="194F8B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400" b="1">
          <a:solidFill>
            <a:srgbClr val="194F8B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 sz="1600" i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>
            <a:spLocks noChangeArrowheads="1"/>
          </p:cNvSpPr>
          <p:nvPr/>
        </p:nvSpPr>
        <p:spPr bwMode="auto">
          <a:xfrm>
            <a:off x="6835775" y="4137025"/>
            <a:ext cx="2308225" cy="2720975"/>
          </a:xfrm>
          <a:prstGeom prst="rect">
            <a:avLst/>
          </a:prstGeom>
          <a:solidFill>
            <a:srgbClr val="FBEFD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 sz="2800" b="0">
              <a:solidFill>
                <a:schemeClr val="tx2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036638" y="1400175"/>
            <a:ext cx="4530725" cy="83099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dirty="0" smtClean="0">
                <a:solidFill>
                  <a:srgbClr val="394978"/>
                </a:solidFill>
                <a:latin typeface="Times New Roman" pitchFamily="18" charset="0"/>
                <a:cs typeface="Times New Roman" pitchFamily="18" charset="0"/>
              </a:rPr>
              <a:t>Migration </a:t>
            </a:r>
            <a:r>
              <a:rPr lang="en-US" sz="2400" dirty="0">
                <a:solidFill>
                  <a:srgbClr val="394978"/>
                </a:solidFill>
                <a:latin typeface="Times New Roman" pitchFamily="18" charset="0"/>
                <a:cs typeface="Times New Roman" pitchFamily="18" charset="0"/>
              </a:rPr>
              <a:t>in the Global Economy</a:t>
            </a: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5081588" y="5978525"/>
            <a:ext cx="1646237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>
                <a:solidFill>
                  <a:srgbClr val="394978"/>
                </a:solidFill>
                <a:latin typeface="Times New Roman" pitchFamily="18" charset="0"/>
                <a:cs typeface="Times New Roman" pitchFamily="18" charset="0"/>
              </a:rPr>
              <a:t>Prepared by:</a:t>
            </a:r>
            <a:br>
              <a:rPr lang="en-US">
                <a:solidFill>
                  <a:srgbClr val="39497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>
                <a:solidFill>
                  <a:srgbClr val="394978"/>
                </a:solidFill>
                <a:latin typeface="Times New Roman" pitchFamily="18" charset="0"/>
                <a:cs typeface="Times New Roman" pitchFamily="18" charset="0"/>
              </a:rPr>
              <a:t>Fernando Quijano</a:t>
            </a:r>
            <a:br>
              <a:rPr lang="en-US">
                <a:solidFill>
                  <a:srgbClr val="394978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000">
                <a:solidFill>
                  <a:srgbClr val="394978"/>
                </a:solidFill>
                <a:latin typeface="Times New Roman" pitchFamily="18" charset="0"/>
                <a:cs typeface="Times New Roman" pitchFamily="18" charset="0"/>
              </a:rPr>
              <a:t>Dickinson State University</a:t>
            </a:r>
            <a:endParaRPr lang="en-US">
              <a:solidFill>
                <a:srgbClr val="394978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6835775" y="1262063"/>
            <a:ext cx="2308225" cy="1270000"/>
          </a:xfrm>
          <a:prstGeom prst="rect">
            <a:avLst/>
          </a:prstGeom>
          <a:solidFill>
            <a:srgbClr val="94AE98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 sz="2800" b="0">
              <a:solidFill>
                <a:schemeClr val="tx2"/>
              </a:solidFill>
            </a:endParaRPr>
          </a:p>
        </p:txBody>
      </p:sp>
      <p:grpSp>
        <p:nvGrpSpPr>
          <p:cNvPr id="26" name="Group 25"/>
          <p:cNvGrpSpPr>
            <a:grpSpLocks/>
          </p:cNvGrpSpPr>
          <p:nvPr/>
        </p:nvGrpSpPr>
        <p:grpSpPr bwMode="auto">
          <a:xfrm>
            <a:off x="0" y="-7938"/>
            <a:ext cx="9144000" cy="1285876"/>
            <a:chOff x="-1" y="-7256"/>
            <a:chExt cx="9144001" cy="1285647"/>
          </a:xfrm>
        </p:grpSpPr>
        <p:sp>
          <p:nvSpPr>
            <p:cNvPr id="14355" name="Rectangle 13"/>
            <p:cNvSpPr>
              <a:spLocks noChangeArrowheads="1"/>
            </p:cNvSpPr>
            <p:nvPr/>
          </p:nvSpPr>
          <p:spPr bwMode="auto">
            <a:xfrm>
              <a:off x="-1" y="0"/>
              <a:ext cx="6836229" cy="1262743"/>
            </a:xfrm>
            <a:prstGeom prst="rect">
              <a:avLst/>
            </a:prstGeom>
            <a:solidFill>
              <a:srgbClr val="69134B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 b="0">
                <a:solidFill>
                  <a:schemeClr val="tx2"/>
                </a:solidFill>
              </a:endParaRPr>
            </a:p>
          </p:txBody>
        </p:sp>
        <p:sp>
          <p:nvSpPr>
            <p:cNvPr id="14356" name="Rectangle 16"/>
            <p:cNvSpPr>
              <a:spLocks noChangeArrowheads="1"/>
            </p:cNvSpPr>
            <p:nvPr/>
          </p:nvSpPr>
          <p:spPr bwMode="auto">
            <a:xfrm>
              <a:off x="6836229" y="-7256"/>
              <a:ext cx="2307771" cy="1270000"/>
            </a:xfrm>
            <a:prstGeom prst="rect">
              <a:avLst/>
            </a:prstGeom>
            <a:solidFill>
              <a:srgbClr val="57699E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 b="0">
                <a:solidFill>
                  <a:schemeClr val="tx2"/>
                </a:solidFill>
              </a:endParaRPr>
            </a:p>
          </p:txBody>
        </p:sp>
        <p:cxnSp>
          <p:nvCxnSpPr>
            <p:cNvPr id="14357" name="Straight Connector 19"/>
            <p:cNvCxnSpPr>
              <a:cxnSpLocks noChangeShapeType="1"/>
            </p:cNvCxnSpPr>
            <p:nvPr/>
          </p:nvCxnSpPr>
          <p:spPr bwMode="auto">
            <a:xfrm>
              <a:off x="0" y="1278391"/>
              <a:ext cx="9144000" cy="0"/>
            </a:xfrm>
            <a:prstGeom prst="line">
              <a:avLst/>
            </a:prstGeom>
            <a:noFill/>
            <a:ln w="76200" algn="ctr">
              <a:solidFill>
                <a:schemeClr val="tx1"/>
              </a:solidFill>
              <a:round/>
              <a:headEnd/>
              <a:tailEnd/>
            </a:ln>
          </p:spPr>
        </p:cxnSp>
      </p:grp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437438" y="1303338"/>
            <a:ext cx="1106487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>
              <a:spcBef>
                <a:spcPct val="10000"/>
              </a:spcBef>
              <a:spcAft>
                <a:spcPct val="10000"/>
              </a:spcAft>
            </a:pPr>
            <a:r>
              <a:rPr lang="en-US" sz="7200"/>
              <a:t>1</a:t>
            </a:r>
          </a:p>
        </p:txBody>
      </p:sp>
      <p:graphicFrame>
        <p:nvGraphicFramePr>
          <p:cNvPr id="14362" name="Group 26"/>
          <p:cNvGraphicFramePr>
            <a:graphicFrameLocks noGrp="1"/>
          </p:cNvGraphicFramePr>
          <p:nvPr/>
        </p:nvGraphicFramePr>
        <p:xfrm>
          <a:off x="6880225" y="2557463"/>
          <a:ext cx="2263775" cy="938213"/>
        </p:xfrm>
        <a:graphic>
          <a:graphicData uri="http://schemas.openxmlformats.org/drawingml/2006/table">
            <a:tbl>
              <a:tblPr/>
              <a:tblGrid>
                <a:gridCol w="333375"/>
                <a:gridCol w="1930400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66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Migration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14359" name="Picture 23" descr="Pages from feenestra comps_8_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2988" y="1912938"/>
            <a:ext cx="3671887" cy="46545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4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11" grpId="0"/>
      <p:bldP spid="18" grpId="0" animBg="1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566738" y="304800"/>
            <a:ext cx="6342062" cy="304800"/>
            <a:chOff x="566738" y="417533"/>
            <a:chExt cx="6138862" cy="197193"/>
          </a:xfrm>
        </p:grpSpPr>
        <p:sp>
          <p:nvSpPr>
            <p:cNvPr id="65555" name="Rectangle 14"/>
            <p:cNvSpPr>
              <a:spLocks noChangeArrowheads="1"/>
            </p:cNvSpPr>
            <p:nvPr/>
          </p:nvSpPr>
          <p:spPr bwMode="auto">
            <a:xfrm>
              <a:off x="928915" y="417533"/>
              <a:ext cx="5762172" cy="187985"/>
            </a:xfrm>
            <a:prstGeom prst="rect">
              <a:avLst/>
            </a:prstGeom>
            <a:solidFill>
              <a:srgbClr val="F5D8A5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3200" b="0">
                <a:solidFill>
                  <a:schemeClr val="tx2"/>
                </a:solidFill>
              </a:endParaRPr>
            </a:p>
          </p:txBody>
        </p:sp>
        <p:cxnSp>
          <p:nvCxnSpPr>
            <p:cNvPr id="65556" name="Straight Connector 15"/>
            <p:cNvCxnSpPr>
              <a:cxnSpLocks noChangeShapeType="1"/>
            </p:cNvCxnSpPr>
            <p:nvPr/>
          </p:nvCxnSpPr>
          <p:spPr bwMode="auto">
            <a:xfrm>
              <a:off x="566738" y="614726"/>
              <a:ext cx="6138862" cy="0"/>
            </a:xfrm>
            <a:prstGeom prst="line">
              <a:avLst/>
            </a:prstGeom>
            <a:noFill/>
            <a:ln w="19050" cap="rnd" algn="ctr">
              <a:solidFill>
                <a:srgbClr val="9C3A45"/>
              </a:solidFill>
              <a:prstDash val="sysDash"/>
              <a:round/>
              <a:headEnd/>
              <a:tailEnd/>
            </a:ln>
          </p:spPr>
        </p:cxnSp>
      </p:grp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566738" y="0"/>
            <a:ext cx="8577262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2400" kern="0" dirty="0" smtClean="0">
                <a:solidFill>
                  <a:srgbClr val="69134B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69134B"/>
                </a:solidFill>
                <a:latin typeface="+mj-lt"/>
                <a:ea typeface="+mj-ea"/>
                <a:cs typeface="+mj-cs"/>
              </a:rPr>
              <a:t>Migration </a:t>
            </a:r>
            <a:r>
              <a:rPr lang="en-US" sz="2400" kern="0" dirty="0" smtClean="0">
                <a:solidFill>
                  <a:srgbClr val="69134B"/>
                </a:solidFill>
                <a:latin typeface="+mj-lt"/>
                <a:ea typeface="+mj-ea"/>
                <a:cs typeface="+mj-cs"/>
              </a:rPr>
              <a:t> </a:t>
            </a:r>
            <a:endParaRPr lang="en-US" sz="2400" kern="0" dirty="0">
              <a:solidFill>
                <a:srgbClr val="69134B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62213" name="Rectangle 5"/>
          <p:cNvSpPr>
            <a:spLocks noChangeArrowheads="1"/>
          </p:cNvSpPr>
          <p:nvPr/>
        </p:nvSpPr>
        <p:spPr bwMode="auto">
          <a:xfrm>
            <a:off x="566738" y="603250"/>
            <a:ext cx="7351712" cy="4619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356A41"/>
                </a:solidFill>
              </a:rPr>
              <a:t>Map of Migration</a:t>
            </a:r>
          </a:p>
        </p:txBody>
      </p:sp>
      <p:grpSp>
        <p:nvGrpSpPr>
          <p:cNvPr id="18" name="Group 39"/>
          <p:cNvGrpSpPr>
            <a:grpSpLocks/>
          </p:cNvGrpSpPr>
          <p:nvPr/>
        </p:nvGrpSpPr>
        <p:grpSpPr bwMode="auto">
          <a:xfrm>
            <a:off x="533400" y="1096963"/>
            <a:ext cx="7958138" cy="5532437"/>
            <a:chOff x="566738" y="2200275"/>
            <a:chExt cx="7805737" cy="4219575"/>
          </a:xfrm>
        </p:grpSpPr>
        <p:sp>
          <p:nvSpPr>
            <p:cNvPr id="65553" name="Rectangle 19"/>
            <p:cNvSpPr>
              <a:spLocks noChangeArrowheads="1"/>
            </p:cNvSpPr>
            <p:nvPr/>
          </p:nvSpPr>
          <p:spPr bwMode="auto">
            <a:xfrm>
              <a:off x="566738" y="2200275"/>
              <a:ext cx="7805737" cy="4219575"/>
            </a:xfrm>
            <a:prstGeom prst="rect">
              <a:avLst/>
            </a:prstGeom>
            <a:solidFill>
              <a:srgbClr val="FAECCE"/>
            </a:solidFill>
            <a:ln w="38100" algn="ctr">
              <a:solidFill>
                <a:srgbClr val="CBBEB7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2800" b="0">
                <a:solidFill>
                  <a:schemeClr val="tx2"/>
                </a:solidFill>
              </a:endParaRPr>
            </a:p>
          </p:txBody>
        </p:sp>
        <p:sp>
          <p:nvSpPr>
            <p:cNvPr id="65554" name="Rectangle 21"/>
            <p:cNvSpPr>
              <a:spLocks noChangeArrowheads="1"/>
            </p:cNvSpPr>
            <p:nvPr/>
          </p:nvSpPr>
          <p:spPr bwMode="auto">
            <a:xfrm>
              <a:off x="581024" y="2219327"/>
              <a:ext cx="7772401" cy="258724"/>
            </a:xfrm>
            <a:prstGeom prst="rect">
              <a:avLst/>
            </a:prstGeom>
            <a:solidFill>
              <a:srgbClr val="E0D8D4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2800" b="0">
                <a:solidFill>
                  <a:schemeClr val="tx2"/>
                </a:solidFill>
              </a:endParaRPr>
            </a:p>
          </p:txBody>
        </p:sp>
      </p:grp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552450" y="1117600"/>
            <a:ext cx="1328738" cy="285750"/>
          </a:xfrm>
          <a:prstGeom prst="rect">
            <a:avLst/>
          </a:prstGeom>
          <a:solidFill>
            <a:srgbClr val="E8F0D4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lnSpc>
                <a:spcPct val="90000"/>
              </a:lnSpc>
              <a:spcBef>
                <a:spcPct val="10000"/>
              </a:spcBef>
              <a:spcAft>
                <a:spcPct val="10000"/>
              </a:spcAft>
            </a:pPr>
            <a:r>
              <a:rPr lang="en-US">
                <a:solidFill>
                  <a:srgbClr val="831951"/>
                </a:solidFill>
              </a:rPr>
              <a:t>FIGURE</a:t>
            </a:r>
            <a:r>
              <a:rPr lang="en-US"/>
              <a:t> 1-6</a:t>
            </a:r>
          </a:p>
        </p:txBody>
      </p:sp>
      <p:sp>
        <p:nvSpPr>
          <p:cNvPr id="24" name="Rectangle 23"/>
          <p:cNvSpPr>
            <a:spLocks noChangeArrowheads="1"/>
          </p:cNvSpPr>
          <p:nvPr/>
        </p:nvSpPr>
        <p:spPr bwMode="auto">
          <a:xfrm>
            <a:off x="584200" y="5648325"/>
            <a:ext cx="8008938" cy="116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1800">
                <a:solidFill>
                  <a:srgbClr val="8A3A6A"/>
                </a:solidFill>
              </a:rPr>
              <a:t>Foreign-Born Migrants, 2005 (millions) 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/>
              <a:t>This figure shows the number of foreign-born migrants living in selected countries and regions of the world for 2005 in millions of people. 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en-US" sz="1800"/>
          </a:p>
        </p:txBody>
      </p: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657225" y="1516063"/>
            <a:ext cx="7716838" cy="414020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D4D3D3"/>
            </a:solidFill>
            <a:round/>
            <a:headEnd/>
            <a:tailEnd/>
          </a:ln>
        </p:spPr>
        <p:txBody>
          <a:bodyPr/>
          <a:lstStyle/>
          <a:p>
            <a:endParaRPr lang="en-US" sz="2800" b="0">
              <a:solidFill>
                <a:schemeClr val="tx2"/>
              </a:solidFill>
            </a:endParaRPr>
          </a:p>
        </p:txBody>
      </p:sp>
      <p:pic>
        <p:nvPicPr>
          <p:cNvPr id="19" name="Picture 18" descr="fig1-6_map_PPT_1.gif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2963" y="1584325"/>
            <a:ext cx="73342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fig1-6_map_PPT_2.gif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42963" y="1584325"/>
            <a:ext cx="73342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fig1-6_map_PPT_3.gif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42963" y="1584325"/>
            <a:ext cx="73342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fig1-6_map_PPT_4.gif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2963" y="1584325"/>
            <a:ext cx="73342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fig1-6_map_PPT_5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42963" y="1584325"/>
            <a:ext cx="73342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8" descr="fig1-6_map_PPT_6.gif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42963" y="1584325"/>
            <a:ext cx="73342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fig1-6_map_PPT_7.gif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42963" y="1584325"/>
            <a:ext cx="73342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0" descr="fig1-6_map_PPT_8.gif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42963" y="1584325"/>
            <a:ext cx="7334250" cy="401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" name="Picture 32" descr="fig1-6_legend_PPT.gif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22325" y="4799013"/>
            <a:ext cx="1228725" cy="80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86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500"/>
                            </p:stCondLst>
                            <p:childTnLst>
                              <p:par>
                                <p:cTn id="3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7000"/>
                            </p:stCondLst>
                            <p:childTnLst>
                              <p:par>
                                <p:cTn id="5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8000"/>
                            </p:stCondLst>
                            <p:childTnLst>
                              <p:par>
                                <p:cTn id="6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90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0"/>
                            </p:stCondLst>
                            <p:childTnLst>
                              <p:par>
                                <p:cTn id="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862213" grpId="0" autoUpdateAnimBg="0"/>
      <p:bldP spid="23" grpId="0" animBg="1"/>
      <p:bldP spid="24" grpId="0" uiExpand="1" build="p" bldLvl="2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5"/>
          <p:cNvSpPr>
            <a:spLocks noChangeArrowheads="1"/>
          </p:cNvSpPr>
          <p:nvPr/>
        </p:nvSpPr>
        <p:spPr bwMode="auto">
          <a:xfrm>
            <a:off x="566738" y="747713"/>
            <a:ext cx="7351712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356A41"/>
                </a:solidFill>
              </a:rPr>
              <a:t>Map of Migration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66738" y="1241425"/>
            <a:ext cx="7677150" cy="5130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>
                <a:solidFill>
                  <a:srgbClr val="3D68AF"/>
                </a:solidFill>
              </a:rPr>
              <a:t>European and U.S. Immigration </a:t>
            </a:r>
            <a:r>
              <a:rPr lang="en-US" sz="2400" b="0"/>
              <a:t>Prior to 2004 the European Union (EU) consisted of 15 countries in western Europe, and labor mobility was very open.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en-US" sz="2400" b="0"/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0"/>
              <a:t>After 10 more countries joined the EU on May 1, 2004, (and 2 more countries joined in 2007) a large difference in per capita income and wages in these countries created a strong incentive for labor migration. </a:t>
            </a:r>
          </a:p>
          <a:p>
            <a:pPr>
              <a:spcBef>
                <a:spcPct val="10000"/>
              </a:spcBef>
              <a:spcAft>
                <a:spcPct val="10000"/>
              </a:spcAft>
            </a:pPr>
            <a:endParaRPr lang="en-US" sz="2400" b="0"/>
          </a:p>
          <a:p>
            <a:pPr>
              <a:spcBef>
                <a:spcPct val="10000"/>
              </a:spcBef>
              <a:spcAft>
                <a:spcPct val="10000"/>
              </a:spcAft>
            </a:pPr>
            <a:r>
              <a:rPr lang="en-US" sz="2400" b="0"/>
              <a:t>The per capita incomes of these new countries were only about one-quarter of the average per capita incomes in those western European countries that were already EU members.</a:t>
            </a:r>
          </a:p>
        </p:txBody>
      </p:sp>
      <p:grpSp>
        <p:nvGrpSpPr>
          <p:cNvPr id="67587" name="Group 7"/>
          <p:cNvGrpSpPr>
            <a:grpSpLocks/>
          </p:cNvGrpSpPr>
          <p:nvPr/>
        </p:nvGrpSpPr>
        <p:grpSpPr bwMode="auto">
          <a:xfrm>
            <a:off x="566738" y="304800"/>
            <a:ext cx="6342062" cy="304800"/>
            <a:chOff x="566738" y="417533"/>
            <a:chExt cx="6138862" cy="197193"/>
          </a:xfrm>
        </p:grpSpPr>
        <p:sp>
          <p:nvSpPr>
            <p:cNvPr id="67589" name="Rectangle 8"/>
            <p:cNvSpPr>
              <a:spLocks noChangeArrowheads="1"/>
            </p:cNvSpPr>
            <p:nvPr/>
          </p:nvSpPr>
          <p:spPr bwMode="auto">
            <a:xfrm>
              <a:off x="928915" y="417533"/>
              <a:ext cx="5762172" cy="187985"/>
            </a:xfrm>
            <a:prstGeom prst="rect">
              <a:avLst/>
            </a:prstGeom>
            <a:solidFill>
              <a:srgbClr val="F5D8A5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3200" b="0">
                <a:solidFill>
                  <a:schemeClr val="tx2"/>
                </a:solidFill>
              </a:endParaRPr>
            </a:p>
          </p:txBody>
        </p:sp>
        <p:cxnSp>
          <p:nvCxnSpPr>
            <p:cNvPr id="67590" name="Straight Connector 9"/>
            <p:cNvCxnSpPr>
              <a:cxnSpLocks noChangeShapeType="1"/>
            </p:cNvCxnSpPr>
            <p:nvPr/>
          </p:nvCxnSpPr>
          <p:spPr bwMode="auto">
            <a:xfrm>
              <a:off x="566738" y="614726"/>
              <a:ext cx="6138862" cy="0"/>
            </a:xfrm>
            <a:prstGeom prst="line">
              <a:avLst/>
            </a:prstGeom>
            <a:noFill/>
            <a:ln w="19050" cap="rnd" algn="ctr">
              <a:solidFill>
                <a:srgbClr val="9C3A45"/>
              </a:solidFill>
              <a:prstDash val="sysDash"/>
              <a:round/>
              <a:headEnd/>
              <a:tailEnd/>
            </a:ln>
          </p:spPr>
        </p:cxnSp>
      </p:grp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6738" y="0"/>
            <a:ext cx="8577262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2400" kern="0" dirty="0" smtClean="0">
                <a:solidFill>
                  <a:srgbClr val="69134B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400" kern="0" dirty="0">
                <a:solidFill>
                  <a:srgbClr val="69134B"/>
                </a:solidFill>
                <a:latin typeface="+mj-lt"/>
                <a:ea typeface="+mj-ea"/>
                <a:cs typeface="+mj-cs"/>
              </a:rPr>
              <a:t>Migration </a:t>
            </a:r>
            <a:r>
              <a:rPr lang="en-US" sz="2400" kern="0" dirty="0" smtClean="0">
                <a:solidFill>
                  <a:srgbClr val="69134B"/>
                </a:solidFill>
                <a:latin typeface="+mj-lt"/>
                <a:ea typeface="+mj-ea"/>
                <a:cs typeface="+mj-cs"/>
              </a:rPr>
              <a:t> </a:t>
            </a:r>
            <a:endParaRPr lang="en-US" sz="2400" kern="0" dirty="0">
              <a:solidFill>
                <a:srgbClr val="69134B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bldLvl="3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5"/>
          <p:cNvSpPr>
            <a:spLocks noChangeArrowheads="1"/>
          </p:cNvSpPr>
          <p:nvPr/>
        </p:nvSpPr>
        <p:spPr bwMode="auto">
          <a:xfrm>
            <a:off x="566738" y="747713"/>
            <a:ext cx="7351712" cy="4619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400">
                <a:solidFill>
                  <a:srgbClr val="356A41"/>
                </a:solidFill>
              </a:rPr>
              <a:t>Map of Migration</a:t>
            </a: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566738" y="1241425"/>
            <a:ext cx="7677150" cy="2012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dirty="0">
                <a:solidFill>
                  <a:srgbClr val="3D68AF"/>
                </a:solidFill>
              </a:rPr>
              <a:t>European and U.S. Immigration</a:t>
            </a:r>
            <a:endParaRPr lang="en-US" sz="1050" b="0" dirty="0"/>
          </a:p>
          <a:p>
            <a:pPr>
              <a:spcBef>
                <a:spcPct val="10000"/>
              </a:spcBef>
              <a:spcAft>
                <a:spcPct val="10000"/>
              </a:spcAft>
              <a:defRPr/>
            </a:pPr>
            <a:r>
              <a:rPr lang="en-US" sz="2400" b="0" dirty="0"/>
              <a:t>In the United States, the concern that immigration will drive down wages applies to Mexican migration and is amplified by the exceptionally high number of illegal immigrants.</a:t>
            </a:r>
            <a:endParaRPr lang="en-US" sz="2400" b="0" dirty="0">
              <a:solidFill>
                <a:srgbClr val="3D68AF"/>
              </a:solidFill>
            </a:endParaRPr>
          </a:p>
        </p:txBody>
      </p:sp>
      <p:grpSp>
        <p:nvGrpSpPr>
          <p:cNvPr id="69635" name="Group 7"/>
          <p:cNvGrpSpPr>
            <a:grpSpLocks/>
          </p:cNvGrpSpPr>
          <p:nvPr/>
        </p:nvGrpSpPr>
        <p:grpSpPr bwMode="auto">
          <a:xfrm>
            <a:off x="566738" y="304800"/>
            <a:ext cx="6342062" cy="304800"/>
            <a:chOff x="566738" y="417533"/>
            <a:chExt cx="6138862" cy="197193"/>
          </a:xfrm>
        </p:grpSpPr>
        <p:sp>
          <p:nvSpPr>
            <p:cNvPr id="69637" name="Rectangle 8"/>
            <p:cNvSpPr>
              <a:spLocks noChangeArrowheads="1"/>
            </p:cNvSpPr>
            <p:nvPr/>
          </p:nvSpPr>
          <p:spPr bwMode="auto">
            <a:xfrm>
              <a:off x="928915" y="417533"/>
              <a:ext cx="5762172" cy="187985"/>
            </a:xfrm>
            <a:prstGeom prst="rect">
              <a:avLst/>
            </a:prstGeom>
            <a:solidFill>
              <a:srgbClr val="F5D8A5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3200" b="0">
                <a:solidFill>
                  <a:schemeClr val="tx2"/>
                </a:solidFill>
              </a:endParaRPr>
            </a:p>
          </p:txBody>
        </p:sp>
        <p:cxnSp>
          <p:nvCxnSpPr>
            <p:cNvPr id="69638" name="Straight Connector 9"/>
            <p:cNvCxnSpPr>
              <a:cxnSpLocks noChangeShapeType="1"/>
            </p:cNvCxnSpPr>
            <p:nvPr/>
          </p:nvCxnSpPr>
          <p:spPr bwMode="auto">
            <a:xfrm>
              <a:off x="566738" y="614726"/>
              <a:ext cx="6138862" cy="0"/>
            </a:xfrm>
            <a:prstGeom prst="line">
              <a:avLst/>
            </a:prstGeom>
            <a:noFill/>
            <a:ln w="19050" cap="rnd" algn="ctr">
              <a:solidFill>
                <a:srgbClr val="9C3A45"/>
              </a:solidFill>
              <a:prstDash val="sysDash"/>
              <a:round/>
              <a:headEnd/>
              <a:tailEnd/>
            </a:ln>
          </p:spPr>
        </p:cxnSp>
      </p:grp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566738" y="0"/>
            <a:ext cx="8577262" cy="820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2400" kern="0" dirty="0">
                <a:solidFill>
                  <a:srgbClr val="69134B"/>
                </a:solidFill>
                <a:latin typeface="+mj-lt"/>
                <a:ea typeface="+mj-ea"/>
                <a:cs typeface="+mj-cs"/>
              </a:rPr>
              <a:t>2  Migration and Foreign Direct Investment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uiExpand="1" build="p" bldLvl="3"/>
    </p:bldLst>
  </p:timing>
</p:sld>
</file>

<file path=ppt/theme/theme1.xml><?xml version="1.0" encoding="utf-8"?>
<a:theme xmlns:a="http://schemas.openxmlformats.org/drawingml/2006/main" name="2_Custom Design">
  <a:themeElements>
    <a:clrScheme name="2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2_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27090</TotalTime>
  <Words>229</Words>
  <Application>Microsoft Office PowerPoint</Application>
  <PresentationFormat>Προβολή στην οθόνη (4:3)</PresentationFormat>
  <Paragraphs>25</Paragraphs>
  <Slides>4</Slides>
  <Notes>4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4</vt:i4>
      </vt:variant>
    </vt:vector>
  </HeadingPairs>
  <TitlesOfParts>
    <vt:vector size="5" baseType="lpstr">
      <vt:lpstr>2_Custom Design</vt:lpstr>
      <vt:lpstr>Διαφάνεια 1</vt:lpstr>
      <vt:lpstr>Διαφάνεια 2</vt:lpstr>
      <vt:lpstr>Διαφάνεια 3</vt:lpstr>
      <vt:lpstr>Διαφάνεια 4</vt:lpstr>
    </vt:vector>
  </TitlesOfParts>
  <Manager>David Alexander</Manager>
  <Company>Pearson Education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Economics:  Feenstra/Taylor 2/e</dc:title>
  <dc:subject>International Economics</dc:subject>
  <dc:creator>Fernando Quijano</dc:creator>
  <cp:lastModifiedBy>Χρήστης των Windows</cp:lastModifiedBy>
  <cp:revision>1733</cp:revision>
  <dcterms:created xsi:type="dcterms:W3CDTF">2007-05-23T02:54:43Z</dcterms:created>
  <dcterms:modified xsi:type="dcterms:W3CDTF">2021-08-08T14:05:40Z</dcterms:modified>
</cp:coreProperties>
</file>