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16" r:id="rId42"/>
    <p:sldId id="317" r:id="rId43"/>
    <p:sldId id="318" r:id="rId44"/>
    <p:sldId id="319" r:id="rId45"/>
    <p:sldId id="320" r:id="rId46"/>
    <p:sldId id="321" r:id="rId47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96C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96C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96C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3097" y="96977"/>
            <a:ext cx="733780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96C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5089" y="1351279"/>
            <a:ext cx="8373821" cy="478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86000" cy="6858000"/>
          </a:xfrm>
          <a:custGeom>
            <a:avLst/>
            <a:gdLst/>
            <a:ahLst/>
            <a:cxnLst/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990600"/>
            <a:ext cx="5181600" cy="1905000"/>
          </a:xfrm>
          <a:custGeom>
            <a:avLst/>
            <a:gdLst/>
            <a:ahLst/>
            <a:cxnLst/>
            <a:rect l="l" t="t" r="r" b="b"/>
            <a:pathLst>
              <a:path w="5181600" h="1905000">
                <a:moveTo>
                  <a:pt x="4229100" y="0"/>
                </a:moveTo>
                <a:lnTo>
                  <a:pt x="952500" y="0"/>
                </a:lnTo>
                <a:lnTo>
                  <a:pt x="904961" y="1165"/>
                </a:lnTo>
                <a:lnTo>
                  <a:pt x="858025" y="4626"/>
                </a:lnTo>
                <a:lnTo>
                  <a:pt x="811747" y="10327"/>
                </a:lnTo>
                <a:lnTo>
                  <a:pt x="766182" y="18215"/>
                </a:lnTo>
                <a:lnTo>
                  <a:pt x="721383" y="28233"/>
                </a:lnTo>
                <a:lnTo>
                  <a:pt x="677407" y="40329"/>
                </a:lnTo>
                <a:lnTo>
                  <a:pt x="634306" y="54446"/>
                </a:lnTo>
                <a:lnTo>
                  <a:pt x="592136" y="70532"/>
                </a:lnTo>
                <a:lnTo>
                  <a:pt x="550951" y="88530"/>
                </a:lnTo>
                <a:lnTo>
                  <a:pt x="510807" y="108387"/>
                </a:lnTo>
                <a:lnTo>
                  <a:pt x="471757" y="130048"/>
                </a:lnTo>
                <a:lnTo>
                  <a:pt x="433855" y="153457"/>
                </a:lnTo>
                <a:lnTo>
                  <a:pt x="397158" y="178562"/>
                </a:lnTo>
                <a:lnTo>
                  <a:pt x="361718" y="205307"/>
                </a:lnTo>
                <a:lnTo>
                  <a:pt x="327591" y="233638"/>
                </a:lnTo>
                <a:lnTo>
                  <a:pt x="294832" y="263499"/>
                </a:lnTo>
                <a:lnTo>
                  <a:pt x="263494" y="294837"/>
                </a:lnTo>
                <a:lnTo>
                  <a:pt x="233633" y="327597"/>
                </a:lnTo>
                <a:lnTo>
                  <a:pt x="205303" y="361723"/>
                </a:lnTo>
                <a:lnTo>
                  <a:pt x="178559" y="397163"/>
                </a:lnTo>
                <a:lnTo>
                  <a:pt x="153454" y="433861"/>
                </a:lnTo>
                <a:lnTo>
                  <a:pt x="130045" y="471762"/>
                </a:lnTo>
                <a:lnTo>
                  <a:pt x="108384" y="510812"/>
                </a:lnTo>
                <a:lnTo>
                  <a:pt x="88528" y="550957"/>
                </a:lnTo>
                <a:lnTo>
                  <a:pt x="70530" y="592141"/>
                </a:lnTo>
                <a:lnTo>
                  <a:pt x="54445" y="634311"/>
                </a:lnTo>
                <a:lnTo>
                  <a:pt x="40328" y="677411"/>
                </a:lnTo>
                <a:lnTo>
                  <a:pt x="28233" y="721387"/>
                </a:lnTo>
                <a:lnTo>
                  <a:pt x="18214" y="766185"/>
                </a:lnTo>
                <a:lnTo>
                  <a:pt x="10327" y="811750"/>
                </a:lnTo>
                <a:lnTo>
                  <a:pt x="4626" y="858027"/>
                </a:lnTo>
                <a:lnTo>
                  <a:pt x="1165" y="904962"/>
                </a:lnTo>
                <a:lnTo>
                  <a:pt x="0" y="952500"/>
                </a:lnTo>
                <a:lnTo>
                  <a:pt x="1165" y="1000037"/>
                </a:lnTo>
                <a:lnTo>
                  <a:pt x="4626" y="1046972"/>
                </a:lnTo>
                <a:lnTo>
                  <a:pt x="10327" y="1093249"/>
                </a:lnTo>
                <a:lnTo>
                  <a:pt x="18214" y="1138814"/>
                </a:lnTo>
                <a:lnTo>
                  <a:pt x="28233" y="1183612"/>
                </a:lnTo>
                <a:lnTo>
                  <a:pt x="40328" y="1227588"/>
                </a:lnTo>
                <a:lnTo>
                  <a:pt x="54445" y="1270688"/>
                </a:lnTo>
                <a:lnTo>
                  <a:pt x="70530" y="1312858"/>
                </a:lnTo>
                <a:lnTo>
                  <a:pt x="88528" y="1354042"/>
                </a:lnTo>
                <a:lnTo>
                  <a:pt x="108384" y="1394187"/>
                </a:lnTo>
                <a:lnTo>
                  <a:pt x="130045" y="1433237"/>
                </a:lnTo>
                <a:lnTo>
                  <a:pt x="153454" y="1471138"/>
                </a:lnTo>
                <a:lnTo>
                  <a:pt x="178559" y="1507836"/>
                </a:lnTo>
                <a:lnTo>
                  <a:pt x="205303" y="1543276"/>
                </a:lnTo>
                <a:lnTo>
                  <a:pt x="233633" y="1577402"/>
                </a:lnTo>
                <a:lnTo>
                  <a:pt x="263494" y="1610162"/>
                </a:lnTo>
                <a:lnTo>
                  <a:pt x="294832" y="1641500"/>
                </a:lnTo>
                <a:lnTo>
                  <a:pt x="327591" y="1671361"/>
                </a:lnTo>
                <a:lnTo>
                  <a:pt x="361718" y="1699692"/>
                </a:lnTo>
                <a:lnTo>
                  <a:pt x="397158" y="1726437"/>
                </a:lnTo>
                <a:lnTo>
                  <a:pt x="433855" y="1751542"/>
                </a:lnTo>
                <a:lnTo>
                  <a:pt x="471757" y="1774952"/>
                </a:lnTo>
                <a:lnTo>
                  <a:pt x="510807" y="1796612"/>
                </a:lnTo>
                <a:lnTo>
                  <a:pt x="550951" y="1816469"/>
                </a:lnTo>
                <a:lnTo>
                  <a:pt x="592136" y="1834467"/>
                </a:lnTo>
                <a:lnTo>
                  <a:pt x="634306" y="1850553"/>
                </a:lnTo>
                <a:lnTo>
                  <a:pt x="677407" y="1864670"/>
                </a:lnTo>
                <a:lnTo>
                  <a:pt x="721383" y="1876766"/>
                </a:lnTo>
                <a:lnTo>
                  <a:pt x="766182" y="1886784"/>
                </a:lnTo>
                <a:lnTo>
                  <a:pt x="811747" y="1894672"/>
                </a:lnTo>
                <a:lnTo>
                  <a:pt x="858025" y="1900373"/>
                </a:lnTo>
                <a:lnTo>
                  <a:pt x="904961" y="1903834"/>
                </a:lnTo>
                <a:lnTo>
                  <a:pt x="952500" y="1905000"/>
                </a:lnTo>
                <a:lnTo>
                  <a:pt x="4229100" y="1905000"/>
                </a:lnTo>
                <a:lnTo>
                  <a:pt x="4276637" y="1903834"/>
                </a:lnTo>
                <a:lnTo>
                  <a:pt x="4323572" y="1900373"/>
                </a:lnTo>
                <a:lnTo>
                  <a:pt x="4369849" y="1894672"/>
                </a:lnTo>
                <a:lnTo>
                  <a:pt x="4415414" y="1886784"/>
                </a:lnTo>
                <a:lnTo>
                  <a:pt x="4460212" y="1876766"/>
                </a:lnTo>
                <a:lnTo>
                  <a:pt x="4504188" y="1864670"/>
                </a:lnTo>
                <a:lnTo>
                  <a:pt x="4547288" y="1850553"/>
                </a:lnTo>
                <a:lnTo>
                  <a:pt x="4589458" y="1834467"/>
                </a:lnTo>
                <a:lnTo>
                  <a:pt x="4630642" y="1816469"/>
                </a:lnTo>
                <a:lnTo>
                  <a:pt x="4670787" y="1796612"/>
                </a:lnTo>
                <a:lnTo>
                  <a:pt x="4709837" y="1774952"/>
                </a:lnTo>
                <a:lnTo>
                  <a:pt x="4747738" y="1751542"/>
                </a:lnTo>
                <a:lnTo>
                  <a:pt x="4784436" y="1726437"/>
                </a:lnTo>
                <a:lnTo>
                  <a:pt x="4819876" y="1699692"/>
                </a:lnTo>
                <a:lnTo>
                  <a:pt x="4854002" y="1671361"/>
                </a:lnTo>
                <a:lnTo>
                  <a:pt x="4886762" y="1641500"/>
                </a:lnTo>
                <a:lnTo>
                  <a:pt x="4918100" y="1610162"/>
                </a:lnTo>
                <a:lnTo>
                  <a:pt x="4947961" y="1577402"/>
                </a:lnTo>
                <a:lnTo>
                  <a:pt x="4976292" y="1543276"/>
                </a:lnTo>
                <a:lnTo>
                  <a:pt x="5003037" y="1507836"/>
                </a:lnTo>
                <a:lnTo>
                  <a:pt x="5028142" y="1471138"/>
                </a:lnTo>
                <a:lnTo>
                  <a:pt x="5051551" y="1433237"/>
                </a:lnTo>
                <a:lnTo>
                  <a:pt x="5073212" y="1394187"/>
                </a:lnTo>
                <a:lnTo>
                  <a:pt x="5093069" y="1354042"/>
                </a:lnTo>
                <a:lnTo>
                  <a:pt x="5111067" y="1312858"/>
                </a:lnTo>
                <a:lnTo>
                  <a:pt x="5127153" y="1270688"/>
                </a:lnTo>
                <a:lnTo>
                  <a:pt x="5141270" y="1227588"/>
                </a:lnTo>
                <a:lnTo>
                  <a:pt x="5153366" y="1183612"/>
                </a:lnTo>
                <a:lnTo>
                  <a:pt x="5163384" y="1138814"/>
                </a:lnTo>
                <a:lnTo>
                  <a:pt x="5171272" y="1093249"/>
                </a:lnTo>
                <a:lnTo>
                  <a:pt x="5176973" y="1046972"/>
                </a:lnTo>
                <a:lnTo>
                  <a:pt x="5180434" y="1000037"/>
                </a:lnTo>
                <a:lnTo>
                  <a:pt x="5181600" y="952500"/>
                </a:lnTo>
                <a:lnTo>
                  <a:pt x="5180434" y="904962"/>
                </a:lnTo>
                <a:lnTo>
                  <a:pt x="5176973" y="858027"/>
                </a:lnTo>
                <a:lnTo>
                  <a:pt x="5171272" y="811750"/>
                </a:lnTo>
                <a:lnTo>
                  <a:pt x="5163384" y="766185"/>
                </a:lnTo>
                <a:lnTo>
                  <a:pt x="5153366" y="721387"/>
                </a:lnTo>
                <a:lnTo>
                  <a:pt x="5141270" y="677411"/>
                </a:lnTo>
                <a:lnTo>
                  <a:pt x="5127153" y="634311"/>
                </a:lnTo>
                <a:lnTo>
                  <a:pt x="5111067" y="592141"/>
                </a:lnTo>
                <a:lnTo>
                  <a:pt x="5093069" y="550957"/>
                </a:lnTo>
                <a:lnTo>
                  <a:pt x="5073212" y="510812"/>
                </a:lnTo>
                <a:lnTo>
                  <a:pt x="5051552" y="471762"/>
                </a:lnTo>
                <a:lnTo>
                  <a:pt x="5028142" y="433861"/>
                </a:lnTo>
                <a:lnTo>
                  <a:pt x="5003037" y="397163"/>
                </a:lnTo>
                <a:lnTo>
                  <a:pt x="4976292" y="361723"/>
                </a:lnTo>
                <a:lnTo>
                  <a:pt x="4947961" y="327597"/>
                </a:lnTo>
                <a:lnTo>
                  <a:pt x="4918100" y="294837"/>
                </a:lnTo>
                <a:lnTo>
                  <a:pt x="4886762" y="263499"/>
                </a:lnTo>
                <a:lnTo>
                  <a:pt x="4854002" y="233638"/>
                </a:lnTo>
                <a:lnTo>
                  <a:pt x="4819876" y="205307"/>
                </a:lnTo>
                <a:lnTo>
                  <a:pt x="4784436" y="178562"/>
                </a:lnTo>
                <a:lnTo>
                  <a:pt x="4747738" y="153457"/>
                </a:lnTo>
                <a:lnTo>
                  <a:pt x="4709837" y="130048"/>
                </a:lnTo>
                <a:lnTo>
                  <a:pt x="4670787" y="108387"/>
                </a:lnTo>
                <a:lnTo>
                  <a:pt x="4630642" y="88530"/>
                </a:lnTo>
                <a:lnTo>
                  <a:pt x="4589458" y="70532"/>
                </a:lnTo>
                <a:lnTo>
                  <a:pt x="4547288" y="54446"/>
                </a:lnTo>
                <a:lnTo>
                  <a:pt x="4504188" y="40329"/>
                </a:lnTo>
                <a:lnTo>
                  <a:pt x="4460212" y="28233"/>
                </a:lnTo>
                <a:lnTo>
                  <a:pt x="4415414" y="18215"/>
                </a:lnTo>
                <a:lnTo>
                  <a:pt x="4369849" y="10327"/>
                </a:lnTo>
                <a:lnTo>
                  <a:pt x="4323572" y="4626"/>
                </a:lnTo>
                <a:lnTo>
                  <a:pt x="4276637" y="1165"/>
                </a:lnTo>
                <a:lnTo>
                  <a:pt x="4229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4800600"/>
            <a:ext cx="6000115" cy="317500"/>
          </a:xfrm>
          <a:custGeom>
            <a:avLst/>
            <a:gdLst/>
            <a:ahLst/>
            <a:cxnLst/>
            <a:rect l="l" t="t" r="r" b="b"/>
            <a:pathLst>
              <a:path w="6000115" h="317500">
                <a:moveTo>
                  <a:pt x="0" y="316992"/>
                </a:moveTo>
                <a:lnTo>
                  <a:pt x="5999988" y="316992"/>
                </a:lnTo>
                <a:lnTo>
                  <a:pt x="5999988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4671" y="4800600"/>
            <a:ext cx="338455" cy="318770"/>
          </a:xfrm>
          <a:custGeom>
            <a:avLst/>
            <a:gdLst/>
            <a:ahLst/>
            <a:cxnLst/>
            <a:rect l="l" t="t" r="r" b="b"/>
            <a:pathLst>
              <a:path w="338454" h="318770">
                <a:moveTo>
                  <a:pt x="169163" y="0"/>
                </a:moveTo>
                <a:lnTo>
                  <a:pt x="0" y="0"/>
                </a:lnTo>
                <a:lnTo>
                  <a:pt x="0" y="318516"/>
                </a:lnTo>
                <a:lnTo>
                  <a:pt x="169163" y="318516"/>
                </a:lnTo>
                <a:lnTo>
                  <a:pt x="214150" y="312830"/>
                </a:lnTo>
                <a:lnTo>
                  <a:pt x="254564" y="296784"/>
                </a:lnTo>
                <a:lnTo>
                  <a:pt x="288798" y="271891"/>
                </a:lnTo>
                <a:lnTo>
                  <a:pt x="315242" y="239663"/>
                </a:lnTo>
                <a:lnTo>
                  <a:pt x="332288" y="201614"/>
                </a:lnTo>
                <a:lnTo>
                  <a:pt x="338327" y="159257"/>
                </a:lnTo>
                <a:lnTo>
                  <a:pt x="332288" y="116901"/>
                </a:lnTo>
                <a:lnTo>
                  <a:pt x="315242" y="78852"/>
                </a:lnTo>
                <a:lnTo>
                  <a:pt x="288797" y="46624"/>
                </a:lnTo>
                <a:lnTo>
                  <a:pt x="254564" y="21731"/>
                </a:lnTo>
                <a:lnTo>
                  <a:pt x="214150" y="5685"/>
                </a:lnTo>
                <a:lnTo>
                  <a:pt x="169163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836675"/>
            <a:ext cx="8369934" cy="2798445"/>
          </a:xfrm>
          <a:custGeom>
            <a:avLst/>
            <a:gdLst/>
            <a:ahLst/>
            <a:cxnLst/>
            <a:rect l="l" t="t" r="r" b="b"/>
            <a:pathLst>
              <a:path w="8369934" h="2798445">
                <a:moveTo>
                  <a:pt x="0" y="1399032"/>
                </a:moveTo>
                <a:lnTo>
                  <a:pt x="811" y="1350935"/>
                </a:lnTo>
                <a:lnTo>
                  <a:pt x="3227" y="1303245"/>
                </a:lnTo>
                <a:lnTo>
                  <a:pt x="7223" y="1255988"/>
                </a:lnTo>
                <a:lnTo>
                  <a:pt x="12771" y="1209190"/>
                </a:lnTo>
                <a:lnTo>
                  <a:pt x="19846" y="1162878"/>
                </a:lnTo>
                <a:lnTo>
                  <a:pt x="28423" y="1117077"/>
                </a:lnTo>
                <a:lnTo>
                  <a:pt x="38474" y="1071813"/>
                </a:lnTo>
                <a:lnTo>
                  <a:pt x="49974" y="1027112"/>
                </a:lnTo>
                <a:lnTo>
                  <a:pt x="62897" y="983001"/>
                </a:lnTo>
                <a:lnTo>
                  <a:pt x="77216" y="939505"/>
                </a:lnTo>
                <a:lnTo>
                  <a:pt x="92907" y="896650"/>
                </a:lnTo>
                <a:lnTo>
                  <a:pt x="109942" y="854463"/>
                </a:lnTo>
                <a:lnTo>
                  <a:pt x="128295" y="812970"/>
                </a:lnTo>
                <a:lnTo>
                  <a:pt x="147942" y="772196"/>
                </a:lnTo>
                <a:lnTo>
                  <a:pt x="168854" y="732168"/>
                </a:lnTo>
                <a:lnTo>
                  <a:pt x="191008" y="692912"/>
                </a:lnTo>
                <a:lnTo>
                  <a:pt x="214375" y="654453"/>
                </a:lnTo>
                <a:lnTo>
                  <a:pt x="238931" y="616818"/>
                </a:lnTo>
                <a:lnTo>
                  <a:pt x="264650" y="580032"/>
                </a:lnTo>
                <a:lnTo>
                  <a:pt x="291504" y="544123"/>
                </a:lnTo>
                <a:lnTo>
                  <a:pt x="319469" y="509116"/>
                </a:lnTo>
                <a:lnTo>
                  <a:pt x="348518" y="475036"/>
                </a:lnTo>
                <a:lnTo>
                  <a:pt x="378626" y="441911"/>
                </a:lnTo>
                <a:lnTo>
                  <a:pt x="409765" y="409765"/>
                </a:lnTo>
                <a:lnTo>
                  <a:pt x="441911" y="378626"/>
                </a:lnTo>
                <a:lnTo>
                  <a:pt x="475036" y="348518"/>
                </a:lnTo>
                <a:lnTo>
                  <a:pt x="509116" y="319469"/>
                </a:lnTo>
                <a:lnTo>
                  <a:pt x="544123" y="291504"/>
                </a:lnTo>
                <a:lnTo>
                  <a:pt x="580032" y="264650"/>
                </a:lnTo>
                <a:lnTo>
                  <a:pt x="616818" y="238931"/>
                </a:lnTo>
                <a:lnTo>
                  <a:pt x="654453" y="214375"/>
                </a:lnTo>
                <a:lnTo>
                  <a:pt x="692912" y="191008"/>
                </a:lnTo>
                <a:lnTo>
                  <a:pt x="732168" y="168854"/>
                </a:lnTo>
                <a:lnTo>
                  <a:pt x="772196" y="147942"/>
                </a:lnTo>
                <a:lnTo>
                  <a:pt x="812970" y="128295"/>
                </a:lnTo>
                <a:lnTo>
                  <a:pt x="854463" y="109942"/>
                </a:lnTo>
                <a:lnTo>
                  <a:pt x="896650" y="92907"/>
                </a:lnTo>
                <a:lnTo>
                  <a:pt x="939505" y="77216"/>
                </a:lnTo>
                <a:lnTo>
                  <a:pt x="983001" y="62897"/>
                </a:lnTo>
                <a:lnTo>
                  <a:pt x="1027112" y="49974"/>
                </a:lnTo>
                <a:lnTo>
                  <a:pt x="1071813" y="38474"/>
                </a:lnTo>
                <a:lnTo>
                  <a:pt x="1117077" y="28423"/>
                </a:lnTo>
                <a:lnTo>
                  <a:pt x="1162878" y="19846"/>
                </a:lnTo>
                <a:lnTo>
                  <a:pt x="1209190" y="12771"/>
                </a:lnTo>
                <a:lnTo>
                  <a:pt x="1255988" y="7223"/>
                </a:lnTo>
                <a:lnTo>
                  <a:pt x="1303245" y="3227"/>
                </a:lnTo>
                <a:lnTo>
                  <a:pt x="1350935" y="811"/>
                </a:lnTo>
                <a:lnTo>
                  <a:pt x="1399032" y="0"/>
                </a:lnTo>
                <a:lnTo>
                  <a:pt x="6970776" y="0"/>
                </a:lnTo>
                <a:lnTo>
                  <a:pt x="7018872" y="811"/>
                </a:lnTo>
                <a:lnTo>
                  <a:pt x="7066562" y="3227"/>
                </a:lnTo>
                <a:lnTo>
                  <a:pt x="7113819" y="7223"/>
                </a:lnTo>
                <a:lnTo>
                  <a:pt x="7160617" y="12771"/>
                </a:lnTo>
                <a:lnTo>
                  <a:pt x="7206929" y="19846"/>
                </a:lnTo>
                <a:lnTo>
                  <a:pt x="7252730" y="28423"/>
                </a:lnTo>
                <a:lnTo>
                  <a:pt x="7297994" y="38474"/>
                </a:lnTo>
                <a:lnTo>
                  <a:pt x="7342695" y="49974"/>
                </a:lnTo>
                <a:lnTo>
                  <a:pt x="7386806" y="62897"/>
                </a:lnTo>
                <a:lnTo>
                  <a:pt x="7430302" y="77216"/>
                </a:lnTo>
                <a:lnTo>
                  <a:pt x="7473157" y="92907"/>
                </a:lnTo>
                <a:lnTo>
                  <a:pt x="7515344" y="109942"/>
                </a:lnTo>
                <a:lnTo>
                  <a:pt x="7556837" y="128295"/>
                </a:lnTo>
                <a:lnTo>
                  <a:pt x="7597611" y="147942"/>
                </a:lnTo>
                <a:lnTo>
                  <a:pt x="7637639" y="168854"/>
                </a:lnTo>
                <a:lnTo>
                  <a:pt x="7676895" y="191008"/>
                </a:lnTo>
                <a:lnTo>
                  <a:pt x="7715354" y="214375"/>
                </a:lnTo>
                <a:lnTo>
                  <a:pt x="7752989" y="238931"/>
                </a:lnTo>
                <a:lnTo>
                  <a:pt x="7789775" y="264650"/>
                </a:lnTo>
                <a:lnTo>
                  <a:pt x="7825684" y="291504"/>
                </a:lnTo>
                <a:lnTo>
                  <a:pt x="7860691" y="319469"/>
                </a:lnTo>
                <a:lnTo>
                  <a:pt x="7894771" y="348518"/>
                </a:lnTo>
                <a:lnTo>
                  <a:pt x="7927896" y="378626"/>
                </a:lnTo>
                <a:lnTo>
                  <a:pt x="7960042" y="409765"/>
                </a:lnTo>
                <a:lnTo>
                  <a:pt x="7991181" y="441911"/>
                </a:lnTo>
                <a:lnTo>
                  <a:pt x="8021289" y="475036"/>
                </a:lnTo>
                <a:lnTo>
                  <a:pt x="8050338" y="509116"/>
                </a:lnTo>
                <a:lnTo>
                  <a:pt x="8078303" y="544123"/>
                </a:lnTo>
                <a:lnTo>
                  <a:pt x="8105157" y="580032"/>
                </a:lnTo>
                <a:lnTo>
                  <a:pt x="8130876" y="616818"/>
                </a:lnTo>
                <a:lnTo>
                  <a:pt x="8155432" y="654453"/>
                </a:lnTo>
                <a:lnTo>
                  <a:pt x="8178800" y="692912"/>
                </a:lnTo>
                <a:lnTo>
                  <a:pt x="8200953" y="732168"/>
                </a:lnTo>
                <a:lnTo>
                  <a:pt x="8221865" y="772196"/>
                </a:lnTo>
                <a:lnTo>
                  <a:pt x="8241512" y="812970"/>
                </a:lnTo>
                <a:lnTo>
                  <a:pt x="8259865" y="854463"/>
                </a:lnTo>
                <a:lnTo>
                  <a:pt x="8276900" y="896650"/>
                </a:lnTo>
                <a:lnTo>
                  <a:pt x="8292591" y="939505"/>
                </a:lnTo>
                <a:lnTo>
                  <a:pt x="8306910" y="983001"/>
                </a:lnTo>
                <a:lnTo>
                  <a:pt x="8319833" y="1027112"/>
                </a:lnTo>
                <a:lnTo>
                  <a:pt x="8331333" y="1071813"/>
                </a:lnTo>
                <a:lnTo>
                  <a:pt x="8341384" y="1117077"/>
                </a:lnTo>
                <a:lnTo>
                  <a:pt x="8349961" y="1162878"/>
                </a:lnTo>
                <a:lnTo>
                  <a:pt x="8357036" y="1209190"/>
                </a:lnTo>
                <a:lnTo>
                  <a:pt x="8362584" y="1255988"/>
                </a:lnTo>
                <a:lnTo>
                  <a:pt x="8366580" y="1303245"/>
                </a:lnTo>
                <a:lnTo>
                  <a:pt x="8368996" y="1350935"/>
                </a:lnTo>
                <a:lnTo>
                  <a:pt x="8369808" y="1399032"/>
                </a:lnTo>
                <a:lnTo>
                  <a:pt x="8368996" y="1447128"/>
                </a:lnTo>
                <a:lnTo>
                  <a:pt x="8366580" y="1494818"/>
                </a:lnTo>
                <a:lnTo>
                  <a:pt x="8362584" y="1542075"/>
                </a:lnTo>
                <a:lnTo>
                  <a:pt x="8357036" y="1588873"/>
                </a:lnTo>
                <a:lnTo>
                  <a:pt x="8349961" y="1635185"/>
                </a:lnTo>
                <a:lnTo>
                  <a:pt x="8341384" y="1680986"/>
                </a:lnTo>
                <a:lnTo>
                  <a:pt x="8331333" y="1726250"/>
                </a:lnTo>
                <a:lnTo>
                  <a:pt x="8319833" y="1770951"/>
                </a:lnTo>
                <a:lnTo>
                  <a:pt x="8306910" y="1815062"/>
                </a:lnTo>
                <a:lnTo>
                  <a:pt x="8292591" y="1858558"/>
                </a:lnTo>
                <a:lnTo>
                  <a:pt x="8276900" y="1901413"/>
                </a:lnTo>
                <a:lnTo>
                  <a:pt x="8259865" y="1943600"/>
                </a:lnTo>
                <a:lnTo>
                  <a:pt x="8241512" y="1985093"/>
                </a:lnTo>
                <a:lnTo>
                  <a:pt x="8221865" y="2025867"/>
                </a:lnTo>
                <a:lnTo>
                  <a:pt x="8200953" y="2065895"/>
                </a:lnTo>
                <a:lnTo>
                  <a:pt x="8178800" y="2105151"/>
                </a:lnTo>
                <a:lnTo>
                  <a:pt x="8155432" y="2143610"/>
                </a:lnTo>
                <a:lnTo>
                  <a:pt x="8130876" y="2181245"/>
                </a:lnTo>
                <a:lnTo>
                  <a:pt x="8105157" y="2218031"/>
                </a:lnTo>
                <a:lnTo>
                  <a:pt x="8078303" y="2253940"/>
                </a:lnTo>
                <a:lnTo>
                  <a:pt x="8050338" y="2288947"/>
                </a:lnTo>
                <a:lnTo>
                  <a:pt x="8021289" y="2323027"/>
                </a:lnTo>
                <a:lnTo>
                  <a:pt x="7991181" y="2356152"/>
                </a:lnTo>
                <a:lnTo>
                  <a:pt x="7960042" y="2388298"/>
                </a:lnTo>
                <a:lnTo>
                  <a:pt x="7927896" y="2419437"/>
                </a:lnTo>
                <a:lnTo>
                  <a:pt x="7894771" y="2449545"/>
                </a:lnTo>
                <a:lnTo>
                  <a:pt x="7860691" y="2478594"/>
                </a:lnTo>
                <a:lnTo>
                  <a:pt x="7825684" y="2506559"/>
                </a:lnTo>
                <a:lnTo>
                  <a:pt x="7789775" y="2533413"/>
                </a:lnTo>
                <a:lnTo>
                  <a:pt x="7752989" y="2559132"/>
                </a:lnTo>
                <a:lnTo>
                  <a:pt x="7715354" y="2583688"/>
                </a:lnTo>
                <a:lnTo>
                  <a:pt x="7676895" y="2607055"/>
                </a:lnTo>
                <a:lnTo>
                  <a:pt x="7637639" y="2629209"/>
                </a:lnTo>
                <a:lnTo>
                  <a:pt x="7597611" y="2650121"/>
                </a:lnTo>
                <a:lnTo>
                  <a:pt x="7556837" y="2669768"/>
                </a:lnTo>
                <a:lnTo>
                  <a:pt x="7515344" y="2688121"/>
                </a:lnTo>
                <a:lnTo>
                  <a:pt x="7473157" y="2705156"/>
                </a:lnTo>
                <a:lnTo>
                  <a:pt x="7430302" y="2720847"/>
                </a:lnTo>
                <a:lnTo>
                  <a:pt x="7386806" y="2735166"/>
                </a:lnTo>
                <a:lnTo>
                  <a:pt x="7342695" y="2748089"/>
                </a:lnTo>
                <a:lnTo>
                  <a:pt x="7297994" y="2759589"/>
                </a:lnTo>
                <a:lnTo>
                  <a:pt x="7252730" y="2769640"/>
                </a:lnTo>
                <a:lnTo>
                  <a:pt x="7206929" y="2778217"/>
                </a:lnTo>
                <a:lnTo>
                  <a:pt x="7160617" y="2785292"/>
                </a:lnTo>
                <a:lnTo>
                  <a:pt x="7113819" y="2790840"/>
                </a:lnTo>
                <a:lnTo>
                  <a:pt x="7066562" y="2794836"/>
                </a:lnTo>
                <a:lnTo>
                  <a:pt x="7018872" y="2797252"/>
                </a:lnTo>
                <a:lnTo>
                  <a:pt x="6970776" y="2798064"/>
                </a:lnTo>
                <a:lnTo>
                  <a:pt x="1399032" y="2798064"/>
                </a:lnTo>
                <a:lnTo>
                  <a:pt x="1350935" y="2797252"/>
                </a:lnTo>
                <a:lnTo>
                  <a:pt x="1303245" y="2794836"/>
                </a:lnTo>
                <a:lnTo>
                  <a:pt x="1255988" y="2790840"/>
                </a:lnTo>
                <a:lnTo>
                  <a:pt x="1209190" y="2785292"/>
                </a:lnTo>
                <a:lnTo>
                  <a:pt x="1162878" y="2778217"/>
                </a:lnTo>
                <a:lnTo>
                  <a:pt x="1117077" y="2769640"/>
                </a:lnTo>
                <a:lnTo>
                  <a:pt x="1071813" y="2759589"/>
                </a:lnTo>
                <a:lnTo>
                  <a:pt x="1027112" y="2748089"/>
                </a:lnTo>
                <a:lnTo>
                  <a:pt x="983001" y="2735166"/>
                </a:lnTo>
                <a:lnTo>
                  <a:pt x="939505" y="2720847"/>
                </a:lnTo>
                <a:lnTo>
                  <a:pt x="896650" y="2705156"/>
                </a:lnTo>
                <a:lnTo>
                  <a:pt x="854463" y="2688121"/>
                </a:lnTo>
                <a:lnTo>
                  <a:pt x="812970" y="2669768"/>
                </a:lnTo>
                <a:lnTo>
                  <a:pt x="772196" y="2650121"/>
                </a:lnTo>
                <a:lnTo>
                  <a:pt x="732168" y="2629209"/>
                </a:lnTo>
                <a:lnTo>
                  <a:pt x="692911" y="2607056"/>
                </a:lnTo>
                <a:lnTo>
                  <a:pt x="654453" y="2583688"/>
                </a:lnTo>
                <a:lnTo>
                  <a:pt x="616818" y="2559132"/>
                </a:lnTo>
                <a:lnTo>
                  <a:pt x="580032" y="2533413"/>
                </a:lnTo>
                <a:lnTo>
                  <a:pt x="544123" y="2506559"/>
                </a:lnTo>
                <a:lnTo>
                  <a:pt x="509116" y="2478594"/>
                </a:lnTo>
                <a:lnTo>
                  <a:pt x="475036" y="2449545"/>
                </a:lnTo>
                <a:lnTo>
                  <a:pt x="441911" y="2419437"/>
                </a:lnTo>
                <a:lnTo>
                  <a:pt x="409765" y="2388298"/>
                </a:lnTo>
                <a:lnTo>
                  <a:pt x="378626" y="2356152"/>
                </a:lnTo>
                <a:lnTo>
                  <a:pt x="348518" y="2323027"/>
                </a:lnTo>
                <a:lnTo>
                  <a:pt x="319469" y="2288947"/>
                </a:lnTo>
                <a:lnTo>
                  <a:pt x="291504" y="2253940"/>
                </a:lnTo>
                <a:lnTo>
                  <a:pt x="264650" y="2218031"/>
                </a:lnTo>
                <a:lnTo>
                  <a:pt x="238931" y="2181245"/>
                </a:lnTo>
                <a:lnTo>
                  <a:pt x="214375" y="2143610"/>
                </a:lnTo>
                <a:lnTo>
                  <a:pt x="191007" y="2105152"/>
                </a:lnTo>
                <a:lnTo>
                  <a:pt x="168854" y="2065895"/>
                </a:lnTo>
                <a:lnTo>
                  <a:pt x="147942" y="2025867"/>
                </a:lnTo>
                <a:lnTo>
                  <a:pt x="128295" y="1985093"/>
                </a:lnTo>
                <a:lnTo>
                  <a:pt x="109942" y="1943600"/>
                </a:lnTo>
                <a:lnTo>
                  <a:pt x="92907" y="1901413"/>
                </a:lnTo>
                <a:lnTo>
                  <a:pt x="77216" y="1858558"/>
                </a:lnTo>
                <a:lnTo>
                  <a:pt x="62897" y="1815062"/>
                </a:lnTo>
                <a:lnTo>
                  <a:pt x="49974" y="1770951"/>
                </a:lnTo>
                <a:lnTo>
                  <a:pt x="38474" y="1726250"/>
                </a:lnTo>
                <a:lnTo>
                  <a:pt x="28423" y="1680986"/>
                </a:lnTo>
                <a:lnTo>
                  <a:pt x="19846" y="1635185"/>
                </a:lnTo>
                <a:lnTo>
                  <a:pt x="12771" y="1588873"/>
                </a:lnTo>
                <a:lnTo>
                  <a:pt x="7223" y="1542075"/>
                </a:lnTo>
                <a:lnTo>
                  <a:pt x="3227" y="1494818"/>
                </a:lnTo>
                <a:lnTo>
                  <a:pt x="811" y="1447128"/>
                </a:lnTo>
                <a:lnTo>
                  <a:pt x="0" y="1399032"/>
                </a:lnTo>
                <a:close/>
              </a:path>
            </a:pathLst>
          </a:custGeom>
          <a:ln w="914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4366" y="1444879"/>
            <a:ext cx="689737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003366"/>
                </a:solidFill>
              </a:rPr>
              <a:t>Επιλογή </a:t>
            </a:r>
            <a:r>
              <a:rPr sz="3700" spc="-20" dirty="0">
                <a:solidFill>
                  <a:srgbClr val="003366"/>
                </a:solidFill>
              </a:rPr>
              <a:t>Θέσης</a:t>
            </a:r>
            <a:r>
              <a:rPr sz="3700" spc="-110" dirty="0">
                <a:solidFill>
                  <a:srgbClr val="003366"/>
                </a:solidFill>
              </a:rPr>
              <a:t> </a:t>
            </a:r>
            <a:r>
              <a:rPr sz="3700" spc="-10" dirty="0">
                <a:solidFill>
                  <a:srgbClr val="003366"/>
                </a:solidFill>
              </a:rPr>
              <a:t>Εγκατάστασης</a:t>
            </a:r>
            <a:endParaRPr sz="3700"/>
          </a:p>
        </p:txBody>
      </p:sp>
      <p:sp>
        <p:nvSpPr>
          <p:cNvPr id="8" name="object 8"/>
          <p:cNvSpPr txBox="1"/>
          <p:nvPr/>
        </p:nvSpPr>
        <p:spPr>
          <a:xfrm>
            <a:off x="2707385" y="2283079"/>
            <a:ext cx="3888104" cy="3597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160020">
              <a:lnSpc>
                <a:spcPts val="2390"/>
              </a:lnSpc>
              <a:spcBef>
                <a:spcPts val="405"/>
              </a:spcBef>
            </a:pPr>
            <a:r>
              <a:rPr sz="2200" b="1" spc="5">
                <a:solidFill>
                  <a:srgbClr val="003366"/>
                </a:solidFill>
                <a:latin typeface="Arial"/>
                <a:cs typeface="Arial"/>
              </a:rPr>
              <a:t>Πανεπιστήμιο </a:t>
            </a:r>
            <a:r>
              <a:rPr sz="2200" b="1" spc="10">
                <a:solidFill>
                  <a:srgbClr val="003366"/>
                </a:solidFill>
                <a:latin typeface="Arial"/>
                <a:cs typeface="Arial"/>
              </a:rPr>
              <a:t>Μακεδονίας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3152" y="295656"/>
            <a:ext cx="1450847" cy="151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167" y="459181"/>
            <a:ext cx="8041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Πώς </a:t>
            </a:r>
            <a:r>
              <a:rPr sz="4000" spc="-5" dirty="0"/>
              <a:t>η </a:t>
            </a:r>
            <a:r>
              <a:rPr sz="4000" spc="-25" dirty="0">
                <a:solidFill>
                  <a:srgbClr val="FF0000"/>
                </a:solidFill>
              </a:rPr>
              <a:t>Χώρα </a:t>
            </a:r>
            <a:r>
              <a:rPr sz="4000" spc="-10" dirty="0"/>
              <a:t>επηρεάζει </a:t>
            </a:r>
            <a:r>
              <a:rPr sz="4000" spc="-5" dirty="0"/>
              <a:t>την</a:t>
            </a:r>
            <a:r>
              <a:rPr sz="4000" spc="-20" dirty="0"/>
              <a:t> </a:t>
            </a:r>
            <a:r>
              <a:rPr sz="4000" spc="-35" dirty="0"/>
              <a:t>θέση;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686304" y="1115456"/>
            <a:ext cx="5482590" cy="471551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2000"/>
              </a:spcBef>
            </a:pPr>
            <a:r>
              <a:rPr sz="2800" b="1" spc="-10" dirty="0">
                <a:solidFill>
                  <a:srgbClr val="BE0921"/>
                </a:solidFill>
                <a:latin typeface="Arial"/>
                <a:cs typeface="Arial"/>
              </a:rPr>
              <a:t>Κρίσιμοι</a:t>
            </a:r>
            <a:r>
              <a:rPr sz="2800" b="1" spc="-5" dirty="0">
                <a:solidFill>
                  <a:srgbClr val="BE0921"/>
                </a:solidFill>
                <a:latin typeface="Arial"/>
                <a:cs typeface="Arial"/>
              </a:rPr>
              <a:t> Παράμετροι</a:t>
            </a:r>
            <a:endParaRPr sz="2800">
              <a:latin typeface="Arial"/>
              <a:cs typeface="Arial"/>
            </a:endParaRPr>
          </a:p>
          <a:p>
            <a:pPr marL="480059" marR="440690" indent="-457200">
              <a:lnSpc>
                <a:spcPct val="100000"/>
              </a:lnSpc>
              <a:spcBef>
                <a:spcPts val="163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sz="2400" spc="-70" dirty="0">
                <a:latin typeface="Arial"/>
                <a:cs typeface="Arial"/>
              </a:rPr>
              <a:t>Νόμοι </a:t>
            </a:r>
            <a:r>
              <a:rPr sz="2400" spc="-95" dirty="0">
                <a:latin typeface="Arial"/>
                <a:cs typeface="Arial"/>
              </a:rPr>
              <a:t>κράτους, </a:t>
            </a:r>
            <a:r>
              <a:rPr sz="2400" spc="-100" dirty="0">
                <a:latin typeface="Arial"/>
                <a:cs typeface="Arial"/>
              </a:rPr>
              <a:t>νοοτροπία,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πολιτικοί  </a:t>
            </a:r>
            <a:r>
              <a:rPr sz="2400" spc="-50" dirty="0">
                <a:latin typeface="Arial"/>
                <a:cs typeface="Arial"/>
              </a:rPr>
              <a:t>κίνδυνοι,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κίνητρα</a:t>
            </a:r>
            <a:endParaRPr sz="2400">
              <a:latin typeface="Arial"/>
              <a:cs typeface="Arial"/>
            </a:endParaRPr>
          </a:p>
          <a:p>
            <a:pPr marL="480059" indent="-457200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sz="2400" spc="-130" dirty="0">
                <a:latin typeface="Arial"/>
                <a:cs typeface="Arial"/>
              </a:rPr>
              <a:t>Κουλτούρα </a:t>
            </a:r>
            <a:r>
              <a:rPr sz="2400" spc="35" dirty="0">
                <a:latin typeface="Arial"/>
                <a:cs typeface="Arial"/>
              </a:rPr>
              <a:t>&amp;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οικονομία</a:t>
            </a:r>
            <a:endParaRPr sz="2400">
              <a:latin typeface="Arial"/>
              <a:cs typeface="Arial"/>
            </a:endParaRPr>
          </a:p>
          <a:p>
            <a:pPr marL="480059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sz="2400" spc="-145" dirty="0">
                <a:latin typeface="Arial"/>
                <a:cs typeface="Arial"/>
              </a:rPr>
              <a:t>Απόσταση από </a:t>
            </a:r>
            <a:r>
              <a:rPr sz="2400" spc="-30" dirty="0">
                <a:latin typeface="Arial"/>
                <a:cs typeface="Arial"/>
              </a:rPr>
              <a:t>τις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Αγορές</a:t>
            </a:r>
            <a:endParaRPr sz="2400">
              <a:latin typeface="Arial"/>
              <a:cs typeface="Arial"/>
            </a:endParaRPr>
          </a:p>
          <a:p>
            <a:pPr marL="480059" marR="222885" indent="-45720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sz="2400" spc="-60" dirty="0">
                <a:latin typeface="Arial"/>
                <a:cs typeface="Arial"/>
              </a:rPr>
              <a:t>Διαθεσιμότητα εργατικού δυναμικού,  </a:t>
            </a:r>
            <a:r>
              <a:rPr sz="2400" spc="-95" dirty="0">
                <a:latin typeface="Arial"/>
                <a:cs typeface="Arial"/>
              </a:rPr>
              <a:t>νοοτροπία, </a:t>
            </a:r>
            <a:r>
              <a:rPr sz="2400" spc="-110" dirty="0">
                <a:latin typeface="Arial"/>
                <a:cs typeface="Arial"/>
              </a:rPr>
              <a:t>παραγωγικότητα </a:t>
            </a:r>
            <a:r>
              <a:rPr sz="2400" spc="-40" dirty="0">
                <a:latin typeface="Arial"/>
                <a:cs typeface="Arial"/>
              </a:rPr>
              <a:t>και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κόστη</a:t>
            </a:r>
            <a:endParaRPr sz="2400">
              <a:latin typeface="Arial"/>
              <a:cs typeface="Arial"/>
            </a:endParaRPr>
          </a:p>
          <a:p>
            <a:pPr marL="480059" marR="217804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sz="2400" spc="-60" dirty="0">
                <a:latin typeface="Arial"/>
                <a:cs typeface="Arial"/>
              </a:rPr>
              <a:t>Διαθεσιμότητα </a:t>
            </a:r>
            <a:r>
              <a:rPr sz="2400" spc="-110" dirty="0">
                <a:latin typeface="Arial"/>
                <a:cs typeface="Arial"/>
              </a:rPr>
              <a:t>προμηθευτών,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δικτύου  </a:t>
            </a:r>
            <a:r>
              <a:rPr sz="2400" spc="-95" dirty="0">
                <a:latin typeface="Arial"/>
                <a:cs typeface="Arial"/>
              </a:rPr>
              <a:t>επικοινωνιών,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ενέργειας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10" dirty="0">
                <a:latin typeface="Arial"/>
                <a:cs typeface="Arial"/>
              </a:rPr>
              <a:t>Συνάλλαγμα, </a:t>
            </a:r>
            <a:r>
              <a:rPr sz="2400" spc="-45" dirty="0">
                <a:latin typeface="Arial"/>
                <a:cs typeface="Arial"/>
              </a:rPr>
              <a:t>κίνδυνοι </a:t>
            </a:r>
            <a:r>
              <a:rPr sz="2400" spc="-155" dirty="0">
                <a:latin typeface="Arial"/>
                <a:cs typeface="Arial"/>
              </a:rPr>
              <a:t>από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πληθωρισμό,  </a:t>
            </a:r>
            <a:r>
              <a:rPr sz="2400" spc="-85" dirty="0">
                <a:latin typeface="Arial"/>
                <a:cs typeface="Arial"/>
              </a:rPr>
              <a:t>υποτίμηση </a:t>
            </a:r>
            <a:r>
              <a:rPr sz="2400" spc="-55" dirty="0">
                <a:latin typeface="Arial"/>
                <a:cs typeface="Arial"/>
              </a:rPr>
              <a:t>του εθνικού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νομίσματος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795" y="1975104"/>
            <a:ext cx="2072639" cy="2252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59181"/>
            <a:ext cx="8607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Πώς </a:t>
            </a:r>
            <a:r>
              <a:rPr sz="4000" spc="-5" dirty="0"/>
              <a:t>η </a:t>
            </a:r>
            <a:r>
              <a:rPr sz="4000" spc="-35" dirty="0">
                <a:solidFill>
                  <a:srgbClr val="FF0000"/>
                </a:solidFill>
              </a:rPr>
              <a:t>Περιοχή </a:t>
            </a:r>
            <a:r>
              <a:rPr sz="4000" spc="-10" dirty="0"/>
              <a:t>επηρεάζει </a:t>
            </a:r>
            <a:r>
              <a:rPr sz="4000" spc="-5" dirty="0"/>
              <a:t>την</a:t>
            </a:r>
            <a:r>
              <a:rPr sz="4000" spc="5" dirty="0"/>
              <a:t> </a:t>
            </a:r>
            <a:r>
              <a:rPr sz="4000" spc="-35" dirty="0"/>
              <a:t>θέση;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571113" y="1357629"/>
            <a:ext cx="3565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E0921"/>
                </a:solidFill>
                <a:latin typeface="Arial"/>
                <a:cs typeface="Arial"/>
              </a:rPr>
              <a:t>Κρίσιμοι</a:t>
            </a:r>
            <a:r>
              <a:rPr sz="2800" b="1" spc="-50" dirty="0">
                <a:solidFill>
                  <a:srgbClr val="BE092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BE0921"/>
                </a:solidFill>
                <a:latin typeface="Arial"/>
                <a:cs typeface="Arial"/>
              </a:rPr>
              <a:t>Παράμετροι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6972" y="1991614"/>
            <a:ext cx="532066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90" dirty="0">
                <a:latin typeface="Arial"/>
                <a:cs typeface="Arial"/>
              </a:rPr>
              <a:t>Εταιρικές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προτιμήσεις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10" dirty="0">
                <a:latin typeface="Arial"/>
                <a:cs typeface="Arial"/>
              </a:rPr>
              <a:t>Ελκυστικότητα </a:t>
            </a:r>
            <a:r>
              <a:rPr sz="2400" spc="-95" dirty="0">
                <a:latin typeface="Arial"/>
                <a:cs typeface="Arial"/>
              </a:rPr>
              <a:t>της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περιοχής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spc="-105" dirty="0">
                <a:latin typeface="Arial"/>
                <a:cs typeface="Arial"/>
              </a:rPr>
              <a:t>(κουλτούρα, </a:t>
            </a:r>
            <a:r>
              <a:rPr sz="2400" spc="-55" dirty="0">
                <a:latin typeface="Arial"/>
                <a:cs typeface="Arial"/>
              </a:rPr>
              <a:t>φόροι, </a:t>
            </a:r>
            <a:r>
              <a:rPr sz="2400" spc="-60" dirty="0">
                <a:latin typeface="Arial"/>
                <a:cs typeface="Arial"/>
              </a:rPr>
              <a:t>κλίμα,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κλπ.)</a:t>
            </a:r>
            <a:endParaRPr sz="2400">
              <a:latin typeface="Arial"/>
              <a:cs typeface="Arial"/>
            </a:endParaRPr>
          </a:p>
          <a:p>
            <a:pPr marL="469900" marR="494665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125" dirty="0">
                <a:latin typeface="Arial"/>
                <a:cs typeface="Arial"/>
              </a:rPr>
              <a:t>Εργατικό </a:t>
            </a:r>
            <a:r>
              <a:rPr sz="2400" spc="-75" dirty="0">
                <a:latin typeface="Arial"/>
                <a:cs typeface="Arial"/>
              </a:rPr>
              <a:t>δυναμικό,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διαθεσιμότητα,  </a:t>
            </a:r>
            <a:r>
              <a:rPr sz="2400" spc="-110" dirty="0">
                <a:latin typeface="Arial"/>
                <a:cs typeface="Arial"/>
              </a:rPr>
              <a:t>κόστη, </a:t>
            </a:r>
            <a:r>
              <a:rPr sz="2400" spc="-95" dirty="0">
                <a:latin typeface="Arial"/>
                <a:cs typeface="Arial"/>
              </a:rPr>
              <a:t>νοοτροπία,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συνδικαλισμός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165" dirty="0">
                <a:latin typeface="Arial"/>
                <a:cs typeface="Arial"/>
              </a:rPr>
              <a:t>Κόστη </a:t>
            </a:r>
            <a:r>
              <a:rPr sz="2400" spc="-40" dirty="0">
                <a:latin typeface="Arial"/>
                <a:cs typeface="Arial"/>
              </a:rPr>
              <a:t>και </a:t>
            </a:r>
            <a:r>
              <a:rPr sz="2400" spc="-50" dirty="0">
                <a:latin typeface="Arial"/>
                <a:cs typeface="Arial"/>
              </a:rPr>
              <a:t>διαθεσιμότητα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δικτύων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100" dirty="0">
                <a:latin typeface="Arial"/>
                <a:cs typeface="Arial"/>
              </a:rPr>
              <a:t>κοινής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ωφέλειας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80" dirty="0">
                <a:latin typeface="Arial"/>
                <a:cs typeface="Arial"/>
              </a:rPr>
              <a:t>Περιβαλλοντολογικοί </a:t>
            </a:r>
            <a:r>
              <a:rPr sz="2400" spc="-114" dirty="0">
                <a:latin typeface="Arial"/>
                <a:cs typeface="Arial"/>
              </a:rPr>
              <a:t>κανόνες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περιοχής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105" dirty="0">
                <a:latin typeface="Arial"/>
                <a:cs typeface="Arial"/>
              </a:rPr>
              <a:t>Κρατικά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κίνητρα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155" dirty="0">
                <a:latin typeface="Arial"/>
                <a:cs typeface="Arial"/>
              </a:rPr>
              <a:t>Απόσταση από πρώτες </a:t>
            </a:r>
            <a:r>
              <a:rPr sz="2400" spc="-95" dirty="0">
                <a:latin typeface="Arial"/>
                <a:cs typeface="Arial"/>
              </a:rPr>
              <a:t>ύλες </a:t>
            </a:r>
            <a:r>
              <a:rPr sz="2400" spc="35" dirty="0">
                <a:latin typeface="Arial"/>
                <a:cs typeface="Arial"/>
              </a:rPr>
              <a:t>&amp;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πελάτες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175" dirty="0">
                <a:latin typeface="Arial"/>
                <a:cs typeface="Arial"/>
              </a:rPr>
              <a:t>Κόστος </a:t>
            </a:r>
            <a:r>
              <a:rPr sz="2400" spc="-114" dirty="0">
                <a:latin typeface="Arial"/>
                <a:cs typeface="Arial"/>
              </a:rPr>
              <a:t>αγοράς </a:t>
            </a:r>
            <a:r>
              <a:rPr sz="2400" spc="-120" dirty="0">
                <a:latin typeface="Arial"/>
                <a:cs typeface="Arial"/>
              </a:rPr>
              <a:t>γης, </a:t>
            </a:r>
            <a:r>
              <a:rPr sz="2400" spc="-114" dirty="0">
                <a:latin typeface="Arial"/>
                <a:cs typeface="Arial"/>
              </a:rPr>
              <a:t>κατασκευών,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κ.α.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601" y="2199767"/>
            <a:ext cx="738505" cy="881380"/>
          </a:xfrm>
          <a:custGeom>
            <a:avLst/>
            <a:gdLst/>
            <a:ahLst/>
            <a:cxnLst/>
            <a:rect l="l" t="t" r="r" b="b"/>
            <a:pathLst>
              <a:path w="738505" h="881380">
                <a:moveTo>
                  <a:pt x="0" y="63500"/>
                </a:moveTo>
                <a:lnTo>
                  <a:pt x="44170" y="203454"/>
                </a:lnTo>
                <a:lnTo>
                  <a:pt x="89357" y="308737"/>
                </a:lnTo>
                <a:lnTo>
                  <a:pt x="116395" y="482854"/>
                </a:lnTo>
                <a:lnTo>
                  <a:pt x="99275" y="517017"/>
                </a:lnTo>
                <a:lnTo>
                  <a:pt x="81140" y="585724"/>
                </a:lnTo>
                <a:lnTo>
                  <a:pt x="127863" y="639191"/>
                </a:lnTo>
                <a:lnTo>
                  <a:pt x="104584" y="880999"/>
                </a:lnTo>
                <a:lnTo>
                  <a:pt x="636066" y="879475"/>
                </a:lnTo>
                <a:lnTo>
                  <a:pt x="606971" y="774700"/>
                </a:lnTo>
                <a:lnTo>
                  <a:pt x="528573" y="703072"/>
                </a:lnTo>
                <a:lnTo>
                  <a:pt x="480301" y="701548"/>
                </a:lnTo>
                <a:lnTo>
                  <a:pt x="483387" y="597662"/>
                </a:lnTo>
                <a:lnTo>
                  <a:pt x="468325" y="562610"/>
                </a:lnTo>
                <a:lnTo>
                  <a:pt x="518642" y="494792"/>
                </a:lnTo>
                <a:lnTo>
                  <a:pt x="506666" y="355854"/>
                </a:lnTo>
                <a:lnTo>
                  <a:pt x="589686" y="271653"/>
                </a:lnTo>
                <a:lnTo>
                  <a:pt x="722762" y="166878"/>
                </a:lnTo>
                <a:lnTo>
                  <a:pt x="560590" y="166878"/>
                </a:lnTo>
                <a:lnTo>
                  <a:pt x="548803" y="163957"/>
                </a:lnTo>
                <a:lnTo>
                  <a:pt x="464045" y="163957"/>
                </a:lnTo>
                <a:lnTo>
                  <a:pt x="430328" y="125475"/>
                </a:lnTo>
                <a:lnTo>
                  <a:pt x="336346" y="125475"/>
                </a:lnTo>
                <a:lnTo>
                  <a:pt x="241350" y="70738"/>
                </a:lnTo>
                <a:lnTo>
                  <a:pt x="241392" y="69342"/>
                </a:lnTo>
                <a:lnTo>
                  <a:pt x="193078" y="69342"/>
                </a:lnTo>
                <a:lnTo>
                  <a:pt x="0" y="63500"/>
                </a:lnTo>
                <a:close/>
              </a:path>
              <a:path w="738505" h="881380">
                <a:moveTo>
                  <a:pt x="593788" y="133096"/>
                </a:moveTo>
                <a:lnTo>
                  <a:pt x="560590" y="166878"/>
                </a:lnTo>
                <a:lnTo>
                  <a:pt x="722762" y="166878"/>
                </a:lnTo>
                <a:lnTo>
                  <a:pt x="738085" y="154812"/>
                </a:lnTo>
                <a:lnTo>
                  <a:pt x="641553" y="151892"/>
                </a:lnTo>
                <a:lnTo>
                  <a:pt x="593788" y="133096"/>
                </a:lnTo>
                <a:close/>
              </a:path>
              <a:path w="738505" h="881380">
                <a:moveTo>
                  <a:pt x="480644" y="147066"/>
                </a:moveTo>
                <a:lnTo>
                  <a:pt x="464045" y="163957"/>
                </a:lnTo>
                <a:lnTo>
                  <a:pt x="548803" y="163957"/>
                </a:lnTo>
                <a:lnTo>
                  <a:pt x="480644" y="147066"/>
                </a:lnTo>
                <a:close/>
              </a:path>
              <a:path w="738505" h="881380">
                <a:moveTo>
                  <a:pt x="369049" y="109220"/>
                </a:moveTo>
                <a:lnTo>
                  <a:pt x="336346" y="125475"/>
                </a:lnTo>
                <a:lnTo>
                  <a:pt x="430328" y="125475"/>
                </a:lnTo>
                <a:lnTo>
                  <a:pt x="417309" y="110617"/>
                </a:lnTo>
                <a:lnTo>
                  <a:pt x="369049" y="109220"/>
                </a:lnTo>
                <a:close/>
              </a:path>
              <a:path w="738505" h="881380">
                <a:moveTo>
                  <a:pt x="195135" y="0"/>
                </a:moveTo>
                <a:lnTo>
                  <a:pt x="193078" y="69342"/>
                </a:lnTo>
                <a:lnTo>
                  <a:pt x="241392" y="69342"/>
                </a:lnTo>
                <a:lnTo>
                  <a:pt x="242887" y="18796"/>
                </a:lnTo>
                <a:lnTo>
                  <a:pt x="195135" y="0"/>
                </a:lnTo>
                <a:close/>
              </a:path>
            </a:pathLst>
          </a:custGeom>
          <a:solidFill>
            <a:srgbClr val="92C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601" y="2199767"/>
            <a:ext cx="738505" cy="881380"/>
          </a:xfrm>
          <a:custGeom>
            <a:avLst/>
            <a:gdLst/>
            <a:ahLst/>
            <a:cxnLst/>
            <a:rect l="l" t="t" r="r" b="b"/>
            <a:pathLst>
              <a:path w="738505" h="881380">
                <a:moveTo>
                  <a:pt x="0" y="63500"/>
                </a:moveTo>
                <a:lnTo>
                  <a:pt x="193078" y="69342"/>
                </a:lnTo>
                <a:lnTo>
                  <a:pt x="195135" y="0"/>
                </a:lnTo>
                <a:lnTo>
                  <a:pt x="242887" y="18796"/>
                </a:lnTo>
                <a:lnTo>
                  <a:pt x="241350" y="70738"/>
                </a:lnTo>
                <a:lnTo>
                  <a:pt x="336346" y="125475"/>
                </a:lnTo>
                <a:lnTo>
                  <a:pt x="369049" y="109220"/>
                </a:lnTo>
                <a:lnTo>
                  <a:pt x="417309" y="110617"/>
                </a:lnTo>
                <a:lnTo>
                  <a:pt x="464045" y="163957"/>
                </a:lnTo>
                <a:lnTo>
                  <a:pt x="480644" y="147066"/>
                </a:lnTo>
                <a:lnTo>
                  <a:pt x="560590" y="166878"/>
                </a:lnTo>
                <a:lnTo>
                  <a:pt x="593788" y="133096"/>
                </a:lnTo>
                <a:lnTo>
                  <a:pt x="641553" y="151892"/>
                </a:lnTo>
                <a:lnTo>
                  <a:pt x="738085" y="154812"/>
                </a:lnTo>
                <a:lnTo>
                  <a:pt x="589686" y="271653"/>
                </a:lnTo>
                <a:lnTo>
                  <a:pt x="506666" y="355854"/>
                </a:lnTo>
                <a:lnTo>
                  <a:pt x="518642" y="494792"/>
                </a:lnTo>
                <a:lnTo>
                  <a:pt x="468325" y="562610"/>
                </a:lnTo>
                <a:lnTo>
                  <a:pt x="483387" y="597662"/>
                </a:lnTo>
                <a:lnTo>
                  <a:pt x="480301" y="701548"/>
                </a:lnTo>
                <a:lnTo>
                  <a:pt x="528573" y="703072"/>
                </a:lnTo>
                <a:lnTo>
                  <a:pt x="606971" y="774700"/>
                </a:lnTo>
                <a:lnTo>
                  <a:pt x="636066" y="879475"/>
                </a:lnTo>
                <a:lnTo>
                  <a:pt x="104584" y="880999"/>
                </a:lnTo>
                <a:lnTo>
                  <a:pt x="127863" y="639191"/>
                </a:lnTo>
                <a:lnTo>
                  <a:pt x="81140" y="585724"/>
                </a:lnTo>
                <a:lnTo>
                  <a:pt x="99275" y="517017"/>
                </a:lnTo>
                <a:lnTo>
                  <a:pt x="116395" y="482854"/>
                </a:lnTo>
                <a:lnTo>
                  <a:pt x="89357" y="308737"/>
                </a:lnTo>
                <a:lnTo>
                  <a:pt x="44170" y="203454"/>
                </a:lnTo>
                <a:lnTo>
                  <a:pt x="0" y="63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536" y="2508250"/>
            <a:ext cx="548005" cy="713105"/>
          </a:xfrm>
          <a:custGeom>
            <a:avLst/>
            <a:gdLst/>
            <a:ahLst/>
            <a:cxnLst/>
            <a:rect l="l" t="t" r="r" b="b"/>
            <a:pathLst>
              <a:path w="548005" h="713105">
                <a:moveTo>
                  <a:pt x="38354" y="48640"/>
                </a:moveTo>
                <a:lnTo>
                  <a:pt x="50330" y="187578"/>
                </a:lnTo>
                <a:lnTo>
                  <a:pt x="0" y="255397"/>
                </a:lnTo>
                <a:lnTo>
                  <a:pt x="15074" y="290449"/>
                </a:lnTo>
                <a:lnTo>
                  <a:pt x="11988" y="394335"/>
                </a:lnTo>
                <a:lnTo>
                  <a:pt x="60261" y="395859"/>
                </a:lnTo>
                <a:lnTo>
                  <a:pt x="138658" y="467487"/>
                </a:lnTo>
                <a:lnTo>
                  <a:pt x="152171" y="554482"/>
                </a:lnTo>
                <a:lnTo>
                  <a:pt x="182816" y="607313"/>
                </a:lnTo>
                <a:lnTo>
                  <a:pt x="180759" y="676655"/>
                </a:lnTo>
                <a:lnTo>
                  <a:pt x="244094" y="713104"/>
                </a:lnTo>
                <a:lnTo>
                  <a:pt x="503072" y="668909"/>
                </a:lnTo>
                <a:lnTo>
                  <a:pt x="521766" y="582802"/>
                </a:lnTo>
                <a:lnTo>
                  <a:pt x="490067" y="564514"/>
                </a:lnTo>
                <a:lnTo>
                  <a:pt x="494690" y="408686"/>
                </a:lnTo>
                <a:lnTo>
                  <a:pt x="509827" y="338963"/>
                </a:lnTo>
                <a:lnTo>
                  <a:pt x="480656" y="338963"/>
                </a:lnTo>
                <a:lnTo>
                  <a:pt x="465074" y="321183"/>
                </a:lnTo>
                <a:lnTo>
                  <a:pt x="482701" y="269748"/>
                </a:lnTo>
                <a:lnTo>
                  <a:pt x="484759" y="200533"/>
                </a:lnTo>
                <a:lnTo>
                  <a:pt x="452577" y="199516"/>
                </a:lnTo>
                <a:lnTo>
                  <a:pt x="438035" y="147065"/>
                </a:lnTo>
                <a:lnTo>
                  <a:pt x="358089" y="127380"/>
                </a:lnTo>
                <a:lnTo>
                  <a:pt x="331639" y="107187"/>
                </a:lnTo>
                <a:lnTo>
                  <a:pt x="262064" y="107187"/>
                </a:lnTo>
                <a:lnTo>
                  <a:pt x="231432" y="54355"/>
                </a:lnTo>
                <a:lnTo>
                  <a:pt x="167068" y="52450"/>
                </a:lnTo>
                <a:lnTo>
                  <a:pt x="166680" y="51053"/>
                </a:lnTo>
                <a:lnTo>
                  <a:pt x="118795" y="51053"/>
                </a:lnTo>
                <a:lnTo>
                  <a:pt x="38354" y="48640"/>
                </a:lnTo>
                <a:close/>
              </a:path>
              <a:path w="548005" h="713105">
                <a:moveTo>
                  <a:pt x="531545" y="253873"/>
                </a:moveTo>
                <a:lnTo>
                  <a:pt x="530402" y="288416"/>
                </a:lnTo>
                <a:lnTo>
                  <a:pt x="480656" y="338963"/>
                </a:lnTo>
                <a:lnTo>
                  <a:pt x="509827" y="338963"/>
                </a:lnTo>
                <a:lnTo>
                  <a:pt x="513384" y="322579"/>
                </a:lnTo>
                <a:lnTo>
                  <a:pt x="546531" y="288925"/>
                </a:lnTo>
                <a:lnTo>
                  <a:pt x="547547" y="254380"/>
                </a:lnTo>
                <a:lnTo>
                  <a:pt x="531545" y="253873"/>
                </a:lnTo>
                <a:close/>
              </a:path>
              <a:path w="548005" h="713105">
                <a:moveTo>
                  <a:pt x="310845" y="91312"/>
                </a:moveTo>
                <a:lnTo>
                  <a:pt x="262064" y="107187"/>
                </a:lnTo>
                <a:lnTo>
                  <a:pt x="331639" y="107187"/>
                </a:lnTo>
                <a:lnTo>
                  <a:pt x="310845" y="91312"/>
                </a:lnTo>
                <a:close/>
              </a:path>
              <a:path w="548005" h="713105">
                <a:moveTo>
                  <a:pt x="152514" y="0"/>
                </a:moveTo>
                <a:lnTo>
                  <a:pt x="118795" y="51053"/>
                </a:lnTo>
                <a:lnTo>
                  <a:pt x="166680" y="51053"/>
                </a:lnTo>
                <a:lnTo>
                  <a:pt x="152514" y="0"/>
                </a:lnTo>
                <a:close/>
              </a:path>
            </a:pathLst>
          </a:custGeom>
          <a:solidFill>
            <a:srgbClr val="C57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536" y="2508250"/>
            <a:ext cx="548005" cy="713105"/>
          </a:xfrm>
          <a:custGeom>
            <a:avLst/>
            <a:gdLst/>
            <a:ahLst/>
            <a:cxnLst/>
            <a:rect l="l" t="t" r="r" b="b"/>
            <a:pathLst>
              <a:path w="548005" h="713105">
                <a:moveTo>
                  <a:pt x="38354" y="48640"/>
                </a:moveTo>
                <a:lnTo>
                  <a:pt x="86614" y="50037"/>
                </a:lnTo>
                <a:lnTo>
                  <a:pt x="118795" y="51053"/>
                </a:lnTo>
                <a:lnTo>
                  <a:pt x="152514" y="0"/>
                </a:lnTo>
                <a:lnTo>
                  <a:pt x="167068" y="52450"/>
                </a:lnTo>
                <a:lnTo>
                  <a:pt x="231432" y="54355"/>
                </a:lnTo>
                <a:lnTo>
                  <a:pt x="262064" y="107187"/>
                </a:lnTo>
                <a:lnTo>
                  <a:pt x="310845" y="91312"/>
                </a:lnTo>
                <a:lnTo>
                  <a:pt x="358089" y="127380"/>
                </a:lnTo>
                <a:lnTo>
                  <a:pt x="438035" y="147065"/>
                </a:lnTo>
                <a:lnTo>
                  <a:pt x="452577" y="199516"/>
                </a:lnTo>
                <a:lnTo>
                  <a:pt x="484759" y="200533"/>
                </a:lnTo>
                <a:lnTo>
                  <a:pt x="483730" y="235076"/>
                </a:lnTo>
                <a:lnTo>
                  <a:pt x="482701" y="269748"/>
                </a:lnTo>
                <a:lnTo>
                  <a:pt x="465074" y="321183"/>
                </a:lnTo>
                <a:lnTo>
                  <a:pt x="480656" y="338963"/>
                </a:lnTo>
                <a:lnTo>
                  <a:pt x="530402" y="288416"/>
                </a:lnTo>
                <a:lnTo>
                  <a:pt x="531545" y="253873"/>
                </a:lnTo>
                <a:lnTo>
                  <a:pt x="547547" y="254380"/>
                </a:lnTo>
                <a:lnTo>
                  <a:pt x="546531" y="288925"/>
                </a:lnTo>
                <a:lnTo>
                  <a:pt x="513384" y="322579"/>
                </a:lnTo>
                <a:lnTo>
                  <a:pt x="494690" y="408686"/>
                </a:lnTo>
                <a:lnTo>
                  <a:pt x="490067" y="564514"/>
                </a:lnTo>
                <a:lnTo>
                  <a:pt x="521766" y="582802"/>
                </a:lnTo>
                <a:lnTo>
                  <a:pt x="503072" y="668909"/>
                </a:lnTo>
                <a:lnTo>
                  <a:pt x="244094" y="713104"/>
                </a:lnTo>
                <a:lnTo>
                  <a:pt x="180759" y="676655"/>
                </a:lnTo>
                <a:lnTo>
                  <a:pt x="182816" y="607313"/>
                </a:lnTo>
                <a:lnTo>
                  <a:pt x="152171" y="554482"/>
                </a:lnTo>
                <a:lnTo>
                  <a:pt x="138658" y="467487"/>
                </a:lnTo>
                <a:lnTo>
                  <a:pt x="60261" y="395859"/>
                </a:lnTo>
                <a:lnTo>
                  <a:pt x="11988" y="394335"/>
                </a:lnTo>
                <a:lnTo>
                  <a:pt x="15074" y="290449"/>
                </a:lnTo>
                <a:lnTo>
                  <a:pt x="0" y="255397"/>
                </a:lnTo>
                <a:lnTo>
                  <a:pt x="50330" y="187578"/>
                </a:lnTo>
                <a:lnTo>
                  <a:pt x="38354" y="486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3455" y="2428748"/>
            <a:ext cx="612140" cy="281305"/>
          </a:xfrm>
          <a:custGeom>
            <a:avLst/>
            <a:gdLst/>
            <a:ahLst/>
            <a:cxnLst/>
            <a:rect l="l" t="t" r="r" b="b"/>
            <a:pathLst>
              <a:path w="612140" h="281305">
                <a:moveTo>
                  <a:pt x="149440" y="0"/>
                </a:moveTo>
                <a:lnTo>
                  <a:pt x="0" y="151511"/>
                </a:lnTo>
                <a:lnTo>
                  <a:pt x="31153" y="187071"/>
                </a:lnTo>
                <a:lnTo>
                  <a:pt x="95516" y="188975"/>
                </a:lnTo>
                <a:lnTo>
                  <a:pt x="143281" y="207644"/>
                </a:lnTo>
                <a:lnTo>
                  <a:pt x="223215" y="227456"/>
                </a:lnTo>
                <a:lnTo>
                  <a:pt x="237756" y="279780"/>
                </a:lnTo>
                <a:lnTo>
                  <a:pt x="269938" y="280797"/>
                </a:lnTo>
                <a:lnTo>
                  <a:pt x="305181" y="177800"/>
                </a:lnTo>
                <a:lnTo>
                  <a:pt x="390452" y="177800"/>
                </a:lnTo>
                <a:lnTo>
                  <a:pt x="418338" y="163829"/>
                </a:lnTo>
                <a:lnTo>
                  <a:pt x="570009" y="163829"/>
                </a:lnTo>
                <a:lnTo>
                  <a:pt x="611885" y="152273"/>
                </a:lnTo>
                <a:lnTo>
                  <a:pt x="596900" y="117221"/>
                </a:lnTo>
                <a:lnTo>
                  <a:pt x="541863" y="95630"/>
                </a:lnTo>
                <a:lnTo>
                  <a:pt x="452628" y="95630"/>
                </a:lnTo>
                <a:lnTo>
                  <a:pt x="451142" y="90297"/>
                </a:lnTo>
                <a:lnTo>
                  <a:pt x="275589" y="90297"/>
                </a:lnTo>
                <a:lnTo>
                  <a:pt x="220546" y="68706"/>
                </a:lnTo>
                <a:lnTo>
                  <a:pt x="131292" y="68706"/>
                </a:lnTo>
                <a:lnTo>
                  <a:pt x="115722" y="50926"/>
                </a:lnTo>
                <a:lnTo>
                  <a:pt x="149440" y="0"/>
                </a:lnTo>
                <a:close/>
              </a:path>
              <a:path w="612140" h="281305">
                <a:moveTo>
                  <a:pt x="390452" y="177800"/>
                </a:moveTo>
                <a:lnTo>
                  <a:pt x="305181" y="177800"/>
                </a:lnTo>
                <a:lnTo>
                  <a:pt x="336931" y="196087"/>
                </a:lnTo>
                <a:lnTo>
                  <a:pt x="352932" y="196596"/>
                </a:lnTo>
                <a:lnTo>
                  <a:pt x="390452" y="177800"/>
                </a:lnTo>
                <a:close/>
              </a:path>
              <a:path w="612140" h="281305">
                <a:moveTo>
                  <a:pt x="570009" y="163829"/>
                </a:moveTo>
                <a:lnTo>
                  <a:pt x="418338" y="163829"/>
                </a:lnTo>
                <a:lnTo>
                  <a:pt x="466597" y="165353"/>
                </a:lnTo>
                <a:lnTo>
                  <a:pt x="498220" y="183641"/>
                </a:lnTo>
                <a:lnTo>
                  <a:pt x="570009" y="163829"/>
                </a:lnTo>
                <a:close/>
              </a:path>
              <a:path w="612140" h="281305">
                <a:moveTo>
                  <a:pt x="501395" y="79755"/>
                </a:moveTo>
                <a:lnTo>
                  <a:pt x="452628" y="95630"/>
                </a:lnTo>
                <a:lnTo>
                  <a:pt x="541863" y="95630"/>
                </a:lnTo>
                <a:lnTo>
                  <a:pt x="501395" y="79755"/>
                </a:lnTo>
                <a:close/>
              </a:path>
              <a:path w="612140" h="281305">
                <a:moveTo>
                  <a:pt x="438022" y="43179"/>
                </a:moveTo>
                <a:lnTo>
                  <a:pt x="308736" y="56641"/>
                </a:lnTo>
                <a:lnTo>
                  <a:pt x="275589" y="90297"/>
                </a:lnTo>
                <a:lnTo>
                  <a:pt x="451142" y="90297"/>
                </a:lnTo>
                <a:lnTo>
                  <a:pt x="438022" y="43179"/>
                </a:lnTo>
                <a:close/>
              </a:path>
              <a:path w="612140" h="281305">
                <a:moveTo>
                  <a:pt x="180073" y="52831"/>
                </a:moveTo>
                <a:lnTo>
                  <a:pt x="131292" y="68706"/>
                </a:lnTo>
                <a:lnTo>
                  <a:pt x="220546" y="68706"/>
                </a:lnTo>
                <a:lnTo>
                  <a:pt x="180073" y="52831"/>
                </a:lnTo>
                <a:close/>
              </a:path>
            </a:pathLst>
          </a:custGeom>
          <a:solidFill>
            <a:srgbClr val="F9D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455" y="2428748"/>
            <a:ext cx="612140" cy="281305"/>
          </a:xfrm>
          <a:custGeom>
            <a:avLst/>
            <a:gdLst/>
            <a:ahLst/>
            <a:cxnLst/>
            <a:rect l="l" t="t" r="r" b="b"/>
            <a:pathLst>
              <a:path w="612140" h="281305">
                <a:moveTo>
                  <a:pt x="0" y="151511"/>
                </a:moveTo>
                <a:lnTo>
                  <a:pt x="149440" y="0"/>
                </a:lnTo>
                <a:lnTo>
                  <a:pt x="115722" y="50926"/>
                </a:lnTo>
                <a:lnTo>
                  <a:pt x="131292" y="68706"/>
                </a:lnTo>
                <a:lnTo>
                  <a:pt x="180073" y="52831"/>
                </a:lnTo>
                <a:lnTo>
                  <a:pt x="275589" y="90297"/>
                </a:lnTo>
                <a:lnTo>
                  <a:pt x="308736" y="56641"/>
                </a:lnTo>
                <a:lnTo>
                  <a:pt x="438022" y="43179"/>
                </a:lnTo>
                <a:lnTo>
                  <a:pt x="452628" y="95630"/>
                </a:lnTo>
                <a:lnTo>
                  <a:pt x="501395" y="79755"/>
                </a:lnTo>
                <a:lnTo>
                  <a:pt x="596900" y="117221"/>
                </a:lnTo>
                <a:lnTo>
                  <a:pt x="611885" y="152273"/>
                </a:lnTo>
                <a:lnTo>
                  <a:pt x="498220" y="183641"/>
                </a:lnTo>
                <a:lnTo>
                  <a:pt x="466597" y="165353"/>
                </a:lnTo>
                <a:lnTo>
                  <a:pt x="418338" y="163829"/>
                </a:lnTo>
                <a:lnTo>
                  <a:pt x="352932" y="196596"/>
                </a:lnTo>
                <a:lnTo>
                  <a:pt x="336931" y="196087"/>
                </a:lnTo>
                <a:lnTo>
                  <a:pt x="305181" y="177800"/>
                </a:lnTo>
                <a:lnTo>
                  <a:pt x="269938" y="280797"/>
                </a:lnTo>
                <a:lnTo>
                  <a:pt x="237756" y="279780"/>
                </a:lnTo>
                <a:lnTo>
                  <a:pt x="223215" y="227456"/>
                </a:lnTo>
                <a:lnTo>
                  <a:pt x="143281" y="207644"/>
                </a:lnTo>
                <a:lnTo>
                  <a:pt x="95516" y="188975"/>
                </a:lnTo>
                <a:lnTo>
                  <a:pt x="31153" y="187071"/>
                </a:lnTo>
                <a:lnTo>
                  <a:pt x="0" y="1515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1125" y="2633091"/>
            <a:ext cx="434975" cy="624840"/>
          </a:xfrm>
          <a:custGeom>
            <a:avLst/>
            <a:gdLst/>
            <a:ahLst/>
            <a:cxnLst/>
            <a:rect l="l" t="t" r="r" b="b"/>
            <a:pathLst>
              <a:path w="434975" h="624839">
                <a:moveTo>
                  <a:pt x="87630" y="118872"/>
                </a:moveTo>
                <a:lnTo>
                  <a:pt x="21209" y="186182"/>
                </a:lnTo>
                <a:lnTo>
                  <a:pt x="0" y="358775"/>
                </a:lnTo>
                <a:lnTo>
                  <a:pt x="45593" y="446786"/>
                </a:lnTo>
                <a:lnTo>
                  <a:pt x="42037" y="567944"/>
                </a:lnTo>
                <a:lnTo>
                  <a:pt x="24384" y="619379"/>
                </a:lnTo>
                <a:lnTo>
                  <a:pt x="201422" y="624713"/>
                </a:lnTo>
                <a:lnTo>
                  <a:pt x="427736" y="596773"/>
                </a:lnTo>
                <a:lnTo>
                  <a:pt x="379475" y="595376"/>
                </a:lnTo>
                <a:lnTo>
                  <a:pt x="364363" y="560197"/>
                </a:lnTo>
                <a:lnTo>
                  <a:pt x="397510" y="526542"/>
                </a:lnTo>
                <a:lnTo>
                  <a:pt x="398652" y="491871"/>
                </a:lnTo>
                <a:lnTo>
                  <a:pt x="383539" y="456819"/>
                </a:lnTo>
                <a:lnTo>
                  <a:pt x="400176" y="439928"/>
                </a:lnTo>
                <a:lnTo>
                  <a:pt x="432337" y="439928"/>
                </a:lnTo>
                <a:lnTo>
                  <a:pt x="434848" y="354330"/>
                </a:lnTo>
                <a:lnTo>
                  <a:pt x="420369" y="302006"/>
                </a:lnTo>
                <a:lnTo>
                  <a:pt x="418733" y="298196"/>
                </a:lnTo>
                <a:lnTo>
                  <a:pt x="291592" y="298196"/>
                </a:lnTo>
                <a:lnTo>
                  <a:pt x="259461" y="297180"/>
                </a:lnTo>
                <a:lnTo>
                  <a:pt x="260476" y="262509"/>
                </a:lnTo>
                <a:lnTo>
                  <a:pt x="277113" y="245745"/>
                </a:lnTo>
                <a:lnTo>
                  <a:pt x="293130" y="245745"/>
                </a:lnTo>
                <a:lnTo>
                  <a:pt x="294131" y="211582"/>
                </a:lnTo>
                <a:lnTo>
                  <a:pt x="326898" y="195199"/>
                </a:lnTo>
                <a:lnTo>
                  <a:pt x="324664" y="188595"/>
                </a:lnTo>
                <a:lnTo>
                  <a:pt x="101600" y="188595"/>
                </a:lnTo>
                <a:lnTo>
                  <a:pt x="87630" y="118872"/>
                </a:lnTo>
                <a:close/>
              </a:path>
              <a:path w="434975" h="624839">
                <a:moveTo>
                  <a:pt x="432337" y="439928"/>
                </a:moveTo>
                <a:lnTo>
                  <a:pt x="400176" y="439928"/>
                </a:lnTo>
                <a:lnTo>
                  <a:pt x="432307" y="440944"/>
                </a:lnTo>
                <a:lnTo>
                  <a:pt x="432337" y="439928"/>
                </a:lnTo>
                <a:close/>
              </a:path>
              <a:path w="434975" h="624839">
                <a:moveTo>
                  <a:pt x="325374" y="247142"/>
                </a:moveTo>
                <a:lnTo>
                  <a:pt x="308229" y="281305"/>
                </a:lnTo>
                <a:lnTo>
                  <a:pt x="291592" y="298196"/>
                </a:lnTo>
                <a:lnTo>
                  <a:pt x="418733" y="298196"/>
                </a:lnTo>
                <a:lnTo>
                  <a:pt x="405256" y="266826"/>
                </a:lnTo>
                <a:lnTo>
                  <a:pt x="389763" y="249047"/>
                </a:lnTo>
                <a:lnTo>
                  <a:pt x="325374" y="247142"/>
                </a:lnTo>
                <a:close/>
              </a:path>
              <a:path w="434975" h="624839">
                <a:moveTo>
                  <a:pt x="293130" y="245745"/>
                </a:moveTo>
                <a:lnTo>
                  <a:pt x="277113" y="245745"/>
                </a:lnTo>
                <a:lnTo>
                  <a:pt x="293116" y="246253"/>
                </a:lnTo>
                <a:lnTo>
                  <a:pt x="293130" y="245745"/>
                </a:lnTo>
                <a:close/>
              </a:path>
              <a:path w="434975" h="624839">
                <a:moveTo>
                  <a:pt x="171577" y="0"/>
                </a:moveTo>
                <a:lnTo>
                  <a:pt x="122300" y="33274"/>
                </a:lnTo>
                <a:lnTo>
                  <a:pt x="137413" y="68325"/>
                </a:lnTo>
                <a:lnTo>
                  <a:pt x="104647" y="84709"/>
                </a:lnTo>
                <a:lnTo>
                  <a:pt x="101600" y="188595"/>
                </a:lnTo>
                <a:lnTo>
                  <a:pt x="324664" y="188595"/>
                </a:lnTo>
                <a:lnTo>
                  <a:pt x="297306" y="107696"/>
                </a:lnTo>
                <a:lnTo>
                  <a:pt x="298323" y="73151"/>
                </a:lnTo>
                <a:lnTo>
                  <a:pt x="250570" y="54356"/>
                </a:lnTo>
                <a:lnTo>
                  <a:pt x="171577" y="0"/>
                </a:lnTo>
                <a:close/>
              </a:path>
            </a:pathLst>
          </a:custGeom>
          <a:solidFill>
            <a:srgbClr val="2BA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1125" y="2633091"/>
            <a:ext cx="434975" cy="624840"/>
          </a:xfrm>
          <a:custGeom>
            <a:avLst/>
            <a:gdLst/>
            <a:ahLst/>
            <a:cxnLst/>
            <a:rect l="l" t="t" r="r" b="b"/>
            <a:pathLst>
              <a:path w="434975" h="624839">
                <a:moveTo>
                  <a:pt x="122300" y="33274"/>
                </a:moveTo>
                <a:lnTo>
                  <a:pt x="137413" y="68325"/>
                </a:lnTo>
                <a:lnTo>
                  <a:pt x="104647" y="84709"/>
                </a:lnTo>
                <a:lnTo>
                  <a:pt x="101600" y="188595"/>
                </a:lnTo>
                <a:lnTo>
                  <a:pt x="87630" y="118872"/>
                </a:lnTo>
                <a:lnTo>
                  <a:pt x="21209" y="186182"/>
                </a:lnTo>
                <a:lnTo>
                  <a:pt x="0" y="358775"/>
                </a:lnTo>
                <a:lnTo>
                  <a:pt x="45593" y="446786"/>
                </a:lnTo>
                <a:lnTo>
                  <a:pt x="44068" y="498729"/>
                </a:lnTo>
                <a:lnTo>
                  <a:pt x="43053" y="533400"/>
                </a:lnTo>
                <a:lnTo>
                  <a:pt x="42037" y="567944"/>
                </a:lnTo>
                <a:lnTo>
                  <a:pt x="24384" y="619379"/>
                </a:lnTo>
                <a:lnTo>
                  <a:pt x="201422" y="624713"/>
                </a:lnTo>
                <a:lnTo>
                  <a:pt x="427736" y="596773"/>
                </a:lnTo>
                <a:lnTo>
                  <a:pt x="379475" y="595376"/>
                </a:lnTo>
                <a:lnTo>
                  <a:pt x="364363" y="560197"/>
                </a:lnTo>
                <a:lnTo>
                  <a:pt x="397510" y="526542"/>
                </a:lnTo>
                <a:lnTo>
                  <a:pt x="398652" y="491871"/>
                </a:lnTo>
                <a:lnTo>
                  <a:pt x="383539" y="456819"/>
                </a:lnTo>
                <a:lnTo>
                  <a:pt x="400176" y="439928"/>
                </a:lnTo>
                <a:lnTo>
                  <a:pt x="432307" y="440944"/>
                </a:lnTo>
                <a:lnTo>
                  <a:pt x="434848" y="354330"/>
                </a:lnTo>
                <a:lnTo>
                  <a:pt x="420369" y="302006"/>
                </a:lnTo>
                <a:lnTo>
                  <a:pt x="405256" y="266826"/>
                </a:lnTo>
                <a:lnTo>
                  <a:pt x="389763" y="249047"/>
                </a:lnTo>
                <a:lnTo>
                  <a:pt x="357505" y="248158"/>
                </a:lnTo>
                <a:lnTo>
                  <a:pt x="325374" y="247142"/>
                </a:lnTo>
                <a:lnTo>
                  <a:pt x="308229" y="281305"/>
                </a:lnTo>
                <a:lnTo>
                  <a:pt x="291592" y="298196"/>
                </a:lnTo>
                <a:lnTo>
                  <a:pt x="275589" y="297688"/>
                </a:lnTo>
                <a:lnTo>
                  <a:pt x="259461" y="297180"/>
                </a:lnTo>
                <a:lnTo>
                  <a:pt x="259969" y="279908"/>
                </a:lnTo>
                <a:lnTo>
                  <a:pt x="260476" y="262509"/>
                </a:lnTo>
                <a:lnTo>
                  <a:pt x="277113" y="245745"/>
                </a:lnTo>
                <a:lnTo>
                  <a:pt x="293116" y="246253"/>
                </a:lnTo>
                <a:lnTo>
                  <a:pt x="294131" y="211582"/>
                </a:lnTo>
                <a:lnTo>
                  <a:pt x="326898" y="195199"/>
                </a:lnTo>
                <a:lnTo>
                  <a:pt x="297306" y="107696"/>
                </a:lnTo>
                <a:lnTo>
                  <a:pt x="298323" y="73151"/>
                </a:lnTo>
                <a:lnTo>
                  <a:pt x="250570" y="54356"/>
                </a:lnTo>
                <a:lnTo>
                  <a:pt x="171577" y="0"/>
                </a:lnTo>
                <a:lnTo>
                  <a:pt x="122300" y="332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8436" y="3177539"/>
            <a:ext cx="461645" cy="831850"/>
          </a:xfrm>
          <a:custGeom>
            <a:avLst/>
            <a:gdLst/>
            <a:ahLst/>
            <a:cxnLst/>
            <a:rect l="l" t="t" r="r" b="b"/>
            <a:pathLst>
              <a:path w="461644" h="831850">
                <a:moveTo>
                  <a:pt x="454265" y="566039"/>
                </a:moveTo>
                <a:lnTo>
                  <a:pt x="172377" y="566039"/>
                </a:lnTo>
                <a:lnTo>
                  <a:pt x="169290" y="669925"/>
                </a:lnTo>
                <a:lnTo>
                  <a:pt x="232625" y="706374"/>
                </a:lnTo>
                <a:lnTo>
                  <a:pt x="245630" y="810768"/>
                </a:lnTo>
                <a:lnTo>
                  <a:pt x="309994" y="812673"/>
                </a:lnTo>
                <a:lnTo>
                  <a:pt x="373849" y="831850"/>
                </a:lnTo>
                <a:lnTo>
                  <a:pt x="359803" y="762127"/>
                </a:lnTo>
                <a:lnTo>
                  <a:pt x="408083" y="762127"/>
                </a:lnTo>
                <a:lnTo>
                  <a:pt x="410171" y="694309"/>
                </a:lnTo>
                <a:lnTo>
                  <a:pt x="461479" y="591947"/>
                </a:lnTo>
                <a:lnTo>
                  <a:pt x="454265" y="566039"/>
                </a:lnTo>
                <a:close/>
              </a:path>
              <a:path w="461644" h="831850">
                <a:moveTo>
                  <a:pt x="408083" y="762127"/>
                </a:moveTo>
                <a:lnTo>
                  <a:pt x="359803" y="762127"/>
                </a:lnTo>
                <a:lnTo>
                  <a:pt x="407504" y="780923"/>
                </a:lnTo>
                <a:lnTo>
                  <a:pt x="408083" y="762127"/>
                </a:lnTo>
                <a:close/>
              </a:path>
              <a:path w="461644" h="831850">
                <a:moveTo>
                  <a:pt x="366306" y="0"/>
                </a:moveTo>
                <a:lnTo>
                  <a:pt x="91236" y="43814"/>
                </a:lnTo>
                <a:lnTo>
                  <a:pt x="137972" y="97155"/>
                </a:lnTo>
                <a:lnTo>
                  <a:pt x="135394" y="183642"/>
                </a:lnTo>
                <a:lnTo>
                  <a:pt x="54432" y="198627"/>
                </a:lnTo>
                <a:lnTo>
                  <a:pt x="68465" y="268350"/>
                </a:lnTo>
                <a:lnTo>
                  <a:pt x="0" y="404875"/>
                </a:lnTo>
                <a:lnTo>
                  <a:pt x="93980" y="494411"/>
                </a:lnTo>
                <a:lnTo>
                  <a:pt x="123583" y="581914"/>
                </a:lnTo>
                <a:lnTo>
                  <a:pt x="172377" y="566039"/>
                </a:lnTo>
                <a:lnTo>
                  <a:pt x="454265" y="566039"/>
                </a:lnTo>
                <a:lnTo>
                  <a:pt x="446874" y="539496"/>
                </a:lnTo>
                <a:lnTo>
                  <a:pt x="411441" y="105283"/>
                </a:lnTo>
                <a:lnTo>
                  <a:pt x="366306" y="0"/>
                </a:lnTo>
                <a:close/>
              </a:path>
            </a:pathLst>
          </a:custGeom>
          <a:solidFill>
            <a:srgbClr val="9F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436" y="3177539"/>
            <a:ext cx="461645" cy="831850"/>
          </a:xfrm>
          <a:custGeom>
            <a:avLst/>
            <a:gdLst/>
            <a:ahLst/>
            <a:cxnLst/>
            <a:rect l="l" t="t" r="r" b="b"/>
            <a:pathLst>
              <a:path w="461644" h="831850">
                <a:moveTo>
                  <a:pt x="91236" y="43814"/>
                </a:moveTo>
                <a:lnTo>
                  <a:pt x="366306" y="0"/>
                </a:lnTo>
                <a:lnTo>
                  <a:pt x="411441" y="105283"/>
                </a:lnTo>
                <a:lnTo>
                  <a:pt x="446874" y="539496"/>
                </a:lnTo>
                <a:lnTo>
                  <a:pt x="461479" y="591947"/>
                </a:lnTo>
                <a:lnTo>
                  <a:pt x="410171" y="694309"/>
                </a:lnTo>
                <a:lnTo>
                  <a:pt x="407504" y="780923"/>
                </a:lnTo>
                <a:lnTo>
                  <a:pt x="359803" y="762127"/>
                </a:lnTo>
                <a:lnTo>
                  <a:pt x="373849" y="831850"/>
                </a:lnTo>
                <a:lnTo>
                  <a:pt x="309994" y="812673"/>
                </a:lnTo>
                <a:lnTo>
                  <a:pt x="293903" y="812165"/>
                </a:lnTo>
                <a:lnTo>
                  <a:pt x="245630" y="810768"/>
                </a:lnTo>
                <a:lnTo>
                  <a:pt x="232625" y="706374"/>
                </a:lnTo>
                <a:lnTo>
                  <a:pt x="169290" y="669925"/>
                </a:lnTo>
                <a:lnTo>
                  <a:pt x="172377" y="566039"/>
                </a:lnTo>
                <a:lnTo>
                  <a:pt x="123583" y="581914"/>
                </a:lnTo>
                <a:lnTo>
                  <a:pt x="93980" y="494411"/>
                </a:lnTo>
                <a:lnTo>
                  <a:pt x="0" y="404875"/>
                </a:lnTo>
                <a:lnTo>
                  <a:pt x="68465" y="268350"/>
                </a:lnTo>
                <a:lnTo>
                  <a:pt x="54432" y="198627"/>
                </a:lnTo>
                <a:lnTo>
                  <a:pt x="135394" y="183642"/>
                </a:lnTo>
                <a:lnTo>
                  <a:pt x="137972" y="97155"/>
                </a:lnTo>
                <a:lnTo>
                  <a:pt x="91236" y="438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7972" y="3252215"/>
            <a:ext cx="344170" cy="638175"/>
          </a:xfrm>
          <a:custGeom>
            <a:avLst/>
            <a:gdLst/>
            <a:ahLst/>
            <a:cxnLst/>
            <a:rect l="l" t="t" r="r" b="b"/>
            <a:pathLst>
              <a:path w="344169" h="638175">
                <a:moveTo>
                  <a:pt x="1905" y="31750"/>
                </a:moveTo>
                <a:lnTo>
                  <a:pt x="37846" y="448691"/>
                </a:lnTo>
                <a:lnTo>
                  <a:pt x="51815" y="518414"/>
                </a:lnTo>
                <a:lnTo>
                  <a:pt x="0" y="638175"/>
                </a:lnTo>
                <a:lnTo>
                  <a:pt x="97028" y="623697"/>
                </a:lnTo>
                <a:lnTo>
                  <a:pt x="179070" y="574167"/>
                </a:lnTo>
                <a:lnTo>
                  <a:pt x="234899" y="574167"/>
                </a:lnTo>
                <a:lnTo>
                  <a:pt x="278638" y="473075"/>
                </a:lnTo>
                <a:lnTo>
                  <a:pt x="341186" y="441861"/>
                </a:lnTo>
                <a:lnTo>
                  <a:pt x="285682" y="67310"/>
                </a:lnTo>
                <a:lnTo>
                  <a:pt x="33020" y="67310"/>
                </a:lnTo>
                <a:lnTo>
                  <a:pt x="1905" y="31750"/>
                </a:lnTo>
                <a:close/>
              </a:path>
              <a:path w="344169" h="638175">
                <a:moveTo>
                  <a:pt x="234899" y="574167"/>
                </a:moveTo>
                <a:lnTo>
                  <a:pt x="179070" y="574167"/>
                </a:lnTo>
                <a:lnTo>
                  <a:pt x="226822" y="592836"/>
                </a:lnTo>
                <a:lnTo>
                  <a:pt x="234899" y="574167"/>
                </a:lnTo>
                <a:close/>
              </a:path>
              <a:path w="344169" h="638175">
                <a:moveTo>
                  <a:pt x="344043" y="440436"/>
                </a:moveTo>
                <a:lnTo>
                  <a:pt x="341186" y="441861"/>
                </a:lnTo>
                <a:lnTo>
                  <a:pt x="343534" y="457708"/>
                </a:lnTo>
                <a:lnTo>
                  <a:pt x="344043" y="440436"/>
                </a:lnTo>
                <a:close/>
              </a:path>
              <a:path w="344169" h="638175">
                <a:moveTo>
                  <a:pt x="81788" y="51435"/>
                </a:moveTo>
                <a:lnTo>
                  <a:pt x="33020" y="67310"/>
                </a:lnTo>
                <a:lnTo>
                  <a:pt x="285682" y="67310"/>
                </a:lnTo>
                <a:lnTo>
                  <a:pt x="283404" y="51943"/>
                </a:lnTo>
                <a:lnTo>
                  <a:pt x="97917" y="51943"/>
                </a:lnTo>
                <a:lnTo>
                  <a:pt x="81788" y="51435"/>
                </a:lnTo>
                <a:close/>
              </a:path>
              <a:path w="344169" h="638175">
                <a:moveTo>
                  <a:pt x="99440" y="0"/>
                </a:moveTo>
                <a:lnTo>
                  <a:pt x="97917" y="51943"/>
                </a:lnTo>
                <a:lnTo>
                  <a:pt x="283404" y="51943"/>
                </a:lnTo>
                <a:lnTo>
                  <a:pt x="276479" y="5207"/>
                </a:lnTo>
                <a:lnTo>
                  <a:pt x="99440" y="0"/>
                </a:lnTo>
                <a:close/>
              </a:path>
            </a:pathLst>
          </a:custGeom>
          <a:solidFill>
            <a:srgbClr val="BD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972" y="3252215"/>
            <a:ext cx="344170" cy="638175"/>
          </a:xfrm>
          <a:custGeom>
            <a:avLst/>
            <a:gdLst/>
            <a:ahLst/>
            <a:cxnLst/>
            <a:rect l="l" t="t" r="r" b="b"/>
            <a:pathLst>
              <a:path w="344169" h="638175">
                <a:moveTo>
                  <a:pt x="1905" y="31750"/>
                </a:moveTo>
                <a:lnTo>
                  <a:pt x="33020" y="67310"/>
                </a:lnTo>
                <a:lnTo>
                  <a:pt x="81788" y="51435"/>
                </a:lnTo>
                <a:lnTo>
                  <a:pt x="97917" y="51943"/>
                </a:lnTo>
                <a:lnTo>
                  <a:pt x="99440" y="0"/>
                </a:lnTo>
                <a:lnTo>
                  <a:pt x="276479" y="5207"/>
                </a:lnTo>
                <a:lnTo>
                  <a:pt x="343534" y="457708"/>
                </a:lnTo>
                <a:lnTo>
                  <a:pt x="344043" y="440436"/>
                </a:lnTo>
                <a:lnTo>
                  <a:pt x="278638" y="473075"/>
                </a:lnTo>
                <a:lnTo>
                  <a:pt x="226822" y="592836"/>
                </a:lnTo>
                <a:lnTo>
                  <a:pt x="179070" y="574167"/>
                </a:lnTo>
                <a:lnTo>
                  <a:pt x="97028" y="623697"/>
                </a:lnTo>
                <a:lnTo>
                  <a:pt x="0" y="638175"/>
                </a:lnTo>
                <a:lnTo>
                  <a:pt x="51815" y="518414"/>
                </a:lnTo>
                <a:lnTo>
                  <a:pt x="37846" y="448691"/>
                </a:lnTo>
                <a:lnTo>
                  <a:pt x="1905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3944" y="3132963"/>
            <a:ext cx="464184" cy="568325"/>
          </a:xfrm>
          <a:custGeom>
            <a:avLst/>
            <a:gdLst/>
            <a:ahLst/>
            <a:cxnLst/>
            <a:rect l="l" t="t" r="r" b="b"/>
            <a:pathLst>
              <a:path w="464185" h="568325">
                <a:moveTo>
                  <a:pt x="316684" y="531876"/>
                </a:moveTo>
                <a:lnTo>
                  <a:pt x="261619" y="531876"/>
                </a:lnTo>
                <a:lnTo>
                  <a:pt x="308863" y="567944"/>
                </a:lnTo>
                <a:lnTo>
                  <a:pt x="316684" y="531876"/>
                </a:lnTo>
                <a:close/>
              </a:path>
              <a:path w="464185" h="568325">
                <a:moveTo>
                  <a:pt x="210185" y="97154"/>
                </a:moveTo>
                <a:lnTo>
                  <a:pt x="0" y="125602"/>
                </a:lnTo>
                <a:lnTo>
                  <a:pt x="41528" y="352044"/>
                </a:lnTo>
                <a:lnTo>
                  <a:pt x="52958" y="508381"/>
                </a:lnTo>
                <a:lnTo>
                  <a:pt x="117348" y="510286"/>
                </a:lnTo>
                <a:lnTo>
                  <a:pt x="164083" y="563626"/>
                </a:lnTo>
                <a:lnTo>
                  <a:pt x="261619" y="531876"/>
                </a:lnTo>
                <a:lnTo>
                  <a:pt x="316684" y="531876"/>
                </a:lnTo>
                <a:lnTo>
                  <a:pt x="327532" y="481838"/>
                </a:lnTo>
                <a:lnTo>
                  <a:pt x="360236" y="481838"/>
                </a:lnTo>
                <a:lnTo>
                  <a:pt x="393954" y="414527"/>
                </a:lnTo>
                <a:lnTo>
                  <a:pt x="442722" y="398652"/>
                </a:lnTo>
                <a:lnTo>
                  <a:pt x="447420" y="242824"/>
                </a:lnTo>
                <a:lnTo>
                  <a:pt x="464057" y="225933"/>
                </a:lnTo>
                <a:lnTo>
                  <a:pt x="451617" y="115824"/>
                </a:lnTo>
                <a:lnTo>
                  <a:pt x="257937" y="115824"/>
                </a:lnTo>
                <a:lnTo>
                  <a:pt x="210185" y="97154"/>
                </a:lnTo>
                <a:close/>
              </a:path>
              <a:path w="464185" h="568325">
                <a:moveTo>
                  <a:pt x="360236" y="481838"/>
                </a:moveTo>
                <a:lnTo>
                  <a:pt x="327532" y="481838"/>
                </a:lnTo>
                <a:lnTo>
                  <a:pt x="359791" y="482726"/>
                </a:lnTo>
                <a:lnTo>
                  <a:pt x="360236" y="481838"/>
                </a:lnTo>
                <a:close/>
              </a:path>
              <a:path w="464185" h="568325">
                <a:moveTo>
                  <a:pt x="438531" y="0"/>
                </a:moveTo>
                <a:lnTo>
                  <a:pt x="373633" y="15366"/>
                </a:lnTo>
                <a:lnTo>
                  <a:pt x="355981" y="66801"/>
                </a:lnTo>
                <a:lnTo>
                  <a:pt x="257937" y="115824"/>
                </a:lnTo>
                <a:lnTo>
                  <a:pt x="451617" y="115824"/>
                </a:lnTo>
                <a:lnTo>
                  <a:pt x="438531" y="0"/>
                </a:lnTo>
                <a:close/>
              </a:path>
            </a:pathLst>
          </a:custGeom>
          <a:solidFill>
            <a:srgbClr val="EDA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3944" y="3132963"/>
            <a:ext cx="464184" cy="568325"/>
          </a:xfrm>
          <a:custGeom>
            <a:avLst/>
            <a:gdLst/>
            <a:ahLst/>
            <a:cxnLst/>
            <a:rect l="l" t="t" r="r" b="b"/>
            <a:pathLst>
              <a:path w="464185" h="568325">
                <a:moveTo>
                  <a:pt x="0" y="125602"/>
                </a:moveTo>
                <a:lnTo>
                  <a:pt x="210185" y="97154"/>
                </a:lnTo>
                <a:lnTo>
                  <a:pt x="257937" y="115824"/>
                </a:lnTo>
                <a:lnTo>
                  <a:pt x="355981" y="66801"/>
                </a:lnTo>
                <a:lnTo>
                  <a:pt x="373633" y="15366"/>
                </a:lnTo>
                <a:lnTo>
                  <a:pt x="438531" y="0"/>
                </a:lnTo>
                <a:lnTo>
                  <a:pt x="464057" y="225933"/>
                </a:lnTo>
                <a:lnTo>
                  <a:pt x="447420" y="242824"/>
                </a:lnTo>
                <a:lnTo>
                  <a:pt x="442722" y="398652"/>
                </a:lnTo>
                <a:lnTo>
                  <a:pt x="393954" y="414527"/>
                </a:lnTo>
                <a:lnTo>
                  <a:pt x="359791" y="482726"/>
                </a:lnTo>
                <a:lnTo>
                  <a:pt x="327532" y="481838"/>
                </a:lnTo>
                <a:lnTo>
                  <a:pt x="308863" y="567944"/>
                </a:lnTo>
                <a:lnTo>
                  <a:pt x="261619" y="531876"/>
                </a:lnTo>
                <a:lnTo>
                  <a:pt x="164083" y="563626"/>
                </a:lnTo>
                <a:lnTo>
                  <a:pt x="117348" y="510286"/>
                </a:lnTo>
                <a:lnTo>
                  <a:pt x="52958" y="508381"/>
                </a:lnTo>
                <a:lnTo>
                  <a:pt x="41528" y="352044"/>
                </a:lnTo>
                <a:lnTo>
                  <a:pt x="0" y="1256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1555" y="2455621"/>
            <a:ext cx="341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MN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2543" y="2706750"/>
            <a:ext cx="27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WI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8412" y="2862863"/>
            <a:ext cx="967105" cy="7880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180"/>
              </a:spcBef>
            </a:pPr>
            <a:r>
              <a:rPr sz="1600" b="1" spc="-5" dirty="0">
                <a:latin typeface="Arial"/>
                <a:cs typeface="Arial"/>
              </a:rPr>
              <a:t>MI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23850" algn="l"/>
              </a:tabLst>
            </a:pPr>
            <a:r>
              <a:rPr sz="2400" b="1" spc="-7" baseline="-13888" dirty="0">
                <a:latin typeface="Arial"/>
                <a:cs typeface="Arial"/>
              </a:rPr>
              <a:t>IL	</a:t>
            </a:r>
            <a:r>
              <a:rPr sz="2400" b="1" spc="-7" baseline="-22569" dirty="0">
                <a:latin typeface="Arial"/>
                <a:cs typeface="Arial"/>
              </a:rPr>
              <a:t>IN</a:t>
            </a:r>
            <a:r>
              <a:rPr sz="2400" b="1" spc="22" baseline="-22569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5027" y="2932176"/>
            <a:ext cx="89915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0516" y="3029711"/>
            <a:ext cx="88392" cy="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8739" y="3340608"/>
            <a:ext cx="88391" cy="97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9763" y="3765803"/>
            <a:ext cx="89915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7236" y="2839211"/>
            <a:ext cx="89915" cy="97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4500" y="3243072"/>
            <a:ext cx="89916" cy="97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4" y="154381"/>
            <a:ext cx="77527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6345" marR="5080" indent="-12242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Πώς </a:t>
            </a:r>
            <a:r>
              <a:rPr sz="4000" spc="-5" dirty="0"/>
              <a:t>η </a:t>
            </a:r>
            <a:r>
              <a:rPr sz="4000" spc="-75" dirty="0">
                <a:solidFill>
                  <a:srgbClr val="FF0000"/>
                </a:solidFill>
              </a:rPr>
              <a:t>Τοποθεσία </a:t>
            </a:r>
            <a:r>
              <a:rPr sz="4000" spc="-10" dirty="0"/>
              <a:t>επηρεάζει </a:t>
            </a:r>
            <a:r>
              <a:rPr sz="4000" spc="-5" dirty="0"/>
              <a:t>την  </a:t>
            </a:r>
            <a:r>
              <a:rPr sz="4000" spc="-15" dirty="0"/>
              <a:t>τελική </a:t>
            </a:r>
            <a:r>
              <a:rPr sz="4000" spc="-25" dirty="0"/>
              <a:t>επιλογή</a:t>
            </a:r>
            <a:r>
              <a:rPr sz="4000" spc="-60" dirty="0"/>
              <a:t> </a:t>
            </a:r>
            <a:r>
              <a:rPr sz="4000" spc="-30" dirty="0"/>
              <a:t>θέσης;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789682" y="2085212"/>
            <a:ext cx="5239385" cy="351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99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E0921"/>
                </a:solidFill>
                <a:latin typeface="Arial"/>
                <a:cs typeface="Arial"/>
              </a:rPr>
              <a:t>Κρίσιμοι</a:t>
            </a:r>
            <a:r>
              <a:rPr sz="2800" b="1" spc="-5" dirty="0">
                <a:solidFill>
                  <a:srgbClr val="BE0921"/>
                </a:solidFill>
                <a:latin typeface="Arial"/>
                <a:cs typeface="Arial"/>
              </a:rPr>
              <a:t> Παράμετροι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70" dirty="0">
                <a:latin typeface="Arial"/>
                <a:cs typeface="Arial"/>
              </a:rPr>
              <a:t>Μέγεθος </a:t>
            </a:r>
            <a:r>
              <a:rPr sz="2400" spc="-40" dirty="0">
                <a:latin typeface="Arial"/>
                <a:cs typeface="Arial"/>
              </a:rPr>
              <a:t>και </a:t>
            </a:r>
            <a:r>
              <a:rPr sz="2400" spc="-135" dirty="0">
                <a:latin typeface="Arial"/>
                <a:cs typeface="Arial"/>
              </a:rPr>
              <a:t>κόστος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οικοπέδων</a:t>
            </a:r>
            <a:endParaRPr sz="2400">
              <a:latin typeface="Arial"/>
              <a:cs typeface="Arial"/>
            </a:endParaRPr>
          </a:p>
          <a:p>
            <a:pPr marL="469900" marR="7620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25" dirty="0">
                <a:latin typeface="Arial"/>
                <a:cs typeface="Arial"/>
              </a:rPr>
              <a:t>Εγγύτητα </a:t>
            </a:r>
            <a:r>
              <a:rPr sz="2400" spc="-105" dirty="0">
                <a:latin typeface="Arial"/>
                <a:cs typeface="Arial"/>
              </a:rPr>
              <a:t>σε </a:t>
            </a:r>
            <a:r>
              <a:rPr sz="2400" spc="-65" dirty="0">
                <a:latin typeface="Arial"/>
                <a:cs typeface="Arial"/>
              </a:rPr>
              <a:t>αεροδρόμια,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τρένα,  </a:t>
            </a:r>
            <a:r>
              <a:rPr sz="2400" spc="-65" dirty="0">
                <a:latin typeface="Arial"/>
                <a:cs typeface="Arial"/>
              </a:rPr>
              <a:t>εθνικές </a:t>
            </a:r>
            <a:r>
              <a:rPr sz="2400" spc="-95" dirty="0">
                <a:latin typeface="Arial"/>
                <a:cs typeface="Arial"/>
              </a:rPr>
              <a:t>οδούς,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λιμάνια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65" dirty="0">
                <a:latin typeface="Arial"/>
                <a:cs typeface="Arial"/>
              </a:rPr>
              <a:t>Περιορισμοί </a:t>
            </a:r>
            <a:r>
              <a:rPr sz="2400" spc="-75" dirty="0">
                <a:latin typeface="Arial"/>
                <a:cs typeface="Arial"/>
              </a:rPr>
              <a:t>στις </a:t>
            </a:r>
            <a:r>
              <a:rPr sz="2400" spc="-110" dirty="0">
                <a:latin typeface="Arial"/>
                <a:cs typeface="Arial"/>
              </a:rPr>
              <a:t>χρήσεις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γής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55" dirty="0">
                <a:latin typeface="Arial"/>
                <a:cs typeface="Arial"/>
              </a:rPr>
              <a:t>Απόσταση </a:t>
            </a:r>
            <a:r>
              <a:rPr sz="2400" spc="-150" dirty="0">
                <a:latin typeface="Arial"/>
                <a:cs typeface="Arial"/>
              </a:rPr>
              <a:t>από </a:t>
            </a:r>
            <a:r>
              <a:rPr sz="2400" spc="-80" dirty="0">
                <a:latin typeface="Arial"/>
                <a:cs typeface="Arial"/>
              </a:rPr>
              <a:t>αναγκαίες </a:t>
            </a:r>
            <a:r>
              <a:rPr sz="2400" spc="-100" dirty="0">
                <a:latin typeface="Arial"/>
                <a:cs typeface="Arial"/>
              </a:rPr>
              <a:t>υπηρεσίες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&amp;  </a:t>
            </a:r>
            <a:r>
              <a:rPr sz="2400" spc="-100" dirty="0">
                <a:latin typeface="Arial"/>
                <a:cs typeface="Arial"/>
              </a:rPr>
              <a:t>προμηθευτές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85" dirty="0">
                <a:latin typeface="Arial"/>
                <a:cs typeface="Arial"/>
              </a:rPr>
              <a:t>Θέματα </a:t>
            </a:r>
            <a:r>
              <a:rPr sz="2400" spc="-100" dirty="0">
                <a:latin typeface="Arial"/>
                <a:cs typeface="Arial"/>
              </a:rPr>
              <a:t>περιβαλλοντικών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επιπτώσεων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3140964"/>
            <a:ext cx="2157984" cy="202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351" y="560654"/>
            <a:ext cx="7292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Liberation Sans Narrow"/>
                <a:cs typeface="Liberation Sans Narrow"/>
              </a:rPr>
              <a:t>Παραγωγικότητα και Επιλογή</a:t>
            </a:r>
            <a:r>
              <a:rPr sz="4000" spc="-5" dirty="0">
                <a:latin typeface="Liberation Sans Narrow"/>
                <a:cs typeface="Liberation Sans Narrow"/>
              </a:rPr>
              <a:t> Θέσης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015" y="1415316"/>
            <a:ext cx="7115175" cy="1917064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457834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15" dirty="0">
                <a:latin typeface="Arial"/>
                <a:cs typeface="Arial"/>
              </a:rPr>
              <a:t>Παραγωγικότητα </a:t>
            </a:r>
            <a:r>
              <a:rPr sz="2800" spc="-5" dirty="0">
                <a:latin typeface="Arial"/>
                <a:cs typeface="Arial"/>
              </a:rPr>
              <a:t>της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εργασίας</a:t>
            </a:r>
            <a:endParaRPr sz="2800">
              <a:latin typeface="Arial"/>
              <a:cs typeface="Arial"/>
            </a:endParaRPr>
          </a:p>
          <a:p>
            <a:pPr marL="686435">
              <a:lnSpc>
                <a:spcPct val="100000"/>
              </a:lnSpc>
              <a:spcBef>
                <a:spcPts val="1070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135" dirty="0">
                <a:latin typeface="Arial"/>
                <a:cs typeface="Arial"/>
              </a:rPr>
              <a:t>Το </a:t>
            </a:r>
            <a:r>
              <a:rPr sz="2400" spc="-5" dirty="0">
                <a:latin typeface="Arial"/>
                <a:cs typeface="Arial"/>
              </a:rPr>
              <a:t>ημερομίσθιο δεν </a:t>
            </a:r>
            <a:r>
              <a:rPr sz="2400" dirty="0">
                <a:latin typeface="Arial"/>
                <a:cs typeface="Arial"/>
              </a:rPr>
              <a:t>είναι </a:t>
            </a:r>
            <a:r>
              <a:rPr sz="2400" spc="-20" dirty="0">
                <a:latin typeface="Arial"/>
                <a:cs typeface="Arial"/>
              </a:rPr>
              <a:t>το </a:t>
            </a:r>
            <a:r>
              <a:rPr sz="2400" spc="-10" dirty="0">
                <a:latin typeface="Arial"/>
                <a:cs typeface="Arial"/>
              </a:rPr>
              <a:t>μοναδικό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κόστος</a:t>
            </a:r>
            <a:endParaRPr sz="2400">
              <a:latin typeface="Arial"/>
              <a:cs typeface="Arial"/>
            </a:endParaRPr>
          </a:p>
          <a:p>
            <a:pPr marL="1091565" marR="94615" indent="-405765">
              <a:lnSpc>
                <a:spcPts val="2590"/>
              </a:lnSpc>
              <a:spcBef>
                <a:spcPts val="1195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dirty="0">
                <a:latin typeface="Arial"/>
                <a:cs typeface="Arial"/>
              </a:rPr>
              <a:t>Χαμηλή </a:t>
            </a:r>
            <a:r>
              <a:rPr sz="2400" spc="-15" dirty="0">
                <a:latin typeface="Arial"/>
                <a:cs typeface="Arial"/>
              </a:rPr>
              <a:t>παραγωγικότητα </a:t>
            </a:r>
            <a:r>
              <a:rPr sz="2400" spc="-10" dirty="0">
                <a:latin typeface="Arial"/>
                <a:cs typeface="Arial"/>
              </a:rPr>
              <a:t>μπορεί </a:t>
            </a:r>
            <a:r>
              <a:rPr sz="2400" dirty="0">
                <a:latin typeface="Arial"/>
                <a:cs typeface="Arial"/>
              </a:rPr>
              <a:t>να </a:t>
            </a:r>
            <a:r>
              <a:rPr sz="2400" spc="-5" dirty="0">
                <a:latin typeface="Arial"/>
                <a:cs typeface="Arial"/>
              </a:rPr>
              <a:t>αυξήσει  </a:t>
            </a:r>
            <a:r>
              <a:rPr sz="2400" spc="-20" dirty="0">
                <a:latin typeface="Arial"/>
                <a:cs typeface="Arial"/>
              </a:rPr>
              <a:t>το </a:t>
            </a:r>
            <a:r>
              <a:rPr sz="2400" spc="-15" dirty="0">
                <a:latin typeface="Arial"/>
                <a:cs typeface="Arial"/>
              </a:rPr>
              <a:t>συνολικό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κόστος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3202" y="3721989"/>
            <a:ext cx="1457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Ημερομίσθιο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796" y="4102989"/>
            <a:ext cx="4196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Παραγωγικότητα (μονάδες ανά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μέρα)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1130" y="4103370"/>
            <a:ext cx="3624579" cy="0"/>
          </a:xfrm>
          <a:custGeom>
            <a:avLst/>
            <a:gdLst/>
            <a:ahLst/>
            <a:cxnLst/>
            <a:rect l="l" t="t" r="r" b="b"/>
            <a:pathLst>
              <a:path w="3624579">
                <a:moveTo>
                  <a:pt x="0" y="0"/>
                </a:moveTo>
                <a:lnTo>
                  <a:pt x="362407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6250" y="3893311"/>
            <a:ext cx="2480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= </a:t>
            </a:r>
            <a:r>
              <a:rPr sz="2000" spc="-10" dirty="0">
                <a:latin typeface="Arial"/>
                <a:cs typeface="Arial"/>
              </a:rPr>
              <a:t>Κόστος </a:t>
            </a:r>
            <a:r>
              <a:rPr sz="2000" spc="-5" dirty="0">
                <a:latin typeface="Arial"/>
                <a:cs typeface="Arial"/>
              </a:rPr>
              <a:t>ανά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μονάδα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6592" y="4812919"/>
            <a:ext cx="18345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E0921"/>
                </a:solidFill>
                <a:latin typeface="Arial"/>
                <a:cs typeface="Arial"/>
              </a:rPr>
              <a:t>South</a:t>
            </a:r>
            <a:r>
              <a:rPr sz="2000" b="1" spc="-75" dirty="0">
                <a:solidFill>
                  <a:srgbClr val="BE09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E0921"/>
                </a:solidFill>
                <a:latin typeface="Arial"/>
                <a:cs typeface="Arial"/>
              </a:rPr>
              <a:t>Carolina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9719" y="5561787"/>
            <a:ext cx="17957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= $1.17 per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6500" y="5360619"/>
            <a:ext cx="450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$70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4852" y="5741619"/>
            <a:ext cx="915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60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7353" y="5741670"/>
            <a:ext cx="1054735" cy="0"/>
          </a:xfrm>
          <a:custGeom>
            <a:avLst/>
            <a:gdLst/>
            <a:ahLst/>
            <a:cxnLst/>
            <a:rect l="l" t="t" r="r" b="b"/>
            <a:pathLst>
              <a:path w="1054735">
                <a:moveTo>
                  <a:pt x="0" y="0"/>
                </a:moveTo>
                <a:lnTo>
                  <a:pt x="105460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91732" y="4812919"/>
            <a:ext cx="888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E0921"/>
                </a:solidFill>
                <a:latin typeface="Arial"/>
                <a:cs typeface="Arial"/>
              </a:rPr>
              <a:t>Mexico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3956" y="5574893"/>
            <a:ext cx="1794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= $1.25 per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8584" y="5360619"/>
            <a:ext cx="450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$25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6935" y="5741619"/>
            <a:ext cx="915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20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83529" y="5753861"/>
            <a:ext cx="1054735" cy="0"/>
          </a:xfrm>
          <a:custGeom>
            <a:avLst/>
            <a:gdLst/>
            <a:ahLst/>
            <a:cxnLst/>
            <a:rect l="l" t="t" r="r" b="b"/>
            <a:pathLst>
              <a:path w="1054735">
                <a:moveTo>
                  <a:pt x="0" y="0"/>
                </a:moveTo>
                <a:lnTo>
                  <a:pt x="105460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297" y="149098"/>
            <a:ext cx="6610350" cy="1243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5630" marR="5080" indent="-1853564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Liberation Sans Narrow"/>
                <a:cs typeface="Liberation Sans Narrow"/>
              </a:rPr>
              <a:t>Παράγοντες </a:t>
            </a:r>
            <a:r>
              <a:rPr sz="4000" spc="-25" dirty="0">
                <a:latin typeface="Liberation Sans Narrow"/>
                <a:cs typeface="Liberation Sans Narrow"/>
              </a:rPr>
              <a:t>που </a:t>
            </a:r>
            <a:r>
              <a:rPr sz="4000" spc="-15" dirty="0">
                <a:latin typeface="Liberation Sans Narrow"/>
                <a:cs typeface="Liberation Sans Narrow"/>
              </a:rPr>
              <a:t>επηρεάζουν </a:t>
            </a:r>
            <a:r>
              <a:rPr sz="4000" spc="-5" dirty="0">
                <a:latin typeface="Liberation Sans Narrow"/>
                <a:cs typeface="Liberation Sans Narrow"/>
              </a:rPr>
              <a:t>την  </a:t>
            </a:r>
            <a:r>
              <a:rPr sz="4000" spc="-20" dirty="0">
                <a:latin typeface="Liberation Sans Narrow"/>
                <a:cs typeface="Liberation Sans Narrow"/>
              </a:rPr>
              <a:t>επιλογή</a:t>
            </a:r>
            <a:r>
              <a:rPr sz="4000" spc="30" dirty="0">
                <a:latin typeface="Liberation Sans Narrow"/>
                <a:cs typeface="Liberation Sans Narrow"/>
              </a:rPr>
              <a:t> </a:t>
            </a:r>
            <a:r>
              <a:rPr sz="4000" spc="-25" dirty="0">
                <a:latin typeface="Liberation Sans Narrow"/>
                <a:cs typeface="Liberation Sans Narrow"/>
              </a:rPr>
              <a:t>θέσης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451338"/>
            <a:ext cx="8308340" cy="408241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10" dirty="0">
                <a:latin typeface="Arial"/>
                <a:cs typeface="Arial"/>
              </a:rPr>
              <a:t>Ισοτιμίες </a:t>
            </a:r>
            <a:r>
              <a:rPr sz="2800" spc="-15" dirty="0">
                <a:latin typeface="Arial"/>
                <a:cs typeface="Arial"/>
              </a:rPr>
              <a:t>και </a:t>
            </a:r>
            <a:r>
              <a:rPr sz="2800" spc="-10" dirty="0">
                <a:latin typeface="Arial"/>
                <a:cs typeface="Arial"/>
              </a:rPr>
              <a:t>νομισματικοί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κίνδυνοι</a:t>
            </a:r>
            <a:endParaRPr sz="2800">
              <a:latin typeface="Arial"/>
              <a:cs typeface="Arial"/>
            </a:endParaRPr>
          </a:p>
          <a:p>
            <a:pPr marL="685800">
              <a:lnSpc>
                <a:spcPct val="100000"/>
              </a:lnSpc>
              <a:spcBef>
                <a:spcPts val="1075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10" dirty="0">
                <a:latin typeface="Arial"/>
                <a:cs typeface="Arial"/>
              </a:rPr>
              <a:t>Μπορεί </a:t>
            </a:r>
            <a:r>
              <a:rPr sz="2400" dirty="0">
                <a:latin typeface="Arial"/>
                <a:cs typeface="Arial"/>
              </a:rPr>
              <a:t>να </a:t>
            </a:r>
            <a:r>
              <a:rPr sz="2400" spc="-20" dirty="0">
                <a:latin typeface="Arial"/>
                <a:cs typeface="Arial"/>
              </a:rPr>
              <a:t>έχουν </a:t>
            </a:r>
            <a:r>
              <a:rPr sz="2400" spc="-5" dirty="0">
                <a:latin typeface="Arial"/>
                <a:cs typeface="Arial"/>
              </a:rPr>
              <a:t>σημαντική </a:t>
            </a:r>
            <a:r>
              <a:rPr sz="2400" dirty="0">
                <a:latin typeface="Arial"/>
                <a:cs typeface="Arial"/>
              </a:rPr>
              <a:t>επίδραση </a:t>
            </a:r>
            <a:r>
              <a:rPr sz="2400" spc="-15" dirty="0">
                <a:latin typeface="Arial"/>
                <a:cs typeface="Arial"/>
              </a:rPr>
              <a:t>στο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κόστος</a:t>
            </a:r>
            <a:endParaRPr sz="2400">
              <a:latin typeface="Arial"/>
              <a:cs typeface="Arial"/>
            </a:endParaRPr>
          </a:p>
          <a:p>
            <a:pPr marL="685800">
              <a:lnSpc>
                <a:spcPct val="100000"/>
              </a:lnSpc>
              <a:spcBef>
                <a:spcPts val="865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dirty="0">
                <a:latin typeface="Arial"/>
                <a:cs typeface="Arial"/>
              </a:rPr>
              <a:t>Οι </a:t>
            </a:r>
            <a:r>
              <a:rPr sz="2400" spc="-10" dirty="0">
                <a:latin typeface="Arial"/>
                <a:cs typeface="Arial"/>
              </a:rPr>
              <a:t>ισοτιμίες </a:t>
            </a:r>
            <a:r>
              <a:rPr sz="2400" spc="-30" dirty="0">
                <a:latin typeface="Arial"/>
                <a:cs typeface="Arial"/>
              </a:rPr>
              <a:t>αλλάζουν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συνεχώς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20" dirty="0">
                <a:latin typeface="Arial"/>
                <a:cs typeface="Arial"/>
              </a:rPr>
              <a:t>Κόστη</a:t>
            </a:r>
            <a:endParaRPr sz="2800">
              <a:latin typeface="Arial"/>
              <a:cs typeface="Arial"/>
            </a:endParaRPr>
          </a:p>
          <a:p>
            <a:pPr marL="1091565" marR="5080" indent="-405765">
              <a:lnSpc>
                <a:spcPts val="2590"/>
              </a:lnSpc>
              <a:spcBef>
                <a:spcPts val="1405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dirty="0">
                <a:latin typeface="Arial"/>
                <a:cs typeface="Arial"/>
              </a:rPr>
              <a:t>Φανερά – </a:t>
            </a:r>
            <a:r>
              <a:rPr sz="2400" spc="-25" dirty="0">
                <a:latin typeface="Arial"/>
                <a:cs typeface="Arial"/>
              </a:rPr>
              <a:t>εύκολα </a:t>
            </a:r>
            <a:r>
              <a:rPr sz="2400" spc="-5" dirty="0">
                <a:latin typeface="Arial"/>
                <a:cs typeface="Arial"/>
              </a:rPr>
              <a:t>μετρούμενα </a:t>
            </a:r>
            <a:r>
              <a:rPr sz="2400" spc="-10" dirty="0">
                <a:latin typeface="Arial"/>
                <a:cs typeface="Arial"/>
              </a:rPr>
              <a:t>κόστη </a:t>
            </a:r>
            <a:r>
              <a:rPr sz="2400" spc="-20" dirty="0">
                <a:latin typeface="Arial"/>
                <a:cs typeface="Arial"/>
              </a:rPr>
              <a:t>όπως </a:t>
            </a:r>
            <a:r>
              <a:rPr sz="2400" spc="-5" dirty="0">
                <a:latin typeface="Arial"/>
                <a:cs typeface="Arial"/>
              </a:rPr>
              <a:t>υπηρεσίες  </a:t>
            </a:r>
            <a:r>
              <a:rPr sz="2400" spc="-10" dirty="0">
                <a:latin typeface="Arial"/>
                <a:cs typeface="Arial"/>
              </a:rPr>
              <a:t>κοινής </a:t>
            </a:r>
            <a:r>
              <a:rPr sz="2400" spc="-5" dirty="0">
                <a:latin typeface="Arial"/>
                <a:cs typeface="Arial"/>
              </a:rPr>
              <a:t>ωφελείας, εργατικά, υλικά φόροι</a:t>
            </a:r>
            <a:endParaRPr sz="2400">
              <a:latin typeface="Arial"/>
              <a:cs typeface="Arial"/>
            </a:endParaRPr>
          </a:p>
          <a:p>
            <a:pPr marL="1091565" marR="44450" indent="-405765">
              <a:lnSpc>
                <a:spcPct val="90000"/>
              </a:lnSpc>
              <a:spcBef>
                <a:spcPts val="1115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«Κρυφά»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10" dirty="0">
                <a:latin typeface="Arial"/>
                <a:cs typeface="Arial"/>
              </a:rPr>
              <a:t>λιγότερο </a:t>
            </a:r>
            <a:r>
              <a:rPr sz="2400" spc="-25" dirty="0">
                <a:latin typeface="Arial"/>
                <a:cs typeface="Arial"/>
              </a:rPr>
              <a:t>εύκολο </a:t>
            </a:r>
            <a:r>
              <a:rPr sz="2400" dirty="0">
                <a:latin typeface="Arial"/>
                <a:cs typeface="Arial"/>
              </a:rPr>
              <a:t>να </a:t>
            </a:r>
            <a:r>
              <a:rPr sz="2400" spc="-15" dirty="0">
                <a:latin typeface="Arial"/>
                <a:cs typeface="Arial"/>
              </a:rPr>
              <a:t>ποσοτικοποιηθούν και  </a:t>
            </a:r>
            <a:r>
              <a:rPr sz="2400" spc="-5" dirty="0">
                <a:latin typeface="Arial"/>
                <a:cs typeface="Arial"/>
              </a:rPr>
              <a:t>περιλαμβάνουν </a:t>
            </a:r>
            <a:r>
              <a:rPr sz="2400" spc="-10" dirty="0">
                <a:latin typeface="Arial"/>
                <a:cs typeface="Arial"/>
              </a:rPr>
              <a:t>εκπαίδευση, </a:t>
            </a:r>
            <a:r>
              <a:rPr sz="2400" spc="-5" dirty="0">
                <a:latin typeface="Arial"/>
                <a:cs typeface="Arial"/>
              </a:rPr>
              <a:t>δημόσιες </a:t>
            </a:r>
            <a:r>
              <a:rPr sz="2400" spc="-10" dirty="0">
                <a:latin typeface="Arial"/>
                <a:cs typeface="Arial"/>
              </a:rPr>
              <a:t>μεταφορές,  κοινωνία, </a:t>
            </a:r>
            <a:r>
              <a:rPr sz="2400" spc="-20" dirty="0">
                <a:latin typeface="Arial"/>
                <a:cs typeface="Arial"/>
              </a:rPr>
              <a:t>ποιότητα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ζωής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9485" marR="5080" indent="-1853564">
              <a:lnSpc>
                <a:spcPts val="4790"/>
              </a:lnSpc>
              <a:spcBef>
                <a:spcPts val="260"/>
              </a:spcBef>
            </a:pPr>
            <a:r>
              <a:rPr sz="4000" spc="-15" dirty="0">
                <a:latin typeface="Liberation Sans Narrow"/>
                <a:cs typeface="Liberation Sans Narrow"/>
              </a:rPr>
              <a:t>Παράγοντες </a:t>
            </a:r>
            <a:r>
              <a:rPr sz="4000" spc="-25" dirty="0">
                <a:latin typeface="Liberation Sans Narrow"/>
                <a:cs typeface="Liberation Sans Narrow"/>
              </a:rPr>
              <a:t>που </a:t>
            </a:r>
            <a:r>
              <a:rPr sz="4000" spc="-15" dirty="0">
                <a:latin typeface="Liberation Sans Narrow"/>
                <a:cs typeface="Liberation Sans Narrow"/>
              </a:rPr>
              <a:t>επηρεάζουν </a:t>
            </a:r>
            <a:r>
              <a:rPr sz="4000" spc="-5" dirty="0">
                <a:latin typeface="Liberation Sans Narrow"/>
                <a:cs typeface="Liberation Sans Narrow"/>
              </a:rPr>
              <a:t>την  </a:t>
            </a:r>
            <a:r>
              <a:rPr sz="4000" spc="-20" dirty="0">
                <a:latin typeface="Liberation Sans Narrow"/>
                <a:cs typeface="Liberation Sans Narrow"/>
              </a:rPr>
              <a:t>επιλογή</a:t>
            </a:r>
            <a:r>
              <a:rPr sz="4000" spc="30" dirty="0">
                <a:latin typeface="Liberation Sans Narrow"/>
                <a:cs typeface="Liberation Sans Narrow"/>
              </a:rPr>
              <a:t> </a:t>
            </a:r>
            <a:r>
              <a:rPr sz="4000" spc="-25" dirty="0">
                <a:latin typeface="Liberation Sans Narrow"/>
                <a:cs typeface="Liberation Sans Narrow"/>
              </a:rPr>
              <a:t>θέσης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300" y="1681937"/>
            <a:ext cx="5812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7200" algn="l"/>
              </a:tabLst>
            </a:pPr>
            <a:r>
              <a:rPr sz="1650" spc="-18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10" dirty="0">
                <a:latin typeface="Arial"/>
                <a:cs typeface="Arial"/>
              </a:rPr>
              <a:t>Ισοτιμίες </a:t>
            </a:r>
            <a:r>
              <a:rPr sz="2800" spc="-15" dirty="0">
                <a:latin typeface="Arial"/>
                <a:cs typeface="Arial"/>
              </a:rPr>
              <a:t>και </a:t>
            </a:r>
            <a:r>
              <a:rPr sz="2800" spc="-10" dirty="0">
                <a:latin typeface="Arial"/>
                <a:cs typeface="Arial"/>
              </a:rPr>
              <a:t>νομισματικοί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κίνδυνοι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300" y="2135250"/>
            <a:ext cx="4244975" cy="15049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85800">
              <a:lnSpc>
                <a:spcPct val="100000"/>
              </a:lnSpc>
              <a:spcBef>
                <a:spcPts val="965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10" dirty="0">
                <a:latin typeface="Arial"/>
                <a:cs typeface="Arial"/>
              </a:rPr>
              <a:t>Μπορεί </a:t>
            </a:r>
            <a:r>
              <a:rPr sz="2400" dirty="0">
                <a:latin typeface="Arial"/>
                <a:cs typeface="Arial"/>
              </a:rPr>
              <a:t>να </a:t>
            </a:r>
            <a:r>
              <a:rPr sz="2400" spc="-20" dirty="0">
                <a:latin typeface="Arial"/>
                <a:cs typeface="Arial"/>
              </a:rPr>
              <a:t>έχουν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σημα</a:t>
            </a:r>
            <a:endParaRPr sz="2400">
              <a:latin typeface="Arial"/>
              <a:cs typeface="Arial"/>
            </a:endParaRPr>
          </a:p>
          <a:p>
            <a:pPr marL="685800">
              <a:lnSpc>
                <a:spcPct val="100000"/>
              </a:lnSpc>
              <a:spcBef>
                <a:spcPts val="860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dirty="0">
                <a:latin typeface="Arial"/>
                <a:cs typeface="Arial"/>
              </a:rPr>
              <a:t>Οι </a:t>
            </a:r>
            <a:r>
              <a:rPr sz="2400" spc="-10" dirty="0">
                <a:latin typeface="Arial"/>
                <a:cs typeface="Arial"/>
              </a:rPr>
              <a:t>ισοτιμίες </a:t>
            </a:r>
            <a:r>
              <a:rPr sz="2400" spc="-30" dirty="0">
                <a:latin typeface="Arial"/>
                <a:cs typeface="Arial"/>
              </a:rPr>
              <a:t>αλλάζουν </a:t>
            </a:r>
            <a:r>
              <a:rPr sz="2400" spc="-5" dirty="0">
                <a:latin typeface="Arial"/>
                <a:cs typeface="Arial"/>
              </a:rPr>
              <a:t>σ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457200" algn="l"/>
              </a:tabLst>
            </a:pPr>
            <a:r>
              <a:rPr sz="1650" spc="-18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15" dirty="0">
                <a:latin typeface="Arial"/>
                <a:cs typeface="Arial"/>
              </a:rPr>
              <a:t>Κόστη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5908" y="3750945"/>
            <a:ext cx="34563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dirty="0">
                <a:latin typeface="Arial"/>
                <a:cs typeface="Arial"/>
              </a:rPr>
              <a:t>Φανερά – </a:t>
            </a:r>
            <a:r>
              <a:rPr sz="2400" spc="-25" dirty="0">
                <a:latin typeface="Arial"/>
                <a:cs typeface="Arial"/>
              </a:rPr>
              <a:t>εύκολα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μετρ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622" y="4080129"/>
            <a:ext cx="321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κοινής </a:t>
            </a:r>
            <a:r>
              <a:rPr sz="2400" spc="-5" dirty="0">
                <a:latin typeface="Arial"/>
                <a:cs typeface="Arial"/>
              </a:rPr>
              <a:t>ωφελείας,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εργατι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908" y="4555312"/>
            <a:ext cx="3634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«Κρυφά»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10" dirty="0">
                <a:latin typeface="Arial"/>
                <a:cs typeface="Arial"/>
              </a:rPr>
              <a:t>λιγότερο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εύκ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1622" y="4885182"/>
            <a:ext cx="3183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1870" algn="l"/>
              </a:tabLst>
            </a:pPr>
            <a:r>
              <a:rPr sz="2400" dirty="0">
                <a:latin typeface="Arial"/>
                <a:cs typeface="Arial"/>
              </a:rPr>
              <a:t>περι</a:t>
            </a:r>
            <a:r>
              <a:rPr sz="2400" spc="-30" dirty="0">
                <a:latin typeface="Arial"/>
                <a:cs typeface="Arial"/>
              </a:rPr>
              <a:t>λ</a:t>
            </a:r>
            <a:r>
              <a:rPr sz="2400" spc="-5" dirty="0">
                <a:latin typeface="Arial"/>
                <a:cs typeface="Arial"/>
              </a:rPr>
              <a:t>αμβάνου</a:t>
            </a:r>
            <a:r>
              <a:rPr sz="2400" dirty="0">
                <a:latin typeface="Arial"/>
                <a:cs typeface="Arial"/>
              </a:rPr>
              <a:t>ν	εκ</a:t>
            </a:r>
            <a:r>
              <a:rPr sz="2400" spc="-45" dirty="0">
                <a:latin typeface="Arial"/>
                <a:cs typeface="Arial"/>
              </a:rPr>
              <a:t>π</a:t>
            </a:r>
            <a:r>
              <a:rPr sz="2400" spc="-5" dirty="0">
                <a:latin typeface="Arial"/>
                <a:cs typeface="Arial"/>
              </a:rPr>
              <a:t>α</a:t>
            </a:r>
            <a:r>
              <a:rPr sz="2400" spc="5" dirty="0">
                <a:latin typeface="Arial"/>
                <a:cs typeface="Arial"/>
              </a:rPr>
              <a:t>ί</a:t>
            </a:r>
            <a:r>
              <a:rPr sz="2400" dirty="0">
                <a:latin typeface="Arial"/>
                <a:cs typeface="Arial"/>
              </a:rPr>
              <a:t>δ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9189" y="2286551"/>
            <a:ext cx="4178935" cy="298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2655"/>
              </a:lnSpc>
            </a:pPr>
            <a:r>
              <a:rPr sz="2400" spc="-5" dirty="0">
                <a:latin typeface="Arial"/>
                <a:cs typeface="Arial"/>
              </a:rPr>
              <a:t>ντική </a:t>
            </a:r>
            <a:r>
              <a:rPr sz="2400" dirty="0">
                <a:latin typeface="Arial"/>
                <a:cs typeface="Arial"/>
              </a:rPr>
              <a:t>επίδραση </a:t>
            </a:r>
            <a:r>
              <a:rPr sz="2400" spc="-15" dirty="0">
                <a:latin typeface="Arial"/>
                <a:cs typeface="Arial"/>
              </a:rPr>
              <a:t>στο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κόστος</a:t>
            </a:r>
            <a:endParaRPr sz="24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865"/>
              </a:spcBef>
            </a:pPr>
            <a:r>
              <a:rPr sz="2400" spc="-15" dirty="0">
                <a:latin typeface="Arial"/>
                <a:cs typeface="Arial"/>
              </a:rPr>
              <a:t>υνεχώς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165100" indent="-165735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ούμενα </a:t>
            </a:r>
            <a:r>
              <a:rPr sz="2400" spc="-10" dirty="0">
                <a:latin typeface="Arial"/>
                <a:cs typeface="Arial"/>
              </a:rPr>
              <a:t>κόστη </a:t>
            </a:r>
            <a:r>
              <a:rPr sz="2400" spc="-20" dirty="0">
                <a:latin typeface="Arial"/>
                <a:cs typeface="Arial"/>
              </a:rPr>
              <a:t>όπως </a:t>
            </a:r>
            <a:r>
              <a:rPr sz="2400" spc="-5" dirty="0">
                <a:latin typeface="Arial"/>
                <a:cs typeface="Arial"/>
              </a:rPr>
              <a:t>υπηρεσίες  </a:t>
            </a:r>
            <a:r>
              <a:rPr sz="2400" spc="-10" dirty="0">
                <a:latin typeface="Arial"/>
                <a:cs typeface="Arial"/>
              </a:rPr>
              <a:t>κά, </a:t>
            </a:r>
            <a:r>
              <a:rPr sz="2400" spc="-5" dirty="0">
                <a:latin typeface="Arial"/>
                <a:cs typeface="Arial"/>
              </a:rPr>
              <a:t>υλικά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φόροι</a:t>
            </a:r>
            <a:endParaRPr sz="2400">
              <a:latin typeface="Arial"/>
              <a:cs typeface="Arial"/>
            </a:endParaRPr>
          </a:p>
          <a:p>
            <a:pPr marL="175260">
              <a:lnSpc>
                <a:spcPts val="2735"/>
              </a:lnSpc>
              <a:spcBef>
                <a:spcPts val="830"/>
              </a:spcBef>
            </a:pPr>
            <a:r>
              <a:rPr sz="2400" spc="-35" dirty="0">
                <a:latin typeface="Arial"/>
                <a:cs typeface="Arial"/>
              </a:rPr>
              <a:t>ολο </a:t>
            </a:r>
            <a:r>
              <a:rPr sz="2400" dirty="0">
                <a:latin typeface="Arial"/>
                <a:cs typeface="Arial"/>
              </a:rPr>
              <a:t>να </a:t>
            </a:r>
            <a:r>
              <a:rPr sz="2400" spc="-15" dirty="0">
                <a:latin typeface="Arial"/>
                <a:cs typeface="Arial"/>
              </a:rPr>
              <a:t>ποσοτικοποιηθούν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και</a:t>
            </a:r>
            <a:endParaRPr sz="2400">
              <a:latin typeface="Arial"/>
              <a:cs typeface="Arial"/>
            </a:endParaRPr>
          </a:p>
          <a:p>
            <a:pPr marL="13271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ευση, δημόσιες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μεταφορές,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1622" y="5214366"/>
            <a:ext cx="331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κοινωνία, </a:t>
            </a:r>
            <a:r>
              <a:rPr sz="2400" spc="-20" dirty="0">
                <a:latin typeface="Arial"/>
                <a:cs typeface="Arial"/>
              </a:rPr>
              <a:t>ποιότητα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ζωής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0371" y="2421635"/>
            <a:ext cx="4191000" cy="4221480"/>
          </a:xfrm>
          <a:custGeom>
            <a:avLst/>
            <a:gdLst/>
            <a:ahLst/>
            <a:cxnLst/>
            <a:rect l="l" t="t" r="r" b="b"/>
            <a:pathLst>
              <a:path w="4191000" h="4221480">
                <a:moveTo>
                  <a:pt x="0" y="4221480"/>
                </a:moveTo>
                <a:lnTo>
                  <a:pt x="4191000" y="4221480"/>
                </a:lnTo>
                <a:lnTo>
                  <a:pt x="4191000" y="0"/>
                </a:lnTo>
                <a:lnTo>
                  <a:pt x="0" y="0"/>
                </a:lnTo>
                <a:lnTo>
                  <a:pt x="0" y="4221480"/>
                </a:lnTo>
                <a:close/>
              </a:path>
            </a:pathLst>
          </a:custGeom>
          <a:solidFill>
            <a:srgbClr val="BCD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0371" y="2421635"/>
            <a:ext cx="4191000" cy="4221480"/>
          </a:xfrm>
          <a:custGeom>
            <a:avLst/>
            <a:gdLst/>
            <a:ahLst/>
            <a:cxnLst/>
            <a:rect l="l" t="t" r="r" b="b"/>
            <a:pathLst>
              <a:path w="4191000" h="4221480">
                <a:moveTo>
                  <a:pt x="0" y="4221480"/>
                </a:moveTo>
                <a:lnTo>
                  <a:pt x="4191000" y="4221480"/>
                </a:lnTo>
                <a:lnTo>
                  <a:pt x="4191000" y="0"/>
                </a:lnTo>
                <a:lnTo>
                  <a:pt x="0" y="0"/>
                </a:lnTo>
                <a:lnTo>
                  <a:pt x="0" y="42214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4702" y="2682620"/>
            <a:ext cx="3482975" cy="35871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84"/>
              </a:spcBef>
            </a:pPr>
            <a:r>
              <a:rPr sz="3200" spc="-10" dirty="0">
                <a:latin typeface="Arial"/>
                <a:cs typeface="Arial"/>
              </a:rPr>
              <a:t>Αποφάσεις  εκλογής </a:t>
            </a:r>
            <a:r>
              <a:rPr sz="3200" spc="-5" dirty="0">
                <a:latin typeface="Arial"/>
                <a:cs typeface="Arial"/>
              </a:rPr>
              <a:t>θέσης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που  </a:t>
            </a:r>
            <a:r>
              <a:rPr sz="3200" spc="-30" dirty="0">
                <a:latin typeface="Arial"/>
                <a:cs typeface="Arial"/>
              </a:rPr>
              <a:t>βασίζονται </a:t>
            </a:r>
            <a:r>
              <a:rPr sz="3200" spc="-5" dirty="0">
                <a:latin typeface="Arial"/>
                <a:cs typeface="Arial"/>
              </a:rPr>
              <a:t>μόνο  </a:t>
            </a:r>
            <a:r>
              <a:rPr sz="3200" spc="-20" dirty="0">
                <a:latin typeface="Arial"/>
                <a:cs typeface="Arial"/>
              </a:rPr>
              <a:t>στο κόστος  </a:t>
            </a:r>
            <a:r>
              <a:rPr sz="3200" spc="-10" dirty="0">
                <a:latin typeface="Arial"/>
                <a:cs typeface="Arial"/>
              </a:rPr>
              <a:t>μπορούν </a:t>
            </a:r>
            <a:r>
              <a:rPr sz="3200" dirty="0">
                <a:latin typeface="Arial"/>
                <a:cs typeface="Arial"/>
              </a:rPr>
              <a:t>να  δημιουργήσουν  </a:t>
            </a:r>
            <a:r>
              <a:rPr sz="3200" spc="-5" dirty="0">
                <a:latin typeface="Arial"/>
                <a:cs typeface="Arial"/>
              </a:rPr>
              <a:t>σοβαρά </a:t>
            </a:r>
            <a:r>
              <a:rPr sz="3200" spc="-15" dirty="0">
                <a:latin typeface="Arial"/>
                <a:cs typeface="Arial"/>
              </a:rPr>
              <a:t>ηθικά  θέματα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93620" marR="5080" indent="-1853564">
              <a:lnSpc>
                <a:spcPts val="4790"/>
              </a:lnSpc>
              <a:spcBef>
                <a:spcPts val="260"/>
              </a:spcBef>
            </a:pPr>
            <a:r>
              <a:rPr sz="4000" spc="-15" dirty="0">
                <a:latin typeface="Liberation Sans Narrow"/>
                <a:cs typeface="Liberation Sans Narrow"/>
              </a:rPr>
              <a:t>Παράγοντες </a:t>
            </a:r>
            <a:r>
              <a:rPr sz="4000" spc="-25" dirty="0">
                <a:latin typeface="Liberation Sans Narrow"/>
                <a:cs typeface="Liberation Sans Narrow"/>
              </a:rPr>
              <a:t>που </a:t>
            </a:r>
            <a:r>
              <a:rPr sz="4000" spc="-15" dirty="0">
                <a:latin typeface="Liberation Sans Narrow"/>
                <a:cs typeface="Liberation Sans Narrow"/>
              </a:rPr>
              <a:t>επηρεάζουν </a:t>
            </a:r>
            <a:r>
              <a:rPr sz="4000" spc="-5" dirty="0">
                <a:latin typeface="Liberation Sans Narrow"/>
                <a:cs typeface="Liberation Sans Narrow"/>
              </a:rPr>
              <a:t>την  </a:t>
            </a:r>
            <a:r>
              <a:rPr sz="4000" spc="-20" dirty="0">
                <a:latin typeface="Liberation Sans Narrow"/>
                <a:cs typeface="Liberation Sans Narrow"/>
              </a:rPr>
              <a:t>επιλογή</a:t>
            </a:r>
            <a:r>
              <a:rPr sz="4000" spc="30" dirty="0">
                <a:latin typeface="Liberation Sans Narrow"/>
                <a:cs typeface="Liberation Sans Narrow"/>
              </a:rPr>
              <a:t> </a:t>
            </a:r>
            <a:r>
              <a:rPr sz="4000" spc="-25" dirty="0">
                <a:latin typeface="Liberation Sans Narrow"/>
                <a:cs typeface="Liberation Sans Narrow"/>
              </a:rPr>
              <a:t>θέσης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015" y="1789042"/>
            <a:ext cx="7633334" cy="4011929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457834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15" dirty="0">
                <a:latin typeface="Arial"/>
                <a:cs typeface="Arial"/>
              </a:rPr>
              <a:t>Πολιτικοί </a:t>
            </a:r>
            <a:r>
              <a:rPr sz="2800" spc="-5" dirty="0">
                <a:latin typeface="Arial"/>
                <a:cs typeface="Arial"/>
              </a:rPr>
              <a:t>κίνδυνοι, </a:t>
            </a:r>
            <a:r>
              <a:rPr sz="2800" spc="-10" dirty="0">
                <a:latin typeface="Arial"/>
                <a:cs typeface="Arial"/>
              </a:rPr>
              <a:t>αξίες </a:t>
            </a:r>
            <a:r>
              <a:rPr sz="2800" spc="-20" dirty="0">
                <a:latin typeface="Arial"/>
                <a:cs typeface="Arial"/>
              </a:rPr>
              <a:t>και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κουλτούρα</a:t>
            </a:r>
            <a:endParaRPr sz="2800">
              <a:latin typeface="Arial"/>
              <a:cs typeface="Arial"/>
            </a:endParaRPr>
          </a:p>
          <a:p>
            <a:pPr marL="1091565" marR="57150" indent="-405765">
              <a:lnSpc>
                <a:spcPct val="90000"/>
              </a:lnSpc>
              <a:spcBef>
                <a:spcPts val="1220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Προθέσεις </a:t>
            </a:r>
            <a:r>
              <a:rPr sz="2400" spc="-15" dirty="0">
                <a:latin typeface="Arial"/>
                <a:cs typeface="Arial"/>
              </a:rPr>
              <a:t>των </a:t>
            </a:r>
            <a:r>
              <a:rPr sz="2400" spc="-5" dirty="0">
                <a:latin typeface="Arial"/>
                <a:cs typeface="Arial"/>
              </a:rPr>
              <a:t>εθνικών περιφερειακών </a:t>
            </a:r>
            <a:r>
              <a:rPr sz="2400" spc="-15" dirty="0">
                <a:latin typeface="Arial"/>
                <a:cs typeface="Arial"/>
              </a:rPr>
              <a:t>και  τοπικών </a:t>
            </a:r>
            <a:r>
              <a:rPr sz="2400" spc="-5" dirty="0">
                <a:latin typeface="Arial"/>
                <a:cs typeface="Arial"/>
              </a:rPr>
              <a:t>κυβερνήσεων απέναντι στη </a:t>
            </a:r>
            <a:r>
              <a:rPr sz="2400" spc="-10" dirty="0">
                <a:latin typeface="Arial"/>
                <a:cs typeface="Arial"/>
              </a:rPr>
              <a:t>ιδιωτική και  </a:t>
            </a:r>
            <a:r>
              <a:rPr sz="2400" spc="-5" dirty="0">
                <a:latin typeface="Arial"/>
                <a:cs typeface="Arial"/>
              </a:rPr>
              <a:t>πνευματική </a:t>
            </a:r>
            <a:r>
              <a:rPr sz="2400" dirty="0">
                <a:latin typeface="Arial"/>
                <a:cs typeface="Arial"/>
              </a:rPr>
              <a:t>ιδιοκτησία, </a:t>
            </a:r>
            <a:r>
              <a:rPr sz="2400" spc="-5" dirty="0">
                <a:latin typeface="Arial"/>
                <a:cs typeface="Arial"/>
              </a:rPr>
              <a:t>στις χρήσεις </a:t>
            </a:r>
            <a:r>
              <a:rPr sz="2400" dirty="0">
                <a:latin typeface="Arial"/>
                <a:cs typeface="Arial"/>
              </a:rPr>
              <a:t>γης, </a:t>
            </a:r>
            <a:r>
              <a:rPr sz="2400" spc="-5" dirty="0">
                <a:latin typeface="Arial"/>
                <a:cs typeface="Arial"/>
              </a:rPr>
              <a:t>στη  </a:t>
            </a:r>
            <a:r>
              <a:rPr sz="2400" spc="-20" dirty="0">
                <a:latin typeface="Arial"/>
                <a:cs typeface="Arial"/>
              </a:rPr>
              <a:t>μόλυνση, </a:t>
            </a:r>
            <a:r>
              <a:rPr sz="2400" spc="-5" dirty="0">
                <a:latin typeface="Arial"/>
                <a:cs typeface="Arial"/>
              </a:rPr>
              <a:t>στις εργασιακούς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όρους</a:t>
            </a:r>
            <a:endParaRPr sz="2400">
              <a:latin typeface="Arial"/>
              <a:cs typeface="Arial"/>
            </a:endParaRPr>
          </a:p>
          <a:p>
            <a:pPr marL="1091565" marR="235585" indent="-405765">
              <a:lnSpc>
                <a:spcPts val="2590"/>
              </a:lnSpc>
              <a:spcBef>
                <a:spcPts val="1240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Συμπεριφορά </a:t>
            </a:r>
            <a:r>
              <a:rPr sz="2400" spc="-15" dirty="0">
                <a:latin typeface="Arial"/>
                <a:cs typeface="Arial"/>
              </a:rPr>
              <a:t>των </a:t>
            </a:r>
            <a:r>
              <a:rPr sz="2400" spc="-20" dirty="0">
                <a:latin typeface="Arial"/>
                <a:cs typeface="Arial"/>
              </a:rPr>
              <a:t>εργαζομένων </a:t>
            </a:r>
            <a:r>
              <a:rPr sz="2400" spc="-5" dirty="0">
                <a:latin typeface="Arial"/>
                <a:cs typeface="Arial"/>
              </a:rPr>
              <a:t>σε σχέση όρια  </a:t>
            </a:r>
            <a:r>
              <a:rPr sz="2400" spc="-20" dirty="0">
                <a:latin typeface="Arial"/>
                <a:cs typeface="Arial"/>
              </a:rPr>
              <a:t>απολύσεων, </a:t>
            </a:r>
            <a:r>
              <a:rPr sz="2400" spc="-10" dirty="0">
                <a:latin typeface="Arial"/>
                <a:cs typeface="Arial"/>
              </a:rPr>
              <a:t>συνδικαλισμό και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απουσίες</a:t>
            </a:r>
            <a:endParaRPr sz="2400">
              <a:latin typeface="Arial"/>
              <a:cs typeface="Arial"/>
            </a:endParaRPr>
          </a:p>
          <a:p>
            <a:pPr marL="1091565" marR="5080" indent="-405765">
              <a:lnSpc>
                <a:spcPts val="2590"/>
              </a:lnSpc>
              <a:spcBef>
                <a:spcPts val="1205"/>
              </a:spcBef>
              <a:tabLst>
                <a:tab pos="1091565" algn="l"/>
              </a:tabLst>
            </a:pPr>
            <a:r>
              <a:rPr sz="1450" spc="-19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400" spc="-15" dirty="0">
                <a:latin typeface="Arial"/>
                <a:cs typeface="Arial"/>
              </a:rPr>
              <a:t>Υπάρχουν </a:t>
            </a:r>
            <a:r>
              <a:rPr sz="2400" spc="-5" dirty="0">
                <a:latin typeface="Arial"/>
                <a:cs typeface="Arial"/>
              </a:rPr>
              <a:t>μεγάλες διαφορές στην </a:t>
            </a:r>
            <a:r>
              <a:rPr sz="2400" spc="-15" dirty="0">
                <a:latin typeface="Arial"/>
                <a:cs typeface="Arial"/>
              </a:rPr>
              <a:t>κουλτούρα </a:t>
            </a:r>
            <a:r>
              <a:rPr sz="2400" spc="-5" dirty="0">
                <a:latin typeface="Arial"/>
                <a:cs typeface="Arial"/>
              </a:rPr>
              <a:t>σε  </a:t>
            </a:r>
            <a:r>
              <a:rPr sz="2400" spc="-10" dirty="0">
                <a:latin typeface="Arial"/>
                <a:cs typeface="Arial"/>
              </a:rPr>
              <a:t>παγκόσμιο </a:t>
            </a:r>
            <a:r>
              <a:rPr sz="2400" spc="-5" dirty="0">
                <a:latin typeface="Arial"/>
                <a:cs typeface="Arial"/>
              </a:rPr>
              <a:t>επίπεδο σε </a:t>
            </a:r>
            <a:r>
              <a:rPr sz="2400" spc="-10" dirty="0">
                <a:latin typeface="Arial"/>
                <a:cs typeface="Arial"/>
              </a:rPr>
              <a:t>θέματα </a:t>
            </a:r>
            <a:r>
              <a:rPr sz="2400" spc="-5" dirty="0">
                <a:latin typeface="Arial"/>
                <a:cs typeface="Arial"/>
              </a:rPr>
              <a:t>ακρίβειας,  </a:t>
            </a:r>
            <a:r>
              <a:rPr sz="2400" spc="-10" dirty="0">
                <a:latin typeface="Arial"/>
                <a:cs typeface="Arial"/>
              </a:rPr>
              <a:t>νομιμότητας και ηθικών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αξιών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14" y="323850"/>
            <a:ext cx="863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Liberation Sans Narrow"/>
                <a:cs typeface="Liberation Sans Narrow"/>
              </a:rPr>
              <a:t>Παράγοντες </a:t>
            </a:r>
            <a:r>
              <a:rPr sz="3600" spc="-20" dirty="0">
                <a:latin typeface="Liberation Sans Narrow"/>
                <a:cs typeface="Liberation Sans Narrow"/>
              </a:rPr>
              <a:t>που </a:t>
            </a:r>
            <a:r>
              <a:rPr sz="3600" spc="-15" dirty="0">
                <a:latin typeface="Liberation Sans Narrow"/>
                <a:cs typeface="Liberation Sans Narrow"/>
              </a:rPr>
              <a:t>επηρεάζουν </a:t>
            </a:r>
            <a:r>
              <a:rPr sz="3600" dirty="0">
                <a:latin typeface="Liberation Sans Narrow"/>
                <a:cs typeface="Liberation Sans Narrow"/>
              </a:rPr>
              <a:t>την </a:t>
            </a:r>
            <a:r>
              <a:rPr sz="3600" spc="-20" dirty="0">
                <a:latin typeface="Liberation Sans Narrow"/>
                <a:cs typeface="Liberation Sans Narrow"/>
              </a:rPr>
              <a:t>επιλογή</a:t>
            </a:r>
            <a:r>
              <a:rPr sz="3600" spc="-50" dirty="0">
                <a:latin typeface="Liberation Sans Narrow"/>
                <a:cs typeface="Liberation Sans Narrow"/>
              </a:rPr>
              <a:t> </a:t>
            </a:r>
            <a:r>
              <a:rPr sz="3600" spc="-25" dirty="0">
                <a:latin typeface="Liberation Sans Narrow"/>
                <a:cs typeface="Liberation Sans Narrow"/>
              </a:rPr>
              <a:t>θέσης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67180"/>
            <a:ext cx="8255634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7834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b="1" spc="-195" dirty="0">
                <a:latin typeface="Trebuchet MS"/>
                <a:cs typeface="Trebuchet MS"/>
              </a:rPr>
              <a:t>Εγγύτητα </a:t>
            </a:r>
            <a:r>
              <a:rPr sz="2800" b="1" spc="-140" dirty="0">
                <a:latin typeface="Trebuchet MS"/>
                <a:cs typeface="Trebuchet MS"/>
              </a:rPr>
              <a:t>στις</a:t>
            </a:r>
            <a:r>
              <a:rPr sz="2800" b="1" spc="-204" dirty="0">
                <a:latin typeface="Trebuchet MS"/>
                <a:cs typeface="Trebuchet MS"/>
              </a:rPr>
              <a:t> </a:t>
            </a:r>
            <a:r>
              <a:rPr sz="2800" b="1" spc="-155" dirty="0">
                <a:latin typeface="Trebuchet MS"/>
                <a:cs typeface="Trebuchet MS"/>
              </a:rPr>
              <a:t>αγορές</a:t>
            </a:r>
            <a:endParaRPr sz="2800">
              <a:latin typeface="Trebuchet MS"/>
              <a:cs typeface="Trebuchet MS"/>
            </a:endParaRPr>
          </a:p>
          <a:p>
            <a:pPr marL="686435">
              <a:lnSpc>
                <a:spcPct val="100000"/>
              </a:lnSpc>
              <a:tabLst>
                <a:tab pos="1091565" algn="l"/>
              </a:tabLst>
            </a:pPr>
            <a:r>
              <a:rPr sz="1650" spc="-18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140" dirty="0">
                <a:latin typeface="Arial"/>
                <a:cs typeface="Arial"/>
              </a:rPr>
              <a:t>Πολύ </a:t>
            </a:r>
            <a:r>
              <a:rPr sz="2800" spc="-75" dirty="0">
                <a:latin typeface="Arial"/>
                <a:cs typeface="Arial"/>
              </a:rPr>
              <a:t>σημαντική </a:t>
            </a:r>
            <a:r>
              <a:rPr sz="2800" spc="-80" dirty="0">
                <a:latin typeface="Arial"/>
                <a:cs typeface="Arial"/>
              </a:rPr>
              <a:t>στις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υπηρεσίες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57834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b="1" spc="-195" dirty="0">
                <a:latin typeface="Trebuchet MS"/>
                <a:cs typeface="Trebuchet MS"/>
              </a:rPr>
              <a:t>Εγγύτητα </a:t>
            </a:r>
            <a:r>
              <a:rPr sz="2800" b="1" spc="-155" dirty="0">
                <a:latin typeface="Trebuchet MS"/>
                <a:cs typeface="Trebuchet MS"/>
              </a:rPr>
              <a:t>στους</a:t>
            </a:r>
            <a:r>
              <a:rPr sz="2800" b="1" spc="-195" dirty="0">
                <a:latin typeface="Trebuchet MS"/>
                <a:cs typeface="Trebuchet MS"/>
              </a:rPr>
              <a:t> </a:t>
            </a:r>
            <a:r>
              <a:rPr sz="2800" b="1" spc="-125" dirty="0">
                <a:latin typeface="Trebuchet MS"/>
                <a:cs typeface="Trebuchet MS"/>
              </a:rPr>
              <a:t>προμηθευτές</a:t>
            </a:r>
            <a:endParaRPr sz="2800">
              <a:latin typeface="Trebuchet MS"/>
              <a:cs typeface="Trebuchet MS"/>
            </a:endParaRPr>
          </a:p>
          <a:p>
            <a:pPr marL="686435">
              <a:lnSpc>
                <a:spcPct val="100000"/>
              </a:lnSpc>
              <a:tabLst>
                <a:tab pos="10915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100" dirty="0">
                <a:latin typeface="Arial"/>
                <a:cs typeface="Arial"/>
              </a:rPr>
              <a:t>Βιομηχανικά </a:t>
            </a:r>
            <a:r>
              <a:rPr sz="2800" spc="-90" dirty="0">
                <a:latin typeface="Arial"/>
                <a:cs typeface="Arial"/>
              </a:rPr>
              <a:t>συστήματα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310" dirty="0">
                <a:latin typeface="Arial"/>
                <a:cs typeface="Arial"/>
              </a:rPr>
              <a:t>JIT</a:t>
            </a:r>
            <a:endParaRPr sz="2800">
              <a:latin typeface="Arial"/>
              <a:cs typeface="Arial"/>
            </a:endParaRPr>
          </a:p>
          <a:p>
            <a:pPr marL="1091565" marR="284480" indent="-405765">
              <a:lnSpc>
                <a:spcPct val="100000"/>
              </a:lnSpc>
              <a:tabLst>
                <a:tab pos="10915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90" dirty="0">
                <a:latin typeface="Arial"/>
                <a:cs typeface="Arial"/>
              </a:rPr>
              <a:t>Αλλοιώσιμα, </a:t>
            </a:r>
            <a:r>
              <a:rPr sz="2800" spc="-55" dirty="0">
                <a:latin typeface="Arial"/>
                <a:cs typeface="Arial"/>
              </a:rPr>
              <a:t>υψηλά </a:t>
            </a:r>
            <a:r>
              <a:rPr sz="2800" spc="-125" dirty="0">
                <a:latin typeface="Arial"/>
                <a:cs typeface="Arial"/>
              </a:rPr>
              <a:t>κόστη </a:t>
            </a:r>
            <a:r>
              <a:rPr sz="2800" spc="-70" dirty="0">
                <a:latin typeface="Arial"/>
                <a:cs typeface="Arial"/>
              </a:rPr>
              <a:t>μεταφοράς,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ογκώδη  </a:t>
            </a:r>
            <a:r>
              <a:rPr sz="2800" spc="-100" dirty="0">
                <a:latin typeface="Arial"/>
                <a:cs typeface="Arial"/>
              </a:rPr>
              <a:t>προϊόντα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b="1" spc="-195" dirty="0">
                <a:latin typeface="Trebuchet MS"/>
                <a:cs typeface="Trebuchet MS"/>
              </a:rPr>
              <a:t>Εγγύτητα </a:t>
            </a:r>
            <a:r>
              <a:rPr sz="2800" b="1" spc="-155" dirty="0">
                <a:latin typeface="Trebuchet MS"/>
                <a:cs typeface="Trebuchet MS"/>
              </a:rPr>
              <a:t>στους</a:t>
            </a:r>
            <a:r>
              <a:rPr sz="2800" b="1" spc="-190" dirty="0">
                <a:latin typeface="Trebuchet MS"/>
                <a:cs typeface="Trebuchet MS"/>
              </a:rPr>
              <a:t> </a:t>
            </a:r>
            <a:r>
              <a:rPr sz="2800" b="1" spc="-155" dirty="0">
                <a:latin typeface="Trebuchet MS"/>
                <a:cs typeface="Trebuchet MS"/>
              </a:rPr>
              <a:t>ανταγωνιστές</a:t>
            </a:r>
            <a:endParaRPr sz="2800">
              <a:latin typeface="Trebuchet MS"/>
              <a:cs typeface="Trebuchet MS"/>
            </a:endParaRPr>
          </a:p>
          <a:p>
            <a:pPr marL="686435">
              <a:lnSpc>
                <a:spcPct val="100000"/>
              </a:lnSpc>
              <a:tabLst>
                <a:tab pos="10915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190" dirty="0">
                <a:latin typeface="Arial"/>
                <a:cs typeface="Arial"/>
              </a:rPr>
              <a:t>Γνωστό </a:t>
            </a:r>
            <a:r>
              <a:rPr sz="2800" spc="-225" dirty="0">
                <a:latin typeface="Arial"/>
                <a:cs typeface="Arial"/>
              </a:rPr>
              <a:t>ως </a:t>
            </a:r>
            <a:r>
              <a:rPr sz="2800" spc="-100" dirty="0">
                <a:latin typeface="Arial"/>
                <a:cs typeface="Arial"/>
              </a:rPr>
              <a:t>clustering </a:t>
            </a:r>
            <a:r>
              <a:rPr sz="2800" spc="-120" dirty="0">
                <a:latin typeface="Arial"/>
                <a:cs typeface="Arial"/>
              </a:rPr>
              <a:t>(σύμπλεγμα,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ομαδοποίηση)</a:t>
            </a:r>
            <a:endParaRPr sz="2800">
              <a:latin typeface="Arial"/>
              <a:cs typeface="Arial"/>
            </a:endParaRPr>
          </a:p>
          <a:p>
            <a:pPr marL="1091565" marR="323215" indent="-405765">
              <a:lnSpc>
                <a:spcPct val="100000"/>
              </a:lnSpc>
              <a:tabLst>
                <a:tab pos="1091565" algn="l"/>
              </a:tabLst>
            </a:pPr>
            <a:r>
              <a:rPr sz="1650" spc="-18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185" dirty="0">
                <a:latin typeface="Arial"/>
                <a:cs typeface="Arial"/>
              </a:rPr>
              <a:t>Συχνά </a:t>
            </a:r>
            <a:r>
              <a:rPr sz="2800" spc="-50" dirty="0">
                <a:latin typeface="Arial"/>
                <a:cs typeface="Arial"/>
              </a:rPr>
              <a:t>καθοδηγείται </a:t>
            </a:r>
            <a:r>
              <a:rPr sz="2800" spc="-170" dirty="0">
                <a:latin typeface="Arial"/>
                <a:cs typeface="Arial"/>
              </a:rPr>
              <a:t>από </a:t>
            </a:r>
            <a:r>
              <a:rPr sz="2800" spc="-160" dirty="0">
                <a:latin typeface="Arial"/>
                <a:cs typeface="Arial"/>
              </a:rPr>
              <a:t>πόρους </a:t>
            </a:r>
            <a:r>
              <a:rPr sz="2800" spc="-235" dirty="0">
                <a:latin typeface="Arial"/>
                <a:cs typeface="Arial"/>
              </a:rPr>
              <a:t>όπως </a:t>
            </a:r>
            <a:r>
              <a:rPr sz="2800" spc="-55" dirty="0">
                <a:latin typeface="Arial"/>
                <a:cs typeface="Arial"/>
              </a:rPr>
              <a:t>η </a:t>
            </a:r>
            <a:r>
              <a:rPr sz="2800" spc="-85" dirty="0">
                <a:latin typeface="Arial"/>
                <a:cs typeface="Arial"/>
              </a:rPr>
              <a:t>φύση,  </a:t>
            </a:r>
            <a:r>
              <a:rPr sz="2800" spc="-95" dirty="0">
                <a:latin typeface="Arial"/>
                <a:cs typeface="Arial"/>
              </a:rPr>
              <a:t>πληροφορία, </a:t>
            </a:r>
            <a:r>
              <a:rPr sz="2800" spc="-50" dirty="0">
                <a:latin typeface="Arial"/>
                <a:cs typeface="Arial"/>
              </a:rPr>
              <a:t>κεφάλαιο,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ταλέντο</a:t>
            </a:r>
            <a:endParaRPr sz="2800">
              <a:latin typeface="Arial"/>
              <a:cs typeface="Arial"/>
            </a:endParaRPr>
          </a:p>
          <a:p>
            <a:pPr marL="1091565" marR="114300" indent="-405765">
              <a:lnSpc>
                <a:spcPct val="100000"/>
              </a:lnSpc>
              <a:tabLst>
                <a:tab pos="10915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5" dirty="0">
                <a:latin typeface="Arial"/>
                <a:cs typeface="Arial"/>
              </a:rPr>
              <a:t>Παρατηρείται </a:t>
            </a:r>
            <a:r>
              <a:rPr sz="2800" spc="-120" dirty="0">
                <a:latin typeface="Arial"/>
                <a:cs typeface="Arial"/>
              </a:rPr>
              <a:t>τόσο </a:t>
            </a:r>
            <a:r>
              <a:rPr sz="2800" spc="-105" dirty="0">
                <a:latin typeface="Arial"/>
                <a:cs typeface="Arial"/>
              </a:rPr>
              <a:t>στη </a:t>
            </a:r>
            <a:r>
              <a:rPr sz="2800" spc="-70" dirty="0">
                <a:latin typeface="Arial"/>
                <a:cs typeface="Arial"/>
              </a:rPr>
              <a:t>βιομηχανία, </a:t>
            </a:r>
            <a:r>
              <a:rPr sz="2800" spc="-140" dirty="0">
                <a:latin typeface="Arial"/>
                <a:cs typeface="Arial"/>
              </a:rPr>
              <a:t>όσο </a:t>
            </a:r>
            <a:r>
              <a:rPr sz="2800" spc="-40" dirty="0">
                <a:latin typeface="Arial"/>
                <a:cs typeface="Arial"/>
              </a:rPr>
              <a:t>και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στις  </a:t>
            </a:r>
            <a:r>
              <a:rPr sz="2800" spc="-105" dirty="0">
                <a:latin typeface="Arial"/>
                <a:cs typeface="Arial"/>
              </a:rPr>
              <a:t>υπηρεσίες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66" y="323850"/>
            <a:ext cx="8869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Liberation Sans Narrow"/>
                <a:cs typeface="Liberation Sans Narrow"/>
              </a:rPr>
              <a:t>Οργανισμοί </a:t>
            </a:r>
            <a:r>
              <a:rPr sz="3600" spc="-20" dirty="0">
                <a:latin typeface="Liberation Sans Narrow"/>
                <a:cs typeface="Liberation Sans Narrow"/>
              </a:rPr>
              <a:t>που </a:t>
            </a:r>
            <a:r>
              <a:rPr sz="3600" dirty="0">
                <a:latin typeface="Liberation Sans Narrow"/>
                <a:cs typeface="Liberation Sans Narrow"/>
              </a:rPr>
              <a:t>πρέπει </a:t>
            </a:r>
            <a:r>
              <a:rPr sz="3600" spc="-10" dirty="0">
                <a:latin typeface="Liberation Sans Narrow"/>
                <a:cs typeface="Liberation Sans Narrow"/>
              </a:rPr>
              <a:t>να είναι κοντά </a:t>
            </a:r>
            <a:r>
              <a:rPr sz="3600" spc="-5" dirty="0">
                <a:latin typeface="Liberation Sans Narrow"/>
                <a:cs typeface="Liberation Sans Narrow"/>
              </a:rPr>
              <a:t>σε </a:t>
            </a:r>
            <a:r>
              <a:rPr sz="3600" spc="-20" dirty="0">
                <a:latin typeface="Liberation Sans Narrow"/>
                <a:cs typeface="Liberation Sans Narrow"/>
              </a:rPr>
              <a:t>Αγορές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67180"/>
            <a:ext cx="747649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60" dirty="0">
                <a:latin typeface="Trebuchet MS"/>
                <a:cs typeface="Trebuchet MS"/>
              </a:rPr>
              <a:t>Κυβερνητικά</a:t>
            </a:r>
            <a:r>
              <a:rPr sz="2800" b="1" spc="-190" dirty="0">
                <a:latin typeface="Trebuchet MS"/>
                <a:cs typeface="Trebuchet MS"/>
              </a:rPr>
              <a:t> </a:t>
            </a:r>
            <a:r>
              <a:rPr sz="2800" b="1" spc="-114" dirty="0">
                <a:latin typeface="Trebuchet MS"/>
                <a:cs typeface="Trebuchet MS"/>
              </a:rPr>
              <a:t>κτίρια</a:t>
            </a:r>
            <a:endParaRPr sz="2800">
              <a:latin typeface="Trebuchet MS"/>
              <a:cs typeface="Trebuchet MS"/>
            </a:endParaRPr>
          </a:p>
          <a:p>
            <a:pPr marL="666750" lvl="1" indent="-287020">
              <a:lnSpc>
                <a:spcPct val="100000"/>
              </a:lnSpc>
              <a:buSzPct val="82142"/>
              <a:buChar char="•"/>
              <a:tabLst>
                <a:tab pos="666115" algn="l"/>
                <a:tab pos="667385" algn="l"/>
              </a:tabLst>
            </a:pPr>
            <a:r>
              <a:rPr sz="2800" spc="-105" dirty="0">
                <a:latin typeface="Arial"/>
                <a:cs typeface="Arial"/>
              </a:rPr>
              <a:t>Τμήματα </a:t>
            </a:r>
            <a:r>
              <a:rPr sz="2800" spc="-100" dirty="0">
                <a:latin typeface="Arial"/>
                <a:cs typeface="Arial"/>
              </a:rPr>
              <a:t>Αστυνομίας </a:t>
            </a:r>
            <a:r>
              <a:rPr sz="2800" spc="40" dirty="0">
                <a:latin typeface="Arial"/>
                <a:cs typeface="Arial"/>
              </a:rPr>
              <a:t>&amp;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Πυροσβεστικής</a:t>
            </a:r>
            <a:endParaRPr sz="2800">
              <a:latin typeface="Arial"/>
              <a:cs typeface="Arial"/>
            </a:endParaRPr>
          </a:p>
          <a:p>
            <a:pPr marL="666750" lvl="1" indent="-287020">
              <a:lnSpc>
                <a:spcPct val="100000"/>
              </a:lnSpc>
              <a:spcBef>
                <a:spcPts val="5"/>
              </a:spcBef>
              <a:buSzPct val="82142"/>
              <a:buChar char="•"/>
              <a:tabLst>
                <a:tab pos="666115" algn="l"/>
                <a:tab pos="667385" algn="l"/>
              </a:tabLst>
            </a:pPr>
            <a:r>
              <a:rPr sz="2800" spc="-95" dirty="0">
                <a:latin typeface="Arial"/>
                <a:cs typeface="Arial"/>
              </a:rPr>
              <a:t>Ταχυδρομεία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10" dirty="0">
                <a:latin typeface="Trebuchet MS"/>
                <a:cs typeface="Trebuchet MS"/>
              </a:rPr>
              <a:t>Λιανικό </a:t>
            </a:r>
            <a:r>
              <a:rPr sz="2800" b="1" spc="-100" dirty="0">
                <a:latin typeface="Trebuchet MS"/>
                <a:cs typeface="Trebuchet MS"/>
              </a:rPr>
              <a:t>Εμπόριο </a:t>
            </a:r>
            <a:r>
              <a:rPr sz="2800" b="1" spc="-130" dirty="0">
                <a:latin typeface="Trebuchet MS"/>
                <a:cs typeface="Trebuchet MS"/>
              </a:rPr>
              <a:t>και</a:t>
            </a:r>
            <a:r>
              <a:rPr sz="2800" b="1" spc="-409" dirty="0">
                <a:latin typeface="Trebuchet MS"/>
                <a:cs typeface="Trebuchet MS"/>
              </a:rPr>
              <a:t> </a:t>
            </a:r>
            <a:r>
              <a:rPr sz="2800" b="1" spc="-150" dirty="0">
                <a:latin typeface="Trebuchet MS"/>
                <a:cs typeface="Trebuchet MS"/>
              </a:rPr>
              <a:t>Υπηρεσίες</a:t>
            </a:r>
            <a:endParaRPr sz="2800">
              <a:latin typeface="Trebuchet MS"/>
              <a:cs typeface="Trebuchet MS"/>
            </a:endParaRPr>
          </a:p>
          <a:p>
            <a:pPr marL="666750" lvl="1" indent="-287020">
              <a:lnSpc>
                <a:spcPct val="100000"/>
              </a:lnSpc>
              <a:buSzPct val="82142"/>
              <a:buChar char="•"/>
              <a:tabLst>
                <a:tab pos="666115" algn="l"/>
                <a:tab pos="667385" algn="l"/>
              </a:tabLst>
            </a:pPr>
            <a:r>
              <a:rPr sz="2800" spc="-90" dirty="0">
                <a:latin typeface="Arial"/>
                <a:cs typeface="Arial"/>
              </a:rPr>
              <a:t>Εστιατόρια </a:t>
            </a:r>
            <a:r>
              <a:rPr sz="2800" spc="-229" dirty="0">
                <a:latin typeface="Arial"/>
                <a:cs typeface="Arial"/>
              </a:rPr>
              <a:t>Fast </a:t>
            </a:r>
            <a:r>
              <a:rPr sz="2800" spc="-75" dirty="0">
                <a:latin typeface="Arial"/>
                <a:cs typeface="Arial"/>
              </a:rPr>
              <a:t>food, </a:t>
            </a:r>
            <a:r>
              <a:rPr sz="2800" spc="-125" dirty="0">
                <a:latin typeface="Arial"/>
                <a:cs typeface="Arial"/>
              </a:rPr>
              <a:t>υπεραγορές,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βενζινάδικα</a:t>
            </a:r>
            <a:endParaRPr sz="2800">
              <a:latin typeface="Arial"/>
              <a:cs typeface="Arial"/>
            </a:endParaRPr>
          </a:p>
          <a:p>
            <a:pPr marL="666750" lvl="1" indent="-287020">
              <a:lnSpc>
                <a:spcPct val="100000"/>
              </a:lnSpc>
              <a:buSzPct val="82142"/>
              <a:buChar char="•"/>
              <a:tabLst>
                <a:tab pos="666115" algn="l"/>
                <a:tab pos="667385" algn="l"/>
              </a:tabLst>
            </a:pPr>
            <a:r>
              <a:rPr sz="2800" spc="-65" dirty="0">
                <a:latin typeface="Arial"/>
                <a:cs typeface="Arial"/>
              </a:rPr>
              <a:t>Φαρμακεία, </a:t>
            </a:r>
            <a:r>
              <a:rPr sz="2800" spc="-105" dirty="0">
                <a:latin typeface="Arial"/>
                <a:cs typeface="Arial"/>
              </a:rPr>
              <a:t>εμπορικά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κέντρα</a:t>
            </a:r>
            <a:endParaRPr sz="2800">
              <a:latin typeface="Arial"/>
              <a:cs typeface="Arial"/>
            </a:endParaRPr>
          </a:p>
          <a:p>
            <a:pPr marL="666750" lvl="1" indent="-287020">
              <a:lnSpc>
                <a:spcPct val="100000"/>
              </a:lnSpc>
              <a:buSzPct val="82142"/>
              <a:buChar char="•"/>
              <a:tabLst>
                <a:tab pos="666115" algn="l"/>
                <a:tab pos="667385" algn="l"/>
              </a:tabLst>
            </a:pPr>
            <a:r>
              <a:rPr sz="2800" spc="-80" dirty="0">
                <a:latin typeface="Arial"/>
                <a:cs typeface="Arial"/>
              </a:rPr>
              <a:t>Αρτοποιία-φούρνοι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0" dirty="0">
                <a:latin typeface="Trebuchet MS"/>
                <a:cs typeface="Trebuchet MS"/>
              </a:rPr>
              <a:t>Υπηρεσίες</a:t>
            </a:r>
            <a:endParaRPr sz="2800">
              <a:latin typeface="Trebuchet MS"/>
              <a:cs typeface="Trebuchet MS"/>
            </a:endParaRPr>
          </a:p>
          <a:p>
            <a:pPr marL="666750" lvl="1" indent="-287020">
              <a:lnSpc>
                <a:spcPct val="100000"/>
              </a:lnSpc>
              <a:buSzPct val="82142"/>
              <a:buChar char="•"/>
              <a:tabLst>
                <a:tab pos="666115" algn="l"/>
                <a:tab pos="667385" algn="l"/>
              </a:tabLst>
            </a:pPr>
            <a:r>
              <a:rPr sz="2800" spc="-70" dirty="0">
                <a:latin typeface="Arial"/>
                <a:cs typeface="Arial"/>
              </a:rPr>
              <a:t>Γιατροί, δικηγόροι, </a:t>
            </a:r>
            <a:r>
              <a:rPr sz="2800" spc="-90" dirty="0">
                <a:latin typeface="Arial"/>
                <a:cs typeface="Arial"/>
              </a:rPr>
              <a:t>λογιστές,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κουρείς</a:t>
            </a:r>
            <a:endParaRPr sz="2800">
              <a:latin typeface="Arial"/>
              <a:cs typeface="Arial"/>
            </a:endParaRPr>
          </a:p>
          <a:p>
            <a:pPr marL="666750" marR="5080" lvl="1" indent="-287020">
              <a:lnSpc>
                <a:spcPct val="100000"/>
              </a:lnSpc>
              <a:buSzPct val="82142"/>
              <a:buChar char="•"/>
              <a:tabLst>
                <a:tab pos="666115" algn="l"/>
                <a:tab pos="667385" algn="l"/>
              </a:tabLst>
            </a:pPr>
            <a:r>
              <a:rPr sz="2800" spc="-170" dirty="0">
                <a:latin typeface="Arial"/>
                <a:cs typeface="Arial"/>
              </a:rPr>
              <a:t>Τράπεζες, </a:t>
            </a:r>
            <a:r>
              <a:rPr sz="2800" spc="-75" dirty="0">
                <a:latin typeface="Arial"/>
                <a:cs typeface="Arial"/>
              </a:rPr>
              <a:t>συνεργεία </a:t>
            </a:r>
            <a:r>
              <a:rPr sz="2800" spc="-90" dirty="0">
                <a:latin typeface="Arial"/>
                <a:cs typeface="Arial"/>
              </a:rPr>
              <a:t>αυτοκινήτων,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ξενοδοχεία,  </a:t>
            </a:r>
            <a:r>
              <a:rPr sz="2800" spc="-90" dirty="0">
                <a:latin typeface="Arial"/>
                <a:cs typeface="Arial"/>
              </a:rPr>
              <a:t>κομμωτήρια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610" y="484758"/>
            <a:ext cx="6641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Clustering of</a:t>
            </a:r>
            <a:r>
              <a:rPr sz="4400" spc="-90" dirty="0"/>
              <a:t> </a:t>
            </a:r>
            <a:r>
              <a:rPr sz="4400" dirty="0"/>
              <a:t>Companies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2650" y="1593850"/>
          <a:ext cx="75692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INDUSTRY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366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REASON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 CLUSTERING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Wine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making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5080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Napa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Valley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(US)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Bordeaux region  (France)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3384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Natural resources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land  and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climate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Software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firms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3790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Silicon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Valley,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Boston,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Bangalore  (India)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3016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Talent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bright  graduates in  scientific/technical areas,  venture capitalists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nearby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Clean energy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Colorado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Critical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mass 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talent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and  information,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1,000  companies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082" y="685927"/>
            <a:ext cx="25457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006666"/>
                </a:solidFill>
              </a:rPr>
              <a:t>Περιεχόμενα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79856" y="1843557"/>
            <a:ext cx="8199755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770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114" dirty="0">
                <a:solidFill>
                  <a:srgbClr val="003366"/>
                </a:solidFill>
                <a:latin typeface="Arial"/>
                <a:cs typeface="Arial"/>
              </a:rPr>
              <a:t>Παγκόσμια 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Εταιρεία: </a:t>
            </a:r>
            <a:r>
              <a:rPr sz="2800" spc="-160" dirty="0">
                <a:solidFill>
                  <a:srgbClr val="003366"/>
                </a:solidFill>
                <a:latin typeface="Arial"/>
                <a:cs typeface="Arial"/>
              </a:rPr>
              <a:t>Federal</a:t>
            </a:r>
            <a:r>
              <a:rPr sz="2800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003366"/>
                </a:solidFill>
                <a:latin typeface="Arial"/>
                <a:cs typeface="Arial"/>
              </a:rPr>
              <a:t>Express</a:t>
            </a:r>
            <a:endParaRPr sz="2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675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280" dirty="0">
                <a:solidFill>
                  <a:srgbClr val="003366"/>
                </a:solidFill>
                <a:latin typeface="Arial"/>
                <a:cs typeface="Arial"/>
              </a:rPr>
              <a:t>H </a:t>
            </a:r>
            <a:r>
              <a:rPr sz="2800" spc="-105" dirty="0">
                <a:solidFill>
                  <a:srgbClr val="003366"/>
                </a:solidFill>
                <a:latin typeface="Arial"/>
                <a:cs typeface="Arial"/>
              </a:rPr>
              <a:t>Στρατηγική </a:t>
            </a:r>
            <a:r>
              <a:rPr sz="2800" spc="-114" dirty="0">
                <a:solidFill>
                  <a:srgbClr val="003366"/>
                </a:solidFill>
                <a:latin typeface="Arial"/>
                <a:cs typeface="Arial"/>
              </a:rPr>
              <a:t>Σημασία </a:t>
            </a:r>
            <a:r>
              <a:rPr sz="2800" spc="-100" dirty="0">
                <a:solidFill>
                  <a:srgbClr val="003366"/>
                </a:solidFill>
                <a:latin typeface="Arial"/>
                <a:cs typeface="Arial"/>
              </a:rPr>
              <a:t>της </a:t>
            </a:r>
            <a:r>
              <a:rPr sz="2800" spc="-170" dirty="0">
                <a:solidFill>
                  <a:srgbClr val="003366"/>
                </a:solidFill>
                <a:latin typeface="Arial"/>
                <a:cs typeface="Arial"/>
              </a:rPr>
              <a:t>Θέσης</a:t>
            </a:r>
            <a:r>
              <a:rPr sz="2800" spc="-9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003366"/>
                </a:solidFill>
                <a:latin typeface="Arial"/>
                <a:cs typeface="Arial"/>
              </a:rPr>
              <a:t>Εγκατάστασης</a:t>
            </a:r>
            <a:endParaRPr sz="2800">
              <a:latin typeface="Arial"/>
              <a:cs typeface="Arial"/>
            </a:endParaRPr>
          </a:p>
          <a:p>
            <a:pPr marL="373380" marR="5080" indent="-360680">
              <a:lnSpc>
                <a:spcPct val="100000"/>
              </a:lnSpc>
              <a:spcBef>
                <a:spcPts val="670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114" dirty="0">
                <a:solidFill>
                  <a:srgbClr val="003366"/>
                </a:solidFill>
                <a:latin typeface="Arial"/>
                <a:cs typeface="Arial"/>
              </a:rPr>
              <a:t>Παράγοντες </a:t>
            </a:r>
            <a:r>
              <a:rPr sz="2800" spc="-165" dirty="0">
                <a:solidFill>
                  <a:srgbClr val="003366"/>
                </a:solidFill>
                <a:latin typeface="Arial"/>
                <a:cs typeface="Arial"/>
              </a:rPr>
              <a:t>που </a:t>
            </a:r>
            <a:r>
              <a:rPr sz="2800" spc="-170" dirty="0">
                <a:solidFill>
                  <a:srgbClr val="003366"/>
                </a:solidFill>
                <a:latin typeface="Arial"/>
                <a:cs typeface="Arial"/>
              </a:rPr>
              <a:t>Επηρεάζουν </a:t>
            </a:r>
            <a:r>
              <a:rPr sz="2800" spc="-30" dirty="0">
                <a:solidFill>
                  <a:srgbClr val="003366"/>
                </a:solidFill>
                <a:latin typeface="Arial"/>
                <a:cs typeface="Arial"/>
              </a:rPr>
              <a:t>τις </a:t>
            </a:r>
            <a:r>
              <a:rPr sz="2800" spc="-114" dirty="0">
                <a:solidFill>
                  <a:srgbClr val="003366"/>
                </a:solidFill>
                <a:latin typeface="Arial"/>
                <a:cs typeface="Arial"/>
              </a:rPr>
              <a:t>Αποφάσεις </a:t>
            </a:r>
            <a:r>
              <a:rPr sz="2800" spc="-175" dirty="0">
                <a:solidFill>
                  <a:srgbClr val="003366"/>
                </a:solidFill>
                <a:latin typeface="Arial"/>
                <a:cs typeface="Arial"/>
              </a:rPr>
              <a:t>Επιλογής  </a:t>
            </a:r>
            <a:r>
              <a:rPr sz="2800" spc="-170" dirty="0">
                <a:solidFill>
                  <a:srgbClr val="003366"/>
                </a:solidFill>
                <a:latin typeface="Arial"/>
                <a:cs typeface="Arial"/>
              </a:rPr>
              <a:t>Θέσης</a:t>
            </a:r>
            <a:endParaRPr sz="2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675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Μέθοδοι </a:t>
            </a:r>
            <a:r>
              <a:rPr sz="2800" spc="-125" dirty="0">
                <a:solidFill>
                  <a:srgbClr val="003366"/>
                </a:solidFill>
                <a:latin typeface="Arial"/>
                <a:cs typeface="Arial"/>
              </a:rPr>
              <a:t>Αποτίμησης </a:t>
            </a:r>
            <a:r>
              <a:rPr sz="2800" spc="-130" dirty="0">
                <a:solidFill>
                  <a:srgbClr val="003366"/>
                </a:solidFill>
                <a:latin typeface="Arial"/>
                <a:cs typeface="Arial"/>
              </a:rPr>
              <a:t>Εναλλακτικών </a:t>
            </a:r>
            <a:r>
              <a:rPr sz="2800" spc="-190" dirty="0">
                <a:solidFill>
                  <a:srgbClr val="003366"/>
                </a:solidFill>
                <a:latin typeface="Arial"/>
                <a:cs typeface="Arial"/>
              </a:rPr>
              <a:t>Επιλογών</a:t>
            </a:r>
            <a:r>
              <a:rPr sz="2800" spc="-2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003366"/>
                </a:solidFill>
                <a:latin typeface="Arial"/>
                <a:cs typeface="Arial"/>
              </a:rPr>
              <a:t>Θέσης</a:t>
            </a:r>
            <a:endParaRPr sz="2800">
              <a:latin typeface="Arial"/>
              <a:cs typeface="Arial"/>
            </a:endParaRPr>
          </a:p>
          <a:p>
            <a:pPr marL="373380" marR="143510" indent="-360680">
              <a:lnSpc>
                <a:spcPct val="100000"/>
              </a:lnSpc>
              <a:spcBef>
                <a:spcPts val="670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105" dirty="0">
                <a:solidFill>
                  <a:srgbClr val="003366"/>
                </a:solidFill>
                <a:latin typeface="Arial"/>
                <a:cs typeface="Arial"/>
              </a:rPr>
              <a:t>Στρατηγική </a:t>
            </a:r>
            <a:r>
              <a:rPr sz="2800" spc="-175" dirty="0">
                <a:solidFill>
                  <a:srgbClr val="003366"/>
                </a:solidFill>
                <a:latin typeface="Arial"/>
                <a:cs typeface="Arial"/>
              </a:rPr>
              <a:t>Επιλογής </a:t>
            </a:r>
            <a:r>
              <a:rPr sz="2800" spc="-170" dirty="0">
                <a:solidFill>
                  <a:srgbClr val="003366"/>
                </a:solidFill>
                <a:latin typeface="Arial"/>
                <a:cs typeface="Arial"/>
              </a:rPr>
              <a:t>Θέσης </a:t>
            </a:r>
            <a:r>
              <a:rPr sz="2800" spc="-155" dirty="0">
                <a:solidFill>
                  <a:srgbClr val="003366"/>
                </a:solidFill>
                <a:latin typeface="Arial"/>
                <a:cs typeface="Arial"/>
              </a:rPr>
              <a:t>Εγκατάστασης </a:t>
            </a:r>
            <a:r>
              <a:rPr sz="2800" spc="-110" dirty="0">
                <a:solidFill>
                  <a:srgbClr val="003366"/>
                </a:solidFill>
                <a:latin typeface="Arial"/>
                <a:cs typeface="Arial"/>
              </a:rPr>
              <a:t>Μονάδων  </a:t>
            </a:r>
            <a:r>
              <a:rPr sz="2800" spc="-165" dirty="0">
                <a:solidFill>
                  <a:srgbClr val="003366"/>
                </a:solidFill>
                <a:latin typeface="Arial"/>
                <a:cs typeface="Arial"/>
              </a:rPr>
              <a:t>Παροχής</a:t>
            </a:r>
            <a:r>
              <a:rPr sz="2800" spc="-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003366"/>
                </a:solidFill>
                <a:latin typeface="Arial"/>
                <a:cs typeface="Arial"/>
              </a:rPr>
              <a:t>Υπηρεσιών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610" y="484758"/>
            <a:ext cx="6641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Clustering of</a:t>
            </a:r>
            <a:r>
              <a:rPr sz="4400" spc="-90" dirty="0"/>
              <a:t> </a:t>
            </a:r>
            <a:r>
              <a:rPr sz="4400" dirty="0"/>
              <a:t>Companies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2650" y="1593850"/>
          <a:ext cx="7569200" cy="3931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INDUSTRY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REASON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CLUSTERING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7790" marR="264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Theme parks  (Disney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World,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Universal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Studios,  and Sea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World)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Orlando,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Florida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720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hot spot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entertainment,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warm 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weather,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tourists, and  inexpensive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labor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Electronics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firms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Northern Mexico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NAFTA,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duty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free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export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U.S.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7790" marR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Computer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hardware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manufacturers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Singapore,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Taiwan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1003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High technological  penetration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rate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and per  capita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GDP,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skilled/educated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workforce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large pool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engineers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610" y="484758"/>
            <a:ext cx="6641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Clustering of</a:t>
            </a:r>
            <a:r>
              <a:rPr sz="4400" spc="-90" dirty="0"/>
              <a:t> </a:t>
            </a:r>
            <a:r>
              <a:rPr sz="4400" dirty="0"/>
              <a:t>Companies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2650" y="1593850"/>
          <a:ext cx="7569200" cy="420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INDUSTRY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REASON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CLUSTERING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7790" marR="1028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Fast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food chains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(Wendy’s,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McDonald’s,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Burger  King, and Pizza  Hut)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173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Sites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within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 mile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other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276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Stimulate food sales, high  traffic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flows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7790" marR="429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General aviation  aircraft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(Cessna,  Learjet, Boeing,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Raytheon)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Wichita,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Kansas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Mass of aviation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skills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Athletic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footwear,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outdoor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wear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Portland,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Oregon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135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300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companies, many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owned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by Nike, deep talent  pool and outdoor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culture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1708" y="483234"/>
            <a:ext cx="61823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Liberation Sans Narrow"/>
                <a:cs typeface="Liberation Sans Narrow"/>
              </a:rPr>
              <a:t>Παράδειγμα επιλογής</a:t>
            </a:r>
            <a:r>
              <a:rPr sz="4400" spc="-140" dirty="0">
                <a:latin typeface="Liberation Sans Narrow"/>
                <a:cs typeface="Liberation Sans Narrow"/>
              </a:rPr>
              <a:t> </a:t>
            </a:r>
            <a:r>
              <a:rPr sz="4400" spc="-5" dirty="0">
                <a:latin typeface="Liberation Sans Narrow"/>
                <a:cs typeface="Liberation Sans Narrow"/>
              </a:rPr>
              <a:t>θέσης</a:t>
            </a:r>
            <a:endParaRPr sz="44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488" y="1364945"/>
            <a:ext cx="3336290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Liberation Sans Narrow"/>
                <a:cs typeface="Liberation Sans Narrow"/>
              </a:rPr>
              <a:t>Η </a:t>
            </a:r>
            <a:r>
              <a:rPr sz="3600" spc="-10" dirty="0">
                <a:latin typeface="Liberation Sans Narrow"/>
                <a:cs typeface="Liberation Sans Narrow"/>
              </a:rPr>
              <a:t>BMW </a:t>
            </a:r>
            <a:r>
              <a:rPr sz="3600" spc="-15" dirty="0">
                <a:latin typeface="Liberation Sans Narrow"/>
                <a:cs typeface="Liberation Sans Narrow"/>
              </a:rPr>
              <a:t>αποφάσισε  </a:t>
            </a:r>
            <a:r>
              <a:rPr sz="3600" spc="-10" dirty="0">
                <a:latin typeface="Liberation Sans Narrow"/>
                <a:cs typeface="Liberation Sans Narrow"/>
              </a:rPr>
              <a:t>να </a:t>
            </a:r>
            <a:r>
              <a:rPr sz="3600" dirty="0">
                <a:latin typeface="Liberation Sans Narrow"/>
                <a:cs typeface="Liberation Sans Narrow"/>
              </a:rPr>
              <a:t>κτίσει </a:t>
            </a:r>
            <a:r>
              <a:rPr sz="3600" spc="-10" dirty="0">
                <a:latin typeface="Liberation Sans Narrow"/>
                <a:cs typeface="Liberation Sans Narrow"/>
              </a:rPr>
              <a:t>το </a:t>
            </a:r>
            <a:r>
              <a:rPr sz="3600" spc="-20" dirty="0">
                <a:latin typeface="Liberation Sans Narrow"/>
                <a:cs typeface="Liberation Sans Narrow"/>
              </a:rPr>
              <a:t>πρώτο  </a:t>
            </a:r>
            <a:r>
              <a:rPr sz="3600" spc="-5" dirty="0">
                <a:latin typeface="Liberation Sans Narrow"/>
                <a:cs typeface="Liberation Sans Narrow"/>
              </a:rPr>
              <a:t>της </a:t>
            </a:r>
            <a:r>
              <a:rPr sz="3600" spc="-10" dirty="0">
                <a:latin typeface="Liberation Sans Narrow"/>
                <a:cs typeface="Liberation Sans Narrow"/>
              </a:rPr>
              <a:t>μεγάλο  εργοστάσιο</a:t>
            </a:r>
            <a:endParaRPr sz="3600">
              <a:latin typeface="Liberation Sans Narrow"/>
              <a:cs typeface="Liberation Sans Narrow"/>
            </a:endParaRPr>
          </a:p>
          <a:p>
            <a:pPr marL="12700" marR="367030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latin typeface="Liberation Sans Narrow"/>
                <a:cs typeface="Liberation Sans Narrow"/>
              </a:rPr>
              <a:t>κατασκευής</a:t>
            </a:r>
            <a:r>
              <a:rPr sz="3600" spc="-55" dirty="0">
                <a:latin typeface="Liberation Sans Narrow"/>
                <a:cs typeface="Liberation Sans Narrow"/>
              </a:rPr>
              <a:t> </a:t>
            </a:r>
            <a:r>
              <a:rPr sz="3600" spc="-10" dirty="0">
                <a:latin typeface="Liberation Sans Narrow"/>
                <a:cs typeface="Liberation Sans Narrow"/>
              </a:rPr>
              <a:t>εκτός  </a:t>
            </a:r>
            <a:r>
              <a:rPr sz="3600" spc="-15" dirty="0">
                <a:latin typeface="Liberation Sans Narrow"/>
                <a:cs typeface="Liberation Sans Narrow"/>
              </a:rPr>
              <a:t>Γερμανίας </a:t>
            </a:r>
            <a:r>
              <a:rPr sz="3600" dirty="0">
                <a:latin typeface="Liberation Sans Narrow"/>
                <a:cs typeface="Liberation Sans Narrow"/>
              </a:rPr>
              <a:t>στη  </a:t>
            </a:r>
            <a:r>
              <a:rPr sz="3600" spc="-10" dirty="0">
                <a:latin typeface="Liberation Sans Narrow"/>
                <a:cs typeface="Liberation Sans Narrow"/>
              </a:rPr>
              <a:t>Νότια</a:t>
            </a:r>
            <a:r>
              <a:rPr sz="3600" spc="-60" dirty="0">
                <a:latin typeface="Liberation Sans Narrow"/>
                <a:cs typeface="Liberation Sans Narrow"/>
              </a:rPr>
              <a:t> </a:t>
            </a:r>
            <a:r>
              <a:rPr sz="3600" spc="-15" dirty="0">
                <a:latin typeface="Liberation Sans Narrow"/>
                <a:cs typeface="Liberation Sans Narrow"/>
              </a:rPr>
              <a:t>Καρολίνα.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6320" y="1327403"/>
            <a:ext cx="3023300" cy="222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855" y="3849623"/>
            <a:ext cx="5143500" cy="2714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772" y="61721"/>
            <a:ext cx="786384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60"/>
              </a:lnSpc>
              <a:spcBef>
                <a:spcPts val="100"/>
              </a:spcBef>
            </a:pPr>
            <a:r>
              <a:rPr sz="3600" spc="-5" dirty="0">
                <a:latin typeface="Liberation Sans Narrow"/>
                <a:cs typeface="Liberation Sans Narrow"/>
              </a:rPr>
              <a:t>Παράγοντες απόφασης που </a:t>
            </a:r>
            <a:r>
              <a:rPr sz="3600" spc="-10" dirty="0">
                <a:latin typeface="Liberation Sans Narrow"/>
                <a:cs typeface="Liberation Sans Narrow"/>
              </a:rPr>
              <a:t>επηρέασαν</a:t>
            </a:r>
            <a:r>
              <a:rPr sz="3600" spc="-70" dirty="0">
                <a:latin typeface="Liberation Sans Narrow"/>
                <a:cs typeface="Liberation Sans Narrow"/>
              </a:rPr>
              <a:t> </a:t>
            </a:r>
            <a:r>
              <a:rPr sz="3600" spc="-20" dirty="0">
                <a:latin typeface="Liberation Sans Narrow"/>
                <a:cs typeface="Liberation Sans Narrow"/>
              </a:rPr>
              <a:t>την</a:t>
            </a:r>
            <a:endParaRPr sz="3600">
              <a:latin typeface="Liberation Sans Narrow"/>
              <a:cs typeface="Liberation Sans Narrow"/>
            </a:endParaRPr>
          </a:p>
          <a:p>
            <a:pPr marL="635" algn="ctr">
              <a:lnSpc>
                <a:spcPts val="3860"/>
              </a:lnSpc>
            </a:pPr>
            <a:r>
              <a:rPr sz="3600" dirty="0">
                <a:latin typeface="Liberation Sans Narrow"/>
                <a:cs typeface="Liberation Sans Narrow"/>
              </a:rPr>
              <a:t>BMW </a:t>
            </a:r>
            <a:r>
              <a:rPr sz="3600" spc="-10" dirty="0">
                <a:latin typeface="Liberation Sans Narrow"/>
                <a:cs typeface="Liberation Sans Narrow"/>
              </a:rPr>
              <a:t>για </a:t>
            </a:r>
            <a:r>
              <a:rPr sz="3600" spc="-5" dirty="0">
                <a:latin typeface="Liberation Sans Narrow"/>
                <a:cs typeface="Liberation Sans Narrow"/>
              </a:rPr>
              <a:t>την </a:t>
            </a:r>
            <a:r>
              <a:rPr sz="3600" spc="-10" dirty="0">
                <a:latin typeface="Liberation Sans Narrow"/>
                <a:cs typeface="Liberation Sans Narrow"/>
              </a:rPr>
              <a:t>επιλογή </a:t>
            </a:r>
            <a:r>
              <a:rPr sz="3600" spc="-5" dirty="0">
                <a:latin typeface="Liberation Sans Narrow"/>
                <a:cs typeface="Liberation Sans Narrow"/>
              </a:rPr>
              <a:t>των</a:t>
            </a:r>
            <a:r>
              <a:rPr sz="3600" spc="-20" dirty="0">
                <a:latin typeface="Liberation Sans Narrow"/>
                <a:cs typeface="Liberation Sans Narrow"/>
              </a:rPr>
              <a:t> </a:t>
            </a:r>
            <a:r>
              <a:rPr sz="3600" spc="5" dirty="0">
                <a:latin typeface="Liberation Sans Narrow"/>
                <a:cs typeface="Liberation Sans Narrow"/>
              </a:rPr>
              <a:t>ΗΠΑ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219" y="1115060"/>
            <a:ext cx="8251825" cy="49860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06705" indent="-294005">
              <a:lnSpc>
                <a:spcPct val="100000"/>
              </a:lnSpc>
              <a:spcBef>
                <a:spcPts val="300"/>
              </a:spcBef>
              <a:buClr>
                <a:srgbClr val="FF9933"/>
              </a:buClr>
              <a:buFont typeface="Symbol"/>
              <a:buChar char=""/>
              <a:tabLst>
                <a:tab pos="307340" algn="l"/>
              </a:tabLst>
            </a:pPr>
            <a:r>
              <a:rPr sz="2400" b="1" spc="-125" dirty="0">
                <a:latin typeface="Trebuchet MS"/>
                <a:cs typeface="Trebuchet MS"/>
              </a:rPr>
              <a:t>Θέση </a:t>
            </a:r>
            <a:r>
              <a:rPr sz="2400" b="1" spc="-150" dirty="0">
                <a:latin typeface="Trebuchet MS"/>
                <a:cs typeface="Trebuchet MS"/>
              </a:rPr>
              <a:t>στην</a:t>
            </a:r>
            <a:r>
              <a:rPr sz="2400" b="1" spc="-300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αγορά:</a:t>
            </a:r>
            <a:endParaRPr sz="2400">
              <a:latin typeface="Trebuchet MS"/>
              <a:cs typeface="Trebuchet MS"/>
            </a:endParaRPr>
          </a:p>
          <a:p>
            <a:pPr marL="649605" marR="601980" lvl="1" indent="-247015">
              <a:lnSpc>
                <a:spcPct val="100000"/>
              </a:lnSpc>
              <a:spcBef>
                <a:spcPts val="204"/>
              </a:spcBef>
              <a:buClr>
                <a:srgbClr val="FF9933"/>
              </a:buClr>
              <a:buSzPct val="81250"/>
              <a:buFont typeface="Symbol"/>
              <a:buChar char=""/>
              <a:tabLst>
                <a:tab pos="650240" algn="l"/>
              </a:tabLst>
            </a:pPr>
            <a:r>
              <a:rPr sz="2400" spc="-80" dirty="0">
                <a:latin typeface="Arial"/>
                <a:cs typeface="Arial"/>
              </a:rPr>
              <a:t>Είναι </a:t>
            </a:r>
            <a:r>
              <a:rPr sz="2400" spc="-50" dirty="0">
                <a:latin typeface="Arial"/>
                <a:cs typeface="Arial"/>
              </a:rPr>
              <a:t>η </a:t>
            </a:r>
            <a:r>
              <a:rPr sz="2400" spc="-60" dirty="0">
                <a:latin typeface="Arial"/>
                <a:cs typeface="Arial"/>
              </a:rPr>
              <a:t>μεγαλύτερη </a:t>
            </a:r>
            <a:r>
              <a:rPr sz="2400" spc="-95" dirty="0">
                <a:latin typeface="Arial"/>
                <a:cs typeface="Arial"/>
              </a:rPr>
              <a:t>αγορά </a:t>
            </a:r>
            <a:r>
              <a:rPr sz="2400" spc="-120" dirty="0">
                <a:latin typeface="Arial"/>
                <a:cs typeface="Arial"/>
              </a:rPr>
              <a:t>πολυτελών </a:t>
            </a:r>
            <a:r>
              <a:rPr sz="2400" spc="-80" dirty="0">
                <a:latin typeface="Arial"/>
                <a:cs typeface="Arial"/>
              </a:rPr>
              <a:t>αυτοκινήτων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στον  </a:t>
            </a:r>
            <a:r>
              <a:rPr sz="2400" spc="-130" dirty="0">
                <a:latin typeface="Arial"/>
                <a:cs typeface="Arial"/>
              </a:rPr>
              <a:t>κόσμο</a:t>
            </a:r>
            <a:endParaRPr sz="2400">
              <a:latin typeface="Arial"/>
              <a:cs typeface="Arial"/>
            </a:endParaRPr>
          </a:p>
          <a:p>
            <a:pPr marL="649605" lvl="1" indent="-247015">
              <a:lnSpc>
                <a:spcPct val="100000"/>
              </a:lnSpc>
              <a:spcBef>
                <a:spcPts val="204"/>
              </a:spcBef>
              <a:buClr>
                <a:srgbClr val="FF9933"/>
              </a:buClr>
              <a:buSzPct val="81250"/>
              <a:buFont typeface="Symbol"/>
              <a:buChar char=""/>
              <a:tabLst>
                <a:tab pos="650240" algn="l"/>
              </a:tabLst>
            </a:pPr>
            <a:r>
              <a:rPr sz="2400" spc="-70" dirty="0">
                <a:latin typeface="Arial"/>
                <a:cs typeface="Arial"/>
              </a:rPr>
              <a:t>Παρουσιάζει </a:t>
            </a:r>
            <a:r>
              <a:rPr sz="2400" spc="-75" dirty="0">
                <a:latin typeface="Arial"/>
                <a:cs typeface="Arial"/>
              </a:rPr>
              <a:t>ραγδαίους </a:t>
            </a:r>
            <a:r>
              <a:rPr sz="2400" spc="-90" dirty="0">
                <a:latin typeface="Arial"/>
                <a:cs typeface="Arial"/>
              </a:rPr>
              <a:t>ρυθμούς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ανάπτυξης</a:t>
            </a:r>
            <a:endParaRPr sz="2400">
              <a:latin typeface="Arial"/>
              <a:cs typeface="Arial"/>
            </a:endParaRPr>
          </a:p>
          <a:p>
            <a:pPr marL="306705" indent="-294005">
              <a:lnSpc>
                <a:spcPct val="100000"/>
              </a:lnSpc>
              <a:spcBef>
                <a:spcPts val="195"/>
              </a:spcBef>
              <a:buClr>
                <a:srgbClr val="FF9933"/>
              </a:buClr>
              <a:buFont typeface="Symbol"/>
              <a:buChar char=""/>
              <a:tabLst>
                <a:tab pos="307340" algn="l"/>
              </a:tabLst>
            </a:pPr>
            <a:r>
              <a:rPr sz="2400" b="1" spc="-125" dirty="0">
                <a:latin typeface="Trebuchet MS"/>
                <a:cs typeface="Trebuchet MS"/>
              </a:rPr>
              <a:t>Εργασία</a:t>
            </a:r>
            <a:endParaRPr sz="2400">
              <a:latin typeface="Trebuchet MS"/>
              <a:cs typeface="Trebuchet MS"/>
            </a:endParaRPr>
          </a:p>
          <a:p>
            <a:pPr marL="649605" lvl="1" indent="-247015">
              <a:lnSpc>
                <a:spcPct val="100000"/>
              </a:lnSpc>
              <a:spcBef>
                <a:spcPts val="204"/>
              </a:spcBef>
              <a:buClr>
                <a:srgbClr val="FF9933"/>
              </a:buClr>
              <a:buSzPct val="81250"/>
              <a:buFont typeface="Symbol"/>
              <a:buChar char=""/>
              <a:tabLst>
                <a:tab pos="650240" algn="l"/>
              </a:tabLst>
            </a:pPr>
            <a:r>
              <a:rPr sz="2400" spc="-45" dirty="0">
                <a:latin typeface="Arial"/>
                <a:cs typeface="Arial"/>
              </a:rPr>
              <a:t>Μικρότερα </a:t>
            </a:r>
            <a:r>
              <a:rPr sz="2400" spc="-75" dirty="0">
                <a:latin typeface="Arial"/>
                <a:cs typeface="Arial"/>
              </a:rPr>
              <a:t>βιομηχανικά </a:t>
            </a:r>
            <a:r>
              <a:rPr sz="2400" spc="-105" dirty="0">
                <a:latin typeface="Arial"/>
                <a:cs typeface="Arial"/>
              </a:rPr>
              <a:t>κόστη </a:t>
            </a:r>
            <a:r>
              <a:rPr sz="2400" spc="-20" dirty="0">
                <a:latin typeface="Arial"/>
                <a:cs typeface="Arial"/>
              </a:rPr>
              <a:t>για </a:t>
            </a:r>
            <a:r>
              <a:rPr sz="2400" spc="-60" dirty="0">
                <a:latin typeface="Arial"/>
                <a:cs typeface="Arial"/>
              </a:rPr>
              <a:t>το </a:t>
            </a:r>
            <a:r>
              <a:rPr sz="2400" spc="-65" dirty="0">
                <a:latin typeface="Arial"/>
                <a:cs typeface="Arial"/>
              </a:rPr>
              <a:t>εργατικό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δυναμικό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2400" spc="75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400" b="1" spc="75" dirty="0">
                <a:solidFill>
                  <a:srgbClr val="FF0064"/>
                </a:solidFill>
                <a:latin typeface="Trebuchet MS"/>
                <a:cs typeface="Trebuchet MS"/>
              </a:rPr>
              <a:t>$17/ώρα</a:t>
            </a:r>
            <a:r>
              <a:rPr sz="2400" b="1" spc="-450" dirty="0">
                <a:solidFill>
                  <a:srgbClr val="FF0064"/>
                </a:solidFill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FF0064"/>
                </a:solidFill>
                <a:latin typeface="Trebuchet MS"/>
                <a:cs typeface="Trebuchet MS"/>
              </a:rPr>
              <a:t>(ΗΠΑ) </a:t>
            </a:r>
            <a:r>
              <a:rPr sz="2400" b="1" spc="-110" dirty="0">
                <a:solidFill>
                  <a:srgbClr val="FF0064"/>
                </a:solidFill>
                <a:latin typeface="Trebuchet MS"/>
                <a:cs typeface="Trebuchet MS"/>
              </a:rPr>
              <a:t>έναντι </a:t>
            </a:r>
            <a:r>
              <a:rPr sz="2400" b="1" spc="-120" dirty="0">
                <a:solidFill>
                  <a:srgbClr val="FF0064"/>
                </a:solidFill>
                <a:latin typeface="Trebuchet MS"/>
                <a:cs typeface="Trebuchet MS"/>
              </a:rPr>
              <a:t>$27/ώρα </a:t>
            </a:r>
            <a:r>
              <a:rPr sz="2400" b="1" spc="-110" dirty="0">
                <a:solidFill>
                  <a:srgbClr val="FF0064"/>
                </a:solidFill>
                <a:latin typeface="Trebuchet MS"/>
                <a:cs typeface="Trebuchet MS"/>
              </a:rPr>
              <a:t>(Γερμανία)</a:t>
            </a:r>
            <a:endParaRPr sz="2400">
              <a:latin typeface="Trebuchet MS"/>
              <a:cs typeface="Trebuchet MS"/>
            </a:endParaRPr>
          </a:p>
          <a:p>
            <a:pPr marL="649605" lvl="1" indent="-247015">
              <a:lnSpc>
                <a:spcPct val="100000"/>
              </a:lnSpc>
              <a:spcBef>
                <a:spcPts val="204"/>
              </a:spcBef>
              <a:buClr>
                <a:srgbClr val="FF9933"/>
              </a:buClr>
              <a:buSzPct val="81250"/>
              <a:buFont typeface="Symbol"/>
              <a:buChar char=""/>
              <a:tabLst>
                <a:tab pos="650240" algn="l"/>
              </a:tabLst>
            </a:pPr>
            <a:r>
              <a:rPr sz="2400" spc="-110" dirty="0">
                <a:latin typeface="Arial"/>
                <a:cs typeface="Arial"/>
              </a:rPr>
              <a:t>Υψηλότερη </a:t>
            </a:r>
            <a:r>
              <a:rPr sz="2400" spc="-105" dirty="0">
                <a:latin typeface="Arial"/>
                <a:cs typeface="Arial"/>
              </a:rPr>
              <a:t>παραγωγικότητα </a:t>
            </a:r>
            <a:r>
              <a:rPr sz="2400" spc="-85" dirty="0">
                <a:latin typeface="Arial"/>
                <a:cs typeface="Arial"/>
              </a:rPr>
              <a:t>εργασίας </a:t>
            </a:r>
            <a:r>
              <a:rPr sz="2400" b="1" spc="-204" dirty="0">
                <a:solidFill>
                  <a:srgbClr val="FF0064"/>
                </a:solidFill>
                <a:latin typeface="Trebuchet MS"/>
                <a:cs typeface="Trebuchet MS"/>
              </a:rPr>
              <a:t>11 </a:t>
            </a:r>
            <a:r>
              <a:rPr sz="2400" b="1" spc="-114" dirty="0">
                <a:solidFill>
                  <a:srgbClr val="FF0064"/>
                </a:solidFill>
                <a:latin typeface="Trebuchet MS"/>
                <a:cs typeface="Trebuchet MS"/>
              </a:rPr>
              <a:t>ημέρες</a:t>
            </a:r>
            <a:r>
              <a:rPr sz="2400" b="1" spc="-225" dirty="0">
                <a:solidFill>
                  <a:srgbClr val="FF0064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FF0064"/>
                </a:solidFill>
                <a:latin typeface="Trebuchet MS"/>
                <a:cs typeface="Trebuchet MS"/>
              </a:rPr>
              <a:t>διακοπών</a:t>
            </a:r>
            <a:endParaRPr sz="240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</a:pPr>
            <a:r>
              <a:rPr sz="2400" spc="140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400" b="1" spc="140" dirty="0">
                <a:solidFill>
                  <a:srgbClr val="FF0064"/>
                </a:solidFill>
                <a:latin typeface="Trebuchet MS"/>
                <a:cs typeface="Trebuchet MS"/>
              </a:rPr>
              <a:t>(ΗΠΑ)</a:t>
            </a:r>
            <a:r>
              <a:rPr sz="2400" b="1" spc="-425" dirty="0">
                <a:solidFill>
                  <a:srgbClr val="FF0064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FF0064"/>
                </a:solidFill>
                <a:latin typeface="Trebuchet MS"/>
                <a:cs typeface="Trebuchet MS"/>
              </a:rPr>
              <a:t>έναντι </a:t>
            </a:r>
            <a:r>
              <a:rPr sz="2400" b="1" spc="-195" dirty="0">
                <a:solidFill>
                  <a:srgbClr val="FF0064"/>
                </a:solidFill>
                <a:latin typeface="Trebuchet MS"/>
                <a:cs typeface="Trebuchet MS"/>
              </a:rPr>
              <a:t>31 </a:t>
            </a:r>
            <a:r>
              <a:rPr sz="2400" b="1" spc="-114" dirty="0">
                <a:solidFill>
                  <a:srgbClr val="FF0064"/>
                </a:solidFill>
                <a:latin typeface="Trebuchet MS"/>
                <a:cs typeface="Trebuchet MS"/>
              </a:rPr>
              <a:t>ημερών </a:t>
            </a:r>
            <a:r>
              <a:rPr sz="2400" b="1" spc="-110" dirty="0">
                <a:solidFill>
                  <a:srgbClr val="FF0064"/>
                </a:solidFill>
                <a:latin typeface="Trebuchet MS"/>
                <a:cs typeface="Trebuchet MS"/>
              </a:rPr>
              <a:t>(Γερμανία)</a:t>
            </a:r>
            <a:endParaRPr sz="2400">
              <a:latin typeface="Trebuchet MS"/>
              <a:cs typeface="Trebuchet MS"/>
            </a:endParaRPr>
          </a:p>
          <a:p>
            <a:pPr marL="306705" indent="-294005">
              <a:lnSpc>
                <a:spcPct val="100000"/>
              </a:lnSpc>
              <a:spcBef>
                <a:spcPts val="190"/>
              </a:spcBef>
              <a:buClr>
                <a:srgbClr val="FF9933"/>
              </a:buClr>
              <a:buFont typeface="Symbol"/>
              <a:buChar char=""/>
              <a:tabLst>
                <a:tab pos="307340" algn="l"/>
              </a:tabLst>
            </a:pPr>
            <a:r>
              <a:rPr sz="2400" b="1" spc="-120" dirty="0">
                <a:latin typeface="Trebuchet MS"/>
                <a:cs typeface="Trebuchet MS"/>
              </a:rPr>
              <a:t>Άλλα</a:t>
            </a:r>
            <a:endParaRPr sz="2400">
              <a:latin typeface="Trebuchet MS"/>
              <a:cs typeface="Trebuchet MS"/>
            </a:endParaRPr>
          </a:p>
          <a:p>
            <a:pPr marL="649605" lvl="1" indent="-247015">
              <a:lnSpc>
                <a:spcPct val="100000"/>
              </a:lnSpc>
              <a:spcBef>
                <a:spcPts val="209"/>
              </a:spcBef>
              <a:buClr>
                <a:srgbClr val="FF9933"/>
              </a:buClr>
              <a:buSzPct val="81250"/>
              <a:buFont typeface="Symbol"/>
              <a:buChar char=""/>
              <a:tabLst>
                <a:tab pos="650240" algn="l"/>
              </a:tabLst>
            </a:pPr>
            <a:r>
              <a:rPr sz="2400" spc="-95" dirty="0">
                <a:latin typeface="Arial"/>
                <a:cs typeface="Arial"/>
              </a:rPr>
              <a:t>Χαμηλότερα </a:t>
            </a:r>
            <a:r>
              <a:rPr sz="2400" spc="-35" dirty="0">
                <a:latin typeface="Arial"/>
                <a:cs typeface="Arial"/>
              </a:rPr>
              <a:t>ναυτιλιακά </a:t>
            </a:r>
            <a:r>
              <a:rPr sz="2400" spc="-110" dirty="0">
                <a:latin typeface="Arial"/>
                <a:cs typeface="Arial"/>
              </a:rPr>
              <a:t>κόστη </a:t>
            </a:r>
            <a:r>
              <a:rPr sz="2400" spc="-140" dirty="0">
                <a:latin typeface="Arial"/>
                <a:cs typeface="Arial"/>
              </a:rPr>
              <a:t>(&lt; </a:t>
            </a:r>
            <a:r>
              <a:rPr sz="2400" spc="-150" dirty="0">
                <a:latin typeface="Arial"/>
                <a:cs typeface="Arial"/>
              </a:rPr>
              <a:t>από </a:t>
            </a:r>
            <a:r>
              <a:rPr sz="2400" spc="-130" dirty="0">
                <a:latin typeface="Arial"/>
                <a:cs typeface="Arial"/>
              </a:rPr>
              <a:t>$2500 </a:t>
            </a:r>
            <a:r>
              <a:rPr sz="2400" spc="-65" dirty="0">
                <a:latin typeface="Arial"/>
                <a:cs typeface="Arial"/>
              </a:rPr>
              <a:t>ανά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αυτοκίνητο)</a:t>
            </a:r>
            <a:endParaRPr sz="2400">
              <a:latin typeface="Arial"/>
              <a:cs typeface="Arial"/>
            </a:endParaRPr>
          </a:p>
          <a:p>
            <a:pPr marL="649605" marR="1073785" lvl="1" indent="-247015">
              <a:lnSpc>
                <a:spcPct val="100000"/>
              </a:lnSpc>
              <a:buClr>
                <a:srgbClr val="FF9933"/>
              </a:buClr>
              <a:buSzPct val="81250"/>
              <a:buFont typeface="Symbol"/>
              <a:buChar char=""/>
              <a:tabLst>
                <a:tab pos="650240" algn="l"/>
              </a:tabLst>
            </a:pPr>
            <a:r>
              <a:rPr sz="2400" spc="-85" dirty="0">
                <a:latin typeface="Arial"/>
                <a:cs typeface="Arial"/>
              </a:rPr>
              <a:t>Νέες </a:t>
            </a:r>
            <a:r>
              <a:rPr sz="2400" spc="-80" dirty="0">
                <a:latin typeface="Arial"/>
                <a:cs typeface="Arial"/>
              </a:rPr>
              <a:t>εγκαταστάσεις </a:t>
            </a:r>
            <a:r>
              <a:rPr sz="2400" spc="35" dirty="0">
                <a:latin typeface="Arial"/>
                <a:cs typeface="Arial"/>
              </a:rPr>
              <a:t>&amp; </a:t>
            </a:r>
            <a:r>
              <a:rPr sz="2400" spc="-120" dirty="0">
                <a:latin typeface="Arial"/>
                <a:cs typeface="Arial"/>
              </a:rPr>
              <a:t>εξοπλισμός </a:t>
            </a:r>
            <a:r>
              <a:rPr sz="2400" spc="-45" dirty="0">
                <a:latin typeface="Arial"/>
                <a:cs typeface="Arial"/>
              </a:rPr>
              <a:t>θα </a:t>
            </a:r>
            <a:r>
              <a:rPr sz="2400" spc="-125" dirty="0">
                <a:latin typeface="Arial"/>
                <a:cs typeface="Arial"/>
              </a:rPr>
              <a:t>μπορούσαν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να  </a:t>
            </a:r>
            <a:r>
              <a:rPr sz="2400" spc="-95" dirty="0">
                <a:latin typeface="Arial"/>
                <a:cs typeface="Arial"/>
              </a:rPr>
              <a:t>αυξήσουν </a:t>
            </a:r>
            <a:r>
              <a:rPr sz="2400" spc="-85" dirty="0">
                <a:latin typeface="Arial"/>
                <a:cs typeface="Arial"/>
              </a:rPr>
              <a:t>την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παραγωγικότητα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0"/>
            <a:ext cx="7040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8190" marR="5080" indent="-746125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Liberation Sans Narrow"/>
                <a:cs typeface="Liberation Sans Narrow"/>
              </a:rPr>
              <a:t>Παράγοντες </a:t>
            </a:r>
            <a:r>
              <a:rPr sz="3600" spc="-25" dirty="0">
                <a:latin typeface="Liberation Sans Narrow"/>
                <a:cs typeface="Liberation Sans Narrow"/>
              </a:rPr>
              <a:t>απόφασης </a:t>
            </a:r>
            <a:r>
              <a:rPr sz="3600" spc="-10" dirty="0">
                <a:latin typeface="Liberation Sans Narrow"/>
                <a:cs typeface="Liberation Sans Narrow"/>
              </a:rPr>
              <a:t>για επιλογή της  Νότιας </a:t>
            </a:r>
            <a:r>
              <a:rPr sz="3600" spc="-15" dirty="0">
                <a:latin typeface="Liberation Sans Narrow"/>
                <a:cs typeface="Liberation Sans Narrow"/>
              </a:rPr>
              <a:t>Καρολίνας ως</a:t>
            </a:r>
            <a:r>
              <a:rPr sz="3600" spc="-65" dirty="0">
                <a:latin typeface="Liberation Sans Narrow"/>
                <a:cs typeface="Liberation Sans Narrow"/>
              </a:rPr>
              <a:t> </a:t>
            </a:r>
            <a:r>
              <a:rPr sz="3600" spc="-15" dirty="0">
                <a:latin typeface="Liberation Sans Narrow"/>
                <a:cs typeface="Liberation Sans Narrow"/>
              </a:rPr>
              <a:t>περιοχής</a:t>
            </a:r>
            <a:endParaRPr sz="36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307" y="1288322"/>
            <a:ext cx="8439150" cy="432625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550"/>
              </a:spcBef>
              <a:buClr>
                <a:srgbClr val="FF9933"/>
              </a:buClr>
              <a:buSzPct val="97222"/>
              <a:buFont typeface="Symbol"/>
              <a:buChar char=""/>
              <a:tabLst>
                <a:tab pos="358140" algn="l"/>
              </a:tabLst>
            </a:pPr>
            <a:r>
              <a:rPr sz="3600" spc="-195" dirty="0">
                <a:latin typeface="Arial"/>
                <a:cs typeface="Arial"/>
              </a:rPr>
              <a:t>Εργασία</a:t>
            </a:r>
            <a:endParaRPr sz="3600">
              <a:latin typeface="Arial"/>
              <a:cs typeface="Arial"/>
            </a:endParaRPr>
          </a:p>
          <a:p>
            <a:pPr marL="649605" lvl="1" indent="-247015">
              <a:lnSpc>
                <a:spcPct val="100000"/>
              </a:lnSpc>
              <a:spcBef>
                <a:spcPts val="345"/>
              </a:spcBef>
              <a:buClr>
                <a:srgbClr val="FF9933"/>
              </a:buClr>
              <a:buSzPct val="82142"/>
              <a:buFont typeface="Symbol"/>
              <a:buChar char=""/>
              <a:tabLst>
                <a:tab pos="650240" algn="l"/>
              </a:tabLst>
            </a:pPr>
            <a:r>
              <a:rPr sz="2800" spc="-110" dirty="0">
                <a:latin typeface="Arial"/>
                <a:cs typeface="Arial"/>
              </a:rPr>
              <a:t>Χαμηλότερες </a:t>
            </a:r>
            <a:r>
              <a:rPr sz="2800" spc="-65" dirty="0">
                <a:latin typeface="Arial"/>
                <a:cs typeface="Arial"/>
              </a:rPr>
              <a:t>αμοιβές </a:t>
            </a:r>
            <a:r>
              <a:rPr sz="2800" spc="-105" dirty="0">
                <a:latin typeface="Arial"/>
                <a:cs typeface="Arial"/>
              </a:rPr>
              <a:t>στη </a:t>
            </a:r>
            <a:r>
              <a:rPr sz="2800" spc="-50" dirty="0">
                <a:latin typeface="Arial"/>
                <a:cs typeface="Arial"/>
              </a:rPr>
              <a:t>Νότια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Καρολίνα</a:t>
            </a:r>
            <a:endParaRPr sz="2800">
              <a:latin typeface="Arial"/>
              <a:cs typeface="Arial"/>
            </a:endParaRPr>
          </a:p>
          <a:p>
            <a:pPr marL="357505" indent="-344805">
              <a:lnSpc>
                <a:spcPct val="100000"/>
              </a:lnSpc>
              <a:spcBef>
                <a:spcPts val="1040"/>
              </a:spcBef>
              <a:buClr>
                <a:srgbClr val="FF9933"/>
              </a:buClr>
              <a:buSzPct val="97222"/>
              <a:buFont typeface="Symbol"/>
              <a:buChar char=""/>
              <a:tabLst>
                <a:tab pos="358140" algn="l"/>
              </a:tabLst>
            </a:pPr>
            <a:r>
              <a:rPr sz="3600" spc="-145" dirty="0">
                <a:latin typeface="Arial"/>
                <a:cs typeface="Arial"/>
              </a:rPr>
              <a:t>Κρατικά </a:t>
            </a:r>
            <a:r>
              <a:rPr sz="3600" spc="-105" dirty="0">
                <a:latin typeface="Arial"/>
                <a:cs typeface="Arial"/>
              </a:rPr>
              <a:t>κίνητρα</a:t>
            </a:r>
            <a:endParaRPr sz="3600">
              <a:latin typeface="Arial"/>
              <a:cs typeface="Arial"/>
            </a:endParaRPr>
          </a:p>
          <a:p>
            <a:pPr marL="649605" lvl="1" indent="-247015">
              <a:lnSpc>
                <a:spcPct val="100000"/>
              </a:lnSpc>
              <a:spcBef>
                <a:spcPts val="325"/>
              </a:spcBef>
              <a:buClr>
                <a:srgbClr val="FF9933"/>
              </a:buClr>
              <a:buSzPct val="75000"/>
              <a:buFont typeface="Symbol"/>
              <a:buChar char=""/>
              <a:tabLst>
                <a:tab pos="650240" algn="l"/>
              </a:tabLst>
            </a:pPr>
            <a:r>
              <a:rPr sz="3200" spc="-25" dirty="0">
                <a:latin typeface="Arial"/>
                <a:cs typeface="Arial"/>
              </a:rPr>
              <a:t>Μειωμένοι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φόροι</a:t>
            </a:r>
            <a:endParaRPr sz="3200">
              <a:latin typeface="Arial"/>
              <a:cs typeface="Arial"/>
            </a:endParaRPr>
          </a:p>
          <a:p>
            <a:pPr marL="649605" marR="5080" lvl="1" indent="-247015">
              <a:lnSpc>
                <a:spcPct val="100000"/>
              </a:lnSpc>
              <a:spcBef>
                <a:spcPts val="305"/>
              </a:spcBef>
              <a:buClr>
                <a:srgbClr val="FF9933"/>
              </a:buClr>
              <a:buSzPct val="75000"/>
              <a:buFont typeface="Symbol"/>
              <a:buChar char=""/>
              <a:tabLst>
                <a:tab pos="650240" algn="l"/>
              </a:tabLst>
            </a:pPr>
            <a:r>
              <a:rPr sz="3200" spc="-250" dirty="0">
                <a:latin typeface="Arial"/>
                <a:cs typeface="Arial"/>
              </a:rPr>
              <a:t>Ζώνη </a:t>
            </a:r>
            <a:r>
              <a:rPr sz="3200" spc="-55" dirty="0">
                <a:latin typeface="Arial"/>
                <a:cs typeface="Arial"/>
              </a:rPr>
              <a:t>ελεύθερου </a:t>
            </a:r>
            <a:r>
              <a:rPr sz="3200" spc="-100" dirty="0">
                <a:latin typeface="Arial"/>
                <a:cs typeface="Arial"/>
              </a:rPr>
              <a:t>εμπορίου </a:t>
            </a:r>
            <a:r>
              <a:rPr sz="3200" spc="-200" dirty="0">
                <a:latin typeface="Arial"/>
                <a:cs typeface="Arial"/>
              </a:rPr>
              <a:t>από </a:t>
            </a:r>
            <a:r>
              <a:rPr sz="3200" spc="-75" dirty="0">
                <a:latin typeface="Arial"/>
                <a:cs typeface="Arial"/>
              </a:rPr>
              <a:t>το</a:t>
            </a:r>
            <a:r>
              <a:rPr sz="3200" spc="-33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αεροδρόμιο  </a:t>
            </a:r>
            <a:r>
              <a:rPr sz="3200" spc="-85" dirty="0">
                <a:latin typeface="Arial"/>
                <a:cs typeface="Arial"/>
              </a:rPr>
              <a:t>στις </a:t>
            </a:r>
            <a:r>
              <a:rPr sz="3200" spc="-110" dirty="0">
                <a:latin typeface="Arial"/>
                <a:cs typeface="Arial"/>
              </a:rPr>
              <a:t>εργοστασιακές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εγκαταστάσεις</a:t>
            </a:r>
            <a:endParaRPr sz="3200">
              <a:latin typeface="Arial"/>
              <a:cs typeface="Arial"/>
            </a:endParaRPr>
          </a:p>
          <a:p>
            <a:pPr marL="649605" marR="109855" lvl="1" indent="-247015">
              <a:lnSpc>
                <a:spcPct val="100000"/>
              </a:lnSpc>
              <a:spcBef>
                <a:spcPts val="190"/>
              </a:spcBef>
              <a:buClr>
                <a:srgbClr val="FF9933"/>
              </a:buClr>
              <a:buSzPct val="75000"/>
              <a:buFont typeface="Symbol"/>
              <a:buChar char=""/>
              <a:tabLst>
                <a:tab pos="650240" algn="l"/>
              </a:tabLst>
            </a:pPr>
            <a:r>
              <a:rPr sz="3200" spc="-185" dirty="0">
                <a:latin typeface="Arial"/>
                <a:cs typeface="Arial"/>
              </a:rPr>
              <a:t>Όχι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φόροι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σε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εισαγόμενα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είδη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ή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σε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εξαγόμενα  </a:t>
            </a:r>
            <a:r>
              <a:rPr sz="3200" spc="-70" dirty="0">
                <a:latin typeface="Arial"/>
                <a:cs typeface="Arial"/>
              </a:rPr>
              <a:t>αυτοκίνητα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4010" marR="5080" indent="-111125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Liberation Sans Narrow"/>
                <a:cs typeface="Liberation Sans Narrow"/>
              </a:rPr>
              <a:t>Μέθοδοι </a:t>
            </a:r>
            <a:r>
              <a:rPr sz="4000" spc="-10" dirty="0">
                <a:latin typeface="Liberation Sans Narrow"/>
                <a:cs typeface="Liberation Sans Narrow"/>
              </a:rPr>
              <a:t>αποτίμησης της </a:t>
            </a:r>
            <a:r>
              <a:rPr sz="4000" spc="-5" dirty="0">
                <a:latin typeface="Liberation Sans Narrow"/>
                <a:cs typeface="Liberation Sans Narrow"/>
              </a:rPr>
              <a:t>αξίας</a:t>
            </a:r>
            <a:r>
              <a:rPr sz="4000" spc="-75" dirty="0">
                <a:latin typeface="Liberation Sans Narrow"/>
                <a:cs typeface="Liberation Sans Narrow"/>
              </a:rPr>
              <a:t> </a:t>
            </a:r>
            <a:r>
              <a:rPr sz="4000" spc="-5" dirty="0">
                <a:latin typeface="Liberation Sans Narrow"/>
                <a:cs typeface="Liberation Sans Narrow"/>
              </a:rPr>
              <a:t>της  </a:t>
            </a:r>
            <a:r>
              <a:rPr sz="4000" spc="-10" dirty="0">
                <a:latin typeface="Liberation Sans Narrow"/>
                <a:cs typeface="Liberation Sans Narrow"/>
              </a:rPr>
              <a:t>θέσης</a:t>
            </a:r>
            <a:r>
              <a:rPr sz="4000" spc="-15" dirty="0">
                <a:latin typeface="Liberation Sans Narrow"/>
                <a:cs typeface="Liberation Sans Narrow"/>
              </a:rPr>
              <a:t> </a:t>
            </a:r>
            <a:r>
              <a:rPr sz="4000" spc="-5" dirty="0">
                <a:latin typeface="Liberation Sans Narrow"/>
                <a:cs typeface="Liberation Sans Narrow"/>
              </a:rPr>
              <a:t>εγκατάστασης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9177" y="1884705"/>
            <a:ext cx="5929630" cy="306768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37515" indent="-42481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800" spc="-75" dirty="0">
                <a:latin typeface="Arial"/>
                <a:cs typeface="Arial"/>
              </a:rPr>
              <a:t>Μέθοδος </a:t>
            </a:r>
            <a:r>
              <a:rPr sz="2800" spc="-140" dirty="0">
                <a:latin typeface="Arial"/>
                <a:cs typeface="Arial"/>
              </a:rPr>
              <a:t>βαθμολόγησης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παραγόντων</a:t>
            </a:r>
            <a:endParaRPr sz="28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800" spc="-130" dirty="0">
                <a:latin typeface="Arial"/>
                <a:cs typeface="Arial"/>
              </a:rPr>
              <a:t>Ανάλυση </a:t>
            </a:r>
            <a:r>
              <a:rPr sz="2800" spc="-100" dirty="0">
                <a:latin typeface="Arial"/>
                <a:cs typeface="Arial"/>
              </a:rPr>
              <a:t>νεκρού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σημείου</a:t>
            </a:r>
            <a:endParaRPr sz="28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800" spc="-150" dirty="0">
                <a:latin typeface="Arial"/>
                <a:cs typeface="Arial"/>
              </a:rPr>
              <a:t>Χωροθέτηση </a:t>
            </a:r>
            <a:r>
              <a:rPr sz="2800" spc="-35" dirty="0">
                <a:latin typeface="Arial"/>
                <a:cs typeface="Arial"/>
              </a:rPr>
              <a:t>με </a:t>
            </a:r>
            <a:r>
              <a:rPr sz="2800" spc="-135" dirty="0">
                <a:latin typeface="Arial"/>
                <a:cs typeface="Arial"/>
              </a:rPr>
              <a:t>βάση </a:t>
            </a:r>
            <a:r>
              <a:rPr sz="2800" spc="-110" dirty="0">
                <a:latin typeface="Arial"/>
                <a:cs typeface="Arial"/>
              </a:rPr>
              <a:t>την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απόσταση</a:t>
            </a:r>
            <a:endParaRPr sz="2800">
              <a:latin typeface="Arial"/>
              <a:cs typeface="Arial"/>
            </a:endParaRPr>
          </a:p>
          <a:p>
            <a:pPr marL="1117600" lvl="1" indent="-457200">
              <a:lnSpc>
                <a:spcPct val="100000"/>
              </a:lnSpc>
              <a:buChar char="•"/>
              <a:tabLst>
                <a:tab pos="1117600" algn="l"/>
                <a:tab pos="1118235" algn="l"/>
              </a:tabLst>
            </a:pPr>
            <a:r>
              <a:rPr sz="2800" spc="-75" dirty="0">
                <a:latin typeface="Arial"/>
                <a:cs typeface="Arial"/>
              </a:rPr>
              <a:t>Μέθοδος </a:t>
            </a:r>
            <a:r>
              <a:rPr sz="2800" spc="-95" dirty="0">
                <a:latin typeface="Arial"/>
                <a:cs typeface="Arial"/>
              </a:rPr>
              <a:t>κέντρου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βαρύτητας</a:t>
            </a:r>
            <a:endParaRPr sz="2800">
              <a:latin typeface="Arial"/>
              <a:cs typeface="Arial"/>
            </a:endParaRPr>
          </a:p>
          <a:p>
            <a:pPr marL="437515" marR="744855" indent="-424815">
              <a:lnSpc>
                <a:spcPct val="110000"/>
              </a:lnSpc>
              <a:spcBef>
                <a:spcPts val="420"/>
              </a:spcBef>
              <a:buAutoNum type="arabicPeriod"/>
              <a:tabLst>
                <a:tab pos="437515" algn="l"/>
                <a:tab pos="438150" algn="l"/>
              </a:tabLst>
            </a:pPr>
            <a:r>
              <a:rPr sz="2800" spc="-135" dirty="0">
                <a:latin typeface="Arial"/>
                <a:cs typeface="Arial"/>
              </a:rPr>
              <a:t>Πρότυπο </a:t>
            </a:r>
            <a:r>
              <a:rPr sz="2800" spc="-75" dirty="0">
                <a:latin typeface="Arial"/>
                <a:cs typeface="Arial"/>
              </a:rPr>
              <a:t>μεταφοράς </a:t>
            </a:r>
            <a:r>
              <a:rPr sz="2800" spc="-110" dirty="0">
                <a:latin typeface="Arial"/>
                <a:cs typeface="Arial"/>
              </a:rPr>
              <a:t>(γραμμικός  </a:t>
            </a:r>
            <a:r>
              <a:rPr sz="2800" spc="-120" dirty="0">
                <a:latin typeface="Arial"/>
                <a:cs typeface="Arial"/>
              </a:rPr>
              <a:t>προγραμματισμός)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6" rIns="0" bIns="0" rtlCol="0">
            <a:spAutoFit/>
          </a:bodyPr>
          <a:lstStyle/>
          <a:p>
            <a:pPr marL="455295" marR="5080" indent="54102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Μέθοδος </a:t>
            </a:r>
            <a:r>
              <a:rPr sz="3600" spc="-10" dirty="0"/>
              <a:t>Βαθμολόγησης  </a:t>
            </a:r>
            <a:r>
              <a:rPr sz="3600" spc="-15" dirty="0"/>
              <a:t>Παραγόντων </a:t>
            </a:r>
            <a:r>
              <a:rPr sz="3600" dirty="0"/>
              <a:t>(Factors</a:t>
            </a:r>
            <a:r>
              <a:rPr sz="3600" spc="-85" dirty="0"/>
              <a:t> </a:t>
            </a:r>
            <a:r>
              <a:rPr sz="3600" dirty="0"/>
              <a:t>Rating)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0473" y="1265199"/>
            <a:ext cx="8143240" cy="467804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Είναι η πιο </a:t>
            </a:r>
            <a:r>
              <a:rPr sz="2800" spc="-10" dirty="0">
                <a:latin typeface="Arial"/>
                <a:cs typeface="Arial"/>
              </a:rPr>
              <a:t>συχνά χρησιμοποιούμενη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μέθοδος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Χρήσιμη </a:t>
            </a:r>
            <a:r>
              <a:rPr sz="2800" spc="-10" dirty="0">
                <a:latin typeface="Arial"/>
                <a:cs typeface="Arial"/>
              </a:rPr>
              <a:t>στις </a:t>
            </a:r>
            <a:r>
              <a:rPr sz="2800" spc="-5" dirty="0">
                <a:latin typeface="Arial"/>
                <a:cs typeface="Arial"/>
              </a:rPr>
              <a:t>υπηρεσίες </a:t>
            </a:r>
            <a:r>
              <a:rPr sz="2800" spc="-15" dirty="0">
                <a:latin typeface="Arial"/>
                <a:cs typeface="Arial"/>
              </a:rPr>
              <a:t>αλλά και </a:t>
            </a:r>
            <a:r>
              <a:rPr sz="2800" spc="-10" dirty="0">
                <a:latin typeface="Arial"/>
                <a:cs typeface="Arial"/>
              </a:rPr>
              <a:t>στη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βιομηχανία</a:t>
            </a:r>
            <a:endParaRPr sz="2800">
              <a:latin typeface="Arial"/>
              <a:cs typeface="Arial"/>
            </a:endParaRPr>
          </a:p>
          <a:p>
            <a:pPr marL="457200" marR="240665" indent="-445134">
              <a:lnSpc>
                <a:spcPts val="3020"/>
              </a:lnSpc>
              <a:spcBef>
                <a:spcPts val="1395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15" dirty="0">
                <a:latin typeface="Arial"/>
                <a:cs typeface="Arial"/>
              </a:rPr>
              <a:t>Αποτίμηση </a:t>
            </a:r>
            <a:r>
              <a:rPr sz="2800" spc="-5" dirty="0">
                <a:latin typeface="Arial"/>
                <a:cs typeface="Arial"/>
              </a:rPr>
              <a:t>της </a:t>
            </a:r>
            <a:r>
              <a:rPr sz="2800" spc="-10" dirty="0">
                <a:latin typeface="Arial"/>
                <a:cs typeface="Arial"/>
              </a:rPr>
              <a:t>αξίας </a:t>
            </a:r>
            <a:r>
              <a:rPr sz="2800" spc="-20" dirty="0">
                <a:latin typeface="Arial"/>
                <a:cs typeface="Arial"/>
              </a:rPr>
              <a:t>των </a:t>
            </a:r>
            <a:r>
              <a:rPr sz="2800" spc="-10" dirty="0">
                <a:latin typeface="Arial"/>
                <a:cs typeface="Arial"/>
              </a:rPr>
              <a:t>εναλλακτικών θέσεων  </a:t>
            </a:r>
            <a:r>
              <a:rPr sz="2800" spc="-5" dirty="0">
                <a:latin typeface="Arial"/>
                <a:cs typeface="Arial"/>
              </a:rPr>
              <a:t>με χρήση </a:t>
            </a:r>
            <a:r>
              <a:rPr sz="2800" spc="-10" dirty="0">
                <a:latin typeface="Arial"/>
                <a:cs typeface="Arial"/>
              </a:rPr>
              <a:t>παραγόντων</a:t>
            </a:r>
            <a:r>
              <a:rPr sz="2800" spc="-5" dirty="0">
                <a:latin typeface="Arial"/>
                <a:cs typeface="Arial"/>
              </a:rPr>
              <a:t> επιτυχίας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b="1" spc="-25" dirty="0">
                <a:latin typeface="Arial"/>
                <a:cs typeface="Arial"/>
              </a:rPr>
              <a:t>Ποσοτικοί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παράγοντες</a:t>
            </a:r>
            <a:endParaRPr sz="2800">
              <a:latin typeface="Arial"/>
              <a:cs typeface="Arial"/>
            </a:endParaRPr>
          </a:p>
          <a:p>
            <a:pPr marL="647700">
              <a:lnSpc>
                <a:spcPct val="100000"/>
              </a:lnSpc>
              <a:spcBef>
                <a:spcPts val="1005"/>
              </a:spcBef>
              <a:tabLst>
                <a:tab pos="1104900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π.χ. </a:t>
            </a:r>
            <a:r>
              <a:rPr sz="2800" spc="-15" dirty="0">
                <a:latin typeface="Arial"/>
                <a:cs typeface="Arial"/>
              </a:rPr>
              <a:t>κόστη </a:t>
            </a:r>
            <a:r>
              <a:rPr sz="2800" spc="-5" dirty="0">
                <a:latin typeface="Arial"/>
                <a:cs typeface="Arial"/>
              </a:rPr>
              <a:t>μικρής &amp; μεγάλης διάρκειας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ζωής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57200" algn="l"/>
              </a:tabLst>
            </a:pPr>
            <a:r>
              <a:rPr sz="1650" spc="-18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b="1" spc="-25" dirty="0">
                <a:latin typeface="Arial"/>
                <a:cs typeface="Arial"/>
              </a:rPr>
              <a:t>Ποιοτικοί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παράγοντες</a:t>
            </a:r>
            <a:endParaRPr sz="2800">
              <a:latin typeface="Arial"/>
              <a:cs typeface="Arial"/>
            </a:endParaRPr>
          </a:p>
          <a:p>
            <a:pPr marL="1104900" marR="972819" indent="-457200">
              <a:lnSpc>
                <a:spcPts val="3020"/>
              </a:lnSpc>
              <a:spcBef>
                <a:spcPts val="1395"/>
              </a:spcBef>
              <a:tabLst>
                <a:tab pos="1104900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π.χ. </a:t>
            </a:r>
            <a:r>
              <a:rPr sz="2800" spc="-20" dirty="0">
                <a:latin typeface="Arial"/>
                <a:cs typeface="Arial"/>
              </a:rPr>
              <a:t>ποιότητα </a:t>
            </a:r>
            <a:r>
              <a:rPr sz="2800" spc="-5" dirty="0">
                <a:latin typeface="Arial"/>
                <a:cs typeface="Arial"/>
              </a:rPr>
              <a:t>εκπαίδευσης, </a:t>
            </a:r>
            <a:r>
              <a:rPr sz="2800" spc="-15" dirty="0">
                <a:latin typeface="Arial"/>
                <a:cs typeface="Arial"/>
              </a:rPr>
              <a:t>ικανότητες  </a:t>
            </a:r>
            <a:r>
              <a:rPr sz="2800" spc="-10" dirty="0">
                <a:latin typeface="Arial"/>
                <a:cs typeface="Arial"/>
              </a:rPr>
              <a:t>προσωπικού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972" y="430733"/>
            <a:ext cx="82492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Μέθοδος </a:t>
            </a:r>
            <a:r>
              <a:rPr sz="3600" spc="-10" dirty="0"/>
              <a:t>βαθμολόγησης</a:t>
            </a:r>
            <a:r>
              <a:rPr sz="3600" spc="25" dirty="0"/>
              <a:t> </a:t>
            </a:r>
            <a:r>
              <a:rPr sz="3600" spc="-25" dirty="0"/>
              <a:t>παραγόντων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4370" y="1279525"/>
            <a:ext cx="8354695" cy="43427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80" dirty="0">
                <a:latin typeface="Arial"/>
                <a:cs typeface="Arial"/>
              </a:rPr>
              <a:t>Κατέγραψε </a:t>
            </a:r>
            <a:r>
              <a:rPr sz="2400" spc="-85" dirty="0">
                <a:latin typeface="Arial"/>
                <a:cs typeface="Arial"/>
              </a:rPr>
              <a:t>τους </a:t>
            </a:r>
            <a:r>
              <a:rPr sz="2400" spc="-90" dirty="0">
                <a:latin typeface="Arial"/>
                <a:cs typeface="Arial"/>
              </a:rPr>
              <a:t>σχετικούς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παράγοντες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ts val="2590"/>
              </a:lnSpc>
              <a:spcBef>
                <a:spcPts val="11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80" dirty="0">
                <a:latin typeface="Arial"/>
                <a:cs typeface="Arial"/>
              </a:rPr>
              <a:t>Εκχώρησε </a:t>
            </a:r>
            <a:r>
              <a:rPr sz="2400" spc="-80" dirty="0">
                <a:latin typeface="Arial"/>
                <a:cs typeface="Arial"/>
              </a:rPr>
              <a:t>συντελεστές </a:t>
            </a:r>
            <a:r>
              <a:rPr sz="2400" spc="-75" dirty="0">
                <a:latin typeface="Arial"/>
                <a:cs typeface="Arial"/>
              </a:rPr>
              <a:t>βαρύτητας </a:t>
            </a:r>
            <a:r>
              <a:rPr sz="2400" spc="-130" dirty="0">
                <a:latin typeface="Arial"/>
                <a:cs typeface="Arial"/>
              </a:rPr>
              <a:t>([0,…,1]) </a:t>
            </a:r>
            <a:r>
              <a:rPr sz="2400" spc="-100" dirty="0">
                <a:latin typeface="Arial"/>
                <a:cs typeface="Arial"/>
              </a:rPr>
              <a:t>σε </a:t>
            </a:r>
            <a:r>
              <a:rPr sz="2400" spc="-70" dirty="0">
                <a:latin typeface="Arial"/>
                <a:cs typeface="Arial"/>
              </a:rPr>
              <a:t>κάθε </a:t>
            </a:r>
            <a:r>
              <a:rPr sz="2400" spc="-110" dirty="0">
                <a:latin typeface="Arial"/>
                <a:cs typeface="Arial"/>
              </a:rPr>
              <a:t>παράγοντα  </a:t>
            </a:r>
            <a:r>
              <a:rPr sz="2400" spc="-80" dirty="0">
                <a:latin typeface="Arial"/>
                <a:cs typeface="Arial"/>
              </a:rPr>
              <a:t>ανάλογα </a:t>
            </a:r>
            <a:r>
              <a:rPr sz="2400" spc="-20" dirty="0">
                <a:latin typeface="Arial"/>
                <a:cs typeface="Arial"/>
              </a:rPr>
              <a:t>με </a:t>
            </a:r>
            <a:r>
              <a:rPr sz="2400" spc="-90" dirty="0">
                <a:latin typeface="Arial"/>
                <a:cs typeface="Arial"/>
              </a:rPr>
              <a:t>την </a:t>
            </a:r>
            <a:r>
              <a:rPr sz="2400" spc="-75" dirty="0">
                <a:latin typeface="Arial"/>
                <a:cs typeface="Arial"/>
              </a:rPr>
              <a:t>σπουδαιότητα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του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95" dirty="0">
                <a:latin typeface="Arial"/>
                <a:cs typeface="Arial"/>
              </a:rPr>
              <a:t>Καθόρισε </a:t>
            </a:r>
            <a:r>
              <a:rPr sz="2400" spc="10" dirty="0">
                <a:latin typeface="Arial"/>
                <a:cs typeface="Arial"/>
              </a:rPr>
              <a:t>μια </a:t>
            </a:r>
            <a:r>
              <a:rPr sz="2400" spc="-65" dirty="0">
                <a:latin typeface="Arial"/>
                <a:cs typeface="Arial"/>
              </a:rPr>
              <a:t>κλίμακα </a:t>
            </a:r>
            <a:r>
              <a:rPr sz="2400" spc="-20" dirty="0">
                <a:latin typeface="Arial"/>
                <a:cs typeface="Arial"/>
              </a:rPr>
              <a:t>για </a:t>
            </a:r>
            <a:r>
              <a:rPr sz="2400" spc="-70" dirty="0">
                <a:latin typeface="Arial"/>
                <a:cs typeface="Arial"/>
              </a:rPr>
              <a:t>κάθε </a:t>
            </a:r>
            <a:r>
              <a:rPr sz="2400" spc="-105" dirty="0">
                <a:latin typeface="Arial"/>
                <a:cs typeface="Arial"/>
              </a:rPr>
              <a:t>παράγοντα,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π.χ. </a:t>
            </a:r>
            <a:r>
              <a:rPr sz="2400" spc="-125" dirty="0">
                <a:latin typeface="Arial"/>
                <a:cs typeface="Arial"/>
              </a:rPr>
              <a:t>1–100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735"/>
              </a:lnSpc>
              <a:spcBef>
                <a:spcPts val="8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5" dirty="0">
                <a:latin typeface="Arial"/>
                <a:cs typeface="Arial"/>
              </a:rPr>
              <a:t>Βαθμολόγησε </a:t>
            </a:r>
            <a:r>
              <a:rPr sz="2400" spc="-65" dirty="0">
                <a:latin typeface="Arial"/>
                <a:cs typeface="Arial"/>
              </a:rPr>
              <a:t>κάθε </a:t>
            </a:r>
            <a:r>
              <a:rPr sz="2400" spc="-50" dirty="0">
                <a:latin typeface="Arial"/>
                <a:cs typeface="Arial"/>
              </a:rPr>
              <a:t>εναλλακτική </a:t>
            </a:r>
            <a:r>
              <a:rPr sz="2400" spc="-85" dirty="0">
                <a:latin typeface="Arial"/>
                <a:cs typeface="Arial"/>
              </a:rPr>
              <a:t>θέση </a:t>
            </a:r>
            <a:r>
              <a:rPr sz="2400" spc="-20" dirty="0">
                <a:latin typeface="Arial"/>
                <a:cs typeface="Arial"/>
              </a:rPr>
              <a:t>με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βάση </a:t>
            </a:r>
            <a:r>
              <a:rPr sz="2400" spc="-85" dirty="0">
                <a:latin typeface="Arial"/>
                <a:cs typeface="Arial"/>
              </a:rPr>
              <a:t>την </a:t>
            </a:r>
            <a:r>
              <a:rPr sz="2400" spc="-90" dirty="0">
                <a:latin typeface="Arial"/>
                <a:cs typeface="Arial"/>
              </a:rPr>
              <a:t>πιο </a:t>
            </a:r>
            <a:r>
              <a:rPr sz="2400" spc="-185" dirty="0">
                <a:latin typeface="Arial"/>
                <a:cs typeface="Arial"/>
              </a:rPr>
              <a:t>πάνω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spc="-70" dirty="0">
                <a:latin typeface="Arial"/>
                <a:cs typeface="Arial"/>
              </a:rPr>
              <a:t>βαθμολογική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κλίμακα</a:t>
            </a:r>
            <a:endParaRPr sz="2400">
              <a:latin typeface="Arial"/>
              <a:cs typeface="Arial"/>
            </a:endParaRPr>
          </a:p>
          <a:p>
            <a:pPr marL="469900" marR="1198245" indent="-457200">
              <a:lnSpc>
                <a:spcPts val="2590"/>
              </a:lnSpc>
              <a:spcBef>
                <a:spcPts val="119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110" dirty="0">
                <a:latin typeface="Arial"/>
                <a:cs typeface="Arial"/>
              </a:rPr>
              <a:t>Πολλαπλασίασε </a:t>
            </a:r>
            <a:r>
              <a:rPr sz="2400" spc="-25" dirty="0">
                <a:latin typeface="Arial"/>
                <a:cs typeface="Arial"/>
              </a:rPr>
              <a:t>τις </a:t>
            </a:r>
            <a:r>
              <a:rPr sz="2400" spc="-70" dirty="0">
                <a:latin typeface="Arial"/>
                <a:cs typeface="Arial"/>
              </a:rPr>
              <a:t>βαθμολογίες </a:t>
            </a:r>
            <a:r>
              <a:rPr sz="2400" spc="-20" dirty="0">
                <a:latin typeface="Arial"/>
                <a:cs typeface="Arial"/>
              </a:rPr>
              <a:t>με </a:t>
            </a:r>
            <a:r>
              <a:rPr sz="2400" spc="-85" dirty="0">
                <a:latin typeface="Arial"/>
                <a:cs typeface="Arial"/>
              </a:rPr>
              <a:t>τους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συντελεστές  βαρύτητας </a:t>
            </a:r>
            <a:r>
              <a:rPr sz="2400" spc="-70" dirty="0">
                <a:latin typeface="Arial"/>
                <a:cs typeface="Arial"/>
              </a:rPr>
              <a:t>κάθε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παράγοντα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30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150" dirty="0">
                <a:latin typeface="Arial"/>
                <a:cs typeface="Arial"/>
              </a:rPr>
              <a:t>Βρες </a:t>
            </a:r>
            <a:r>
              <a:rPr sz="2400" spc="-60" dirty="0">
                <a:latin typeface="Arial"/>
                <a:cs typeface="Arial"/>
              </a:rPr>
              <a:t>το </a:t>
            </a:r>
            <a:r>
              <a:rPr sz="2400" spc="-90" dirty="0">
                <a:latin typeface="Arial"/>
                <a:cs typeface="Arial"/>
              </a:rPr>
              <a:t>συνολικό </a:t>
            </a:r>
            <a:r>
              <a:rPr sz="2400" spc="-65" dirty="0">
                <a:latin typeface="Arial"/>
                <a:cs typeface="Arial"/>
              </a:rPr>
              <a:t>άθροισμα </a:t>
            </a:r>
            <a:r>
              <a:rPr sz="2400" spc="-130" dirty="0">
                <a:latin typeface="Arial"/>
                <a:cs typeface="Arial"/>
              </a:rPr>
              <a:t>των </a:t>
            </a:r>
            <a:r>
              <a:rPr sz="2400" spc="-90" dirty="0">
                <a:latin typeface="Arial"/>
                <a:cs typeface="Arial"/>
              </a:rPr>
              <a:t>πιο </a:t>
            </a:r>
            <a:r>
              <a:rPr sz="2400" spc="-185" dirty="0">
                <a:latin typeface="Arial"/>
                <a:cs typeface="Arial"/>
              </a:rPr>
              <a:t>πάνω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γινομένων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400" spc="-140" dirty="0">
                <a:latin typeface="Arial"/>
                <a:cs typeface="Arial"/>
              </a:rPr>
              <a:t>Επέλεξε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τη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θέση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με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το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μέγιστο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συνολικό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άθροισμα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βαθμών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63" y="11578"/>
            <a:ext cx="8841105" cy="117157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3600" spc="-10" dirty="0"/>
              <a:t>Παράδειγμα </a:t>
            </a:r>
            <a:r>
              <a:rPr sz="3600" dirty="0"/>
              <a:t>της μεθόδου</a:t>
            </a:r>
            <a:r>
              <a:rPr sz="3600" spc="-10" dirty="0"/>
              <a:t> βαθμολόγησης</a:t>
            </a:r>
            <a:endParaRPr sz="3600"/>
          </a:p>
          <a:p>
            <a:pPr marL="5078095">
              <a:lnSpc>
                <a:spcPct val="100000"/>
              </a:lnSpc>
              <a:spcBef>
                <a:spcPts val="850"/>
              </a:spcBef>
            </a:pP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Εναλλακτικές</a:t>
            </a:r>
            <a:r>
              <a:rPr sz="1600"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θέσεις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627" y="3970020"/>
            <a:ext cx="2582418" cy="454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0828" y="3970020"/>
            <a:ext cx="531113" cy="454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1447" y="3970020"/>
            <a:ext cx="531114" cy="454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6535" y="3970020"/>
            <a:ext cx="531114" cy="45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7" y="4262628"/>
            <a:ext cx="2373630" cy="4549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0828" y="4262628"/>
            <a:ext cx="604265" cy="454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1447" y="4262628"/>
            <a:ext cx="604266" cy="4549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6535" y="4262628"/>
            <a:ext cx="604266" cy="454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8431" y="1297613"/>
          <a:ext cx="7628254" cy="3278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745">
                <a:tc>
                  <a:txBody>
                    <a:bodyPr/>
                    <a:lstStyle/>
                    <a:p>
                      <a:pPr>
                        <a:lnSpc>
                          <a:spcPts val="1689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Παράγοντας</a:t>
                      </a:r>
                      <a:r>
                        <a:rPr sz="16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αξιολόγησης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689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Βαρύτητα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1689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ts val="1689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B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689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Γ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Χώρος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για</a:t>
                      </a:r>
                      <a:r>
                        <a:rPr sz="16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επέκταση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4414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Εγγύτητα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σε</a:t>
                      </a:r>
                      <a:r>
                        <a:rPr sz="16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πελάτες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5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Πρόσβαση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σε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οδικό</a:t>
                      </a:r>
                      <a:r>
                        <a:rPr sz="16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δίκτυο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Συμπληρωματικές</a:t>
                      </a:r>
                      <a:r>
                        <a:rPr sz="16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βιομηχανίες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0.2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Τοπικοί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φόροι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ts val="1685"/>
                        </a:lnSpc>
                        <a:spcBef>
                          <a:spcPts val="50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Προσφορά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εργατικού</a:t>
                      </a:r>
                      <a:r>
                        <a:rPr sz="16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δυναμικού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685"/>
                        </a:lnSpc>
                        <a:spcBef>
                          <a:spcPts val="50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1685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ts val="1685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685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Άθροισμα</a:t>
                      </a:r>
                      <a:r>
                        <a:rPr sz="16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βαθμολογίας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43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09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46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42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ts val="1835"/>
                        </a:lnSpc>
                        <a:spcBef>
                          <a:spcPts val="18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Σταθμισμένο</a:t>
                      </a:r>
                      <a:r>
                        <a:rPr sz="1600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σύνολο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1835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7.1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ts val="1835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7.8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835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7.3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71627" y="4847844"/>
            <a:ext cx="4831842" cy="4549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724" y="4901565"/>
            <a:ext cx="4503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Κατάταξη με </a:t>
            </a:r>
            <a:r>
              <a:rPr sz="1600" spc="-10" dirty="0">
                <a:latin typeface="Verdana"/>
                <a:cs typeface="Verdana"/>
              </a:rPr>
              <a:t>βάση </a:t>
            </a:r>
            <a:r>
              <a:rPr sz="1600" spc="-5" dirty="0">
                <a:latin typeface="Verdana"/>
                <a:cs typeface="Verdana"/>
              </a:rPr>
              <a:t>τη </a:t>
            </a:r>
            <a:r>
              <a:rPr sz="1600" spc="-10" dirty="0">
                <a:latin typeface="Verdana"/>
                <a:cs typeface="Verdana"/>
              </a:rPr>
              <a:t>συνολική</a:t>
            </a:r>
            <a:r>
              <a:rPr sz="1600" spc="114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βαθμολογία: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1447" y="4847844"/>
            <a:ext cx="483857" cy="4549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63284" y="4847844"/>
            <a:ext cx="401561" cy="454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2928" y="4847844"/>
            <a:ext cx="482346" cy="4549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3240" y="4847844"/>
            <a:ext cx="401561" cy="454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4407" y="4847844"/>
            <a:ext cx="386333" cy="4549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66764" y="4901565"/>
            <a:ext cx="963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Β – Α –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Γ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724" y="5487111"/>
            <a:ext cx="5856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Κατάταξη με </a:t>
            </a:r>
            <a:r>
              <a:rPr sz="1600" spc="-10" dirty="0">
                <a:latin typeface="Verdana"/>
                <a:cs typeface="Verdana"/>
              </a:rPr>
              <a:t>βάση </a:t>
            </a:r>
            <a:r>
              <a:rPr sz="1600" spc="-5" dirty="0">
                <a:latin typeface="Verdana"/>
                <a:cs typeface="Verdana"/>
              </a:rPr>
              <a:t>τη </a:t>
            </a:r>
            <a:r>
              <a:rPr sz="1600" spc="-10" dirty="0">
                <a:latin typeface="Verdana"/>
                <a:cs typeface="Verdana"/>
              </a:rPr>
              <a:t>συνολική σταθμισμένη</a:t>
            </a:r>
            <a:r>
              <a:rPr sz="1600" spc="2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βαθμολογία: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627" y="5433059"/>
            <a:ext cx="6663677" cy="4549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3284" y="5433059"/>
            <a:ext cx="401561" cy="4549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2928" y="5433059"/>
            <a:ext cx="459485" cy="4549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0380" y="5433059"/>
            <a:ext cx="401561" cy="4549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50023" y="5433059"/>
            <a:ext cx="410705" cy="4549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66764" y="5487111"/>
            <a:ext cx="962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Β – Γ –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Α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795" rIns="0" bIns="0" rtlCol="0">
            <a:spAutoFit/>
          </a:bodyPr>
          <a:lstStyle/>
          <a:p>
            <a:pPr marL="1303655" marR="5080" indent="-125476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Μέθοδος </a:t>
            </a:r>
            <a:r>
              <a:rPr sz="3200" spc="-20" dirty="0"/>
              <a:t>ανάλυσης </a:t>
            </a:r>
            <a:r>
              <a:rPr sz="3200" spc="-5" dirty="0"/>
              <a:t>νεκρού </a:t>
            </a:r>
            <a:r>
              <a:rPr sz="3200" spc="-10" dirty="0"/>
              <a:t>σημείου</a:t>
            </a:r>
            <a:r>
              <a:rPr sz="3200" spc="-135" dirty="0"/>
              <a:t> </a:t>
            </a:r>
            <a:r>
              <a:rPr sz="3200" dirty="0"/>
              <a:t>ή  </a:t>
            </a:r>
            <a:r>
              <a:rPr sz="3200" spc="-20" dirty="0"/>
              <a:t>ανάλυση</a:t>
            </a:r>
            <a:r>
              <a:rPr sz="3200" spc="-40" dirty="0"/>
              <a:t> </a:t>
            </a:r>
            <a:r>
              <a:rPr sz="3200" spc="-35" dirty="0"/>
              <a:t>κόστους-όγκου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5770" marR="588010" indent="-405130">
              <a:lnSpc>
                <a:spcPct val="100000"/>
              </a:lnSpc>
              <a:spcBef>
                <a:spcPts val="95"/>
              </a:spcBef>
              <a:buClr>
                <a:srgbClr val="FF9933"/>
              </a:buClr>
              <a:buFont typeface="Symbol"/>
              <a:buChar char=""/>
              <a:tabLst>
                <a:tab pos="445770" algn="l"/>
                <a:tab pos="446405" algn="l"/>
              </a:tabLst>
            </a:pPr>
            <a:r>
              <a:rPr spc="-75" dirty="0"/>
              <a:t>Μέθοδος </a:t>
            </a:r>
            <a:r>
              <a:rPr spc="-165" dirty="0"/>
              <a:t>που </a:t>
            </a:r>
            <a:r>
              <a:rPr spc="-40" dirty="0"/>
              <a:t>αναλύει </a:t>
            </a:r>
            <a:r>
              <a:rPr spc="-105" dirty="0"/>
              <a:t>την </a:t>
            </a:r>
            <a:r>
              <a:rPr spc="-175" dirty="0"/>
              <a:t>σχέση </a:t>
            </a:r>
            <a:r>
              <a:rPr spc="-130" dirty="0"/>
              <a:t>κόστους </a:t>
            </a:r>
            <a:r>
              <a:rPr spc="35" dirty="0"/>
              <a:t>&amp;</a:t>
            </a:r>
            <a:r>
              <a:rPr spc="-190" dirty="0"/>
              <a:t> </a:t>
            </a:r>
            <a:r>
              <a:rPr spc="-120" dirty="0"/>
              <a:t>όγκου  </a:t>
            </a:r>
            <a:r>
              <a:rPr spc="-175" dirty="0"/>
              <a:t>παραγωγής </a:t>
            </a:r>
            <a:r>
              <a:rPr spc="-15" dirty="0"/>
              <a:t>για </a:t>
            </a:r>
            <a:r>
              <a:rPr spc="-90" dirty="0"/>
              <a:t>επιλογή </a:t>
            </a:r>
            <a:r>
              <a:rPr spc="-105" dirty="0"/>
              <a:t>της </a:t>
            </a:r>
            <a:r>
              <a:rPr spc="-125" dirty="0"/>
              <a:t>ορθής </a:t>
            </a:r>
            <a:r>
              <a:rPr spc="-120" dirty="0"/>
              <a:t>θέσης  εγκατάστασης</a:t>
            </a:r>
          </a:p>
          <a:p>
            <a:pPr marL="445770" indent="-405130">
              <a:lnSpc>
                <a:spcPct val="100000"/>
              </a:lnSpc>
              <a:spcBef>
                <a:spcPts val="505"/>
              </a:spcBef>
              <a:buClr>
                <a:srgbClr val="FF9933"/>
              </a:buClr>
              <a:buFont typeface="Symbol"/>
              <a:buChar char=""/>
              <a:tabLst>
                <a:tab pos="445770" algn="l"/>
                <a:tab pos="446405" algn="l"/>
              </a:tabLst>
            </a:pPr>
            <a:r>
              <a:rPr b="1" spc="-95" dirty="0">
                <a:latin typeface="Trebuchet MS"/>
                <a:cs typeface="Trebuchet MS"/>
              </a:rPr>
              <a:t>Βήματα</a:t>
            </a:r>
          </a:p>
          <a:p>
            <a:pPr marL="755015" lvl="1" indent="-32448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SzPct val="89583"/>
              <a:buAutoNum type="arabicPeriod"/>
              <a:tabLst>
                <a:tab pos="755650" algn="l"/>
              </a:tabLst>
            </a:pPr>
            <a:r>
              <a:rPr sz="2400" spc="-95" dirty="0">
                <a:latin typeface="Arial"/>
                <a:cs typeface="Arial"/>
              </a:rPr>
              <a:t>Καθόρισε </a:t>
            </a:r>
            <a:r>
              <a:rPr sz="2400" spc="-80" dirty="0">
                <a:latin typeface="Arial"/>
                <a:cs typeface="Arial"/>
              </a:rPr>
              <a:t>σταθερά </a:t>
            </a:r>
            <a:r>
              <a:rPr sz="2400" spc="35" dirty="0">
                <a:latin typeface="Arial"/>
                <a:cs typeface="Arial"/>
              </a:rPr>
              <a:t>&amp;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μεταβλητά </a:t>
            </a:r>
            <a:r>
              <a:rPr sz="2400" spc="-110" dirty="0">
                <a:latin typeface="Arial"/>
                <a:cs typeface="Arial"/>
              </a:rPr>
              <a:t>κόστη </a:t>
            </a:r>
            <a:r>
              <a:rPr sz="2400" spc="-20" dirty="0">
                <a:latin typeface="Arial"/>
                <a:cs typeface="Arial"/>
              </a:rPr>
              <a:t>για </a:t>
            </a:r>
            <a:r>
              <a:rPr sz="2400" spc="-65" dirty="0">
                <a:latin typeface="Arial"/>
                <a:cs typeface="Arial"/>
              </a:rPr>
              <a:t>κάθε </a:t>
            </a:r>
            <a:r>
              <a:rPr sz="2400" spc="-100" dirty="0">
                <a:latin typeface="Arial"/>
                <a:cs typeface="Arial"/>
              </a:rPr>
              <a:t>θέση</a:t>
            </a:r>
            <a:endParaRPr sz="2400">
              <a:latin typeface="Arial"/>
              <a:cs typeface="Arial"/>
            </a:endParaRPr>
          </a:p>
          <a:p>
            <a:pPr marL="755015" lvl="1" indent="-32448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SzPct val="89583"/>
              <a:buAutoNum type="arabicPeriod"/>
              <a:tabLst>
                <a:tab pos="755650" algn="l"/>
              </a:tabLst>
            </a:pPr>
            <a:r>
              <a:rPr sz="2400" spc="-110" dirty="0">
                <a:latin typeface="Arial"/>
                <a:cs typeface="Arial"/>
              </a:rPr>
              <a:t>Σχεδίασε </a:t>
            </a:r>
            <a:r>
              <a:rPr sz="2400" spc="-60" dirty="0">
                <a:latin typeface="Arial"/>
                <a:cs typeface="Arial"/>
              </a:rPr>
              <a:t>το </a:t>
            </a:r>
            <a:r>
              <a:rPr sz="2400" spc="-95" dirty="0">
                <a:latin typeface="Arial"/>
                <a:cs typeface="Arial"/>
              </a:rPr>
              <a:t>συνολικό </a:t>
            </a:r>
            <a:r>
              <a:rPr sz="2400" spc="-130" dirty="0">
                <a:latin typeface="Arial"/>
                <a:cs typeface="Arial"/>
              </a:rPr>
              <a:t>κόστος </a:t>
            </a:r>
            <a:r>
              <a:rPr sz="2400" spc="-15" dirty="0">
                <a:latin typeface="Arial"/>
                <a:cs typeface="Arial"/>
              </a:rPr>
              <a:t>για </a:t>
            </a:r>
            <a:r>
              <a:rPr sz="2400" spc="-65" dirty="0">
                <a:latin typeface="Arial"/>
                <a:cs typeface="Arial"/>
              </a:rPr>
              <a:t>κάθε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θέση</a:t>
            </a:r>
            <a:endParaRPr sz="2400">
              <a:latin typeface="Arial"/>
              <a:cs typeface="Arial"/>
            </a:endParaRPr>
          </a:p>
          <a:p>
            <a:pPr marL="1116330" marR="958850" lvl="2" indent="-294005">
              <a:lnSpc>
                <a:spcPct val="100000"/>
              </a:lnSpc>
              <a:spcBef>
                <a:spcPts val="425"/>
              </a:spcBef>
              <a:buClr>
                <a:srgbClr val="FF9900"/>
              </a:buClr>
              <a:buSzPct val="90000"/>
              <a:buFont typeface="Symbol"/>
              <a:buChar char=""/>
              <a:tabLst>
                <a:tab pos="1116965" algn="l"/>
              </a:tabLst>
            </a:pPr>
            <a:r>
              <a:rPr sz="2000" spc="-105" dirty="0">
                <a:latin typeface="Arial"/>
                <a:cs typeface="Arial"/>
              </a:rPr>
              <a:t>Θέσε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το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κόστος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στον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άξονα-Υ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και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τον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ετήσιο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όγκο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παραγωγής  </a:t>
            </a:r>
            <a:r>
              <a:rPr sz="2000" spc="-85" dirty="0">
                <a:latin typeface="Arial"/>
                <a:cs typeface="Arial"/>
              </a:rPr>
              <a:t>στον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άξονα-Χ</a:t>
            </a:r>
            <a:endParaRPr sz="2000">
              <a:latin typeface="Arial"/>
              <a:cs typeface="Arial"/>
            </a:endParaRPr>
          </a:p>
          <a:p>
            <a:pPr marL="755015" marR="751840" lvl="1" indent="-324485">
              <a:lnSpc>
                <a:spcPct val="100000"/>
              </a:lnSpc>
              <a:spcBef>
                <a:spcPts val="370"/>
              </a:spcBef>
              <a:buClr>
                <a:srgbClr val="3333CC"/>
              </a:buClr>
              <a:buSzPct val="89583"/>
              <a:buAutoNum type="arabicPeriod"/>
              <a:tabLst>
                <a:tab pos="755650" algn="l"/>
              </a:tabLst>
            </a:pPr>
            <a:r>
              <a:rPr sz="2400" spc="-145" dirty="0">
                <a:latin typeface="Arial"/>
                <a:cs typeface="Arial"/>
              </a:rPr>
              <a:t>Επέλεξε </a:t>
            </a:r>
            <a:r>
              <a:rPr sz="2400" spc="-40" dirty="0">
                <a:latin typeface="Arial"/>
                <a:cs typeface="Arial"/>
              </a:rPr>
              <a:t>τη </a:t>
            </a:r>
            <a:r>
              <a:rPr sz="2400" spc="-85" dirty="0">
                <a:latin typeface="Arial"/>
                <a:cs typeface="Arial"/>
              </a:rPr>
              <a:t>θέση </a:t>
            </a:r>
            <a:r>
              <a:rPr sz="2400" spc="-20" dirty="0">
                <a:latin typeface="Arial"/>
                <a:cs typeface="Arial"/>
              </a:rPr>
              <a:t>με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το </a:t>
            </a:r>
            <a:r>
              <a:rPr sz="2400" spc="-95" dirty="0">
                <a:latin typeface="Arial"/>
                <a:cs typeface="Arial"/>
              </a:rPr>
              <a:t>χαμηλότερο συνολικό </a:t>
            </a:r>
            <a:r>
              <a:rPr sz="2400" spc="-130" dirty="0">
                <a:latin typeface="Arial"/>
                <a:cs typeface="Arial"/>
              </a:rPr>
              <a:t>κόστος </a:t>
            </a:r>
            <a:r>
              <a:rPr sz="2400" spc="-20" dirty="0">
                <a:latin typeface="Arial"/>
                <a:cs typeface="Arial"/>
              </a:rPr>
              <a:t>για  </a:t>
            </a:r>
            <a:r>
              <a:rPr sz="2400" spc="-80" dirty="0">
                <a:latin typeface="Arial"/>
                <a:cs typeface="Arial"/>
              </a:rPr>
              <a:t>συγκεκριμένο </a:t>
            </a:r>
            <a:r>
              <a:rPr sz="2400" spc="-65" dirty="0">
                <a:latin typeface="Arial"/>
                <a:cs typeface="Arial"/>
              </a:rPr>
              <a:t>αναμενόμενο </a:t>
            </a:r>
            <a:r>
              <a:rPr sz="2400" spc="-125" dirty="0">
                <a:latin typeface="Arial"/>
                <a:cs typeface="Arial"/>
              </a:rPr>
              <a:t>όγκο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παραγωγής</a:t>
            </a:r>
            <a:endParaRPr sz="2400">
              <a:latin typeface="Arial"/>
              <a:cs typeface="Arial"/>
            </a:endParaRPr>
          </a:p>
          <a:p>
            <a:pPr marL="1116330" lvl="2" indent="-294005">
              <a:lnSpc>
                <a:spcPts val="2580"/>
              </a:lnSpc>
              <a:spcBef>
                <a:spcPts val="409"/>
              </a:spcBef>
              <a:buClr>
                <a:srgbClr val="FF9900"/>
              </a:buClr>
              <a:buSzPct val="81250"/>
              <a:buFont typeface="Symbol"/>
              <a:buChar char=""/>
              <a:tabLst>
                <a:tab pos="1116965" algn="l"/>
              </a:tabLst>
            </a:pPr>
            <a:r>
              <a:rPr sz="2400" spc="-290" dirty="0">
                <a:latin typeface="Arial"/>
                <a:cs typeface="Arial"/>
              </a:rPr>
              <a:t>Το </a:t>
            </a:r>
            <a:r>
              <a:rPr sz="2400" spc="-130" dirty="0">
                <a:latin typeface="Arial"/>
                <a:cs typeface="Arial"/>
              </a:rPr>
              <a:t>κόστος </a:t>
            </a:r>
            <a:r>
              <a:rPr sz="2400" spc="-45" dirty="0">
                <a:latin typeface="Arial"/>
                <a:cs typeface="Arial"/>
              </a:rPr>
              <a:t>αυτό </a:t>
            </a:r>
            <a:r>
              <a:rPr sz="2400" spc="-110" dirty="0">
                <a:latin typeface="Arial"/>
                <a:cs typeface="Arial"/>
              </a:rPr>
              <a:t>πρέπει </a:t>
            </a:r>
            <a:r>
              <a:rPr sz="2400" spc="-80" dirty="0">
                <a:latin typeface="Arial"/>
                <a:cs typeface="Arial"/>
              </a:rPr>
              <a:t>να </a:t>
            </a:r>
            <a:r>
              <a:rPr sz="2400" spc="10" dirty="0">
                <a:latin typeface="Arial"/>
                <a:cs typeface="Arial"/>
              </a:rPr>
              <a:t>είναι </a:t>
            </a:r>
            <a:r>
              <a:rPr sz="2400" spc="-185" dirty="0">
                <a:latin typeface="Arial"/>
                <a:cs typeface="Arial"/>
              </a:rPr>
              <a:t>πάνω </a:t>
            </a:r>
            <a:r>
              <a:rPr sz="2400" spc="-140" dirty="0">
                <a:latin typeface="Arial"/>
                <a:cs typeface="Arial"/>
              </a:rPr>
              <a:t>από </a:t>
            </a:r>
            <a:r>
              <a:rPr sz="2400" spc="-60" dirty="0">
                <a:latin typeface="Arial"/>
                <a:cs typeface="Arial"/>
              </a:rPr>
              <a:t>το </a:t>
            </a:r>
            <a:r>
              <a:rPr sz="2400" spc="-90" dirty="0">
                <a:latin typeface="Arial"/>
                <a:cs typeface="Arial"/>
              </a:rPr>
              <a:t>νεκρό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σημείο</a:t>
            </a:r>
            <a:endParaRPr sz="2400">
              <a:latin typeface="Arial"/>
              <a:cs typeface="Arial"/>
            </a:endParaRPr>
          </a:p>
          <a:p>
            <a:pPr marL="673100">
              <a:lnSpc>
                <a:spcPts val="2580"/>
              </a:lnSpc>
            </a:pPr>
            <a:r>
              <a:rPr sz="2400" spc="-110" dirty="0"/>
              <a:t>(break-even</a:t>
            </a:r>
            <a:r>
              <a:rPr sz="2400" spc="-145" dirty="0"/>
              <a:t> </a:t>
            </a:r>
            <a:r>
              <a:rPr sz="2400" spc="-40" dirty="0"/>
              <a:t>point)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701" y="453009"/>
            <a:ext cx="54127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6666"/>
                </a:solidFill>
              </a:rPr>
              <a:t>Η </a:t>
            </a:r>
            <a:r>
              <a:rPr sz="3300" spc="-15" dirty="0">
                <a:solidFill>
                  <a:srgbClr val="006666"/>
                </a:solidFill>
              </a:rPr>
              <a:t>εταιρεία </a:t>
            </a:r>
            <a:r>
              <a:rPr sz="3300" dirty="0">
                <a:solidFill>
                  <a:srgbClr val="006666"/>
                </a:solidFill>
              </a:rPr>
              <a:t>Federal</a:t>
            </a:r>
            <a:r>
              <a:rPr sz="3300" spc="220" dirty="0">
                <a:solidFill>
                  <a:srgbClr val="006666"/>
                </a:solidFill>
              </a:rPr>
              <a:t> </a:t>
            </a:r>
            <a:r>
              <a:rPr sz="3300" spc="-10" dirty="0">
                <a:solidFill>
                  <a:srgbClr val="006666"/>
                </a:solidFill>
              </a:rPr>
              <a:t>Express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54863" y="1308608"/>
            <a:ext cx="7974330" cy="441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100"/>
              </a:spcBef>
              <a:buClr>
                <a:srgbClr val="FF9933"/>
              </a:buClr>
              <a:buFont typeface="Symbol"/>
              <a:buChar char=""/>
              <a:tabLst>
                <a:tab pos="373380" algn="l"/>
                <a:tab pos="374015" algn="l"/>
              </a:tabLst>
            </a:pPr>
            <a:r>
              <a:rPr sz="2400" spc="-100" dirty="0">
                <a:solidFill>
                  <a:srgbClr val="003366"/>
                </a:solidFill>
                <a:latin typeface="Arial"/>
                <a:cs typeface="Arial"/>
              </a:rPr>
              <a:t>Παγκόσμια «Courier»</a:t>
            </a:r>
            <a:r>
              <a:rPr sz="2400" spc="-1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εταιρεία.</a:t>
            </a:r>
            <a:endParaRPr sz="24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1785"/>
              </a:spcBef>
              <a:buClr>
                <a:srgbClr val="FF9933"/>
              </a:buClr>
              <a:buFont typeface="Symbol"/>
              <a:buChar char=""/>
              <a:tabLst>
                <a:tab pos="373380" algn="l"/>
                <a:tab pos="374015" algn="l"/>
              </a:tabLst>
            </a:pPr>
            <a:r>
              <a:rPr sz="2400" spc="-240" dirty="0">
                <a:solidFill>
                  <a:srgbClr val="003366"/>
                </a:solidFill>
                <a:latin typeface="Arial"/>
                <a:cs typeface="Arial"/>
              </a:rPr>
              <a:t>Έδωσε </a:t>
            </a:r>
            <a:r>
              <a:rPr sz="2400" spc="-65" dirty="0">
                <a:solidFill>
                  <a:srgbClr val="003366"/>
                </a:solidFill>
                <a:latin typeface="Arial"/>
                <a:cs typeface="Arial"/>
              </a:rPr>
              <a:t>βαρύτητα </a:t>
            </a:r>
            <a:r>
              <a:rPr sz="2400" spc="-105" dirty="0">
                <a:solidFill>
                  <a:srgbClr val="003366"/>
                </a:solidFill>
                <a:latin typeface="Arial"/>
                <a:cs typeface="Arial"/>
              </a:rPr>
              <a:t>στο </a:t>
            </a:r>
            <a:r>
              <a:rPr sz="2400" spc="-35" dirty="0">
                <a:solidFill>
                  <a:srgbClr val="003366"/>
                </a:solidFill>
                <a:latin typeface="Arial"/>
                <a:cs typeface="Arial"/>
              </a:rPr>
              <a:t>θέμα </a:t>
            </a:r>
            <a:r>
              <a:rPr sz="2400" spc="30" dirty="0">
                <a:solidFill>
                  <a:srgbClr val="003366"/>
                </a:solidFill>
                <a:latin typeface="Arial"/>
                <a:cs typeface="Arial"/>
              </a:rPr>
              <a:t>“hub” </a:t>
            </a:r>
            <a:r>
              <a:rPr sz="2400" spc="-85" dirty="0">
                <a:solidFill>
                  <a:srgbClr val="003366"/>
                </a:solidFill>
                <a:latin typeface="Arial"/>
                <a:cs typeface="Arial"/>
              </a:rPr>
              <a:t>(κομβικό</a:t>
            </a:r>
            <a:r>
              <a:rPr sz="2400" spc="-3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3366"/>
                </a:solidFill>
                <a:latin typeface="Arial"/>
                <a:cs typeface="Arial"/>
              </a:rPr>
              <a:t>σημείο)</a:t>
            </a:r>
            <a:endParaRPr sz="2400">
              <a:latin typeface="Arial"/>
              <a:cs typeface="Arial"/>
            </a:endParaRPr>
          </a:p>
          <a:p>
            <a:pPr marL="373380" marR="327660">
              <a:lnSpc>
                <a:spcPct val="110000"/>
              </a:lnSpc>
              <a:spcBef>
                <a:spcPts val="5"/>
              </a:spcBef>
            </a:pPr>
            <a:r>
              <a:rPr sz="2400" spc="-75" dirty="0">
                <a:solidFill>
                  <a:srgbClr val="003366"/>
                </a:solidFill>
                <a:latin typeface="Arial"/>
                <a:cs typeface="Arial"/>
              </a:rPr>
              <a:t>προκειμένου να </a:t>
            </a:r>
            <a:r>
              <a:rPr sz="2400" spc="-70" dirty="0">
                <a:solidFill>
                  <a:srgbClr val="003366"/>
                </a:solidFill>
                <a:latin typeface="Arial"/>
                <a:cs typeface="Arial"/>
              </a:rPr>
              <a:t>πετύχει </a:t>
            </a:r>
            <a:r>
              <a:rPr sz="2400" spc="10" dirty="0">
                <a:solidFill>
                  <a:srgbClr val="003366"/>
                </a:solidFill>
                <a:latin typeface="Arial"/>
                <a:cs typeface="Arial"/>
              </a:rPr>
              <a:t>μια </a:t>
            </a:r>
            <a:r>
              <a:rPr sz="2400" spc="-110" dirty="0">
                <a:solidFill>
                  <a:srgbClr val="003366"/>
                </a:solidFill>
                <a:latin typeface="Arial"/>
                <a:cs typeface="Arial"/>
              </a:rPr>
              <a:t>παγκόσμια </a:t>
            </a:r>
            <a:r>
              <a:rPr sz="2400" spc="-55" dirty="0">
                <a:solidFill>
                  <a:srgbClr val="003366"/>
                </a:solidFill>
                <a:latin typeface="Arial"/>
                <a:cs typeface="Arial"/>
              </a:rPr>
              <a:t>αλυσίδα</a:t>
            </a:r>
            <a:r>
              <a:rPr sz="2400" spc="-4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03366"/>
                </a:solidFill>
                <a:latin typeface="Arial"/>
                <a:cs typeface="Arial"/>
              </a:rPr>
              <a:t>διανομής  </a:t>
            </a:r>
            <a:r>
              <a:rPr sz="2400" spc="-95" dirty="0">
                <a:solidFill>
                  <a:srgbClr val="003366"/>
                </a:solidFill>
                <a:latin typeface="Arial"/>
                <a:cs typeface="Arial"/>
              </a:rPr>
              <a:t>μικρών </a:t>
            </a:r>
            <a:r>
              <a:rPr sz="2400" spc="-130" dirty="0">
                <a:solidFill>
                  <a:srgbClr val="003366"/>
                </a:solidFill>
                <a:latin typeface="Arial"/>
                <a:cs typeface="Arial"/>
              </a:rPr>
              <a:t>πακέτων </a:t>
            </a:r>
            <a:r>
              <a:rPr sz="2400" spc="-65" dirty="0">
                <a:solidFill>
                  <a:srgbClr val="003366"/>
                </a:solidFill>
                <a:latin typeface="Arial"/>
                <a:cs typeface="Arial"/>
              </a:rPr>
              <a:t>ανά </a:t>
            </a:r>
            <a:r>
              <a:rPr sz="2400" spc="-85" dirty="0">
                <a:solidFill>
                  <a:srgbClr val="003366"/>
                </a:solidFill>
                <a:latin typeface="Arial"/>
                <a:cs typeface="Arial"/>
              </a:rPr>
              <a:t>τον</a:t>
            </a:r>
            <a:r>
              <a:rPr sz="2400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003366"/>
                </a:solidFill>
                <a:latin typeface="Arial"/>
                <a:cs typeface="Arial"/>
              </a:rPr>
              <a:t>κόσμο</a:t>
            </a:r>
            <a:endParaRPr sz="2400">
              <a:latin typeface="Arial"/>
              <a:cs typeface="Arial"/>
            </a:endParaRPr>
          </a:p>
          <a:p>
            <a:pPr marL="373380" marR="5080" indent="-360680">
              <a:lnSpc>
                <a:spcPct val="110100"/>
              </a:lnSpc>
              <a:spcBef>
                <a:spcPts val="1639"/>
              </a:spcBef>
              <a:buClr>
                <a:srgbClr val="FF9933"/>
              </a:buClr>
              <a:buFont typeface="Symbol"/>
              <a:buChar char=""/>
              <a:tabLst>
                <a:tab pos="373380" algn="l"/>
                <a:tab pos="374015" algn="l"/>
              </a:tabLst>
            </a:pPr>
            <a:r>
              <a:rPr sz="2400" spc="-130" dirty="0">
                <a:solidFill>
                  <a:srgbClr val="003366"/>
                </a:solidFill>
                <a:latin typeface="Arial"/>
                <a:cs typeface="Arial"/>
              </a:rPr>
              <a:t>Υλοποίησε </a:t>
            </a:r>
            <a:r>
              <a:rPr sz="2400" spc="-75" dirty="0">
                <a:solidFill>
                  <a:srgbClr val="003366"/>
                </a:solidFill>
                <a:latin typeface="Arial"/>
                <a:cs typeface="Arial"/>
              </a:rPr>
              <a:t>εγκαταστάσεις </a:t>
            </a:r>
            <a:r>
              <a:rPr sz="2400" spc="-90" dirty="0">
                <a:solidFill>
                  <a:srgbClr val="003366"/>
                </a:solidFill>
                <a:latin typeface="Arial"/>
                <a:cs typeface="Arial"/>
              </a:rPr>
              <a:t>σε </a:t>
            </a:r>
            <a:r>
              <a:rPr sz="2400" spc="-80" dirty="0">
                <a:solidFill>
                  <a:srgbClr val="003366"/>
                </a:solidFill>
                <a:latin typeface="Arial"/>
                <a:cs typeface="Arial"/>
              </a:rPr>
              <a:t>κομβικά </a:t>
            </a:r>
            <a:r>
              <a:rPr sz="2400" spc="-65" dirty="0">
                <a:solidFill>
                  <a:srgbClr val="003366"/>
                </a:solidFill>
                <a:latin typeface="Arial"/>
                <a:cs typeface="Arial"/>
              </a:rPr>
              <a:t>(κεντρικά) </a:t>
            </a:r>
            <a:r>
              <a:rPr sz="2400" spc="-35" dirty="0">
                <a:solidFill>
                  <a:srgbClr val="003366"/>
                </a:solidFill>
                <a:latin typeface="Arial"/>
                <a:cs typeface="Arial"/>
              </a:rPr>
              <a:t>σημεία </a:t>
            </a:r>
            <a:r>
              <a:rPr sz="2400" spc="-90" dirty="0">
                <a:solidFill>
                  <a:srgbClr val="003366"/>
                </a:solidFill>
                <a:latin typeface="Arial"/>
                <a:cs typeface="Arial"/>
              </a:rPr>
              <a:t>σε  </a:t>
            </a:r>
            <a:r>
              <a:rPr sz="2400" spc="-229" dirty="0">
                <a:solidFill>
                  <a:srgbClr val="003366"/>
                </a:solidFill>
                <a:latin typeface="Arial"/>
                <a:cs typeface="Arial"/>
              </a:rPr>
              <a:t>ΗΠΑ </a:t>
            </a:r>
            <a:r>
              <a:rPr sz="2400" spc="-30" dirty="0">
                <a:solidFill>
                  <a:srgbClr val="003366"/>
                </a:solidFill>
                <a:latin typeface="Arial"/>
                <a:cs typeface="Arial"/>
              </a:rPr>
              <a:t>(Μέμφις), </a:t>
            </a:r>
            <a:r>
              <a:rPr sz="2400" spc="-200" dirty="0">
                <a:solidFill>
                  <a:srgbClr val="003366"/>
                </a:solidFill>
                <a:latin typeface="Arial"/>
                <a:cs typeface="Arial"/>
              </a:rPr>
              <a:t>Ευρώπη </a:t>
            </a:r>
            <a:r>
              <a:rPr sz="2400" spc="-70" dirty="0">
                <a:solidFill>
                  <a:srgbClr val="003366"/>
                </a:solidFill>
                <a:latin typeface="Arial"/>
                <a:cs typeface="Arial"/>
              </a:rPr>
              <a:t>(Παρίσι), </a:t>
            </a:r>
            <a:r>
              <a:rPr sz="2400" spc="-80" dirty="0">
                <a:solidFill>
                  <a:srgbClr val="003366"/>
                </a:solidFill>
                <a:latin typeface="Arial"/>
                <a:cs typeface="Arial"/>
              </a:rPr>
              <a:t>Ασία </a:t>
            </a:r>
            <a:r>
              <a:rPr sz="2400" spc="-140" dirty="0">
                <a:solidFill>
                  <a:srgbClr val="003366"/>
                </a:solidFill>
                <a:latin typeface="Arial"/>
                <a:cs typeface="Arial"/>
              </a:rPr>
              <a:t>(Guangzhou, </a:t>
            </a:r>
            <a:r>
              <a:rPr sz="2400" spc="-100" dirty="0">
                <a:solidFill>
                  <a:srgbClr val="003366"/>
                </a:solidFill>
                <a:latin typeface="Arial"/>
                <a:cs typeface="Arial"/>
              </a:rPr>
              <a:t>Κίνα) </a:t>
            </a:r>
            <a:r>
              <a:rPr sz="2400" spc="-30" dirty="0">
                <a:solidFill>
                  <a:srgbClr val="003366"/>
                </a:solidFill>
                <a:latin typeface="Arial"/>
                <a:cs typeface="Arial"/>
              </a:rPr>
              <a:t>και  </a:t>
            </a:r>
            <a:r>
              <a:rPr sz="2400" spc="-145" dirty="0">
                <a:solidFill>
                  <a:srgbClr val="003366"/>
                </a:solidFill>
                <a:latin typeface="Arial"/>
                <a:cs typeface="Arial"/>
              </a:rPr>
              <a:t>από 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κει </a:t>
            </a:r>
            <a:r>
              <a:rPr sz="2400" spc="-90" dirty="0">
                <a:solidFill>
                  <a:srgbClr val="003366"/>
                </a:solidFill>
                <a:latin typeface="Arial"/>
                <a:cs typeface="Arial"/>
              </a:rPr>
              <a:t>ελέγχοντας </a:t>
            </a:r>
            <a:r>
              <a:rPr sz="2400" spc="-120" dirty="0">
                <a:solidFill>
                  <a:srgbClr val="003366"/>
                </a:solidFill>
                <a:latin typeface="Arial"/>
                <a:cs typeface="Arial"/>
              </a:rPr>
              <a:t>687 </a:t>
            </a:r>
            <a:r>
              <a:rPr sz="2400" spc="-90" dirty="0">
                <a:solidFill>
                  <a:srgbClr val="003366"/>
                </a:solidFill>
                <a:latin typeface="Arial"/>
                <a:cs typeface="Arial"/>
              </a:rPr>
              <a:t>αεροπορικές </a:t>
            </a:r>
            <a:r>
              <a:rPr sz="2400" spc="-95" dirty="0">
                <a:solidFill>
                  <a:srgbClr val="003366"/>
                </a:solidFill>
                <a:latin typeface="Arial"/>
                <a:cs typeface="Arial"/>
              </a:rPr>
              <a:t>πτήσεις </a:t>
            </a:r>
            <a:r>
              <a:rPr sz="2400" spc="-100" dirty="0">
                <a:solidFill>
                  <a:srgbClr val="003366"/>
                </a:solidFill>
                <a:latin typeface="Arial"/>
                <a:cs typeface="Arial"/>
              </a:rPr>
              <a:t>σε</a:t>
            </a:r>
            <a:r>
              <a:rPr sz="2400" spc="-3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3366"/>
                </a:solidFill>
                <a:latin typeface="Arial"/>
                <a:cs typeface="Arial"/>
              </a:rPr>
              <a:t>375</a:t>
            </a:r>
            <a:endParaRPr sz="2400">
              <a:latin typeface="Arial"/>
              <a:cs typeface="Arial"/>
            </a:endParaRPr>
          </a:p>
          <a:p>
            <a:pPr marL="373380" marR="113664" algn="just">
              <a:lnSpc>
                <a:spcPct val="110000"/>
              </a:lnSpc>
            </a:pPr>
            <a:r>
              <a:rPr sz="2400" spc="-50" dirty="0">
                <a:solidFill>
                  <a:srgbClr val="003366"/>
                </a:solidFill>
                <a:latin typeface="Arial"/>
                <a:cs typeface="Arial"/>
              </a:rPr>
              <a:t>αεροδρόμια </a:t>
            </a:r>
            <a:r>
              <a:rPr sz="2400" spc="-100" dirty="0">
                <a:solidFill>
                  <a:srgbClr val="003366"/>
                </a:solidFill>
                <a:latin typeface="Arial"/>
                <a:cs typeface="Arial"/>
              </a:rPr>
              <a:t>σε </a:t>
            </a:r>
            <a:r>
              <a:rPr sz="2400" spc="-95" dirty="0">
                <a:solidFill>
                  <a:srgbClr val="003366"/>
                </a:solidFill>
                <a:latin typeface="Arial"/>
                <a:cs typeface="Arial"/>
              </a:rPr>
              <a:t>όλο </a:t>
            </a:r>
            <a:r>
              <a:rPr sz="2400" spc="-85" dirty="0">
                <a:solidFill>
                  <a:srgbClr val="003366"/>
                </a:solidFill>
                <a:latin typeface="Arial"/>
                <a:cs typeface="Arial"/>
              </a:rPr>
              <a:t>τον </a:t>
            </a:r>
            <a:r>
              <a:rPr sz="2400" spc="-125" dirty="0">
                <a:solidFill>
                  <a:srgbClr val="003366"/>
                </a:solidFill>
                <a:latin typeface="Arial"/>
                <a:cs typeface="Arial"/>
              </a:rPr>
              <a:t>κόσμο 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διανέμει </a:t>
            </a:r>
            <a:r>
              <a:rPr sz="2400" spc="-60" dirty="0">
                <a:solidFill>
                  <a:srgbClr val="003366"/>
                </a:solidFill>
                <a:latin typeface="Arial"/>
                <a:cs typeface="Arial"/>
              </a:rPr>
              <a:t>μέχρι </a:t>
            </a:r>
            <a:r>
              <a:rPr sz="2400" spc="-30" dirty="0">
                <a:solidFill>
                  <a:srgbClr val="003366"/>
                </a:solidFill>
                <a:latin typeface="Arial"/>
                <a:cs typeface="Arial"/>
              </a:rPr>
              <a:t>και </a:t>
            </a:r>
            <a:r>
              <a:rPr sz="2400" spc="-85" dirty="0">
                <a:solidFill>
                  <a:srgbClr val="003366"/>
                </a:solidFill>
                <a:latin typeface="Arial"/>
                <a:cs typeface="Arial"/>
              </a:rPr>
              <a:t>την </a:t>
            </a:r>
            <a:r>
              <a:rPr sz="2400" spc="-125" dirty="0">
                <a:solidFill>
                  <a:srgbClr val="003366"/>
                </a:solidFill>
                <a:latin typeface="Arial"/>
                <a:cs typeface="Arial"/>
              </a:rPr>
              <a:t>πόρτα  </a:t>
            </a:r>
            <a:r>
              <a:rPr sz="2400" spc="-45" dirty="0">
                <a:solidFill>
                  <a:srgbClr val="003366"/>
                </a:solidFill>
                <a:latin typeface="Arial"/>
                <a:cs typeface="Arial"/>
              </a:rPr>
              <a:t>του </a:t>
            </a:r>
            <a:r>
              <a:rPr sz="2400" spc="-40" dirty="0">
                <a:solidFill>
                  <a:srgbClr val="003366"/>
                </a:solidFill>
                <a:latin typeface="Arial"/>
                <a:cs typeface="Arial"/>
              </a:rPr>
              <a:t>τελικού </a:t>
            </a:r>
            <a:r>
              <a:rPr sz="2400" spc="-90" dirty="0">
                <a:solidFill>
                  <a:srgbClr val="003366"/>
                </a:solidFill>
                <a:latin typeface="Arial"/>
                <a:cs typeface="Arial"/>
              </a:rPr>
              <a:t>πελάτη </a:t>
            </a:r>
            <a:r>
              <a:rPr sz="2400" spc="-105" dirty="0">
                <a:solidFill>
                  <a:srgbClr val="003366"/>
                </a:solidFill>
                <a:latin typeface="Arial"/>
                <a:cs typeface="Arial"/>
              </a:rPr>
              <a:t>χρησιμοποιώντας </a:t>
            </a:r>
            <a:r>
              <a:rPr sz="2400" spc="-45" dirty="0">
                <a:solidFill>
                  <a:srgbClr val="003366"/>
                </a:solidFill>
                <a:latin typeface="Arial"/>
                <a:cs typeface="Arial"/>
              </a:rPr>
              <a:t>ένα </a:t>
            </a:r>
            <a:r>
              <a:rPr sz="2400" spc="-105" dirty="0">
                <a:solidFill>
                  <a:srgbClr val="003366"/>
                </a:solidFill>
                <a:latin typeface="Arial"/>
                <a:cs typeface="Arial"/>
              </a:rPr>
              <a:t>στόλο </a:t>
            </a:r>
            <a:r>
              <a:rPr sz="2400" spc="-145" dirty="0">
                <a:solidFill>
                  <a:srgbClr val="003366"/>
                </a:solidFill>
                <a:latin typeface="Arial"/>
                <a:cs typeface="Arial"/>
              </a:rPr>
              <a:t>από</a:t>
            </a:r>
            <a:r>
              <a:rPr sz="2400" spc="-48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003366"/>
                </a:solidFill>
                <a:latin typeface="Arial"/>
                <a:cs typeface="Arial"/>
              </a:rPr>
              <a:t>80.000  </a:t>
            </a:r>
            <a:r>
              <a:rPr sz="2400" spc="-75" dirty="0">
                <a:solidFill>
                  <a:srgbClr val="003366"/>
                </a:solidFill>
                <a:latin typeface="Arial"/>
                <a:cs typeface="Arial"/>
              </a:rPr>
              <a:t>φορτηγά.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76500" marR="5080" indent="-2346325">
              <a:lnSpc>
                <a:spcPts val="4790"/>
              </a:lnSpc>
              <a:spcBef>
                <a:spcPts val="265"/>
              </a:spcBef>
            </a:pPr>
            <a:r>
              <a:rPr sz="4000" spc="-15" dirty="0">
                <a:latin typeface="Liberation Sans Narrow"/>
                <a:cs typeface="Liberation Sans Narrow"/>
              </a:rPr>
              <a:t>Μέθοδος ανάλυσης </a:t>
            </a:r>
            <a:r>
              <a:rPr sz="4000" spc="-10" dirty="0">
                <a:latin typeface="Liberation Sans Narrow"/>
                <a:cs typeface="Liberation Sans Narrow"/>
              </a:rPr>
              <a:t>νεκρού σημείου  </a:t>
            </a:r>
            <a:r>
              <a:rPr sz="4000" spc="-15" dirty="0">
                <a:latin typeface="Liberation Sans Narrow"/>
                <a:cs typeface="Liberation Sans Narrow"/>
              </a:rPr>
              <a:t>Παράδειγμα</a:t>
            </a:r>
            <a:endParaRPr sz="40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105" y="1567434"/>
            <a:ext cx="830072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9385">
              <a:lnSpc>
                <a:spcPct val="100000"/>
              </a:lnSpc>
              <a:spcBef>
                <a:spcPts val="95"/>
              </a:spcBef>
            </a:pPr>
            <a:r>
              <a:rPr sz="2800" spc="-280" dirty="0">
                <a:latin typeface="Arial"/>
                <a:cs typeface="Arial"/>
              </a:rPr>
              <a:t>Η </a:t>
            </a:r>
            <a:r>
              <a:rPr sz="2800" spc="-5" dirty="0">
                <a:latin typeface="Arial"/>
                <a:cs typeface="Arial"/>
              </a:rPr>
              <a:t>εταιρεία </a:t>
            </a:r>
            <a:r>
              <a:rPr sz="2800" spc="-380" dirty="0">
                <a:latin typeface="Arial"/>
                <a:cs typeface="Arial"/>
              </a:rPr>
              <a:t>ABC </a:t>
            </a:r>
            <a:r>
              <a:rPr sz="2800" spc="-5" dirty="0">
                <a:latin typeface="Arial"/>
                <a:cs typeface="Arial"/>
              </a:rPr>
              <a:t>θέλει </a:t>
            </a:r>
            <a:r>
              <a:rPr sz="2800" spc="-90" dirty="0">
                <a:latin typeface="Arial"/>
                <a:cs typeface="Arial"/>
              </a:rPr>
              <a:t>να αναπτύξει </a:t>
            </a:r>
            <a:r>
              <a:rPr sz="2800" spc="-55" dirty="0">
                <a:latin typeface="Arial"/>
                <a:cs typeface="Arial"/>
              </a:rPr>
              <a:t>ένα </a:t>
            </a:r>
            <a:r>
              <a:rPr sz="2800" spc="-70" dirty="0">
                <a:latin typeface="Arial"/>
                <a:cs typeface="Arial"/>
              </a:rPr>
              <a:t>νέο </a:t>
            </a:r>
            <a:r>
              <a:rPr sz="2800" spc="-95" dirty="0">
                <a:latin typeface="Arial"/>
                <a:cs typeface="Arial"/>
              </a:rPr>
              <a:t>εργοστάσιο  </a:t>
            </a:r>
            <a:r>
              <a:rPr sz="2800" spc="-110" dirty="0">
                <a:latin typeface="Arial"/>
                <a:cs typeface="Arial"/>
              </a:rPr>
              <a:t>κατασκευής </a:t>
            </a:r>
            <a:r>
              <a:rPr sz="2800" spc="-135" dirty="0">
                <a:latin typeface="Arial"/>
                <a:cs typeface="Arial"/>
              </a:rPr>
              <a:t>ποδηλάτων. </a:t>
            </a:r>
            <a:r>
              <a:rPr sz="2800" spc="-114" dirty="0">
                <a:latin typeface="Arial"/>
                <a:cs typeface="Arial"/>
              </a:rPr>
              <a:t>Τρεις </a:t>
            </a:r>
            <a:r>
              <a:rPr sz="2800" spc="10" dirty="0">
                <a:latin typeface="Arial"/>
                <a:cs typeface="Arial"/>
              </a:rPr>
              <a:t>είναι </a:t>
            </a:r>
            <a:r>
              <a:rPr sz="2800" spc="30" dirty="0">
                <a:latin typeface="Arial"/>
                <a:cs typeface="Arial"/>
              </a:rPr>
              <a:t>οι </a:t>
            </a:r>
            <a:r>
              <a:rPr sz="2800" spc="-110" dirty="0">
                <a:latin typeface="Arial"/>
                <a:cs typeface="Arial"/>
              </a:rPr>
              <a:t>πιθανές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περιοχές  </a:t>
            </a:r>
            <a:r>
              <a:rPr sz="2800" spc="-120" dirty="0">
                <a:latin typeface="Arial"/>
                <a:cs typeface="Arial"/>
              </a:rPr>
              <a:t>(Πάτρα, </a:t>
            </a:r>
            <a:r>
              <a:rPr sz="2800" spc="-65" dirty="0">
                <a:latin typeface="Arial"/>
                <a:cs typeface="Arial"/>
              </a:rPr>
              <a:t>Θεσ/νίκη, </a:t>
            </a:r>
            <a:r>
              <a:rPr sz="2800" spc="-55" dirty="0">
                <a:latin typeface="Arial"/>
                <a:cs typeface="Arial"/>
              </a:rPr>
              <a:t>ή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Χανιά).</a:t>
            </a:r>
            <a:endParaRPr sz="2800">
              <a:latin typeface="Arial"/>
              <a:cs typeface="Arial"/>
            </a:endParaRPr>
          </a:p>
          <a:p>
            <a:pPr marL="12700" marR="32384" algn="just">
              <a:lnSpc>
                <a:spcPct val="100000"/>
              </a:lnSpc>
              <a:spcBef>
                <a:spcPts val="840"/>
              </a:spcBef>
            </a:pPr>
            <a:r>
              <a:rPr sz="2800" spc="-70" dirty="0">
                <a:latin typeface="Arial"/>
                <a:cs typeface="Arial"/>
              </a:rPr>
              <a:t>Ποια </a:t>
            </a:r>
            <a:r>
              <a:rPr sz="2800" spc="-55" dirty="0">
                <a:latin typeface="Arial"/>
                <a:cs typeface="Arial"/>
              </a:rPr>
              <a:t>θα </a:t>
            </a:r>
            <a:r>
              <a:rPr sz="2800" spc="10" dirty="0">
                <a:latin typeface="Arial"/>
                <a:cs typeface="Arial"/>
              </a:rPr>
              <a:t>είναι </a:t>
            </a:r>
            <a:r>
              <a:rPr sz="2800" spc="-60" dirty="0">
                <a:latin typeface="Arial"/>
                <a:cs typeface="Arial"/>
              </a:rPr>
              <a:t>η </a:t>
            </a:r>
            <a:r>
              <a:rPr sz="2800" spc="-80" dirty="0">
                <a:latin typeface="Arial"/>
                <a:cs typeface="Arial"/>
              </a:rPr>
              <a:t>καλύτερη </a:t>
            </a:r>
            <a:r>
              <a:rPr sz="2800" spc="-100" dirty="0">
                <a:latin typeface="Arial"/>
                <a:cs typeface="Arial"/>
              </a:rPr>
              <a:t>θέση </a:t>
            </a:r>
            <a:r>
              <a:rPr sz="2800" spc="-75" dirty="0">
                <a:latin typeface="Arial"/>
                <a:cs typeface="Arial"/>
              </a:rPr>
              <a:t>(η </a:t>
            </a:r>
            <a:r>
              <a:rPr sz="2800" spc="-114" dirty="0">
                <a:latin typeface="Arial"/>
                <a:cs typeface="Arial"/>
              </a:rPr>
              <a:t>πιο </a:t>
            </a:r>
            <a:r>
              <a:rPr sz="2800" spc="-70" dirty="0">
                <a:latin typeface="Arial"/>
                <a:cs typeface="Arial"/>
              </a:rPr>
              <a:t>οικονομική) </a:t>
            </a:r>
            <a:r>
              <a:rPr sz="2800" spc="-15" dirty="0">
                <a:latin typeface="Arial"/>
                <a:cs typeface="Arial"/>
              </a:rPr>
              <a:t>για </a:t>
            </a:r>
            <a:r>
              <a:rPr sz="2800" spc="74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ένα </a:t>
            </a:r>
            <a:r>
              <a:rPr sz="2800" spc="-80" dirty="0">
                <a:latin typeface="Arial"/>
                <a:cs typeface="Arial"/>
              </a:rPr>
              <a:t>αναμενόμενο </a:t>
            </a:r>
            <a:r>
              <a:rPr sz="2800" spc="-140" dirty="0">
                <a:latin typeface="Arial"/>
                <a:cs typeface="Arial"/>
              </a:rPr>
              <a:t>όγκο </a:t>
            </a:r>
            <a:r>
              <a:rPr sz="2800" spc="-135" dirty="0">
                <a:solidFill>
                  <a:srgbClr val="FF3399"/>
                </a:solidFill>
                <a:latin typeface="Arial"/>
                <a:cs typeface="Arial"/>
              </a:rPr>
              <a:t>2000 </a:t>
            </a:r>
            <a:r>
              <a:rPr sz="2800" spc="-150" dirty="0">
                <a:latin typeface="Arial"/>
                <a:cs typeface="Arial"/>
              </a:rPr>
              <a:t>ποδηλάτων </a:t>
            </a:r>
            <a:r>
              <a:rPr sz="2800" spc="-100" dirty="0">
                <a:latin typeface="Arial"/>
                <a:cs typeface="Arial"/>
              </a:rPr>
              <a:t>τον </a:t>
            </a:r>
            <a:r>
              <a:rPr sz="2800" spc="-165" dirty="0">
                <a:latin typeface="Arial"/>
                <a:cs typeface="Arial"/>
              </a:rPr>
              <a:t>χρόνο </a:t>
            </a:r>
            <a:r>
              <a:rPr sz="2800" spc="-105" dirty="0">
                <a:latin typeface="Arial"/>
                <a:cs typeface="Arial"/>
              </a:rPr>
              <a:t>αν  ισχύουν </a:t>
            </a:r>
            <a:r>
              <a:rPr sz="2800" spc="-45" dirty="0">
                <a:latin typeface="Arial"/>
                <a:cs typeface="Arial"/>
              </a:rPr>
              <a:t>τα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παρακάτω;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00" dirty="0">
                <a:latin typeface="Arial"/>
                <a:cs typeface="Arial"/>
              </a:rPr>
              <a:t>Τα</a:t>
            </a:r>
            <a:r>
              <a:rPr sz="2800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σταθερά </a:t>
            </a:r>
            <a:r>
              <a:rPr sz="28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κόστη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(σε </a:t>
            </a:r>
            <a:r>
              <a:rPr sz="2800" spc="-55" dirty="0">
                <a:latin typeface="Arial"/>
                <a:cs typeface="Arial"/>
              </a:rPr>
              <a:t>χιλιάδες </a:t>
            </a:r>
            <a:r>
              <a:rPr sz="2800" spc="-114" dirty="0">
                <a:latin typeface="Arial"/>
                <a:cs typeface="Arial"/>
              </a:rPr>
              <a:t>€) </a:t>
            </a:r>
            <a:r>
              <a:rPr sz="2800" spc="-80" dirty="0">
                <a:latin typeface="Arial"/>
                <a:cs typeface="Arial"/>
              </a:rPr>
              <a:t>ανά </a:t>
            </a:r>
            <a:r>
              <a:rPr sz="2800" spc="-160" dirty="0">
                <a:latin typeface="Arial"/>
                <a:cs typeface="Arial"/>
              </a:rPr>
              <a:t>χρόνο </a:t>
            </a:r>
            <a:r>
              <a:rPr sz="2800" spc="20" dirty="0">
                <a:latin typeface="Arial"/>
                <a:cs typeface="Arial"/>
              </a:rPr>
              <a:t>είναι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226400"/>
                </a:solidFill>
                <a:latin typeface="Arial"/>
                <a:cs typeface="Arial"/>
              </a:rPr>
              <a:t>€30</a:t>
            </a:r>
            <a:r>
              <a:rPr sz="2800" spc="-130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30" dirty="0">
                <a:solidFill>
                  <a:srgbClr val="226400"/>
                </a:solidFill>
                <a:latin typeface="Arial"/>
                <a:cs typeface="Arial"/>
              </a:rPr>
              <a:t>€60</a:t>
            </a:r>
            <a:r>
              <a:rPr sz="2800" spc="-130" dirty="0">
                <a:latin typeface="Arial"/>
                <a:cs typeface="Arial"/>
              </a:rPr>
              <a:t>, </a:t>
            </a:r>
            <a:r>
              <a:rPr sz="2800" spc="35" dirty="0">
                <a:latin typeface="Arial"/>
                <a:cs typeface="Arial"/>
              </a:rPr>
              <a:t>&amp; </a:t>
            </a:r>
            <a:r>
              <a:rPr sz="2800" spc="-145" dirty="0">
                <a:solidFill>
                  <a:srgbClr val="226400"/>
                </a:solidFill>
                <a:latin typeface="Arial"/>
                <a:cs typeface="Arial"/>
              </a:rPr>
              <a:t>€110</a:t>
            </a:r>
            <a:r>
              <a:rPr sz="2800" spc="-235" dirty="0">
                <a:solidFill>
                  <a:srgbClr val="2264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αντίστοιχα.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95" dirty="0">
                <a:latin typeface="Arial"/>
                <a:cs typeface="Arial"/>
              </a:rPr>
              <a:t>Τα</a:t>
            </a:r>
            <a:r>
              <a:rPr sz="2800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μεταβλητά </a:t>
            </a:r>
            <a:r>
              <a:rPr sz="28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κόστη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είναι </a:t>
            </a:r>
            <a:r>
              <a:rPr sz="2800" spc="-130" dirty="0">
                <a:solidFill>
                  <a:srgbClr val="226400"/>
                </a:solidFill>
                <a:latin typeface="Arial"/>
                <a:cs typeface="Arial"/>
              </a:rPr>
              <a:t>€75</a:t>
            </a:r>
            <a:r>
              <a:rPr sz="2800" spc="-130" dirty="0">
                <a:latin typeface="Arial"/>
                <a:cs typeface="Arial"/>
              </a:rPr>
              <a:t>, </a:t>
            </a:r>
            <a:r>
              <a:rPr sz="2800" spc="-130" dirty="0">
                <a:solidFill>
                  <a:srgbClr val="226400"/>
                </a:solidFill>
                <a:latin typeface="Arial"/>
                <a:cs typeface="Arial"/>
              </a:rPr>
              <a:t>€45</a:t>
            </a:r>
            <a:r>
              <a:rPr sz="2800" spc="-130" dirty="0">
                <a:latin typeface="Arial"/>
                <a:cs typeface="Arial"/>
              </a:rPr>
              <a:t>, </a:t>
            </a:r>
            <a:r>
              <a:rPr sz="2800" spc="40" dirty="0">
                <a:latin typeface="Arial"/>
                <a:cs typeface="Arial"/>
              </a:rPr>
              <a:t>&amp; </a:t>
            </a:r>
            <a:r>
              <a:rPr sz="2800" spc="-145" dirty="0">
                <a:solidFill>
                  <a:srgbClr val="226400"/>
                </a:solidFill>
                <a:latin typeface="Arial"/>
                <a:cs typeface="Arial"/>
              </a:rPr>
              <a:t>€25</a:t>
            </a:r>
            <a:r>
              <a:rPr sz="2800" spc="-509" dirty="0">
                <a:solidFill>
                  <a:srgbClr val="2264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αντίστοιχα.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80" dirty="0">
                <a:latin typeface="Arial"/>
                <a:cs typeface="Arial"/>
              </a:rPr>
              <a:t>Η </a:t>
            </a:r>
            <a:r>
              <a:rPr sz="2800" spc="-75" dirty="0">
                <a:latin typeface="Arial"/>
                <a:cs typeface="Arial"/>
              </a:rPr>
              <a:t>αναμενόμενη </a:t>
            </a:r>
            <a:r>
              <a:rPr sz="2800" spc="-45" dirty="0">
                <a:latin typeface="Arial"/>
                <a:cs typeface="Arial"/>
              </a:rPr>
              <a:t>αξία </a:t>
            </a:r>
            <a:r>
              <a:rPr sz="2800" spc="-190" dirty="0">
                <a:latin typeface="Arial"/>
                <a:cs typeface="Arial"/>
              </a:rPr>
              <a:t>πώλησης </a:t>
            </a:r>
            <a:r>
              <a:rPr sz="2800" spc="20" dirty="0">
                <a:latin typeface="Arial"/>
                <a:cs typeface="Arial"/>
              </a:rPr>
              <a:t>είναι </a:t>
            </a:r>
            <a:r>
              <a:rPr sz="2800" spc="35" dirty="0">
                <a:latin typeface="Arial"/>
                <a:cs typeface="Arial"/>
              </a:rPr>
              <a:t>ίδια &amp;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ίση </a:t>
            </a:r>
            <a:r>
              <a:rPr sz="2800" spc="-35" dirty="0">
                <a:latin typeface="Arial"/>
                <a:cs typeface="Arial"/>
              </a:rPr>
              <a:t>με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0" dirty="0">
                <a:solidFill>
                  <a:srgbClr val="FF0064"/>
                </a:solidFill>
                <a:latin typeface="Arial"/>
                <a:cs typeface="Arial"/>
              </a:rPr>
              <a:t>€120 </a:t>
            </a:r>
            <a:r>
              <a:rPr sz="2800" spc="300" dirty="0">
                <a:latin typeface="Arial"/>
                <a:cs typeface="Arial"/>
              </a:rPr>
              <a:t>/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μον.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 indent="-21844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Διάγραμμα διασταύρωσης </a:t>
            </a:r>
            <a:r>
              <a:rPr sz="3200" spc="-10" dirty="0"/>
              <a:t>για</a:t>
            </a:r>
            <a:r>
              <a:rPr sz="3200" spc="-125" dirty="0"/>
              <a:t> </a:t>
            </a:r>
            <a:r>
              <a:rPr sz="3200" dirty="0"/>
              <a:t>την  </a:t>
            </a:r>
            <a:r>
              <a:rPr sz="3200" spc="-15" dirty="0"/>
              <a:t>ανάλυση </a:t>
            </a:r>
            <a:r>
              <a:rPr sz="3200" spc="-5" dirty="0"/>
              <a:t>νεκρού </a:t>
            </a:r>
            <a:r>
              <a:rPr sz="3200" spc="-10" dirty="0"/>
              <a:t>σημείου</a:t>
            </a:r>
            <a:r>
              <a:rPr sz="3200" spc="-75" dirty="0"/>
              <a:t> </a:t>
            </a:r>
            <a:r>
              <a:rPr sz="3200" spc="-35" dirty="0"/>
              <a:t>θέσης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39495" y="1680972"/>
            <a:ext cx="7821295" cy="4761230"/>
          </a:xfrm>
          <a:custGeom>
            <a:avLst/>
            <a:gdLst/>
            <a:ahLst/>
            <a:cxnLst/>
            <a:rect l="l" t="t" r="r" b="b"/>
            <a:pathLst>
              <a:path w="7821295" h="4761230">
                <a:moveTo>
                  <a:pt x="0" y="4760976"/>
                </a:moveTo>
                <a:lnTo>
                  <a:pt x="7821168" y="4760976"/>
                </a:lnTo>
                <a:lnTo>
                  <a:pt x="7821168" y="0"/>
                </a:lnTo>
                <a:lnTo>
                  <a:pt x="0" y="0"/>
                </a:lnTo>
                <a:lnTo>
                  <a:pt x="0" y="47609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5579" y="4293108"/>
            <a:ext cx="5105400" cy="3175"/>
          </a:xfrm>
          <a:custGeom>
            <a:avLst/>
            <a:gdLst/>
            <a:ahLst/>
            <a:cxnLst/>
            <a:rect l="l" t="t" r="r" b="b"/>
            <a:pathLst>
              <a:path w="5105400" h="3175">
                <a:moveTo>
                  <a:pt x="0" y="0"/>
                </a:moveTo>
                <a:lnTo>
                  <a:pt x="5105400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5664" y="3525011"/>
            <a:ext cx="5195570" cy="0"/>
          </a:xfrm>
          <a:custGeom>
            <a:avLst/>
            <a:gdLst/>
            <a:ahLst/>
            <a:cxnLst/>
            <a:rect l="l" t="t" r="r" b="b"/>
            <a:pathLst>
              <a:path w="5195570">
                <a:moveTo>
                  <a:pt x="0" y="0"/>
                </a:moveTo>
                <a:lnTo>
                  <a:pt x="51953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5579" y="2752344"/>
            <a:ext cx="5105400" cy="5080"/>
          </a:xfrm>
          <a:custGeom>
            <a:avLst/>
            <a:gdLst/>
            <a:ahLst/>
            <a:cxnLst/>
            <a:rect l="l" t="t" r="r" b="b"/>
            <a:pathLst>
              <a:path w="5105400" h="5080">
                <a:moveTo>
                  <a:pt x="0" y="0"/>
                </a:moveTo>
                <a:lnTo>
                  <a:pt x="5105400" y="457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5955" y="2014727"/>
            <a:ext cx="5125720" cy="0"/>
          </a:xfrm>
          <a:custGeom>
            <a:avLst/>
            <a:gdLst/>
            <a:ahLst/>
            <a:cxnLst/>
            <a:rect l="l" t="t" r="r" b="b"/>
            <a:pathLst>
              <a:path w="5125720">
                <a:moveTo>
                  <a:pt x="0" y="0"/>
                </a:moveTo>
                <a:lnTo>
                  <a:pt x="512521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2067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3315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8279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3244" y="1984248"/>
            <a:ext cx="5080" cy="3078480"/>
          </a:xfrm>
          <a:custGeom>
            <a:avLst/>
            <a:gdLst/>
            <a:ahLst/>
            <a:cxnLst/>
            <a:rect l="l" t="t" r="r" b="b"/>
            <a:pathLst>
              <a:path w="5079" h="3078479">
                <a:moveTo>
                  <a:pt x="0" y="0"/>
                </a:moveTo>
                <a:lnTo>
                  <a:pt x="4571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5535" y="198425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30093"/>
                </a:moveTo>
                <a:lnTo>
                  <a:pt x="30175" y="30093"/>
                </a:lnTo>
                <a:lnTo>
                  <a:pt x="30175" y="0"/>
                </a:lnTo>
                <a:lnTo>
                  <a:pt x="0" y="0"/>
                </a:lnTo>
                <a:lnTo>
                  <a:pt x="0" y="30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5535" y="2044406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79" h="33655">
                <a:moveTo>
                  <a:pt x="0" y="33440"/>
                </a:moveTo>
                <a:lnTo>
                  <a:pt x="30175" y="33440"/>
                </a:lnTo>
                <a:lnTo>
                  <a:pt x="30175" y="0"/>
                </a:lnTo>
                <a:lnTo>
                  <a:pt x="0" y="0"/>
                </a:lnTo>
                <a:lnTo>
                  <a:pt x="0" y="33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5535" y="210794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30095"/>
                </a:moveTo>
                <a:lnTo>
                  <a:pt x="30175" y="30095"/>
                </a:lnTo>
                <a:lnTo>
                  <a:pt x="30175" y="0"/>
                </a:lnTo>
                <a:lnTo>
                  <a:pt x="0" y="0"/>
                </a:lnTo>
                <a:lnTo>
                  <a:pt x="0" y="30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55535" y="2171445"/>
            <a:ext cx="33655" cy="30480"/>
          </a:xfrm>
          <a:custGeom>
            <a:avLst/>
            <a:gdLst/>
            <a:ahLst/>
            <a:cxnLst/>
            <a:rect l="l" t="t" r="r" b="b"/>
            <a:pathLst>
              <a:path w="33654" h="30480">
                <a:moveTo>
                  <a:pt x="30225" y="0"/>
                </a:moveTo>
                <a:lnTo>
                  <a:pt x="0" y="0"/>
                </a:lnTo>
                <a:lnTo>
                  <a:pt x="0" y="30099"/>
                </a:lnTo>
                <a:lnTo>
                  <a:pt x="33528" y="30099"/>
                </a:lnTo>
                <a:lnTo>
                  <a:pt x="3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5535" y="2235078"/>
            <a:ext cx="33655" cy="30480"/>
          </a:xfrm>
          <a:custGeom>
            <a:avLst/>
            <a:gdLst/>
            <a:ahLst/>
            <a:cxnLst/>
            <a:rect l="l" t="t" r="r" b="b"/>
            <a:pathLst>
              <a:path w="33654" h="30480">
                <a:moveTo>
                  <a:pt x="0" y="30093"/>
                </a:moveTo>
                <a:lnTo>
                  <a:pt x="33527" y="30093"/>
                </a:lnTo>
                <a:lnTo>
                  <a:pt x="33527" y="0"/>
                </a:lnTo>
                <a:lnTo>
                  <a:pt x="0" y="0"/>
                </a:lnTo>
                <a:lnTo>
                  <a:pt x="0" y="30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5535" y="22952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33440"/>
                </a:moveTo>
                <a:lnTo>
                  <a:pt x="33527" y="33440"/>
                </a:lnTo>
                <a:lnTo>
                  <a:pt x="33527" y="0"/>
                </a:lnTo>
                <a:lnTo>
                  <a:pt x="0" y="0"/>
                </a:lnTo>
                <a:lnTo>
                  <a:pt x="0" y="33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56297" y="237439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6297" y="24376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56297" y="250164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6297" y="25633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56297" y="26250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6297" y="268909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56297" y="275234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6297" y="281406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6297" y="28757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6297" y="29390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6297" y="300304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6297" y="306400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6297" y="312648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6297" y="31897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6297" y="32529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6297" y="331546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6297" y="337718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6297" y="344042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56297" y="35044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6297" y="356539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56297" y="362788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56297" y="36911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6297" y="375437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6297" y="38168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6297" y="387781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6297" y="394182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6297" y="400507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56297" y="406679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6297" y="41292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6297" y="41925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6297" y="425577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6297" y="431825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56297" y="43792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9345" y="444322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9345" y="450646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9345" y="456819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9345" y="462991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9345" y="469315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59345" y="475716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59345" y="481888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9345" y="488060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59345" y="494461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9345" y="500786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59345" y="505815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5664" y="5062728"/>
            <a:ext cx="90170" cy="3175"/>
          </a:xfrm>
          <a:custGeom>
            <a:avLst/>
            <a:gdLst/>
            <a:ahLst/>
            <a:cxnLst/>
            <a:rect l="l" t="t" r="r" b="b"/>
            <a:pathLst>
              <a:path w="90169" h="3175">
                <a:moveTo>
                  <a:pt x="0" y="0"/>
                </a:moveTo>
                <a:lnTo>
                  <a:pt x="89916" y="3048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5664" y="4293108"/>
            <a:ext cx="90170" cy="3175"/>
          </a:xfrm>
          <a:custGeom>
            <a:avLst/>
            <a:gdLst/>
            <a:ahLst/>
            <a:cxnLst/>
            <a:rect l="l" t="t" r="r" b="b"/>
            <a:pathLst>
              <a:path w="90169" h="3175">
                <a:moveTo>
                  <a:pt x="0" y="0"/>
                </a:moveTo>
                <a:lnTo>
                  <a:pt x="89916" y="3048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5664" y="2752344"/>
            <a:ext cx="90170" cy="5080"/>
          </a:xfrm>
          <a:custGeom>
            <a:avLst/>
            <a:gdLst/>
            <a:ahLst/>
            <a:cxnLst/>
            <a:rect l="l" t="t" r="r" b="b"/>
            <a:pathLst>
              <a:path w="90169" h="5080">
                <a:moveTo>
                  <a:pt x="0" y="0"/>
                </a:moveTo>
                <a:lnTo>
                  <a:pt x="89916" y="457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45664" y="1984248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35579" y="5062728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6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92067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33315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88279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43244" y="5062728"/>
            <a:ext cx="5080" cy="93345"/>
          </a:xfrm>
          <a:custGeom>
            <a:avLst/>
            <a:gdLst/>
            <a:ahLst/>
            <a:cxnLst/>
            <a:rect l="l" t="t" r="r" b="b"/>
            <a:pathLst>
              <a:path w="5079" h="93345">
                <a:moveTo>
                  <a:pt x="0" y="92964"/>
                </a:moveTo>
                <a:lnTo>
                  <a:pt x="457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86016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40980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26435" y="4500245"/>
            <a:ext cx="160020" cy="123825"/>
          </a:xfrm>
          <a:custGeom>
            <a:avLst/>
            <a:gdLst/>
            <a:ahLst/>
            <a:cxnLst/>
            <a:rect l="l" t="t" r="r" b="b"/>
            <a:pathLst>
              <a:path w="160019" h="123825">
                <a:moveTo>
                  <a:pt x="139700" y="0"/>
                </a:moveTo>
                <a:lnTo>
                  <a:pt x="0" y="90169"/>
                </a:lnTo>
                <a:lnTo>
                  <a:pt x="19938" y="123570"/>
                </a:lnTo>
                <a:lnTo>
                  <a:pt x="159765" y="33400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69386" y="4343272"/>
            <a:ext cx="163195" cy="123825"/>
          </a:xfrm>
          <a:custGeom>
            <a:avLst/>
            <a:gdLst/>
            <a:ahLst/>
            <a:cxnLst/>
            <a:rect l="l" t="t" r="r" b="b"/>
            <a:pathLst>
              <a:path w="163194" h="123825">
                <a:moveTo>
                  <a:pt x="143001" y="0"/>
                </a:moveTo>
                <a:lnTo>
                  <a:pt x="0" y="90169"/>
                </a:lnTo>
                <a:lnTo>
                  <a:pt x="23240" y="123570"/>
                </a:lnTo>
                <a:lnTo>
                  <a:pt x="162940" y="36702"/>
                </a:lnTo>
                <a:lnTo>
                  <a:pt x="1430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15513" y="4186301"/>
            <a:ext cx="163195" cy="123825"/>
          </a:xfrm>
          <a:custGeom>
            <a:avLst/>
            <a:gdLst/>
            <a:ahLst/>
            <a:cxnLst/>
            <a:rect l="l" t="t" r="r" b="b"/>
            <a:pathLst>
              <a:path w="163195" h="123825">
                <a:moveTo>
                  <a:pt x="139826" y="0"/>
                </a:moveTo>
                <a:lnTo>
                  <a:pt x="0" y="90169"/>
                </a:lnTo>
                <a:lnTo>
                  <a:pt x="23368" y="123571"/>
                </a:lnTo>
                <a:lnTo>
                  <a:pt x="163067" y="36830"/>
                </a:lnTo>
                <a:lnTo>
                  <a:pt x="1398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61765" y="4029455"/>
            <a:ext cx="163195" cy="123825"/>
          </a:xfrm>
          <a:custGeom>
            <a:avLst/>
            <a:gdLst/>
            <a:ahLst/>
            <a:cxnLst/>
            <a:rect l="l" t="t" r="r" b="b"/>
            <a:pathLst>
              <a:path w="163195" h="123825">
                <a:moveTo>
                  <a:pt x="139700" y="0"/>
                </a:moveTo>
                <a:lnTo>
                  <a:pt x="0" y="90170"/>
                </a:lnTo>
                <a:lnTo>
                  <a:pt x="23368" y="123444"/>
                </a:lnTo>
                <a:lnTo>
                  <a:pt x="163068" y="36703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8019" y="3872484"/>
            <a:ext cx="163195" cy="127000"/>
          </a:xfrm>
          <a:custGeom>
            <a:avLst/>
            <a:gdLst/>
            <a:ahLst/>
            <a:cxnLst/>
            <a:rect l="l" t="t" r="r" b="b"/>
            <a:pathLst>
              <a:path w="163195" h="127000">
                <a:moveTo>
                  <a:pt x="139700" y="0"/>
                </a:moveTo>
                <a:lnTo>
                  <a:pt x="0" y="90170"/>
                </a:lnTo>
                <a:lnTo>
                  <a:pt x="23240" y="126873"/>
                </a:lnTo>
                <a:lnTo>
                  <a:pt x="163067" y="36703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54271" y="3715511"/>
            <a:ext cx="163195" cy="127000"/>
          </a:xfrm>
          <a:custGeom>
            <a:avLst/>
            <a:gdLst/>
            <a:ahLst/>
            <a:cxnLst/>
            <a:rect l="l" t="t" r="r" b="b"/>
            <a:pathLst>
              <a:path w="163195" h="127000">
                <a:moveTo>
                  <a:pt x="139700" y="0"/>
                </a:moveTo>
                <a:lnTo>
                  <a:pt x="0" y="90169"/>
                </a:lnTo>
                <a:lnTo>
                  <a:pt x="19938" y="126873"/>
                </a:lnTo>
                <a:lnTo>
                  <a:pt x="162940" y="36702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00397" y="3558540"/>
            <a:ext cx="160020" cy="127000"/>
          </a:xfrm>
          <a:custGeom>
            <a:avLst/>
            <a:gdLst/>
            <a:ahLst/>
            <a:cxnLst/>
            <a:rect l="l" t="t" r="r" b="b"/>
            <a:pathLst>
              <a:path w="160020" h="127000">
                <a:moveTo>
                  <a:pt x="139826" y="0"/>
                </a:moveTo>
                <a:lnTo>
                  <a:pt x="0" y="90170"/>
                </a:lnTo>
                <a:lnTo>
                  <a:pt x="20065" y="126873"/>
                </a:lnTo>
                <a:lnTo>
                  <a:pt x="159765" y="36702"/>
                </a:lnTo>
                <a:lnTo>
                  <a:pt x="1398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33315" y="1984248"/>
            <a:ext cx="2552700" cy="1541145"/>
          </a:xfrm>
          <a:custGeom>
            <a:avLst/>
            <a:gdLst/>
            <a:ahLst/>
            <a:cxnLst/>
            <a:rect l="l" t="t" r="r" b="b"/>
            <a:pathLst>
              <a:path w="2552700" h="1541145">
                <a:moveTo>
                  <a:pt x="0" y="1540764"/>
                </a:moveTo>
                <a:lnTo>
                  <a:pt x="2552700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35579" y="3525011"/>
            <a:ext cx="1697989" cy="611505"/>
          </a:xfrm>
          <a:custGeom>
            <a:avLst/>
            <a:gdLst/>
            <a:ahLst/>
            <a:cxnLst/>
            <a:rect l="l" t="t" r="r" b="b"/>
            <a:pathLst>
              <a:path w="1697989" h="611504">
                <a:moveTo>
                  <a:pt x="0" y="611124"/>
                </a:moveTo>
                <a:lnTo>
                  <a:pt x="1697735" y="0"/>
                </a:lnTo>
              </a:path>
            </a:pathLst>
          </a:custGeom>
          <a:ln w="2743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27220" y="3448177"/>
            <a:ext cx="170180" cy="93980"/>
          </a:xfrm>
          <a:custGeom>
            <a:avLst/>
            <a:gdLst/>
            <a:ahLst/>
            <a:cxnLst/>
            <a:rect l="l" t="t" r="r" b="b"/>
            <a:pathLst>
              <a:path w="170179" h="93979">
                <a:moveTo>
                  <a:pt x="156337" y="0"/>
                </a:moveTo>
                <a:lnTo>
                  <a:pt x="0" y="56769"/>
                </a:lnTo>
                <a:lnTo>
                  <a:pt x="13334" y="93599"/>
                </a:lnTo>
                <a:lnTo>
                  <a:pt x="169671" y="3670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00015" y="3347846"/>
            <a:ext cx="173355" cy="97155"/>
          </a:xfrm>
          <a:custGeom>
            <a:avLst/>
            <a:gdLst/>
            <a:ahLst/>
            <a:cxnLst/>
            <a:rect l="l" t="t" r="r" b="b"/>
            <a:pathLst>
              <a:path w="173354" h="97154">
                <a:moveTo>
                  <a:pt x="156337" y="0"/>
                </a:moveTo>
                <a:lnTo>
                  <a:pt x="0" y="56768"/>
                </a:lnTo>
                <a:lnTo>
                  <a:pt x="16637" y="96900"/>
                </a:lnTo>
                <a:lnTo>
                  <a:pt x="172974" y="40131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76114" y="3247517"/>
            <a:ext cx="169545" cy="97155"/>
          </a:xfrm>
          <a:custGeom>
            <a:avLst/>
            <a:gdLst/>
            <a:ahLst/>
            <a:cxnLst/>
            <a:rect l="l" t="t" r="r" b="b"/>
            <a:pathLst>
              <a:path w="169545" h="97154">
                <a:moveTo>
                  <a:pt x="156337" y="0"/>
                </a:moveTo>
                <a:lnTo>
                  <a:pt x="0" y="56769"/>
                </a:lnTo>
                <a:lnTo>
                  <a:pt x="13208" y="96900"/>
                </a:lnTo>
                <a:lnTo>
                  <a:pt x="169545" y="4013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48783" y="3147186"/>
            <a:ext cx="170180" cy="97155"/>
          </a:xfrm>
          <a:custGeom>
            <a:avLst/>
            <a:gdLst/>
            <a:ahLst/>
            <a:cxnLst/>
            <a:rect l="l" t="t" r="r" b="b"/>
            <a:pathLst>
              <a:path w="170179" h="97155">
                <a:moveTo>
                  <a:pt x="156337" y="0"/>
                </a:moveTo>
                <a:lnTo>
                  <a:pt x="0" y="56768"/>
                </a:lnTo>
                <a:lnTo>
                  <a:pt x="13334" y="96900"/>
                </a:lnTo>
                <a:lnTo>
                  <a:pt x="169671" y="4013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21578" y="3050158"/>
            <a:ext cx="173355" cy="97155"/>
          </a:xfrm>
          <a:custGeom>
            <a:avLst/>
            <a:gdLst/>
            <a:ahLst/>
            <a:cxnLst/>
            <a:rect l="l" t="t" r="r" b="b"/>
            <a:pathLst>
              <a:path w="173354" h="97155">
                <a:moveTo>
                  <a:pt x="156337" y="0"/>
                </a:moveTo>
                <a:lnTo>
                  <a:pt x="0" y="56895"/>
                </a:lnTo>
                <a:lnTo>
                  <a:pt x="16637" y="97027"/>
                </a:lnTo>
                <a:lnTo>
                  <a:pt x="172974" y="40131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97677" y="2949829"/>
            <a:ext cx="170180" cy="97155"/>
          </a:xfrm>
          <a:custGeom>
            <a:avLst/>
            <a:gdLst/>
            <a:ahLst/>
            <a:cxnLst/>
            <a:rect l="l" t="t" r="r" b="b"/>
            <a:pathLst>
              <a:path w="170179" h="97155">
                <a:moveTo>
                  <a:pt x="156337" y="0"/>
                </a:moveTo>
                <a:lnTo>
                  <a:pt x="0" y="56896"/>
                </a:lnTo>
                <a:lnTo>
                  <a:pt x="13335" y="97028"/>
                </a:lnTo>
                <a:lnTo>
                  <a:pt x="169672" y="4013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70472" y="2849498"/>
            <a:ext cx="169545" cy="97155"/>
          </a:xfrm>
          <a:custGeom>
            <a:avLst/>
            <a:gdLst/>
            <a:ahLst/>
            <a:cxnLst/>
            <a:rect l="l" t="t" r="r" b="b"/>
            <a:pathLst>
              <a:path w="169545" h="97155">
                <a:moveTo>
                  <a:pt x="156337" y="0"/>
                </a:moveTo>
                <a:lnTo>
                  <a:pt x="0" y="56896"/>
                </a:lnTo>
                <a:lnTo>
                  <a:pt x="13207" y="97027"/>
                </a:lnTo>
                <a:lnTo>
                  <a:pt x="169544" y="40131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43141" y="2752470"/>
            <a:ext cx="173355" cy="93980"/>
          </a:xfrm>
          <a:custGeom>
            <a:avLst/>
            <a:gdLst/>
            <a:ahLst/>
            <a:cxnLst/>
            <a:rect l="l" t="t" r="r" b="b"/>
            <a:pathLst>
              <a:path w="173354" h="93980">
                <a:moveTo>
                  <a:pt x="156337" y="0"/>
                </a:moveTo>
                <a:lnTo>
                  <a:pt x="0" y="56895"/>
                </a:lnTo>
                <a:lnTo>
                  <a:pt x="13335" y="93725"/>
                </a:lnTo>
                <a:lnTo>
                  <a:pt x="172974" y="36829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19240" y="2652141"/>
            <a:ext cx="170180" cy="97155"/>
          </a:xfrm>
          <a:custGeom>
            <a:avLst/>
            <a:gdLst/>
            <a:ahLst/>
            <a:cxnLst/>
            <a:rect l="l" t="t" r="r" b="b"/>
            <a:pathLst>
              <a:path w="170179" h="97155">
                <a:moveTo>
                  <a:pt x="156336" y="0"/>
                </a:moveTo>
                <a:lnTo>
                  <a:pt x="0" y="56896"/>
                </a:lnTo>
                <a:lnTo>
                  <a:pt x="13334" y="97028"/>
                </a:lnTo>
                <a:lnTo>
                  <a:pt x="169671" y="40132"/>
                </a:lnTo>
                <a:lnTo>
                  <a:pt x="156336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2035" y="2578607"/>
            <a:ext cx="103505" cy="70485"/>
          </a:xfrm>
          <a:custGeom>
            <a:avLst/>
            <a:gdLst/>
            <a:ahLst/>
            <a:cxnLst/>
            <a:rect l="l" t="t" r="r" b="b"/>
            <a:pathLst>
              <a:path w="103504" h="70485">
                <a:moveTo>
                  <a:pt x="86487" y="0"/>
                </a:moveTo>
                <a:lnTo>
                  <a:pt x="0" y="30099"/>
                </a:lnTo>
                <a:lnTo>
                  <a:pt x="13335" y="70230"/>
                </a:lnTo>
                <a:lnTo>
                  <a:pt x="103124" y="36829"/>
                </a:lnTo>
                <a:lnTo>
                  <a:pt x="8648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86016" y="2295144"/>
            <a:ext cx="855344" cy="300355"/>
          </a:xfrm>
          <a:custGeom>
            <a:avLst/>
            <a:gdLst/>
            <a:ahLst/>
            <a:cxnLst/>
            <a:rect l="l" t="t" r="r" b="b"/>
            <a:pathLst>
              <a:path w="855345" h="300355">
                <a:moveTo>
                  <a:pt x="0" y="300227"/>
                </a:moveTo>
                <a:lnTo>
                  <a:pt x="854963" y="0"/>
                </a:lnTo>
              </a:path>
            </a:pathLst>
          </a:custGeom>
          <a:ln w="27431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35579" y="3067811"/>
            <a:ext cx="1697989" cy="300355"/>
          </a:xfrm>
          <a:custGeom>
            <a:avLst/>
            <a:gdLst/>
            <a:ahLst/>
            <a:cxnLst/>
            <a:rect l="l" t="t" r="r" b="b"/>
            <a:pathLst>
              <a:path w="1697989" h="300354">
                <a:moveTo>
                  <a:pt x="0" y="300227"/>
                </a:moveTo>
                <a:lnTo>
                  <a:pt x="1697735" y="0"/>
                </a:lnTo>
              </a:path>
            </a:pathLst>
          </a:custGeom>
          <a:ln w="27432">
            <a:solidFill>
              <a:srgbClr val="00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33315" y="2595372"/>
            <a:ext cx="2552700" cy="472440"/>
          </a:xfrm>
          <a:custGeom>
            <a:avLst/>
            <a:gdLst/>
            <a:ahLst/>
            <a:cxnLst/>
            <a:rect l="l" t="t" r="r" b="b"/>
            <a:pathLst>
              <a:path w="2552700" h="472439">
                <a:moveTo>
                  <a:pt x="0" y="472439"/>
                </a:moveTo>
                <a:lnTo>
                  <a:pt x="2552700" y="0"/>
                </a:lnTo>
              </a:path>
            </a:pathLst>
          </a:custGeom>
          <a:ln w="27432">
            <a:solidFill>
              <a:srgbClr val="00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6016" y="2559050"/>
            <a:ext cx="127000" cy="53340"/>
          </a:xfrm>
          <a:custGeom>
            <a:avLst/>
            <a:gdLst/>
            <a:ahLst/>
            <a:cxnLst/>
            <a:rect l="l" t="t" r="r" b="b"/>
            <a:pathLst>
              <a:path w="127000" h="53339">
                <a:moveTo>
                  <a:pt x="123189" y="0"/>
                </a:moveTo>
                <a:lnTo>
                  <a:pt x="0" y="23240"/>
                </a:lnTo>
                <a:lnTo>
                  <a:pt x="3301" y="53086"/>
                </a:lnTo>
                <a:lnTo>
                  <a:pt x="126618" y="29845"/>
                </a:lnTo>
                <a:lnTo>
                  <a:pt x="123189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99121" y="2519298"/>
            <a:ext cx="130175" cy="53340"/>
          </a:xfrm>
          <a:custGeom>
            <a:avLst/>
            <a:gdLst/>
            <a:ahLst/>
            <a:cxnLst/>
            <a:rect l="l" t="t" r="r" b="b"/>
            <a:pathLst>
              <a:path w="130175" h="53339">
                <a:moveTo>
                  <a:pt x="123317" y="0"/>
                </a:moveTo>
                <a:lnTo>
                  <a:pt x="0" y="23240"/>
                </a:lnTo>
                <a:lnTo>
                  <a:pt x="6730" y="53086"/>
                </a:lnTo>
                <a:lnTo>
                  <a:pt x="129921" y="33147"/>
                </a:lnTo>
                <a:lnTo>
                  <a:pt x="123317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15656" y="2482723"/>
            <a:ext cx="127000" cy="50165"/>
          </a:xfrm>
          <a:custGeom>
            <a:avLst/>
            <a:gdLst/>
            <a:ahLst/>
            <a:cxnLst/>
            <a:rect l="l" t="t" r="r" b="b"/>
            <a:pathLst>
              <a:path w="127000" h="50164">
                <a:moveTo>
                  <a:pt x="123190" y="0"/>
                </a:moveTo>
                <a:lnTo>
                  <a:pt x="0" y="19938"/>
                </a:lnTo>
                <a:lnTo>
                  <a:pt x="3301" y="49784"/>
                </a:lnTo>
                <a:lnTo>
                  <a:pt x="126492" y="29844"/>
                </a:lnTo>
                <a:lnTo>
                  <a:pt x="123190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28763" y="2442972"/>
            <a:ext cx="130175" cy="53340"/>
          </a:xfrm>
          <a:custGeom>
            <a:avLst/>
            <a:gdLst/>
            <a:ahLst/>
            <a:cxnLst/>
            <a:rect l="l" t="t" r="r" b="b"/>
            <a:pathLst>
              <a:path w="130175" h="53339">
                <a:moveTo>
                  <a:pt x="123316" y="0"/>
                </a:moveTo>
                <a:lnTo>
                  <a:pt x="0" y="19938"/>
                </a:lnTo>
                <a:lnTo>
                  <a:pt x="6730" y="53086"/>
                </a:lnTo>
                <a:lnTo>
                  <a:pt x="129920" y="29844"/>
                </a:lnTo>
                <a:lnTo>
                  <a:pt x="123316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361057" y="4833620"/>
            <a:ext cx="15240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90" dirty="0">
                <a:latin typeface="Arial"/>
                <a:cs typeface="Arial"/>
              </a:rPr>
              <a:t>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788667" y="4064889"/>
            <a:ext cx="65786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95" dirty="0">
                <a:latin typeface="Arial"/>
                <a:cs typeface="Arial"/>
              </a:rPr>
              <a:t>50000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45411" y="3292855"/>
            <a:ext cx="78486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95" dirty="0">
                <a:latin typeface="Arial"/>
                <a:cs typeface="Arial"/>
              </a:rPr>
              <a:t>100000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45411" y="1752092"/>
            <a:ext cx="784860" cy="1097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95" dirty="0">
                <a:latin typeface="Arial"/>
                <a:cs typeface="Arial"/>
              </a:rPr>
              <a:t>200000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950" spc="-95" dirty="0">
                <a:latin typeface="Arial"/>
                <a:cs typeface="Arial"/>
              </a:rPr>
              <a:t>150000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57348" y="5291150"/>
            <a:ext cx="152400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90" dirty="0">
                <a:latin typeface="Arial"/>
                <a:cs typeface="Arial"/>
              </a:rPr>
              <a:t>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12341" y="2877016"/>
            <a:ext cx="275590" cy="1487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64"/>
              </a:lnSpc>
            </a:pPr>
            <a:r>
              <a:rPr sz="1950" spc="-85" dirty="0">
                <a:latin typeface="Arial"/>
                <a:cs typeface="Arial"/>
              </a:rPr>
              <a:t>Ετήσιο</a:t>
            </a:r>
            <a:r>
              <a:rPr sz="1950" spc="-145" dirty="0">
                <a:latin typeface="Arial"/>
                <a:cs typeface="Arial"/>
              </a:rPr>
              <a:t> </a:t>
            </a:r>
            <a:r>
              <a:rPr sz="1950" spc="-125" dirty="0">
                <a:latin typeface="Arial"/>
                <a:cs typeface="Arial"/>
              </a:rPr>
              <a:t>Κόστος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434078" y="50078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34078" y="494461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34078" y="48806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34078" y="48188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34078" y="475716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34078" y="46931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34078" y="462991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34078" y="45681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34078" y="45064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34078" y="44432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34078" y="43792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34078" y="431825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34078" y="425577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34078" y="41925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34078" y="41292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34078" y="406679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34078" y="400507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4078" y="394182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34078" y="387781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34078" y="38168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4078" y="375437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34078" y="36911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34078" y="362788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34078" y="356539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34078" y="35044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34078" y="344042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34078" y="337718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34078" y="331546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434078" y="32529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434078" y="31897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34078" y="312648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34078" y="306400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34078" y="300304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34078" y="29390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34078" y="28757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34078" y="281406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34078" y="275234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34078" y="268909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34078" y="26250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34078" y="25633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34078" y="250164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34078" y="24376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34078" y="237439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66204" y="2264664"/>
            <a:ext cx="0" cy="2757170"/>
          </a:xfrm>
          <a:custGeom>
            <a:avLst/>
            <a:gdLst/>
            <a:ahLst/>
            <a:cxnLst/>
            <a:rect l="l" t="t" r="r" b="b"/>
            <a:pathLst>
              <a:path h="2757170">
                <a:moveTo>
                  <a:pt x="0" y="2756916"/>
                </a:moveTo>
                <a:lnTo>
                  <a:pt x="0" y="0"/>
                </a:lnTo>
              </a:path>
            </a:pathLst>
          </a:custGeom>
          <a:ln w="27432">
            <a:solidFill>
              <a:srgbClr val="996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58688" y="2236342"/>
            <a:ext cx="411225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90723" y="2986532"/>
            <a:ext cx="407035" cy="1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90578" y="3701415"/>
            <a:ext cx="595444" cy="276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5289803" y="4294632"/>
            <a:ext cx="855980" cy="769620"/>
          </a:xfrm>
          <a:prstGeom prst="rect">
            <a:avLst/>
          </a:prstGeom>
          <a:ln w="1676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955"/>
              </a:lnSpc>
            </a:pPr>
            <a:r>
              <a:rPr sz="1350" b="1" spc="-50" dirty="0">
                <a:latin typeface="Trebuchet MS"/>
                <a:cs typeface="Trebuchet MS"/>
              </a:rPr>
              <a:t>Θεσ/νίκη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29900"/>
              </a:lnSpc>
            </a:pPr>
            <a:r>
              <a:rPr sz="1350" spc="-160" dirty="0">
                <a:latin typeface="Arial"/>
                <a:cs typeface="Arial"/>
              </a:rPr>
              <a:t>χ</a:t>
            </a:r>
            <a:r>
              <a:rPr sz="1350" spc="-5" dirty="0">
                <a:latin typeface="Arial"/>
                <a:cs typeface="Arial"/>
              </a:rPr>
              <a:t>α</a:t>
            </a:r>
            <a:r>
              <a:rPr sz="1350" spc="-40" dirty="0">
                <a:latin typeface="Arial"/>
                <a:cs typeface="Arial"/>
              </a:rPr>
              <a:t>μ</a:t>
            </a:r>
            <a:r>
              <a:rPr sz="1350" spc="-15" dirty="0">
                <a:latin typeface="Arial"/>
                <a:cs typeface="Arial"/>
              </a:rPr>
              <a:t>η</a:t>
            </a:r>
            <a:r>
              <a:rPr sz="1350" spc="-70" dirty="0">
                <a:latin typeface="Arial"/>
                <a:cs typeface="Arial"/>
              </a:rPr>
              <a:t>λ</a:t>
            </a:r>
            <a:r>
              <a:rPr sz="1350" spc="-20" dirty="0">
                <a:latin typeface="Arial"/>
                <a:cs typeface="Arial"/>
              </a:rPr>
              <a:t>ό</a:t>
            </a:r>
            <a:r>
              <a:rPr sz="1350" spc="-35" dirty="0">
                <a:latin typeface="Arial"/>
                <a:cs typeface="Arial"/>
              </a:rPr>
              <a:t>τ</a:t>
            </a:r>
            <a:r>
              <a:rPr sz="1350" spc="20" dirty="0">
                <a:latin typeface="Arial"/>
                <a:cs typeface="Arial"/>
              </a:rPr>
              <a:t>ε</a:t>
            </a:r>
            <a:r>
              <a:rPr sz="1350" spc="-55" dirty="0">
                <a:latin typeface="Arial"/>
                <a:cs typeface="Arial"/>
              </a:rPr>
              <a:t>ρο  </a:t>
            </a:r>
            <a:r>
              <a:rPr sz="1350" spc="-60" dirty="0">
                <a:latin typeface="Arial"/>
                <a:cs typeface="Arial"/>
              </a:rPr>
              <a:t>κόστος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329432" y="4146626"/>
            <a:ext cx="4742180" cy="1911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07435" marR="277495" indent="40005" algn="ctr">
              <a:lnSpc>
                <a:spcPct val="130700"/>
              </a:lnSpc>
              <a:spcBef>
                <a:spcPts val="110"/>
              </a:spcBef>
            </a:pPr>
            <a:r>
              <a:rPr sz="1350" b="1" spc="-35" dirty="0">
                <a:latin typeface="Trebuchet MS"/>
                <a:cs typeface="Trebuchet MS"/>
              </a:rPr>
              <a:t>Χανιά  </a:t>
            </a:r>
            <a:r>
              <a:rPr sz="1350" spc="-165" dirty="0">
                <a:latin typeface="Arial"/>
                <a:cs typeface="Arial"/>
              </a:rPr>
              <a:t>χ</a:t>
            </a:r>
            <a:r>
              <a:rPr sz="1350" spc="-5" dirty="0">
                <a:latin typeface="Arial"/>
                <a:cs typeface="Arial"/>
              </a:rPr>
              <a:t>α</a:t>
            </a:r>
            <a:r>
              <a:rPr sz="1350" spc="-40" dirty="0">
                <a:latin typeface="Arial"/>
                <a:cs typeface="Arial"/>
              </a:rPr>
              <a:t>μ</a:t>
            </a:r>
            <a:r>
              <a:rPr sz="1350" spc="-15" dirty="0">
                <a:latin typeface="Arial"/>
                <a:cs typeface="Arial"/>
              </a:rPr>
              <a:t>η</a:t>
            </a:r>
            <a:r>
              <a:rPr sz="1350" spc="-70" dirty="0">
                <a:latin typeface="Arial"/>
                <a:cs typeface="Arial"/>
              </a:rPr>
              <a:t>λ</a:t>
            </a:r>
            <a:r>
              <a:rPr sz="1350" spc="-20" dirty="0">
                <a:latin typeface="Arial"/>
                <a:cs typeface="Arial"/>
              </a:rPr>
              <a:t>ό</a:t>
            </a:r>
            <a:r>
              <a:rPr sz="1350" spc="-35" dirty="0">
                <a:latin typeface="Arial"/>
                <a:cs typeface="Arial"/>
              </a:rPr>
              <a:t>τ</a:t>
            </a:r>
            <a:r>
              <a:rPr sz="1350" spc="20" dirty="0">
                <a:latin typeface="Arial"/>
                <a:cs typeface="Arial"/>
              </a:rPr>
              <a:t>ε</a:t>
            </a:r>
            <a:r>
              <a:rPr sz="1350" spc="-55" dirty="0">
                <a:latin typeface="Arial"/>
                <a:cs typeface="Arial"/>
              </a:rPr>
              <a:t>ρο  </a:t>
            </a:r>
            <a:r>
              <a:rPr sz="1350" spc="-60" dirty="0">
                <a:latin typeface="Arial"/>
                <a:cs typeface="Arial"/>
              </a:rPr>
              <a:t>κόστος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82320" algn="l"/>
                <a:tab pos="1626235" algn="l"/>
                <a:tab pos="2529205" algn="l"/>
                <a:tab pos="3371215" algn="l"/>
                <a:tab pos="4223385" algn="l"/>
              </a:tabLst>
            </a:pPr>
            <a:r>
              <a:rPr sz="1950" spc="-95" dirty="0">
                <a:latin typeface="Arial"/>
                <a:cs typeface="Arial"/>
              </a:rPr>
              <a:t>50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100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150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200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250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3000</a:t>
            </a:r>
            <a:endParaRPr sz="1950">
              <a:latin typeface="Arial"/>
              <a:cs typeface="Arial"/>
            </a:endParaRPr>
          </a:p>
          <a:p>
            <a:pPr marL="1454150">
              <a:lnSpc>
                <a:spcPct val="100000"/>
              </a:lnSpc>
              <a:spcBef>
                <a:spcPts val="1130"/>
              </a:spcBef>
            </a:pPr>
            <a:r>
              <a:rPr sz="1950" spc="-140" dirty="0">
                <a:latin typeface="Arial"/>
                <a:cs typeface="Arial"/>
              </a:rPr>
              <a:t>Όγκος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2718816" y="2014727"/>
            <a:ext cx="5080" cy="3080385"/>
          </a:xfrm>
          <a:custGeom>
            <a:avLst/>
            <a:gdLst/>
            <a:ahLst/>
            <a:cxnLst/>
            <a:rect l="l" t="t" r="r" b="b"/>
            <a:pathLst>
              <a:path w="5080" h="3080385">
                <a:moveTo>
                  <a:pt x="0" y="0"/>
                </a:moveTo>
                <a:lnTo>
                  <a:pt x="4571" y="3080004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35579" y="5062728"/>
            <a:ext cx="5105400" cy="3175"/>
          </a:xfrm>
          <a:custGeom>
            <a:avLst/>
            <a:gdLst/>
            <a:ahLst/>
            <a:cxnLst/>
            <a:rect l="l" t="t" r="r" b="b"/>
            <a:pathLst>
              <a:path w="5105400" h="3175">
                <a:moveTo>
                  <a:pt x="0" y="0"/>
                </a:moveTo>
                <a:lnTo>
                  <a:pt x="5105400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3445764" y="4479416"/>
            <a:ext cx="8699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-130" dirty="0">
                <a:latin typeface="Arial"/>
                <a:cs typeface="Arial"/>
              </a:rPr>
              <a:t>χ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593591" y="4294632"/>
            <a:ext cx="841375" cy="769620"/>
          </a:xfrm>
          <a:prstGeom prst="rect">
            <a:avLst/>
          </a:prstGeom>
          <a:ln w="1524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060"/>
              </a:lnSpc>
            </a:pPr>
            <a:r>
              <a:rPr sz="1350" b="1" spc="-45" dirty="0">
                <a:latin typeface="Trebuchet MS"/>
                <a:cs typeface="Trebuchet MS"/>
              </a:rPr>
              <a:t>Πάτρα</a:t>
            </a:r>
            <a:endParaRPr sz="1350">
              <a:latin typeface="Trebuchet MS"/>
              <a:cs typeface="Trebuchet MS"/>
            </a:endParaRPr>
          </a:p>
          <a:p>
            <a:pPr marR="132080" algn="ctr">
              <a:lnSpc>
                <a:spcPct val="129900"/>
              </a:lnSpc>
              <a:spcBef>
                <a:spcPts val="25"/>
              </a:spcBef>
            </a:pPr>
            <a:r>
              <a:rPr sz="1350" spc="-5" dirty="0">
                <a:latin typeface="Arial"/>
                <a:cs typeface="Arial"/>
              </a:rPr>
              <a:t>α</a:t>
            </a:r>
            <a:r>
              <a:rPr sz="1350" spc="-40" dirty="0">
                <a:latin typeface="Arial"/>
                <a:cs typeface="Arial"/>
              </a:rPr>
              <a:t>μ</a:t>
            </a:r>
            <a:r>
              <a:rPr sz="1350" spc="-15" dirty="0">
                <a:latin typeface="Arial"/>
                <a:cs typeface="Arial"/>
              </a:rPr>
              <a:t>η</a:t>
            </a:r>
            <a:r>
              <a:rPr sz="1350" spc="-70" dirty="0">
                <a:latin typeface="Arial"/>
                <a:cs typeface="Arial"/>
              </a:rPr>
              <a:t>λ</a:t>
            </a:r>
            <a:r>
              <a:rPr sz="1350" spc="-20" dirty="0">
                <a:latin typeface="Arial"/>
                <a:cs typeface="Arial"/>
              </a:rPr>
              <a:t>ό</a:t>
            </a:r>
            <a:r>
              <a:rPr sz="1350" spc="-35" dirty="0">
                <a:latin typeface="Arial"/>
                <a:cs typeface="Arial"/>
              </a:rPr>
              <a:t>τ</a:t>
            </a:r>
            <a:r>
              <a:rPr sz="1350" spc="20" dirty="0">
                <a:latin typeface="Arial"/>
                <a:cs typeface="Arial"/>
              </a:rPr>
              <a:t>ε</a:t>
            </a:r>
            <a:r>
              <a:rPr sz="1350" spc="-55" dirty="0">
                <a:latin typeface="Arial"/>
                <a:cs typeface="Arial"/>
              </a:rPr>
              <a:t>ρο  </a:t>
            </a:r>
            <a:r>
              <a:rPr sz="1350" spc="-60" dirty="0">
                <a:latin typeface="Arial"/>
                <a:cs typeface="Arial"/>
              </a:rPr>
              <a:t>κόστος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840980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7031228" y="1526286"/>
            <a:ext cx="129603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75" dirty="0">
                <a:latin typeface="Trebuchet MS"/>
                <a:cs typeface="Trebuchet MS"/>
              </a:rPr>
              <a:t>Συνολικά</a:t>
            </a:r>
            <a:r>
              <a:rPr sz="1500" b="1" spc="-165" dirty="0">
                <a:latin typeface="Trebuchet MS"/>
                <a:cs typeface="Trebuchet MS"/>
              </a:rPr>
              <a:t> </a:t>
            </a:r>
            <a:r>
              <a:rPr sz="1500" b="1" spc="-85" dirty="0">
                <a:latin typeface="Trebuchet MS"/>
                <a:cs typeface="Trebuchet MS"/>
              </a:rPr>
              <a:t>κόστη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56563" y="4701921"/>
            <a:ext cx="634365" cy="4445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80"/>
              </a:spcBef>
            </a:pPr>
            <a:r>
              <a:rPr sz="1350" b="1" spc="-140" dirty="0">
                <a:solidFill>
                  <a:srgbClr val="CC3300"/>
                </a:solidFill>
                <a:latin typeface="Trebuchet MS"/>
                <a:cs typeface="Trebuchet MS"/>
              </a:rPr>
              <a:t>Σ</a:t>
            </a:r>
            <a:r>
              <a:rPr sz="1350" b="1" spc="-100" dirty="0">
                <a:solidFill>
                  <a:srgbClr val="CC3300"/>
                </a:solidFill>
                <a:latin typeface="Trebuchet MS"/>
                <a:cs typeface="Trebuchet MS"/>
              </a:rPr>
              <a:t>τ</a:t>
            </a:r>
            <a:r>
              <a:rPr sz="1350" b="1" spc="-20" dirty="0">
                <a:solidFill>
                  <a:srgbClr val="CC3300"/>
                </a:solidFill>
                <a:latin typeface="Trebuchet MS"/>
                <a:cs typeface="Trebuchet MS"/>
              </a:rPr>
              <a:t>αθ</a:t>
            </a:r>
            <a:r>
              <a:rPr sz="1350" b="1" spc="-65" dirty="0">
                <a:solidFill>
                  <a:srgbClr val="CC3300"/>
                </a:solidFill>
                <a:latin typeface="Trebuchet MS"/>
                <a:cs typeface="Trebuchet MS"/>
              </a:rPr>
              <a:t>ε</a:t>
            </a:r>
            <a:r>
              <a:rPr sz="1350" b="1" spc="-105" dirty="0">
                <a:solidFill>
                  <a:srgbClr val="CC3300"/>
                </a:solidFill>
                <a:latin typeface="Trebuchet MS"/>
                <a:cs typeface="Trebuchet MS"/>
              </a:rPr>
              <a:t>ρ</a:t>
            </a:r>
            <a:r>
              <a:rPr sz="1350" b="1" spc="-25" dirty="0">
                <a:solidFill>
                  <a:srgbClr val="CC3300"/>
                </a:solidFill>
                <a:latin typeface="Trebuchet MS"/>
                <a:cs typeface="Trebuchet MS"/>
              </a:rPr>
              <a:t>ό  </a:t>
            </a:r>
            <a:r>
              <a:rPr sz="1350" b="1" spc="-85" dirty="0">
                <a:solidFill>
                  <a:srgbClr val="CC3300"/>
                </a:solidFill>
                <a:latin typeface="Trebuchet MS"/>
                <a:cs typeface="Trebuchet MS"/>
              </a:rPr>
              <a:t>κόστος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493264" y="4623815"/>
            <a:ext cx="86613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87651" y="4687804"/>
            <a:ext cx="706120" cy="0"/>
          </a:xfrm>
          <a:custGeom>
            <a:avLst/>
            <a:gdLst/>
            <a:ahLst/>
            <a:cxnLst/>
            <a:rect l="l" t="t" r="r" b="b"/>
            <a:pathLst>
              <a:path w="706119">
                <a:moveTo>
                  <a:pt x="0" y="0"/>
                </a:moveTo>
                <a:lnTo>
                  <a:pt x="705624" y="0"/>
                </a:lnTo>
              </a:path>
            </a:pathLst>
          </a:custGeom>
          <a:ln w="4042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516632" y="4667630"/>
            <a:ext cx="103505" cy="40640"/>
          </a:xfrm>
          <a:custGeom>
            <a:avLst/>
            <a:gdLst/>
            <a:ahLst/>
            <a:cxnLst/>
            <a:rect l="l" t="t" r="r" b="b"/>
            <a:pathLst>
              <a:path w="103505" h="40639">
                <a:moveTo>
                  <a:pt x="63245" y="0"/>
                </a:moveTo>
                <a:lnTo>
                  <a:pt x="0" y="0"/>
                </a:lnTo>
                <a:lnTo>
                  <a:pt x="0" y="40386"/>
                </a:lnTo>
                <a:lnTo>
                  <a:pt x="63118" y="40386"/>
                </a:lnTo>
                <a:lnTo>
                  <a:pt x="103124" y="20193"/>
                </a:lnTo>
                <a:lnTo>
                  <a:pt x="63245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759968" y="3222117"/>
            <a:ext cx="1574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5" dirty="0">
                <a:latin typeface="Arial"/>
                <a:cs typeface="Arial"/>
              </a:rPr>
              <a:t>€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3810" marR="5080" indent="-5461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Μέθοδος </a:t>
            </a:r>
            <a:r>
              <a:rPr sz="3600" spc="-25" dirty="0"/>
              <a:t>ανάλυσης </a:t>
            </a:r>
            <a:r>
              <a:rPr sz="3600" spc="-10" dirty="0"/>
              <a:t>νεκρού  </a:t>
            </a:r>
            <a:r>
              <a:rPr sz="3600" spc="-15" dirty="0"/>
              <a:t>σημείου </a:t>
            </a:r>
            <a:r>
              <a:rPr sz="3600" dirty="0"/>
              <a:t>-</a:t>
            </a:r>
            <a:r>
              <a:rPr sz="3600" spc="20" dirty="0"/>
              <a:t> </a:t>
            </a:r>
            <a:r>
              <a:rPr sz="3600" spc="-15" dirty="0"/>
              <a:t>Παράδειγμα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85494" y="1899919"/>
            <a:ext cx="5742940" cy="3869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151130" indent="-1131570">
              <a:lnSpc>
                <a:spcPct val="145800"/>
              </a:lnSpc>
              <a:spcBef>
                <a:spcPts val="100"/>
              </a:spcBef>
              <a:tabLst>
                <a:tab pos="3279775" algn="l"/>
                <a:tab pos="3627120" algn="l"/>
              </a:tabLst>
            </a:pPr>
            <a:r>
              <a:rPr sz="2400" spc="-5" dirty="0">
                <a:latin typeface="Arial"/>
                <a:cs typeface="Arial"/>
              </a:rPr>
              <a:t>Crossover point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Πάτρα/Θεσσαλονίκη  30.000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75(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60.000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45(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424430">
              <a:lnSpc>
                <a:spcPct val="100000"/>
              </a:lnSpc>
              <a:tabLst>
                <a:tab pos="3279775" algn="l"/>
                <a:tab pos="3627120" algn="l"/>
              </a:tabLst>
            </a:pPr>
            <a:r>
              <a:rPr sz="2400" spc="-5" dirty="0">
                <a:latin typeface="Arial"/>
                <a:cs typeface="Arial"/>
              </a:rPr>
              <a:t>30(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30.000</a:t>
            </a:r>
            <a:endParaRPr sz="2400">
              <a:latin typeface="Arial"/>
              <a:cs typeface="Arial"/>
            </a:endParaRPr>
          </a:p>
          <a:p>
            <a:pPr marL="2762250">
              <a:lnSpc>
                <a:spcPct val="100000"/>
              </a:lnSpc>
              <a:tabLst>
                <a:tab pos="3279775" algn="l"/>
              </a:tabLst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Arial"/>
                <a:cs typeface="Arial"/>
              </a:rPr>
              <a:t>)	=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1.000</a:t>
            </a:r>
            <a:endParaRPr sz="2400">
              <a:latin typeface="Arial"/>
              <a:cs typeface="Arial"/>
            </a:endParaRPr>
          </a:p>
          <a:p>
            <a:pPr marL="1143635" marR="5080" indent="-1131570">
              <a:lnSpc>
                <a:spcPct val="166700"/>
              </a:lnSpc>
              <a:spcBef>
                <a:spcPts val="740"/>
              </a:spcBef>
              <a:tabLst>
                <a:tab pos="3279775" algn="l"/>
                <a:tab pos="3627120" algn="l"/>
              </a:tabLst>
            </a:pPr>
            <a:r>
              <a:rPr sz="2400" spc="-5" dirty="0">
                <a:latin typeface="Arial"/>
                <a:cs typeface="Arial"/>
              </a:rPr>
              <a:t>Crossover point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Θεσσαλονίκη/Χανιά  60.000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45(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30" dirty="0">
                <a:latin typeface="Arial"/>
                <a:cs typeface="Arial"/>
              </a:rPr>
              <a:t>110.000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25(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40155" algn="ctr">
              <a:lnSpc>
                <a:spcPct val="100000"/>
              </a:lnSpc>
              <a:tabLst>
                <a:tab pos="2095500" algn="l"/>
                <a:tab pos="2442845" algn="l"/>
              </a:tabLst>
            </a:pPr>
            <a:r>
              <a:rPr sz="2400" spc="-5" dirty="0">
                <a:latin typeface="Arial"/>
                <a:cs typeface="Arial"/>
              </a:rPr>
              <a:t>20(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50.000</a:t>
            </a:r>
            <a:endParaRPr sz="2400">
              <a:latin typeface="Arial"/>
              <a:cs typeface="Arial"/>
            </a:endParaRPr>
          </a:p>
          <a:p>
            <a:pPr marL="1323975" algn="ctr">
              <a:lnSpc>
                <a:spcPct val="100000"/>
              </a:lnSpc>
              <a:tabLst>
                <a:tab pos="1840864" algn="l"/>
              </a:tabLst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Arial"/>
                <a:cs typeface="Arial"/>
              </a:rPr>
              <a:t>)	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2.500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 indent="-21844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Διάγραμμα διασταύρωσης </a:t>
            </a:r>
            <a:r>
              <a:rPr sz="3200" spc="-10" dirty="0"/>
              <a:t>για</a:t>
            </a:r>
            <a:r>
              <a:rPr sz="3200" spc="-125" dirty="0"/>
              <a:t> </a:t>
            </a:r>
            <a:r>
              <a:rPr sz="3200" dirty="0"/>
              <a:t>την  </a:t>
            </a:r>
            <a:r>
              <a:rPr sz="3200" spc="-15" dirty="0"/>
              <a:t>ανάλυση </a:t>
            </a:r>
            <a:r>
              <a:rPr sz="3200" spc="-5" dirty="0"/>
              <a:t>νεκρού </a:t>
            </a:r>
            <a:r>
              <a:rPr sz="3200" spc="-10" dirty="0"/>
              <a:t>σημείου</a:t>
            </a:r>
            <a:r>
              <a:rPr sz="3200" spc="-75" dirty="0"/>
              <a:t> </a:t>
            </a:r>
            <a:r>
              <a:rPr sz="3200" spc="-35" dirty="0"/>
              <a:t>θέσης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39495" y="1680972"/>
            <a:ext cx="7821295" cy="4761230"/>
          </a:xfrm>
          <a:custGeom>
            <a:avLst/>
            <a:gdLst/>
            <a:ahLst/>
            <a:cxnLst/>
            <a:rect l="l" t="t" r="r" b="b"/>
            <a:pathLst>
              <a:path w="7821295" h="4761230">
                <a:moveTo>
                  <a:pt x="0" y="4760976"/>
                </a:moveTo>
                <a:lnTo>
                  <a:pt x="7821168" y="4760976"/>
                </a:lnTo>
                <a:lnTo>
                  <a:pt x="7821168" y="0"/>
                </a:lnTo>
                <a:lnTo>
                  <a:pt x="0" y="0"/>
                </a:lnTo>
                <a:lnTo>
                  <a:pt x="0" y="47609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5579" y="4293108"/>
            <a:ext cx="5105400" cy="3175"/>
          </a:xfrm>
          <a:custGeom>
            <a:avLst/>
            <a:gdLst/>
            <a:ahLst/>
            <a:cxnLst/>
            <a:rect l="l" t="t" r="r" b="b"/>
            <a:pathLst>
              <a:path w="5105400" h="3175">
                <a:moveTo>
                  <a:pt x="0" y="0"/>
                </a:moveTo>
                <a:lnTo>
                  <a:pt x="5105400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5664" y="3525011"/>
            <a:ext cx="5195570" cy="0"/>
          </a:xfrm>
          <a:custGeom>
            <a:avLst/>
            <a:gdLst/>
            <a:ahLst/>
            <a:cxnLst/>
            <a:rect l="l" t="t" r="r" b="b"/>
            <a:pathLst>
              <a:path w="5195570">
                <a:moveTo>
                  <a:pt x="0" y="0"/>
                </a:moveTo>
                <a:lnTo>
                  <a:pt x="51953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5579" y="2752344"/>
            <a:ext cx="5105400" cy="5080"/>
          </a:xfrm>
          <a:custGeom>
            <a:avLst/>
            <a:gdLst/>
            <a:ahLst/>
            <a:cxnLst/>
            <a:rect l="l" t="t" r="r" b="b"/>
            <a:pathLst>
              <a:path w="5105400" h="5080">
                <a:moveTo>
                  <a:pt x="0" y="0"/>
                </a:moveTo>
                <a:lnTo>
                  <a:pt x="5105400" y="457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5955" y="2014727"/>
            <a:ext cx="5125720" cy="0"/>
          </a:xfrm>
          <a:custGeom>
            <a:avLst/>
            <a:gdLst/>
            <a:ahLst/>
            <a:cxnLst/>
            <a:rect l="l" t="t" r="r" b="b"/>
            <a:pathLst>
              <a:path w="5125720">
                <a:moveTo>
                  <a:pt x="0" y="0"/>
                </a:moveTo>
                <a:lnTo>
                  <a:pt x="512521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2067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3315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8279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3244" y="1984248"/>
            <a:ext cx="5080" cy="3078480"/>
          </a:xfrm>
          <a:custGeom>
            <a:avLst/>
            <a:gdLst/>
            <a:ahLst/>
            <a:cxnLst/>
            <a:rect l="l" t="t" r="r" b="b"/>
            <a:pathLst>
              <a:path w="5079" h="3078479">
                <a:moveTo>
                  <a:pt x="0" y="0"/>
                </a:moveTo>
                <a:lnTo>
                  <a:pt x="4571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5535" y="198425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30093"/>
                </a:moveTo>
                <a:lnTo>
                  <a:pt x="30175" y="30093"/>
                </a:lnTo>
                <a:lnTo>
                  <a:pt x="30175" y="0"/>
                </a:lnTo>
                <a:lnTo>
                  <a:pt x="0" y="0"/>
                </a:lnTo>
                <a:lnTo>
                  <a:pt x="0" y="30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5535" y="2044406"/>
            <a:ext cx="30480" cy="33655"/>
          </a:xfrm>
          <a:custGeom>
            <a:avLst/>
            <a:gdLst/>
            <a:ahLst/>
            <a:cxnLst/>
            <a:rect l="l" t="t" r="r" b="b"/>
            <a:pathLst>
              <a:path w="30479" h="33655">
                <a:moveTo>
                  <a:pt x="0" y="33440"/>
                </a:moveTo>
                <a:lnTo>
                  <a:pt x="30175" y="33440"/>
                </a:lnTo>
                <a:lnTo>
                  <a:pt x="30175" y="0"/>
                </a:lnTo>
                <a:lnTo>
                  <a:pt x="0" y="0"/>
                </a:lnTo>
                <a:lnTo>
                  <a:pt x="0" y="33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5535" y="210794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0" y="30095"/>
                </a:moveTo>
                <a:lnTo>
                  <a:pt x="30175" y="30095"/>
                </a:lnTo>
                <a:lnTo>
                  <a:pt x="30175" y="0"/>
                </a:lnTo>
                <a:lnTo>
                  <a:pt x="0" y="0"/>
                </a:lnTo>
                <a:lnTo>
                  <a:pt x="0" y="30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55535" y="2171445"/>
            <a:ext cx="33655" cy="30480"/>
          </a:xfrm>
          <a:custGeom>
            <a:avLst/>
            <a:gdLst/>
            <a:ahLst/>
            <a:cxnLst/>
            <a:rect l="l" t="t" r="r" b="b"/>
            <a:pathLst>
              <a:path w="33654" h="30480">
                <a:moveTo>
                  <a:pt x="30225" y="0"/>
                </a:moveTo>
                <a:lnTo>
                  <a:pt x="0" y="0"/>
                </a:lnTo>
                <a:lnTo>
                  <a:pt x="0" y="30099"/>
                </a:lnTo>
                <a:lnTo>
                  <a:pt x="33528" y="30099"/>
                </a:lnTo>
                <a:lnTo>
                  <a:pt x="3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5535" y="2235078"/>
            <a:ext cx="33655" cy="30480"/>
          </a:xfrm>
          <a:custGeom>
            <a:avLst/>
            <a:gdLst/>
            <a:ahLst/>
            <a:cxnLst/>
            <a:rect l="l" t="t" r="r" b="b"/>
            <a:pathLst>
              <a:path w="33654" h="30480">
                <a:moveTo>
                  <a:pt x="0" y="30093"/>
                </a:moveTo>
                <a:lnTo>
                  <a:pt x="33527" y="30093"/>
                </a:lnTo>
                <a:lnTo>
                  <a:pt x="33527" y="0"/>
                </a:lnTo>
                <a:lnTo>
                  <a:pt x="0" y="0"/>
                </a:lnTo>
                <a:lnTo>
                  <a:pt x="0" y="30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5535" y="22952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0" y="33440"/>
                </a:moveTo>
                <a:lnTo>
                  <a:pt x="33527" y="33440"/>
                </a:lnTo>
                <a:lnTo>
                  <a:pt x="33527" y="0"/>
                </a:lnTo>
                <a:lnTo>
                  <a:pt x="0" y="0"/>
                </a:lnTo>
                <a:lnTo>
                  <a:pt x="0" y="33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56297" y="237439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6297" y="24376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56297" y="250164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6297" y="25633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56297" y="26250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56297" y="268909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56297" y="275234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6297" y="281406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6297" y="28757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56297" y="29390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6297" y="300304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6297" y="306400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6297" y="312648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6297" y="31897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6297" y="32529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6297" y="331546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6297" y="337718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6297" y="344042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56297" y="35044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6297" y="356539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56297" y="362788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56297" y="36911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6297" y="375437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6297" y="38168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6297" y="387781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6297" y="394182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6297" y="400507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56297" y="406679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6297" y="41292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6297" y="41925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6297" y="425577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6297" y="431825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56297" y="43792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59345" y="444322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9345" y="450646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9345" y="456819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59345" y="462991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9345" y="469315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59345" y="475716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59345" y="481888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9345" y="488060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59345" y="494461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9345" y="500786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59345" y="505815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5664" y="5062728"/>
            <a:ext cx="90170" cy="3175"/>
          </a:xfrm>
          <a:custGeom>
            <a:avLst/>
            <a:gdLst/>
            <a:ahLst/>
            <a:cxnLst/>
            <a:rect l="l" t="t" r="r" b="b"/>
            <a:pathLst>
              <a:path w="90169" h="3175">
                <a:moveTo>
                  <a:pt x="0" y="0"/>
                </a:moveTo>
                <a:lnTo>
                  <a:pt x="89916" y="3048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5664" y="4293108"/>
            <a:ext cx="90170" cy="3175"/>
          </a:xfrm>
          <a:custGeom>
            <a:avLst/>
            <a:gdLst/>
            <a:ahLst/>
            <a:cxnLst/>
            <a:rect l="l" t="t" r="r" b="b"/>
            <a:pathLst>
              <a:path w="90169" h="3175">
                <a:moveTo>
                  <a:pt x="0" y="0"/>
                </a:moveTo>
                <a:lnTo>
                  <a:pt x="89916" y="3048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5664" y="2752344"/>
            <a:ext cx="90170" cy="5080"/>
          </a:xfrm>
          <a:custGeom>
            <a:avLst/>
            <a:gdLst/>
            <a:ahLst/>
            <a:cxnLst/>
            <a:rect l="l" t="t" r="r" b="b"/>
            <a:pathLst>
              <a:path w="90169" h="5080">
                <a:moveTo>
                  <a:pt x="0" y="0"/>
                </a:moveTo>
                <a:lnTo>
                  <a:pt x="89916" y="457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45664" y="1984248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35579" y="5062728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6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92067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33315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88279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43244" y="5062728"/>
            <a:ext cx="5080" cy="93345"/>
          </a:xfrm>
          <a:custGeom>
            <a:avLst/>
            <a:gdLst/>
            <a:ahLst/>
            <a:cxnLst/>
            <a:rect l="l" t="t" r="r" b="b"/>
            <a:pathLst>
              <a:path w="5079" h="93345">
                <a:moveTo>
                  <a:pt x="0" y="92964"/>
                </a:moveTo>
                <a:lnTo>
                  <a:pt x="457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86016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40980" y="5062728"/>
            <a:ext cx="3175" cy="93345"/>
          </a:xfrm>
          <a:custGeom>
            <a:avLst/>
            <a:gdLst/>
            <a:ahLst/>
            <a:cxnLst/>
            <a:rect l="l" t="t" r="r" b="b"/>
            <a:pathLst>
              <a:path w="3175" h="93345">
                <a:moveTo>
                  <a:pt x="0" y="92964"/>
                </a:moveTo>
                <a:lnTo>
                  <a:pt x="304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26435" y="4500245"/>
            <a:ext cx="160020" cy="123825"/>
          </a:xfrm>
          <a:custGeom>
            <a:avLst/>
            <a:gdLst/>
            <a:ahLst/>
            <a:cxnLst/>
            <a:rect l="l" t="t" r="r" b="b"/>
            <a:pathLst>
              <a:path w="160019" h="123825">
                <a:moveTo>
                  <a:pt x="139700" y="0"/>
                </a:moveTo>
                <a:lnTo>
                  <a:pt x="0" y="90169"/>
                </a:lnTo>
                <a:lnTo>
                  <a:pt x="19938" y="123570"/>
                </a:lnTo>
                <a:lnTo>
                  <a:pt x="159765" y="33400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69386" y="4343272"/>
            <a:ext cx="163195" cy="123825"/>
          </a:xfrm>
          <a:custGeom>
            <a:avLst/>
            <a:gdLst/>
            <a:ahLst/>
            <a:cxnLst/>
            <a:rect l="l" t="t" r="r" b="b"/>
            <a:pathLst>
              <a:path w="163194" h="123825">
                <a:moveTo>
                  <a:pt x="143001" y="0"/>
                </a:moveTo>
                <a:lnTo>
                  <a:pt x="0" y="90169"/>
                </a:lnTo>
                <a:lnTo>
                  <a:pt x="23240" y="123570"/>
                </a:lnTo>
                <a:lnTo>
                  <a:pt x="162940" y="36702"/>
                </a:lnTo>
                <a:lnTo>
                  <a:pt x="1430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15513" y="4186301"/>
            <a:ext cx="163195" cy="123825"/>
          </a:xfrm>
          <a:custGeom>
            <a:avLst/>
            <a:gdLst/>
            <a:ahLst/>
            <a:cxnLst/>
            <a:rect l="l" t="t" r="r" b="b"/>
            <a:pathLst>
              <a:path w="163195" h="123825">
                <a:moveTo>
                  <a:pt x="139826" y="0"/>
                </a:moveTo>
                <a:lnTo>
                  <a:pt x="0" y="90169"/>
                </a:lnTo>
                <a:lnTo>
                  <a:pt x="23368" y="123571"/>
                </a:lnTo>
                <a:lnTo>
                  <a:pt x="163067" y="36830"/>
                </a:lnTo>
                <a:lnTo>
                  <a:pt x="1398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61765" y="4029455"/>
            <a:ext cx="163195" cy="123825"/>
          </a:xfrm>
          <a:custGeom>
            <a:avLst/>
            <a:gdLst/>
            <a:ahLst/>
            <a:cxnLst/>
            <a:rect l="l" t="t" r="r" b="b"/>
            <a:pathLst>
              <a:path w="163195" h="123825">
                <a:moveTo>
                  <a:pt x="139700" y="0"/>
                </a:moveTo>
                <a:lnTo>
                  <a:pt x="0" y="90170"/>
                </a:lnTo>
                <a:lnTo>
                  <a:pt x="23368" y="123444"/>
                </a:lnTo>
                <a:lnTo>
                  <a:pt x="163068" y="36703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8019" y="3872484"/>
            <a:ext cx="163195" cy="127000"/>
          </a:xfrm>
          <a:custGeom>
            <a:avLst/>
            <a:gdLst/>
            <a:ahLst/>
            <a:cxnLst/>
            <a:rect l="l" t="t" r="r" b="b"/>
            <a:pathLst>
              <a:path w="163195" h="127000">
                <a:moveTo>
                  <a:pt x="139700" y="0"/>
                </a:moveTo>
                <a:lnTo>
                  <a:pt x="0" y="90170"/>
                </a:lnTo>
                <a:lnTo>
                  <a:pt x="23240" y="126873"/>
                </a:lnTo>
                <a:lnTo>
                  <a:pt x="163067" y="36703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54271" y="3715511"/>
            <a:ext cx="163195" cy="127000"/>
          </a:xfrm>
          <a:custGeom>
            <a:avLst/>
            <a:gdLst/>
            <a:ahLst/>
            <a:cxnLst/>
            <a:rect l="l" t="t" r="r" b="b"/>
            <a:pathLst>
              <a:path w="163195" h="127000">
                <a:moveTo>
                  <a:pt x="139700" y="0"/>
                </a:moveTo>
                <a:lnTo>
                  <a:pt x="0" y="90169"/>
                </a:lnTo>
                <a:lnTo>
                  <a:pt x="19938" y="126873"/>
                </a:lnTo>
                <a:lnTo>
                  <a:pt x="162940" y="36702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00397" y="3558540"/>
            <a:ext cx="160020" cy="127000"/>
          </a:xfrm>
          <a:custGeom>
            <a:avLst/>
            <a:gdLst/>
            <a:ahLst/>
            <a:cxnLst/>
            <a:rect l="l" t="t" r="r" b="b"/>
            <a:pathLst>
              <a:path w="160020" h="127000">
                <a:moveTo>
                  <a:pt x="139826" y="0"/>
                </a:moveTo>
                <a:lnTo>
                  <a:pt x="0" y="90170"/>
                </a:lnTo>
                <a:lnTo>
                  <a:pt x="20065" y="126873"/>
                </a:lnTo>
                <a:lnTo>
                  <a:pt x="159765" y="36702"/>
                </a:lnTo>
                <a:lnTo>
                  <a:pt x="1398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33315" y="1984248"/>
            <a:ext cx="2552700" cy="1541145"/>
          </a:xfrm>
          <a:custGeom>
            <a:avLst/>
            <a:gdLst/>
            <a:ahLst/>
            <a:cxnLst/>
            <a:rect l="l" t="t" r="r" b="b"/>
            <a:pathLst>
              <a:path w="2552700" h="1541145">
                <a:moveTo>
                  <a:pt x="0" y="1540764"/>
                </a:moveTo>
                <a:lnTo>
                  <a:pt x="2552700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35579" y="3525011"/>
            <a:ext cx="1697989" cy="611505"/>
          </a:xfrm>
          <a:custGeom>
            <a:avLst/>
            <a:gdLst/>
            <a:ahLst/>
            <a:cxnLst/>
            <a:rect l="l" t="t" r="r" b="b"/>
            <a:pathLst>
              <a:path w="1697989" h="611504">
                <a:moveTo>
                  <a:pt x="0" y="611124"/>
                </a:moveTo>
                <a:lnTo>
                  <a:pt x="1697735" y="0"/>
                </a:lnTo>
              </a:path>
            </a:pathLst>
          </a:custGeom>
          <a:ln w="2743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27220" y="3448177"/>
            <a:ext cx="170180" cy="93980"/>
          </a:xfrm>
          <a:custGeom>
            <a:avLst/>
            <a:gdLst/>
            <a:ahLst/>
            <a:cxnLst/>
            <a:rect l="l" t="t" r="r" b="b"/>
            <a:pathLst>
              <a:path w="170179" h="93979">
                <a:moveTo>
                  <a:pt x="156337" y="0"/>
                </a:moveTo>
                <a:lnTo>
                  <a:pt x="0" y="56769"/>
                </a:lnTo>
                <a:lnTo>
                  <a:pt x="13334" y="93599"/>
                </a:lnTo>
                <a:lnTo>
                  <a:pt x="169671" y="3670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00015" y="3347846"/>
            <a:ext cx="173355" cy="97155"/>
          </a:xfrm>
          <a:custGeom>
            <a:avLst/>
            <a:gdLst/>
            <a:ahLst/>
            <a:cxnLst/>
            <a:rect l="l" t="t" r="r" b="b"/>
            <a:pathLst>
              <a:path w="173354" h="97154">
                <a:moveTo>
                  <a:pt x="156337" y="0"/>
                </a:moveTo>
                <a:lnTo>
                  <a:pt x="0" y="56768"/>
                </a:lnTo>
                <a:lnTo>
                  <a:pt x="16637" y="96900"/>
                </a:lnTo>
                <a:lnTo>
                  <a:pt x="172974" y="40131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76114" y="3247517"/>
            <a:ext cx="169545" cy="97155"/>
          </a:xfrm>
          <a:custGeom>
            <a:avLst/>
            <a:gdLst/>
            <a:ahLst/>
            <a:cxnLst/>
            <a:rect l="l" t="t" r="r" b="b"/>
            <a:pathLst>
              <a:path w="169545" h="97154">
                <a:moveTo>
                  <a:pt x="156337" y="0"/>
                </a:moveTo>
                <a:lnTo>
                  <a:pt x="0" y="56769"/>
                </a:lnTo>
                <a:lnTo>
                  <a:pt x="13208" y="96900"/>
                </a:lnTo>
                <a:lnTo>
                  <a:pt x="169545" y="4013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48783" y="3147186"/>
            <a:ext cx="170180" cy="97155"/>
          </a:xfrm>
          <a:custGeom>
            <a:avLst/>
            <a:gdLst/>
            <a:ahLst/>
            <a:cxnLst/>
            <a:rect l="l" t="t" r="r" b="b"/>
            <a:pathLst>
              <a:path w="170179" h="97155">
                <a:moveTo>
                  <a:pt x="156337" y="0"/>
                </a:moveTo>
                <a:lnTo>
                  <a:pt x="0" y="56768"/>
                </a:lnTo>
                <a:lnTo>
                  <a:pt x="13334" y="96900"/>
                </a:lnTo>
                <a:lnTo>
                  <a:pt x="169671" y="4013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21578" y="3050158"/>
            <a:ext cx="173355" cy="97155"/>
          </a:xfrm>
          <a:custGeom>
            <a:avLst/>
            <a:gdLst/>
            <a:ahLst/>
            <a:cxnLst/>
            <a:rect l="l" t="t" r="r" b="b"/>
            <a:pathLst>
              <a:path w="173354" h="97155">
                <a:moveTo>
                  <a:pt x="156337" y="0"/>
                </a:moveTo>
                <a:lnTo>
                  <a:pt x="0" y="56895"/>
                </a:lnTo>
                <a:lnTo>
                  <a:pt x="16637" y="97027"/>
                </a:lnTo>
                <a:lnTo>
                  <a:pt x="172974" y="40131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97677" y="2949829"/>
            <a:ext cx="170180" cy="97155"/>
          </a:xfrm>
          <a:custGeom>
            <a:avLst/>
            <a:gdLst/>
            <a:ahLst/>
            <a:cxnLst/>
            <a:rect l="l" t="t" r="r" b="b"/>
            <a:pathLst>
              <a:path w="170179" h="97155">
                <a:moveTo>
                  <a:pt x="156337" y="0"/>
                </a:moveTo>
                <a:lnTo>
                  <a:pt x="0" y="56896"/>
                </a:lnTo>
                <a:lnTo>
                  <a:pt x="13335" y="97028"/>
                </a:lnTo>
                <a:lnTo>
                  <a:pt x="169672" y="40132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70472" y="2849498"/>
            <a:ext cx="169545" cy="97155"/>
          </a:xfrm>
          <a:custGeom>
            <a:avLst/>
            <a:gdLst/>
            <a:ahLst/>
            <a:cxnLst/>
            <a:rect l="l" t="t" r="r" b="b"/>
            <a:pathLst>
              <a:path w="169545" h="97155">
                <a:moveTo>
                  <a:pt x="156337" y="0"/>
                </a:moveTo>
                <a:lnTo>
                  <a:pt x="0" y="56896"/>
                </a:lnTo>
                <a:lnTo>
                  <a:pt x="13207" y="97027"/>
                </a:lnTo>
                <a:lnTo>
                  <a:pt x="169544" y="40131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43141" y="2752470"/>
            <a:ext cx="173355" cy="93980"/>
          </a:xfrm>
          <a:custGeom>
            <a:avLst/>
            <a:gdLst/>
            <a:ahLst/>
            <a:cxnLst/>
            <a:rect l="l" t="t" r="r" b="b"/>
            <a:pathLst>
              <a:path w="173354" h="93980">
                <a:moveTo>
                  <a:pt x="156337" y="0"/>
                </a:moveTo>
                <a:lnTo>
                  <a:pt x="0" y="56895"/>
                </a:lnTo>
                <a:lnTo>
                  <a:pt x="13335" y="93725"/>
                </a:lnTo>
                <a:lnTo>
                  <a:pt x="172974" y="36829"/>
                </a:lnTo>
                <a:lnTo>
                  <a:pt x="15633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19240" y="2652141"/>
            <a:ext cx="170180" cy="97155"/>
          </a:xfrm>
          <a:custGeom>
            <a:avLst/>
            <a:gdLst/>
            <a:ahLst/>
            <a:cxnLst/>
            <a:rect l="l" t="t" r="r" b="b"/>
            <a:pathLst>
              <a:path w="170179" h="97155">
                <a:moveTo>
                  <a:pt x="156336" y="0"/>
                </a:moveTo>
                <a:lnTo>
                  <a:pt x="0" y="56896"/>
                </a:lnTo>
                <a:lnTo>
                  <a:pt x="13334" y="97028"/>
                </a:lnTo>
                <a:lnTo>
                  <a:pt x="169671" y="40132"/>
                </a:lnTo>
                <a:lnTo>
                  <a:pt x="156336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2035" y="2578607"/>
            <a:ext cx="103505" cy="70485"/>
          </a:xfrm>
          <a:custGeom>
            <a:avLst/>
            <a:gdLst/>
            <a:ahLst/>
            <a:cxnLst/>
            <a:rect l="l" t="t" r="r" b="b"/>
            <a:pathLst>
              <a:path w="103504" h="70485">
                <a:moveTo>
                  <a:pt x="86487" y="0"/>
                </a:moveTo>
                <a:lnTo>
                  <a:pt x="0" y="30099"/>
                </a:lnTo>
                <a:lnTo>
                  <a:pt x="13335" y="70230"/>
                </a:lnTo>
                <a:lnTo>
                  <a:pt x="103124" y="36829"/>
                </a:lnTo>
                <a:lnTo>
                  <a:pt x="86487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86016" y="2295144"/>
            <a:ext cx="855344" cy="300355"/>
          </a:xfrm>
          <a:custGeom>
            <a:avLst/>
            <a:gdLst/>
            <a:ahLst/>
            <a:cxnLst/>
            <a:rect l="l" t="t" r="r" b="b"/>
            <a:pathLst>
              <a:path w="855345" h="300355">
                <a:moveTo>
                  <a:pt x="0" y="300227"/>
                </a:moveTo>
                <a:lnTo>
                  <a:pt x="854963" y="0"/>
                </a:lnTo>
              </a:path>
            </a:pathLst>
          </a:custGeom>
          <a:ln w="27431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35579" y="3067811"/>
            <a:ext cx="1697989" cy="300355"/>
          </a:xfrm>
          <a:custGeom>
            <a:avLst/>
            <a:gdLst/>
            <a:ahLst/>
            <a:cxnLst/>
            <a:rect l="l" t="t" r="r" b="b"/>
            <a:pathLst>
              <a:path w="1697989" h="300354">
                <a:moveTo>
                  <a:pt x="0" y="300227"/>
                </a:moveTo>
                <a:lnTo>
                  <a:pt x="1697735" y="0"/>
                </a:lnTo>
              </a:path>
            </a:pathLst>
          </a:custGeom>
          <a:ln w="27432">
            <a:solidFill>
              <a:srgbClr val="00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33315" y="2595372"/>
            <a:ext cx="2552700" cy="472440"/>
          </a:xfrm>
          <a:custGeom>
            <a:avLst/>
            <a:gdLst/>
            <a:ahLst/>
            <a:cxnLst/>
            <a:rect l="l" t="t" r="r" b="b"/>
            <a:pathLst>
              <a:path w="2552700" h="472439">
                <a:moveTo>
                  <a:pt x="0" y="472439"/>
                </a:moveTo>
                <a:lnTo>
                  <a:pt x="2552700" y="0"/>
                </a:lnTo>
              </a:path>
            </a:pathLst>
          </a:custGeom>
          <a:ln w="27432">
            <a:solidFill>
              <a:srgbClr val="00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86016" y="2559050"/>
            <a:ext cx="127000" cy="53340"/>
          </a:xfrm>
          <a:custGeom>
            <a:avLst/>
            <a:gdLst/>
            <a:ahLst/>
            <a:cxnLst/>
            <a:rect l="l" t="t" r="r" b="b"/>
            <a:pathLst>
              <a:path w="127000" h="53339">
                <a:moveTo>
                  <a:pt x="123189" y="0"/>
                </a:moveTo>
                <a:lnTo>
                  <a:pt x="0" y="23240"/>
                </a:lnTo>
                <a:lnTo>
                  <a:pt x="3301" y="53086"/>
                </a:lnTo>
                <a:lnTo>
                  <a:pt x="126618" y="29845"/>
                </a:lnTo>
                <a:lnTo>
                  <a:pt x="123189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99121" y="2519298"/>
            <a:ext cx="130175" cy="53340"/>
          </a:xfrm>
          <a:custGeom>
            <a:avLst/>
            <a:gdLst/>
            <a:ahLst/>
            <a:cxnLst/>
            <a:rect l="l" t="t" r="r" b="b"/>
            <a:pathLst>
              <a:path w="130175" h="53339">
                <a:moveTo>
                  <a:pt x="123317" y="0"/>
                </a:moveTo>
                <a:lnTo>
                  <a:pt x="0" y="23240"/>
                </a:lnTo>
                <a:lnTo>
                  <a:pt x="6730" y="53086"/>
                </a:lnTo>
                <a:lnTo>
                  <a:pt x="129921" y="33147"/>
                </a:lnTo>
                <a:lnTo>
                  <a:pt x="123317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15656" y="2482723"/>
            <a:ext cx="127000" cy="50165"/>
          </a:xfrm>
          <a:custGeom>
            <a:avLst/>
            <a:gdLst/>
            <a:ahLst/>
            <a:cxnLst/>
            <a:rect l="l" t="t" r="r" b="b"/>
            <a:pathLst>
              <a:path w="127000" h="50164">
                <a:moveTo>
                  <a:pt x="123190" y="0"/>
                </a:moveTo>
                <a:lnTo>
                  <a:pt x="0" y="19938"/>
                </a:lnTo>
                <a:lnTo>
                  <a:pt x="3301" y="49784"/>
                </a:lnTo>
                <a:lnTo>
                  <a:pt x="126492" y="29844"/>
                </a:lnTo>
                <a:lnTo>
                  <a:pt x="123190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28763" y="2442972"/>
            <a:ext cx="130175" cy="53340"/>
          </a:xfrm>
          <a:custGeom>
            <a:avLst/>
            <a:gdLst/>
            <a:ahLst/>
            <a:cxnLst/>
            <a:rect l="l" t="t" r="r" b="b"/>
            <a:pathLst>
              <a:path w="130175" h="53339">
                <a:moveTo>
                  <a:pt x="123316" y="0"/>
                </a:moveTo>
                <a:lnTo>
                  <a:pt x="0" y="19938"/>
                </a:lnTo>
                <a:lnTo>
                  <a:pt x="6730" y="53086"/>
                </a:lnTo>
                <a:lnTo>
                  <a:pt x="129920" y="29844"/>
                </a:lnTo>
                <a:lnTo>
                  <a:pt x="123316" y="0"/>
                </a:lnTo>
                <a:close/>
              </a:path>
            </a:pathLst>
          </a:custGeom>
          <a:solidFill>
            <a:srgbClr val="00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645411" y="3292855"/>
            <a:ext cx="78486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95" dirty="0">
                <a:latin typeface="Arial"/>
                <a:cs typeface="Arial"/>
              </a:rPr>
              <a:t>100000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45411" y="1752092"/>
            <a:ext cx="784860" cy="1097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95" dirty="0">
                <a:latin typeface="Arial"/>
                <a:cs typeface="Arial"/>
              </a:rPr>
              <a:t>200000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950" spc="-95" dirty="0">
                <a:latin typeface="Arial"/>
                <a:cs typeface="Arial"/>
              </a:rPr>
              <a:t>150000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271520" y="5291150"/>
            <a:ext cx="40576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95" dirty="0">
                <a:latin typeface="Arial"/>
                <a:cs typeface="Arial"/>
              </a:rPr>
              <a:t>50</a:t>
            </a:r>
            <a:r>
              <a:rPr sz="1950" spc="-90" dirty="0">
                <a:latin typeface="Arial"/>
                <a:cs typeface="Arial"/>
              </a:rPr>
              <a:t>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212341" y="2877016"/>
            <a:ext cx="275590" cy="935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64"/>
              </a:lnSpc>
            </a:pPr>
            <a:r>
              <a:rPr sz="1950" spc="-50" dirty="0">
                <a:latin typeface="Arial"/>
                <a:cs typeface="Arial"/>
              </a:rPr>
              <a:t>ο</a:t>
            </a:r>
            <a:r>
              <a:rPr sz="1950" spc="-150" dirty="0">
                <a:latin typeface="Arial"/>
                <a:cs typeface="Arial"/>
              </a:rPr>
              <a:t> </a:t>
            </a:r>
            <a:r>
              <a:rPr sz="1950" spc="-125" dirty="0">
                <a:latin typeface="Arial"/>
                <a:cs typeface="Arial"/>
              </a:rPr>
              <a:t>Κόστος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434078" y="50078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34078" y="494461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34078" y="48806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34078" y="48188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34078" y="475716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34078" y="46931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34078" y="462991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34078" y="45681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34078" y="45064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34078" y="444322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34078" y="43792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34078" y="431825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34078" y="425577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34078" y="41925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34078" y="41292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34078" y="406679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34078" y="400507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34078" y="394182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34078" y="387781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4078" y="38168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34078" y="375437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34078" y="36911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34078" y="362788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34078" y="356539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34078" y="35044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34078" y="344042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34078" y="337718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34078" y="331546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34078" y="325297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34078" y="31897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434078" y="312648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434078" y="306400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34078" y="300304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34078" y="29390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34078" y="287578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34078" y="281406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34078" y="275234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34078" y="268909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34078" y="262508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34078" y="256336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34078" y="250164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34078" y="24376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34078" y="237439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66204" y="2264664"/>
            <a:ext cx="0" cy="2757170"/>
          </a:xfrm>
          <a:custGeom>
            <a:avLst/>
            <a:gdLst/>
            <a:ahLst/>
            <a:cxnLst/>
            <a:rect l="l" t="t" r="r" b="b"/>
            <a:pathLst>
              <a:path h="2757170">
                <a:moveTo>
                  <a:pt x="0" y="2756916"/>
                </a:moveTo>
                <a:lnTo>
                  <a:pt x="0" y="0"/>
                </a:lnTo>
              </a:path>
            </a:pathLst>
          </a:custGeom>
          <a:ln w="27432">
            <a:solidFill>
              <a:srgbClr val="996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58688" y="2236342"/>
            <a:ext cx="411225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90723" y="2986532"/>
            <a:ext cx="407035" cy="1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890578" y="3701415"/>
            <a:ext cx="595444" cy="276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5289803" y="4294632"/>
            <a:ext cx="855980" cy="769620"/>
          </a:xfrm>
          <a:prstGeom prst="rect">
            <a:avLst/>
          </a:prstGeom>
          <a:ln w="1676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955"/>
              </a:lnSpc>
            </a:pPr>
            <a:r>
              <a:rPr sz="1350" b="1" spc="-50" dirty="0">
                <a:latin typeface="Trebuchet MS"/>
                <a:cs typeface="Trebuchet MS"/>
              </a:rPr>
              <a:t>Θεσ/νίκη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29900"/>
              </a:lnSpc>
            </a:pPr>
            <a:r>
              <a:rPr sz="1350" spc="-160" dirty="0">
                <a:latin typeface="Arial"/>
                <a:cs typeface="Arial"/>
              </a:rPr>
              <a:t>χ</a:t>
            </a:r>
            <a:r>
              <a:rPr sz="1350" spc="-5" dirty="0">
                <a:latin typeface="Arial"/>
                <a:cs typeface="Arial"/>
              </a:rPr>
              <a:t>α</a:t>
            </a:r>
            <a:r>
              <a:rPr sz="1350" spc="-40" dirty="0">
                <a:latin typeface="Arial"/>
                <a:cs typeface="Arial"/>
              </a:rPr>
              <a:t>μ</a:t>
            </a:r>
            <a:r>
              <a:rPr sz="1350" spc="-15" dirty="0">
                <a:latin typeface="Arial"/>
                <a:cs typeface="Arial"/>
              </a:rPr>
              <a:t>η</a:t>
            </a:r>
            <a:r>
              <a:rPr sz="1350" spc="-70" dirty="0">
                <a:latin typeface="Arial"/>
                <a:cs typeface="Arial"/>
              </a:rPr>
              <a:t>λ</a:t>
            </a:r>
            <a:r>
              <a:rPr sz="1350" spc="-20" dirty="0">
                <a:latin typeface="Arial"/>
                <a:cs typeface="Arial"/>
              </a:rPr>
              <a:t>ό</a:t>
            </a:r>
            <a:r>
              <a:rPr sz="1350" spc="-35" dirty="0">
                <a:latin typeface="Arial"/>
                <a:cs typeface="Arial"/>
              </a:rPr>
              <a:t>τ</a:t>
            </a:r>
            <a:r>
              <a:rPr sz="1350" spc="20" dirty="0">
                <a:latin typeface="Arial"/>
                <a:cs typeface="Arial"/>
              </a:rPr>
              <a:t>ε</a:t>
            </a:r>
            <a:r>
              <a:rPr sz="1350" spc="-55" dirty="0">
                <a:latin typeface="Arial"/>
                <a:cs typeface="Arial"/>
              </a:rPr>
              <a:t>ρο  </a:t>
            </a:r>
            <a:r>
              <a:rPr sz="1350" spc="-60" dirty="0">
                <a:latin typeface="Arial"/>
                <a:cs typeface="Arial"/>
              </a:rPr>
              <a:t>κόστος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157217" y="4146626"/>
            <a:ext cx="3914775" cy="1911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79395" marR="277495" indent="40005" algn="ctr">
              <a:lnSpc>
                <a:spcPct val="130700"/>
              </a:lnSpc>
              <a:spcBef>
                <a:spcPts val="110"/>
              </a:spcBef>
            </a:pPr>
            <a:r>
              <a:rPr sz="1350" b="1" spc="-35" dirty="0">
                <a:latin typeface="Trebuchet MS"/>
                <a:cs typeface="Trebuchet MS"/>
              </a:rPr>
              <a:t>Χανιά  </a:t>
            </a:r>
            <a:r>
              <a:rPr sz="1350" spc="-165" dirty="0">
                <a:latin typeface="Arial"/>
                <a:cs typeface="Arial"/>
              </a:rPr>
              <a:t>χ</a:t>
            </a:r>
            <a:r>
              <a:rPr sz="1350" spc="-5" dirty="0">
                <a:latin typeface="Arial"/>
                <a:cs typeface="Arial"/>
              </a:rPr>
              <a:t>α</a:t>
            </a:r>
            <a:r>
              <a:rPr sz="1350" spc="-40" dirty="0">
                <a:latin typeface="Arial"/>
                <a:cs typeface="Arial"/>
              </a:rPr>
              <a:t>μ</a:t>
            </a:r>
            <a:r>
              <a:rPr sz="1350" spc="-15" dirty="0">
                <a:latin typeface="Arial"/>
                <a:cs typeface="Arial"/>
              </a:rPr>
              <a:t>η</a:t>
            </a:r>
            <a:r>
              <a:rPr sz="1350" spc="-70" dirty="0">
                <a:latin typeface="Arial"/>
                <a:cs typeface="Arial"/>
              </a:rPr>
              <a:t>λ</a:t>
            </a:r>
            <a:r>
              <a:rPr sz="1350" spc="-20" dirty="0">
                <a:latin typeface="Arial"/>
                <a:cs typeface="Arial"/>
              </a:rPr>
              <a:t>ό</a:t>
            </a:r>
            <a:r>
              <a:rPr sz="1350" spc="-35" dirty="0">
                <a:latin typeface="Arial"/>
                <a:cs typeface="Arial"/>
              </a:rPr>
              <a:t>τ</a:t>
            </a:r>
            <a:r>
              <a:rPr sz="1350" spc="20" dirty="0">
                <a:latin typeface="Arial"/>
                <a:cs typeface="Arial"/>
              </a:rPr>
              <a:t>ε</a:t>
            </a:r>
            <a:r>
              <a:rPr sz="1350" spc="-55" dirty="0">
                <a:latin typeface="Arial"/>
                <a:cs typeface="Arial"/>
              </a:rPr>
              <a:t>ρο  </a:t>
            </a:r>
            <a:r>
              <a:rPr sz="1350" spc="-60" dirty="0">
                <a:latin typeface="Arial"/>
                <a:cs typeface="Arial"/>
              </a:rPr>
              <a:t>κόστος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98195" algn="l"/>
                <a:tab pos="1701164" algn="l"/>
                <a:tab pos="2543175" algn="l"/>
                <a:tab pos="3395345" algn="l"/>
              </a:tabLst>
            </a:pPr>
            <a:r>
              <a:rPr sz="1950" spc="-95" dirty="0">
                <a:latin typeface="Arial"/>
                <a:cs typeface="Arial"/>
              </a:rPr>
              <a:t>100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150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200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250</a:t>
            </a:r>
            <a:r>
              <a:rPr sz="1950" spc="-90" dirty="0">
                <a:latin typeface="Arial"/>
                <a:cs typeface="Arial"/>
              </a:rPr>
              <a:t>0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95" dirty="0">
                <a:latin typeface="Arial"/>
                <a:cs typeface="Arial"/>
              </a:rPr>
              <a:t>3000</a:t>
            </a:r>
            <a:endParaRPr sz="1950">
              <a:latin typeface="Arial"/>
              <a:cs typeface="Arial"/>
            </a:endParaRPr>
          </a:p>
          <a:p>
            <a:pPr marL="626110">
              <a:lnSpc>
                <a:spcPct val="100000"/>
              </a:lnSpc>
              <a:spcBef>
                <a:spcPts val="1130"/>
              </a:spcBef>
            </a:pPr>
            <a:r>
              <a:rPr sz="1950" spc="-140" dirty="0">
                <a:latin typeface="Arial"/>
                <a:cs typeface="Arial"/>
              </a:rPr>
              <a:t>Όγκος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718816" y="2014727"/>
            <a:ext cx="5080" cy="3080385"/>
          </a:xfrm>
          <a:custGeom>
            <a:avLst/>
            <a:gdLst/>
            <a:ahLst/>
            <a:cxnLst/>
            <a:rect l="l" t="t" r="r" b="b"/>
            <a:pathLst>
              <a:path w="5080" h="3080385">
                <a:moveTo>
                  <a:pt x="0" y="0"/>
                </a:moveTo>
                <a:lnTo>
                  <a:pt x="4571" y="3080004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35579" y="5062728"/>
            <a:ext cx="5105400" cy="3175"/>
          </a:xfrm>
          <a:custGeom>
            <a:avLst/>
            <a:gdLst/>
            <a:ahLst/>
            <a:cxnLst/>
            <a:rect l="l" t="t" r="r" b="b"/>
            <a:pathLst>
              <a:path w="5105400" h="3175">
                <a:moveTo>
                  <a:pt x="0" y="0"/>
                </a:moveTo>
                <a:lnTo>
                  <a:pt x="5105400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3445764" y="4479416"/>
            <a:ext cx="8699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-130" dirty="0">
                <a:latin typeface="Arial"/>
                <a:cs typeface="Arial"/>
              </a:rPr>
              <a:t>χ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593591" y="4294632"/>
            <a:ext cx="841375" cy="769620"/>
          </a:xfrm>
          <a:prstGeom prst="rect">
            <a:avLst/>
          </a:prstGeom>
          <a:ln w="1524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060"/>
              </a:lnSpc>
            </a:pPr>
            <a:r>
              <a:rPr sz="1350" b="1" spc="-45" dirty="0">
                <a:latin typeface="Trebuchet MS"/>
                <a:cs typeface="Trebuchet MS"/>
              </a:rPr>
              <a:t>Πάτρα</a:t>
            </a:r>
            <a:endParaRPr sz="1350">
              <a:latin typeface="Trebuchet MS"/>
              <a:cs typeface="Trebuchet MS"/>
            </a:endParaRPr>
          </a:p>
          <a:p>
            <a:pPr marR="132080" algn="ctr">
              <a:lnSpc>
                <a:spcPct val="129900"/>
              </a:lnSpc>
              <a:spcBef>
                <a:spcPts val="25"/>
              </a:spcBef>
            </a:pPr>
            <a:r>
              <a:rPr sz="1350" spc="-5" dirty="0">
                <a:latin typeface="Arial"/>
                <a:cs typeface="Arial"/>
              </a:rPr>
              <a:t>α</a:t>
            </a:r>
            <a:r>
              <a:rPr sz="1350" spc="-40" dirty="0">
                <a:latin typeface="Arial"/>
                <a:cs typeface="Arial"/>
              </a:rPr>
              <a:t>μ</a:t>
            </a:r>
            <a:r>
              <a:rPr sz="1350" spc="-15" dirty="0">
                <a:latin typeface="Arial"/>
                <a:cs typeface="Arial"/>
              </a:rPr>
              <a:t>η</a:t>
            </a:r>
            <a:r>
              <a:rPr sz="1350" spc="-70" dirty="0">
                <a:latin typeface="Arial"/>
                <a:cs typeface="Arial"/>
              </a:rPr>
              <a:t>λ</a:t>
            </a:r>
            <a:r>
              <a:rPr sz="1350" spc="-20" dirty="0">
                <a:latin typeface="Arial"/>
                <a:cs typeface="Arial"/>
              </a:rPr>
              <a:t>ό</a:t>
            </a:r>
            <a:r>
              <a:rPr sz="1350" spc="-35" dirty="0">
                <a:latin typeface="Arial"/>
                <a:cs typeface="Arial"/>
              </a:rPr>
              <a:t>τ</a:t>
            </a:r>
            <a:r>
              <a:rPr sz="1350" spc="20" dirty="0">
                <a:latin typeface="Arial"/>
                <a:cs typeface="Arial"/>
              </a:rPr>
              <a:t>ε</a:t>
            </a:r>
            <a:r>
              <a:rPr sz="1350" spc="-55" dirty="0">
                <a:latin typeface="Arial"/>
                <a:cs typeface="Arial"/>
              </a:rPr>
              <a:t>ρο  </a:t>
            </a:r>
            <a:r>
              <a:rPr sz="1350" spc="-60" dirty="0">
                <a:latin typeface="Arial"/>
                <a:cs typeface="Arial"/>
              </a:rPr>
              <a:t>κόστος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840980" y="1984248"/>
            <a:ext cx="3175" cy="3078480"/>
          </a:xfrm>
          <a:custGeom>
            <a:avLst/>
            <a:gdLst/>
            <a:ahLst/>
            <a:cxnLst/>
            <a:rect l="l" t="t" r="r" b="b"/>
            <a:pathLst>
              <a:path w="3175" h="3078479">
                <a:moveTo>
                  <a:pt x="0" y="0"/>
                </a:moveTo>
                <a:lnTo>
                  <a:pt x="3048" y="30784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7031228" y="1526286"/>
            <a:ext cx="129603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75" dirty="0">
                <a:latin typeface="Trebuchet MS"/>
                <a:cs typeface="Trebuchet MS"/>
              </a:rPr>
              <a:t>Συνολικά</a:t>
            </a:r>
            <a:r>
              <a:rPr sz="1500" b="1" spc="-165" dirty="0">
                <a:latin typeface="Trebuchet MS"/>
                <a:cs typeface="Trebuchet MS"/>
              </a:rPr>
              <a:t> </a:t>
            </a:r>
            <a:r>
              <a:rPr sz="1500" b="1" spc="-85" dirty="0">
                <a:latin typeface="Trebuchet MS"/>
                <a:cs typeface="Trebuchet MS"/>
              </a:rPr>
              <a:t>κόστη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69263" y="3799639"/>
            <a:ext cx="1531620" cy="13595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Times New Roman"/>
              <a:cs typeface="Times New Roman"/>
            </a:endParaRPr>
          </a:p>
          <a:p>
            <a:pPr marL="255270" marR="1017269">
              <a:lnSpc>
                <a:spcPct val="44100"/>
              </a:lnSpc>
              <a:spcBef>
                <a:spcPts val="5"/>
              </a:spcBef>
            </a:pPr>
            <a:r>
              <a:rPr sz="1950" spc="-35" dirty="0">
                <a:latin typeface="Arial"/>
                <a:cs typeface="Arial"/>
              </a:rPr>
              <a:t>σι  </a:t>
            </a:r>
            <a:r>
              <a:rPr sz="1950" spc="-30" dirty="0">
                <a:latin typeface="Arial"/>
                <a:cs typeface="Arial"/>
              </a:rPr>
              <a:t>ή</a:t>
            </a:r>
            <a:endParaRPr sz="1950">
              <a:latin typeface="Arial"/>
              <a:cs typeface="Arial"/>
            </a:endParaRPr>
          </a:p>
          <a:p>
            <a:pPr marL="255270">
              <a:lnSpc>
                <a:spcPts val="1545"/>
              </a:lnSpc>
              <a:tabLst>
                <a:tab pos="831850" algn="l"/>
              </a:tabLst>
            </a:pPr>
            <a:r>
              <a:rPr sz="2925" spc="-270" baseline="-5698" dirty="0">
                <a:latin typeface="Arial"/>
                <a:cs typeface="Arial"/>
              </a:rPr>
              <a:t>Ετ	</a:t>
            </a:r>
            <a:r>
              <a:rPr sz="1950" spc="-95" dirty="0">
                <a:latin typeface="Arial"/>
                <a:cs typeface="Arial"/>
              </a:rPr>
              <a:t>50000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ts val="1340"/>
              </a:lnSpc>
            </a:pPr>
            <a:r>
              <a:rPr sz="1350" b="1" spc="-70" dirty="0">
                <a:solidFill>
                  <a:srgbClr val="CC3300"/>
                </a:solidFill>
                <a:latin typeface="Trebuchet MS"/>
                <a:cs typeface="Trebuchet MS"/>
              </a:rPr>
              <a:t>Σταθερό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ts val="2060"/>
              </a:lnSpc>
              <a:tabLst>
                <a:tab pos="1403985" algn="l"/>
              </a:tabLst>
            </a:pPr>
            <a:r>
              <a:rPr sz="1350" b="1" spc="-114" dirty="0">
                <a:solidFill>
                  <a:srgbClr val="CC3300"/>
                </a:solidFill>
                <a:latin typeface="Trebuchet MS"/>
                <a:cs typeface="Trebuchet MS"/>
              </a:rPr>
              <a:t>κ</a:t>
            </a:r>
            <a:r>
              <a:rPr sz="1350" b="1" spc="-85" dirty="0">
                <a:solidFill>
                  <a:srgbClr val="CC3300"/>
                </a:solidFill>
                <a:latin typeface="Trebuchet MS"/>
                <a:cs typeface="Trebuchet MS"/>
              </a:rPr>
              <a:t>ό</a:t>
            </a:r>
            <a:r>
              <a:rPr sz="1350" b="1" spc="-95" dirty="0">
                <a:solidFill>
                  <a:srgbClr val="CC3300"/>
                </a:solidFill>
                <a:latin typeface="Trebuchet MS"/>
                <a:cs typeface="Trebuchet MS"/>
              </a:rPr>
              <a:t>σ</a:t>
            </a:r>
            <a:r>
              <a:rPr sz="1350" b="1" spc="-100" dirty="0">
                <a:solidFill>
                  <a:srgbClr val="CC3300"/>
                </a:solidFill>
                <a:latin typeface="Trebuchet MS"/>
                <a:cs typeface="Trebuchet MS"/>
              </a:rPr>
              <a:t>τ</a:t>
            </a:r>
            <a:r>
              <a:rPr sz="1350" b="1" spc="-65" dirty="0">
                <a:solidFill>
                  <a:srgbClr val="CC3300"/>
                </a:solidFill>
                <a:latin typeface="Trebuchet MS"/>
                <a:cs typeface="Trebuchet MS"/>
              </a:rPr>
              <a:t>ο</a:t>
            </a:r>
            <a:r>
              <a:rPr sz="1350" b="1" spc="-60" dirty="0">
                <a:solidFill>
                  <a:srgbClr val="CC3300"/>
                </a:solidFill>
                <a:latin typeface="Trebuchet MS"/>
                <a:cs typeface="Trebuchet MS"/>
              </a:rPr>
              <a:t>ς</a:t>
            </a:r>
            <a:r>
              <a:rPr sz="1350" b="1" dirty="0">
                <a:solidFill>
                  <a:srgbClr val="CC3300"/>
                </a:solidFill>
                <a:latin typeface="Trebuchet MS"/>
                <a:cs typeface="Trebuchet MS"/>
              </a:rPr>
              <a:t>	</a:t>
            </a:r>
            <a:r>
              <a:rPr sz="1950" spc="-90" dirty="0">
                <a:latin typeface="Arial"/>
                <a:cs typeface="Arial"/>
              </a:rPr>
              <a:t>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493264" y="4623815"/>
            <a:ext cx="86613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16632" y="4667630"/>
            <a:ext cx="103505" cy="40640"/>
          </a:xfrm>
          <a:custGeom>
            <a:avLst/>
            <a:gdLst/>
            <a:ahLst/>
            <a:cxnLst/>
            <a:rect l="l" t="t" r="r" b="b"/>
            <a:pathLst>
              <a:path w="103505" h="40639">
                <a:moveTo>
                  <a:pt x="63245" y="0"/>
                </a:moveTo>
                <a:lnTo>
                  <a:pt x="0" y="0"/>
                </a:lnTo>
                <a:lnTo>
                  <a:pt x="0" y="40386"/>
                </a:lnTo>
                <a:lnTo>
                  <a:pt x="63118" y="40386"/>
                </a:lnTo>
                <a:lnTo>
                  <a:pt x="103124" y="20193"/>
                </a:lnTo>
                <a:lnTo>
                  <a:pt x="63245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759968" y="3222117"/>
            <a:ext cx="1574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05" dirty="0">
                <a:latin typeface="Arial"/>
                <a:cs typeface="Arial"/>
              </a:rPr>
              <a:t>€</a:t>
            </a:r>
            <a:endParaRPr sz="205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8955" y="3808476"/>
            <a:ext cx="2682240" cy="2870200"/>
          </a:xfrm>
          <a:custGeom>
            <a:avLst/>
            <a:gdLst/>
            <a:ahLst/>
            <a:cxnLst/>
            <a:rect l="l" t="t" r="r" b="b"/>
            <a:pathLst>
              <a:path w="2682240" h="2870200">
                <a:moveTo>
                  <a:pt x="0" y="2869692"/>
                </a:moveTo>
                <a:lnTo>
                  <a:pt x="2682240" y="2869692"/>
                </a:lnTo>
                <a:lnTo>
                  <a:pt x="2682240" y="0"/>
                </a:lnTo>
                <a:lnTo>
                  <a:pt x="0" y="0"/>
                </a:lnTo>
                <a:lnTo>
                  <a:pt x="0" y="286969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26619" y="4085335"/>
            <a:ext cx="26060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70" dirty="0">
                <a:latin typeface="Arial"/>
                <a:cs typeface="Arial"/>
              </a:rPr>
              <a:t>Για </a:t>
            </a:r>
            <a:r>
              <a:rPr sz="2000" spc="-120" dirty="0">
                <a:latin typeface="Arial"/>
                <a:cs typeface="Arial"/>
              </a:rPr>
              <a:t>παραγωγή </a:t>
            </a:r>
            <a:r>
              <a:rPr sz="2000" spc="-100" dirty="0">
                <a:latin typeface="Arial"/>
                <a:cs typeface="Arial"/>
              </a:rPr>
              <a:t>2000  </a:t>
            </a:r>
            <a:r>
              <a:rPr sz="2000" spc="-80" dirty="0">
                <a:latin typeface="Arial"/>
                <a:cs typeface="Arial"/>
              </a:rPr>
              <a:t>ποδήλατα </a:t>
            </a:r>
            <a:r>
              <a:rPr sz="2000" spc="-40" dirty="0">
                <a:latin typeface="Arial"/>
                <a:cs typeface="Arial"/>
              </a:rPr>
              <a:t>η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Θεσ/νίκη  </a:t>
            </a:r>
            <a:r>
              <a:rPr sz="2000" spc="10" dirty="0">
                <a:latin typeface="Arial"/>
                <a:cs typeface="Arial"/>
              </a:rPr>
              <a:t>είναι </a:t>
            </a:r>
            <a:r>
              <a:rPr sz="2000" spc="-35" dirty="0">
                <a:latin typeface="Arial"/>
                <a:cs typeface="Arial"/>
              </a:rPr>
              <a:t>η </a:t>
            </a:r>
            <a:r>
              <a:rPr sz="2000" spc="-60" dirty="0">
                <a:latin typeface="Arial"/>
                <a:cs typeface="Arial"/>
              </a:rPr>
              <a:t>καλύτερη  </a:t>
            </a:r>
            <a:r>
              <a:rPr sz="2000" spc="-80" dirty="0">
                <a:latin typeface="Arial"/>
                <a:cs typeface="Arial"/>
              </a:rPr>
              <a:t>λύση.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6619" y="5304790"/>
            <a:ext cx="2783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70" dirty="0">
                <a:latin typeface="Arial"/>
                <a:cs typeface="Arial"/>
              </a:rPr>
              <a:t>Για </a:t>
            </a:r>
            <a:r>
              <a:rPr sz="2000" spc="-170" dirty="0">
                <a:latin typeface="Arial"/>
                <a:cs typeface="Arial"/>
              </a:rPr>
              <a:t>&lt; </a:t>
            </a:r>
            <a:r>
              <a:rPr sz="2000" spc="-105" dirty="0">
                <a:latin typeface="Arial"/>
                <a:cs typeface="Arial"/>
              </a:rPr>
              <a:t>1000 </a:t>
            </a:r>
            <a:r>
              <a:rPr sz="1850" spc="-70" dirty="0">
                <a:latin typeface="Arial"/>
                <a:cs typeface="Arial"/>
              </a:rPr>
              <a:t>ποδήλατα</a:t>
            </a:r>
            <a:r>
              <a:rPr sz="1850" spc="-200" dirty="0">
                <a:latin typeface="Arial"/>
                <a:cs typeface="Arial"/>
              </a:rPr>
              <a:t> </a:t>
            </a:r>
            <a:r>
              <a:rPr sz="1850" spc="5" dirty="0">
                <a:latin typeface="Arial"/>
                <a:cs typeface="Arial"/>
              </a:rPr>
              <a:t>η</a:t>
            </a:r>
            <a:r>
              <a:rPr sz="2925" spc="7" baseline="4273" dirty="0">
                <a:latin typeface="Arial"/>
                <a:cs typeface="Arial"/>
              </a:rPr>
              <a:t>0</a:t>
            </a:r>
            <a:endParaRPr sz="2925" baseline="4273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6619" y="5587390"/>
            <a:ext cx="2684145" cy="9353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20"/>
              </a:spcBef>
            </a:pPr>
            <a:r>
              <a:rPr sz="1850" spc="-65" dirty="0">
                <a:latin typeface="Arial"/>
                <a:cs typeface="Arial"/>
              </a:rPr>
              <a:t>Πάτρα</a:t>
            </a: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har char="•"/>
              <a:tabLst>
                <a:tab pos="354965" algn="l"/>
                <a:tab pos="355600" algn="l"/>
              </a:tabLst>
            </a:pPr>
            <a:r>
              <a:rPr sz="1850" spc="-55" dirty="0">
                <a:latin typeface="Arial"/>
                <a:cs typeface="Arial"/>
              </a:rPr>
              <a:t>Για </a:t>
            </a:r>
            <a:r>
              <a:rPr sz="1850" spc="-145" dirty="0">
                <a:latin typeface="Arial"/>
                <a:cs typeface="Arial"/>
              </a:rPr>
              <a:t>&gt; </a:t>
            </a:r>
            <a:r>
              <a:rPr sz="1850" spc="-80" dirty="0">
                <a:latin typeface="Arial"/>
                <a:cs typeface="Arial"/>
              </a:rPr>
              <a:t>2500 </a:t>
            </a:r>
            <a:r>
              <a:rPr sz="1850" spc="-60" dirty="0">
                <a:latin typeface="Arial"/>
                <a:cs typeface="Arial"/>
              </a:rPr>
              <a:t>ποδήλατα</a:t>
            </a:r>
            <a:r>
              <a:rPr sz="1850" spc="-21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τα</a:t>
            </a:r>
            <a:endParaRPr sz="18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5"/>
              </a:spcBef>
            </a:pPr>
            <a:r>
              <a:rPr sz="1850" spc="-60" dirty="0">
                <a:latin typeface="Arial"/>
                <a:cs typeface="Arial"/>
              </a:rPr>
              <a:t>Χανιά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>
            <a:spLocks noGrp="1"/>
          </p:cNvSpPr>
          <p:nvPr>
            <p:ph type="title"/>
          </p:nvPr>
        </p:nvSpPr>
        <p:spPr>
          <a:xfrm>
            <a:off x="1312686" y="627157"/>
            <a:ext cx="6518629" cy="947311"/>
          </a:xfrm>
        </p:spPr>
        <p:txBody>
          <a:bodyPr/>
          <a:lstStyle/>
          <a:p>
            <a:pPr marL="59729"/>
            <a:r>
              <a:rPr lang="el-GR" sz="3078">
                <a:latin typeface="Arial" charset="0"/>
                <a:cs typeface="Arial" charset="0"/>
              </a:rPr>
              <a:t>Μέθοδος Κέντρου Βαρύτητας</a:t>
            </a:r>
            <a:br>
              <a:rPr lang="el-GR" sz="3078">
                <a:latin typeface="Arial" charset="0"/>
                <a:cs typeface="Arial" charset="0"/>
              </a:rPr>
            </a:br>
            <a:r>
              <a:rPr lang="el-GR" sz="3078">
                <a:latin typeface="Arial" charset="0"/>
                <a:cs typeface="Arial" charset="0"/>
              </a:rPr>
              <a:t>(center of gravity method)</a:t>
            </a:r>
          </a:p>
        </p:txBody>
      </p:sp>
      <p:sp>
        <p:nvSpPr>
          <p:cNvPr id="4" name="object 4"/>
          <p:cNvSpPr>
            <a:spLocks noGrp="1"/>
          </p:cNvSpPr>
          <p:nvPr>
            <p:ph type="sldNum" sz="quarter" idx="12"/>
          </p:nvPr>
        </p:nvSpPr>
        <p:spPr>
          <a:xfrm>
            <a:off x="5199063" y="6753225"/>
            <a:ext cx="220662" cy="17780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algn="l" rtl="0" fontAlgn="base">
              <a:lnSpc>
                <a:spcPts val="1313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203632">
              <a:lnSpc>
                <a:spcPts val="953"/>
              </a:lnSpc>
              <a:defRPr/>
            </a:pPr>
            <a:fld id="{F52696E5-1B8C-40D2-AF21-DD01E79C3103}" type="slidenum">
              <a:rPr lang="el-GR" smtClean="0"/>
              <a:pPr marL="3203632">
                <a:lnSpc>
                  <a:spcPts val="953"/>
                </a:lnSpc>
                <a:defRPr/>
              </a:pPr>
              <a:t>34</a:t>
            </a:fld>
            <a:endParaRPr spc="-86" dirty="0">
              <a:latin typeface="Arial"/>
              <a:cs typeface="Arial"/>
            </a:endParaRPr>
          </a:p>
        </p:txBody>
      </p:sp>
      <p:sp>
        <p:nvSpPr>
          <p:cNvPr id="15363" name="object 3"/>
          <p:cNvSpPr>
            <a:spLocks noGrp="1"/>
          </p:cNvSpPr>
          <p:nvPr>
            <p:ph type="body" idx="1"/>
          </p:nvPr>
        </p:nvSpPr>
        <p:spPr>
          <a:xfrm>
            <a:off x="857929" y="1800022"/>
            <a:ext cx="7428143" cy="3440044"/>
          </a:xfrm>
        </p:spPr>
        <p:txBody>
          <a:bodyPr/>
          <a:lstStyle/>
          <a:p>
            <a:pPr marL="403169" indent="-293214">
              <a:spcBef>
                <a:spcPct val="0"/>
              </a:spcBef>
              <a:buClr>
                <a:srgbClr val="FF9933"/>
              </a:buClr>
              <a:buFont typeface="Symbol" pitchFamily="18" charset="2"/>
              <a:buChar char=""/>
              <a:tabLst>
                <a:tab pos="404526" algn="l"/>
              </a:tabLst>
            </a:pPr>
            <a:r>
              <a:rPr lang="el-GR" dirty="0">
                <a:latin typeface="Arial" charset="0"/>
                <a:cs typeface="Arial" charset="0"/>
              </a:rPr>
              <a:t>Εντοπίζει τη θέση ενός </a:t>
            </a:r>
            <a:r>
              <a:rPr lang="el-GR" dirty="0">
                <a:solidFill>
                  <a:srgbClr val="FF3399"/>
                </a:solidFill>
                <a:latin typeface="Arial" charset="0"/>
                <a:cs typeface="Arial" charset="0"/>
              </a:rPr>
              <a:t>μοναδικού </a:t>
            </a:r>
            <a:r>
              <a:rPr lang="el-GR" dirty="0">
                <a:latin typeface="Arial" charset="0"/>
                <a:cs typeface="Arial" charset="0"/>
              </a:rPr>
              <a:t>κέντρου εξυπηρέτησης που  εξυπηρετεί διάφορους προορισμούς</a:t>
            </a:r>
          </a:p>
          <a:p>
            <a:pPr marL="403169" indent="-293214">
              <a:spcBef>
                <a:spcPts val="577"/>
              </a:spcBef>
              <a:buClr>
                <a:srgbClr val="FF9933"/>
              </a:buClr>
              <a:buFont typeface="Symbol" pitchFamily="18" charset="2"/>
              <a:buChar char=""/>
              <a:tabLst>
                <a:tab pos="404526" algn="l"/>
              </a:tabLst>
            </a:pPr>
            <a:r>
              <a:rPr lang="el-GR" dirty="0">
                <a:latin typeface="Arial" charset="0"/>
                <a:cs typeface="Arial" charset="0"/>
              </a:rPr>
              <a:t>Θεωρεί γνωστά:</a:t>
            </a:r>
          </a:p>
          <a:p>
            <a:pPr marL="743894" lvl="1" indent="-244345">
              <a:spcBef>
                <a:spcPts val="460"/>
              </a:spcBef>
              <a:buClr>
                <a:srgbClr val="FF9933"/>
              </a:buClr>
              <a:buSzPct val="82000"/>
              <a:buFont typeface="Symbol" pitchFamily="18" charset="2"/>
              <a:buChar char=""/>
              <a:tabLst>
                <a:tab pos="404526" algn="l"/>
              </a:tabLst>
            </a:pPr>
            <a:r>
              <a:rPr lang="el-GR" sz="1881" b="1" dirty="0">
                <a:solidFill>
                  <a:srgbClr val="000000"/>
                </a:solidFill>
                <a:latin typeface="Arial" charset="0"/>
                <a:cs typeface="Arial" charset="0"/>
              </a:rPr>
              <a:t>Τη θέση εγκατάστασης από υφιστάμενους  προορισμούς</a:t>
            </a:r>
            <a:endParaRPr lang="el-GR" sz="188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3894" lvl="1" indent="-244345">
              <a:spcBef>
                <a:spcPts val="428"/>
              </a:spcBef>
              <a:buClr>
                <a:srgbClr val="FF9933"/>
              </a:buClr>
              <a:buSzPct val="82000"/>
              <a:buFont typeface="Symbol" pitchFamily="18" charset="2"/>
              <a:buChar char=""/>
              <a:tabLst>
                <a:tab pos="404526" algn="l"/>
              </a:tabLst>
            </a:pPr>
            <a:r>
              <a:rPr lang="el-GR" sz="1881" b="1" dirty="0">
                <a:solidFill>
                  <a:srgbClr val="000000"/>
                </a:solidFill>
                <a:latin typeface="Arial" charset="0"/>
                <a:cs typeface="Arial" charset="0"/>
              </a:rPr>
              <a:t>Τον όγκο που θα  μεταφερθεί</a:t>
            </a:r>
            <a:endParaRPr lang="el-GR" sz="188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3894" lvl="1" indent="-244345">
              <a:spcBef>
                <a:spcPts val="449"/>
              </a:spcBef>
              <a:buClr>
                <a:srgbClr val="FF9933"/>
              </a:buClr>
              <a:buSzPct val="82000"/>
              <a:buFont typeface="Symbol" pitchFamily="18" charset="2"/>
              <a:buChar char=""/>
              <a:tabLst>
                <a:tab pos="404526" algn="l"/>
              </a:tabLst>
            </a:pPr>
            <a:r>
              <a:rPr lang="el-GR" sz="1881" b="1" dirty="0">
                <a:solidFill>
                  <a:srgbClr val="000000"/>
                </a:solidFill>
                <a:latin typeface="Arial" charset="0"/>
                <a:cs typeface="Arial" charset="0"/>
              </a:rPr>
              <a:t>Την απόσταση μεταφοράς (ή το  κόστος)</a:t>
            </a:r>
            <a:endParaRPr lang="el-GR" sz="188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083262" lvl="2" indent="-192761">
              <a:spcBef>
                <a:spcPts val="182"/>
              </a:spcBef>
              <a:buClr>
                <a:srgbClr val="FF9933"/>
              </a:buClr>
              <a:buSzPct val="82000"/>
              <a:buFont typeface="Symbol" pitchFamily="18" charset="2"/>
              <a:buChar char=""/>
              <a:tabLst>
                <a:tab pos="404526" algn="l"/>
              </a:tabLst>
            </a:pPr>
            <a:r>
              <a:rPr lang="el-GR" sz="1881" b="1" dirty="0">
                <a:solidFill>
                  <a:srgbClr val="000000"/>
                </a:solidFill>
                <a:latin typeface="Arial" charset="0"/>
                <a:cs typeface="Arial" charset="0"/>
              </a:rPr>
              <a:t>Όπου το κόστος μεταφοράς ανά μονάδα ανά  χιλιόμετρο είναι σταθερά</a:t>
            </a:r>
            <a:endParaRPr lang="el-GR" sz="188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157" y="822635"/>
            <a:ext cx="5668846" cy="947311"/>
          </a:xfrm>
        </p:spPr>
        <p:txBody>
          <a:bodyPr rtlCol="0"/>
          <a:lstStyle/>
          <a:p>
            <a:pPr>
              <a:defRPr/>
            </a:pPr>
            <a:r>
              <a:rPr sz="3078" dirty="0"/>
              <a:t>Μέθοδος Κέντρου Βαρύτητας</a:t>
            </a:r>
            <a:br>
              <a:rPr sz="3078" dirty="0"/>
            </a:br>
            <a:r>
              <a:rPr sz="3078" dirty="0"/>
              <a:t>(center of gravity method)</a:t>
            </a:r>
          </a:p>
        </p:txBody>
      </p:sp>
      <p:sp>
        <p:nvSpPr>
          <p:cNvPr id="4" name="object 4"/>
          <p:cNvSpPr>
            <a:spLocks noGrp="1"/>
          </p:cNvSpPr>
          <p:nvPr>
            <p:ph type="sldNum" sz="quarter" idx="12"/>
          </p:nvPr>
        </p:nvSpPr>
        <p:spPr>
          <a:xfrm>
            <a:off x="5199063" y="6753225"/>
            <a:ext cx="220662" cy="17780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algn="l" rtl="0" fontAlgn="base">
              <a:lnSpc>
                <a:spcPts val="1313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203632">
              <a:lnSpc>
                <a:spcPts val="953"/>
              </a:lnSpc>
              <a:defRPr/>
            </a:pPr>
            <a:fld id="{F52696E5-1B8C-40D2-AF21-DD01E79C3103}" type="slidenum">
              <a:rPr lang="el-GR" smtClean="0"/>
              <a:pPr marL="3203632">
                <a:lnSpc>
                  <a:spcPts val="953"/>
                </a:lnSpc>
                <a:defRPr/>
              </a:pPr>
              <a:t>35</a:t>
            </a:fld>
            <a:endParaRPr spc="-8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5404" y="2101382"/>
            <a:ext cx="6019076" cy="319491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/>
            <a:r>
              <a:rPr lang="el-GR" sz="2052" b="1">
                <a:cs typeface="Arial" charset="0"/>
              </a:rPr>
              <a:t>Βήματα:</a:t>
            </a:r>
          </a:p>
          <a:p>
            <a:pPr marL="10860">
              <a:lnSpc>
                <a:spcPct val="110000"/>
              </a:lnSpc>
              <a:spcBef>
                <a:spcPts val="428"/>
              </a:spcBef>
              <a:buClr>
                <a:srgbClr val="FF9933"/>
              </a:buClr>
              <a:buFont typeface="Arial" charset="0"/>
              <a:buAutoNum type="arabicPeriod"/>
            </a:pPr>
            <a:r>
              <a:rPr lang="el-GR" sz="2052" b="1">
                <a:cs typeface="Arial" charset="0"/>
              </a:rPr>
              <a:t>Τοποθέτησε τις υφιστάμενες θέσεις σε ένα  επίπεδο πλέγμα με συντεταγμένες (Χ,Υ)</a:t>
            </a:r>
          </a:p>
          <a:p>
            <a:pPr marL="792763" lvl="1" indent="-390952">
              <a:spcBef>
                <a:spcPts val="652"/>
              </a:spcBef>
              <a:buClr>
                <a:srgbClr val="FF9933"/>
              </a:buClr>
              <a:buSzPct val="80000"/>
              <a:buFont typeface="Symbol" pitchFamily="18" charset="2"/>
              <a:buChar char=""/>
            </a:pPr>
            <a:r>
              <a:rPr lang="el-GR" sz="1710">
                <a:cs typeface="Arial" charset="0"/>
              </a:rPr>
              <a:t>Το πλέγμα έχει αυθαίρετη αρχή και κλίμακα</a:t>
            </a:r>
          </a:p>
          <a:p>
            <a:pPr marL="792763" lvl="1" indent="-390952">
              <a:spcBef>
                <a:spcPts val="599"/>
              </a:spcBef>
              <a:buClr>
                <a:srgbClr val="FF9933"/>
              </a:buClr>
              <a:buSzPct val="80000"/>
              <a:buFont typeface="Symbol" pitchFamily="18" charset="2"/>
              <a:buChar char=""/>
            </a:pPr>
            <a:r>
              <a:rPr lang="el-GR" sz="1710">
                <a:cs typeface="Arial" charset="0"/>
              </a:rPr>
              <a:t>Διατήρησε τις σχετικές (πραγματικές) αποστάσεις</a:t>
            </a:r>
          </a:p>
          <a:p>
            <a:pPr marL="10860">
              <a:spcBef>
                <a:spcPts val="705"/>
              </a:spcBef>
              <a:buClr>
                <a:srgbClr val="FF9933"/>
              </a:buClr>
              <a:buFont typeface="Arial" charset="0"/>
              <a:buAutoNum type="arabicPeriod"/>
            </a:pPr>
            <a:r>
              <a:rPr lang="el-GR" sz="2052" b="1">
                <a:cs typeface="Arial" charset="0"/>
              </a:rPr>
              <a:t>Υπολόγισε τις συντεταγμένες (X,Y) από το</a:t>
            </a:r>
          </a:p>
          <a:p>
            <a:pPr marL="10860">
              <a:spcBef>
                <a:spcPts val="246"/>
              </a:spcBef>
            </a:pPr>
            <a:r>
              <a:rPr lang="el-GR" sz="2052" b="1">
                <a:cs typeface="Arial" charset="0"/>
              </a:rPr>
              <a:t>‘κέντρο βαρύτητας’</a:t>
            </a:r>
          </a:p>
          <a:p>
            <a:pPr marL="792763" lvl="1" indent="-390952">
              <a:spcBef>
                <a:spcPts val="652"/>
              </a:spcBef>
              <a:buClr>
                <a:srgbClr val="FF9933"/>
              </a:buClr>
              <a:buSzPct val="80000"/>
              <a:buFont typeface="Symbol" pitchFamily="18" charset="2"/>
              <a:buChar char=""/>
            </a:pPr>
            <a:r>
              <a:rPr lang="el-GR" sz="1710">
                <a:cs typeface="Arial" charset="0"/>
              </a:rPr>
              <a:t>Αυτό δίδει τη θέση του κέντρου εξυπηρέτησης</a:t>
            </a:r>
          </a:p>
          <a:p>
            <a:pPr marL="792763" lvl="1" indent="-390952">
              <a:spcBef>
                <a:spcPts val="599"/>
              </a:spcBef>
              <a:buClr>
                <a:srgbClr val="FF9933"/>
              </a:buClr>
              <a:buSzPct val="80000"/>
              <a:buFont typeface="Symbol" pitchFamily="18" charset="2"/>
              <a:buChar char=""/>
            </a:pPr>
            <a:r>
              <a:rPr lang="el-GR" sz="1710">
                <a:cs typeface="Arial" charset="0"/>
              </a:rPr>
              <a:t>Ελαχιστοποιεί το κόστος μεταφοράς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Grp="1"/>
          </p:cNvSpPr>
          <p:nvPr>
            <p:ph type="title"/>
          </p:nvPr>
        </p:nvSpPr>
        <p:spPr>
          <a:xfrm>
            <a:off x="2226271" y="627157"/>
            <a:ext cx="4691458" cy="947311"/>
          </a:xfrm>
        </p:spPr>
        <p:txBody>
          <a:bodyPr/>
          <a:lstStyle/>
          <a:p>
            <a:pPr marL="10860" indent="131675"/>
            <a:r>
              <a:rPr lang="el-GR" sz="3078">
                <a:latin typeface="Arial" charset="0"/>
                <a:cs typeface="Arial" charset="0"/>
              </a:rPr>
              <a:t>Εξισώσεις της μεθόδου  Κέντρου Βαρύτητας (CG)</a:t>
            </a:r>
          </a:p>
        </p:txBody>
      </p:sp>
      <p:sp>
        <p:nvSpPr>
          <p:cNvPr id="17410" name="object 3"/>
          <p:cNvSpPr txBox="1">
            <a:spLocks noChangeArrowheads="1"/>
          </p:cNvSpPr>
          <p:nvPr/>
        </p:nvSpPr>
        <p:spPr bwMode="auto">
          <a:xfrm>
            <a:off x="4832637" y="2386454"/>
            <a:ext cx="521273" cy="3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60">
              <a:lnSpc>
                <a:spcPts val="2394"/>
              </a:lnSpc>
            </a:pPr>
            <a:r>
              <a:rPr lang="el-GR" sz="3078" b="1">
                <a:solidFill>
                  <a:srgbClr val="FF3399"/>
                </a:solidFill>
                <a:cs typeface="Arial" charset="0"/>
              </a:rPr>
              <a:t>d</a:t>
            </a:r>
            <a:r>
              <a:rPr lang="el-GR" sz="1368" b="1">
                <a:solidFill>
                  <a:srgbClr val="FF3399"/>
                </a:solidFill>
                <a:cs typeface="Arial" charset="0"/>
              </a:rPr>
              <a:t>ix</a:t>
            </a:r>
            <a:endParaRPr lang="el-GR" sz="1368">
              <a:cs typeface="Arial" charset="0"/>
            </a:endParaRPr>
          </a:p>
        </p:txBody>
      </p:sp>
      <p:sp>
        <p:nvSpPr>
          <p:cNvPr id="17411" name="object 4"/>
          <p:cNvSpPr txBox="1">
            <a:spLocks noChangeArrowheads="1"/>
          </p:cNvSpPr>
          <p:nvPr/>
        </p:nvSpPr>
        <p:spPr bwMode="auto">
          <a:xfrm>
            <a:off x="4847570" y="4428107"/>
            <a:ext cx="441181" cy="3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60">
              <a:lnSpc>
                <a:spcPts val="2394"/>
              </a:lnSpc>
            </a:pPr>
            <a:r>
              <a:rPr lang="el-GR" sz="3078" b="1">
                <a:solidFill>
                  <a:srgbClr val="FF3399"/>
                </a:solidFill>
                <a:cs typeface="Arial" charset="0"/>
              </a:rPr>
              <a:t>d</a:t>
            </a:r>
            <a:r>
              <a:rPr lang="el-GR" sz="1368" b="1" baseline="14000">
                <a:solidFill>
                  <a:srgbClr val="FF3399"/>
                </a:solidFill>
                <a:cs typeface="Arial" charset="0"/>
              </a:rPr>
              <a:t>iy</a:t>
            </a:r>
            <a:endParaRPr lang="el-GR" sz="1368" baseline="14000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7796" y="2321294"/>
            <a:ext cx="3127639" cy="272222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41631">
              <a:lnSpc>
                <a:spcPct val="110000"/>
              </a:lnSpc>
            </a:pPr>
            <a:r>
              <a:rPr lang="el-GR" sz="2052" b="1">
                <a:solidFill>
                  <a:srgbClr val="FF3399"/>
                </a:solidFill>
                <a:cs typeface="Arial" charset="0"/>
              </a:rPr>
              <a:t>= x συντ/νη από τη  θέση i</a:t>
            </a:r>
            <a:endParaRPr lang="el-GR" sz="2052">
              <a:cs typeface="Arial" charset="0"/>
            </a:endParaRPr>
          </a:p>
          <a:p>
            <a:pPr marL="541631">
              <a:lnSpc>
                <a:spcPct val="110000"/>
              </a:lnSpc>
              <a:spcBef>
                <a:spcPts val="1240"/>
              </a:spcBef>
            </a:pPr>
            <a:r>
              <a:rPr lang="el-GR" sz="2052" b="1">
                <a:solidFill>
                  <a:srgbClr val="FF3399"/>
                </a:solidFill>
                <a:cs typeface="Arial" charset="0"/>
              </a:rPr>
              <a:t>W</a:t>
            </a:r>
            <a:r>
              <a:rPr lang="el-GR" sz="2052" b="1" baseline="-21000">
                <a:solidFill>
                  <a:srgbClr val="FF3399"/>
                </a:solidFill>
                <a:cs typeface="Arial" charset="0"/>
              </a:rPr>
              <a:t>i	</a:t>
            </a:r>
            <a:r>
              <a:rPr lang="el-GR" sz="2052" b="1">
                <a:solidFill>
                  <a:srgbClr val="FF3399"/>
                </a:solidFill>
                <a:cs typeface="Arial" charset="0"/>
              </a:rPr>
              <a:t>=	Όγκος πολιτών που μεταφέρονται  από/προς τη θέση i</a:t>
            </a:r>
            <a:endParaRPr lang="el-GR" sz="2052">
              <a:cs typeface="Arial" charset="0"/>
            </a:endParaRPr>
          </a:p>
          <a:p>
            <a:pPr marL="541631">
              <a:lnSpc>
                <a:spcPct val="110000"/>
              </a:lnSpc>
              <a:spcBef>
                <a:spcPts val="1230"/>
              </a:spcBef>
            </a:pPr>
            <a:r>
              <a:rPr lang="el-GR" sz="2052" b="1">
                <a:solidFill>
                  <a:srgbClr val="FF3399"/>
                </a:solidFill>
                <a:cs typeface="Arial" charset="0"/>
              </a:rPr>
              <a:t>= y συντ/νη της  θέσης i</a:t>
            </a:r>
            <a:endParaRPr lang="el-GR" sz="2052">
              <a:cs typeface="Arial" charset="0"/>
            </a:endParaRPr>
          </a:p>
        </p:txBody>
      </p:sp>
      <p:sp>
        <p:nvSpPr>
          <p:cNvPr id="17413" name="object 6"/>
          <p:cNvSpPr txBox="1">
            <a:spLocks noChangeArrowheads="1"/>
          </p:cNvSpPr>
          <p:nvPr/>
        </p:nvSpPr>
        <p:spPr bwMode="auto">
          <a:xfrm>
            <a:off x="1248884" y="1957490"/>
            <a:ext cx="1824456" cy="4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60"/>
            <a:r>
              <a:rPr lang="el-GR" sz="2736" b="1">
                <a:solidFill>
                  <a:srgbClr val="FF3399"/>
                </a:solidFill>
                <a:cs typeface="Arial" charset="0"/>
              </a:rPr>
              <a:t>Συντ/νες X</a:t>
            </a:r>
            <a:endParaRPr lang="el-GR" sz="2736">
              <a:cs typeface="Arial" charset="0"/>
            </a:endParaRPr>
          </a:p>
        </p:txBody>
      </p:sp>
      <p:sp>
        <p:nvSpPr>
          <p:cNvPr id="17414" name="object 7"/>
          <p:cNvSpPr>
            <a:spLocks/>
          </p:cNvSpPr>
          <p:nvPr/>
        </p:nvSpPr>
        <p:spPr bwMode="auto">
          <a:xfrm>
            <a:off x="2538492" y="3047548"/>
            <a:ext cx="9230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8992" y="0"/>
              </a:cxn>
            </a:cxnLst>
            <a:rect l="0" t="0" r="r" b="b"/>
            <a:pathLst>
              <a:path w="1079500">
                <a:moveTo>
                  <a:pt x="0" y="0"/>
                </a:moveTo>
                <a:lnTo>
                  <a:pt x="1078992" y="0"/>
                </a:lnTo>
              </a:path>
            </a:pathLst>
          </a:custGeom>
          <a:noFill/>
          <a:ln w="609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8" name="object 8"/>
          <p:cNvSpPr txBox="1"/>
          <p:nvPr/>
        </p:nvSpPr>
        <p:spPr>
          <a:xfrm>
            <a:off x="1248884" y="3382845"/>
            <a:ext cx="1844819" cy="7867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l-GR" sz="171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spcBef>
                <a:spcPts val="802"/>
              </a:spcBef>
            </a:pPr>
            <a:r>
              <a:rPr lang="el-GR" sz="2736" b="1">
                <a:solidFill>
                  <a:srgbClr val="FF3399"/>
                </a:solidFill>
                <a:cs typeface="Arial" charset="0"/>
              </a:rPr>
              <a:t>Συντ/νες Y</a:t>
            </a:r>
            <a:endParaRPr lang="el-GR" sz="2736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9224" y="3199586"/>
            <a:ext cx="84164" cy="2697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753" spc="-4" dirty="0">
                <a:latin typeface="Times New Roman"/>
                <a:cs typeface="Times New Roman"/>
              </a:rPr>
              <a:t>i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4233" y="2972886"/>
            <a:ext cx="133033" cy="2697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753" spc="-4" dirty="0">
                <a:latin typeface="Times New Roman"/>
                <a:cs typeface="Times New Roman"/>
              </a:rPr>
              <a:t>x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9535" y="3059765"/>
            <a:ext cx="517201" cy="3553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924" spc="17" dirty="0">
                <a:latin typeface="Symbol"/>
                <a:cs typeface="Symbol"/>
              </a:rPr>
              <a:t></a:t>
            </a:r>
            <a:r>
              <a:rPr sz="1924" spc="-274" dirty="0">
                <a:latin typeface="Times New Roman"/>
                <a:cs typeface="Times New Roman"/>
              </a:rPr>
              <a:t> </a:t>
            </a:r>
            <a:r>
              <a:rPr sz="2309" spc="26" dirty="0">
                <a:latin typeface="Times New Roman"/>
                <a:cs typeface="Times New Roman"/>
              </a:rPr>
              <a:t>W</a:t>
            </a:r>
            <a:endParaRPr sz="230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5777" y="2652520"/>
            <a:ext cx="901368" cy="435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2444" indent="-51584">
              <a:lnSpc>
                <a:spcPct val="70000"/>
              </a:lnSpc>
            </a:pPr>
            <a:r>
              <a:rPr lang="el-GR" sz="2822" baseline="16000">
                <a:latin typeface="Symbol" pitchFamily="18" charset="2"/>
              </a:rPr>
              <a:t></a:t>
            </a:r>
            <a:r>
              <a:rPr lang="el-GR" sz="3420" baseline="14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171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el-GR" sz="3420" baseline="1400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l-GR" sz="1710">
                <a:latin typeface="Times New Roman" pitchFamily="18" charset="0"/>
                <a:cs typeface="Times New Roman" pitchFamily="18" charset="0"/>
              </a:rPr>
              <a:t>i  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65181" y="2830351"/>
            <a:ext cx="610867" cy="3553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tabLst>
                <a:tab pos="435477" algn="l"/>
              </a:tabLst>
              <a:defRPr/>
            </a:pPr>
            <a:r>
              <a:rPr sz="2309" spc="17" dirty="0">
                <a:latin typeface="Times New Roman"/>
                <a:cs typeface="Times New Roman"/>
              </a:rPr>
              <a:t>C	</a:t>
            </a:r>
            <a:r>
              <a:rPr sz="2309" spc="17" dirty="0">
                <a:latin typeface="Symbol"/>
                <a:cs typeface="Symbol"/>
              </a:rPr>
              <a:t></a:t>
            </a:r>
            <a:endParaRPr sz="2309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5554" y="4884221"/>
            <a:ext cx="561998" cy="8475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5159" indent="-54299">
              <a:lnSpc>
                <a:spcPct val="92000"/>
              </a:lnSpc>
            </a:pPr>
            <a:r>
              <a:rPr lang="el-GR" sz="1967">
                <a:latin typeface="Symbol" pitchFamily="18" charset="2"/>
              </a:rPr>
              <a:t></a:t>
            </a:r>
            <a:r>
              <a:rPr lang="el-GR" sz="1967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309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l-GR" sz="2565" baseline="-1800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l-GR" sz="171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09081" y="4333083"/>
            <a:ext cx="916301" cy="3590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lnSpc>
                <a:spcPts val="2788"/>
              </a:lnSpc>
              <a:defRPr/>
            </a:pPr>
            <a:r>
              <a:rPr sz="2950" baseline="15700" dirty="0">
                <a:latin typeface="Symbol"/>
                <a:cs typeface="Symbol"/>
              </a:rPr>
              <a:t></a:t>
            </a:r>
            <a:r>
              <a:rPr sz="2950" spc="-449" baseline="15700" dirty="0">
                <a:latin typeface="Times New Roman"/>
                <a:cs typeface="Times New Roman"/>
              </a:rPr>
              <a:t> </a:t>
            </a:r>
            <a:r>
              <a:rPr sz="3527" spc="32" baseline="14141" dirty="0">
                <a:latin typeface="Times New Roman"/>
                <a:cs typeface="Times New Roman"/>
              </a:rPr>
              <a:t>d</a:t>
            </a:r>
            <a:r>
              <a:rPr sz="1753" spc="21" dirty="0">
                <a:latin typeface="Times New Roman"/>
                <a:cs typeface="Times New Roman"/>
              </a:rPr>
              <a:t>iy</a:t>
            </a:r>
            <a:r>
              <a:rPr sz="3527" spc="32" baseline="14141" dirty="0">
                <a:latin typeface="Times New Roman"/>
                <a:cs typeface="Times New Roman"/>
              </a:rPr>
              <a:t>W</a:t>
            </a:r>
            <a:r>
              <a:rPr sz="1753" spc="21" dirty="0">
                <a:latin typeface="Times New Roman"/>
                <a:cs typeface="Times New Roman"/>
              </a:rPr>
              <a:t>i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7624" y="4513629"/>
            <a:ext cx="1630337" cy="36189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tabLst>
                <a:tab pos="1618649" algn="l"/>
              </a:tabLst>
              <a:defRPr/>
            </a:pPr>
            <a:r>
              <a:rPr sz="3527" spc="109" baseline="-20202" dirty="0">
                <a:latin typeface="Times New Roman"/>
                <a:cs typeface="Times New Roman"/>
              </a:rPr>
              <a:t>C</a:t>
            </a:r>
            <a:r>
              <a:rPr sz="2629" spc="109" baseline="-46070" dirty="0">
                <a:latin typeface="Times New Roman"/>
                <a:cs typeface="Times New Roman"/>
              </a:rPr>
              <a:t>y </a:t>
            </a:r>
            <a:r>
              <a:rPr sz="3527" spc="19" baseline="-20202" dirty="0">
                <a:latin typeface="Symbol"/>
                <a:cs typeface="Symbol"/>
              </a:rPr>
              <a:t></a:t>
            </a:r>
            <a:r>
              <a:rPr sz="3527" spc="19" baseline="-20202" dirty="0">
                <a:latin typeface="Times New Roman"/>
                <a:cs typeface="Times New Roman"/>
              </a:rPr>
              <a:t> </a:t>
            </a:r>
            <a:r>
              <a:rPr sz="3527" spc="147" baseline="-20202" dirty="0">
                <a:latin typeface="Times New Roman"/>
                <a:cs typeface="Times New Roman"/>
              </a:rPr>
              <a:t> </a:t>
            </a:r>
            <a:r>
              <a:rPr sz="1753" u="sng" spc="9" dirty="0">
                <a:latin typeface="Times New Roman"/>
                <a:cs typeface="Times New Roman"/>
              </a:rPr>
              <a:t>i	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17424" name="object 17"/>
          <p:cNvSpPr>
            <a:spLocks/>
          </p:cNvSpPr>
          <p:nvPr/>
        </p:nvSpPr>
        <p:spPr bwMode="auto">
          <a:xfrm>
            <a:off x="3399136" y="2171971"/>
            <a:ext cx="1436216" cy="408603"/>
          </a:xfrm>
          <a:custGeom>
            <a:avLst/>
            <a:gdLst/>
            <a:ahLst/>
            <a:cxnLst>
              <a:cxn ang="0">
                <a:pos x="83223" y="448055"/>
              </a:cxn>
              <a:cxn ang="0">
                <a:pos x="42672" y="393191"/>
              </a:cxn>
              <a:cxn ang="0">
                <a:pos x="77571" y="440408"/>
              </a:cxn>
              <a:cxn ang="0">
                <a:pos x="83223" y="448055"/>
              </a:cxn>
              <a:cxn ang="0">
                <a:pos x="701040" y="6095"/>
              </a:cxn>
              <a:cxn ang="0">
                <a:pos x="505968" y="91439"/>
              </a:cxn>
              <a:cxn ang="0">
                <a:pos x="335280" y="210311"/>
              </a:cxn>
              <a:cxn ang="0">
                <a:pos x="118872" y="371855"/>
              </a:cxn>
              <a:cxn ang="0">
                <a:pos x="100584" y="423671"/>
              </a:cxn>
              <a:cxn ang="0">
                <a:pos x="262128" y="298703"/>
              </a:cxn>
              <a:cxn ang="0">
                <a:pos x="438912" y="170687"/>
              </a:cxn>
              <a:cxn ang="0">
                <a:pos x="591312" y="76200"/>
              </a:cxn>
              <a:cxn ang="0">
                <a:pos x="755904" y="27431"/>
              </a:cxn>
              <a:cxn ang="0">
                <a:pos x="871728" y="12191"/>
              </a:cxn>
              <a:cxn ang="0">
                <a:pos x="916577" y="57476"/>
              </a:cxn>
              <a:cxn ang="0">
                <a:pos x="835152" y="85343"/>
              </a:cxn>
              <a:cxn ang="0">
                <a:pos x="807720" y="109727"/>
              </a:cxn>
              <a:cxn ang="0">
                <a:pos x="819912" y="143255"/>
              </a:cxn>
              <a:cxn ang="0">
                <a:pos x="957072" y="204215"/>
              </a:cxn>
              <a:cxn ang="0">
                <a:pos x="1127760" y="256031"/>
              </a:cxn>
              <a:cxn ang="0">
                <a:pos x="1444752" y="350519"/>
              </a:cxn>
              <a:cxn ang="0">
                <a:pos x="1578864" y="387095"/>
              </a:cxn>
              <a:cxn ang="0">
                <a:pos x="1658112" y="411479"/>
              </a:cxn>
              <a:cxn ang="0">
                <a:pos x="1648968" y="377951"/>
              </a:cxn>
              <a:cxn ang="0">
                <a:pos x="1539240" y="347471"/>
              </a:cxn>
              <a:cxn ang="0">
                <a:pos x="1328928" y="286511"/>
              </a:cxn>
              <a:cxn ang="0">
                <a:pos x="1018032" y="192023"/>
              </a:cxn>
              <a:cxn ang="0">
                <a:pos x="923544" y="161543"/>
              </a:cxn>
              <a:cxn ang="0">
                <a:pos x="859536" y="134111"/>
              </a:cxn>
              <a:cxn ang="0">
                <a:pos x="835152" y="121919"/>
              </a:cxn>
              <a:cxn ang="0">
                <a:pos x="859536" y="106679"/>
              </a:cxn>
              <a:cxn ang="0">
                <a:pos x="947928" y="79247"/>
              </a:cxn>
              <a:cxn ang="0">
                <a:pos x="960120" y="70103"/>
              </a:cxn>
              <a:cxn ang="0">
                <a:pos x="932688" y="64007"/>
              </a:cxn>
              <a:cxn ang="0">
                <a:pos x="835152" y="121919"/>
              </a:cxn>
              <a:cxn ang="0">
                <a:pos x="835152" y="121919"/>
              </a:cxn>
              <a:cxn ang="0">
                <a:pos x="836168" y="119887"/>
              </a:cxn>
              <a:cxn ang="0">
                <a:pos x="837184" y="119887"/>
              </a:cxn>
              <a:cxn ang="0">
                <a:pos x="835152" y="118871"/>
              </a:cxn>
              <a:cxn ang="0">
                <a:pos x="836676" y="118871"/>
              </a:cxn>
              <a:cxn ang="0">
                <a:pos x="836371" y="118262"/>
              </a:cxn>
              <a:cxn ang="0">
                <a:pos x="836371" y="118262"/>
              </a:cxn>
              <a:cxn ang="0">
                <a:pos x="835152" y="115823"/>
              </a:cxn>
              <a:cxn ang="0">
                <a:pos x="836168" y="117855"/>
              </a:cxn>
              <a:cxn ang="0">
                <a:pos x="837184" y="117855"/>
              </a:cxn>
              <a:cxn ang="0">
                <a:pos x="837184" y="117855"/>
              </a:cxn>
              <a:cxn ang="0">
                <a:pos x="836168" y="117855"/>
              </a:cxn>
              <a:cxn ang="0">
                <a:pos x="837184" y="117855"/>
              </a:cxn>
              <a:cxn ang="0">
                <a:pos x="929640" y="54863"/>
              </a:cxn>
              <a:cxn ang="0">
                <a:pos x="938784" y="67055"/>
              </a:cxn>
              <a:cxn ang="0">
                <a:pos x="938784" y="54863"/>
              </a:cxn>
              <a:cxn ang="0">
                <a:pos x="941832" y="48767"/>
              </a:cxn>
              <a:cxn ang="0">
                <a:pos x="966216" y="64007"/>
              </a:cxn>
              <a:cxn ang="0">
                <a:pos x="938784" y="57911"/>
              </a:cxn>
              <a:cxn ang="0">
                <a:pos x="938784" y="57911"/>
              </a:cxn>
              <a:cxn ang="0">
                <a:pos x="780288" y="27431"/>
              </a:cxn>
              <a:cxn ang="0">
                <a:pos x="896112" y="48767"/>
              </a:cxn>
              <a:cxn ang="0">
                <a:pos x="938784" y="51815"/>
              </a:cxn>
              <a:cxn ang="0">
                <a:pos x="954024" y="42671"/>
              </a:cxn>
              <a:cxn ang="0">
                <a:pos x="939800" y="54863"/>
              </a:cxn>
            </a:cxnLst>
            <a:rect l="0" t="0" r="r" b="b"/>
            <a:pathLst>
              <a:path w="1679575" h="478789">
                <a:moveTo>
                  <a:pt x="42672" y="393191"/>
                </a:moveTo>
                <a:lnTo>
                  <a:pt x="0" y="478535"/>
                </a:lnTo>
                <a:lnTo>
                  <a:pt x="94487" y="463295"/>
                </a:lnTo>
                <a:lnTo>
                  <a:pt x="83223" y="448055"/>
                </a:lnTo>
                <a:lnTo>
                  <a:pt x="67056" y="448055"/>
                </a:lnTo>
                <a:lnTo>
                  <a:pt x="48768" y="423671"/>
                </a:lnTo>
                <a:lnTo>
                  <a:pt x="59455" y="415899"/>
                </a:lnTo>
                <a:lnTo>
                  <a:pt x="42672" y="393191"/>
                </a:lnTo>
                <a:close/>
              </a:path>
              <a:path w="1679575" h="478789">
                <a:moveTo>
                  <a:pt x="59455" y="415899"/>
                </a:moveTo>
                <a:lnTo>
                  <a:pt x="48768" y="423671"/>
                </a:lnTo>
                <a:lnTo>
                  <a:pt x="67056" y="448055"/>
                </a:lnTo>
                <a:lnTo>
                  <a:pt x="77571" y="440408"/>
                </a:lnTo>
                <a:lnTo>
                  <a:pt x="59455" y="415899"/>
                </a:lnTo>
                <a:close/>
              </a:path>
              <a:path w="1679575" h="478789">
                <a:moveTo>
                  <a:pt x="77571" y="440408"/>
                </a:moveTo>
                <a:lnTo>
                  <a:pt x="67056" y="448055"/>
                </a:lnTo>
                <a:lnTo>
                  <a:pt x="83223" y="448055"/>
                </a:lnTo>
                <a:lnTo>
                  <a:pt x="77571" y="440408"/>
                </a:lnTo>
                <a:close/>
              </a:path>
              <a:path w="1679575" h="478789">
                <a:moveTo>
                  <a:pt x="804672" y="0"/>
                </a:moveTo>
                <a:lnTo>
                  <a:pt x="755904" y="0"/>
                </a:lnTo>
                <a:lnTo>
                  <a:pt x="701040" y="6095"/>
                </a:lnTo>
                <a:lnTo>
                  <a:pt x="643128" y="21335"/>
                </a:lnTo>
                <a:lnTo>
                  <a:pt x="597408" y="39623"/>
                </a:lnTo>
                <a:lnTo>
                  <a:pt x="545592" y="70103"/>
                </a:lnTo>
                <a:lnTo>
                  <a:pt x="505968" y="91439"/>
                </a:lnTo>
                <a:lnTo>
                  <a:pt x="466344" y="118871"/>
                </a:lnTo>
                <a:lnTo>
                  <a:pt x="423672" y="146303"/>
                </a:lnTo>
                <a:lnTo>
                  <a:pt x="377952" y="179831"/>
                </a:lnTo>
                <a:lnTo>
                  <a:pt x="335280" y="210311"/>
                </a:lnTo>
                <a:lnTo>
                  <a:pt x="243840" y="277367"/>
                </a:lnTo>
                <a:lnTo>
                  <a:pt x="201168" y="307847"/>
                </a:lnTo>
                <a:lnTo>
                  <a:pt x="158496" y="341375"/>
                </a:lnTo>
                <a:lnTo>
                  <a:pt x="118872" y="371855"/>
                </a:lnTo>
                <a:lnTo>
                  <a:pt x="82296" y="399288"/>
                </a:lnTo>
                <a:lnTo>
                  <a:pt x="59455" y="415899"/>
                </a:lnTo>
                <a:lnTo>
                  <a:pt x="77571" y="440408"/>
                </a:lnTo>
                <a:lnTo>
                  <a:pt x="100584" y="423671"/>
                </a:lnTo>
                <a:lnTo>
                  <a:pt x="137160" y="393191"/>
                </a:lnTo>
                <a:lnTo>
                  <a:pt x="176784" y="362711"/>
                </a:lnTo>
                <a:lnTo>
                  <a:pt x="219456" y="332231"/>
                </a:lnTo>
                <a:lnTo>
                  <a:pt x="262128" y="298703"/>
                </a:lnTo>
                <a:lnTo>
                  <a:pt x="307848" y="265175"/>
                </a:lnTo>
                <a:lnTo>
                  <a:pt x="350520" y="234695"/>
                </a:lnTo>
                <a:lnTo>
                  <a:pt x="396240" y="201167"/>
                </a:lnTo>
                <a:lnTo>
                  <a:pt x="438912" y="170687"/>
                </a:lnTo>
                <a:lnTo>
                  <a:pt x="481584" y="143255"/>
                </a:lnTo>
                <a:lnTo>
                  <a:pt x="521208" y="115823"/>
                </a:lnTo>
                <a:lnTo>
                  <a:pt x="557784" y="94487"/>
                </a:lnTo>
                <a:lnTo>
                  <a:pt x="591312" y="76200"/>
                </a:lnTo>
                <a:lnTo>
                  <a:pt x="652272" y="48767"/>
                </a:lnTo>
                <a:lnTo>
                  <a:pt x="704088" y="33527"/>
                </a:lnTo>
                <a:lnTo>
                  <a:pt x="731520" y="30479"/>
                </a:lnTo>
                <a:lnTo>
                  <a:pt x="755904" y="27431"/>
                </a:lnTo>
                <a:lnTo>
                  <a:pt x="920496" y="27431"/>
                </a:lnTo>
                <a:lnTo>
                  <a:pt x="905256" y="21335"/>
                </a:lnTo>
                <a:lnTo>
                  <a:pt x="890016" y="18287"/>
                </a:lnTo>
                <a:lnTo>
                  <a:pt x="871728" y="12191"/>
                </a:lnTo>
                <a:lnTo>
                  <a:pt x="850392" y="9143"/>
                </a:lnTo>
                <a:lnTo>
                  <a:pt x="829056" y="3047"/>
                </a:lnTo>
                <a:lnTo>
                  <a:pt x="804672" y="0"/>
                </a:lnTo>
                <a:close/>
              </a:path>
              <a:path w="1679575" h="478789">
                <a:moveTo>
                  <a:pt x="916577" y="57476"/>
                </a:moveTo>
                <a:lnTo>
                  <a:pt x="914400" y="57911"/>
                </a:lnTo>
                <a:lnTo>
                  <a:pt x="899160" y="64007"/>
                </a:lnTo>
                <a:lnTo>
                  <a:pt x="865632" y="73151"/>
                </a:lnTo>
                <a:lnTo>
                  <a:pt x="835152" y="85343"/>
                </a:lnTo>
                <a:lnTo>
                  <a:pt x="822960" y="91439"/>
                </a:lnTo>
                <a:lnTo>
                  <a:pt x="810768" y="103631"/>
                </a:lnTo>
                <a:lnTo>
                  <a:pt x="810768" y="106679"/>
                </a:lnTo>
                <a:lnTo>
                  <a:pt x="807720" y="109727"/>
                </a:lnTo>
                <a:lnTo>
                  <a:pt x="807720" y="128015"/>
                </a:lnTo>
                <a:lnTo>
                  <a:pt x="810768" y="131063"/>
                </a:lnTo>
                <a:lnTo>
                  <a:pt x="813816" y="137159"/>
                </a:lnTo>
                <a:lnTo>
                  <a:pt x="819912" y="143255"/>
                </a:lnTo>
                <a:lnTo>
                  <a:pt x="847344" y="161543"/>
                </a:lnTo>
                <a:lnTo>
                  <a:pt x="893063" y="179831"/>
                </a:lnTo>
                <a:lnTo>
                  <a:pt x="914400" y="185927"/>
                </a:lnTo>
                <a:lnTo>
                  <a:pt x="957072" y="204215"/>
                </a:lnTo>
                <a:lnTo>
                  <a:pt x="984504" y="210311"/>
                </a:lnTo>
                <a:lnTo>
                  <a:pt x="1008888" y="219455"/>
                </a:lnTo>
                <a:lnTo>
                  <a:pt x="1036320" y="228600"/>
                </a:lnTo>
                <a:lnTo>
                  <a:pt x="1127760" y="256031"/>
                </a:lnTo>
                <a:lnTo>
                  <a:pt x="1191768" y="274319"/>
                </a:lnTo>
                <a:lnTo>
                  <a:pt x="1255776" y="295655"/>
                </a:lnTo>
                <a:lnTo>
                  <a:pt x="1383792" y="332231"/>
                </a:lnTo>
                <a:lnTo>
                  <a:pt x="1444752" y="350519"/>
                </a:lnTo>
                <a:lnTo>
                  <a:pt x="1475232" y="356615"/>
                </a:lnTo>
                <a:lnTo>
                  <a:pt x="1530096" y="374903"/>
                </a:lnTo>
                <a:lnTo>
                  <a:pt x="1557528" y="381000"/>
                </a:lnTo>
                <a:lnTo>
                  <a:pt x="1578864" y="387095"/>
                </a:lnTo>
                <a:lnTo>
                  <a:pt x="1603248" y="396239"/>
                </a:lnTo>
                <a:lnTo>
                  <a:pt x="1624584" y="402335"/>
                </a:lnTo>
                <a:lnTo>
                  <a:pt x="1642872" y="405383"/>
                </a:lnTo>
                <a:lnTo>
                  <a:pt x="1658112" y="411479"/>
                </a:lnTo>
                <a:lnTo>
                  <a:pt x="1673352" y="414527"/>
                </a:lnTo>
                <a:lnTo>
                  <a:pt x="1679448" y="387095"/>
                </a:lnTo>
                <a:lnTo>
                  <a:pt x="1667256" y="384047"/>
                </a:lnTo>
                <a:lnTo>
                  <a:pt x="1648968" y="377951"/>
                </a:lnTo>
                <a:lnTo>
                  <a:pt x="1630680" y="374903"/>
                </a:lnTo>
                <a:lnTo>
                  <a:pt x="1609344" y="368807"/>
                </a:lnTo>
                <a:lnTo>
                  <a:pt x="1588008" y="359663"/>
                </a:lnTo>
                <a:lnTo>
                  <a:pt x="1539240" y="347471"/>
                </a:lnTo>
                <a:lnTo>
                  <a:pt x="1484376" y="329183"/>
                </a:lnTo>
                <a:lnTo>
                  <a:pt x="1453896" y="323088"/>
                </a:lnTo>
                <a:lnTo>
                  <a:pt x="1392936" y="304800"/>
                </a:lnTo>
                <a:lnTo>
                  <a:pt x="1328928" y="286511"/>
                </a:lnTo>
                <a:lnTo>
                  <a:pt x="1261872" y="268223"/>
                </a:lnTo>
                <a:lnTo>
                  <a:pt x="1197864" y="246887"/>
                </a:lnTo>
                <a:lnTo>
                  <a:pt x="1045463" y="201167"/>
                </a:lnTo>
                <a:lnTo>
                  <a:pt x="1018032" y="192023"/>
                </a:lnTo>
                <a:lnTo>
                  <a:pt x="993648" y="182879"/>
                </a:lnTo>
                <a:lnTo>
                  <a:pt x="966216" y="176783"/>
                </a:lnTo>
                <a:lnTo>
                  <a:pt x="944880" y="167639"/>
                </a:lnTo>
                <a:lnTo>
                  <a:pt x="923544" y="161543"/>
                </a:lnTo>
                <a:lnTo>
                  <a:pt x="905256" y="152400"/>
                </a:lnTo>
                <a:lnTo>
                  <a:pt x="886968" y="146303"/>
                </a:lnTo>
                <a:lnTo>
                  <a:pt x="871728" y="140207"/>
                </a:lnTo>
                <a:lnTo>
                  <a:pt x="859536" y="134111"/>
                </a:lnTo>
                <a:lnTo>
                  <a:pt x="850392" y="131063"/>
                </a:lnTo>
                <a:lnTo>
                  <a:pt x="844296" y="124967"/>
                </a:lnTo>
                <a:lnTo>
                  <a:pt x="838200" y="121919"/>
                </a:lnTo>
                <a:lnTo>
                  <a:pt x="835152" y="121919"/>
                </a:lnTo>
                <a:lnTo>
                  <a:pt x="835152" y="115823"/>
                </a:lnTo>
                <a:lnTo>
                  <a:pt x="838200" y="115823"/>
                </a:lnTo>
                <a:lnTo>
                  <a:pt x="847344" y="109727"/>
                </a:lnTo>
                <a:lnTo>
                  <a:pt x="859536" y="106679"/>
                </a:lnTo>
                <a:lnTo>
                  <a:pt x="874776" y="100583"/>
                </a:lnTo>
                <a:lnTo>
                  <a:pt x="908304" y="91439"/>
                </a:lnTo>
                <a:lnTo>
                  <a:pt x="923544" y="85343"/>
                </a:lnTo>
                <a:lnTo>
                  <a:pt x="947928" y="79247"/>
                </a:lnTo>
                <a:lnTo>
                  <a:pt x="954024" y="76200"/>
                </a:lnTo>
                <a:lnTo>
                  <a:pt x="957072" y="73151"/>
                </a:lnTo>
                <a:lnTo>
                  <a:pt x="960120" y="73151"/>
                </a:lnTo>
                <a:lnTo>
                  <a:pt x="960120" y="70103"/>
                </a:lnTo>
                <a:lnTo>
                  <a:pt x="963168" y="70103"/>
                </a:lnTo>
                <a:lnTo>
                  <a:pt x="963168" y="67055"/>
                </a:lnTo>
                <a:lnTo>
                  <a:pt x="938784" y="67055"/>
                </a:lnTo>
                <a:lnTo>
                  <a:pt x="932688" y="64007"/>
                </a:lnTo>
                <a:lnTo>
                  <a:pt x="923544" y="60959"/>
                </a:lnTo>
                <a:lnTo>
                  <a:pt x="916577" y="57476"/>
                </a:lnTo>
                <a:close/>
              </a:path>
              <a:path w="1679575" h="478789">
                <a:moveTo>
                  <a:pt x="835152" y="118871"/>
                </a:moveTo>
                <a:lnTo>
                  <a:pt x="835152" y="121919"/>
                </a:lnTo>
                <a:lnTo>
                  <a:pt x="836168" y="119887"/>
                </a:lnTo>
                <a:lnTo>
                  <a:pt x="835152" y="118871"/>
                </a:lnTo>
                <a:close/>
              </a:path>
              <a:path w="1679575" h="478789">
                <a:moveTo>
                  <a:pt x="836168" y="119887"/>
                </a:moveTo>
                <a:lnTo>
                  <a:pt x="835152" y="121919"/>
                </a:lnTo>
                <a:lnTo>
                  <a:pt x="838200" y="121919"/>
                </a:lnTo>
                <a:lnTo>
                  <a:pt x="836168" y="119887"/>
                </a:lnTo>
                <a:close/>
              </a:path>
              <a:path w="1679575" h="478789">
                <a:moveTo>
                  <a:pt x="836371" y="119481"/>
                </a:moveTo>
                <a:lnTo>
                  <a:pt x="836168" y="119887"/>
                </a:lnTo>
                <a:lnTo>
                  <a:pt x="838200" y="121919"/>
                </a:lnTo>
                <a:lnTo>
                  <a:pt x="837184" y="119887"/>
                </a:lnTo>
                <a:lnTo>
                  <a:pt x="836371" y="119481"/>
                </a:lnTo>
                <a:close/>
              </a:path>
              <a:path w="1679575" h="478789">
                <a:moveTo>
                  <a:pt x="837184" y="119887"/>
                </a:moveTo>
                <a:lnTo>
                  <a:pt x="838200" y="121919"/>
                </a:lnTo>
                <a:lnTo>
                  <a:pt x="841248" y="121919"/>
                </a:lnTo>
                <a:lnTo>
                  <a:pt x="837184" y="119887"/>
                </a:lnTo>
                <a:close/>
              </a:path>
              <a:path w="1679575" h="478789">
                <a:moveTo>
                  <a:pt x="835152" y="118871"/>
                </a:moveTo>
                <a:lnTo>
                  <a:pt x="836168" y="119887"/>
                </a:lnTo>
                <a:lnTo>
                  <a:pt x="836371" y="119481"/>
                </a:lnTo>
                <a:lnTo>
                  <a:pt x="835152" y="118871"/>
                </a:lnTo>
                <a:close/>
              </a:path>
              <a:path w="1679575" h="478789">
                <a:moveTo>
                  <a:pt x="836676" y="118871"/>
                </a:moveTo>
                <a:lnTo>
                  <a:pt x="836371" y="119481"/>
                </a:lnTo>
                <a:lnTo>
                  <a:pt x="837184" y="119887"/>
                </a:lnTo>
                <a:lnTo>
                  <a:pt x="836676" y="118871"/>
                </a:lnTo>
                <a:close/>
              </a:path>
              <a:path w="1679575" h="478789">
                <a:moveTo>
                  <a:pt x="836371" y="118262"/>
                </a:moveTo>
                <a:lnTo>
                  <a:pt x="835152" y="118871"/>
                </a:lnTo>
                <a:lnTo>
                  <a:pt x="836371" y="119481"/>
                </a:lnTo>
                <a:lnTo>
                  <a:pt x="836676" y="118871"/>
                </a:lnTo>
                <a:lnTo>
                  <a:pt x="836371" y="118262"/>
                </a:lnTo>
                <a:close/>
              </a:path>
              <a:path w="1679575" h="478789">
                <a:moveTo>
                  <a:pt x="835152" y="115823"/>
                </a:moveTo>
                <a:lnTo>
                  <a:pt x="835152" y="118871"/>
                </a:lnTo>
                <a:lnTo>
                  <a:pt x="836168" y="117855"/>
                </a:lnTo>
                <a:lnTo>
                  <a:pt x="835152" y="115823"/>
                </a:lnTo>
                <a:close/>
              </a:path>
              <a:path w="1679575" h="478789">
                <a:moveTo>
                  <a:pt x="836168" y="117855"/>
                </a:moveTo>
                <a:lnTo>
                  <a:pt x="835152" y="118871"/>
                </a:lnTo>
                <a:lnTo>
                  <a:pt x="836371" y="118262"/>
                </a:lnTo>
                <a:lnTo>
                  <a:pt x="836168" y="117855"/>
                </a:lnTo>
                <a:close/>
              </a:path>
              <a:path w="1679575" h="478789">
                <a:moveTo>
                  <a:pt x="837184" y="117855"/>
                </a:moveTo>
                <a:lnTo>
                  <a:pt x="836371" y="118262"/>
                </a:lnTo>
                <a:lnTo>
                  <a:pt x="836676" y="118871"/>
                </a:lnTo>
                <a:lnTo>
                  <a:pt x="837184" y="117855"/>
                </a:lnTo>
                <a:close/>
              </a:path>
              <a:path w="1679575" h="478789">
                <a:moveTo>
                  <a:pt x="838200" y="115823"/>
                </a:moveTo>
                <a:lnTo>
                  <a:pt x="836168" y="117855"/>
                </a:lnTo>
                <a:lnTo>
                  <a:pt x="836371" y="118262"/>
                </a:lnTo>
                <a:lnTo>
                  <a:pt x="837184" y="117855"/>
                </a:lnTo>
                <a:lnTo>
                  <a:pt x="838200" y="115823"/>
                </a:lnTo>
                <a:close/>
              </a:path>
              <a:path w="1679575" h="478789">
                <a:moveTo>
                  <a:pt x="838200" y="115823"/>
                </a:moveTo>
                <a:lnTo>
                  <a:pt x="835152" y="115823"/>
                </a:lnTo>
                <a:lnTo>
                  <a:pt x="836168" y="117855"/>
                </a:lnTo>
                <a:lnTo>
                  <a:pt x="838200" y="115823"/>
                </a:lnTo>
                <a:close/>
              </a:path>
              <a:path w="1679575" h="478789">
                <a:moveTo>
                  <a:pt x="841248" y="115823"/>
                </a:moveTo>
                <a:lnTo>
                  <a:pt x="838200" y="115823"/>
                </a:lnTo>
                <a:lnTo>
                  <a:pt x="837184" y="117855"/>
                </a:lnTo>
                <a:lnTo>
                  <a:pt x="841248" y="115823"/>
                </a:lnTo>
                <a:close/>
              </a:path>
              <a:path w="1679575" h="478789">
                <a:moveTo>
                  <a:pt x="941832" y="48767"/>
                </a:moveTo>
                <a:lnTo>
                  <a:pt x="938784" y="51815"/>
                </a:lnTo>
                <a:lnTo>
                  <a:pt x="929640" y="54863"/>
                </a:lnTo>
                <a:lnTo>
                  <a:pt x="916577" y="57476"/>
                </a:lnTo>
                <a:lnTo>
                  <a:pt x="923544" y="60959"/>
                </a:lnTo>
                <a:lnTo>
                  <a:pt x="932688" y="64007"/>
                </a:lnTo>
                <a:lnTo>
                  <a:pt x="938784" y="67055"/>
                </a:lnTo>
                <a:lnTo>
                  <a:pt x="941832" y="67055"/>
                </a:lnTo>
                <a:lnTo>
                  <a:pt x="939546" y="57911"/>
                </a:lnTo>
                <a:lnTo>
                  <a:pt x="938784" y="57911"/>
                </a:lnTo>
                <a:lnTo>
                  <a:pt x="938784" y="54863"/>
                </a:lnTo>
                <a:lnTo>
                  <a:pt x="939800" y="54863"/>
                </a:lnTo>
                <a:lnTo>
                  <a:pt x="941832" y="48767"/>
                </a:lnTo>
                <a:close/>
              </a:path>
              <a:path w="1679575" h="478789">
                <a:moveTo>
                  <a:pt x="963168" y="48767"/>
                </a:moveTo>
                <a:lnTo>
                  <a:pt x="941832" y="48767"/>
                </a:lnTo>
                <a:lnTo>
                  <a:pt x="939219" y="56605"/>
                </a:lnTo>
                <a:lnTo>
                  <a:pt x="941832" y="67055"/>
                </a:lnTo>
                <a:lnTo>
                  <a:pt x="963168" y="67055"/>
                </a:lnTo>
                <a:lnTo>
                  <a:pt x="966216" y="64007"/>
                </a:lnTo>
                <a:lnTo>
                  <a:pt x="966216" y="51815"/>
                </a:lnTo>
                <a:lnTo>
                  <a:pt x="963168" y="48767"/>
                </a:lnTo>
                <a:close/>
              </a:path>
              <a:path w="1679575" h="478789">
                <a:moveTo>
                  <a:pt x="938784" y="54863"/>
                </a:moveTo>
                <a:lnTo>
                  <a:pt x="938784" y="57911"/>
                </a:lnTo>
                <a:lnTo>
                  <a:pt x="939219" y="56605"/>
                </a:lnTo>
                <a:lnTo>
                  <a:pt x="938784" y="54863"/>
                </a:lnTo>
                <a:close/>
              </a:path>
              <a:path w="1679575" h="478789">
                <a:moveTo>
                  <a:pt x="939219" y="56605"/>
                </a:moveTo>
                <a:lnTo>
                  <a:pt x="938784" y="57911"/>
                </a:lnTo>
                <a:lnTo>
                  <a:pt x="939546" y="57911"/>
                </a:lnTo>
                <a:lnTo>
                  <a:pt x="939219" y="56605"/>
                </a:lnTo>
                <a:close/>
              </a:path>
              <a:path w="1679575" h="478789">
                <a:moveTo>
                  <a:pt x="920496" y="27431"/>
                </a:moveTo>
                <a:lnTo>
                  <a:pt x="780288" y="27431"/>
                </a:lnTo>
                <a:lnTo>
                  <a:pt x="844296" y="36575"/>
                </a:lnTo>
                <a:lnTo>
                  <a:pt x="862584" y="39623"/>
                </a:lnTo>
                <a:lnTo>
                  <a:pt x="880872" y="45719"/>
                </a:lnTo>
                <a:lnTo>
                  <a:pt x="896112" y="48767"/>
                </a:lnTo>
                <a:lnTo>
                  <a:pt x="911352" y="54863"/>
                </a:lnTo>
                <a:lnTo>
                  <a:pt x="916577" y="57476"/>
                </a:lnTo>
                <a:lnTo>
                  <a:pt x="929640" y="54863"/>
                </a:lnTo>
                <a:lnTo>
                  <a:pt x="938784" y="51815"/>
                </a:lnTo>
                <a:lnTo>
                  <a:pt x="941832" y="48767"/>
                </a:lnTo>
                <a:lnTo>
                  <a:pt x="963168" y="48767"/>
                </a:lnTo>
                <a:lnTo>
                  <a:pt x="957072" y="42671"/>
                </a:lnTo>
                <a:lnTo>
                  <a:pt x="954024" y="42671"/>
                </a:lnTo>
                <a:lnTo>
                  <a:pt x="944880" y="36575"/>
                </a:lnTo>
                <a:lnTo>
                  <a:pt x="935736" y="33527"/>
                </a:lnTo>
                <a:lnTo>
                  <a:pt x="920496" y="27431"/>
                </a:lnTo>
                <a:close/>
              </a:path>
              <a:path w="1679575" h="478789">
                <a:moveTo>
                  <a:pt x="939800" y="54863"/>
                </a:moveTo>
                <a:lnTo>
                  <a:pt x="938784" y="54863"/>
                </a:lnTo>
                <a:lnTo>
                  <a:pt x="939219" y="56605"/>
                </a:lnTo>
                <a:lnTo>
                  <a:pt x="939800" y="548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7425" name="object 18"/>
          <p:cNvSpPr>
            <a:spLocks/>
          </p:cNvSpPr>
          <p:nvPr/>
        </p:nvSpPr>
        <p:spPr bwMode="auto">
          <a:xfrm>
            <a:off x="3724932" y="3192798"/>
            <a:ext cx="1110420" cy="253850"/>
          </a:xfrm>
          <a:custGeom>
            <a:avLst/>
            <a:gdLst/>
            <a:ahLst/>
            <a:cxnLst>
              <a:cxn ang="0">
                <a:pos x="1002792" y="94487"/>
              </a:cxn>
              <a:cxn ang="0">
                <a:pos x="960120" y="134112"/>
              </a:cxn>
              <a:cxn ang="0">
                <a:pos x="893063" y="188975"/>
              </a:cxn>
              <a:cxn ang="0">
                <a:pos x="841248" y="228600"/>
              </a:cxn>
              <a:cxn ang="0">
                <a:pos x="822960" y="252984"/>
              </a:cxn>
              <a:cxn ang="0">
                <a:pos x="829056" y="286512"/>
              </a:cxn>
              <a:cxn ang="0">
                <a:pos x="847344" y="292607"/>
              </a:cxn>
              <a:cxn ang="0">
                <a:pos x="926592" y="292607"/>
              </a:cxn>
              <a:cxn ang="0">
                <a:pos x="1011936" y="277367"/>
              </a:cxn>
              <a:cxn ang="0">
                <a:pos x="847344" y="265175"/>
              </a:cxn>
              <a:cxn ang="0">
                <a:pos x="845820" y="262127"/>
              </a:cxn>
              <a:cxn ang="0">
                <a:pos x="868680" y="243839"/>
              </a:cxn>
              <a:cxn ang="0">
                <a:pos x="957072" y="176784"/>
              </a:cxn>
              <a:cxn ang="0">
                <a:pos x="1036320" y="91439"/>
              </a:cxn>
              <a:cxn ang="0">
                <a:pos x="1008888" y="82295"/>
              </a:cxn>
              <a:cxn ang="0">
                <a:pos x="847344" y="268224"/>
              </a:cxn>
              <a:cxn ang="0">
                <a:pos x="1062227" y="268224"/>
              </a:cxn>
              <a:cxn ang="0">
                <a:pos x="853440" y="265175"/>
              </a:cxn>
              <a:cxn ang="0">
                <a:pos x="847344" y="268224"/>
              </a:cxn>
              <a:cxn ang="0">
                <a:pos x="1292352" y="182879"/>
              </a:cxn>
              <a:cxn ang="0">
                <a:pos x="1106424" y="228600"/>
              </a:cxn>
              <a:cxn ang="0">
                <a:pos x="978408" y="256031"/>
              </a:cxn>
              <a:cxn ang="0">
                <a:pos x="902208" y="265175"/>
              </a:cxn>
              <a:cxn ang="0">
                <a:pos x="1078992" y="265175"/>
              </a:cxn>
              <a:cxn ang="0">
                <a:pos x="1222248" y="231648"/>
              </a:cxn>
              <a:cxn ang="0">
                <a:pos x="846124" y="262737"/>
              </a:cxn>
              <a:cxn ang="0">
                <a:pos x="846124" y="262737"/>
              </a:cxn>
              <a:cxn ang="0">
                <a:pos x="847344" y="262127"/>
              </a:cxn>
              <a:cxn ang="0">
                <a:pos x="850392" y="262127"/>
              </a:cxn>
              <a:cxn ang="0">
                <a:pos x="846124" y="262737"/>
              </a:cxn>
              <a:cxn ang="0">
                <a:pos x="844296" y="259079"/>
              </a:cxn>
              <a:cxn ang="0">
                <a:pos x="88392" y="85343"/>
              </a:cxn>
              <a:cxn ang="0">
                <a:pos x="70104" y="27431"/>
              </a:cxn>
              <a:cxn ang="0">
                <a:pos x="1008888" y="73151"/>
              </a:cxn>
              <a:cxn ang="0">
                <a:pos x="1039368" y="76200"/>
              </a:cxn>
              <a:cxn ang="0">
                <a:pos x="1036320" y="64007"/>
              </a:cxn>
              <a:cxn ang="0">
                <a:pos x="1011936" y="76200"/>
              </a:cxn>
              <a:cxn ang="0">
                <a:pos x="1036320" y="67055"/>
              </a:cxn>
              <a:cxn ang="0">
                <a:pos x="1008888" y="73151"/>
              </a:cxn>
              <a:cxn ang="0">
                <a:pos x="1036320" y="60960"/>
              </a:cxn>
              <a:cxn ang="0">
                <a:pos x="1002792" y="64007"/>
              </a:cxn>
              <a:cxn ang="0">
                <a:pos x="1021080" y="42672"/>
              </a:cxn>
              <a:cxn ang="0">
                <a:pos x="941832" y="51815"/>
              </a:cxn>
              <a:cxn ang="0">
                <a:pos x="996696" y="64007"/>
              </a:cxn>
              <a:cxn ang="0">
                <a:pos x="1033272" y="57912"/>
              </a:cxn>
              <a:cxn ang="0">
                <a:pos x="84220" y="26945"/>
              </a:cxn>
              <a:cxn ang="0">
                <a:pos x="86365" y="56968"/>
              </a:cxn>
              <a:cxn ang="0">
                <a:pos x="73152" y="57912"/>
              </a:cxn>
              <a:cxn ang="0">
                <a:pos x="838200" y="12191"/>
              </a:cxn>
              <a:cxn ang="0">
                <a:pos x="86365" y="56968"/>
              </a:cxn>
              <a:cxn ang="0">
                <a:pos x="463296" y="42672"/>
              </a:cxn>
              <a:cxn ang="0">
                <a:pos x="667512" y="36575"/>
              </a:cxn>
              <a:cxn ang="0">
                <a:pos x="981456" y="27431"/>
              </a:cxn>
              <a:cxn ang="0">
                <a:pos x="883920" y="15239"/>
              </a:cxn>
              <a:cxn ang="0">
                <a:pos x="1008888" y="36575"/>
              </a:cxn>
              <a:cxn ang="0">
                <a:pos x="810768" y="39624"/>
              </a:cxn>
              <a:cxn ang="0">
                <a:pos x="1008888" y="36575"/>
              </a:cxn>
              <a:cxn ang="0">
                <a:pos x="533400" y="12191"/>
              </a:cxn>
            </a:cxnLst>
            <a:rect l="0" t="0" r="r" b="b"/>
            <a:pathLst>
              <a:path w="1298575" h="295910">
                <a:moveTo>
                  <a:pt x="1008888" y="79248"/>
                </a:moveTo>
                <a:lnTo>
                  <a:pt x="1005840" y="85343"/>
                </a:lnTo>
                <a:lnTo>
                  <a:pt x="1002792" y="94487"/>
                </a:lnTo>
                <a:lnTo>
                  <a:pt x="987552" y="109727"/>
                </a:lnTo>
                <a:lnTo>
                  <a:pt x="981456" y="118872"/>
                </a:lnTo>
                <a:lnTo>
                  <a:pt x="960120" y="134112"/>
                </a:lnTo>
                <a:lnTo>
                  <a:pt x="938784" y="152400"/>
                </a:lnTo>
                <a:lnTo>
                  <a:pt x="914400" y="170687"/>
                </a:lnTo>
                <a:lnTo>
                  <a:pt x="893063" y="188975"/>
                </a:lnTo>
                <a:lnTo>
                  <a:pt x="868680" y="207263"/>
                </a:lnTo>
                <a:lnTo>
                  <a:pt x="850392" y="222503"/>
                </a:lnTo>
                <a:lnTo>
                  <a:pt x="841248" y="228600"/>
                </a:lnTo>
                <a:lnTo>
                  <a:pt x="835152" y="237743"/>
                </a:lnTo>
                <a:lnTo>
                  <a:pt x="822960" y="249936"/>
                </a:lnTo>
                <a:lnTo>
                  <a:pt x="822960" y="252984"/>
                </a:lnTo>
                <a:lnTo>
                  <a:pt x="819912" y="259079"/>
                </a:lnTo>
                <a:lnTo>
                  <a:pt x="819912" y="277367"/>
                </a:lnTo>
                <a:lnTo>
                  <a:pt x="829056" y="286512"/>
                </a:lnTo>
                <a:lnTo>
                  <a:pt x="832104" y="286512"/>
                </a:lnTo>
                <a:lnTo>
                  <a:pt x="844296" y="292607"/>
                </a:lnTo>
                <a:lnTo>
                  <a:pt x="847344" y="292607"/>
                </a:lnTo>
                <a:lnTo>
                  <a:pt x="862584" y="295655"/>
                </a:lnTo>
                <a:lnTo>
                  <a:pt x="905256" y="295655"/>
                </a:lnTo>
                <a:lnTo>
                  <a:pt x="926592" y="292607"/>
                </a:lnTo>
                <a:lnTo>
                  <a:pt x="954024" y="289560"/>
                </a:lnTo>
                <a:lnTo>
                  <a:pt x="981456" y="283463"/>
                </a:lnTo>
                <a:lnTo>
                  <a:pt x="1011936" y="277367"/>
                </a:lnTo>
                <a:lnTo>
                  <a:pt x="1045463" y="271272"/>
                </a:lnTo>
                <a:lnTo>
                  <a:pt x="847344" y="271272"/>
                </a:lnTo>
                <a:lnTo>
                  <a:pt x="847344" y="265175"/>
                </a:lnTo>
                <a:lnTo>
                  <a:pt x="846124" y="262737"/>
                </a:lnTo>
                <a:lnTo>
                  <a:pt x="844296" y="262127"/>
                </a:lnTo>
                <a:lnTo>
                  <a:pt x="845820" y="262127"/>
                </a:lnTo>
                <a:lnTo>
                  <a:pt x="844296" y="259079"/>
                </a:lnTo>
                <a:lnTo>
                  <a:pt x="853440" y="259079"/>
                </a:lnTo>
                <a:lnTo>
                  <a:pt x="868680" y="243839"/>
                </a:lnTo>
                <a:lnTo>
                  <a:pt x="886968" y="228600"/>
                </a:lnTo>
                <a:lnTo>
                  <a:pt x="908304" y="213360"/>
                </a:lnTo>
                <a:lnTo>
                  <a:pt x="957072" y="176784"/>
                </a:lnTo>
                <a:lnTo>
                  <a:pt x="978408" y="158495"/>
                </a:lnTo>
                <a:lnTo>
                  <a:pt x="1018032" y="118872"/>
                </a:lnTo>
                <a:lnTo>
                  <a:pt x="1036320" y="91439"/>
                </a:lnTo>
                <a:lnTo>
                  <a:pt x="1036320" y="88391"/>
                </a:lnTo>
                <a:lnTo>
                  <a:pt x="1039368" y="82295"/>
                </a:lnTo>
                <a:lnTo>
                  <a:pt x="1008888" y="82295"/>
                </a:lnTo>
                <a:lnTo>
                  <a:pt x="1008888" y="79248"/>
                </a:lnTo>
                <a:close/>
              </a:path>
              <a:path w="1298575" h="295910">
                <a:moveTo>
                  <a:pt x="849521" y="263869"/>
                </a:moveTo>
                <a:lnTo>
                  <a:pt x="847344" y="268224"/>
                </a:lnTo>
                <a:lnTo>
                  <a:pt x="847344" y="271272"/>
                </a:lnTo>
                <a:lnTo>
                  <a:pt x="1045463" y="271272"/>
                </a:lnTo>
                <a:lnTo>
                  <a:pt x="1062227" y="268224"/>
                </a:lnTo>
                <a:lnTo>
                  <a:pt x="880872" y="268224"/>
                </a:lnTo>
                <a:lnTo>
                  <a:pt x="865632" y="265175"/>
                </a:lnTo>
                <a:lnTo>
                  <a:pt x="853440" y="265175"/>
                </a:lnTo>
                <a:lnTo>
                  <a:pt x="849521" y="263869"/>
                </a:lnTo>
                <a:close/>
              </a:path>
              <a:path w="1298575" h="295910">
                <a:moveTo>
                  <a:pt x="847344" y="263143"/>
                </a:moveTo>
                <a:lnTo>
                  <a:pt x="847344" y="268224"/>
                </a:lnTo>
                <a:lnTo>
                  <a:pt x="849521" y="263869"/>
                </a:lnTo>
                <a:lnTo>
                  <a:pt x="847344" y="263143"/>
                </a:lnTo>
                <a:close/>
              </a:path>
              <a:path w="1298575" h="295910">
                <a:moveTo>
                  <a:pt x="1292352" y="182879"/>
                </a:moveTo>
                <a:lnTo>
                  <a:pt x="1216152" y="204215"/>
                </a:lnTo>
                <a:lnTo>
                  <a:pt x="1143000" y="222503"/>
                </a:lnTo>
                <a:lnTo>
                  <a:pt x="1106424" y="228600"/>
                </a:lnTo>
                <a:lnTo>
                  <a:pt x="1072896" y="237743"/>
                </a:lnTo>
                <a:lnTo>
                  <a:pt x="1005840" y="249936"/>
                </a:lnTo>
                <a:lnTo>
                  <a:pt x="978408" y="256031"/>
                </a:lnTo>
                <a:lnTo>
                  <a:pt x="947928" y="262127"/>
                </a:lnTo>
                <a:lnTo>
                  <a:pt x="923544" y="265175"/>
                </a:lnTo>
                <a:lnTo>
                  <a:pt x="902208" y="265175"/>
                </a:lnTo>
                <a:lnTo>
                  <a:pt x="880872" y="268224"/>
                </a:lnTo>
                <a:lnTo>
                  <a:pt x="1062227" y="268224"/>
                </a:lnTo>
                <a:lnTo>
                  <a:pt x="1078992" y="265175"/>
                </a:lnTo>
                <a:lnTo>
                  <a:pt x="1112520" y="256031"/>
                </a:lnTo>
                <a:lnTo>
                  <a:pt x="1149096" y="249936"/>
                </a:lnTo>
                <a:lnTo>
                  <a:pt x="1222248" y="231648"/>
                </a:lnTo>
                <a:lnTo>
                  <a:pt x="1298448" y="213360"/>
                </a:lnTo>
                <a:lnTo>
                  <a:pt x="1292352" y="182879"/>
                </a:lnTo>
                <a:close/>
              </a:path>
              <a:path w="1298575" h="295910">
                <a:moveTo>
                  <a:pt x="846124" y="262737"/>
                </a:moveTo>
                <a:lnTo>
                  <a:pt x="847344" y="265175"/>
                </a:lnTo>
                <a:lnTo>
                  <a:pt x="847344" y="263143"/>
                </a:lnTo>
                <a:lnTo>
                  <a:pt x="846124" y="262737"/>
                </a:lnTo>
                <a:close/>
              </a:path>
              <a:path w="1298575" h="295910">
                <a:moveTo>
                  <a:pt x="853440" y="259079"/>
                </a:moveTo>
                <a:lnTo>
                  <a:pt x="844296" y="259079"/>
                </a:lnTo>
                <a:lnTo>
                  <a:pt x="847344" y="262127"/>
                </a:lnTo>
                <a:lnTo>
                  <a:pt x="847344" y="263143"/>
                </a:lnTo>
                <a:lnTo>
                  <a:pt x="849521" y="263869"/>
                </a:lnTo>
                <a:lnTo>
                  <a:pt x="850392" y="262127"/>
                </a:lnTo>
                <a:lnTo>
                  <a:pt x="853440" y="259079"/>
                </a:lnTo>
                <a:close/>
              </a:path>
              <a:path w="1298575" h="295910">
                <a:moveTo>
                  <a:pt x="844296" y="259079"/>
                </a:moveTo>
                <a:lnTo>
                  <a:pt x="846124" y="262737"/>
                </a:lnTo>
                <a:lnTo>
                  <a:pt x="847344" y="263143"/>
                </a:lnTo>
                <a:lnTo>
                  <a:pt x="847344" y="262127"/>
                </a:lnTo>
                <a:lnTo>
                  <a:pt x="844296" y="259079"/>
                </a:lnTo>
                <a:close/>
              </a:path>
              <a:path w="1298575" h="295910">
                <a:moveTo>
                  <a:pt x="82296" y="0"/>
                </a:moveTo>
                <a:lnTo>
                  <a:pt x="0" y="45719"/>
                </a:lnTo>
                <a:lnTo>
                  <a:pt x="88392" y="85343"/>
                </a:lnTo>
                <a:lnTo>
                  <a:pt x="86432" y="57912"/>
                </a:lnTo>
                <a:lnTo>
                  <a:pt x="73152" y="57912"/>
                </a:lnTo>
                <a:lnTo>
                  <a:pt x="70104" y="27431"/>
                </a:lnTo>
                <a:lnTo>
                  <a:pt x="84220" y="26945"/>
                </a:lnTo>
                <a:lnTo>
                  <a:pt x="82296" y="0"/>
                </a:lnTo>
                <a:close/>
              </a:path>
              <a:path w="1298575" h="295910">
                <a:moveTo>
                  <a:pt x="1008888" y="73151"/>
                </a:moveTo>
                <a:lnTo>
                  <a:pt x="1008888" y="82295"/>
                </a:lnTo>
                <a:lnTo>
                  <a:pt x="1039368" y="82295"/>
                </a:lnTo>
                <a:lnTo>
                  <a:pt x="1039368" y="76200"/>
                </a:lnTo>
                <a:lnTo>
                  <a:pt x="1011936" y="76200"/>
                </a:lnTo>
                <a:lnTo>
                  <a:pt x="1008888" y="73151"/>
                </a:lnTo>
                <a:close/>
              </a:path>
              <a:path w="1298575" h="295910">
                <a:moveTo>
                  <a:pt x="1036320" y="64007"/>
                </a:moveTo>
                <a:lnTo>
                  <a:pt x="1002792" y="64007"/>
                </a:lnTo>
                <a:lnTo>
                  <a:pt x="1008888" y="70103"/>
                </a:lnTo>
                <a:lnTo>
                  <a:pt x="1011936" y="76200"/>
                </a:lnTo>
                <a:lnTo>
                  <a:pt x="1039368" y="76200"/>
                </a:lnTo>
                <a:lnTo>
                  <a:pt x="1039368" y="70103"/>
                </a:lnTo>
                <a:lnTo>
                  <a:pt x="1036320" y="67055"/>
                </a:lnTo>
                <a:lnTo>
                  <a:pt x="1036320" y="64007"/>
                </a:lnTo>
                <a:close/>
              </a:path>
              <a:path w="1298575" h="295910">
                <a:moveTo>
                  <a:pt x="1005840" y="67055"/>
                </a:moveTo>
                <a:lnTo>
                  <a:pt x="1008888" y="73151"/>
                </a:lnTo>
                <a:lnTo>
                  <a:pt x="1008888" y="70103"/>
                </a:lnTo>
                <a:lnTo>
                  <a:pt x="1005840" y="67055"/>
                </a:lnTo>
                <a:close/>
              </a:path>
              <a:path w="1298575" h="295910">
                <a:moveTo>
                  <a:pt x="1036320" y="60960"/>
                </a:moveTo>
                <a:lnTo>
                  <a:pt x="996696" y="60960"/>
                </a:lnTo>
                <a:lnTo>
                  <a:pt x="1005840" y="67055"/>
                </a:lnTo>
                <a:lnTo>
                  <a:pt x="1002792" y="64007"/>
                </a:lnTo>
                <a:lnTo>
                  <a:pt x="1036320" y="64007"/>
                </a:lnTo>
                <a:lnTo>
                  <a:pt x="1036320" y="60960"/>
                </a:lnTo>
                <a:close/>
              </a:path>
              <a:path w="1298575" h="295910">
                <a:moveTo>
                  <a:pt x="1021080" y="42672"/>
                </a:moveTo>
                <a:lnTo>
                  <a:pt x="880872" y="42672"/>
                </a:lnTo>
                <a:lnTo>
                  <a:pt x="923544" y="48767"/>
                </a:lnTo>
                <a:lnTo>
                  <a:pt x="941832" y="51815"/>
                </a:lnTo>
                <a:lnTo>
                  <a:pt x="957072" y="51815"/>
                </a:lnTo>
                <a:lnTo>
                  <a:pt x="987552" y="57912"/>
                </a:lnTo>
                <a:lnTo>
                  <a:pt x="996696" y="64007"/>
                </a:lnTo>
                <a:lnTo>
                  <a:pt x="996696" y="60960"/>
                </a:lnTo>
                <a:lnTo>
                  <a:pt x="1036320" y="60960"/>
                </a:lnTo>
                <a:lnTo>
                  <a:pt x="1033272" y="57912"/>
                </a:lnTo>
                <a:lnTo>
                  <a:pt x="1030224" y="51815"/>
                </a:lnTo>
                <a:lnTo>
                  <a:pt x="1021080" y="42672"/>
                </a:lnTo>
                <a:close/>
              </a:path>
              <a:path w="1298575" h="295910">
                <a:moveTo>
                  <a:pt x="84220" y="26945"/>
                </a:moveTo>
                <a:lnTo>
                  <a:pt x="70104" y="27431"/>
                </a:lnTo>
                <a:lnTo>
                  <a:pt x="73152" y="57912"/>
                </a:lnTo>
                <a:lnTo>
                  <a:pt x="86365" y="56968"/>
                </a:lnTo>
                <a:lnTo>
                  <a:pt x="84220" y="26945"/>
                </a:lnTo>
                <a:close/>
              </a:path>
              <a:path w="1298575" h="295910">
                <a:moveTo>
                  <a:pt x="86365" y="56968"/>
                </a:moveTo>
                <a:lnTo>
                  <a:pt x="73152" y="57912"/>
                </a:lnTo>
                <a:lnTo>
                  <a:pt x="86432" y="57912"/>
                </a:lnTo>
                <a:lnTo>
                  <a:pt x="86365" y="56968"/>
                </a:lnTo>
                <a:close/>
              </a:path>
              <a:path w="1298575" h="295910">
                <a:moveTo>
                  <a:pt x="838200" y="12191"/>
                </a:moveTo>
                <a:lnTo>
                  <a:pt x="463296" y="12191"/>
                </a:lnTo>
                <a:lnTo>
                  <a:pt x="84220" y="26945"/>
                </a:lnTo>
                <a:lnTo>
                  <a:pt x="86365" y="56968"/>
                </a:lnTo>
                <a:lnTo>
                  <a:pt x="158496" y="51815"/>
                </a:lnTo>
                <a:lnTo>
                  <a:pt x="390144" y="42672"/>
                </a:lnTo>
                <a:lnTo>
                  <a:pt x="463296" y="42672"/>
                </a:lnTo>
                <a:lnTo>
                  <a:pt x="533400" y="39624"/>
                </a:lnTo>
                <a:lnTo>
                  <a:pt x="603504" y="39624"/>
                </a:lnTo>
                <a:lnTo>
                  <a:pt x="667512" y="36575"/>
                </a:lnTo>
                <a:lnTo>
                  <a:pt x="1005840" y="36575"/>
                </a:lnTo>
                <a:lnTo>
                  <a:pt x="993648" y="33527"/>
                </a:lnTo>
                <a:lnTo>
                  <a:pt x="981456" y="27431"/>
                </a:lnTo>
                <a:lnTo>
                  <a:pt x="926592" y="18287"/>
                </a:lnTo>
                <a:lnTo>
                  <a:pt x="905256" y="18287"/>
                </a:lnTo>
                <a:lnTo>
                  <a:pt x="883920" y="15239"/>
                </a:lnTo>
                <a:lnTo>
                  <a:pt x="862584" y="15239"/>
                </a:lnTo>
                <a:lnTo>
                  <a:pt x="838200" y="12191"/>
                </a:lnTo>
                <a:close/>
              </a:path>
              <a:path w="1298575" h="295910">
                <a:moveTo>
                  <a:pt x="1008888" y="36575"/>
                </a:moveTo>
                <a:lnTo>
                  <a:pt x="667512" y="36575"/>
                </a:lnTo>
                <a:lnTo>
                  <a:pt x="728472" y="39624"/>
                </a:lnTo>
                <a:lnTo>
                  <a:pt x="810768" y="39624"/>
                </a:lnTo>
                <a:lnTo>
                  <a:pt x="835152" y="42672"/>
                </a:lnTo>
                <a:lnTo>
                  <a:pt x="1018032" y="42672"/>
                </a:lnTo>
                <a:lnTo>
                  <a:pt x="1008888" y="36575"/>
                </a:lnTo>
                <a:close/>
              </a:path>
              <a:path w="1298575" h="295910">
                <a:moveTo>
                  <a:pt x="786384" y="9143"/>
                </a:moveTo>
                <a:lnTo>
                  <a:pt x="603504" y="9143"/>
                </a:lnTo>
                <a:lnTo>
                  <a:pt x="533400" y="12191"/>
                </a:lnTo>
                <a:lnTo>
                  <a:pt x="810768" y="12191"/>
                </a:lnTo>
                <a:lnTo>
                  <a:pt x="786384" y="91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7426" name="object 19"/>
          <p:cNvSpPr>
            <a:spLocks/>
          </p:cNvSpPr>
          <p:nvPr/>
        </p:nvSpPr>
        <p:spPr bwMode="auto">
          <a:xfrm>
            <a:off x="3399136" y="3905477"/>
            <a:ext cx="1371057" cy="627157"/>
          </a:xfrm>
          <a:custGeom>
            <a:avLst/>
            <a:gdLst/>
            <a:ahLst/>
            <a:cxnLst>
              <a:cxn ang="0">
                <a:pos x="777240" y="448056"/>
              </a:cxn>
              <a:cxn ang="0">
                <a:pos x="807720" y="481584"/>
              </a:cxn>
              <a:cxn ang="0">
                <a:pos x="902208" y="533400"/>
              </a:cxn>
              <a:cxn ang="0">
                <a:pos x="1011936" y="573024"/>
              </a:cxn>
              <a:cxn ang="0">
                <a:pos x="1237488" y="640080"/>
              </a:cxn>
              <a:cxn ang="0">
                <a:pos x="1426464" y="688848"/>
              </a:cxn>
              <a:cxn ang="0">
                <a:pos x="1548384" y="722376"/>
              </a:cxn>
              <a:cxn ang="0">
                <a:pos x="1603248" y="707136"/>
              </a:cxn>
              <a:cxn ang="0">
                <a:pos x="1511808" y="682752"/>
              </a:cxn>
              <a:cxn ang="0">
                <a:pos x="1371600" y="646176"/>
              </a:cxn>
              <a:cxn ang="0">
                <a:pos x="1051560" y="554736"/>
              </a:cxn>
              <a:cxn ang="0">
                <a:pos x="938784" y="515112"/>
              </a:cxn>
              <a:cxn ang="0">
                <a:pos x="835152" y="466344"/>
              </a:cxn>
              <a:cxn ang="0">
                <a:pos x="807720" y="441960"/>
              </a:cxn>
              <a:cxn ang="0">
                <a:pos x="1121664" y="131063"/>
              </a:cxn>
              <a:cxn ang="0">
                <a:pos x="1075944" y="167640"/>
              </a:cxn>
              <a:cxn ang="0">
                <a:pos x="865632" y="304800"/>
              </a:cxn>
              <a:cxn ang="0">
                <a:pos x="786384" y="381000"/>
              </a:cxn>
              <a:cxn ang="0">
                <a:pos x="774192" y="417575"/>
              </a:cxn>
              <a:cxn ang="0">
                <a:pos x="804672" y="435863"/>
              </a:cxn>
              <a:cxn ang="0">
                <a:pos x="803148" y="411480"/>
              </a:cxn>
              <a:cxn ang="0">
                <a:pos x="819912" y="384048"/>
              </a:cxn>
              <a:cxn ang="0">
                <a:pos x="914400" y="304800"/>
              </a:cxn>
              <a:cxn ang="0">
                <a:pos x="1091184" y="192024"/>
              </a:cxn>
              <a:cxn ang="0">
                <a:pos x="1158240" y="131063"/>
              </a:cxn>
              <a:cxn ang="0">
                <a:pos x="1164336" y="118872"/>
              </a:cxn>
              <a:cxn ang="0">
                <a:pos x="801624" y="429768"/>
              </a:cxn>
              <a:cxn ang="0">
                <a:pos x="0" y="417575"/>
              </a:cxn>
              <a:cxn ang="0">
                <a:pos x="57912" y="371856"/>
              </a:cxn>
              <a:cxn ang="0">
                <a:pos x="801624" y="411480"/>
              </a:cxn>
              <a:cxn ang="0">
                <a:pos x="804672" y="405384"/>
              </a:cxn>
              <a:cxn ang="0">
                <a:pos x="57912" y="371856"/>
              </a:cxn>
              <a:cxn ang="0">
                <a:pos x="82689" y="392995"/>
              </a:cxn>
              <a:cxn ang="0">
                <a:pos x="990600" y="0"/>
              </a:cxn>
              <a:cxn ang="0">
                <a:pos x="826008" y="21336"/>
              </a:cxn>
              <a:cxn ang="0">
                <a:pos x="740663" y="48768"/>
              </a:cxn>
              <a:cxn ang="0">
                <a:pos x="579120" y="115824"/>
              </a:cxn>
              <a:cxn ang="0">
                <a:pos x="280416" y="262128"/>
              </a:cxn>
              <a:cxn ang="0">
                <a:pos x="94487" y="356616"/>
              </a:cxn>
              <a:cxn ang="0">
                <a:pos x="131063" y="368808"/>
              </a:cxn>
              <a:cxn ang="0">
                <a:pos x="353568" y="256031"/>
              </a:cxn>
              <a:cxn ang="0">
                <a:pos x="591312" y="143256"/>
              </a:cxn>
              <a:cxn ang="0">
                <a:pos x="771144" y="67056"/>
              </a:cxn>
              <a:cxn ang="0">
                <a:pos x="899160" y="33528"/>
              </a:cxn>
              <a:cxn ang="0">
                <a:pos x="1069848" y="12192"/>
              </a:cxn>
              <a:cxn ang="0">
                <a:pos x="1136904" y="109728"/>
              </a:cxn>
              <a:cxn ang="0">
                <a:pos x="1136904" y="112775"/>
              </a:cxn>
              <a:cxn ang="0">
                <a:pos x="1136904" y="109728"/>
              </a:cxn>
              <a:cxn ang="0">
                <a:pos x="1136904" y="112775"/>
              </a:cxn>
              <a:cxn ang="0">
                <a:pos x="1133856" y="88392"/>
              </a:cxn>
              <a:cxn ang="0">
                <a:pos x="1164336" y="94487"/>
              </a:cxn>
              <a:cxn ang="0">
                <a:pos x="1133856" y="91440"/>
              </a:cxn>
              <a:cxn ang="0">
                <a:pos x="1158240" y="79248"/>
              </a:cxn>
              <a:cxn ang="0">
                <a:pos x="1158240" y="79248"/>
              </a:cxn>
              <a:cxn ang="0">
                <a:pos x="1118616" y="70104"/>
              </a:cxn>
              <a:cxn ang="0">
                <a:pos x="1153668" y="70104"/>
              </a:cxn>
              <a:cxn ang="0">
                <a:pos x="1153668" y="70104"/>
              </a:cxn>
              <a:cxn ang="0">
                <a:pos x="1057656" y="39624"/>
              </a:cxn>
              <a:cxn ang="0">
                <a:pos x="1118616" y="70104"/>
              </a:cxn>
              <a:cxn ang="0">
                <a:pos x="1149096" y="64008"/>
              </a:cxn>
            </a:cxnLst>
            <a:rect l="0" t="0" r="r" b="b"/>
            <a:pathLst>
              <a:path w="1603375" h="734695">
                <a:moveTo>
                  <a:pt x="801624" y="432816"/>
                </a:moveTo>
                <a:lnTo>
                  <a:pt x="774192" y="432816"/>
                </a:lnTo>
                <a:lnTo>
                  <a:pt x="777240" y="445008"/>
                </a:lnTo>
                <a:lnTo>
                  <a:pt x="777240" y="448056"/>
                </a:lnTo>
                <a:lnTo>
                  <a:pt x="783336" y="457200"/>
                </a:lnTo>
                <a:lnTo>
                  <a:pt x="783336" y="460248"/>
                </a:lnTo>
                <a:lnTo>
                  <a:pt x="795528" y="469392"/>
                </a:lnTo>
                <a:lnTo>
                  <a:pt x="807720" y="481584"/>
                </a:lnTo>
                <a:lnTo>
                  <a:pt x="822960" y="490728"/>
                </a:lnTo>
                <a:lnTo>
                  <a:pt x="838200" y="502919"/>
                </a:lnTo>
                <a:lnTo>
                  <a:pt x="880872" y="521208"/>
                </a:lnTo>
                <a:lnTo>
                  <a:pt x="902208" y="533400"/>
                </a:lnTo>
                <a:lnTo>
                  <a:pt x="929640" y="542544"/>
                </a:lnTo>
                <a:lnTo>
                  <a:pt x="954024" y="551688"/>
                </a:lnTo>
                <a:lnTo>
                  <a:pt x="984504" y="563880"/>
                </a:lnTo>
                <a:lnTo>
                  <a:pt x="1011936" y="573024"/>
                </a:lnTo>
                <a:lnTo>
                  <a:pt x="1042416" y="582168"/>
                </a:lnTo>
                <a:lnTo>
                  <a:pt x="1106424" y="603504"/>
                </a:lnTo>
                <a:lnTo>
                  <a:pt x="1170432" y="621792"/>
                </a:lnTo>
                <a:lnTo>
                  <a:pt x="1237488" y="640080"/>
                </a:lnTo>
                <a:lnTo>
                  <a:pt x="1301496" y="658368"/>
                </a:lnTo>
                <a:lnTo>
                  <a:pt x="1365504" y="673608"/>
                </a:lnTo>
                <a:lnTo>
                  <a:pt x="1395984" y="682752"/>
                </a:lnTo>
                <a:lnTo>
                  <a:pt x="1426464" y="688848"/>
                </a:lnTo>
                <a:lnTo>
                  <a:pt x="1453896" y="694944"/>
                </a:lnTo>
                <a:lnTo>
                  <a:pt x="1478280" y="704088"/>
                </a:lnTo>
                <a:lnTo>
                  <a:pt x="1527048" y="716280"/>
                </a:lnTo>
                <a:lnTo>
                  <a:pt x="1548384" y="722376"/>
                </a:lnTo>
                <a:lnTo>
                  <a:pt x="1566672" y="725424"/>
                </a:lnTo>
                <a:lnTo>
                  <a:pt x="1581912" y="731519"/>
                </a:lnTo>
                <a:lnTo>
                  <a:pt x="1597152" y="734568"/>
                </a:lnTo>
                <a:lnTo>
                  <a:pt x="1603248" y="707136"/>
                </a:lnTo>
                <a:lnTo>
                  <a:pt x="1591056" y="704088"/>
                </a:lnTo>
                <a:lnTo>
                  <a:pt x="1572768" y="697992"/>
                </a:lnTo>
                <a:lnTo>
                  <a:pt x="1554480" y="694944"/>
                </a:lnTo>
                <a:lnTo>
                  <a:pt x="1511808" y="682752"/>
                </a:lnTo>
                <a:lnTo>
                  <a:pt x="1487424" y="673608"/>
                </a:lnTo>
                <a:lnTo>
                  <a:pt x="1432560" y="661416"/>
                </a:lnTo>
                <a:lnTo>
                  <a:pt x="1402080" y="652272"/>
                </a:lnTo>
                <a:lnTo>
                  <a:pt x="1371600" y="646176"/>
                </a:lnTo>
                <a:lnTo>
                  <a:pt x="1310640" y="627888"/>
                </a:lnTo>
                <a:lnTo>
                  <a:pt x="1243584" y="612648"/>
                </a:lnTo>
                <a:lnTo>
                  <a:pt x="1115568" y="576072"/>
                </a:lnTo>
                <a:lnTo>
                  <a:pt x="1051560" y="554736"/>
                </a:lnTo>
                <a:lnTo>
                  <a:pt x="1021080" y="545592"/>
                </a:lnTo>
                <a:lnTo>
                  <a:pt x="993648" y="536448"/>
                </a:lnTo>
                <a:lnTo>
                  <a:pt x="966216" y="524256"/>
                </a:lnTo>
                <a:lnTo>
                  <a:pt x="938784" y="515112"/>
                </a:lnTo>
                <a:lnTo>
                  <a:pt x="890016" y="496824"/>
                </a:lnTo>
                <a:lnTo>
                  <a:pt x="871728" y="487680"/>
                </a:lnTo>
                <a:lnTo>
                  <a:pt x="853440" y="475488"/>
                </a:lnTo>
                <a:lnTo>
                  <a:pt x="835152" y="466344"/>
                </a:lnTo>
                <a:lnTo>
                  <a:pt x="822960" y="457200"/>
                </a:lnTo>
                <a:lnTo>
                  <a:pt x="813816" y="448056"/>
                </a:lnTo>
                <a:lnTo>
                  <a:pt x="804672" y="441960"/>
                </a:lnTo>
                <a:lnTo>
                  <a:pt x="807720" y="441960"/>
                </a:lnTo>
                <a:lnTo>
                  <a:pt x="801624" y="432816"/>
                </a:lnTo>
                <a:close/>
              </a:path>
              <a:path w="1603375" h="734695">
                <a:moveTo>
                  <a:pt x="1133856" y="115824"/>
                </a:moveTo>
                <a:lnTo>
                  <a:pt x="1127760" y="121919"/>
                </a:lnTo>
                <a:lnTo>
                  <a:pt x="1121664" y="131063"/>
                </a:lnTo>
                <a:lnTo>
                  <a:pt x="1112520" y="140208"/>
                </a:lnTo>
                <a:lnTo>
                  <a:pt x="1100328" y="146304"/>
                </a:lnTo>
                <a:lnTo>
                  <a:pt x="1088136" y="158496"/>
                </a:lnTo>
                <a:lnTo>
                  <a:pt x="1075944" y="167640"/>
                </a:lnTo>
                <a:lnTo>
                  <a:pt x="1008888" y="210312"/>
                </a:lnTo>
                <a:lnTo>
                  <a:pt x="972312" y="231648"/>
                </a:lnTo>
                <a:lnTo>
                  <a:pt x="899160" y="280416"/>
                </a:lnTo>
                <a:lnTo>
                  <a:pt x="865632" y="304800"/>
                </a:lnTo>
                <a:lnTo>
                  <a:pt x="819912" y="341375"/>
                </a:lnTo>
                <a:lnTo>
                  <a:pt x="807720" y="353568"/>
                </a:lnTo>
                <a:lnTo>
                  <a:pt x="798576" y="365760"/>
                </a:lnTo>
                <a:lnTo>
                  <a:pt x="786384" y="381000"/>
                </a:lnTo>
                <a:lnTo>
                  <a:pt x="780288" y="390144"/>
                </a:lnTo>
                <a:lnTo>
                  <a:pt x="780288" y="393192"/>
                </a:lnTo>
                <a:lnTo>
                  <a:pt x="774192" y="405384"/>
                </a:lnTo>
                <a:lnTo>
                  <a:pt x="774192" y="417575"/>
                </a:lnTo>
                <a:lnTo>
                  <a:pt x="771144" y="417575"/>
                </a:lnTo>
                <a:lnTo>
                  <a:pt x="771144" y="432816"/>
                </a:lnTo>
                <a:lnTo>
                  <a:pt x="801624" y="432816"/>
                </a:lnTo>
                <a:lnTo>
                  <a:pt x="804672" y="435863"/>
                </a:lnTo>
                <a:lnTo>
                  <a:pt x="802639" y="429768"/>
                </a:lnTo>
                <a:lnTo>
                  <a:pt x="801624" y="429768"/>
                </a:lnTo>
                <a:lnTo>
                  <a:pt x="801624" y="411480"/>
                </a:lnTo>
                <a:lnTo>
                  <a:pt x="803148" y="411480"/>
                </a:lnTo>
                <a:lnTo>
                  <a:pt x="806196" y="405384"/>
                </a:lnTo>
                <a:lnTo>
                  <a:pt x="804672" y="405384"/>
                </a:lnTo>
                <a:lnTo>
                  <a:pt x="813816" y="393192"/>
                </a:lnTo>
                <a:lnTo>
                  <a:pt x="819912" y="384048"/>
                </a:lnTo>
                <a:lnTo>
                  <a:pt x="853440" y="350519"/>
                </a:lnTo>
                <a:lnTo>
                  <a:pt x="868680" y="338328"/>
                </a:lnTo>
                <a:lnTo>
                  <a:pt x="883920" y="329184"/>
                </a:lnTo>
                <a:lnTo>
                  <a:pt x="914400" y="304800"/>
                </a:lnTo>
                <a:lnTo>
                  <a:pt x="987552" y="256031"/>
                </a:lnTo>
                <a:lnTo>
                  <a:pt x="1024128" y="234696"/>
                </a:lnTo>
                <a:lnTo>
                  <a:pt x="1057656" y="210312"/>
                </a:lnTo>
                <a:lnTo>
                  <a:pt x="1091184" y="192024"/>
                </a:lnTo>
                <a:lnTo>
                  <a:pt x="1106424" y="179831"/>
                </a:lnTo>
                <a:lnTo>
                  <a:pt x="1130808" y="161544"/>
                </a:lnTo>
                <a:lnTo>
                  <a:pt x="1158240" y="134112"/>
                </a:lnTo>
                <a:lnTo>
                  <a:pt x="1158240" y="131063"/>
                </a:lnTo>
                <a:lnTo>
                  <a:pt x="1161288" y="124968"/>
                </a:lnTo>
                <a:lnTo>
                  <a:pt x="1161288" y="121919"/>
                </a:lnTo>
                <a:lnTo>
                  <a:pt x="1164336" y="121919"/>
                </a:lnTo>
                <a:lnTo>
                  <a:pt x="1164336" y="118872"/>
                </a:lnTo>
                <a:lnTo>
                  <a:pt x="1133856" y="118872"/>
                </a:lnTo>
                <a:lnTo>
                  <a:pt x="1133856" y="115824"/>
                </a:lnTo>
                <a:close/>
              </a:path>
              <a:path w="1603375" h="734695">
                <a:moveTo>
                  <a:pt x="801624" y="426719"/>
                </a:moveTo>
                <a:lnTo>
                  <a:pt x="801624" y="429768"/>
                </a:lnTo>
                <a:lnTo>
                  <a:pt x="802639" y="429768"/>
                </a:lnTo>
                <a:lnTo>
                  <a:pt x="801624" y="426719"/>
                </a:lnTo>
                <a:close/>
              </a:path>
              <a:path w="1603375" h="734695">
                <a:moveTo>
                  <a:pt x="57912" y="341375"/>
                </a:moveTo>
                <a:lnTo>
                  <a:pt x="0" y="417575"/>
                </a:lnTo>
                <a:lnTo>
                  <a:pt x="94487" y="417575"/>
                </a:lnTo>
                <a:lnTo>
                  <a:pt x="85709" y="399288"/>
                </a:lnTo>
                <a:lnTo>
                  <a:pt x="70104" y="399288"/>
                </a:lnTo>
                <a:lnTo>
                  <a:pt x="57912" y="371856"/>
                </a:lnTo>
                <a:lnTo>
                  <a:pt x="69710" y="365956"/>
                </a:lnTo>
                <a:lnTo>
                  <a:pt x="57912" y="341375"/>
                </a:lnTo>
                <a:close/>
              </a:path>
              <a:path w="1603375" h="734695">
                <a:moveTo>
                  <a:pt x="803148" y="411480"/>
                </a:moveTo>
                <a:lnTo>
                  <a:pt x="801624" y="411480"/>
                </a:lnTo>
                <a:lnTo>
                  <a:pt x="801624" y="414528"/>
                </a:lnTo>
                <a:lnTo>
                  <a:pt x="803148" y="411480"/>
                </a:lnTo>
                <a:close/>
              </a:path>
              <a:path w="1603375" h="734695">
                <a:moveTo>
                  <a:pt x="807720" y="402336"/>
                </a:moveTo>
                <a:lnTo>
                  <a:pt x="804672" y="405384"/>
                </a:lnTo>
                <a:lnTo>
                  <a:pt x="806196" y="405384"/>
                </a:lnTo>
                <a:lnTo>
                  <a:pt x="807720" y="402336"/>
                </a:lnTo>
                <a:close/>
              </a:path>
              <a:path w="1603375" h="734695">
                <a:moveTo>
                  <a:pt x="69710" y="365956"/>
                </a:moveTo>
                <a:lnTo>
                  <a:pt x="57912" y="371856"/>
                </a:lnTo>
                <a:lnTo>
                  <a:pt x="70104" y="399288"/>
                </a:lnTo>
                <a:lnTo>
                  <a:pt x="82689" y="392995"/>
                </a:lnTo>
                <a:lnTo>
                  <a:pt x="69710" y="365956"/>
                </a:lnTo>
                <a:close/>
              </a:path>
              <a:path w="1603375" h="734695">
                <a:moveTo>
                  <a:pt x="82689" y="392995"/>
                </a:moveTo>
                <a:lnTo>
                  <a:pt x="70104" y="399288"/>
                </a:lnTo>
                <a:lnTo>
                  <a:pt x="85709" y="399288"/>
                </a:lnTo>
                <a:lnTo>
                  <a:pt x="82689" y="392995"/>
                </a:lnTo>
                <a:close/>
              </a:path>
              <a:path w="1603375" h="734695">
                <a:moveTo>
                  <a:pt x="990600" y="0"/>
                </a:moveTo>
                <a:lnTo>
                  <a:pt x="960120" y="0"/>
                </a:lnTo>
                <a:lnTo>
                  <a:pt x="896112" y="6096"/>
                </a:lnTo>
                <a:lnTo>
                  <a:pt x="862584" y="12192"/>
                </a:lnTo>
                <a:lnTo>
                  <a:pt x="826008" y="21336"/>
                </a:lnTo>
                <a:lnTo>
                  <a:pt x="804672" y="27431"/>
                </a:lnTo>
                <a:lnTo>
                  <a:pt x="786384" y="33528"/>
                </a:lnTo>
                <a:lnTo>
                  <a:pt x="762000" y="39624"/>
                </a:lnTo>
                <a:lnTo>
                  <a:pt x="740663" y="48768"/>
                </a:lnTo>
                <a:lnTo>
                  <a:pt x="716280" y="57912"/>
                </a:lnTo>
                <a:lnTo>
                  <a:pt x="688848" y="67056"/>
                </a:lnTo>
                <a:lnTo>
                  <a:pt x="637032" y="91440"/>
                </a:lnTo>
                <a:lnTo>
                  <a:pt x="579120" y="115824"/>
                </a:lnTo>
                <a:lnTo>
                  <a:pt x="521208" y="143256"/>
                </a:lnTo>
                <a:lnTo>
                  <a:pt x="460248" y="173736"/>
                </a:lnTo>
                <a:lnTo>
                  <a:pt x="402336" y="201168"/>
                </a:lnTo>
                <a:lnTo>
                  <a:pt x="280416" y="262128"/>
                </a:lnTo>
                <a:lnTo>
                  <a:pt x="222504" y="289560"/>
                </a:lnTo>
                <a:lnTo>
                  <a:pt x="167640" y="316992"/>
                </a:lnTo>
                <a:lnTo>
                  <a:pt x="118872" y="344424"/>
                </a:lnTo>
                <a:lnTo>
                  <a:pt x="94487" y="356616"/>
                </a:lnTo>
                <a:lnTo>
                  <a:pt x="70104" y="365760"/>
                </a:lnTo>
                <a:lnTo>
                  <a:pt x="69710" y="365956"/>
                </a:lnTo>
                <a:lnTo>
                  <a:pt x="82689" y="392995"/>
                </a:lnTo>
                <a:lnTo>
                  <a:pt x="131063" y="368808"/>
                </a:lnTo>
                <a:lnTo>
                  <a:pt x="182880" y="344424"/>
                </a:lnTo>
                <a:lnTo>
                  <a:pt x="237744" y="316992"/>
                </a:lnTo>
                <a:lnTo>
                  <a:pt x="292608" y="286512"/>
                </a:lnTo>
                <a:lnTo>
                  <a:pt x="353568" y="256031"/>
                </a:lnTo>
                <a:lnTo>
                  <a:pt x="414528" y="228600"/>
                </a:lnTo>
                <a:lnTo>
                  <a:pt x="472440" y="198119"/>
                </a:lnTo>
                <a:lnTo>
                  <a:pt x="533400" y="170687"/>
                </a:lnTo>
                <a:lnTo>
                  <a:pt x="591312" y="143256"/>
                </a:lnTo>
                <a:lnTo>
                  <a:pt x="649224" y="118872"/>
                </a:lnTo>
                <a:lnTo>
                  <a:pt x="701040" y="94487"/>
                </a:lnTo>
                <a:lnTo>
                  <a:pt x="749808" y="76200"/>
                </a:lnTo>
                <a:lnTo>
                  <a:pt x="771144" y="67056"/>
                </a:lnTo>
                <a:lnTo>
                  <a:pt x="813816" y="54863"/>
                </a:lnTo>
                <a:lnTo>
                  <a:pt x="832104" y="48768"/>
                </a:lnTo>
                <a:lnTo>
                  <a:pt x="865632" y="39624"/>
                </a:lnTo>
                <a:lnTo>
                  <a:pt x="899160" y="33528"/>
                </a:lnTo>
                <a:lnTo>
                  <a:pt x="929640" y="30480"/>
                </a:lnTo>
                <a:lnTo>
                  <a:pt x="1109472" y="30480"/>
                </a:lnTo>
                <a:lnTo>
                  <a:pt x="1091184" y="21336"/>
                </a:lnTo>
                <a:lnTo>
                  <a:pt x="1069848" y="12192"/>
                </a:lnTo>
                <a:lnTo>
                  <a:pt x="1045463" y="9143"/>
                </a:lnTo>
                <a:lnTo>
                  <a:pt x="1018032" y="3048"/>
                </a:lnTo>
                <a:lnTo>
                  <a:pt x="990600" y="0"/>
                </a:lnTo>
                <a:close/>
              </a:path>
              <a:path w="1603375" h="734695">
                <a:moveTo>
                  <a:pt x="1136904" y="109728"/>
                </a:moveTo>
                <a:lnTo>
                  <a:pt x="1133856" y="118872"/>
                </a:lnTo>
                <a:lnTo>
                  <a:pt x="1164336" y="118872"/>
                </a:lnTo>
                <a:lnTo>
                  <a:pt x="1164336" y="112775"/>
                </a:lnTo>
                <a:lnTo>
                  <a:pt x="1136904" y="112775"/>
                </a:lnTo>
                <a:lnTo>
                  <a:pt x="1136904" y="109728"/>
                </a:lnTo>
                <a:close/>
              </a:path>
              <a:path w="1603375" h="734695">
                <a:moveTo>
                  <a:pt x="1136904" y="106680"/>
                </a:moveTo>
                <a:lnTo>
                  <a:pt x="1133856" y="112775"/>
                </a:lnTo>
                <a:lnTo>
                  <a:pt x="1136904" y="109728"/>
                </a:lnTo>
                <a:lnTo>
                  <a:pt x="1136904" y="106680"/>
                </a:lnTo>
                <a:close/>
              </a:path>
              <a:path w="1603375" h="734695">
                <a:moveTo>
                  <a:pt x="1164336" y="97536"/>
                </a:moveTo>
                <a:lnTo>
                  <a:pt x="1136904" y="97536"/>
                </a:lnTo>
                <a:lnTo>
                  <a:pt x="1136904" y="112775"/>
                </a:lnTo>
                <a:lnTo>
                  <a:pt x="1164336" y="112775"/>
                </a:lnTo>
                <a:lnTo>
                  <a:pt x="1164336" y="97536"/>
                </a:lnTo>
                <a:close/>
              </a:path>
              <a:path w="1603375" h="734695">
                <a:moveTo>
                  <a:pt x="1162812" y="88392"/>
                </a:moveTo>
                <a:lnTo>
                  <a:pt x="1133856" y="88392"/>
                </a:lnTo>
                <a:lnTo>
                  <a:pt x="1136904" y="100584"/>
                </a:lnTo>
                <a:lnTo>
                  <a:pt x="1136904" y="97536"/>
                </a:lnTo>
                <a:lnTo>
                  <a:pt x="1164336" y="97536"/>
                </a:lnTo>
                <a:lnTo>
                  <a:pt x="1164336" y="94487"/>
                </a:lnTo>
                <a:lnTo>
                  <a:pt x="1162812" y="88392"/>
                </a:lnTo>
                <a:close/>
              </a:path>
              <a:path w="1603375" h="734695">
                <a:moveTo>
                  <a:pt x="1158240" y="79248"/>
                </a:moveTo>
                <a:lnTo>
                  <a:pt x="1127760" y="79248"/>
                </a:lnTo>
                <a:lnTo>
                  <a:pt x="1133856" y="91440"/>
                </a:lnTo>
                <a:lnTo>
                  <a:pt x="1133856" y="88392"/>
                </a:lnTo>
                <a:lnTo>
                  <a:pt x="1162812" y="88392"/>
                </a:lnTo>
                <a:lnTo>
                  <a:pt x="1161288" y="82296"/>
                </a:lnTo>
                <a:lnTo>
                  <a:pt x="1158240" y="79248"/>
                </a:lnTo>
                <a:close/>
              </a:path>
              <a:path w="1603375" h="734695">
                <a:moveTo>
                  <a:pt x="1119922" y="71845"/>
                </a:moveTo>
                <a:lnTo>
                  <a:pt x="1127760" y="82296"/>
                </a:lnTo>
                <a:lnTo>
                  <a:pt x="1127760" y="79248"/>
                </a:lnTo>
                <a:lnTo>
                  <a:pt x="1158240" y="79248"/>
                </a:lnTo>
                <a:lnTo>
                  <a:pt x="1155192" y="73152"/>
                </a:lnTo>
                <a:lnTo>
                  <a:pt x="1121664" y="73152"/>
                </a:lnTo>
                <a:lnTo>
                  <a:pt x="1119922" y="71845"/>
                </a:lnTo>
                <a:close/>
              </a:path>
              <a:path w="1603375" h="734695">
                <a:moveTo>
                  <a:pt x="1118616" y="70104"/>
                </a:moveTo>
                <a:lnTo>
                  <a:pt x="1119922" y="71845"/>
                </a:lnTo>
                <a:lnTo>
                  <a:pt x="1121664" y="73152"/>
                </a:lnTo>
                <a:lnTo>
                  <a:pt x="1118616" y="70104"/>
                </a:lnTo>
                <a:close/>
              </a:path>
              <a:path w="1603375" h="734695">
                <a:moveTo>
                  <a:pt x="1153668" y="70104"/>
                </a:moveTo>
                <a:lnTo>
                  <a:pt x="1118616" y="70104"/>
                </a:lnTo>
                <a:lnTo>
                  <a:pt x="1121664" y="73152"/>
                </a:lnTo>
                <a:lnTo>
                  <a:pt x="1155192" y="73152"/>
                </a:lnTo>
                <a:lnTo>
                  <a:pt x="1153668" y="70104"/>
                </a:lnTo>
                <a:close/>
              </a:path>
              <a:path w="1603375" h="734695">
                <a:moveTo>
                  <a:pt x="1109472" y="30480"/>
                </a:moveTo>
                <a:lnTo>
                  <a:pt x="1014984" y="30480"/>
                </a:lnTo>
                <a:lnTo>
                  <a:pt x="1036320" y="36575"/>
                </a:lnTo>
                <a:lnTo>
                  <a:pt x="1057656" y="39624"/>
                </a:lnTo>
                <a:lnTo>
                  <a:pt x="1078992" y="45719"/>
                </a:lnTo>
                <a:lnTo>
                  <a:pt x="1109472" y="64008"/>
                </a:lnTo>
                <a:lnTo>
                  <a:pt x="1119922" y="71845"/>
                </a:lnTo>
                <a:lnTo>
                  <a:pt x="1118616" y="70104"/>
                </a:lnTo>
                <a:lnTo>
                  <a:pt x="1153668" y="70104"/>
                </a:lnTo>
                <a:lnTo>
                  <a:pt x="1152144" y="67056"/>
                </a:lnTo>
                <a:lnTo>
                  <a:pt x="1152144" y="64008"/>
                </a:lnTo>
                <a:lnTo>
                  <a:pt x="1149096" y="64008"/>
                </a:lnTo>
                <a:lnTo>
                  <a:pt x="1139952" y="51816"/>
                </a:lnTo>
                <a:lnTo>
                  <a:pt x="1124712" y="39624"/>
                </a:lnTo>
                <a:lnTo>
                  <a:pt x="1109472" y="304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0" name="object 20"/>
          <p:cNvSpPr>
            <a:spLocks noGrp="1"/>
          </p:cNvSpPr>
          <p:nvPr>
            <p:ph type="sldNum" sz="quarter" idx="12"/>
          </p:nvPr>
        </p:nvSpPr>
        <p:spPr>
          <a:xfrm>
            <a:off x="5199063" y="6753225"/>
            <a:ext cx="220662" cy="17780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algn="l" rtl="0" fontAlgn="base">
              <a:lnSpc>
                <a:spcPts val="1313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203632">
              <a:lnSpc>
                <a:spcPts val="953"/>
              </a:lnSpc>
              <a:defRPr/>
            </a:pPr>
            <a:fld id="{67182901-100A-43F7-B781-9182F6F211A3}" type="slidenum">
              <a:rPr lang="el-GR" smtClean="0"/>
              <a:pPr marL="3203632">
                <a:lnSpc>
                  <a:spcPts val="953"/>
                </a:lnSpc>
                <a:defRPr/>
              </a:pPr>
              <a:t>36</a:t>
            </a:fld>
            <a:endParaRPr spc="-8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Grp="1"/>
          </p:cNvSpPr>
          <p:nvPr>
            <p:ph type="title"/>
          </p:nvPr>
        </p:nvSpPr>
        <p:spPr>
          <a:xfrm>
            <a:off x="1704998" y="952953"/>
            <a:ext cx="5734005" cy="947311"/>
          </a:xfrm>
        </p:spPr>
        <p:txBody>
          <a:bodyPr/>
          <a:lstStyle/>
          <a:p>
            <a:pPr eaLnBrk="1" hangingPunct="1"/>
            <a:r>
              <a:rPr lang="el-GR" sz="3078">
                <a:latin typeface="Arial" charset="0"/>
                <a:cs typeface="Arial" charset="0"/>
              </a:rPr>
              <a:t>Μέθοδος Κέντρου Βαρύτητας -</a:t>
            </a:r>
            <a:br>
              <a:rPr lang="el-GR" sz="3078">
                <a:latin typeface="Arial" charset="0"/>
                <a:cs typeface="Arial" charset="0"/>
              </a:rPr>
            </a:br>
            <a:r>
              <a:rPr lang="el-GR" sz="3078">
                <a:latin typeface="Arial" charset="0"/>
                <a:cs typeface="Arial" charset="0"/>
              </a:rPr>
              <a:t>παράδειγμα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247" y="2299575"/>
            <a:ext cx="7232665" cy="27484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78282" indent="-268779"/>
            <a:r>
              <a:rPr lang="el-GR" sz="2480" dirty="0">
                <a:solidFill>
                  <a:srgbClr val="FF9933"/>
                </a:solidFill>
                <a:latin typeface="Symbol" pitchFamily="18" charset="2"/>
              </a:rPr>
              <a:t> </a:t>
            </a:r>
            <a:r>
              <a:rPr lang="el-GR" sz="2480" b="1" dirty="0">
                <a:cs typeface="Arial" charset="0"/>
              </a:rPr>
              <a:t>Η Κυβέρνηση επιθυμεί να δημιουργήσει ένα  Κ.Ε.Π. που θα εξυπηρετεί 4  αστικά κέντρα σε περιοχή της Β. Ελλάδας</a:t>
            </a:r>
          </a:p>
          <a:p>
            <a:pPr marL="278282" indent="-268779"/>
            <a:r>
              <a:rPr lang="el-GR" sz="2480" dirty="0">
                <a:solidFill>
                  <a:srgbClr val="FF9933"/>
                </a:solidFill>
                <a:latin typeface="Symbol" pitchFamily="18" charset="2"/>
              </a:rPr>
              <a:t></a:t>
            </a:r>
            <a:r>
              <a:rPr lang="el-GR" sz="248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80" b="1" dirty="0">
                <a:cs typeface="Arial" charset="0"/>
              </a:rPr>
              <a:t>Είναι γνωστές οι συντεταγμένες των 4 αστικών κέντρων σε ένα σχετικό πλέγμα  συν/</a:t>
            </a:r>
            <a:r>
              <a:rPr lang="el-GR" sz="2480" b="1" dirty="0" err="1">
                <a:cs typeface="Arial" charset="0"/>
              </a:rPr>
              <a:t>νων</a:t>
            </a:r>
            <a:endParaRPr lang="el-GR" sz="2480" dirty="0">
              <a:cs typeface="Arial" charset="0"/>
            </a:endParaRPr>
          </a:p>
          <a:p>
            <a:pPr marL="278282" indent="-268779">
              <a:spcBef>
                <a:spcPts val="599"/>
              </a:spcBef>
            </a:pPr>
            <a:r>
              <a:rPr lang="el-GR" sz="2480" dirty="0">
                <a:solidFill>
                  <a:srgbClr val="FF9933"/>
                </a:solidFill>
                <a:latin typeface="Symbol" pitchFamily="18" charset="2"/>
              </a:rPr>
              <a:t></a:t>
            </a:r>
            <a:r>
              <a:rPr lang="el-GR" sz="248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80" b="1" dirty="0">
                <a:cs typeface="Arial" charset="0"/>
              </a:rPr>
              <a:t>Να εντοπιστεί η ιδανικότερη θέση δημιουργίας του Κ.Ε.Π. με τη μέθοδο του  κέντρου βαρύτητας</a:t>
            </a:r>
            <a:endParaRPr lang="el-GR" sz="2480" dirty="0"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Grp="1"/>
          </p:cNvSpPr>
          <p:nvPr>
            <p:ph type="title"/>
          </p:nvPr>
        </p:nvSpPr>
        <p:spPr>
          <a:xfrm>
            <a:off x="1312686" y="692316"/>
            <a:ext cx="6518629" cy="1038547"/>
          </a:xfrm>
        </p:spPr>
        <p:txBody>
          <a:bodyPr wrap="square" lIns="0" tIns="90354" rIns="0" bIns="0">
            <a:spAutoFit/>
          </a:bodyPr>
          <a:lstStyle/>
          <a:p>
            <a:pPr marL="71946"/>
            <a:r>
              <a:rPr lang="el-GR" sz="3078">
                <a:latin typeface="Arial" charset="0"/>
                <a:cs typeface="Arial" charset="0"/>
              </a:rPr>
              <a:t>Μέθοδος Κέντρου Βαρύτητας -</a:t>
            </a:r>
            <a:br>
              <a:rPr lang="el-GR" sz="3078">
                <a:latin typeface="Arial" charset="0"/>
                <a:cs typeface="Arial" charset="0"/>
              </a:rPr>
            </a:br>
            <a:r>
              <a:rPr lang="el-GR" sz="3078">
                <a:latin typeface="Arial" charset="0"/>
                <a:cs typeface="Arial" charset="0"/>
              </a:rPr>
              <a:t>παράδειγμα</a:t>
            </a:r>
          </a:p>
        </p:txBody>
      </p:sp>
      <p:sp>
        <p:nvSpPr>
          <p:cNvPr id="19458" name="object 3"/>
          <p:cNvSpPr>
            <a:spLocks/>
          </p:cNvSpPr>
          <p:nvPr/>
        </p:nvSpPr>
        <p:spPr bwMode="auto">
          <a:xfrm>
            <a:off x="2166542" y="2246633"/>
            <a:ext cx="3952988" cy="2930804"/>
          </a:xfrm>
          <a:custGeom>
            <a:avLst/>
            <a:gdLst/>
            <a:ahLst/>
            <a:cxnLst>
              <a:cxn ang="0">
                <a:pos x="4547616" y="3349752"/>
              </a:cxn>
              <a:cxn ang="0">
                <a:pos x="4547616" y="3425952"/>
              </a:cxn>
              <a:cxn ang="0">
                <a:pos x="4585716" y="3407664"/>
              </a:cxn>
              <a:cxn ang="0">
                <a:pos x="4565904" y="3407664"/>
              </a:cxn>
              <a:cxn ang="0">
                <a:pos x="4565904" y="3371088"/>
              </a:cxn>
              <a:cxn ang="0">
                <a:pos x="4588646" y="3371088"/>
              </a:cxn>
              <a:cxn ang="0">
                <a:pos x="4547616" y="3349752"/>
              </a:cxn>
              <a:cxn ang="0">
                <a:pos x="57912" y="57912"/>
              </a:cxn>
              <a:cxn ang="0">
                <a:pos x="18287" y="57912"/>
              </a:cxn>
              <a:cxn ang="0">
                <a:pos x="18287" y="3389376"/>
              </a:cxn>
              <a:cxn ang="0">
                <a:pos x="19907" y="3396091"/>
              </a:cxn>
              <a:cxn ang="0">
                <a:pos x="24383" y="3401949"/>
              </a:cxn>
              <a:cxn ang="0">
                <a:pos x="31146" y="3406092"/>
              </a:cxn>
              <a:cxn ang="0">
                <a:pos x="39624" y="3407664"/>
              </a:cxn>
              <a:cxn ang="0">
                <a:pos x="4547616" y="3407664"/>
              </a:cxn>
              <a:cxn ang="0">
                <a:pos x="4547616" y="3389376"/>
              </a:cxn>
              <a:cxn ang="0">
                <a:pos x="57912" y="3389376"/>
              </a:cxn>
              <a:cxn ang="0">
                <a:pos x="39624" y="3371088"/>
              </a:cxn>
              <a:cxn ang="0">
                <a:pos x="57912" y="3371088"/>
              </a:cxn>
              <a:cxn ang="0">
                <a:pos x="57912" y="57912"/>
              </a:cxn>
              <a:cxn ang="0">
                <a:pos x="4588646" y="3371088"/>
              </a:cxn>
              <a:cxn ang="0">
                <a:pos x="4565904" y="3371088"/>
              </a:cxn>
              <a:cxn ang="0">
                <a:pos x="4565904" y="3407664"/>
              </a:cxn>
              <a:cxn ang="0">
                <a:pos x="4585716" y="3407664"/>
              </a:cxn>
              <a:cxn ang="0">
                <a:pos x="4623816" y="3389376"/>
              </a:cxn>
              <a:cxn ang="0">
                <a:pos x="4588646" y="3371088"/>
              </a:cxn>
              <a:cxn ang="0">
                <a:pos x="57912" y="3371088"/>
              </a:cxn>
              <a:cxn ang="0">
                <a:pos x="39624" y="3371088"/>
              </a:cxn>
              <a:cxn ang="0">
                <a:pos x="57912" y="3389376"/>
              </a:cxn>
              <a:cxn ang="0">
                <a:pos x="57912" y="3371088"/>
              </a:cxn>
              <a:cxn ang="0">
                <a:pos x="4547616" y="3371088"/>
              </a:cxn>
              <a:cxn ang="0">
                <a:pos x="57912" y="3371088"/>
              </a:cxn>
              <a:cxn ang="0">
                <a:pos x="57912" y="3389376"/>
              </a:cxn>
              <a:cxn ang="0">
                <a:pos x="4547616" y="3389376"/>
              </a:cxn>
              <a:cxn ang="0">
                <a:pos x="4547616" y="3371088"/>
              </a:cxn>
              <a:cxn ang="0">
                <a:pos x="39624" y="0"/>
              </a:cxn>
              <a:cxn ang="0">
                <a:pos x="0" y="76200"/>
              </a:cxn>
              <a:cxn ang="0">
                <a:pos x="18287" y="76200"/>
              </a:cxn>
              <a:cxn ang="0">
                <a:pos x="18287" y="57912"/>
              </a:cxn>
              <a:cxn ang="0">
                <a:pos x="67421" y="57912"/>
              </a:cxn>
              <a:cxn ang="0">
                <a:pos x="39624" y="0"/>
              </a:cxn>
              <a:cxn ang="0">
                <a:pos x="67421" y="57912"/>
              </a:cxn>
              <a:cxn ang="0">
                <a:pos x="57912" y="57912"/>
              </a:cxn>
              <a:cxn ang="0">
                <a:pos x="57912" y="76200"/>
              </a:cxn>
              <a:cxn ang="0">
                <a:pos x="76200" y="76200"/>
              </a:cxn>
              <a:cxn ang="0">
                <a:pos x="67421" y="57912"/>
              </a:cxn>
            </a:cxnLst>
            <a:rect l="0" t="0" r="r" b="b"/>
            <a:pathLst>
              <a:path w="4624070" h="3426460">
                <a:moveTo>
                  <a:pt x="4547616" y="3349752"/>
                </a:moveTo>
                <a:lnTo>
                  <a:pt x="4547616" y="3425952"/>
                </a:lnTo>
                <a:lnTo>
                  <a:pt x="4585716" y="3407664"/>
                </a:lnTo>
                <a:lnTo>
                  <a:pt x="4565904" y="3407664"/>
                </a:lnTo>
                <a:lnTo>
                  <a:pt x="4565904" y="3371088"/>
                </a:lnTo>
                <a:lnTo>
                  <a:pt x="4588646" y="3371088"/>
                </a:lnTo>
                <a:lnTo>
                  <a:pt x="4547616" y="3349752"/>
                </a:lnTo>
                <a:close/>
              </a:path>
              <a:path w="4624070" h="3426460">
                <a:moveTo>
                  <a:pt x="57912" y="57912"/>
                </a:moveTo>
                <a:lnTo>
                  <a:pt x="18287" y="57912"/>
                </a:lnTo>
                <a:lnTo>
                  <a:pt x="18287" y="3389376"/>
                </a:lnTo>
                <a:lnTo>
                  <a:pt x="19907" y="3396091"/>
                </a:lnTo>
                <a:lnTo>
                  <a:pt x="24383" y="3401949"/>
                </a:lnTo>
                <a:lnTo>
                  <a:pt x="31146" y="3406092"/>
                </a:lnTo>
                <a:lnTo>
                  <a:pt x="39624" y="3407664"/>
                </a:lnTo>
                <a:lnTo>
                  <a:pt x="4547616" y="3407664"/>
                </a:lnTo>
                <a:lnTo>
                  <a:pt x="4547616" y="3389376"/>
                </a:lnTo>
                <a:lnTo>
                  <a:pt x="57912" y="3389376"/>
                </a:lnTo>
                <a:lnTo>
                  <a:pt x="39624" y="3371088"/>
                </a:lnTo>
                <a:lnTo>
                  <a:pt x="57912" y="3371088"/>
                </a:lnTo>
                <a:lnTo>
                  <a:pt x="57912" y="57912"/>
                </a:lnTo>
                <a:close/>
              </a:path>
              <a:path w="4624070" h="3426460">
                <a:moveTo>
                  <a:pt x="4588646" y="3371088"/>
                </a:moveTo>
                <a:lnTo>
                  <a:pt x="4565904" y="3371088"/>
                </a:lnTo>
                <a:lnTo>
                  <a:pt x="4565904" y="3407664"/>
                </a:lnTo>
                <a:lnTo>
                  <a:pt x="4585716" y="3407664"/>
                </a:lnTo>
                <a:lnTo>
                  <a:pt x="4623816" y="3389376"/>
                </a:lnTo>
                <a:lnTo>
                  <a:pt x="4588646" y="3371088"/>
                </a:lnTo>
                <a:close/>
              </a:path>
              <a:path w="4624070" h="3426460">
                <a:moveTo>
                  <a:pt x="57912" y="3371088"/>
                </a:moveTo>
                <a:lnTo>
                  <a:pt x="39624" y="3371088"/>
                </a:lnTo>
                <a:lnTo>
                  <a:pt x="57912" y="3389376"/>
                </a:lnTo>
                <a:lnTo>
                  <a:pt x="57912" y="3371088"/>
                </a:lnTo>
                <a:close/>
              </a:path>
              <a:path w="4624070" h="3426460">
                <a:moveTo>
                  <a:pt x="4547616" y="3371088"/>
                </a:moveTo>
                <a:lnTo>
                  <a:pt x="57912" y="3371088"/>
                </a:lnTo>
                <a:lnTo>
                  <a:pt x="57912" y="3389376"/>
                </a:lnTo>
                <a:lnTo>
                  <a:pt x="4547616" y="3389376"/>
                </a:lnTo>
                <a:lnTo>
                  <a:pt x="4547616" y="3371088"/>
                </a:lnTo>
                <a:close/>
              </a:path>
              <a:path w="4624070" h="3426460">
                <a:moveTo>
                  <a:pt x="39624" y="0"/>
                </a:moveTo>
                <a:lnTo>
                  <a:pt x="0" y="76200"/>
                </a:lnTo>
                <a:lnTo>
                  <a:pt x="18287" y="76200"/>
                </a:lnTo>
                <a:lnTo>
                  <a:pt x="18287" y="57912"/>
                </a:lnTo>
                <a:lnTo>
                  <a:pt x="67421" y="57912"/>
                </a:lnTo>
                <a:lnTo>
                  <a:pt x="39624" y="0"/>
                </a:lnTo>
                <a:close/>
              </a:path>
              <a:path w="4624070" h="3426460">
                <a:moveTo>
                  <a:pt x="67421" y="57912"/>
                </a:moveTo>
                <a:lnTo>
                  <a:pt x="57912" y="57912"/>
                </a:lnTo>
                <a:lnTo>
                  <a:pt x="57912" y="76200"/>
                </a:lnTo>
                <a:lnTo>
                  <a:pt x="76200" y="76200"/>
                </a:lnTo>
                <a:lnTo>
                  <a:pt x="67421" y="579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59" name="object 4"/>
          <p:cNvSpPr txBox="1">
            <a:spLocks noChangeArrowheads="1"/>
          </p:cNvSpPr>
          <p:nvPr/>
        </p:nvSpPr>
        <p:spPr bwMode="auto">
          <a:xfrm>
            <a:off x="6145323" y="5052549"/>
            <a:ext cx="1159290" cy="1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60"/>
            <a:r>
              <a:rPr lang="el-GR" sz="1283" b="1" i="1">
                <a:cs typeface="Arial" charset="0"/>
              </a:rPr>
              <a:t>Ανατολή-Δύση</a:t>
            </a:r>
            <a:endParaRPr lang="el-GR" sz="1283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118" y="3270175"/>
            <a:ext cx="388240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4" dirty="0">
                <a:latin typeface="Arial"/>
                <a:cs typeface="Arial"/>
              </a:rPr>
              <a:t>90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9118" y="3856607"/>
            <a:ext cx="388240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4" dirty="0">
                <a:latin typeface="Arial"/>
                <a:cs typeface="Arial"/>
              </a:rPr>
              <a:t>60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9118" y="4443040"/>
            <a:ext cx="388240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4" dirty="0">
                <a:latin typeface="Arial"/>
                <a:cs typeface="Arial"/>
              </a:rPr>
              <a:t>30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0615" y="4964313"/>
            <a:ext cx="67874" cy="197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924" b="1" i="1" spc="-859" baseline="-22222" dirty="0">
                <a:latin typeface="Arial"/>
                <a:cs typeface="Arial"/>
              </a:rPr>
              <a:t>–</a:t>
            </a: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6143" y="5029472"/>
            <a:ext cx="204980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30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1401" y="5029472"/>
            <a:ext cx="204979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60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3944" y="5029472"/>
            <a:ext cx="204980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90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5762" y="5029472"/>
            <a:ext cx="295931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120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0160" y="5029472"/>
            <a:ext cx="295931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118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150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4914" y="5414997"/>
            <a:ext cx="1255671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dirty="0">
                <a:latin typeface="Arial"/>
                <a:cs typeface="Arial"/>
              </a:rPr>
              <a:t>Αυθαίρετη</a:t>
            </a:r>
            <a:r>
              <a:rPr sz="1283" b="1" i="1" spc="-94" dirty="0">
                <a:latin typeface="Arial"/>
                <a:cs typeface="Arial"/>
              </a:rPr>
              <a:t> </a:t>
            </a:r>
            <a:r>
              <a:rPr sz="1283" b="1" i="1" spc="-4" dirty="0">
                <a:latin typeface="Arial"/>
                <a:cs typeface="Arial"/>
              </a:rPr>
              <a:t>αρχή</a:t>
            </a:r>
            <a:endParaRPr sz="1283">
              <a:latin typeface="Arial"/>
              <a:cs typeface="Arial"/>
            </a:endParaRPr>
          </a:p>
        </p:txBody>
      </p:sp>
      <p:sp>
        <p:nvSpPr>
          <p:cNvPr id="19470" name="object 15"/>
          <p:cNvSpPr>
            <a:spLocks/>
          </p:cNvSpPr>
          <p:nvPr/>
        </p:nvSpPr>
        <p:spPr bwMode="auto">
          <a:xfrm>
            <a:off x="2093238" y="5200515"/>
            <a:ext cx="127603" cy="294573"/>
          </a:xfrm>
          <a:custGeom>
            <a:avLst/>
            <a:gdLst/>
            <a:ahLst/>
            <a:cxnLst>
              <a:cxn ang="0">
                <a:pos x="25429" y="91577"/>
              </a:cxn>
              <a:cxn ang="0">
                <a:pos x="21336" y="100583"/>
              </a:cxn>
              <a:cxn ang="0">
                <a:pos x="9143" y="128015"/>
              </a:cxn>
              <a:cxn ang="0">
                <a:pos x="3048" y="158495"/>
              </a:cxn>
              <a:cxn ang="0">
                <a:pos x="3048" y="198119"/>
              </a:cxn>
              <a:cxn ang="0">
                <a:pos x="6095" y="198119"/>
              </a:cxn>
              <a:cxn ang="0">
                <a:pos x="6095" y="201167"/>
              </a:cxn>
              <a:cxn ang="0">
                <a:pos x="21336" y="240791"/>
              </a:cxn>
              <a:cxn ang="0">
                <a:pos x="51816" y="286511"/>
              </a:cxn>
              <a:cxn ang="0">
                <a:pos x="85343" y="320039"/>
              </a:cxn>
              <a:cxn ang="0">
                <a:pos x="97536" y="335279"/>
              </a:cxn>
              <a:cxn ang="0">
                <a:pos x="100583" y="338327"/>
              </a:cxn>
              <a:cxn ang="0">
                <a:pos x="103631" y="344423"/>
              </a:cxn>
              <a:cxn ang="0">
                <a:pos x="149351" y="310895"/>
              </a:cxn>
              <a:cxn ang="0">
                <a:pos x="146304" y="304799"/>
              </a:cxn>
              <a:cxn ang="0">
                <a:pos x="140207" y="298703"/>
              </a:cxn>
              <a:cxn ang="0">
                <a:pos x="128016" y="283463"/>
              </a:cxn>
              <a:cxn ang="0">
                <a:pos x="112775" y="268223"/>
              </a:cxn>
              <a:cxn ang="0">
                <a:pos x="97536" y="249935"/>
              </a:cxn>
              <a:cxn ang="0">
                <a:pos x="82295" y="228599"/>
              </a:cxn>
              <a:cxn ang="0">
                <a:pos x="64007" y="201167"/>
              </a:cxn>
              <a:cxn ang="0">
                <a:pos x="64007" y="192023"/>
              </a:cxn>
              <a:cxn ang="0">
                <a:pos x="62484" y="188975"/>
              </a:cxn>
              <a:cxn ang="0">
                <a:pos x="60960" y="188975"/>
              </a:cxn>
              <a:cxn ang="0">
                <a:pos x="57912" y="179831"/>
              </a:cxn>
              <a:cxn ang="0">
                <a:pos x="60960" y="170687"/>
              </a:cxn>
              <a:cxn ang="0">
                <a:pos x="60960" y="164591"/>
              </a:cxn>
              <a:cxn ang="0">
                <a:pos x="64007" y="155447"/>
              </a:cxn>
              <a:cxn ang="0">
                <a:pos x="67056" y="143255"/>
              </a:cxn>
              <a:cxn ang="0">
                <a:pos x="73151" y="121919"/>
              </a:cxn>
              <a:cxn ang="0">
                <a:pos x="76051" y="116121"/>
              </a:cxn>
              <a:cxn ang="0">
                <a:pos x="25429" y="91577"/>
              </a:cxn>
              <a:cxn ang="0">
                <a:pos x="60960" y="185927"/>
              </a:cxn>
              <a:cxn ang="0">
                <a:pos x="60960" y="188975"/>
              </a:cxn>
              <a:cxn ang="0">
                <a:pos x="62484" y="188975"/>
              </a:cxn>
              <a:cxn ang="0">
                <a:pos x="60960" y="185927"/>
              </a:cxn>
              <a:cxn ang="0">
                <a:pos x="100583" y="67055"/>
              </a:cxn>
              <a:cxn ang="0">
                <a:pos x="36575" y="67055"/>
              </a:cxn>
              <a:cxn ang="0">
                <a:pos x="88392" y="91439"/>
              </a:cxn>
              <a:cxn ang="0">
                <a:pos x="76051" y="116121"/>
              </a:cxn>
              <a:cxn ang="0">
                <a:pos x="100583" y="128015"/>
              </a:cxn>
              <a:cxn ang="0">
                <a:pos x="100583" y="67055"/>
              </a:cxn>
              <a:cxn ang="0">
                <a:pos x="36575" y="67055"/>
              </a:cxn>
              <a:cxn ang="0">
                <a:pos x="25429" y="91577"/>
              </a:cxn>
              <a:cxn ang="0">
                <a:pos x="76051" y="116121"/>
              </a:cxn>
              <a:cxn ang="0">
                <a:pos x="88392" y="91439"/>
              </a:cxn>
              <a:cxn ang="0">
                <a:pos x="36575" y="67055"/>
              </a:cxn>
              <a:cxn ang="0">
                <a:pos x="100583" y="0"/>
              </a:cxn>
              <a:cxn ang="0">
                <a:pos x="0" y="79247"/>
              </a:cxn>
              <a:cxn ang="0">
                <a:pos x="25429" y="91577"/>
              </a:cxn>
              <a:cxn ang="0">
                <a:pos x="36575" y="67055"/>
              </a:cxn>
              <a:cxn ang="0">
                <a:pos x="100583" y="67055"/>
              </a:cxn>
              <a:cxn ang="0">
                <a:pos x="100583" y="0"/>
              </a:cxn>
            </a:cxnLst>
            <a:rect l="0" t="0" r="r" b="b"/>
            <a:pathLst>
              <a:path w="149860" h="344804">
                <a:moveTo>
                  <a:pt x="25429" y="91577"/>
                </a:moveTo>
                <a:lnTo>
                  <a:pt x="21336" y="100583"/>
                </a:lnTo>
                <a:lnTo>
                  <a:pt x="9143" y="128015"/>
                </a:lnTo>
                <a:lnTo>
                  <a:pt x="3048" y="158495"/>
                </a:lnTo>
                <a:lnTo>
                  <a:pt x="3048" y="198119"/>
                </a:lnTo>
                <a:lnTo>
                  <a:pt x="6095" y="198119"/>
                </a:lnTo>
                <a:lnTo>
                  <a:pt x="6095" y="201167"/>
                </a:lnTo>
                <a:lnTo>
                  <a:pt x="21336" y="240791"/>
                </a:lnTo>
                <a:lnTo>
                  <a:pt x="51816" y="286511"/>
                </a:lnTo>
                <a:lnTo>
                  <a:pt x="85343" y="320039"/>
                </a:lnTo>
                <a:lnTo>
                  <a:pt x="97536" y="335279"/>
                </a:lnTo>
                <a:lnTo>
                  <a:pt x="100583" y="338327"/>
                </a:lnTo>
                <a:lnTo>
                  <a:pt x="103631" y="344423"/>
                </a:lnTo>
                <a:lnTo>
                  <a:pt x="149351" y="310895"/>
                </a:lnTo>
                <a:lnTo>
                  <a:pt x="146304" y="304799"/>
                </a:lnTo>
                <a:lnTo>
                  <a:pt x="140207" y="298703"/>
                </a:lnTo>
                <a:lnTo>
                  <a:pt x="128016" y="283463"/>
                </a:lnTo>
                <a:lnTo>
                  <a:pt x="112775" y="268223"/>
                </a:lnTo>
                <a:lnTo>
                  <a:pt x="97536" y="249935"/>
                </a:lnTo>
                <a:lnTo>
                  <a:pt x="82295" y="228599"/>
                </a:lnTo>
                <a:lnTo>
                  <a:pt x="64007" y="201167"/>
                </a:lnTo>
                <a:lnTo>
                  <a:pt x="64007" y="192023"/>
                </a:lnTo>
                <a:lnTo>
                  <a:pt x="62484" y="188975"/>
                </a:lnTo>
                <a:lnTo>
                  <a:pt x="60960" y="188975"/>
                </a:lnTo>
                <a:lnTo>
                  <a:pt x="57912" y="179831"/>
                </a:lnTo>
                <a:lnTo>
                  <a:pt x="60960" y="170687"/>
                </a:lnTo>
                <a:lnTo>
                  <a:pt x="60960" y="164591"/>
                </a:lnTo>
                <a:lnTo>
                  <a:pt x="64007" y="155447"/>
                </a:lnTo>
                <a:lnTo>
                  <a:pt x="67056" y="143255"/>
                </a:lnTo>
                <a:lnTo>
                  <a:pt x="73151" y="121919"/>
                </a:lnTo>
                <a:lnTo>
                  <a:pt x="76051" y="116121"/>
                </a:lnTo>
                <a:lnTo>
                  <a:pt x="25429" y="91577"/>
                </a:lnTo>
                <a:close/>
              </a:path>
              <a:path w="149860" h="344804">
                <a:moveTo>
                  <a:pt x="60960" y="185927"/>
                </a:moveTo>
                <a:lnTo>
                  <a:pt x="60960" y="188975"/>
                </a:lnTo>
                <a:lnTo>
                  <a:pt x="62484" y="188975"/>
                </a:lnTo>
                <a:lnTo>
                  <a:pt x="60960" y="185927"/>
                </a:lnTo>
                <a:close/>
              </a:path>
              <a:path w="149860" h="344804">
                <a:moveTo>
                  <a:pt x="100583" y="67055"/>
                </a:moveTo>
                <a:lnTo>
                  <a:pt x="36575" y="67055"/>
                </a:lnTo>
                <a:lnTo>
                  <a:pt x="88392" y="91439"/>
                </a:lnTo>
                <a:lnTo>
                  <a:pt x="76051" y="116121"/>
                </a:lnTo>
                <a:lnTo>
                  <a:pt x="100583" y="128015"/>
                </a:lnTo>
                <a:lnTo>
                  <a:pt x="100583" y="67055"/>
                </a:lnTo>
                <a:close/>
              </a:path>
              <a:path w="149860" h="344804">
                <a:moveTo>
                  <a:pt x="36575" y="67055"/>
                </a:moveTo>
                <a:lnTo>
                  <a:pt x="25429" y="91577"/>
                </a:lnTo>
                <a:lnTo>
                  <a:pt x="76051" y="116121"/>
                </a:lnTo>
                <a:lnTo>
                  <a:pt x="88392" y="91439"/>
                </a:lnTo>
                <a:lnTo>
                  <a:pt x="36575" y="67055"/>
                </a:lnTo>
                <a:close/>
              </a:path>
              <a:path w="149860" h="344804">
                <a:moveTo>
                  <a:pt x="100583" y="0"/>
                </a:moveTo>
                <a:lnTo>
                  <a:pt x="0" y="79247"/>
                </a:lnTo>
                <a:lnTo>
                  <a:pt x="25429" y="91577"/>
                </a:lnTo>
                <a:lnTo>
                  <a:pt x="36575" y="67055"/>
                </a:lnTo>
                <a:lnTo>
                  <a:pt x="100583" y="67055"/>
                </a:lnTo>
                <a:lnTo>
                  <a:pt x="10058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1" name="object 16"/>
          <p:cNvSpPr>
            <a:spLocks/>
          </p:cNvSpPr>
          <p:nvPr/>
        </p:nvSpPr>
        <p:spPr bwMode="auto">
          <a:xfrm>
            <a:off x="2843926" y="2702748"/>
            <a:ext cx="206337" cy="214482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3294" y="9667"/>
              </a:cxn>
              <a:cxn ang="0">
                <a:pos x="35433" y="36195"/>
              </a:cxn>
              <a:cxn ang="0">
                <a:pos x="9572" y="75866"/>
              </a:cxn>
              <a:cxn ang="0">
                <a:pos x="0" y="124967"/>
              </a:cxn>
              <a:cxn ang="0">
                <a:pos x="9572" y="172783"/>
              </a:cxn>
              <a:cxn ang="0">
                <a:pos x="35433" y="212598"/>
              </a:cxn>
              <a:cxn ang="0">
                <a:pos x="73294" y="239839"/>
              </a:cxn>
              <a:cxn ang="0">
                <a:pos x="118872" y="249936"/>
              </a:cxn>
              <a:cxn ang="0">
                <a:pos x="166211" y="239839"/>
              </a:cxn>
              <a:cxn ang="0">
                <a:pos x="204978" y="212598"/>
              </a:cxn>
              <a:cxn ang="0">
                <a:pos x="231171" y="172783"/>
              </a:cxn>
              <a:cxn ang="0">
                <a:pos x="240792" y="124967"/>
              </a:cxn>
              <a:cxn ang="0">
                <a:pos x="231171" y="75866"/>
              </a:cxn>
              <a:cxn ang="0">
                <a:pos x="204978" y="36195"/>
              </a:cxn>
              <a:cxn ang="0">
                <a:pos x="166211" y="9667"/>
              </a:cxn>
              <a:cxn ang="0">
                <a:pos x="118872" y="0"/>
              </a:cxn>
            </a:cxnLst>
            <a:rect l="0" t="0" r="r" b="b"/>
            <a:pathLst>
              <a:path w="241300" h="250189">
                <a:moveTo>
                  <a:pt x="118872" y="0"/>
                </a:moveTo>
                <a:lnTo>
                  <a:pt x="73294" y="9667"/>
                </a:lnTo>
                <a:lnTo>
                  <a:pt x="35433" y="36195"/>
                </a:lnTo>
                <a:lnTo>
                  <a:pt x="9572" y="75866"/>
                </a:lnTo>
                <a:lnTo>
                  <a:pt x="0" y="124967"/>
                </a:lnTo>
                <a:lnTo>
                  <a:pt x="9572" y="172783"/>
                </a:lnTo>
                <a:lnTo>
                  <a:pt x="35433" y="212598"/>
                </a:lnTo>
                <a:lnTo>
                  <a:pt x="73294" y="239839"/>
                </a:lnTo>
                <a:lnTo>
                  <a:pt x="118872" y="249936"/>
                </a:lnTo>
                <a:lnTo>
                  <a:pt x="166211" y="239839"/>
                </a:lnTo>
                <a:lnTo>
                  <a:pt x="204978" y="212598"/>
                </a:lnTo>
                <a:lnTo>
                  <a:pt x="231171" y="172783"/>
                </a:lnTo>
                <a:lnTo>
                  <a:pt x="240792" y="124967"/>
                </a:lnTo>
                <a:lnTo>
                  <a:pt x="231171" y="75866"/>
                </a:lnTo>
                <a:lnTo>
                  <a:pt x="204978" y="36195"/>
                </a:lnTo>
                <a:lnTo>
                  <a:pt x="166211" y="9667"/>
                </a:lnTo>
                <a:lnTo>
                  <a:pt x="118872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2" name="object 17"/>
          <p:cNvSpPr>
            <a:spLocks/>
          </p:cNvSpPr>
          <p:nvPr/>
        </p:nvSpPr>
        <p:spPr bwMode="auto">
          <a:xfrm>
            <a:off x="2843926" y="2702748"/>
            <a:ext cx="206337" cy="214482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3294" y="9667"/>
              </a:cxn>
              <a:cxn ang="0">
                <a:pos x="35433" y="36195"/>
              </a:cxn>
              <a:cxn ang="0">
                <a:pos x="9572" y="75866"/>
              </a:cxn>
              <a:cxn ang="0">
                <a:pos x="0" y="124967"/>
              </a:cxn>
              <a:cxn ang="0">
                <a:pos x="9572" y="172783"/>
              </a:cxn>
              <a:cxn ang="0">
                <a:pos x="35433" y="212598"/>
              </a:cxn>
              <a:cxn ang="0">
                <a:pos x="73294" y="239839"/>
              </a:cxn>
              <a:cxn ang="0">
                <a:pos x="118872" y="249936"/>
              </a:cxn>
              <a:cxn ang="0">
                <a:pos x="166211" y="239839"/>
              </a:cxn>
              <a:cxn ang="0">
                <a:pos x="204978" y="212598"/>
              </a:cxn>
              <a:cxn ang="0">
                <a:pos x="231171" y="172783"/>
              </a:cxn>
              <a:cxn ang="0">
                <a:pos x="240792" y="124967"/>
              </a:cxn>
              <a:cxn ang="0">
                <a:pos x="231171" y="75866"/>
              </a:cxn>
              <a:cxn ang="0">
                <a:pos x="204978" y="36195"/>
              </a:cxn>
              <a:cxn ang="0">
                <a:pos x="166211" y="9667"/>
              </a:cxn>
              <a:cxn ang="0">
                <a:pos x="118872" y="0"/>
              </a:cxn>
            </a:cxnLst>
            <a:rect l="0" t="0" r="r" b="b"/>
            <a:pathLst>
              <a:path w="241300" h="250189">
                <a:moveTo>
                  <a:pt x="118872" y="0"/>
                </a:moveTo>
                <a:lnTo>
                  <a:pt x="73294" y="9667"/>
                </a:lnTo>
                <a:lnTo>
                  <a:pt x="35433" y="36195"/>
                </a:lnTo>
                <a:lnTo>
                  <a:pt x="9572" y="75866"/>
                </a:lnTo>
                <a:lnTo>
                  <a:pt x="0" y="124967"/>
                </a:lnTo>
                <a:lnTo>
                  <a:pt x="9572" y="172783"/>
                </a:lnTo>
                <a:lnTo>
                  <a:pt x="35433" y="212598"/>
                </a:lnTo>
                <a:lnTo>
                  <a:pt x="73294" y="239839"/>
                </a:lnTo>
                <a:lnTo>
                  <a:pt x="118872" y="249936"/>
                </a:lnTo>
                <a:lnTo>
                  <a:pt x="166211" y="239839"/>
                </a:lnTo>
                <a:lnTo>
                  <a:pt x="204978" y="212598"/>
                </a:lnTo>
                <a:lnTo>
                  <a:pt x="231171" y="172783"/>
                </a:lnTo>
                <a:lnTo>
                  <a:pt x="240792" y="124967"/>
                </a:lnTo>
                <a:lnTo>
                  <a:pt x="231171" y="75866"/>
                </a:lnTo>
                <a:lnTo>
                  <a:pt x="204978" y="36195"/>
                </a:lnTo>
                <a:lnTo>
                  <a:pt x="166211" y="9667"/>
                </a:lnTo>
                <a:lnTo>
                  <a:pt x="118872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3" name="object 18"/>
          <p:cNvSpPr>
            <a:spLocks/>
          </p:cNvSpPr>
          <p:nvPr/>
        </p:nvSpPr>
        <p:spPr bwMode="auto">
          <a:xfrm>
            <a:off x="3586469" y="4254349"/>
            <a:ext cx="203622" cy="213125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4"/>
              </a:cxn>
              <a:cxn ang="0">
                <a:pos x="9143" y="75866"/>
              </a:cxn>
              <a:cxn ang="0">
                <a:pos x="0" y="124967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9" y="240268"/>
              </a:cxn>
              <a:cxn ang="0">
                <a:pos x="118872" y="249935"/>
              </a:cxn>
              <a:cxn ang="0">
                <a:pos x="165735" y="240268"/>
              </a:cxn>
              <a:cxn ang="0">
                <a:pos x="203453" y="213740"/>
              </a:cxn>
              <a:cxn ang="0">
                <a:pos x="228600" y="174069"/>
              </a:cxn>
              <a:cxn ang="0">
                <a:pos x="237743" y="124967"/>
              </a:cxn>
              <a:cxn ang="0">
                <a:pos x="228600" y="75866"/>
              </a:cxn>
              <a:cxn ang="0">
                <a:pos x="203453" y="36194"/>
              </a:cxn>
              <a:cxn ang="0">
                <a:pos x="165735" y="9667"/>
              </a:cxn>
              <a:cxn ang="0">
                <a:pos x="118872" y="0"/>
              </a:cxn>
            </a:cxnLst>
            <a:rect l="0" t="0" r="r" b="b"/>
            <a:pathLst>
              <a:path w="238125" h="250189">
                <a:moveTo>
                  <a:pt x="118872" y="0"/>
                </a:moveTo>
                <a:lnTo>
                  <a:pt x="72009" y="9667"/>
                </a:lnTo>
                <a:lnTo>
                  <a:pt x="34289" y="36194"/>
                </a:lnTo>
                <a:lnTo>
                  <a:pt x="9143" y="75866"/>
                </a:lnTo>
                <a:lnTo>
                  <a:pt x="0" y="124967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9" y="240268"/>
                </a:lnTo>
                <a:lnTo>
                  <a:pt x="118872" y="249935"/>
                </a:lnTo>
                <a:lnTo>
                  <a:pt x="165735" y="240268"/>
                </a:lnTo>
                <a:lnTo>
                  <a:pt x="203453" y="213740"/>
                </a:lnTo>
                <a:lnTo>
                  <a:pt x="228600" y="174069"/>
                </a:lnTo>
                <a:lnTo>
                  <a:pt x="237743" y="124967"/>
                </a:lnTo>
                <a:lnTo>
                  <a:pt x="228600" y="75866"/>
                </a:lnTo>
                <a:lnTo>
                  <a:pt x="203453" y="36194"/>
                </a:lnTo>
                <a:lnTo>
                  <a:pt x="165735" y="9667"/>
                </a:lnTo>
                <a:lnTo>
                  <a:pt x="118872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4" name="object 19"/>
          <p:cNvSpPr>
            <a:spLocks/>
          </p:cNvSpPr>
          <p:nvPr/>
        </p:nvSpPr>
        <p:spPr bwMode="auto">
          <a:xfrm>
            <a:off x="3586469" y="4254349"/>
            <a:ext cx="203622" cy="213125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4"/>
              </a:cxn>
              <a:cxn ang="0">
                <a:pos x="9143" y="75866"/>
              </a:cxn>
              <a:cxn ang="0">
                <a:pos x="0" y="124967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9" y="240268"/>
              </a:cxn>
              <a:cxn ang="0">
                <a:pos x="118872" y="249935"/>
              </a:cxn>
              <a:cxn ang="0">
                <a:pos x="165735" y="240268"/>
              </a:cxn>
              <a:cxn ang="0">
                <a:pos x="203453" y="213740"/>
              </a:cxn>
              <a:cxn ang="0">
                <a:pos x="228600" y="174069"/>
              </a:cxn>
              <a:cxn ang="0">
                <a:pos x="237743" y="124967"/>
              </a:cxn>
              <a:cxn ang="0">
                <a:pos x="228600" y="75866"/>
              </a:cxn>
              <a:cxn ang="0">
                <a:pos x="203453" y="36194"/>
              </a:cxn>
              <a:cxn ang="0">
                <a:pos x="165735" y="9667"/>
              </a:cxn>
              <a:cxn ang="0">
                <a:pos x="118872" y="0"/>
              </a:cxn>
            </a:cxnLst>
            <a:rect l="0" t="0" r="r" b="b"/>
            <a:pathLst>
              <a:path w="238125" h="250189">
                <a:moveTo>
                  <a:pt x="118872" y="0"/>
                </a:moveTo>
                <a:lnTo>
                  <a:pt x="72009" y="9667"/>
                </a:lnTo>
                <a:lnTo>
                  <a:pt x="34289" y="36194"/>
                </a:lnTo>
                <a:lnTo>
                  <a:pt x="9143" y="75866"/>
                </a:lnTo>
                <a:lnTo>
                  <a:pt x="0" y="124967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9" y="240268"/>
                </a:lnTo>
                <a:lnTo>
                  <a:pt x="118872" y="249935"/>
                </a:lnTo>
                <a:lnTo>
                  <a:pt x="165735" y="240268"/>
                </a:lnTo>
                <a:lnTo>
                  <a:pt x="203453" y="213740"/>
                </a:lnTo>
                <a:lnTo>
                  <a:pt x="228600" y="174069"/>
                </a:lnTo>
                <a:lnTo>
                  <a:pt x="237743" y="124967"/>
                </a:lnTo>
                <a:lnTo>
                  <a:pt x="228600" y="75866"/>
                </a:lnTo>
                <a:lnTo>
                  <a:pt x="203453" y="36194"/>
                </a:lnTo>
                <a:lnTo>
                  <a:pt x="165735" y="9667"/>
                </a:lnTo>
                <a:lnTo>
                  <a:pt x="118872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5" name="object 20"/>
          <p:cNvSpPr>
            <a:spLocks/>
          </p:cNvSpPr>
          <p:nvPr/>
        </p:nvSpPr>
        <p:spPr bwMode="auto">
          <a:xfrm>
            <a:off x="4329012" y="2906370"/>
            <a:ext cx="203622" cy="211767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5"/>
              </a:cxn>
              <a:cxn ang="0">
                <a:pos x="9143" y="75866"/>
              </a:cxn>
              <a:cxn ang="0">
                <a:pos x="0" y="124968"/>
              </a:cxn>
              <a:cxn ang="0">
                <a:pos x="9144" y="172307"/>
              </a:cxn>
              <a:cxn ang="0">
                <a:pos x="34290" y="211074"/>
              </a:cxn>
              <a:cxn ang="0">
                <a:pos x="72009" y="237267"/>
              </a:cxn>
              <a:cxn ang="0">
                <a:pos x="118872" y="246887"/>
              </a:cxn>
              <a:cxn ang="0">
                <a:pos x="165735" y="237267"/>
              </a:cxn>
              <a:cxn ang="0">
                <a:pos x="203454" y="211074"/>
              </a:cxn>
              <a:cxn ang="0">
                <a:pos x="228600" y="172307"/>
              </a:cxn>
              <a:cxn ang="0">
                <a:pos x="237744" y="124968"/>
              </a:cxn>
              <a:cxn ang="0">
                <a:pos x="228600" y="75866"/>
              </a:cxn>
              <a:cxn ang="0">
                <a:pos x="203453" y="36195"/>
              </a:cxn>
              <a:cxn ang="0">
                <a:pos x="165734" y="9667"/>
              </a:cxn>
              <a:cxn ang="0">
                <a:pos x="118872" y="0"/>
              </a:cxn>
            </a:cxnLst>
            <a:rect l="0" t="0" r="r" b="b"/>
            <a:pathLst>
              <a:path w="238125" h="247014">
                <a:moveTo>
                  <a:pt x="118872" y="0"/>
                </a:moveTo>
                <a:lnTo>
                  <a:pt x="72009" y="9667"/>
                </a:lnTo>
                <a:lnTo>
                  <a:pt x="34289" y="36195"/>
                </a:lnTo>
                <a:lnTo>
                  <a:pt x="9143" y="75866"/>
                </a:lnTo>
                <a:lnTo>
                  <a:pt x="0" y="124968"/>
                </a:lnTo>
                <a:lnTo>
                  <a:pt x="9144" y="172307"/>
                </a:lnTo>
                <a:lnTo>
                  <a:pt x="34290" y="211074"/>
                </a:lnTo>
                <a:lnTo>
                  <a:pt x="72009" y="237267"/>
                </a:lnTo>
                <a:lnTo>
                  <a:pt x="118872" y="246887"/>
                </a:lnTo>
                <a:lnTo>
                  <a:pt x="165735" y="237267"/>
                </a:lnTo>
                <a:lnTo>
                  <a:pt x="203454" y="211074"/>
                </a:lnTo>
                <a:lnTo>
                  <a:pt x="228600" y="172307"/>
                </a:lnTo>
                <a:lnTo>
                  <a:pt x="237744" y="124968"/>
                </a:lnTo>
                <a:lnTo>
                  <a:pt x="228600" y="75866"/>
                </a:lnTo>
                <a:lnTo>
                  <a:pt x="203453" y="36195"/>
                </a:lnTo>
                <a:lnTo>
                  <a:pt x="165734" y="9667"/>
                </a:lnTo>
                <a:lnTo>
                  <a:pt x="118872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6" name="object 21"/>
          <p:cNvSpPr>
            <a:spLocks/>
          </p:cNvSpPr>
          <p:nvPr/>
        </p:nvSpPr>
        <p:spPr bwMode="auto">
          <a:xfrm>
            <a:off x="4329012" y="2906370"/>
            <a:ext cx="203622" cy="211767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5"/>
              </a:cxn>
              <a:cxn ang="0">
                <a:pos x="9143" y="75866"/>
              </a:cxn>
              <a:cxn ang="0">
                <a:pos x="0" y="124968"/>
              </a:cxn>
              <a:cxn ang="0">
                <a:pos x="9144" y="172307"/>
              </a:cxn>
              <a:cxn ang="0">
                <a:pos x="34290" y="211074"/>
              </a:cxn>
              <a:cxn ang="0">
                <a:pos x="72009" y="237267"/>
              </a:cxn>
              <a:cxn ang="0">
                <a:pos x="118872" y="246887"/>
              </a:cxn>
              <a:cxn ang="0">
                <a:pos x="165735" y="237267"/>
              </a:cxn>
              <a:cxn ang="0">
                <a:pos x="203454" y="211074"/>
              </a:cxn>
              <a:cxn ang="0">
                <a:pos x="228600" y="172307"/>
              </a:cxn>
              <a:cxn ang="0">
                <a:pos x="237744" y="124968"/>
              </a:cxn>
              <a:cxn ang="0">
                <a:pos x="228600" y="75866"/>
              </a:cxn>
              <a:cxn ang="0">
                <a:pos x="203453" y="36195"/>
              </a:cxn>
              <a:cxn ang="0">
                <a:pos x="165734" y="9667"/>
              </a:cxn>
              <a:cxn ang="0">
                <a:pos x="118872" y="0"/>
              </a:cxn>
            </a:cxnLst>
            <a:rect l="0" t="0" r="r" b="b"/>
            <a:pathLst>
              <a:path w="238125" h="247014">
                <a:moveTo>
                  <a:pt x="118872" y="0"/>
                </a:moveTo>
                <a:lnTo>
                  <a:pt x="72009" y="9667"/>
                </a:lnTo>
                <a:lnTo>
                  <a:pt x="34289" y="36195"/>
                </a:lnTo>
                <a:lnTo>
                  <a:pt x="9143" y="75866"/>
                </a:lnTo>
                <a:lnTo>
                  <a:pt x="0" y="124968"/>
                </a:lnTo>
                <a:lnTo>
                  <a:pt x="9144" y="172307"/>
                </a:lnTo>
                <a:lnTo>
                  <a:pt x="34290" y="211074"/>
                </a:lnTo>
                <a:lnTo>
                  <a:pt x="72009" y="237267"/>
                </a:lnTo>
                <a:lnTo>
                  <a:pt x="118872" y="246887"/>
                </a:lnTo>
                <a:lnTo>
                  <a:pt x="165735" y="237267"/>
                </a:lnTo>
                <a:lnTo>
                  <a:pt x="203454" y="211074"/>
                </a:lnTo>
                <a:lnTo>
                  <a:pt x="228600" y="172307"/>
                </a:lnTo>
                <a:lnTo>
                  <a:pt x="237744" y="124968"/>
                </a:lnTo>
                <a:lnTo>
                  <a:pt x="228600" y="75866"/>
                </a:lnTo>
                <a:lnTo>
                  <a:pt x="203453" y="36195"/>
                </a:lnTo>
                <a:lnTo>
                  <a:pt x="165734" y="9667"/>
                </a:lnTo>
                <a:lnTo>
                  <a:pt x="118872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7" name="object 22"/>
          <p:cNvSpPr>
            <a:spLocks/>
          </p:cNvSpPr>
          <p:nvPr/>
        </p:nvSpPr>
        <p:spPr bwMode="auto">
          <a:xfrm>
            <a:off x="5218162" y="2500482"/>
            <a:ext cx="206337" cy="213125"/>
          </a:xfrm>
          <a:custGeom>
            <a:avLst/>
            <a:gdLst/>
            <a:ahLst/>
            <a:cxnLst>
              <a:cxn ang="0">
                <a:pos x="118871" y="0"/>
              </a:cxn>
              <a:cxn ang="0">
                <a:pos x="72008" y="10096"/>
              </a:cxn>
              <a:cxn ang="0">
                <a:pos x="34289" y="37337"/>
              </a:cxn>
              <a:cxn ang="0">
                <a:pos x="9143" y="77152"/>
              </a:cxn>
              <a:cxn ang="0">
                <a:pos x="0" y="124968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8" y="240268"/>
              </a:cxn>
              <a:cxn ang="0">
                <a:pos x="118871" y="249936"/>
              </a:cxn>
              <a:cxn ang="0">
                <a:pos x="166211" y="240268"/>
              </a:cxn>
              <a:cxn ang="0">
                <a:pos x="204977" y="213740"/>
              </a:cxn>
              <a:cxn ang="0">
                <a:pos x="231171" y="174069"/>
              </a:cxn>
              <a:cxn ang="0">
                <a:pos x="240791" y="124968"/>
              </a:cxn>
              <a:cxn ang="0">
                <a:pos x="231171" y="77152"/>
              </a:cxn>
              <a:cxn ang="0">
                <a:pos x="204977" y="37337"/>
              </a:cxn>
              <a:cxn ang="0">
                <a:pos x="166211" y="10096"/>
              </a:cxn>
              <a:cxn ang="0">
                <a:pos x="118871" y="0"/>
              </a:cxn>
            </a:cxnLst>
            <a:rect l="0" t="0" r="r" b="b"/>
            <a:pathLst>
              <a:path w="241300" h="250189">
                <a:moveTo>
                  <a:pt x="118871" y="0"/>
                </a:moveTo>
                <a:lnTo>
                  <a:pt x="72008" y="10096"/>
                </a:lnTo>
                <a:lnTo>
                  <a:pt x="34289" y="37337"/>
                </a:lnTo>
                <a:lnTo>
                  <a:pt x="9143" y="77152"/>
                </a:lnTo>
                <a:lnTo>
                  <a:pt x="0" y="124968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8" y="240268"/>
                </a:lnTo>
                <a:lnTo>
                  <a:pt x="118871" y="249936"/>
                </a:lnTo>
                <a:lnTo>
                  <a:pt x="166211" y="240268"/>
                </a:lnTo>
                <a:lnTo>
                  <a:pt x="204977" y="213740"/>
                </a:lnTo>
                <a:lnTo>
                  <a:pt x="231171" y="174069"/>
                </a:lnTo>
                <a:lnTo>
                  <a:pt x="240791" y="124968"/>
                </a:lnTo>
                <a:lnTo>
                  <a:pt x="231171" y="77152"/>
                </a:lnTo>
                <a:lnTo>
                  <a:pt x="204977" y="37337"/>
                </a:lnTo>
                <a:lnTo>
                  <a:pt x="166211" y="10096"/>
                </a:lnTo>
                <a:lnTo>
                  <a:pt x="118871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9478" name="object 23"/>
          <p:cNvSpPr>
            <a:spLocks/>
          </p:cNvSpPr>
          <p:nvPr/>
        </p:nvSpPr>
        <p:spPr bwMode="auto">
          <a:xfrm>
            <a:off x="5218162" y="2500482"/>
            <a:ext cx="206337" cy="213125"/>
          </a:xfrm>
          <a:custGeom>
            <a:avLst/>
            <a:gdLst/>
            <a:ahLst/>
            <a:cxnLst>
              <a:cxn ang="0">
                <a:pos x="118871" y="0"/>
              </a:cxn>
              <a:cxn ang="0">
                <a:pos x="72008" y="10096"/>
              </a:cxn>
              <a:cxn ang="0">
                <a:pos x="34289" y="37337"/>
              </a:cxn>
              <a:cxn ang="0">
                <a:pos x="9143" y="77152"/>
              </a:cxn>
              <a:cxn ang="0">
                <a:pos x="0" y="124968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8" y="240268"/>
              </a:cxn>
              <a:cxn ang="0">
                <a:pos x="118871" y="249936"/>
              </a:cxn>
              <a:cxn ang="0">
                <a:pos x="166211" y="240268"/>
              </a:cxn>
              <a:cxn ang="0">
                <a:pos x="204977" y="213740"/>
              </a:cxn>
              <a:cxn ang="0">
                <a:pos x="231171" y="174069"/>
              </a:cxn>
              <a:cxn ang="0">
                <a:pos x="240791" y="124968"/>
              </a:cxn>
              <a:cxn ang="0">
                <a:pos x="231171" y="77152"/>
              </a:cxn>
              <a:cxn ang="0">
                <a:pos x="204977" y="37337"/>
              </a:cxn>
              <a:cxn ang="0">
                <a:pos x="166211" y="10096"/>
              </a:cxn>
              <a:cxn ang="0">
                <a:pos x="118871" y="0"/>
              </a:cxn>
            </a:cxnLst>
            <a:rect l="0" t="0" r="r" b="b"/>
            <a:pathLst>
              <a:path w="241300" h="250189">
                <a:moveTo>
                  <a:pt x="118871" y="0"/>
                </a:moveTo>
                <a:lnTo>
                  <a:pt x="72008" y="10096"/>
                </a:lnTo>
                <a:lnTo>
                  <a:pt x="34289" y="37337"/>
                </a:lnTo>
                <a:lnTo>
                  <a:pt x="9143" y="77152"/>
                </a:lnTo>
                <a:lnTo>
                  <a:pt x="0" y="124968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8" y="240268"/>
                </a:lnTo>
                <a:lnTo>
                  <a:pt x="118871" y="249936"/>
                </a:lnTo>
                <a:lnTo>
                  <a:pt x="166211" y="240268"/>
                </a:lnTo>
                <a:lnTo>
                  <a:pt x="204977" y="213740"/>
                </a:lnTo>
                <a:lnTo>
                  <a:pt x="231171" y="174069"/>
                </a:lnTo>
                <a:lnTo>
                  <a:pt x="240791" y="124968"/>
                </a:lnTo>
                <a:lnTo>
                  <a:pt x="231171" y="77152"/>
                </a:lnTo>
                <a:lnTo>
                  <a:pt x="204977" y="37337"/>
                </a:lnTo>
                <a:lnTo>
                  <a:pt x="166211" y="10096"/>
                </a:lnTo>
                <a:lnTo>
                  <a:pt x="118871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4" name="object 24"/>
          <p:cNvSpPr txBox="1"/>
          <p:nvPr/>
        </p:nvSpPr>
        <p:spPr>
          <a:xfrm>
            <a:off x="1737577" y="1983282"/>
            <a:ext cx="5245311" cy="11439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-4" dirty="0">
                <a:latin typeface="Arial"/>
                <a:cs typeface="Arial"/>
              </a:rPr>
              <a:t>Βορράς </a:t>
            </a:r>
            <a:r>
              <a:rPr sz="1283" b="1" i="1" dirty="0">
                <a:latin typeface="Arial"/>
                <a:cs typeface="Arial"/>
              </a:rPr>
              <a:t>-</a:t>
            </a:r>
            <a:r>
              <a:rPr sz="1283" b="1" i="1" spc="-60" dirty="0">
                <a:latin typeface="Arial"/>
                <a:cs typeface="Arial"/>
              </a:rPr>
              <a:t> </a:t>
            </a:r>
            <a:r>
              <a:rPr sz="1283" b="1" i="1" spc="-4" dirty="0">
                <a:latin typeface="Arial"/>
                <a:cs typeface="Arial"/>
              </a:rPr>
              <a:t>Νότος</a:t>
            </a:r>
            <a:endParaRPr sz="1283" dirty="0">
              <a:latin typeface="Arial"/>
              <a:cs typeface="Arial"/>
            </a:endParaRPr>
          </a:p>
          <a:p>
            <a:pPr marL="2746979">
              <a:lnSpc>
                <a:spcPts val="1612"/>
              </a:lnSpc>
              <a:spcBef>
                <a:spcPts val="590"/>
              </a:spcBef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</a:t>
            </a:r>
            <a:r>
              <a:rPr lang="el-GR" sz="2052" b="1" i="1" spc="-6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Κέντρο</a:t>
            </a:r>
            <a:r>
              <a:rPr sz="2052" b="1" i="1" baseline="1736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lang="el-GR" sz="2052" b="1" i="1" baseline="1736" dirty="0">
                <a:solidFill>
                  <a:srgbClr val="007F00"/>
                </a:solidFill>
                <a:latin typeface="Arial"/>
                <a:cs typeface="Arial"/>
              </a:rPr>
              <a:t> Γ </a:t>
            </a:r>
            <a:r>
              <a:rPr sz="2052" b="1" baseline="1736" dirty="0">
                <a:latin typeface="Arial"/>
                <a:cs typeface="Arial"/>
              </a:rPr>
              <a:t>(</a:t>
            </a:r>
            <a:r>
              <a:rPr lang="el-GR" sz="2052" b="1" baseline="1736" dirty="0">
                <a:latin typeface="Arial"/>
                <a:cs typeface="Arial"/>
              </a:rPr>
              <a:t>130,  130</a:t>
            </a:r>
            <a:r>
              <a:rPr sz="2052" b="1" baseline="1736" dirty="0">
                <a:latin typeface="Arial"/>
                <a:cs typeface="Arial"/>
              </a:rPr>
              <a:t>)</a:t>
            </a:r>
            <a:endParaRPr sz="2052" baseline="1736" dirty="0">
              <a:latin typeface="Arial"/>
              <a:cs typeface="Arial"/>
            </a:endParaRPr>
          </a:p>
          <a:p>
            <a:pPr marL="529414">
              <a:lnSpc>
                <a:spcPts val="1612"/>
              </a:lnSpc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</a:t>
            </a:r>
            <a:r>
              <a:rPr lang="el-GR" sz="2052" b="1" i="1" spc="-6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Κέντρο Α </a:t>
            </a:r>
            <a:r>
              <a:rPr sz="2052" b="1" baseline="1736" dirty="0">
                <a:latin typeface="Arial"/>
                <a:cs typeface="Arial"/>
              </a:rPr>
              <a:t>(3</a:t>
            </a:r>
            <a:r>
              <a:rPr lang="el-GR" sz="2052" b="1" baseline="1736" dirty="0">
                <a:latin typeface="Arial"/>
                <a:cs typeface="Arial"/>
              </a:rPr>
              <a:t>0</a:t>
            </a:r>
            <a:r>
              <a:rPr sz="2052" b="1" baseline="1736" dirty="0">
                <a:latin typeface="Arial"/>
                <a:cs typeface="Arial"/>
              </a:rPr>
              <a:t>, </a:t>
            </a:r>
            <a:r>
              <a:rPr sz="2052" b="1" spc="-13" baseline="1736" dirty="0">
                <a:latin typeface="Arial"/>
                <a:cs typeface="Arial"/>
              </a:rPr>
              <a:t>120)</a:t>
            </a:r>
            <a:endParaRPr sz="2052" baseline="1736" dirty="0">
              <a:latin typeface="Arial"/>
              <a:cs typeface="Arial"/>
            </a:endParaRPr>
          </a:p>
          <a:p>
            <a:pPr marL="80905">
              <a:spcBef>
                <a:spcPts val="167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120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 dirty="0">
              <a:latin typeface="Arial"/>
              <a:cs typeface="Arial"/>
            </a:endParaRPr>
          </a:p>
          <a:p>
            <a:pPr marL="2864807">
              <a:spcBef>
                <a:spcPts val="180"/>
              </a:spcBef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 Κέντρο</a:t>
            </a:r>
            <a:r>
              <a:rPr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52" b="1" i="1" spc="6" baseline="1736" dirty="0">
                <a:solidFill>
                  <a:srgbClr val="007F00"/>
                </a:solidFill>
                <a:latin typeface="Arial"/>
                <a:cs typeface="Arial"/>
              </a:rPr>
              <a:t>Β </a:t>
            </a:r>
            <a:r>
              <a:rPr sz="2052" b="1" baseline="1736" dirty="0">
                <a:latin typeface="Arial"/>
                <a:cs typeface="Arial"/>
              </a:rPr>
              <a:t>(90, 110)</a:t>
            </a:r>
            <a:endParaRPr sz="2052" baseline="1736" dirty="0">
              <a:latin typeface="Arial"/>
              <a:cs typeface="Arial"/>
            </a:endParaRPr>
          </a:p>
        </p:txBody>
      </p:sp>
      <p:sp>
        <p:nvSpPr>
          <p:cNvPr id="26" name="object 26"/>
          <p:cNvSpPr>
            <a:spLocks noGrp="1"/>
          </p:cNvSpPr>
          <p:nvPr>
            <p:ph type="sldNum" sz="quarter" idx="12"/>
          </p:nvPr>
        </p:nvSpPr>
        <p:spPr>
          <a:xfrm>
            <a:off x="5199063" y="6753225"/>
            <a:ext cx="220662" cy="17780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algn="l" rtl="0" fontAlgn="base">
              <a:lnSpc>
                <a:spcPts val="1313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203632">
              <a:lnSpc>
                <a:spcPts val="953"/>
              </a:lnSpc>
              <a:defRPr/>
            </a:pPr>
            <a:fld id="{67182901-100A-43F7-B781-9182F6F211A3}" type="slidenum">
              <a:rPr lang="el-GR" smtClean="0"/>
              <a:pPr marL="3203632">
                <a:lnSpc>
                  <a:spcPts val="953"/>
                </a:lnSpc>
                <a:defRPr/>
              </a:pPr>
              <a:t>38</a:t>
            </a:fld>
            <a:endParaRPr spc="-86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6190" y="4509556"/>
            <a:ext cx="2307720" cy="2105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 Κέντρο </a:t>
            </a:r>
            <a:r>
              <a:rPr sz="2052" b="1" i="1" baseline="1736" dirty="0">
                <a:solidFill>
                  <a:srgbClr val="007F00"/>
                </a:solidFill>
                <a:latin typeface="Arial"/>
                <a:cs typeface="Arial"/>
              </a:rPr>
              <a:t>Δ </a:t>
            </a:r>
            <a:r>
              <a:rPr sz="2052" b="1" baseline="2000" dirty="0">
                <a:latin typeface="Arial"/>
                <a:cs typeface="Arial"/>
              </a:rPr>
              <a:t>(6</a:t>
            </a:r>
            <a:r>
              <a:rPr sz="2052" b="1" baseline="1736" dirty="0">
                <a:latin typeface="Arial"/>
                <a:cs typeface="Arial"/>
              </a:rPr>
              <a:t>0, 40)</a:t>
            </a:r>
            <a:endParaRPr sz="2052" baseline="173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Grp="1"/>
          </p:cNvSpPr>
          <p:nvPr>
            <p:ph type="title"/>
          </p:nvPr>
        </p:nvSpPr>
        <p:spPr>
          <a:xfrm>
            <a:off x="772245" y="281119"/>
            <a:ext cx="6274608" cy="947311"/>
          </a:xfrm>
        </p:spPr>
        <p:txBody>
          <a:bodyPr/>
          <a:lstStyle/>
          <a:p>
            <a:pPr eaLnBrk="1" hangingPunct="1"/>
            <a:r>
              <a:rPr lang="el-GR" sz="3078">
                <a:latin typeface="Arial" charset="0"/>
                <a:cs typeface="Arial" charset="0"/>
              </a:rPr>
              <a:t>Μέθοδος Κέντρου Βαρύτητας -</a:t>
            </a:r>
            <a:br>
              <a:rPr lang="el-GR" sz="3078">
                <a:latin typeface="Arial" charset="0"/>
                <a:cs typeface="Arial" charset="0"/>
              </a:rPr>
            </a:br>
            <a:r>
              <a:rPr lang="el-GR" sz="3078">
                <a:latin typeface="Arial" charset="0"/>
                <a:cs typeface="Arial" charset="0"/>
              </a:rPr>
              <a:t>παράδειγμα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35316" y="2560211"/>
          <a:ext cx="5253998" cy="11513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694">
                <a:tc>
                  <a:txBody>
                    <a:bodyPr/>
                    <a:lstStyle/>
                    <a:p>
                      <a:pPr marL="69850">
                        <a:lnSpc>
                          <a:spcPts val="2370"/>
                        </a:lnSpc>
                      </a:pPr>
                      <a:r>
                        <a:rPr lang="el-GR" sz="1900" b="1" i="1" dirty="0">
                          <a:latin typeface="Arial"/>
                          <a:cs typeface="Arial"/>
                        </a:rPr>
                        <a:t>Αστικό Κέντρο</a:t>
                      </a:r>
                      <a:r>
                        <a:rPr sz="19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i="1" spc="5" dirty="0">
                          <a:latin typeface="Arial"/>
                          <a:cs typeface="Arial"/>
                        </a:rPr>
                        <a:t>Α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(30,</a:t>
                      </a:r>
                      <a:r>
                        <a:rPr sz="19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120)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9624">
                      <a:solidFill>
                        <a:srgbClr val="0000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ts val="2370"/>
                        </a:lnSpc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2000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9624">
                      <a:solidFill>
                        <a:srgbClr val="0000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99">
                <a:tc>
                  <a:txBody>
                    <a:bodyPr/>
                    <a:lstStyle/>
                    <a:p>
                      <a:pPr marL="69850">
                        <a:lnSpc>
                          <a:spcPts val="2445"/>
                        </a:lnSpc>
                      </a:pPr>
                      <a:r>
                        <a:rPr lang="el-GR" sz="1900" b="1" i="1" dirty="0">
                          <a:latin typeface="Arial"/>
                          <a:cs typeface="Arial"/>
                        </a:rPr>
                        <a:t>Αστικό Κέντρο </a:t>
                      </a:r>
                      <a:r>
                        <a:rPr sz="1900" b="1" i="1" spc="5" dirty="0">
                          <a:latin typeface="Arial"/>
                          <a:cs typeface="Arial"/>
                        </a:rPr>
                        <a:t>Β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(90,</a:t>
                      </a:r>
                      <a:r>
                        <a:rPr sz="19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110)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ts val="2445"/>
                        </a:lnSpc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1000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96">
                <a:tc>
                  <a:txBody>
                    <a:bodyPr/>
                    <a:lstStyle/>
                    <a:p>
                      <a:pPr marL="69850">
                        <a:lnSpc>
                          <a:spcPts val="2445"/>
                        </a:lnSpc>
                      </a:pPr>
                      <a:r>
                        <a:rPr lang="el-GR" sz="1900" b="1" i="1" dirty="0">
                          <a:latin typeface="Arial"/>
                          <a:cs typeface="Arial"/>
                        </a:rPr>
                        <a:t>Αστικό Κέντρο </a:t>
                      </a:r>
                      <a:r>
                        <a:rPr sz="1900" b="1" i="1" dirty="0">
                          <a:latin typeface="Arial"/>
                          <a:cs typeface="Arial"/>
                        </a:rPr>
                        <a:t>Γ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(130,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130)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ts val="2445"/>
                        </a:lnSpc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1000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40">
                <a:tc>
                  <a:txBody>
                    <a:bodyPr/>
                    <a:lstStyle/>
                    <a:p>
                      <a:pPr marL="69850">
                        <a:lnSpc>
                          <a:spcPts val="2435"/>
                        </a:lnSpc>
                      </a:pPr>
                      <a:r>
                        <a:rPr lang="el-GR" sz="1900" b="1" i="1" dirty="0">
                          <a:latin typeface="Arial"/>
                          <a:cs typeface="Arial"/>
                        </a:rPr>
                        <a:t>Αστικό Κέντρο </a:t>
                      </a:r>
                      <a:r>
                        <a:rPr sz="1900" b="1" i="1" spc="5" dirty="0">
                          <a:latin typeface="Arial"/>
                          <a:cs typeface="Arial"/>
                        </a:rPr>
                        <a:t>Δ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(60,</a:t>
                      </a:r>
                      <a:r>
                        <a:rPr sz="19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40)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ts val="2435"/>
                        </a:lnSpc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2000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492" name="object 5"/>
          <p:cNvSpPr>
            <a:spLocks/>
          </p:cNvSpPr>
          <p:nvPr/>
        </p:nvSpPr>
        <p:spPr bwMode="auto">
          <a:xfrm>
            <a:off x="1308613" y="3860679"/>
            <a:ext cx="1292323" cy="891866"/>
          </a:xfrm>
          <a:custGeom>
            <a:avLst/>
            <a:gdLst/>
            <a:ahLst/>
            <a:cxnLst>
              <a:cxn ang="0">
                <a:pos x="0" y="1042415"/>
              </a:cxn>
              <a:cxn ang="0">
                <a:pos x="1511808" y="1042415"/>
              </a:cxn>
              <a:cxn ang="0">
                <a:pos x="1511808" y="0"/>
              </a:cxn>
              <a:cxn ang="0">
                <a:pos x="0" y="0"/>
              </a:cxn>
              <a:cxn ang="0">
                <a:pos x="0" y="1042415"/>
              </a:cxn>
            </a:cxnLst>
            <a:rect l="0" t="0" r="r" b="b"/>
            <a:pathLst>
              <a:path w="1511935" h="1042670">
                <a:moveTo>
                  <a:pt x="0" y="1042415"/>
                </a:moveTo>
                <a:lnTo>
                  <a:pt x="1511808" y="1042415"/>
                </a:lnTo>
                <a:lnTo>
                  <a:pt x="1511808" y="0"/>
                </a:lnTo>
                <a:lnTo>
                  <a:pt x="0" y="0"/>
                </a:lnTo>
                <a:lnTo>
                  <a:pt x="0" y="10424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6" name="object 6"/>
          <p:cNvSpPr txBox="1"/>
          <p:nvPr/>
        </p:nvSpPr>
        <p:spPr>
          <a:xfrm>
            <a:off x="1980567" y="4324938"/>
            <a:ext cx="443896" cy="65864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1584" indent="-40724">
              <a:lnSpc>
                <a:spcPct val="91000"/>
              </a:lnSpc>
            </a:pPr>
            <a:r>
              <a:rPr lang="el-GR" sz="1539">
                <a:latin typeface="Symbol" pitchFamily="18" charset="2"/>
              </a:rPr>
              <a:t></a:t>
            </a:r>
            <a:r>
              <a:rPr lang="el-GR" sz="1539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796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l-GR" sz="2052" baseline="-1700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l-GR" sz="1368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39389" y="3893260"/>
            <a:ext cx="723538" cy="2821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lnSpc>
                <a:spcPts val="2198"/>
              </a:lnSpc>
              <a:defRPr/>
            </a:pPr>
            <a:r>
              <a:rPr sz="2309" baseline="15432" dirty="0">
                <a:latin typeface="Symbol"/>
                <a:cs typeface="Symbol"/>
              </a:rPr>
              <a:t></a:t>
            </a:r>
            <a:r>
              <a:rPr sz="2309" spc="-365" baseline="15432" dirty="0">
                <a:latin typeface="Times New Roman"/>
                <a:cs typeface="Times New Roman"/>
              </a:rPr>
              <a:t> </a:t>
            </a:r>
            <a:r>
              <a:rPr sz="2758" spc="64" baseline="14211" dirty="0">
                <a:latin typeface="Times New Roman"/>
                <a:cs typeface="Times New Roman"/>
              </a:rPr>
              <a:t>d</a:t>
            </a:r>
            <a:r>
              <a:rPr sz="1368" spc="43" dirty="0">
                <a:latin typeface="Times New Roman"/>
                <a:cs typeface="Times New Roman"/>
              </a:rPr>
              <a:t>ix</a:t>
            </a:r>
            <a:r>
              <a:rPr sz="1368" spc="-257" dirty="0">
                <a:latin typeface="Times New Roman"/>
                <a:cs typeface="Times New Roman"/>
              </a:rPr>
              <a:t> </a:t>
            </a:r>
            <a:r>
              <a:rPr sz="2758" spc="-103" baseline="14211" dirty="0">
                <a:latin typeface="Times New Roman"/>
                <a:cs typeface="Times New Roman"/>
              </a:rPr>
              <a:t>W</a:t>
            </a:r>
            <a:r>
              <a:rPr sz="1368" spc="-68" dirty="0">
                <a:latin typeface="Times New Roman"/>
                <a:cs typeface="Times New Roman"/>
              </a:rPr>
              <a:t>i</a:t>
            </a:r>
            <a:endParaRPr sz="136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8613" y="4033080"/>
            <a:ext cx="1490515" cy="2828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tabLst>
                <a:tab pos="1269507" algn="l"/>
              </a:tabLst>
              <a:defRPr/>
            </a:pPr>
            <a:r>
              <a:rPr sz="2758" spc="70" baseline="-19379" dirty="0">
                <a:latin typeface="Times New Roman"/>
                <a:cs typeface="Times New Roman"/>
              </a:rPr>
              <a:t>C</a:t>
            </a:r>
            <a:r>
              <a:rPr sz="2052" spc="70" baseline="-45138" dirty="0">
                <a:latin typeface="Times New Roman"/>
                <a:cs typeface="Times New Roman"/>
              </a:rPr>
              <a:t>x</a:t>
            </a:r>
            <a:r>
              <a:rPr sz="2052" spc="422" baseline="-45138" dirty="0">
                <a:latin typeface="Times New Roman"/>
                <a:cs typeface="Times New Roman"/>
              </a:rPr>
              <a:t> </a:t>
            </a:r>
            <a:r>
              <a:rPr sz="2758" spc="6" baseline="-19379" dirty="0">
                <a:latin typeface="Symbol"/>
                <a:cs typeface="Symbol"/>
              </a:rPr>
              <a:t></a:t>
            </a:r>
            <a:r>
              <a:rPr sz="2758" spc="596" baseline="-19379" dirty="0">
                <a:latin typeface="Times New Roman"/>
                <a:cs typeface="Times New Roman"/>
              </a:rPr>
              <a:t> </a:t>
            </a:r>
            <a:r>
              <a:rPr sz="1368" u="sng" spc="4" dirty="0">
                <a:latin typeface="Times New Roman"/>
                <a:cs typeface="Times New Roman"/>
              </a:rPr>
              <a:t>i	</a:t>
            </a:r>
            <a:r>
              <a:rPr sz="2309" b="1" i="1" baseline="-35493" dirty="0">
                <a:latin typeface="Arial"/>
                <a:cs typeface="Arial"/>
              </a:rPr>
              <a:t>=</a:t>
            </a:r>
            <a:endParaRPr sz="2309" baseline="-3549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3746" y="4073804"/>
            <a:ext cx="4449827" cy="2368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539" b="1" dirty="0">
                <a:latin typeface="Arial"/>
                <a:cs typeface="Arial"/>
              </a:rPr>
              <a:t>(30)(2000) + </a:t>
            </a:r>
            <a:r>
              <a:rPr sz="1539" b="1" spc="-4" dirty="0">
                <a:latin typeface="Arial"/>
                <a:cs typeface="Arial"/>
              </a:rPr>
              <a:t>(90)(1000) </a:t>
            </a:r>
            <a:r>
              <a:rPr sz="1539" b="1" dirty="0">
                <a:latin typeface="Arial"/>
                <a:cs typeface="Arial"/>
              </a:rPr>
              <a:t>+ </a:t>
            </a:r>
            <a:r>
              <a:rPr sz="1539" b="1" spc="-4" dirty="0">
                <a:latin typeface="Arial"/>
                <a:cs typeface="Arial"/>
              </a:rPr>
              <a:t>(130)(1000) </a:t>
            </a:r>
            <a:r>
              <a:rPr sz="1539" b="1" dirty="0">
                <a:latin typeface="Arial"/>
                <a:cs typeface="Arial"/>
              </a:rPr>
              <a:t>+</a:t>
            </a:r>
            <a:r>
              <a:rPr sz="1539" b="1" spc="-13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(60)(2000)</a:t>
            </a:r>
            <a:endParaRPr sz="1539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2356" y="4342586"/>
            <a:ext cx="2431250" cy="2368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539" b="1" dirty="0">
                <a:latin typeface="Arial"/>
                <a:cs typeface="Arial"/>
              </a:rPr>
              <a:t>2000 + </a:t>
            </a:r>
            <a:r>
              <a:rPr sz="1539" b="1" spc="-4" dirty="0">
                <a:latin typeface="Arial"/>
                <a:cs typeface="Arial"/>
              </a:rPr>
              <a:t>1000 </a:t>
            </a:r>
            <a:r>
              <a:rPr sz="1539" b="1" dirty="0">
                <a:latin typeface="Arial"/>
                <a:cs typeface="Arial"/>
              </a:rPr>
              <a:t>+ </a:t>
            </a:r>
            <a:r>
              <a:rPr sz="1539" b="1" spc="-4" dirty="0">
                <a:latin typeface="Arial"/>
                <a:cs typeface="Arial"/>
              </a:rPr>
              <a:t>1000 </a:t>
            </a:r>
            <a:r>
              <a:rPr sz="1539" b="1" dirty="0">
                <a:latin typeface="Arial"/>
                <a:cs typeface="Arial"/>
              </a:rPr>
              <a:t>+</a:t>
            </a:r>
            <a:r>
              <a:rPr sz="1539" b="1" spc="-68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2000</a:t>
            </a:r>
            <a:endParaRPr sz="1539">
              <a:latin typeface="Arial"/>
              <a:cs typeface="Arial"/>
            </a:endParaRPr>
          </a:p>
        </p:txBody>
      </p:sp>
      <p:sp>
        <p:nvSpPr>
          <p:cNvPr id="20498" name="object 11"/>
          <p:cNvSpPr>
            <a:spLocks/>
          </p:cNvSpPr>
          <p:nvPr/>
        </p:nvSpPr>
        <p:spPr bwMode="auto">
          <a:xfrm>
            <a:off x="2968814" y="4361591"/>
            <a:ext cx="4456614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12080" y="0"/>
              </a:cxn>
            </a:cxnLst>
            <a:rect l="0" t="0" r="r" b="b"/>
            <a:pathLst>
              <a:path w="5212080">
                <a:moveTo>
                  <a:pt x="0" y="0"/>
                </a:moveTo>
                <a:lnTo>
                  <a:pt x="5212080" y="0"/>
                </a:lnTo>
              </a:path>
            </a:pathLst>
          </a:custGeom>
          <a:noFill/>
          <a:ln w="3962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2" name="object 12"/>
          <p:cNvSpPr txBox="1"/>
          <p:nvPr/>
        </p:nvSpPr>
        <p:spPr>
          <a:xfrm>
            <a:off x="2743473" y="4611367"/>
            <a:ext cx="4916800" cy="6147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539" b="1" i="1" dirty="0">
                <a:latin typeface="Arial"/>
                <a:cs typeface="Arial"/>
              </a:rPr>
              <a:t>=</a:t>
            </a:r>
            <a:r>
              <a:rPr sz="1539" b="1" i="1" spc="-77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66,7</a:t>
            </a:r>
            <a:endParaRPr sz="1539">
              <a:latin typeface="Arial"/>
              <a:cs typeface="Arial"/>
            </a:endParaRPr>
          </a:p>
          <a:p>
            <a:pPr marL="260634">
              <a:spcBef>
                <a:spcPts val="1107"/>
              </a:spcBef>
              <a:defRPr/>
            </a:pPr>
            <a:r>
              <a:rPr sz="1539" b="1" dirty="0">
                <a:latin typeface="Arial"/>
                <a:cs typeface="Arial"/>
              </a:rPr>
              <a:t>(120)(2000) + </a:t>
            </a:r>
            <a:r>
              <a:rPr sz="1539" b="1" spc="-4" dirty="0">
                <a:latin typeface="Arial"/>
                <a:cs typeface="Arial"/>
              </a:rPr>
              <a:t>(110)(1000) </a:t>
            </a:r>
            <a:r>
              <a:rPr sz="1539" b="1" dirty="0">
                <a:latin typeface="Arial"/>
                <a:cs typeface="Arial"/>
              </a:rPr>
              <a:t>+ </a:t>
            </a:r>
            <a:r>
              <a:rPr sz="1539" b="1" spc="-4" dirty="0">
                <a:latin typeface="Arial"/>
                <a:cs typeface="Arial"/>
              </a:rPr>
              <a:t>(130)(1000) </a:t>
            </a:r>
            <a:r>
              <a:rPr sz="1539" b="1" dirty="0">
                <a:latin typeface="Arial"/>
                <a:cs typeface="Arial"/>
              </a:rPr>
              <a:t>+</a:t>
            </a:r>
            <a:r>
              <a:rPr sz="1539" b="1" spc="-13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(40)(2000)</a:t>
            </a:r>
            <a:endParaRPr sz="153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1814" y="5254814"/>
            <a:ext cx="2431250" cy="2368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539" b="1" dirty="0">
                <a:latin typeface="Arial"/>
                <a:cs typeface="Arial"/>
              </a:rPr>
              <a:t>2000 + </a:t>
            </a:r>
            <a:r>
              <a:rPr sz="1539" b="1" spc="-4" dirty="0">
                <a:latin typeface="Arial"/>
                <a:cs typeface="Arial"/>
              </a:rPr>
              <a:t>1000 </a:t>
            </a:r>
            <a:r>
              <a:rPr sz="1539" b="1" dirty="0">
                <a:latin typeface="Arial"/>
                <a:cs typeface="Arial"/>
              </a:rPr>
              <a:t>+ </a:t>
            </a:r>
            <a:r>
              <a:rPr sz="1539" b="1" spc="-4" dirty="0">
                <a:latin typeface="Arial"/>
                <a:cs typeface="Arial"/>
              </a:rPr>
              <a:t>1000 </a:t>
            </a:r>
            <a:r>
              <a:rPr sz="1539" b="1" dirty="0">
                <a:latin typeface="Arial"/>
                <a:cs typeface="Arial"/>
              </a:rPr>
              <a:t>+</a:t>
            </a:r>
            <a:r>
              <a:rPr sz="1539" b="1" spc="-73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2000</a:t>
            </a:r>
            <a:endParaRPr sz="1539">
              <a:latin typeface="Arial"/>
              <a:cs typeface="Arial"/>
            </a:endParaRPr>
          </a:p>
        </p:txBody>
      </p:sp>
      <p:sp>
        <p:nvSpPr>
          <p:cNvPr id="20501" name="object 14"/>
          <p:cNvSpPr>
            <a:spLocks/>
          </p:cNvSpPr>
          <p:nvPr/>
        </p:nvSpPr>
        <p:spPr bwMode="auto">
          <a:xfrm>
            <a:off x="2968814" y="5273819"/>
            <a:ext cx="468059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74208" y="0"/>
              </a:cxn>
            </a:cxnLst>
            <a:rect l="0" t="0" r="r" b="b"/>
            <a:pathLst>
              <a:path w="5474334">
                <a:moveTo>
                  <a:pt x="0" y="0"/>
                </a:moveTo>
                <a:lnTo>
                  <a:pt x="5474208" y="0"/>
                </a:lnTo>
              </a:path>
            </a:pathLst>
          </a:custGeom>
          <a:noFill/>
          <a:ln w="3962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5" name="object 15"/>
          <p:cNvSpPr txBox="1"/>
          <p:nvPr/>
        </p:nvSpPr>
        <p:spPr>
          <a:xfrm>
            <a:off x="2743472" y="5523595"/>
            <a:ext cx="571500" cy="2368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539" b="1" i="1" dirty="0">
                <a:latin typeface="Arial"/>
                <a:cs typeface="Arial"/>
              </a:rPr>
              <a:t>=</a:t>
            </a:r>
            <a:r>
              <a:rPr sz="1539" b="1" i="1" spc="-77" dirty="0">
                <a:latin typeface="Arial"/>
                <a:cs typeface="Arial"/>
              </a:rPr>
              <a:t> </a:t>
            </a:r>
            <a:r>
              <a:rPr sz="1539" b="1" spc="-4" dirty="0">
                <a:latin typeface="Arial"/>
                <a:cs typeface="Arial"/>
              </a:rPr>
              <a:t>93,3</a:t>
            </a:r>
            <a:endParaRPr sz="1539">
              <a:latin typeface="Arial"/>
              <a:cs typeface="Arial"/>
            </a:endParaRPr>
          </a:p>
        </p:txBody>
      </p:sp>
      <p:sp>
        <p:nvSpPr>
          <p:cNvPr id="20503" name="object 16"/>
          <p:cNvSpPr>
            <a:spLocks/>
          </p:cNvSpPr>
          <p:nvPr/>
        </p:nvSpPr>
        <p:spPr bwMode="auto">
          <a:xfrm>
            <a:off x="1308613" y="4843497"/>
            <a:ext cx="1229879" cy="855214"/>
          </a:xfrm>
          <a:custGeom>
            <a:avLst/>
            <a:gdLst/>
            <a:ahLst/>
            <a:cxnLst>
              <a:cxn ang="0">
                <a:pos x="0" y="999743"/>
              </a:cxn>
              <a:cxn ang="0">
                <a:pos x="1438655" y="999743"/>
              </a:cxn>
              <a:cxn ang="0">
                <a:pos x="1438655" y="0"/>
              </a:cxn>
              <a:cxn ang="0">
                <a:pos x="0" y="0"/>
              </a:cxn>
              <a:cxn ang="0">
                <a:pos x="0" y="999743"/>
              </a:cxn>
            </a:cxnLst>
            <a:rect l="0" t="0" r="r" b="b"/>
            <a:pathLst>
              <a:path w="1438910" h="1000125">
                <a:moveTo>
                  <a:pt x="0" y="999743"/>
                </a:moveTo>
                <a:lnTo>
                  <a:pt x="1438655" y="999743"/>
                </a:lnTo>
                <a:lnTo>
                  <a:pt x="1438655" y="0"/>
                </a:lnTo>
                <a:lnTo>
                  <a:pt x="0" y="0"/>
                </a:lnTo>
                <a:lnTo>
                  <a:pt x="0" y="99974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17" name="object 17"/>
          <p:cNvSpPr txBox="1"/>
          <p:nvPr/>
        </p:nvSpPr>
        <p:spPr>
          <a:xfrm>
            <a:off x="1946630" y="5291466"/>
            <a:ext cx="426249" cy="6227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1584" indent="-40724">
              <a:lnSpc>
                <a:spcPct val="91000"/>
              </a:lnSpc>
            </a:pPr>
            <a:r>
              <a:rPr lang="el-GR" sz="1454">
                <a:latin typeface="Symbol" pitchFamily="18" charset="2"/>
              </a:rPr>
              <a:t></a:t>
            </a:r>
            <a:r>
              <a:rPr lang="el-GR" sz="1454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565" baseline="100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l-GR" sz="1967" baseline="-1800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l-GR" sz="1283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0" name="object 20"/>
          <p:cNvSpPr>
            <a:spLocks noGrp="1"/>
          </p:cNvSpPr>
          <p:nvPr>
            <p:ph type="sldNum" sz="quarter" idx="12"/>
          </p:nvPr>
        </p:nvSpPr>
        <p:spPr>
          <a:xfrm>
            <a:off x="5199063" y="6753225"/>
            <a:ext cx="220662" cy="17780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algn="l" rtl="0" fontAlgn="base">
              <a:lnSpc>
                <a:spcPts val="1313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203632">
              <a:lnSpc>
                <a:spcPts val="953"/>
              </a:lnSpc>
              <a:defRPr/>
            </a:pPr>
            <a:fld id="{F52696E5-1B8C-40D2-AF21-DD01E79C3103}" type="slidenum">
              <a:rPr lang="el-GR" smtClean="0"/>
              <a:pPr marL="3203632">
                <a:lnSpc>
                  <a:spcPts val="953"/>
                </a:lnSpc>
                <a:defRPr/>
              </a:pPr>
              <a:t>39</a:t>
            </a:fld>
            <a:endParaRPr spc="-86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6311" y="4876076"/>
            <a:ext cx="689601" cy="26930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lnSpc>
                <a:spcPts val="2099"/>
              </a:lnSpc>
              <a:defRPr/>
            </a:pPr>
            <a:r>
              <a:rPr sz="2181" spc="288" baseline="16339" dirty="0">
                <a:latin typeface="Symbol"/>
                <a:cs typeface="Symbol"/>
              </a:rPr>
              <a:t></a:t>
            </a:r>
            <a:r>
              <a:rPr sz="2629" spc="160" baseline="14905" dirty="0">
                <a:latin typeface="Times New Roman"/>
                <a:cs typeface="Times New Roman"/>
              </a:rPr>
              <a:t>d</a:t>
            </a:r>
            <a:r>
              <a:rPr sz="1325" dirty="0">
                <a:latin typeface="Times New Roman"/>
                <a:cs typeface="Times New Roman"/>
              </a:rPr>
              <a:t>i</a:t>
            </a:r>
            <a:r>
              <a:rPr sz="1325" spc="94" dirty="0">
                <a:latin typeface="Times New Roman"/>
                <a:cs typeface="Times New Roman"/>
              </a:rPr>
              <a:t>y</a:t>
            </a:r>
            <a:r>
              <a:rPr sz="2629" spc="-179" baseline="14905" dirty="0">
                <a:latin typeface="Times New Roman"/>
                <a:cs typeface="Times New Roman"/>
              </a:rPr>
              <a:t>W</a:t>
            </a:r>
            <a:r>
              <a:rPr sz="1325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08613" y="5094631"/>
            <a:ext cx="1428071" cy="26968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tabLst>
                <a:tab pos="1209235" algn="l"/>
              </a:tabLst>
              <a:defRPr/>
            </a:pPr>
            <a:r>
              <a:rPr sz="2629" spc="76" baseline="1355" dirty="0">
                <a:latin typeface="Times New Roman"/>
                <a:cs typeface="Times New Roman"/>
              </a:rPr>
              <a:t>C</a:t>
            </a:r>
            <a:r>
              <a:rPr sz="1988" spc="76" baseline="-17921" dirty="0">
                <a:latin typeface="Times New Roman"/>
                <a:cs typeface="Times New Roman"/>
              </a:rPr>
              <a:t>y</a:t>
            </a:r>
            <a:r>
              <a:rPr sz="1988" spc="365" baseline="-17921" dirty="0">
                <a:latin typeface="Times New Roman"/>
                <a:cs typeface="Times New Roman"/>
              </a:rPr>
              <a:t> </a:t>
            </a:r>
            <a:r>
              <a:rPr sz="2629" spc="6" baseline="1355" dirty="0">
                <a:latin typeface="Symbol"/>
                <a:cs typeface="Symbol"/>
              </a:rPr>
              <a:t></a:t>
            </a:r>
            <a:r>
              <a:rPr sz="2629" spc="545" baseline="1355" dirty="0">
                <a:latin typeface="Times New Roman"/>
                <a:cs typeface="Times New Roman"/>
              </a:rPr>
              <a:t> </a:t>
            </a:r>
            <a:r>
              <a:rPr sz="1988" u="sng" baseline="26881" dirty="0">
                <a:latin typeface="Times New Roman"/>
                <a:cs typeface="Times New Roman"/>
              </a:rPr>
              <a:t>i	</a:t>
            </a:r>
            <a:r>
              <a:rPr lang="el-GR" sz="1988" u="sng" baseline="26881" dirty="0">
                <a:latin typeface="Times New Roman"/>
                <a:cs typeface="Times New Roman"/>
              </a:rPr>
              <a:t> </a:t>
            </a:r>
            <a:r>
              <a:rPr sz="1539" b="1" i="1" dirty="0">
                <a:latin typeface="Arial"/>
                <a:cs typeface="Arial"/>
              </a:rPr>
              <a:t>=</a:t>
            </a:r>
            <a:endParaRPr sz="1539" dirty="0">
              <a:latin typeface="Arial"/>
              <a:cs typeface="Arial"/>
            </a:endParaRPr>
          </a:p>
        </p:txBody>
      </p:sp>
      <p:graphicFrame>
        <p:nvGraphicFramePr>
          <p:cNvPr id="21" name="20 - Πίνακας"/>
          <p:cNvGraphicFramePr>
            <a:graphicFrameLocks noGrp="1"/>
          </p:cNvGraphicFramePr>
          <p:nvPr/>
        </p:nvGraphicFramePr>
        <p:xfrm>
          <a:off x="1835316" y="1930340"/>
          <a:ext cx="6515915" cy="636990"/>
        </p:xfrm>
        <a:graphic>
          <a:graphicData uri="http://schemas.openxmlformats.org/drawingml/2006/table">
            <a:tbl>
              <a:tblPr/>
              <a:tblGrid>
                <a:gridCol w="293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Θέση αποθήκης</a:t>
                      </a:r>
                      <a:endParaRPr kumimoji="0" lang="el-GR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191" marR="78191" marT="39095" marB="390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-12700" algn="l" defTabSz="914400" rtl="0" eaLnBrk="1" fontAlgn="base" latinLnBrk="0" hangingPunct="1">
                        <a:lnSpc>
                          <a:spcPts val="22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αριθμός δυνητικών πολιτών που θα κινούνται ανά μήνα</a:t>
                      </a:r>
                      <a:endParaRPr kumimoji="0" lang="el-GR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8191" marR="78191" marT="39095" marB="390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033" y="1248917"/>
            <a:ext cx="7890509" cy="3506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3380" marR="109855" indent="-360680">
              <a:lnSpc>
                <a:spcPct val="100000"/>
              </a:lnSpc>
              <a:spcBef>
                <a:spcPts val="95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85" dirty="0">
                <a:solidFill>
                  <a:srgbClr val="003366"/>
                </a:solidFill>
                <a:latin typeface="Arial"/>
                <a:cs typeface="Arial"/>
              </a:rPr>
              <a:t>Κατάφερε </a:t>
            </a:r>
            <a:r>
              <a:rPr sz="2800" spc="-100" dirty="0">
                <a:solidFill>
                  <a:srgbClr val="003366"/>
                </a:solidFill>
                <a:latin typeface="Arial"/>
                <a:cs typeface="Arial"/>
              </a:rPr>
              <a:t>την </a:t>
            </a:r>
            <a:r>
              <a:rPr sz="2800" spc="-175" dirty="0">
                <a:solidFill>
                  <a:srgbClr val="003366"/>
                </a:solidFill>
                <a:latin typeface="Arial"/>
                <a:cs typeface="Arial"/>
              </a:rPr>
              <a:t>παροχή </a:t>
            </a:r>
            <a:r>
              <a:rPr sz="2800" spc="-130" dirty="0">
                <a:solidFill>
                  <a:srgbClr val="003366"/>
                </a:solidFill>
                <a:latin typeface="Arial"/>
                <a:cs typeface="Arial"/>
              </a:rPr>
              <a:t>υπηρεσιών </a:t>
            </a:r>
            <a:r>
              <a:rPr sz="2800" spc="-110" dirty="0">
                <a:solidFill>
                  <a:srgbClr val="003366"/>
                </a:solidFill>
                <a:latin typeface="Arial"/>
                <a:cs typeface="Arial"/>
              </a:rPr>
              <a:t>σε</a:t>
            </a:r>
            <a:r>
              <a:rPr sz="2800" spc="-22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03366"/>
                </a:solidFill>
                <a:latin typeface="Arial"/>
                <a:cs typeface="Arial"/>
              </a:rPr>
              <a:t>περισσότερες  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θέσεις </a:t>
            </a:r>
            <a:r>
              <a:rPr sz="2800" spc="-25" dirty="0">
                <a:solidFill>
                  <a:srgbClr val="003366"/>
                </a:solidFill>
                <a:latin typeface="Arial"/>
                <a:cs typeface="Arial"/>
              </a:rPr>
              <a:t>με 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λιγότερα</a:t>
            </a:r>
            <a:r>
              <a:rPr sz="2800" spc="-3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003366"/>
                </a:solidFill>
                <a:latin typeface="Arial"/>
                <a:cs typeface="Arial"/>
              </a:rPr>
              <a:t>αεροπλάνα</a:t>
            </a:r>
            <a:endParaRPr sz="2800">
              <a:latin typeface="Arial"/>
              <a:cs typeface="Arial"/>
            </a:endParaRPr>
          </a:p>
          <a:p>
            <a:pPr marL="373380" marR="1158875" indent="-360680">
              <a:lnSpc>
                <a:spcPct val="100000"/>
              </a:lnSpc>
              <a:spcBef>
                <a:spcPts val="1945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85" dirty="0">
                <a:solidFill>
                  <a:srgbClr val="003366"/>
                </a:solidFill>
                <a:latin typeface="Arial"/>
                <a:cs typeface="Arial"/>
              </a:rPr>
              <a:t>Κατάφερε </a:t>
            </a:r>
            <a:r>
              <a:rPr sz="2800" spc="-90" dirty="0">
                <a:solidFill>
                  <a:srgbClr val="003366"/>
                </a:solidFill>
                <a:latin typeface="Arial"/>
                <a:cs typeface="Arial"/>
              </a:rPr>
              <a:t>να </a:t>
            </a:r>
            <a:r>
              <a:rPr sz="2800" spc="-125" dirty="0">
                <a:solidFill>
                  <a:srgbClr val="003366"/>
                </a:solidFill>
                <a:latin typeface="Arial"/>
                <a:cs typeface="Arial"/>
              </a:rPr>
              <a:t>προσαρμόσει </a:t>
            </a:r>
            <a:r>
              <a:rPr sz="2800" spc="-30" dirty="0">
                <a:solidFill>
                  <a:srgbClr val="003366"/>
                </a:solidFill>
                <a:latin typeface="Arial"/>
                <a:cs typeface="Arial"/>
              </a:rPr>
              <a:t>τις</a:t>
            </a:r>
            <a:r>
              <a:rPr sz="2800" spc="-2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003366"/>
                </a:solidFill>
                <a:latin typeface="Arial"/>
                <a:cs typeface="Arial"/>
              </a:rPr>
              <a:t>αεροπορικές  </a:t>
            </a:r>
            <a:r>
              <a:rPr sz="2800" spc="-110" dirty="0">
                <a:solidFill>
                  <a:srgbClr val="003366"/>
                </a:solidFill>
                <a:latin typeface="Arial"/>
                <a:cs typeface="Arial"/>
              </a:rPr>
              <a:t>πτήσεις </a:t>
            </a:r>
            <a:r>
              <a:rPr sz="2800" spc="-30" dirty="0">
                <a:solidFill>
                  <a:srgbClr val="003366"/>
                </a:solidFill>
                <a:latin typeface="Arial"/>
                <a:cs typeface="Arial"/>
              </a:rPr>
              <a:t>με 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τα </a:t>
            </a:r>
            <a:r>
              <a:rPr sz="2800" spc="-114" dirty="0">
                <a:solidFill>
                  <a:srgbClr val="003366"/>
                </a:solidFill>
                <a:latin typeface="Arial"/>
                <a:cs typeface="Arial"/>
              </a:rPr>
              <a:t>πακέτα</a:t>
            </a:r>
            <a:r>
              <a:rPr sz="2800" spc="-3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03366"/>
                </a:solidFill>
                <a:latin typeface="Arial"/>
                <a:cs typeface="Arial"/>
              </a:rPr>
              <a:t>φορτίων</a:t>
            </a:r>
            <a:endParaRPr sz="2800">
              <a:latin typeface="Arial"/>
              <a:cs typeface="Arial"/>
            </a:endParaRPr>
          </a:p>
          <a:p>
            <a:pPr marL="373380" marR="278765" indent="-360680">
              <a:lnSpc>
                <a:spcPct val="100000"/>
              </a:lnSpc>
              <a:spcBef>
                <a:spcPts val="1945"/>
              </a:spcBef>
              <a:buClr>
                <a:srgbClr val="FF9933"/>
              </a:buClr>
              <a:buFont typeface="Symbol"/>
              <a:buChar char=""/>
              <a:tabLst>
                <a:tab pos="374015" algn="l"/>
              </a:tabLst>
            </a:pP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Μείωσε </a:t>
            </a:r>
            <a:r>
              <a:rPr sz="2800" spc="-100" dirty="0">
                <a:solidFill>
                  <a:srgbClr val="003366"/>
                </a:solidFill>
                <a:latin typeface="Arial"/>
                <a:cs typeface="Arial"/>
              </a:rPr>
              <a:t>την </a:t>
            </a:r>
            <a:r>
              <a:rPr sz="2800" spc="-75" dirty="0">
                <a:solidFill>
                  <a:srgbClr val="003366"/>
                </a:solidFill>
                <a:latin typeface="Arial"/>
                <a:cs typeface="Arial"/>
              </a:rPr>
              <a:t>κακοδιαχείριση 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και </a:t>
            </a:r>
            <a:r>
              <a:rPr sz="2800" spc="-105" dirty="0">
                <a:solidFill>
                  <a:srgbClr val="003366"/>
                </a:solidFill>
                <a:latin typeface="Arial"/>
                <a:cs typeface="Arial"/>
              </a:rPr>
              <a:t>καθυστέρηση</a:t>
            </a:r>
            <a:r>
              <a:rPr sz="2800" spc="-43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003366"/>
                </a:solidFill>
                <a:latin typeface="Arial"/>
                <a:cs typeface="Arial"/>
              </a:rPr>
              <a:t>στη  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διαμετακόμιση (transit) </a:t>
            </a:r>
            <a:r>
              <a:rPr sz="2800" spc="-65" dirty="0">
                <a:solidFill>
                  <a:srgbClr val="003366"/>
                </a:solidFill>
                <a:latin typeface="Arial"/>
                <a:cs typeface="Arial"/>
              </a:rPr>
              <a:t>επειδή </a:t>
            </a:r>
            <a:r>
              <a:rPr sz="2800" spc="-85" dirty="0">
                <a:solidFill>
                  <a:srgbClr val="003366"/>
                </a:solidFill>
                <a:latin typeface="Arial"/>
                <a:cs typeface="Arial"/>
              </a:rPr>
              <a:t>επέβαλε</a:t>
            </a:r>
            <a:r>
              <a:rPr sz="2800" spc="-3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003366"/>
                </a:solidFill>
                <a:latin typeface="Arial"/>
                <a:cs typeface="Arial"/>
              </a:rPr>
              <a:t>πλήρη</a:t>
            </a:r>
            <a:endParaRPr sz="28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</a:pPr>
            <a:r>
              <a:rPr sz="2800" spc="-105" dirty="0">
                <a:solidFill>
                  <a:srgbClr val="003366"/>
                </a:solidFill>
                <a:latin typeface="Arial"/>
                <a:cs typeface="Arial"/>
              </a:rPr>
              <a:t>έλεγχο </a:t>
            </a:r>
            <a:r>
              <a:rPr sz="2800" spc="-150" dirty="0">
                <a:solidFill>
                  <a:srgbClr val="003366"/>
                </a:solidFill>
                <a:latin typeface="Arial"/>
                <a:cs typeface="Arial"/>
              </a:rPr>
              <a:t>των </a:t>
            </a:r>
            <a:r>
              <a:rPr sz="2800" spc="-95" dirty="0">
                <a:solidFill>
                  <a:srgbClr val="003366"/>
                </a:solidFill>
                <a:latin typeface="Arial"/>
                <a:cs typeface="Arial"/>
              </a:rPr>
              <a:t>δεμάτων </a:t>
            </a:r>
            <a:r>
              <a:rPr sz="2800" spc="-175" dirty="0">
                <a:solidFill>
                  <a:srgbClr val="003366"/>
                </a:solidFill>
                <a:latin typeface="Arial"/>
                <a:cs typeface="Arial"/>
              </a:rPr>
              <a:t>από 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τη 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λήψη </a:t>
            </a:r>
            <a:r>
              <a:rPr sz="2800" spc="-75" dirty="0">
                <a:solidFill>
                  <a:srgbClr val="003366"/>
                </a:solidFill>
                <a:latin typeface="Arial"/>
                <a:cs typeface="Arial"/>
              </a:rPr>
              <a:t>μέχρι </a:t>
            </a:r>
            <a:r>
              <a:rPr sz="2800" spc="-45" dirty="0">
                <a:solidFill>
                  <a:srgbClr val="003366"/>
                </a:solidFill>
                <a:latin typeface="Arial"/>
                <a:cs typeface="Arial"/>
              </a:rPr>
              <a:t>τη</a:t>
            </a:r>
            <a:r>
              <a:rPr sz="2800" spc="-3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διανομή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393" y="359790"/>
            <a:ext cx="53867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Η εταιρεία Federal</a:t>
            </a:r>
            <a:r>
              <a:rPr sz="3300" spc="-130" dirty="0"/>
              <a:t> </a:t>
            </a:r>
            <a:r>
              <a:rPr sz="3300" spc="-5" dirty="0"/>
              <a:t>Express</a:t>
            </a:r>
            <a:endParaRPr sz="33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Grp="1"/>
          </p:cNvSpPr>
          <p:nvPr>
            <p:ph type="title"/>
          </p:nvPr>
        </p:nvSpPr>
        <p:spPr>
          <a:xfrm>
            <a:off x="1312686" y="849784"/>
            <a:ext cx="6518629" cy="1038547"/>
          </a:xfrm>
        </p:spPr>
        <p:txBody>
          <a:bodyPr wrap="square" lIns="0" tIns="90354" rIns="0" bIns="0">
            <a:spAutoFit/>
          </a:bodyPr>
          <a:lstStyle/>
          <a:p>
            <a:pPr marL="71946"/>
            <a:r>
              <a:rPr lang="el-GR" sz="3078">
                <a:latin typeface="Arial" charset="0"/>
                <a:cs typeface="Arial" charset="0"/>
              </a:rPr>
              <a:t>Μέθοδος Κέντρου Βαρύτητας -</a:t>
            </a:r>
            <a:br>
              <a:rPr lang="el-GR" sz="3078">
                <a:latin typeface="Arial" charset="0"/>
                <a:cs typeface="Arial" charset="0"/>
              </a:rPr>
            </a:br>
            <a:r>
              <a:rPr lang="el-GR" sz="3078">
                <a:latin typeface="Arial" charset="0"/>
                <a:cs typeface="Arial" charset="0"/>
              </a:rPr>
              <a:t>παράδειγμα</a:t>
            </a:r>
          </a:p>
        </p:txBody>
      </p:sp>
      <p:sp>
        <p:nvSpPr>
          <p:cNvPr id="21506" name="object 3"/>
          <p:cNvSpPr>
            <a:spLocks/>
          </p:cNvSpPr>
          <p:nvPr/>
        </p:nvSpPr>
        <p:spPr bwMode="auto">
          <a:xfrm>
            <a:off x="2166542" y="2246633"/>
            <a:ext cx="3952988" cy="2930804"/>
          </a:xfrm>
          <a:custGeom>
            <a:avLst/>
            <a:gdLst/>
            <a:ahLst/>
            <a:cxnLst>
              <a:cxn ang="0">
                <a:pos x="4547616" y="3349752"/>
              </a:cxn>
              <a:cxn ang="0">
                <a:pos x="4547616" y="3425952"/>
              </a:cxn>
              <a:cxn ang="0">
                <a:pos x="4585716" y="3407664"/>
              </a:cxn>
              <a:cxn ang="0">
                <a:pos x="4565904" y="3407664"/>
              </a:cxn>
              <a:cxn ang="0">
                <a:pos x="4565904" y="3371088"/>
              </a:cxn>
              <a:cxn ang="0">
                <a:pos x="4588646" y="3371088"/>
              </a:cxn>
              <a:cxn ang="0">
                <a:pos x="4547616" y="3349752"/>
              </a:cxn>
              <a:cxn ang="0">
                <a:pos x="57912" y="57912"/>
              </a:cxn>
              <a:cxn ang="0">
                <a:pos x="18287" y="57912"/>
              </a:cxn>
              <a:cxn ang="0">
                <a:pos x="18287" y="3389376"/>
              </a:cxn>
              <a:cxn ang="0">
                <a:pos x="19907" y="3396091"/>
              </a:cxn>
              <a:cxn ang="0">
                <a:pos x="24383" y="3401949"/>
              </a:cxn>
              <a:cxn ang="0">
                <a:pos x="31146" y="3406092"/>
              </a:cxn>
              <a:cxn ang="0">
                <a:pos x="39624" y="3407664"/>
              </a:cxn>
              <a:cxn ang="0">
                <a:pos x="4547616" y="3407664"/>
              </a:cxn>
              <a:cxn ang="0">
                <a:pos x="4547616" y="3389376"/>
              </a:cxn>
              <a:cxn ang="0">
                <a:pos x="57912" y="3389376"/>
              </a:cxn>
              <a:cxn ang="0">
                <a:pos x="39624" y="3371088"/>
              </a:cxn>
              <a:cxn ang="0">
                <a:pos x="57912" y="3371088"/>
              </a:cxn>
              <a:cxn ang="0">
                <a:pos x="57912" y="57912"/>
              </a:cxn>
              <a:cxn ang="0">
                <a:pos x="4588646" y="3371088"/>
              </a:cxn>
              <a:cxn ang="0">
                <a:pos x="4565904" y="3371088"/>
              </a:cxn>
              <a:cxn ang="0">
                <a:pos x="4565904" y="3407664"/>
              </a:cxn>
              <a:cxn ang="0">
                <a:pos x="4585716" y="3407664"/>
              </a:cxn>
              <a:cxn ang="0">
                <a:pos x="4623816" y="3389376"/>
              </a:cxn>
              <a:cxn ang="0">
                <a:pos x="4588646" y="3371088"/>
              </a:cxn>
              <a:cxn ang="0">
                <a:pos x="57912" y="3371088"/>
              </a:cxn>
              <a:cxn ang="0">
                <a:pos x="39624" y="3371088"/>
              </a:cxn>
              <a:cxn ang="0">
                <a:pos x="57912" y="3389376"/>
              </a:cxn>
              <a:cxn ang="0">
                <a:pos x="57912" y="3371088"/>
              </a:cxn>
              <a:cxn ang="0">
                <a:pos x="4547616" y="3371088"/>
              </a:cxn>
              <a:cxn ang="0">
                <a:pos x="57912" y="3371088"/>
              </a:cxn>
              <a:cxn ang="0">
                <a:pos x="57912" y="3389376"/>
              </a:cxn>
              <a:cxn ang="0">
                <a:pos x="4547616" y="3389376"/>
              </a:cxn>
              <a:cxn ang="0">
                <a:pos x="4547616" y="3371088"/>
              </a:cxn>
              <a:cxn ang="0">
                <a:pos x="39624" y="0"/>
              </a:cxn>
              <a:cxn ang="0">
                <a:pos x="0" y="76200"/>
              </a:cxn>
              <a:cxn ang="0">
                <a:pos x="18287" y="76200"/>
              </a:cxn>
              <a:cxn ang="0">
                <a:pos x="18287" y="57912"/>
              </a:cxn>
              <a:cxn ang="0">
                <a:pos x="67421" y="57912"/>
              </a:cxn>
              <a:cxn ang="0">
                <a:pos x="39624" y="0"/>
              </a:cxn>
              <a:cxn ang="0">
                <a:pos x="67421" y="57912"/>
              </a:cxn>
              <a:cxn ang="0">
                <a:pos x="57912" y="57912"/>
              </a:cxn>
              <a:cxn ang="0">
                <a:pos x="57912" y="76200"/>
              </a:cxn>
              <a:cxn ang="0">
                <a:pos x="76200" y="76200"/>
              </a:cxn>
              <a:cxn ang="0">
                <a:pos x="67421" y="57912"/>
              </a:cxn>
            </a:cxnLst>
            <a:rect l="0" t="0" r="r" b="b"/>
            <a:pathLst>
              <a:path w="4624070" h="3426460">
                <a:moveTo>
                  <a:pt x="4547616" y="3349752"/>
                </a:moveTo>
                <a:lnTo>
                  <a:pt x="4547616" y="3425952"/>
                </a:lnTo>
                <a:lnTo>
                  <a:pt x="4585716" y="3407664"/>
                </a:lnTo>
                <a:lnTo>
                  <a:pt x="4565904" y="3407664"/>
                </a:lnTo>
                <a:lnTo>
                  <a:pt x="4565904" y="3371088"/>
                </a:lnTo>
                <a:lnTo>
                  <a:pt x="4588646" y="3371088"/>
                </a:lnTo>
                <a:lnTo>
                  <a:pt x="4547616" y="3349752"/>
                </a:lnTo>
                <a:close/>
              </a:path>
              <a:path w="4624070" h="3426460">
                <a:moveTo>
                  <a:pt x="57912" y="57912"/>
                </a:moveTo>
                <a:lnTo>
                  <a:pt x="18287" y="57912"/>
                </a:lnTo>
                <a:lnTo>
                  <a:pt x="18287" y="3389376"/>
                </a:lnTo>
                <a:lnTo>
                  <a:pt x="19907" y="3396091"/>
                </a:lnTo>
                <a:lnTo>
                  <a:pt x="24383" y="3401949"/>
                </a:lnTo>
                <a:lnTo>
                  <a:pt x="31146" y="3406092"/>
                </a:lnTo>
                <a:lnTo>
                  <a:pt x="39624" y="3407664"/>
                </a:lnTo>
                <a:lnTo>
                  <a:pt x="4547616" y="3407664"/>
                </a:lnTo>
                <a:lnTo>
                  <a:pt x="4547616" y="3389376"/>
                </a:lnTo>
                <a:lnTo>
                  <a:pt x="57912" y="3389376"/>
                </a:lnTo>
                <a:lnTo>
                  <a:pt x="39624" y="3371088"/>
                </a:lnTo>
                <a:lnTo>
                  <a:pt x="57912" y="3371088"/>
                </a:lnTo>
                <a:lnTo>
                  <a:pt x="57912" y="57912"/>
                </a:lnTo>
                <a:close/>
              </a:path>
              <a:path w="4624070" h="3426460">
                <a:moveTo>
                  <a:pt x="4588646" y="3371088"/>
                </a:moveTo>
                <a:lnTo>
                  <a:pt x="4565904" y="3371088"/>
                </a:lnTo>
                <a:lnTo>
                  <a:pt x="4565904" y="3407664"/>
                </a:lnTo>
                <a:lnTo>
                  <a:pt x="4585716" y="3407664"/>
                </a:lnTo>
                <a:lnTo>
                  <a:pt x="4623816" y="3389376"/>
                </a:lnTo>
                <a:lnTo>
                  <a:pt x="4588646" y="3371088"/>
                </a:lnTo>
                <a:close/>
              </a:path>
              <a:path w="4624070" h="3426460">
                <a:moveTo>
                  <a:pt x="57912" y="3371088"/>
                </a:moveTo>
                <a:lnTo>
                  <a:pt x="39624" y="3371088"/>
                </a:lnTo>
                <a:lnTo>
                  <a:pt x="57912" y="3389376"/>
                </a:lnTo>
                <a:lnTo>
                  <a:pt x="57912" y="3371088"/>
                </a:lnTo>
                <a:close/>
              </a:path>
              <a:path w="4624070" h="3426460">
                <a:moveTo>
                  <a:pt x="4547616" y="3371088"/>
                </a:moveTo>
                <a:lnTo>
                  <a:pt x="57912" y="3371088"/>
                </a:lnTo>
                <a:lnTo>
                  <a:pt x="57912" y="3389376"/>
                </a:lnTo>
                <a:lnTo>
                  <a:pt x="4547616" y="3389376"/>
                </a:lnTo>
                <a:lnTo>
                  <a:pt x="4547616" y="3371088"/>
                </a:lnTo>
                <a:close/>
              </a:path>
              <a:path w="4624070" h="3426460">
                <a:moveTo>
                  <a:pt x="39624" y="0"/>
                </a:moveTo>
                <a:lnTo>
                  <a:pt x="0" y="76200"/>
                </a:lnTo>
                <a:lnTo>
                  <a:pt x="18287" y="76200"/>
                </a:lnTo>
                <a:lnTo>
                  <a:pt x="18287" y="57912"/>
                </a:lnTo>
                <a:lnTo>
                  <a:pt x="67421" y="57912"/>
                </a:lnTo>
                <a:lnTo>
                  <a:pt x="39624" y="0"/>
                </a:lnTo>
                <a:close/>
              </a:path>
              <a:path w="4624070" h="3426460">
                <a:moveTo>
                  <a:pt x="67421" y="57912"/>
                </a:moveTo>
                <a:lnTo>
                  <a:pt x="57912" y="57912"/>
                </a:lnTo>
                <a:lnTo>
                  <a:pt x="57912" y="76200"/>
                </a:lnTo>
                <a:lnTo>
                  <a:pt x="76200" y="76200"/>
                </a:lnTo>
                <a:lnTo>
                  <a:pt x="67421" y="579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07" name="object 4"/>
          <p:cNvSpPr txBox="1">
            <a:spLocks noChangeArrowheads="1"/>
          </p:cNvSpPr>
          <p:nvPr/>
        </p:nvSpPr>
        <p:spPr bwMode="auto">
          <a:xfrm>
            <a:off x="6145323" y="5052549"/>
            <a:ext cx="1159290" cy="1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60"/>
            <a:r>
              <a:rPr lang="el-GR" sz="1283" b="1" i="1">
                <a:cs typeface="Arial" charset="0"/>
              </a:rPr>
              <a:t>Ανατολή-Δύση</a:t>
            </a:r>
            <a:endParaRPr lang="el-GR" sz="1283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118" y="3270175"/>
            <a:ext cx="388240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4" dirty="0">
                <a:latin typeface="Arial"/>
                <a:cs typeface="Arial"/>
              </a:rPr>
              <a:t>90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9118" y="3856607"/>
            <a:ext cx="388240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4" dirty="0">
                <a:latin typeface="Arial"/>
                <a:cs typeface="Arial"/>
              </a:rPr>
              <a:t>60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9118" y="4443040"/>
            <a:ext cx="388240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4" dirty="0">
                <a:latin typeface="Arial"/>
                <a:cs typeface="Arial"/>
              </a:rPr>
              <a:t>30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0615" y="4964313"/>
            <a:ext cx="67874" cy="197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924" b="1" i="1" spc="-859" baseline="-22222" dirty="0">
                <a:latin typeface="Arial"/>
                <a:cs typeface="Arial"/>
              </a:rPr>
              <a:t>–</a:t>
            </a: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6143" y="5029472"/>
            <a:ext cx="204980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30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1401" y="5029472"/>
            <a:ext cx="204979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60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3944" y="5029472"/>
            <a:ext cx="204980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90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5762" y="5029472"/>
            <a:ext cx="295931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120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0160" y="5029472"/>
            <a:ext cx="295931" cy="3415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118" algn="ctr">
              <a:defRPr/>
            </a:pPr>
            <a:r>
              <a:rPr sz="770" b="1" i="1" dirty="0">
                <a:latin typeface="Arial"/>
                <a:cs typeface="Arial"/>
              </a:rPr>
              <a:t>|</a:t>
            </a:r>
            <a:endParaRPr sz="770">
              <a:latin typeface="Arial"/>
              <a:cs typeface="Arial"/>
            </a:endParaRPr>
          </a:p>
          <a:p>
            <a:pPr algn="ctr">
              <a:spcBef>
                <a:spcPts val="184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150</a:t>
            </a:r>
            <a:endParaRPr sz="128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4914" y="5414997"/>
            <a:ext cx="1255671" cy="19742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dirty="0">
                <a:latin typeface="Arial"/>
                <a:cs typeface="Arial"/>
              </a:rPr>
              <a:t>Αυθαίρετη</a:t>
            </a:r>
            <a:r>
              <a:rPr sz="1283" b="1" i="1" spc="-94" dirty="0">
                <a:latin typeface="Arial"/>
                <a:cs typeface="Arial"/>
              </a:rPr>
              <a:t> </a:t>
            </a:r>
            <a:r>
              <a:rPr sz="1283" b="1" i="1" spc="-4" dirty="0">
                <a:latin typeface="Arial"/>
                <a:cs typeface="Arial"/>
              </a:rPr>
              <a:t>αρχή</a:t>
            </a:r>
            <a:endParaRPr sz="1283">
              <a:latin typeface="Arial"/>
              <a:cs typeface="Arial"/>
            </a:endParaRPr>
          </a:p>
        </p:txBody>
      </p:sp>
      <p:sp>
        <p:nvSpPr>
          <p:cNvPr id="21518" name="object 15"/>
          <p:cNvSpPr>
            <a:spLocks/>
          </p:cNvSpPr>
          <p:nvPr/>
        </p:nvSpPr>
        <p:spPr bwMode="auto">
          <a:xfrm>
            <a:off x="2093238" y="5200515"/>
            <a:ext cx="127603" cy="294573"/>
          </a:xfrm>
          <a:custGeom>
            <a:avLst/>
            <a:gdLst/>
            <a:ahLst/>
            <a:cxnLst>
              <a:cxn ang="0">
                <a:pos x="25429" y="91577"/>
              </a:cxn>
              <a:cxn ang="0">
                <a:pos x="21336" y="100583"/>
              </a:cxn>
              <a:cxn ang="0">
                <a:pos x="9143" y="128015"/>
              </a:cxn>
              <a:cxn ang="0">
                <a:pos x="3048" y="158495"/>
              </a:cxn>
              <a:cxn ang="0">
                <a:pos x="3048" y="198119"/>
              </a:cxn>
              <a:cxn ang="0">
                <a:pos x="6095" y="198119"/>
              </a:cxn>
              <a:cxn ang="0">
                <a:pos x="6095" y="201167"/>
              </a:cxn>
              <a:cxn ang="0">
                <a:pos x="21336" y="240791"/>
              </a:cxn>
              <a:cxn ang="0">
                <a:pos x="51816" y="286511"/>
              </a:cxn>
              <a:cxn ang="0">
                <a:pos x="85343" y="320039"/>
              </a:cxn>
              <a:cxn ang="0">
                <a:pos x="97536" y="335279"/>
              </a:cxn>
              <a:cxn ang="0">
                <a:pos x="100583" y="338327"/>
              </a:cxn>
              <a:cxn ang="0">
                <a:pos x="103631" y="344423"/>
              </a:cxn>
              <a:cxn ang="0">
                <a:pos x="149351" y="310895"/>
              </a:cxn>
              <a:cxn ang="0">
                <a:pos x="146304" y="304799"/>
              </a:cxn>
              <a:cxn ang="0">
                <a:pos x="140207" y="298703"/>
              </a:cxn>
              <a:cxn ang="0">
                <a:pos x="128016" y="283463"/>
              </a:cxn>
              <a:cxn ang="0">
                <a:pos x="112775" y="268223"/>
              </a:cxn>
              <a:cxn ang="0">
                <a:pos x="97536" y="249935"/>
              </a:cxn>
              <a:cxn ang="0">
                <a:pos x="82295" y="228599"/>
              </a:cxn>
              <a:cxn ang="0">
                <a:pos x="64007" y="201167"/>
              </a:cxn>
              <a:cxn ang="0">
                <a:pos x="64007" y="192023"/>
              </a:cxn>
              <a:cxn ang="0">
                <a:pos x="62484" y="188975"/>
              </a:cxn>
              <a:cxn ang="0">
                <a:pos x="60960" y="188975"/>
              </a:cxn>
              <a:cxn ang="0">
                <a:pos x="57912" y="179831"/>
              </a:cxn>
              <a:cxn ang="0">
                <a:pos x="60960" y="170687"/>
              </a:cxn>
              <a:cxn ang="0">
                <a:pos x="60960" y="164591"/>
              </a:cxn>
              <a:cxn ang="0">
                <a:pos x="64007" y="155447"/>
              </a:cxn>
              <a:cxn ang="0">
                <a:pos x="67056" y="143255"/>
              </a:cxn>
              <a:cxn ang="0">
                <a:pos x="73151" y="121919"/>
              </a:cxn>
              <a:cxn ang="0">
                <a:pos x="76051" y="116121"/>
              </a:cxn>
              <a:cxn ang="0">
                <a:pos x="25429" y="91577"/>
              </a:cxn>
              <a:cxn ang="0">
                <a:pos x="60960" y="185927"/>
              </a:cxn>
              <a:cxn ang="0">
                <a:pos x="60960" y="188975"/>
              </a:cxn>
              <a:cxn ang="0">
                <a:pos x="62484" y="188975"/>
              </a:cxn>
              <a:cxn ang="0">
                <a:pos x="60960" y="185927"/>
              </a:cxn>
              <a:cxn ang="0">
                <a:pos x="100583" y="67055"/>
              </a:cxn>
              <a:cxn ang="0">
                <a:pos x="36575" y="67055"/>
              </a:cxn>
              <a:cxn ang="0">
                <a:pos x="88392" y="91439"/>
              </a:cxn>
              <a:cxn ang="0">
                <a:pos x="76051" y="116121"/>
              </a:cxn>
              <a:cxn ang="0">
                <a:pos x="100583" y="128015"/>
              </a:cxn>
              <a:cxn ang="0">
                <a:pos x="100583" y="67055"/>
              </a:cxn>
              <a:cxn ang="0">
                <a:pos x="36575" y="67055"/>
              </a:cxn>
              <a:cxn ang="0">
                <a:pos x="25429" y="91577"/>
              </a:cxn>
              <a:cxn ang="0">
                <a:pos x="76051" y="116121"/>
              </a:cxn>
              <a:cxn ang="0">
                <a:pos x="88392" y="91439"/>
              </a:cxn>
              <a:cxn ang="0">
                <a:pos x="36575" y="67055"/>
              </a:cxn>
              <a:cxn ang="0">
                <a:pos x="100583" y="0"/>
              </a:cxn>
              <a:cxn ang="0">
                <a:pos x="0" y="79247"/>
              </a:cxn>
              <a:cxn ang="0">
                <a:pos x="25429" y="91577"/>
              </a:cxn>
              <a:cxn ang="0">
                <a:pos x="36575" y="67055"/>
              </a:cxn>
              <a:cxn ang="0">
                <a:pos x="100583" y="67055"/>
              </a:cxn>
              <a:cxn ang="0">
                <a:pos x="100583" y="0"/>
              </a:cxn>
            </a:cxnLst>
            <a:rect l="0" t="0" r="r" b="b"/>
            <a:pathLst>
              <a:path w="149860" h="344804">
                <a:moveTo>
                  <a:pt x="25429" y="91577"/>
                </a:moveTo>
                <a:lnTo>
                  <a:pt x="21336" y="100583"/>
                </a:lnTo>
                <a:lnTo>
                  <a:pt x="9143" y="128015"/>
                </a:lnTo>
                <a:lnTo>
                  <a:pt x="3048" y="158495"/>
                </a:lnTo>
                <a:lnTo>
                  <a:pt x="3048" y="198119"/>
                </a:lnTo>
                <a:lnTo>
                  <a:pt x="6095" y="198119"/>
                </a:lnTo>
                <a:lnTo>
                  <a:pt x="6095" y="201167"/>
                </a:lnTo>
                <a:lnTo>
                  <a:pt x="21336" y="240791"/>
                </a:lnTo>
                <a:lnTo>
                  <a:pt x="51816" y="286511"/>
                </a:lnTo>
                <a:lnTo>
                  <a:pt x="85343" y="320039"/>
                </a:lnTo>
                <a:lnTo>
                  <a:pt x="97536" y="335279"/>
                </a:lnTo>
                <a:lnTo>
                  <a:pt x="100583" y="338327"/>
                </a:lnTo>
                <a:lnTo>
                  <a:pt x="103631" y="344423"/>
                </a:lnTo>
                <a:lnTo>
                  <a:pt x="149351" y="310895"/>
                </a:lnTo>
                <a:lnTo>
                  <a:pt x="146304" y="304799"/>
                </a:lnTo>
                <a:lnTo>
                  <a:pt x="140207" y="298703"/>
                </a:lnTo>
                <a:lnTo>
                  <a:pt x="128016" y="283463"/>
                </a:lnTo>
                <a:lnTo>
                  <a:pt x="112775" y="268223"/>
                </a:lnTo>
                <a:lnTo>
                  <a:pt x="97536" y="249935"/>
                </a:lnTo>
                <a:lnTo>
                  <a:pt x="82295" y="228599"/>
                </a:lnTo>
                <a:lnTo>
                  <a:pt x="64007" y="201167"/>
                </a:lnTo>
                <a:lnTo>
                  <a:pt x="64007" y="192023"/>
                </a:lnTo>
                <a:lnTo>
                  <a:pt x="62484" y="188975"/>
                </a:lnTo>
                <a:lnTo>
                  <a:pt x="60960" y="188975"/>
                </a:lnTo>
                <a:lnTo>
                  <a:pt x="57912" y="179831"/>
                </a:lnTo>
                <a:lnTo>
                  <a:pt x="60960" y="170687"/>
                </a:lnTo>
                <a:lnTo>
                  <a:pt x="60960" y="164591"/>
                </a:lnTo>
                <a:lnTo>
                  <a:pt x="64007" y="155447"/>
                </a:lnTo>
                <a:lnTo>
                  <a:pt x="67056" y="143255"/>
                </a:lnTo>
                <a:lnTo>
                  <a:pt x="73151" y="121919"/>
                </a:lnTo>
                <a:lnTo>
                  <a:pt x="76051" y="116121"/>
                </a:lnTo>
                <a:lnTo>
                  <a:pt x="25429" y="91577"/>
                </a:lnTo>
                <a:close/>
              </a:path>
              <a:path w="149860" h="344804">
                <a:moveTo>
                  <a:pt x="60960" y="185927"/>
                </a:moveTo>
                <a:lnTo>
                  <a:pt x="60960" y="188975"/>
                </a:lnTo>
                <a:lnTo>
                  <a:pt x="62484" y="188975"/>
                </a:lnTo>
                <a:lnTo>
                  <a:pt x="60960" y="185927"/>
                </a:lnTo>
                <a:close/>
              </a:path>
              <a:path w="149860" h="344804">
                <a:moveTo>
                  <a:pt x="100583" y="67055"/>
                </a:moveTo>
                <a:lnTo>
                  <a:pt x="36575" y="67055"/>
                </a:lnTo>
                <a:lnTo>
                  <a:pt x="88392" y="91439"/>
                </a:lnTo>
                <a:lnTo>
                  <a:pt x="76051" y="116121"/>
                </a:lnTo>
                <a:lnTo>
                  <a:pt x="100583" y="128015"/>
                </a:lnTo>
                <a:lnTo>
                  <a:pt x="100583" y="67055"/>
                </a:lnTo>
                <a:close/>
              </a:path>
              <a:path w="149860" h="344804">
                <a:moveTo>
                  <a:pt x="36575" y="67055"/>
                </a:moveTo>
                <a:lnTo>
                  <a:pt x="25429" y="91577"/>
                </a:lnTo>
                <a:lnTo>
                  <a:pt x="76051" y="116121"/>
                </a:lnTo>
                <a:lnTo>
                  <a:pt x="88392" y="91439"/>
                </a:lnTo>
                <a:lnTo>
                  <a:pt x="36575" y="67055"/>
                </a:lnTo>
                <a:close/>
              </a:path>
              <a:path w="149860" h="344804">
                <a:moveTo>
                  <a:pt x="100583" y="0"/>
                </a:moveTo>
                <a:lnTo>
                  <a:pt x="0" y="79247"/>
                </a:lnTo>
                <a:lnTo>
                  <a:pt x="25429" y="91577"/>
                </a:lnTo>
                <a:lnTo>
                  <a:pt x="36575" y="67055"/>
                </a:lnTo>
                <a:lnTo>
                  <a:pt x="100583" y="67055"/>
                </a:lnTo>
                <a:lnTo>
                  <a:pt x="10058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19" name="object 16"/>
          <p:cNvSpPr>
            <a:spLocks/>
          </p:cNvSpPr>
          <p:nvPr/>
        </p:nvSpPr>
        <p:spPr bwMode="auto">
          <a:xfrm>
            <a:off x="2843926" y="2702748"/>
            <a:ext cx="206337" cy="214482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3294" y="9667"/>
              </a:cxn>
              <a:cxn ang="0">
                <a:pos x="35433" y="36195"/>
              </a:cxn>
              <a:cxn ang="0">
                <a:pos x="9572" y="75866"/>
              </a:cxn>
              <a:cxn ang="0">
                <a:pos x="0" y="124967"/>
              </a:cxn>
              <a:cxn ang="0">
                <a:pos x="9572" y="172783"/>
              </a:cxn>
              <a:cxn ang="0">
                <a:pos x="35433" y="212598"/>
              </a:cxn>
              <a:cxn ang="0">
                <a:pos x="73294" y="239839"/>
              </a:cxn>
              <a:cxn ang="0">
                <a:pos x="118872" y="249936"/>
              </a:cxn>
              <a:cxn ang="0">
                <a:pos x="166211" y="239839"/>
              </a:cxn>
              <a:cxn ang="0">
                <a:pos x="204978" y="212598"/>
              </a:cxn>
              <a:cxn ang="0">
                <a:pos x="231171" y="172783"/>
              </a:cxn>
              <a:cxn ang="0">
                <a:pos x="240792" y="124967"/>
              </a:cxn>
              <a:cxn ang="0">
                <a:pos x="231171" y="75866"/>
              </a:cxn>
              <a:cxn ang="0">
                <a:pos x="204978" y="36195"/>
              </a:cxn>
              <a:cxn ang="0">
                <a:pos x="166211" y="9667"/>
              </a:cxn>
              <a:cxn ang="0">
                <a:pos x="118872" y="0"/>
              </a:cxn>
            </a:cxnLst>
            <a:rect l="0" t="0" r="r" b="b"/>
            <a:pathLst>
              <a:path w="241300" h="250189">
                <a:moveTo>
                  <a:pt x="118872" y="0"/>
                </a:moveTo>
                <a:lnTo>
                  <a:pt x="73294" y="9667"/>
                </a:lnTo>
                <a:lnTo>
                  <a:pt x="35433" y="36195"/>
                </a:lnTo>
                <a:lnTo>
                  <a:pt x="9572" y="75866"/>
                </a:lnTo>
                <a:lnTo>
                  <a:pt x="0" y="124967"/>
                </a:lnTo>
                <a:lnTo>
                  <a:pt x="9572" y="172783"/>
                </a:lnTo>
                <a:lnTo>
                  <a:pt x="35433" y="212598"/>
                </a:lnTo>
                <a:lnTo>
                  <a:pt x="73294" y="239839"/>
                </a:lnTo>
                <a:lnTo>
                  <a:pt x="118872" y="249936"/>
                </a:lnTo>
                <a:lnTo>
                  <a:pt x="166211" y="239839"/>
                </a:lnTo>
                <a:lnTo>
                  <a:pt x="204978" y="212598"/>
                </a:lnTo>
                <a:lnTo>
                  <a:pt x="231171" y="172783"/>
                </a:lnTo>
                <a:lnTo>
                  <a:pt x="240792" y="124967"/>
                </a:lnTo>
                <a:lnTo>
                  <a:pt x="231171" y="75866"/>
                </a:lnTo>
                <a:lnTo>
                  <a:pt x="204978" y="36195"/>
                </a:lnTo>
                <a:lnTo>
                  <a:pt x="166211" y="9667"/>
                </a:lnTo>
                <a:lnTo>
                  <a:pt x="118872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20" name="object 17"/>
          <p:cNvSpPr>
            <a:spLocks/>
          </p:cNvSpPr>
          <p:nvPr/>
        </p:nvSpPr>
        <p:spPr bwMode="auto">
          <a:xfrm>
            <a:off x="2843926" y="2702748"/>
            <a:ext cx="206337" cy="214482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3294" y="9667"/>
              </a:cxn>
              <a:cxn ang="0">
                <a:pos x="35433" y="36195"/>
              </a:cxn>
              <a:cxn ang="0">
                <a:pos x="9572" y="75866"/>
              </a:cxn>
              <a:cxn ang="0">
                <a:pos x="0" y="124967"/>
              </a:cxn>
              <a:cxn ang="0">
                <a:pos x="9572" y="172783"/>
              </a:cxn>
              <a:cxn ang="0">
                <a:pos x="35433" y="212598"/>
              </a:cxn>
              <a:cxn ang="0">
                <a:pos x="73294" y="239839"/>
              </a:cxn>
              <a:cxn ang="0">
                <a:pos x="118872" y="249936"/>
              </a:cxn>
              <a:cxn ang="0">
                <a:pos x="166211" y="239839"/>
              </a:cxn>
              <a:cxn ang="0">
                <a:pos x="204978" y="212598"/>
              </a:cxn>
              <a:cxn ang="0">
                <a:pos x="231171" y="172783"/>
              </a:cxn>
              <a:cxn ang="0">
                <a:pos x="240792" y="124967"/>
              </a:cxn>
              <a:cxn ang="0">
                <a:pos x="231171" y="75866"/>
              </a:cxn>
              <a:cxn ang="0">
                <a:pos x="204978" y="36195"/>
              </a:cxn>
              <a:cxn ang="0">
                <a:pos x="166211" y="9667"/>
              </a:cxn>
              <a:cxn ang="0">
                <a:pos x="118872" y="0"/>
              </a:cxn>
            </a:cxnLst>
            <a:rect l="0" t="0" r="r" b="b"/>
            <a:pathLst>
              <a:path w="241300" h="250189">
                <a:moveTo>
                  <a:pt x="118872" y="0"/>
                </a:moveTo>
                <a:lnTo>
                  <a:pt x="73294" y="9667"/>
                </a:lnTo>
                <a:lnTo>
                  <a:pt x="35433" y="36195"/>
                </a:lnTo>
                <a:lnTo>
                  <a:pt x="9572" y="75866"/>
                </a:lnTo>
                <a:lnTo>
                  <a:pt x="0" y="124967"/>
                </a:lnTo>
                <a:lnTo>
                  <a:pt x="9572" y="172783"/>
                </a:lnTo>
                <a:lnTo>
                  <a:pt x="35433" y="212598"/>
                </a:lnTo>
                <a:lnTo>
                  <a:pt x="73294" y="239839"/>
                </a:lnTo>
                <a:lnTo>
                  <a:pt x="118872" y="249936"/>
                </a:lnTo>
                <a:lnTo>
                  <a:pt x="166211" y="239839"/>
                </a:lnTo>
                <a:lnTo>
                  <a:pt x="204978" y="212598"/>
                </a:lnTo>
                <a:lnTo>
                  <a:pt x="231171" y="172783"/>
                </a:lnTo>
                <a:lnTo>
                  <a:pt x="240792" y="124967"/>
                </a:lnTo>
                <a:lnTo>
                  <a:pt x="231171" y="75866"/>
                </a:lnTo>
                <a:lnTo>
                  <a:pt x="204978" y="36195"/>
                </a:lnTo>
                <a:lnTo>
                  <a:pt x="166211" y="9667"/>
                </a:lnTo>
                <a:lnTo>
                  <a:pt x="118872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21" name="object 18"/>
          <p:cNvSpPr>
            <a:spLocks/>
          </p:cNvSpPr>
          <p:nvPr/>
        </p:nvSpPr>
        <p:spPr bwMode="auto">
          <a:xfrm>
            <a:off x="3586469" y="4254349"/>
            <a:ext cx="203622" cy="213125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4"/>
              </a:cxn>
              <a:cxn ang="0">
                <a:pos x="9143" y="75866"/>
              </a:cxn>
              <a:cxn ang="0">
                <a:pos x="0" y="124967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9" y="240268"/>
              </a:cxn>
              <a:cxn ang="0">
                <a:pos x="118872" y="249935"/>
              </a:cxn>
              <a:cxn ang="0">
                <a:pos x="165735" y="240268"/>
              </a:cxn>
              <a:cxn ang="0">
                <a:pos x="203453" y="213740"/>
              </a:cxn>
              <a:cxn ang="0">
                <a:pos x="228600" y="174069"/>
              </a:cxn>
              <a:cxn ang="0">
                <a:pos x="237743" y="124967"/>
              </a:cxn>
              <a:cxn ang="0">
                <a:pos x="228600" y="75866"/>
              </a:cxn>
              <a:cxn ang="0">
                <a:pos x="203453" y="36194"/>
              </a:cxn>
              <a:cxn ang="0">
                <a:pos x="165735" y="9667"/>
              </a:cxn>
              <a:cxn ang="0">
                <a:pos x="118872" y="0"/>
              </a:cxn>
            </a:cxnLst>
            <a:rect l="0" t="0" r="r" b="b"/>
            <a:pathLst>
              <a:path w="238125" h="250189">
                <a:moveTo>
                  <a:pt x="118872" y="0"/>
                </a:moveTo>
                <a:lnTo>
                  <a:pt x="72009" y="9667"/>
                </a:lnTo>
                <a:lnTo>
                  <a:pt x="34289" y="36194"/>
                </a:lnTo>
                <a:lnTo>
                  <a:pt x="9143" y="75866"/>
                </a:lnTo>
                <a:lnTo>
                  <a:pt x="0" y="124967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9" y="240268"/>
                </a:lnTo>
                <a:lnTo>
                  <a:pt x="118872" y="249935"/>
                </a:lnTo>
                <a:lnTo>
                  <a:pt x="165735" y="240268"/>
                </a:lnTo>
                <a:lnTo>
                  <a:pt x="203453" y="213740"/>
                </a:lnTo>
                <a:lnTo>
                  <a:pt x="228600" y="174069"/>
                </a:lnTo>
                <a:lnTo>
                  <a:pt x="237743" y="124967"/>
                </a:lnTo>
                <a:lnTo>
                  <a:pt x="228600" y="75866"/>
                </a:lnTo>
                <a:lnTo>
                  <a:pt x="203453" y="36194"/>
                </a:lnTo>
                <a:lnTo>
                  <a:pt x="165735" y="9667"/>
                </a:lnTo>
                <a:lnTo>
                  <a:pt x="118872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22" name="object 19"/>
          <p:cNvSpPr>
            <a:spLocks/>
          </p:cNvSpPr>
          <p:nvPr/>
        </p:nvSpPr>
        <p:spPr bwMode="auto">
          <a:xfrm>
            <a:off x="3586469" y="4254349"/>
            <a:ext cx="203622" cy="213125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4"/>
              </a:cxn>
              <a:cxn ang="0">
                <a:pos x="9143" y="75866"/>
              </a:cxn>
              <a:cxn ang="0">
                <a:pos x="0" y="124967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9" y="240268"/>
              </a:cxn>
              <a:cxn ang="0">
                <a:pos x="118872" y="249935"/>
              </a:cxn>
              <a:cxn ang="0">
                <a:pos x="165735" y="240268"/>
              </a:cxn>
              <a:cxn ang="0">
                <a:pos x="203453" y="213740"/>
              </a:cxn>
              <a:cxn ang="0">
                <a:pos x="228600" y="174069"/>
              </a:cxn>
              <a:cxn ang="0">
                <a:pos x="237743" y="124967"/>
              </a:cxn>
              <a:cxn ang="0">
                <a:pos x="228600" y="75866"/>
              </a:cxn>
              <a:cxn ang="0">
                <a:pos x="203453" y="36194"/>
              </a:cxn>
              <a:cxn ang="0">
                <a:pos x="165735" y="9667"/>
              </a:cxn>
              <a:cxn ang="0">
                <a:pos x="118872" y="0"/>
              </a:cxn>
            </a:cxnLst>
            <a:rect l="0" t="0" r="r" b="b"/>
            <a:pathLst>
              <a:path w="238125" h="250189">
                <a:moveTo>
                  <a:pt x="118872" y="0"/>
                </a:moveTo>
                <a:lnTo>
                  <a:pt x="72009" y="9667"/>
                </a:lnTo>
                <a:lnTo>
                  <a:pt x="34289" y="36194"/>
                </a:lnTo>
                <a:lnTo>
                  <a:pt x="9143" y="75866"/>
                </a:lnTo>
                <a:lnTo>
                  <a:pt x="0" y="124967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9" y="240268"/>
                </a:lnTo>
                <a:lnTo>
                  <a:pt x="118872" y="249935"/>
                </a:lnTo>
                <a:lnTo>
                  <a:pt x="165735" y="240268"/>
                </a:lnTo>
                <a:lnTo>
                  <a:pt x="203453" y="213740"/>
                </a:lnTo>
                <a:lnTo>
                  <a:pt x="228600" y="174069"/>
                </a:lnTo>
                <a:lnTo>
                  <a:pt x="237743" y="124967"/>
                </a:lnTo>
                <a:lnTo>
                  <a:pt x="228600" y="75866"/>
                </a:lnTo>
                <a:lnTo>
                  <a:pt x="203453" y="36194"/>
                </a:lnTo>
                <a:lnTo>
                  <a:pt x="165735" y="9667"/>
                </a:lnTo>
                <a:lnTo>
                  <a:pt x="118872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23" name="object 20"/>
          <p:cNvSpPr>
            <a:spLocks/>
          </p:cNvSpPr>
          <p:nvPr/>
        </p:nvSpPr>
        <p:spPr bwMode="auto">
          <a:xfrm>
            <a:off x="4329012" y="2906370"/>
            <a:ext cx="203622" cy="211767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5"/>
              </a:cxn>
              <a:cxn ang="0">
                <a:pos x="9143" y="75866"/>
              </a:cxn>
              <a:cxn ang="0">
                <a:pos x="0" y="124968"/>
              </a:cxn>
              <a:cxn ang="0">
                <a:pos x="9144" y="172307"/>
              </a:cxn>
              <a:cxn ang="0">
                <a:pos x="34290" y="211074"/>
              </a:cxn>
              <a:cxn ang="0">
                <a:pos x="72009" y="237267"/>
              </a:cxn>
              <a:cxn ang="0">
                <a:pos x="118872" y="246887"/>
              </a:cxn>
              <a:cxn ang="0">
                <a:pos x="165735" y="237267"/>
              </a:cxn>
              <a:cxn ang="0">
                <a:pos x="203454" y="211074"/>
              </a:cxn>
              <a:cxn ang="0">
                <a:pos x="228600" y="172307"/>
              </a:cxn>
              <a:cxn ang="0">
                <a:pos x="237744" y="124968"/>
              </a:cxn>
              <a:cxn ang="0">
                <a:pos x="228600" y="75866"/>
              </a:cxn>
              <a:cxn ang="0">
                <a:pos x="203453" y="36195"/>
              </a:cxn>
              <a:cxn ang="0">
                <a:pos x="165734" y="9667"/>
              </a:cxn>
              <a:cxn ang="0">
                <a:pos x="118872" y="0"/>
              </a:cxn>
            </a:cxnLst>
            <a:rect l="0" t="0" r="r" b="b"/>
            <a:pathLst>
              <a:path w="238125" h="247014">
                <a:moveTo>
                  <a:pt x="118872" y="0"/>
                </a:moveTo>
                <a:lnTo>
                  <a:pt x="72009" y="9667"/>
                </a:lnTo>
                <a:lnTo>
                  <a:pt x="34289" y="36195"/>
                </a:lnTo>
                <a:lnTo>
                  <a:pt x="9143" y="75866"/>
                </a:lnTo>
                <a:lnTo>
                  <a:pt x="0" y="124968"/>
                </a:lnTo>
                <a:lnTo>
                  <a:pt x="9144" y="172307"/>
                </a:lnTo>
                <a:lnTo>
                  <a:pt x="34290" y="211074"/>
                </a:lnTo>
                <a:lnTo>
                  <a:pt x="72009" y="237267"/>
                </a:lnTo>
                <a:lnTo>
                  <a:pt x="118872" y="246887"/>
                </a:lnTo>
                <a:lnTo>
                  <a:pt x="165735" y="237267"/>
                </a:lnTo>
                <a:lnTo>
                  <a:pt x="203454" y="211074"/>
                </a:lnTo>
                <a:lnTo>
                  <a:pt x="228600" y="172307"/>
                </a:lnTo>
                <a:lnTo>
                  <a:pt x="237744" y="124968"/>
                </a:lnTo>
                <a:lnTo>
                  <a:pt x="228600" y="75866"/>
                </a:lnTo>
                <a:lnTo>
                  <a:pt x="203453" y="36195"/>
                </a:lnTo>
                <a:lnTo>
                  <a:pt x="165734" y="9667"/>
                </a:lnTo>
                <a:lnTo>
                  <a:pt x="118872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24" name="object 21"/>
          <p:cNvSpPr>
            <a:spLocks/>
          </p:cNvSpPr>
          <p:nvPr/>
        </p:nvSpPr>
        <p:spPr bwMode="auto">
          <a:xfrm>
            <a:off x="4329012" y="2906370"/>
            <a:ext cx="203622" cy="211767"/>
          </a:xfrm>
          <a:custGeom>
            <a:avLst/>
            <a:gdLst/>
            <a:ahLst/>
            <a:cxnLst>
              <a:cxn ang="0">
                <a:pos x="118872" y="0"/>
              </a:cxn>
              <a:cxn ang="0">
                <a:pos x="72009" y="9667"/>
              </a:cxn>
              <a:cxn ang="0">
                <a:pos x="34289" y="36195"/>
              </a:cxn>
              <a:cxn ang="0">
                <a:pos x="9143" y="75866"/>
              </a:cxn>
              <a:cxn ang="0">
                <a:pos x="0" y="124968"/>
              </a:cxn>
              <a:cxn ang="0">
                <a:pos x="9144" y="172307"/>
              </a:cxn>
              <a:cxn ang="0">
                <a:pos x="34290" y="211074"/>
              </a:cxn>
              <a:cxn ang="0">
                <a:pos x="72009" y="237267"/>
              </a:cxn>
              <a:cxn ang="0">
                <a:pos x="118872" y="246887"/>
              </a:cxn>
              <a:cxn ang="0">
                <a:pos x="165735" y="237267"/>
              </a:cxn>
              <a:cxn ang="0">
                <a:pos x="203454" y="211074"/>
              </a:cxn>
              <a:cxn ang="0">
                <a:pos x="228600" y="172307"/>
              </a:cxn>
              <a:cxn ang="0">
                <a:pos x="237744" y="124968"/>
              </a:cxn>
              <a:cxn ang="0">
                <a:pos x="228600" y="75866"/>
              </a:cxn>
              <a:cxn ang="0">
                <a:pos x="203453" y="36195"/>
              </a:cxn>
              <a:cxn ang="0">
                <a:pos x="165734" y="9667"/>
              </a:cxn>
              <a:cxn ang="0">
                <a:pos x="118872" y="0"/>
              </a:cxn>
            </a:cxnLst>
            <a:rect l="0" t="0" r="r" b="b"/>
            <a:pathLst>
              <a:path w="238125" h="247014">
                <a:moveTo>
                  <a:pt x="118872" y="0"/>
                </a:moveTo>
                <a:lnTo>
                  <a:pt x="72009" y="9667"/>
                </a:lnTo>
                <a:lnTo>
                  <a:pt x="34289" y="36195"/>
                </a:lnTo>
                <a:lnTo>
                  <a:pt x="9143" y="75866"/>
                </a:lnTo>
                <a:lnTo>
                  <a:pt x="0" y="124968"/>
                </a:lnTo>
                <a:lnTo>
                  <a:pt x="9144" y="172307"/>
                </a:lnTo>
                <a:lnTo>
                  <a:pt x="34290" y="211074"/>
                </a:lnTo>
                <a:lnTo>
                  <a:pt x="72009" y="237267"/>
                </a:lnTo>
                <a:lnTo>
                  <a:pt x="118872" y="246887"/>
                </a:lnTo>
                <a:lnTo>
                  <a:pt x="165735" y="237267"/>
                </a:lnTo>
                <a:lnTo>
                  <a:pt x="203454" y="211074"/>
                </a:lnTo>
                <a:lnTo>
                  <a:pt x="228600" y="172307"/>
                </a:lnTo>
                <a:lnTo>
                  <a:pt x="237744" y="124968"/>
                </a:lnTo>
                <a:lnTo>
                  <a:pt x="228600" y="75866"/>
                </a:lnTo>
                <a:lnTo>
                  <a:pt x="203453" y="36195"/>
                </a:lnTo>
                <a:lnTo>
                  <a:pt x="165734" y="9667"/>
                </a:lnTo>
                <a:lnTo>
                  <a:pt x="118872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25" name="object 22"/>
          <p:cNvSpPr>
            <a:spLocks/>
          </p:cNvSpPr>
          <p:nvPr/>
        </p:nvSpPr>
        <p:spPr bwMode="auto">
          <a:xfrm>
            <a:off x="5218162" y="2500482"/>
            <a:ext cx="206337" cy="213125"/>
          </a:xfrm>
          <a:custGeom>
            <a:avLst/>
            <a:gdLst/>
            <a:ahLst/>
            <a:cxnLst>
              <a:cxn ang="0">
                <a:pos x="118871" y="0"/>
              </a:cxn>
              <a:cxn ang="0">
                <a:pos x="72008" y="10096"/>
              </a:cxn>
              <a:cxn ang="0">
                <a:pos x="34289" y="37337"/>
              </a:cxn>
              <a:cxn ang="0">
                <a:pos x="9143" y="77152"/>
              </a:cxn>
              <a:cxn ang="0">
                <a:pos x="0" y="124968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8" y="240268"/>
              </a:cxn>
              <a:cxn ang="0">
                <a:pos x="118871" y="249936"/>
              </a:cxn>
              <a:cxn ang="0">
                <a:pos x="166211" y="240268"/>
              </a:cxn>
              <a:cxn ang="0">
                <a:pos x="204977" y="213740"/>
              </a:cxn>
              <a:cxn ang="0">
                <a:pos x="231171" y="174069"/>
              </a:cxn>
              <a:cxn ang="0">
                <a:pos x="240791" y="124968"/>
              </a:cxn>
              <a:cxn ang="0">
                <a:pos x="231171" y="77152"/>
              </a:cxn>
              <a:cxn ang="0">
                <a:pos x="204977" y="37337"/>
              </a:cxn>
              <a:cxn ang="0">
                <a:pos x="166211" y="10096"/>
              </a:cxn>
              <a:cxn ang="0">
                <a:pos x="118871" y="0"/>
              </a:cxn>
            </a:cxnLst>
            <a:rect l="0" t="0" r="r" b="b"/>
            <a:pathLst>
              <a:path w="241300" h="250189">
                <a:moveTo>
                  <a:pt x="118871" y="0"/>
                </a:moveTo>
                <a:lnTo>
                  <a:pt x="72008" y="10096"/>
                </a:lnTo>
                <a:lnTo>
                  <a:pt x="34289" y="37337"/>
                </a:lnTo>
                <a:lnTo>
                  <a:pt x="9143" y="77152"/>
                </a:lnTo>
                <a:lnTo>
                  <a:pt x="0" y="124968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8" y="240268"/>
                </a:lnTo>
                <a:lnTo>
                  <a:pt x="118871" y="249936"/>
                </a:lnTo>
                <a:lnTo>
                  <a:pt x="166211" y="240268"/>
                </a:lnTo>
                <a:lnTo>
                  <a:pt x="204977" y="213740"/>
                </a:lnTo>
                <a:lnTo>
                  <a:pt x="231171" y="174069"/>
                </a:lnTo>
                <a:lnTo>
                  <a:pt x="240791" y="124968"/>
                </a:lnTo>
                <a:lnTo>
                  <a:pt x="231171" y="77152"/>
                </a:lnTo>
                <a:lnTo>
                  <a:pt x="204977" y="37337"/>
                </a:lnTo>
                <a:lnTo>
                  <a:pt x="166211" y="10096"/>
                </a:lnTo>
                <a:lnTo>
                  <a:pt x="118871" y="0"/>
                </a:lnTo>
                <a:close/>
              </a:path>
            </a:pathLst>
          </a:custGeom>
          <a:solidFill>
            <a:srgbClr val="9965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26" name="object 23"/>
          <p:cNvSpPr>
            <a:spLocks/>
          </p:cNvSpPr>
          <p:nvPr/>
        </p:nvSpPr>
        <p:spPr bwMode="auto">
          <a:xfrm>
            <a:off x="5218162" y="2500482"/>
            <a:ext cx="206337" cy="213125"/>
          </a:xfrm>
          <a:custGeom>
            <a:avLst/>
            <a:gdLst/>
            <a:ahLst/>
            <a:cxnLst>
              <a:cxn ang="0">
                <a:pos x="118871" y="0"/>
              </a:cxn>
              <a:cxn ang="0">
                <a:pos x="72008" y="10096"/>
              </a:cxn>
              <a:cxn ang="0">
                <a:pos x="34289" y="37337"/>
              </a:cxn>
              <a:cxn ang="0">
                <a:pos x="9143" y="77152"/>
              </a:cxn>
              <a:cxn ang="0">
                <a:pos x="0" y="124968"/>
              </a:cxn>
              <a:cxn ang="0">
                <a:pos x="9143" y="174069"/>
              </a:cxn>
              <a:cxn ang="0">
                <a:pos x="34289" y="213740"/>
              </a:cxn>
              <a:cxn ang="0">
                <a:pos x="72008" y="240268"/>
              </a:cxn>
              <a:cxn ang="0">
                <a:pos x="118871" y="249936"/>
              </a:cxn>
              <a:cxn ang="0">
                <a:pos x="166211" y="240268"/>
              </a:cxn>
              <a:cxn ang="0">
                <a:pos x="204977" y="213740"/>
              </a:cxn>
              <a:cxn ang="0">
                <a:pos x="231171" y="174069"/>
              </a:cxn>
              <a:cxn ang="0">
                <a:pos x="240791" y="124968"/>
              </a:cxn>
              <a:cxn ang="0">
                <a:pos x="231171" y="77152"/>
              </a:cxn>
              <a:cxn ang="0">
                <a:pos x="204977" y="37337"/>
              </a:cxn>
              <a:cxn ang="0">
                <a:pos x="166211" y="10096"/>
              </a:cxn>
              <a:cxn ang="0">
                <a:pos x="118871" y="0"/>
              </a:cxn>
            </a:cxnLst>
            <a:rect l="0" t="0" r="r" b="b"/>
            <a:pathLst>
              <a:path w="241300" h="250189">
                <a:moveTo>
                  <a:pt x="118871" y="0"/>
                </a:moveTo>
                <a:lnTo>
                  <a:pt x="72008" y="10096"/>
                </a:lnTo>
                <a:lnTo>
                  <a:pt x="34289" y="37337"/>
                </a:lnTo>
                <a:lnTo>
                  <a:pt x="9143" y="77152"/>
                </a:lnTo>
                <a:lnTo>
                  <a:pt x="0" y="124968"/>
                </a:lnTo>
                <a:lnTo>
                  <a:pt x="9143" y="174069"/>
                </a:lnTo>
                <a:lnTo>
                  <a:pt x="34289" y="213740"/>
                </a:lnTo>
                <a:lnTo>
                  <a:pt x="72008" y="240268"/>
                </a:lnTo>
                <a:lnTo>
                  <a:pt x="118871" y="249936"/>
                </a:lnTo>
                <a:lnTo>
                  <a:pt x="166211" y="240268"/>
                </a:lnTo>
                <a:lnTo>
                  <a:pt x="204977" y="213740"/>
                </a:lnTo>
                <a:lnTo>
                  <a:pt x="231171" y="174069"/>
                </a:lnTo>
                <a:lnTo>
                  <a:pt x="240791" y="124968"/>
                </a:lnTo>
                <a:lnTo>
                  <a:pt x="231171" y="77152"/>
                </a:lnTo>
                <a:lnTo>
                  <a:pt x="204977" y="37337"/>
                </a:lnTo>
                <a:lnTo>
                  <a:pt x="166211" y="10096"/>
                </a:lnTo>
                <a:lnTo>
                  <a:pt x="118871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4" name="object 24"/>
          <p:cNvSpPr txBox="1"/>
          <p:nvPr/>
        </p:nvSpPr>
        <p:spPr>
          <a:xfrm>
            <a:off x="1737577" y="1983282"/>
            <a:ext cx="5375629" cy="114396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283" b="1" i="1" spc="-4" dirty="0">
                <a:latin typeface="Arial"/>
                <a:cs typeface="Arial"/>
              </a:rPr>
              <a:t>Βορράς </a:t>
            </a:r>
            <a:r>
              <a:rPr sz="1283" b="1" i="1" dirty="0">
                <a:latin typeface="Arial"/>
                <a:cs typeface="Arial"/>
              </a:rPr>
              <a:t>-</a:t>
            </a:r>
            <a:r>
              <a:rPr sz="1283" b="1" i="1" spc="-60" dirty="0">
                <a:latin typeface="Arial"/>
                <a:cs typeface="Arial"/>
              </a:rPr>
              <a:t> </a:t>
            </a:r>
            <a:r>
              <a:rPr sz="1283" b="1" i="1" spc="-4" dirty="0">
                <a:latin typeface="Arial"/>
                <a:cs typeface="Arial"/>
              </a:rPr>
              <a:t>Νότος</a:t>
            </a:r>
            <a:endParaRPr sz="1283" dirty="0">
              <a:latin typeface="Arial"/>
              <a:cs typeface="Arial"/>
            </a:endParaRPr>
          </a:p>
          <a:p>
            <a:pPr marL="2746979">
              <a:lnSpc>
                <a:spcPts val="1612"/>
              </a:lnSpc>
              <a:spcBef>
                <a:spcPts val="590"/>
              </a:spcBef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</a:t>
            </a:r>
            <a:r>
              <a:rPr lang="el-GR" sz="2052" b="1" i="1" spc="-6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Κέντρο</a:t>
            </a:r>
            <a:r>
              <a:rPr lang="el-GR" sz="2052" b="1" i="1" baseline="1736" dirty="0">
                <a:solidFill>
                  <a:srgbClr val="007F00"/>
                </a:solidFill>
                <a:latin typeface="Arial"/>
                <a:cs typeface="Arial"/>
              </a:rPr>
              <a:t>  Γ </a:t>
            </a:r>
            <a:r>
              <a:rPr lang="el-GR" sz="2052" b="1" baseline="1736" dirty="0">
                <a:latin typeface="Arial"/>
                <a:cs typeface="Arial"/>
              </a:rPr>
              <a:t>(130,  130)</a:t>
            </a:r>
            <a:endParaRPr lang="el-GR" sz="2052" baseline="1736" dirty="0">
              <a:latin typeface="Arial"/>
              <a:cs typeface="Arial"/>
            </a:endParaRPr>
          </a:p>
          <a:p>
            <a:pPr marL="529414">
              <a:lnSpc>
                <a:spcPts val="1612"/>
              </a:lnSpc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</a:t>
            </a:r>
            <a:r>
              <a:rPr lang="el-GR" sz="2052" b="1" i="1" spc="-6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Κέντρο Α </a:t>
            </a:r>
            <a:r>
              <a:rPr lang="el-GR" sz="2052" b="1" baseline="1736" dirty="0">
                <a:latin typeface="Arial"/>
                <a:cs typeface="Arial"/>
              </a:rPr>
              <a:t>(30, </a:t>
            </a:r>
            <a:r>
              <a:rPr lang="el-GR" sz="2052" b="1" spc="-13" baseline="1736" dirty="0">
                <a:latin typeface="Arial"/>
                <a:cs typeface="Arial"/>
              </a:rPr>
              <a:t>120)</a:t>
            </a:r>
            <a:endParaRPr lang="el-GR" sz="2052" baseline="1736" dirty="0">
              <a:latin typeface="Arial"/>
              <a:cs typeface="Arial"/>
            </a:endParaRPr>
          </a:p>
          <a:p>
            <a:pPr marL="80905">
              <a:spcBef>
                <a:spcPts val="167"/>
              </a:spcBef>
              <a:defRPr/>
            </a:pPr>
            <a:r>
              <a:rPr sz="1283" b="1" i="1" spc="4" dirty="0">
                <a:latin typeface="Arial"/>
                <a:cs typeface="Arial"/>
              </a:rPr>
              <a:t>120</a:t>
            </a:r>
            <a:r>
              <a:rPr sz="1283" b="1" i="1" spc="278" dirty="0">
                <a:latin typeface="Arial"/>
                <a:cs typeface="Arial"/>
              </a:rPr>
              <a:t> </a:t>
            </a:r>
            <a:r>
              <a:rPr sz="1283" b="1" i="1" spc="4" dirty="0">
                <a:latin typeface="Arial"/>
                <a:cs typeface="Arial"/>
              </a:rPr>
              <a:t>–</a:t>
            </a:r>
            <a:endParaRPr sz="1283" dirty="0">
              <a:latin typeface="Arial"/>
              <a:cs typeface="Arial"/>
            </a:endParaRPr>
          </a:p>
          <a:p>
            <a:pPr marL="2864807">
              <a:spcBef>
                <a:spcPts val="180"/>
              </a:spcBef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 Κέντρο </a:t>
            </a:r>
            <a:r>
              <a:rPr lang="el-GR" sz="2052" b="1" i="1" spc="6" baseline="1736" dirty="0">
                <a:solidFill>
                  <a:srgbClr val="007F00"/>
                </a:solidFill>
                <a:latin typeface="Arial"/>
                <a:cs typeface="Arial"/>
              </a:rPr>
              <a:t>Β </a:t>
            </a:r>
            <a:r>
              <a:rPr lang="el-GR" sz="2052" b="1" baseline="1736" dirty="0">
                <a:latin typeface="Arial"/>
                <a:cs typeface="Arial"/>
              </a:rPr>
              <a:t>(90, 110)</a:t>
            </a:r>
            <a:endParaRPr lang="el-GR" sz="2052" baseline="1736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6190" y="4482407"/>
            <a:ext cx="2047083" cy="2105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lang="el-GR" sz="2052" b="1" i="1" spc="-6" baseline="1736" dirty="0">
                <a:solidFill>
                  <a:srgbClr val="007F00"/>
                </a:solidFill>
                <a:latin typeface="Arial"/>
                <a:cs typeface="Arial"/>
              </a:rPr>
              <a:t>Αστικό Κέντρο </a:t>
            </a:r>
            <a:r>
              <a:rPr lang="el-GR" sz="2052" b="1" i="1" baseline="1736" dirty="0">
                <a:solidFill>
                  <a:srgbClr val="007F00"/>
                </a:solidFill>
                <a:latin typeface="Arial"/>
                <a:cs typeface="Arial"/>
              </a:rPr>
              <a:t>Δ </a:t>
            </a:r>
            <a:r>
              <a:rPr lang="el-GR" sz="2052" b="1" baseline="2000" dirty="0">
                <a:latin typeface="Arial"/>
                <a:cs typeface="Arial"/>
              </a:rPr>
              <a:t>(6</a:t>
            </a:r>
            <a:r>
              <a:rPr lang="el-GR" sz="2052" b="1" baseline="1736" dirty="0">
                <a:latin typeface="Arial"/>
                <a:cs typeface="Arial"/>
              </a:rPr>
              <a:t>0, 40)</a:t>
            </a:r>
            <a:endParaRPr lang="el-GR" sz="2052" baseline="1736" dirty="0">
              <a:latin typeface="Arial"/>
              <a:cs typeface="Arial"/>
            </a:endParaRPr>
          </a:p>
        </p:txBody>
      </p:sp>
      <p:sp>
        <p:nvSpPr>
          <p:cNvPr id="21529" name="object 26"/>
          <p:cNvSpPr>
            <a:spLocks/>
          </p:cNvSpPr>
          <p:nvPr/>
        </p:nvSpPr>
        <p:spPr bwMode="auto">
          <a:xfrm>
            <a:off x="3648912" y="3010895"/>
            <a:ext cx="466974" cy="466974"/>
          </a:xfrm>
          <a:custGeom>
            <a:avLst/>
            <a:gdLst/>
            <a:ahLst/>
            <a:cxnLst>
              <a:cxn ang="0">
                <a:pos x="271272" y="0"/>
              </a:cxn>
              <a:cxn ang="0">
                <a:pos x="222633" y="4390"/>
              </a:cxn>
              <a:cxn ang="0">
                <a:pos x="176804" y="17058"/>
              </a:cxn>
              <a:cxn ang="0">
                <a:pos x="134563" y="37253"/>
              </a:cxn>
              <a:cxn ang="0">
                <a:pos x="96687" y="64221"/>
              </a:cxn>
              <a:cxn ang="0">
                <a:pos x="63953" y="97209"/>
              </a:cxn>
              <a:cxn ang="0">
                <a:pos x="37140" y="135466"/>
              </a:cxn>
              <a:cxn ang="0">
                <a:pos x="17025" y="178239"/>
              </a:cxn>
              <a:cxn ang="0">
                <a:pos x="4385" y="224774"/>
              </a:cxn>
              <a:cxn ang="0">
                <a:pos x="0" y="274320"/>
              </a:cxn>
              <a:cxn ang="0">
                <a:pos x="4385" y="322958"/>
              </a:cxn>
              <a:cxn ang="0">
                <a:pos x="17025" y="368787"/>
              </a:cxn>
              <a:cxn ang="0">
                <a:pos x="37140" y="411028"/>
              </a:cxn>
              <a:cxn ang="0">
                <a:pos x="63953" y="448904"/>
              </a:cxn>
              <a:cxn ang="0">
                <a:pos x="96687" y="481638"/>
              </a:cxn>
              <a:cxn ang="0">
                <a:pos x="134563" y="508451"/>
              </a:cxn>
              <a:cxn ang="0">
                <a:pos x="176804" y="528566"/>
              </a:cxn>
              <a:cxn ang="0">
                <a:pos x="222633" y="541206"/>
              </a:cxn>
              <a:cxn ang="0">
                <a:pos x="271272" y="545591"/>
              </a:cxn>
              <a:cxn ang="0">
                <a:pos x="320817" y="541206"/>
              </a:cxn>
              <a:cxn ang="0">
                <a:pos x="367352" y="528566"/>
              </a:cxn>
              <a:cxn ang="0">
                <a:pos x="410125" y="508451"/>
              </a:cxn>
              <a:cxn ang="0">
                <a:pos x="448382" y="481638"/>
              </a:cxn>
              <a:cxn ang="0">
                <a:pos x="481370" y="448904"/>
              </a:cxn>
              <a:cxn ang="0">
                <a:pos x="508338" y="411028"/>
              </a:cxn>
              <a:cxn ang="0">
                <a:pos x="528533" y="368787"/>
              </a:cxn>
              <a:cxn ang="0">
                <a:pos x="541201" y="322958"/>
              </a:cxn>
              <a:cxn ang="0">
                <a:pos x="545591" y="274320"/>
              </a:cxn>
              <a:cxn ang="0">
                <a:pos x="541201" y="224774"/>
              </a:cxn>
              <a:cxn ang="0">
                <a:pos x="528533" y="178239"/>
              </a:cxn>
              <a:cxn ang="0">
                <a:pos x="508338" y="135466"/>
              </a:cxn>
              <a:cxn ang="0">
                <a:pos x="481370" y="97209"/>
              </a:cxn>
              <a:cxn ang="0">
                <a:pos x="448382" y="64221"/>
              </a:cxn>
              <a:cxn ang="0">
                <a:pos x="410125" y="37253"/>
              </a:cxn>
              <a:cxn ang="0">
                <a:pos x="367352" y="17058"/>
              </a:cxn>
              <a:cxn ang="0">
                <a:pos x="320817" y="4390"/>
              </a:cxn>
              <a:cxn ang="0">
                <a:pos x="271272" y="0"/>
              </a:cxn>
            </a:cxnLst>
            <a:rect l="0" t="0" r="r" b="b"/>
            <a:pathLst>
              <a:path w="546100" h="546100">
                <a:moveTo>
                  <a:pt x="271272" y="0"/>
                </a:moveTo>
                <a:lnTo>
                  <a:pt x="222633" y="4390"/>
                </a:lnTo>
                <a:lnTo>
                  <a:pt x="176804" y="17058"/>
                </a:lnTo>
                <a:lnTo>
                  <a:pt x="134563" y="37253"/>
                </a:lnTo>
                <a:lnTo>
                  <a:pt x="96687" y="64221"/>
                </a:lnTo>
                <a:lnTo>
                  <a:pt x="63953" y="97209"/>
                </a:lnTo>
                <a:lnTo>
                  <a:pt x="37140" y="135466"/>
                </a:lnTo>
                <a:lnTo>
                  <a:pt x="17025" y="178239"/>
                </a:lnTo>
                <a:lnTo>
                  <a:pt x="4385" y="224774"/>
                </a:lnTo>
                <a:lnTo>
                  <a:pt x="0" y="274320"/>
                </a:lnTo>
                <a:lnTo>
                  <a:pt x="4385" y="322958"/>
                </a:lnTo>
                <a:lnTo>
                  <a:pt x="17025" y="368787"/>
                </a:lnTo>
                <a:lnTo>
                  <a:pt x="37140" y="411028"/>
                </a:lnTo>
                <a:lnTo>
                  <a:pt x="63953" y="448904"/>
                </a:lnTo>
                <a:lnTo>
                  <a:pt x="96687" y="481638"/>
                </a:lnTo>
                <a:lnTo>
                  <a:pt x="134563" y="508451"/>
                </a:lnTo>
                <a:lnTo>
                  <a:pt x="176804" y="528566"/>
                </a:lnTo>
                <a:lnTo>
                  <a:pt x="222633" y="541206"/>
                </a:lnTo>
                <a:lnTo>
                  <a:pt x="271272" y="545591"/>
                </a:lnTo>
                <a:lnTo>
                  <a:pt x="320817" y="541206"/>
                </a:lnTo>
                <a:lnTo>
                  <a:pt x="367352" y="528566"/>
                </a:lnTo>
                <a:lnTo>
                  <a:pt x="410125" y="508451"/>
                </a:lnTo>
                <a:lnTo>
                  <a:pt x="448382" y="481638"/>
                </a:lnTo>
                <a:lnTo>
                  <a:pt x="481370" y="448904"/>
                </a:lnTo>
                <a:lnTo>
                  <a:pt x="508338" y="411028"/>
                </a:lnTo>
                <a:lnTo>
                  <a:pt x="528533" y="368787"/>
                </a:lnTo>
                <a:lnTo>
                  <a:pt x="541201" y="322958"/>
                </a:lnTo>
                <a:lnTo>
                  <a:pt x="545591" y="274320"/>
                </a:lnTo>
                <a:lnTo>
                  <a:pt x="541201" y="224774"/>
                </a:lnTo>
                <a:lnTo>
                  <a:pt x="528533" y="178239"/>
                </a:lnTo>
                <a:lnTo>
                  <a:pt x="508338" y="135466"/>
                </a:lnTo>
                <a:lnTo>
                  <a:pt x="481370" y="97209"/>
                </a:lnTo>
                <a:lnTo>
                  <a:pt x="448382" y="64221"/>
                </a:lnTo>
                <a:lnTo>
                  <a:pt x="410125" y="37253"/>
                </a:lnTo>
                <a:lnTo>
                  <a:pt x="367352" y="17058"/>
                </a:lnTo>
                <a:lnTo>
                  <a:pt x="320817" y="4390"/>
                </a:lnTo>
                <a:lnTo>
                  <a:pt x="271272" y="0"/>
                </a:lnTo>
                <a:close/>
              </a:path>
            </a:pathLst>
          </a:custGeom>
          <a:solidFill>
            <a:srgbClr val="B1B1B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1530" name="object 27"/>
          <p:cNvSpPr>
            <a:spLocks/>
          </p:cNvSpPr>
          <p:nvPr/>
        </p:nvSpPr>
        <p:spPr bwMode="auto">
          <a:xfrm>
            <a:off x="3648912" y="3010895"/>
            <a:ext cx="466974" cy="466974"/>
          </a:xfrm>
          <a:custGeom>
            <a:avLst/>
            <a:gdLst/>
            <a:ahLst/>
            <a:cxnLst>
              <a:cxn ang="0">
                <a:pos x="271272" y="0"/>
              </a:cxn>
              <a:cxn ang="0">
                <a:pos x="222633" y="4390"/>
              </a:cxn>
              <a:cxn ang="0">
                <a:pos x="176804" y="17058"/>
              </a:cxn>
              <a:cxn ang="0">
                <a:pos x="134563" y="37253"/>
              </a:cxn>
              <a:cxn ang="0">
                <a:pos x="96687" y="64221"/>
              </a:cxn>
              <a:cxn ang="0">
                <a:pos x="63953" y="97209"/>
              </a:cxn>
              <a:cxn ang="0">
                <a:pos x="37140" y="135466"/>
              </a:cxn>
              <a:cxn ang="0">
                <a:pos x="17025" y="178239"/>
              </a:cxn>
              <a:cxn ang="0">
                <a:pos x="4385" y="224774"/>
              </a:cxn>
              <a:cxn ang="0">
                <a:pos x="0" y="274320"/>
              </a:cxn>
              <a:cxn ang="0">
                <a:pos x="4385" y="322958"/>
              </a:cxn>
              <a:cxn ang="0">
                <a:pos x="17025" y="368787"/>
              </a:cxn>
              <a:cxn ang="0">
                <a:pos x="37140" y="411028"/>
              </a:cxn>
              <a:cxn ang="0">
                <a:pos x="63953" y="448904"/>
              </a:cxn>
              <a:cxn ang="0">
                <a:pos x="96687" y="481638"/>
              </a:cxn>
              <a:cxn ang="0">
                <a:pos x="134563" y="508451"/>
              </a:cxn>
              <a:cxn ang="0">
                <a:pos x="176804" y="528566"/>
              </a:cxn>
              <a:cxn ang="0">
                <a:pos x="222633" y="541206"/>
              </a:cxn>
              <a:cxn ang="0">
                <a:pos x="271272" y="545591"/>
              </a:cxn>
              <a:cxn ang="0">
                <a:pos x="320817" y="541206"/>
              </a:cxn>
              <a:cxn ang="0">
                <a:pos x="367352" y="528566"/>
              </a:cxn>
              <a:cxn ang="0">
                <a:pos x="410125" y="508451"/>
              </a:cxn>
              <a:cxn ang="0">
                <a:pos x="448382" y="481638"/>
              </a:cxn>
              <a:cxn ang="0">
                <a:pos x="481370" y="448904"/>
              </a:cxn>
              <a:cxn ang="0">
                <a:pos x="508338" y="411028"/>
              </a:cxn>
              <a:cxn ang="0">
                <a:pos x="528533" y="368787"/>
              </a:cxn>
              <a:cxn ang="0">
                <a:pos x="541201" y="322958"/>
              </a:cxn>
              <a:cxn ang="0">
                <a:pos x="545591" y="274320"/>
              </a:cxn>
              <a:cxn ang="0">
                <a:pos x="541201" y="224774"/>
              </a:cxn>
              <a:cxn ang="0">
                <a:pos x="528533" y="178239"/>
              </a:cxn>
              <a:cxn ang="0">
                <a:pos x="508338" y="135466"/>
              </a:cxn>
              <a:cxn ang="0">
                <a:pos x="481370" y="97209"/>
              </a:cxn>
              <a:cxn ang="0">
                <a:pos x="448382" y="64221"/>
              </a:cxn>
              <a:cxn ang="0">
                <a:pos x="410125" y="37253"/>
              </a:cxn>
              <a:cxn ang="0">
                <a:pos x="367352" y="17058"/>
              </a:cxn>
              <a:cxn ang="0">
                <a:pos x="320817" y="4390"/>
              </a:cxn>
              <a:cxn ang="0">
                <a:pos x="271272" y="0"/>
              </a:cxn>
            </a:cxnLst>
            <a:rect l="0" t="0" r="r" b="b"/>
            <a:pathLst>
              <a:path w="546100" h="546100">
                <a:moveTo>
                  <a:pt x="271272" y="0"/>
                </a:moveTo>
                <a:lnTo>
                  <a:pt x="222633" y="4390"/>
                </a:lnTo>
                <a:lnTo>
                  <a:pt x="176804" y="17058"/>
                </a:lnTo>
                <a:lnTo>
                  <a:pt x="134563" y="37253"/>
                </a:lnTo>
                <a:lnTo>
                  <a:pt x="96687" y="64221"/>
                </a:lnTo>
                <a:lnTo>
                  <a:pt x="63953" y="97209"/>
                </a:lnTo>
                <a:lnTo>
                  <a:pt x="37140" y="135466"/>
                </a:lnTo>
                <a:lnTo>
                  <a:pt x="17025" y="178239"/>
                </a:lnTo>
                <a:lnTo>
                  <a:pt x="4385" y="224774"/>
                </a:lnTo>
                <a:lnTo>
                  <a:pt x="0" y="274320"/>
                </a:lnTo>
                <a:lnTo>
                  <a:pt x="4385" y="322958"/>
                </a:lnTo>
                <a:lnTo>
                  <a:pt x="17025" y="368787"/>
                </a:lnTo>
                <a:lnTo>
                  <a:pt x="37140" y="411028"/>
                </a:lnTo>
                <a:lnTo>
                  <a:pt x="63953" y="448904"/>
                </a:lnTo>
                <a:lnTo>
                  <a:pt x="96687" y="481638"/>
                </a:lnTo>
                <a:lnTo>
                  <a:pt x="134563" y="508451"/>
                </a:lnTo>
                <a:lnTo>
                  <a:pt x="176804" y="528566"/>
                </a:lnTo>
                <a:lnTo>
                  <a:pt x="222633" y="541206"/>
                </a:lnTo>
                <a:lnTo>
                  <a:pt x="271272" y="545591"/>
                </a:lnTo>
                <a:lnTo>
                  <a:pt x="320817" y="541206"/>
                </a:lnTo>
                <a:lnTo>
                  <a:pt x="367352" y="528566"/>
                </a:lnTo>
                <a:lnTo>
                  <a:pt x="410125" y="508451"/>
                </a:lnTo>
                <a:lnTo>
                  <a:pt x="448382" y="481638"/>
                </a:lnTo>
                <a:lnTo>
                  <a:pt x="481370" y="448904"/>
                </a:lnTo>
                <a:lnTo>
                  <a:pt x="508338" y="411028"/>
                </a:lnTo>
                <a:lnTo>
                  <a:pt x="528533" y="368787"/>
                </a:lnTo>
                <a:lnTo>
                  <a:pt x="541201" y="322958"/>
                </a:lnTo>
                <a:lnTo>
                  <a:pt x="545591" y="274320"/>
                </a:lnTo>
                <a:lnTo>
                  <a:pt x="541201" y="224774"/>
                </a:lnTo>
                <a:lnTo>
                  <a:pt x="528533" y="178239"/>
                </a:lnTo>
                <a:lnTo>
                  <a:pt x="508338" y="135466"/>
                </a:lnTo>
                <a:lnTo>
                  <a:pt x="481370" y="97209"/>
                </a:lnTo>
                <a:lnTo>
                  <a:pt x="448382" y="64221"/>
                </a:lnTo>
                <a:lnTo>
                  <a:pt x="410125" y="37253"/>
                </a:lnTo>
                <a:lnTo>
                  <a:pt x="367352" y="17058"/>
                </a:lnTo>
                <a:lnTo>
                  <a:pt x="320817" y="4390"/>
                </a:lnTo>
                <a:lnTo>
                  <a:pt x="271272" y="0"/>
                </a:lnTo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28" name="object 28"/>
          <p:cNvSpPr txBox="1"/>
          <p:nvPr/>
        </p:nvSpPr>
        <p:spPr>
          <a:xfrm>
            <a:off x="4476976" y="3333976"/>
            <a:ext cx="2773337" cy="2368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1539" b="1" i="1" spc="-4" dirty="0">
                <a:latin typeface="Arial"/>
                <a:cs typeface="Arial"/>
              </a:rPr>
              <a:t>Κέντρο βαρύτητας </a:t>
            </a:r>
            <a:r>
              <a:rPr sz="1539" b="1" spc="-4" dirty="0">
                <a:latin typeface="Arial"/>
                <a:cs typeface="Arial"/>
              </a:rPr>
              <a:t>(66,7,</a:t>
            </a:r>
            <a:r>
              <a:rPr sz="1539" b="1" spc="13" dirty="0">
                <a:latin typeface="Arial"/>
                <a:cs typeface="Arial"/>
              </a:rPr>
              <a:t> </a:t>
            </a:r>
            <a:r>
              <a:rPr sz="1539" b="1" spc="-9" dirty="0">
                <a:latin typeface="Arial"/>
                <a:cs typeface="Arial"/>
              </a:rPr>
              <a:t>93,3)</a:t>
            </a:r>
            <a:endParaRPr sz="1539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57511" y="3025829"/>
            <a:ext cx="225342" cy="421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860">
              <a:defRPr/>
            </a:pPr>
            <a:r>
              <a:rPr sz="2736" b="1" i="1" spc="-4" dirty="0">
                <a:latin typeface="Arial"/>
                <a:cs typeface="Arial"/>
              </a:rPr>
              <a:t>+</a:t>
            </a:r>
            <a:endParaRPr sz="2736">
              <a:latin typeface="Arial"/>
              <a:cs typeface="Arial"/>
            </a:endParaRPr>
          </a:p>
        </p:txBody>
      </p:sp>
      <p:sp>
        <p:nvSpPr>
          <p:cNvPr id="21533" name="object 30"/>
          <p:cNvSpPr>
            <a:spLocks/>
          </p:cNvSpPr>
          <p:nvPr/>
        </p:nvSpPr>
        <p:spPr bwMode="auto">
          <a:xfrm>
            <a:off x="3935341" y="3310899"/>
            <a:ext cx="466974" cy="190048"/>
          </a:xfrm>
          <a:custGeom>
            <a:avLst/>
            <a:gdLst/>
            <a:ahLst/>
            <a:cxnLst>
              <a:cxn ang="0">
                <a:pos x="460248" y="219455"/>
              </a:cxn>
              <a:cxn ang="0">
                <a:pos x="381000" y="219455"/>
              </a:cxn>
              <a:cxn ang="0">
                <a:pos x="402336" y="222503"/>
              </a:cxn>
              <a:cxn ang="0">
                <a:pos x="441960" y="222503"/>
              </a:cxn>
              <a:cxn ang="0">
                <a:pos x="460248" y="219455"/>
              </a:cxn>
              <a:cxn ang="0">
                <a:pos x="98814" y="61986"/>
              </a:cxn>
              <a:cxn ang="0">
                <a:pos x="56839" y="102406"/>
              </a:cxn>
              <a:cxn ang="0">
                <a:pos x="57912" y="103631"/>
              </a:cxn>
              <a:cxn ang="0">
                <a:pos x="76200" y="115824"/>
              </a:cxn>
              <a:cxn ang="0">
                <a:pos x="97536" y="131063"/>
              </a:cxn>
              <a:cxn ang="0">
                <a:pos x="143256" y="155447"/>
              </a:cxn>
              <a:cxn ang="0">
                <a:pos x="201168" y="179831"/>
              </a:cxn>
              <a:cxn ang="0">
                <a:pos x="268224" y="201167"/>
              </a:cxn>
              <a:cxn ang="0">
                <a:pos x="301752" y="207263"/>
              </a:cxn>
              <a:cxn ang="0">
                <a:pos x="356616" y="219455"/>
              </a:cxn>
              <a:cxn ang="0">
                <a:pos x="475488" y="219455"/>
              </a:cxn>
              <a:cxn ang="0">
                <a:pos x="502920" y="216407"/>
              </a:cxn>
              <a:cxn ang="0">
                <a:pos x="524256" y="213359"/>
              </a:cxn>
              <a:cxn ang="0">
                <a:pos x="545592" y="213359"/>
              </a:cxn>
              <a:cxn ang="0">
                <a:pos x="545592" y="164591"/>
              </a:cxn>
              <a:cxn ang="0">
                <a:pos x="387096" y="164591"/>
              </a:cxn>
              <a:cxn ang="0">
                <a:pos x="365760" y="161543"/>
              </a:cxn>
              <a:cxn ang="0">
                <a:pos x="341375" y="158495"/>
              </a:cxn>
              <a:cxn ang="0">
                <a:pos x="313944" y="152400"/>
              </a:cxn>
              <a:cxn ang="0">
                <a:pos x="283464" y="146303"/>
              </a:cxn>
              <a:cxn ang="0">
                <a:pos x="252984" y="137159"/>
              </a:cxn>
              <a:cxn ang="0">
                <a:pos x="219456" y="128015"/>
              </a:cxn>
              <a:cxn ang="0">
                <a:pos x="192024" y="115824"/>
              </a:cxn>
              <a:cxn ang="0">
                <a:pos x="167640" y="106679"/>
              </a:cxn>
              <a:cxn ang="0">
                <a:pos x="146304" y="94487"/>
              </a:cxn>
              <a:cxn ang="0">
                <a:pos x="128016" y="82295"/>
              </a:cxn>
              <a:cxn ang="0">
                <a:pos x="112775" y="73151"/>
              </a:cxn>
              <a:cxn ang="0">
                <a:pos x="100584" y="64007"/>
              </a:cxn>
              <a:cxn ang="0">
                <a:pos x="98814" y="61986"/>
              </a:cxn>
              <a:cxn ang="0">
                <a:pos x="545592" y="155447"/>
              </a:cxn>
              <a:cxn ang="0">
                <a:pos x="518160" y="155447"/>
              </a:cxn>
              <a:cxn ang="0">
                <a:pos x="469392" y="161543"/>
              </a:cxn>
              <a:cxn ang="0">
                <a:pos x="454152" y="164591"/>
              </a:cxn>
              <a:cxn ang="0">
                <a:pos x="545592" y="164591"/>
              </a:cxn>
              <a:cxn ang="0">
                <a:pos x="545592" y="155447"/>
              </a:cxn>
              <a:cxn ang="0">
                <a:pos x="0" y="0"/>
              </a:cxn>
              <a:cxn ang="0">
                <a:pos x="36575" y="121919"/>
              </a:cxn>
              <a:cxn ang="0">
                <a:pos x="56839" y="102406"/>
              </a:cxn>
              <a:cxn ang="0">
                <a:pos x="36575" y="79247"/>
              </a:cxn>
              <a:cxn ang="0">
                <a:pos x="79248" y="39624"/>
              </a:cxn>
              <a:cxn ang="0">
                <a:pos x="110381" y="39624"/>
              </a:cxn>
              <a:cxn ang="0">
                <a:pos x="0" y="0"/>
              </a:cxn>
              <a:cxn ang="0">
                <a:pos x="79248" y="39624"/>
              </a:cxn>
              <a:cxn ang="0">
                <a:pos x="36575" y="79247"/>
              </a:cxn>
              <a:cxn ang="0">
                <a:pos x="56839" y="102406"/>
              </a:cxn>
              <a:cxn ang="0">
                <a:pos x="98814" y="61986"/>
              </a:cxn>
              <a:cxn ang="0">
                <a:pos x="79248" y="39624"/>
              </a:cxn>
              <a:cxn ang="0">
                <a:pos x="110381" y="39624"/>
              </a:cxn>
              <a:cxn ang="0">
                <a:pos x="79248" y="39624"/>
              </a:cxn>
              <a:cxn ang="0">
                <a:pos x="98814" y="61986"/>
              </a:cxn>
              <a:cxn ang="0">
                <a:pos x="118872" y="42671"/>
              </a:cxn>
              <a:cxn ang="0">
                <a:pos x="110381" y="39624"/>
              </a:cxn>
            </a:cxnLst>
            <a:rect l="0" t="0" r="r" b="b"/>
            <a:pathLst>
              <a:path w="546100" h="222885">
                <a:moveTo>
                  <a:pt x="460248" y="219455"/>
                </a:moveTo>
                <a:lnTo>
                  <a:pt x="381000" y="219455"/>
                </a:lnTo>
                <a:lnTo>
                  <a:pt x="402336" y="222503"/>
                </a:lnTo>
                <a:lnTo>
                  <a:pt x="441960" y="222503"/>
                </a:lnTo>
                <a:lnTo>
                  <a:pt x="460248" y="219455"/>
                </a:lnTo>
                <a:close/>
              </a:path>
              <a:path w="546100" h="222885">
                <a:moveTo>
                  <a:pt x="98814" y="61986"/>
                </a:moveTo>
                <a:lnTo>
                  <a:pt x="56839" y="102406"/>
                </a:lnTo>
                <a:lnTo>
                  <a:pt x="57912" y="103631"/>
                </a:lnTo>
                <a:lnTo>
                  <a:pt x="76200" y="115824"/>
                </a:lnTo>
                <a:lnTo>
                  <a:pt x="97536" y="131063"/>
                </a:lnTo>
                <a:lnTo>
                  <a:pt x="143256" y="155447"/>
                </a:lnTo>
                <a:lnTo>
                  <a:pt x="201168" y="179831"/>
                </a:lnTo>
                <a:lnTo>
                  <a:pt x="268224" y="201167"/>
                </a:lnTo>
                <a:lnTo>
                  <a:pt x="301752" y="207263"/>
                </a:lnTo>
                <a:lnTo>
                  <a:pt x="356616" y="219455"/>
                </a:lnTo>
                <a:lnTo>
                  <a:pt x="475488" y="219455"/>
                </a:lnTo>
                <a:lnTo>
                  <a:pt x="502920" y="216407"/>
                </a:lnTo>
                <a:lnTo>
                  <a:pt x="524256" y="213359"/>
                </a:lnTo>
                <a:lnTo>
                  <a:pt x="545592" y="213359"/>
                </a:lnTo>
                <a:lnTo>
                  <a:pt x="545592" y="164591"/>
                </a:lnTo>
                <a:lnTo>
                  <a:pt x="387096" y="164591"/>
                </a:lnTo>
                <a:lnTo>
                  <a:pt x="365760" y="161543"/>
                </a:lnTo>
                <a:lnTo>
                  <a:pt x="341375" y="158495"/>
                </a:lnTo>
                <a:lnTo>
                  <a:pt x="313944" y="152400"/>
                </a:lnTo>
                <a:lnTo>
                  <a:pt x="283464" y="146303"/>
                </a:lnTo>
                <a:lnTo>
                  <a:pt x="252984" y="137159"/>
                </a:lnTo>
                <a:lnTo>
                  <a:pt x="219456" y="128015"/>
                </a:lnTo>
                <a:lnTo>
                  <a:pt x="192024" y="115824"/>
                </a:lnTo>
                <a:lnTo>
                  <a:pt x="167640" y="106679"/>
                </a:lnTo>
                <a:lnTo>
                  <a:pt x="146304" y="94487"/>
                </a:lnTo>
                <a:lnTo>
                  <a:pt x="128016" y="82295"/>
                </a:lnTo>
                <a:lnTo>
                  <a:pt x="112775" y="73151"/>
                </a:lnTo>
                <a:lnTo>
                  <a:pt x="100584" y="64007"/>
                </a:lnTo>
                <a:lnTo>
                  <a:pt x="98814" y="61986"/>
                </a:lnTo>
                <a:close/>
              </a:path>
              <a:path w="546100" h="222885">
                <a:moveTo>
                  <a:pt x="545592" y="155447"/>
                </a:moveTo>
                <a:lnTo>
                  <a:pt x="518160" y="155447"/>
                </a:lnTo>
                <a:lnTo>
                  <a:pt x="469392" y="161543"/>
                </a:lnTo>
                <a:lnTo>
                  <a:pt x="454152" y="164591"/>
                </a:lnTo>
                <a:lnTo>
                  <a:pt x="545592" y="164591"/>
                </a:lnTo>
                <a:lnTo>
                  <a:pt x="545592" y="155447"/>
                </a:lnTo>
                <a:close/>
              </a:path>
              <a:path w="546100" h="222885">
                <a:moveTo>
                  <a:pt x="0" y="0"/>
                </a:moveTo>
                <a:lnTo>
                  <a:pt x="36575" y="121919"/>
                </a:lnTo>
                <a:lnTo>
                  <a:pt x="56839" y="102406"/>
                </a:lnTo>
                <a:lnTo>
                  <a:pt x="36575" y="79247"/>
                </a:lnTo>
                <a:lnTo>
                  <a:pt x="79248" y="39624"/>
                </a:lnTo>
                <a:lnTo>
                  <a:pt x="110381" y="39624"/>
                </a:lnTo>
                <a:lnTo>
                  <a:pt x="0" y="0"/>
                </a:lnTo>
                <a:close/>
              </a:path>
              <a:path w="546100" h="222885">
                <a:moveTo>
                  <a:pt x="79248" y="39624"/>
                </a:moveTo>
                <a:lnTo>
                  <a:pt x="36575" y="79247"/>
                </a:lnTo>
                <a:lnTo>
                  <a:pt x="56839" y="102406"/>
                </a:lnTo>
                <a:lnTo>
                  <a:pt x="98814" y="61986"/>
                </a:lnTo>
                <a:lnTo>
                  <a:pt x="79248" y="39624"/>
                </a:lnTo>
                <a:close/>
              </a:path>
              <a:path w="546100" h="222885">
                <a:moveTo>
                  <a:pt x="110381" y="39624"/>
                </a:moveTo>
                <a:lnTo>
                  <a:pt x="79248" y="39624"/>
                </a:lnTo>
                <a:lnTo>
                  <a:pt x="98814" y="61986"/>
                </a:lnTo>
                <a:lnTo>
                  <a:pt x="118872" y="42671"/>
                </a:lnTo>
                <a:lnTo>
                  <a:pt x="110381" y="396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 sz="1539"/>
          </a:p>
        </p:txBody>
      </p:sp>
      <p:sp>
        <p:nvSpPr>
          <p:cNvPr id="31" name="object 31"/>
          <p:cNvSpPr>
            <a:spLocks noGrp="1"/>
          </p:cNvSpPr>
          <p:nvPr>
            <p:ph type="sldNum" sz="quarter" idx="12"/>
          </p:nvPr>
        </p:nvSpPr>
        <p:spPr>
          <a:xfrm>
            <a:off x="5199063" y="6753225"/>
            <a:ext cx="220662" cy="17780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algn="l" rtl="0" fontAlgn="base">
              <a:lnSpc>
                <a:spcPts val="1313"/>
              </a:lnSpc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203632">
              <a:lnSpc>
                <a:spcPts val="953"/>
              </a:lnSpc>
              <a:defRPr/>
            </a:pPr>
            <a:fld id="{67182901-100A-43F7-B781-9182F6F211A3}" type="slidenum">
              <a:rPr lang="el-GR" smtClean="0"/>
              <a:pPr marL="3203632">
                <a:lnSpc>
                  <a:spcPts val="953"/>
                </a:lnSpc>
                <a:defRPr/>
              </a:pPr>
              <a:t>40</a:t>
            </a:fld>
            <a:endParaRPr spc="-8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681" rIns="0" bIns="0" rtlCol="0">
            <a:spAutoFit/>
          </a:bodyPr>
          <a:lstStyle/>
          <a:p>
            <a:pPr marL="288925" marR="5080" indent="435609">
              <a:lnSpc>
                <a:spcPts val="3460"/>
              </a:lnSpc>
              <a:spcBef>
                <a:spcPts val="935"/>
              </a:spcBef>
            </a:pPr>
            <a:r>
              <a:rPr sz="3600" spc="-10" dirty="0"/>
              <a:t>Στρατηγική Εκλογής </a:t>
            </a:r>
            <a:r>
              <a:rPr sz="3600" spc="-20" dirty="0"/>
              <a:t>Θέσης  </a:t>
            </a:r>
            <a:r>
              <a:rPr sz="3600" spc="-5" dirty="0"/>
              <a:t>Μονάδων </a:t>
            </a:r>
            <a:r>
              <a:rPr sz="3600" spc="-25" dirty="0"/>
              <a:t>Παροχής</a:t>
            </a:r>
            <a:r>
              <a:rPr sz="3600" spc="-100" dirty="0"/>
              <a:t> </a:t>
            </a:r>
            <a:r>
              <a:rPr sz="3600" spc="-5" dirty="0"/>
              <a:t>Υπηρεσιών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359937"/>
            <a:ext cx="6887209" cy="486791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457834" indent="-445134">
              <a:lnSpc>
                <a:spcPct val="100000"/>
              </a:lnSpc>
              <a:spcBef>
                <a:spcPts val="1015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0" dirty="0">
                <a:latin typeface="Arial"/>
                <a:cs typeface="Arial"/>
              </a:rPr>
              <a:t>Αγοραστική </a:t>
            </a:r>
            <a:r>
              <a:rPr sz="2400" spc="-5" dirty="0">
                <a:latin typeface="Arial"/>
                <a:cs typeface="Arial"/>
              </a:rPr>
              <a:t>δύναμη </a:t>
            </a:r>
            <a:r>
              <a:rPr sz="2400" spc="-15" dirty="0">
                <a:latin typeface="Arial"/>
                <a:cs typeface="Arial"/>
              </a:rPr>
              <a:t>των πελατών </a:t>
            </a:r>
            <a:r>
              <a:rPr sz="2400" spc="-5" dirty="0">
                <a:latin typeface="Arial"/>
                <a:cs typeface="Arial"/>
              </a:rPr>
              <a:t>ανά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περιοχή</a:t>
            </a:r>
            <a:endParaRPr sz="2400">
              <a:latin typeface="Arial"/>
              <a:cs typeface="Arial"/>
            </a:endParaRPr>
          </a:p>
          <a:p>
            <a:pPr marL="457834" marR="5080" indent="-445134">
              <a:lnSpc>
                <a:spcPts val="2590"/>
              </a:lnSpc>
              <a:spcBef>
                <a:spcPts val="1245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0" dirty="0">
                <a:latin typeface="Arial"/>
                <a:cs typeface="Arial"/>
              </a:rPr>
              <a:t>Συμβατότητα </a:t>
            </a:r>
            <a:r>
              <a:rPr sz="2400" dirty="0">
                <a:latin typeface="Arial"/>
                <a:cs typeface="Arial"/>
              </a:rPr>
              <a:t>της </a:t>
            </a:r>
            <a:r>
              <a:rPr sz="2400" spc="-5" dirty="0">
                <a:latin typeface="Arial"/>
                <a:cs typeface="Arial"/>
              </a:rPr>
              <a:t>υπηρεσίας με </a:t>
            </a:r>
            <a:r>
              <a:rPr sz="2400" spc="-20" dirty="0">
                <a:latin typeface="Arial"/>
                <a:cs typeface="Arial"/>
              </a:rPr>
              <a:t>το </a:t>
            </a:r>
            <a:r>
              <a:rPr sz="2400" spc="-5" dirty="0">
                <a:latin typeface="Arial"/>
                <a:cs typeface="Arial"/>
              </a:rPr>
              <a:t>δημογραφικό  </a:t>
            </a:r>
            <a:r>
              <a:rPr sz="2400" dirty="0">
                <a:latin typeface="Arial"/>
                <a:cs typeface="Arial"/>
              </a:rPr>
              <a:t>προφίλ της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περιοχής</a:t>
            </a:r>
            <a:endParaRPr sz="24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875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5" dirty="0">
                <a:latin typeface="Arial"/>
                <a:cs typeface="Arial"/>
              </a:rPr>
              <a:t>Ανταγωνισμός </a:t>
            </a:r>
            <a:r>
              <a:rPr sz="2400" spc="-5" dirty="0">
                <a:latin typeface="Arial"/>
                <a:cs typeface="Arial"/>
              </a:rPr>
              <a:t>στην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περιοχή</a:t>
            </a:r>
            <a:endParaRPr sz="24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915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5" dirty="0">
                <a:latin typeface="Arial"/>
                <a:cs typeface="Arial"/>
              </a:rPr>
              <a:t>Ποιότητα του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ανταγωνισμού</a:t>
            </a:r>
            <a:endParaRPr sz="2400">
              <a:latin typeface="Arial"/>
              <a:cs typeface="Arial"/>
            </a:endParaRPr>
          </a:p>
          <a:p>
            <a:pPr marL="457834" marR="616585" indent="-445134">
              <a:lnSpc>
                <a:spcPts val="2590"/>
              </a:lnSpc>
              <a:spcBef>
                <a:spcPts val="1240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0" dirty="0">
                <a:latin typeface="Arial"/>
                <a:cs typeface="Arial"/>
              </a:rPr>
              <a:t>Μοναδικότητα </a:t>
            </a:r>
            <a:r>
              <a:rPr sz="2400" dirty="0">
                <a:latin typeface="Arial"/>
                <a:cs typeface="Arial"/>
              </a:rPr>
              <a:t>της </a:t>
            </a:r>
            <a:r>
              <a:rPr sz="2400" spc="-5" dirty="0">
                <a:latin typeface="Arial"/>
                <a:cs typeface="Arial"/>
              </a:rPr>
              <a:t>θέσης </a:t>
            </a:r>
            <a:r>
              <a:rPr sz="2400" spc="-15" dirty="0">
                <a:latin typeface="Arial"/>
                <a:cs typeface="Arial"/>
              </a:rPr>
              <a:t>εγκατάστασης </a:t>
            </a:r>
            <a:r>
              <a:rPr sz="2400" dirty="0">
                <a:latin typeface="Arial"/>
                <a:cs typeface="Arial"/>
              </a:rPr>
              <a:t>της  επιχείρησης </a:t>
            </a:r>
            <a:r>
              <a:rPr sz="2400" spc="-10" dirty="0">
                <a:latin typeface="Arial"/>
                <a:cs typeface="Arial"/>
              </a:rPr>
              <a:t>και </a:t>
            </a:r>
            <a:r>
              <a:rPr sz="2400" spc="-15" dirty="0">
                <a:latin typeface="Arial"/>
                <a:cs typeface="Arial"/>
              </a:rPr>
              <a:t>των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ανταγωνιστών</a:t>
            </a:r>
            <a:endParaRPr sz="2400">
              <a:latin typeface="Arial"/>
              <a:cs typeface="Arial"/>
            </a:endParaRPr>
          </a:p>
          <a:p>
            <a:pPr marL="457834" marR="535940" indent="-445134">
              <a:lnSpc>
                <a:spcPts val="2590"/>
              </a:lnSpc>
              <a:spcBef>
                <a:spcPts val="1205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5" dirty="0">
                <a:latin typeface="Arial"/>
                <a:cs typeface="Arial"/>
              </a:rPr>
              <a:t>Ποιότητα των </a:t>
            </a:r>
            <a:r>
              <a:rPr sz="2400" spc="-10" dirty="0">
                <a:latin typeface="Arial"/>
                <a:cs typeface="Arial"/>
              </a:rPr>
              <a:t>υποδομών και </a:t>
            </a:r>
            <a:r>
              <a:rPr sz="2400" spc="-15" dirty="0">
                <a:latin typeface="Arial"/>
                <a:cs typeface="Arial"/>
              </a:rPr>
              <a:t>των </a:t>
            </a:r>
            <a:r>
              <a:rPr sz="2400" spc="-10" dirty="0">
                <a:latin typeface="Arial"/>
                <a:cs typeface="Arial"/>
              </a:rPr>
              <a:t>γειτονικών  </a:t>
            </a:r>
            <a:r>
              <a:rPr sz="2400" spc="-5" dirty="0">
                <a:latin typeface="Arial"/>
                <a:cs typeface="Arial"/>
              </a:rPr>
              <a:t>επιχειρήσεων</a:t>
            </a:r>
            <a:endParaRPr sz="24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875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0" dirty="0">
                <a:latin typeface="Arial"/>
                <a:cs typeface="Arial"/>
              </a:rPr>
              <a:t>Πολιτικές λειτουργίας </a:t>
            </a:r>
            <a:r>
              <a:rPr sz="2400" dirty="0">
                <a:latin typeface="Arial"/>
                <a:cs typeface="Arial"/>
              </a:rPr>
              <a:t>της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επιχείρησης</a:t>
            </a:r>
            <a:endParaRPr sz="2400">
              <a:latin typeface="Arial"/>
              <a:cs typeface="Arial"/>
            </a:endParaRPr>
          </a:p>
          <a:p>
            <a:pPr marL="457834" indent="-445134">
              <a:lnSpc>
                <a:spcPct val="100000"/>
              </a:lnSpc>
              <a:spcBef>
                <a:spcPts val="915"/>
              </a:spcBef>
              <a:buClr>
                <a:srgbClr val="D2331F"/>
              </a:buClr>
              <a:buAutoNum type="arabicPeriod"/>
              <a:tabLst>
                <a:tab pos="457834" algn="l"/>
                <a:tab pos="458470" algn="l"/>
              </a:tabLst>
            </a:pPr>
            <a:r>
              <a:rPr sz="2400" spc="-15" dirty="0">
                <a:latin typeface="Arial"/>
                <a:cs typeface="Arial"/>
              </a:rPr>
              <a:t>Ποιότητα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Διοίκησης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3990" marR="5080" indent="-11156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Σύνοψη </a:t>
            </a:r>
            <a:r>
              <a:rPr spc="-15" dirty="0"/>
              <a:t>στρατηγικών </a:t>
            </a:r>
            <a:r>
              <a:rPr spc="-10" dirty="0"/>
              <a:t>επιλογής </a:t>
            </a:r>
            <a:r>
              <a:rPr spc="-15" dirty="0"/>
              <a:t>θέσης </a:t>
            </a:r>
            <a:r>
              <a:rPr spc="-5" dirty="0"/>
              <a:t>–  Υπηρεσίες </a:t>
            </a:r>
            <a:r>
              <a:rPr dirty="0"/>
              <a:t>vs.</a:t>
            </a:r>
            <a:r>
              <a:rPr spc="5" dirty="0"/>
              <a:t> </a:t>
            </a:r>
            <a:r>
              <a:rPr spc="-15" dirty="0"/>
              <a:t>Βιομηχανία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193419"/>
          <a:ext cx="8785859" cy="516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Υπηρεσίες/Εμπόριο/Επαγγελματίες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Προϊόντα </a:t>
                      </a: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Θέση</a:t>
                      </a:r>
                      <a:r>
                        <a:rPr sz="2000" b="1" spc="-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Παραγωγής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Προσανατολισμός στα</a:t>
                      </a:r>
                      <a:r>
                        <a:rPr sz="2000" b="1" spc="-2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ΕΣΟΔΑ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Προσανατολισμός 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στο</a:t>
                      </a:r>
                      <a:r>
                        <a:rPr sz="2000" b="1" spc="-2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ΚΟΣΤΟΣ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005">
                <a:tc>
                  <a:txBody>
                    <a:bodyPr/>
                    <a:lstStyle/>
                    <a:p>
                      <a:pPr marL="276225" indent="-17907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276860" algn="l"/>
                        </a:tabLst>
                      </a:pPr>
                      <a:r>
                        <a:rPr sz="2000" b="1" spc="-130" dirty="0">
                          <a:latin typeface="Trebuchet MS"/>
                          <a:cs typeface="Trebuchet MS"/>
                        </a:rPr>
                        <a:t>Όγκος/Έσοδα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60375" lvl="1" indent="-178435">
                        <a:lnSpc>
                          <a:spcPct val="100000"/>
                        </a:lnSpc>
                        <a:buChar char="•"/>
                        <a:tabLst>
                          <a:tab pos="461009" algn="l"/>
                        </a:tabLst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Γεωγραφική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περιοχή,</a:t>
                      </a:r>
                      <a:r>
                        <a:rPr sz="20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αγοραστική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60375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δύναμη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60375" lvl="1" indent="-178435">
                        <a:lnSpc>
                          <a:spcPct val="100000"/>
                        </a:lnSpc>
                        <a:buChar char="•"/>
                        <a:tabLst>
                          <a:tab pos="461009" algn="l"/>
                        </a:tabLst>
                      </a:pPr>
                      <a:r>
                        <a:rPr sz="2000" spc="-85" dirty="0">
                          <a:latin typeface="Arial"/>
                          <a:cs typeface="Arial"/>
                        </a:rPr>
                        <a:t>Ανταγωνισμός;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60375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διαφήμιση/κοστολόγηση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6225" indent="-17907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6860" algn="l"/>
                        </a:tabLst>
                      </a:pP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Φυσική</a:t>
                      </a:r>
                      <a:r>
                        <a:rPr sz="20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80" dirty="0">
                          <a:latin typeface="Trebuchet MS"/>
                          <a:cs typeface="Trebuchet MS"/>
                        </a:rPr>
                        <a:t>ποιότητα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60375" lvl="1" indent="-178435">
                        <a:lnSpc>
                          <a:spcPct val="100000"/>
                        </a:lnSpc>
                        <a:buChar char="•"/>
                        <a:tabLst>
                          <a:tab pos="461009" algn="l"/>
                        </a:tabLst>
                      </a:pPr>
                      <a:r>
                        <a:rPr sz="2000" spc="-85" dirty="0">
                          <a:latin typeface="Arial"/>
                          <a:cs typeface="Arial"/>
                        </a:rPr>
                        <a:t>Παρκάρισμα/πρόσβαση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60375" marR="16916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α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σφ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ά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λεια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φω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τ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ισ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μ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ός 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εμφάνιση/εικόνα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6225" indent="-17907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6860" algn="l"/>
                        </a:tabLst>
                      </a:pPr>
                      <a:r>
                        <a:rPr sz="2000" b="1" spc="-75" dirty="0">
                          <a:latin typeface="Trebuchet MS"/>
                          <a:cs typeface="Trebuchet MS"/>
                        </a:rPr>
                        <a:t>Προσδιορισμός</a:t>
                      </a:r>
                      <a:r>
                        <a:rPr sz="2000" b="1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10" dirty="0">
                          <a:latin typeface="Trebuchet MS"/>
                          <a:cs typeface="Trebuchet MS"/>
                        </a:rPr>
                        <a:t>Κόστους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460375" lvl="1" indent="-178435">
                        <a:lnSpc>
                          <a:spcPct val="100000"/>
                        </a:lnSpc>
                        <a:buChar char="•"/>
                        <a:tabLst>
                          <a:tab pos="461009" algn="l"/>
                        </a:tabLst>
                      </a:pPr>
                      <a:r>
                        <a:rPr sz="2000" spc="-65" dirty="0">
                          <a:latin typeface="Arial"/>
                          <a:cs typeface="Arial"/>
                        </a:rPr>
                        <a:t>Ενοίκια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60375" lvl="1" indent="-178435">
                        <a:lnSpc>
                          <a:spcPct val="100000"/>
                        </a:lnSpc>
                        <a:buChar char="•"/>
                        <a:tabLst>
                          <a:tab pos="461009" algn="l"/>
                        </a:tabLst>
                      </a:pPr>
                      <a:r>
                        <a:rPr sz="2000" spc="-60" dirty="0">
                          <a:latin typeface="Arial"/>
                          <a:cs typeface="Arial"/>
                        </a:rPr>
                        <a:t>Ικανότητα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Διοίκησης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60375" marR="933450" lvl="1" indent="-178435">
                        <a:lnSpc>
                          <a:spcPct val="100000"/>
                        </a:lnSpc>
                        <a:buChar char="•"/>
                        <a:tabLst>
                          <a:tab pos="461009" algn="l"/>
                        </a:tabLst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Πολιτικές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λειτουργίας</a:t>
                      </a:r>
                      <a:r>
                        <a:rPr sz="200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(ώρες 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εργασίας,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ύψος</a:t>
                      </a:r>
                      <a:r>
                        <a:rPr sz="20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μισθών)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4495" indent="-28511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404495" algn="l"/>
                          <a:tab pos="405130" algn="l"/>
                        </a:tabLst>
                      </a:pPr>
                      <a:r>
                        <a:rPr sz="2000" b="1" spc="-60" dirty="0">
                          <a:latin typeface="Trebuchet MS"/>
                          <a:cs typeface="Trebuchet MS"/>
                        </a:rPr>
                        <a:t>Φανερά</a:t>
                      </a:r>
                      <a:r>
                        <a:rPr sz="20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20" dirty="0">
                          <a:latin typeface="Trebuchet MS"/>
                          <a:cs typeface="Trebuchet MS"/>
                        </a:rPr>
                        <a:t>Κόστη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544830" lvl="1" indent="-250190">
                        <a:lnSpc>
                          <a:spcPct val="100000"/>
                        </a:lnSpc>
                        <a:buChar char="•"/>
                        <a:tabLst>
                          <a:tab pos="544830" algn="l"/>
                          <a:tab pos="545465" algn="l"/>
                        </a:tabLst>
                      </a:pPr>
                      <a:r>
                        <a:rPr sz="2000" spc="-135" dirty="0">
                          <a:latin typeface="Arial"/>
                          <a:cs typeface="Arial"/>
                        </a:rPr>
                        <a:t>Κόστος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μεταφοράς 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πρώτων</a:t>
                      </a:r>
                      <a:r>
                        <a:rPr sz="20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υλών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44830" marR="618490" lvl="1" indent="-250190">
                        <a:lnSpc>
                          <a:spcPct val="100000"/>
                        </a:lnSpc>
                        <a:buChar char="•"/>
                        <a:tabLst>
                          <a:tab pos="544830" algn="l"/>
                          <a:tab pos="545465" algn="l"/>
                        </a:tabLst>
                      </a:pPr>
                      <a:r>
                        <a:rPr sz="2000" spc="-135" dirty="0">
                          <a:latin typeface="Arial"/>
                          <a:cs typeface="Arial"/>
                        </a:rPr>
                        <a:t>Κόστος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φόρτωσης 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20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αποστολής 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τελικών</a:t>
                      </a:r>
                      <a:r>
                        <a:rPr sz="2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προϊόντων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44830" lvl="1" indent="-250190">
                        <a:lnSpc>
                          <a:spcPct val="100000"/>
                        </a:lnSpc>
                        <a:buChar char="•"/>
                        <a:tabLst>
                          <a:tab pos="544830" algn="l"/>
                          <a:tab pos="545465" algn="l"/>
                        </a:tabLst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Ενέργεια, 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κόστος</a:t>
                      </a:r>
                      <a:r>
                        <a:rPr sz="20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εργαλείων,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44830">
                        <a:lnSpc>
                          <a:spcPct val="100000"/>
                        </a:lnSpc>
                      </a:pPr>
                      <a:r>
                        <a:rPr sz="2000" spc="-55" dirty="0">
                          <a:latin typeface="Arial"/>
                          <a:cs typeface="Arial"/>
                        </a:rPr>
                        <a:t>μισθοδοσίας, 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αγοράς 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πρώτων</a:t>
                      </a:r>
                      <a:r>
                        <a:rPr sz="20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υλών,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44830">
                        <a:lnSpc>
                          <a:spcPct val="100000"/>
                        </a:lnSpc>
                      </a:pPr>
                      <a:r>
                        <a:rPr sz="2000" spc="-35" dirty="0">
                          <a:latin typeface="Arial"/>
                          <a:cs typeface="Arial"/>
                        </a:rPr>
                        <a:t>φόροι,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κλπ.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04495" marR="746125" indent="-28511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04495" algn="l"/>
                          <a:tab pos="405130" algn="l"/>
                        </a:tabLst>
                      </a:pPr>
                      <a:r>
                        <a:rPr sz="2000" b="1" spc="-70" dirty="0">
                          <a:latin typeface="Trebuchet MS"/>
                          <a:cs typeface="Trebuchet MS"/>
                        </a:rPr>
                        <a:t>Απροσδιόριστα </a:t>
                      </a:r>
                      <a:r>
                        <a:rPr sz="2000" b="1" spc="-90" dirty="0">
                          <a:latin typeface="Trebuchet MS"/>
                          <a:cs typeface="Trebuchet MS"/>
                        </a:rPr>
                        <a:t>και</a:t>
                      </a:r>
                      <a:r>
                        <a:rPr sz="2000" b="1" spc="-3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0" dirty="0">
                          <a:latin typeface="Trebuchet MS"/>
                          <a:cs typeface="Trebuchet MS"/>
                        </a:rPr>
                        <a:t>μελλοντικά  </a:t>
                      </a:r>
                      <a:r>
                        <a:rPr sz="2000" b="1" spc="-130" dirty="0">
                          <a:latin typeface="Trebuchet MS"/>
                          <a:cs typeface="Trebuchet MS"/>
                        </a:rPr>
                        <a:t>κόστη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636270" lvl="1" indent="-285115">
                        <a:lnSpc>
                          <a:spcPct val="100000"/>
                        </a:lnSpc>
                        <a:buChar char="•"/>
                        <a:tabLst>
                          <a:tab pos="636270" algn="l"/>
                          <a:tab pos="636905" algn="l"/>
                        </a:tabLst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Στάση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έναντι 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των</a:t>
                      </a:r>
                      <a:r>
                        <a:rPr sz="20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συνδικάτων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36270" lvl="1" indent="-285115">
                        <a:lnSpc>
                          <a:spcPct val="100000"/>
                        </a:lnSpc>
                        <a:buChar char="•"/>
                        <a:tabLst>
                          <a:tab pos="636270" algn="l"/>
                          <a:tab pos="636905" algn="l"/>
                        </a:tabLst>
                      </a:pPr>
                      <a:r>
                        <a:rPr sz="2000" spc="-45" dirty="0">
                          <a:latin typeface="Arial"/>
                          <a:cs typeface="Arial"/>
                        </a:rPr>
                        <a:t>Ποιότητα</a:t>
                      </a:r>
                      <a:r>
                        <a:rPr sz="2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ζωής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36270" lvl="1" indent="-285115">
                        <a:lnSpc>
                          <a:spcPct val="100000"/>
                        </a:lnSpc>
                        <a:buChar char="•"/>
                        <a:tabLst>
                          <a:tab pos="636270" algn="l"/>
                          <a:tab pos="636905" algn="l"/>
                        </a:tabLst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Δαπάνες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εκπαίδευσης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36270" lvl="1" indent="-285115">
                        <a:lnSpc>
                          <a:spcPct val="100000"/>
                        </a:lnSpc>
                        <a:buChar char="•"/>
                        <a:tabLst>
                          <a:tab pos="636270" algn="l"/>
                          <a:tab pos="636905" algn="l"/>
                        </a:tabLst>
                      </a:pPr>
                      <a:r>
                        <a:rPr sz="2000" spc="-45" dirty="0">
                          <a:latin typeface="Arial"/>
                          <a:cs typeface="Arial"/>
                        </a:rPr>
                        <a:t>Ποιότητα 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τοπικής</a:t>
                      </a:r>
                      <a:r>
                        <a:rPr sz="20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διακυβέρνησης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008" y="0"/>
            <a:ext cx="72847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Σύνοψη </a:t>
            </a:r>
            <a:r>
              <a:rPr sz="3200" spc="-15" dirty="0"/>
              <a:t>στρατηγικών </a:t>
            </a:r>
            <a:r>
              <a:rPr sz="3200" spc="-10" dirty="0"/>
              <a:t>επιλογής</a:t>
            </a:r>
            <a:r>
              <a:rPr sz="3200" spc="-105" dirty="0"/>
              <a:t> </a:t>
            </a:r>
            <a:r>
              <a:rPr sz="3200" spc="-20" dirty="0"/>
              <a:t>θέσης</a:t>
            </a:r>
            <a:endParaRPr sz="3200"/>
          </a:p>
          <a:p>
            <a:pPr marL="635" algn="ctr">
              <a:lnSpc>
                <a:spcPct val="100000"/>
              </a:lnSpc>
            </a:pPr>
            <a:r>
              <a:rPr sz="3200" dirty="0"/>
              <a:t>– Υπηρεσίες </a:t>
            </a:r>
            <a:r>
              <a:rPr sz="3200" spc="-5" dirty="0"/>
              <a:t>vs.</a:t>
            </a:r>
            <a:r>
              <a:rPr sz="3200" spc="-130" dirty="0"/>
              <a:t> </a:t>
            </a:r>
            <a:r>
              <a:rPr sz="3200" spc="-15" dirty="0"/>
              <a:t>Βιομηχανία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136650"/>
          <a:ext cx="8712834" cy="5184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ΥΠΗΡΕΣΙΕΣ/ΕΜΠΟΡΙΟ/ΕΠΑΓΓΕΛΜΑΤΙΕΣ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ΠΑΡΑΓΩΓΗ</a:t>
                      </a:r>
                      <a:r>
                        <a:rPr sz="20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ΠΡΟΙΟΝΤΩΝ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spc="-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ΤΕΧΝΙΚΕΣ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spc="-2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ΤΕΧΝΙΚΕΣ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D23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930">
                <a:tc>
                  <a:txBody>
                    <a:bodyPr/>
                    <a:lstStyle/>
                    <a:p>
                      <a:pPr marL="527685" marR="444500" indent="-346710">
                        <a:lnSpc>
                          <a:spcPct val="101000"/>
                        </a:lnSpc>
                        <a:spcBef>
                          <a:spcPts val="165"/>
                        </a:spcBef>
                        <a:buChar char="•"/>
                        <a:tabLst>
                          <a:tab pos="527685" algn="l"/>
                          <a:tab pos="528320" algn="l"/>
                        </a:tabLst>
                      </a:pPr>
                      <a:r>
                        <a:rPr sz="2000" spc="-35" dirty="0">
                          <a:latin typeface="Arial"/>
                          <a:cs typeface="Arial"/>
                        </a:rPr>
                        <a:t>Μοντέλα 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παλινδρόμησης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για</a:t>
                      </a:r>
                      <a:r>
                        <a:rPr sz="2000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τον 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καθορισμός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της σπουδαιότητας  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των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διαφόρων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παραγόντων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5780" indent="-342900">
                        <a:lnSpc>
                          <a:spcPct val="100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2000" spc="-55" dirty="0">
                          <a:latin typeface="Arial"/>
                          <a:cs typeface="Arial"/>
                        </a:rPr>
                        <a:t>Μέθοδος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βαθμολόγησης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sz="2000" spc="-105" dirty="0">
                          <a:latin typeface="Arial"/>
                          <a:cs typeface="Arial"/>
                        </a:rPr>
                        <a:t>παραγόντων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5780" indent="-342900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Μετρήσεις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κυκλοφοριακής</a:t>
                      </a:r>
                      <a:r>
                        <a:rPr sz="20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κίνησης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7685" marR="1047750" indent="-346710">
                        <a:lnSpc>
                          <a:spcPct val="100000"/>
                        </a:lnSpc>
                        <a:spcBef>
                          <a:spcPts val="495"/>
                        </a:spcBef>
                        <a:buChar char="•"/>
                        <a:tabLst>
                          <a:tab pos="527685" algn="l"/>
                          <a:tab pos="528320" algn="l"/>
                        </a:tabLst>
                      </a:pPr>
                      <a:r>
                        <a:rPr sz="2000" spc="-65" dirty="0">
                          <a:latin typeface="Arial"/>
                          <a:cs typeface="Arial"/>
                        </a:rPr>
                        <a:t>Δημογραφική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ανάλυση</a:t>
                      </a:r>
                      <a:r>
                        <a:rPr sz="20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της 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γεωγραφικής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περιοχής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7685" marR="574040" indent="-346710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•"/>
                        <a:tabLst>
                          <a:tab pos="527685" algn="l"/>
                          <a:tab pos="528320" algn="l"/>
                        </a:tabLst>
                      </a:pPr>
                      <a:r>
                        <a:rPr sz="2000" spc="-90" dirty="0">
                          <a:latin typeface="Arial"/>
                          <a:cs typeface="Arial"/>
                        </a:rPr>
                        <a:t>Ανάλυση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αγοραστικής</a:t>
                      </a:r>
                      <a:r>
                        <a:rPr sz="20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δύναμης 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της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γεωγραφικής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περιοχής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578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buChar char="•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2000" spc="-55" dirty="0">
                          <a:latin typeface="Arial"/>
                          <a:cs typeface="Arial"/>
                        </a:rPr>
                        <a:t>Μέθοδος 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Κέντρου</a:t>
                      </a:r>
                      <a:r>
                        <a:rPr sz="20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Βαρύτητας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7685" marR="958215" indent="-34671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527685" algn="l"/>
                          <a:tab pos="528320" algn="l"/>
                        </a:tabLst>
                      </a:pPr>
                      <a:r>
                        <a:rPr sz="2000" spc="-80" dirty="0">
                          <a:latin typeface="Arial"/>
                          <a:cs typeface="Arial"/>
                        </a:rPr>
                        <a:t>Γεωγραφικά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Πληροφοριακά 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Συστήματα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80" dirty="0">
                          <a:latin typeface="Arial"/>
                          <a:cs typeface="Arial"/>
                        </a:rPr>
                        <a:t>(GIS)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 marR="732790" indent="-346075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•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2000" spc="-85" dirty="0">
                          <a:latin typeface="Arial"/>
                          <a:cs typeface="Arial"/>
                        </a:rPr>
                        <a:t>Γραμμικός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Προγραμματισμός  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(Πρότυπο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Μεταφοράς)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8320" marR="2236470" indent="-34607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2000" spc="-50">
                          <a:latin typeface="Arial"/>
                          <a:cs typeface="Arial"/>
                        </a:rPr>
                        <a:t>Μέθοδος  </a:t>
                      </a:r>
                      <a:r>
                        <a:rPr sz="2000" spc="-10">
                          <a:latin typeface="Arial"/>
                          <a:cs typeface="Arial"/>
                        </a:rPr>
                        <a:t>βαθ</a:t>
                      </a:r>
                      <a:r>
                        <a:rPr sz="2000" spc="-25">
                          <a:latin typeface="Arial"/>
                          <a:cs typeface="Arial"/>
                        </a:rPr>
                        <a:t>μο</a:t>
                      </a:r>
                      <a:r>
                        <a:rPr sz="2000" spc="-40">
                          <a:latin typeface="Arial"/>
                          <a:cs typeface="Arial"/>
                        </a:rPr>
                        <a:t>λ</a:t>
                      </a:r>
                      <a:r>
                        <a:rPr sz="2000" spc="-15">
                          <a:latin typeface="Arial"/>
                          <a:cs typeface="Arial"/>
                        </a:rPr>
                        <a:t>ό</a:t>
                      </a:r>
                      <a:r>
                        <a:rPr sz="2000" spc="-5">
                          <a:latin typeface="Arial"/>
                          <a:cs typeface="Arial"/>
                        </a:rPr>
                        <a:t>γ</a:t>
                      </a:r>
                      <a:r>
                        <a:rPr sz="2000" spc="-15">
                          <a:latin typeface="Arial"/>
                          <a:cs typeface="Arial"/>
                        </a:rPr>
                        <a:t>η</a:t>
                      </a:r>
                      <a:r>
                        <a:rPr sz="2000" spc="-10">
                          <a:latin typeface="Arial"/>
                          <a:cs typeface="Arial"/>
                        </a:rPr>
                        <a:t>ση</a:t>
                      </a:r>
                      <a:r>
                        <a:rPr lang="el-GR" sz="2000" spc="-10" dirty="0">
                          <a:latin typeface="Arial"/>
                          <a:cs typeface="Arial"/>
                        </a:rPr>
                        <a:t>ς</a:t>
                      </a:r>
                      <a:r>
                        <a:rPr sz="2000">
                          <a:latin typeface="Arial"/>
                          <a:cs typeface="Arial"/>
                        </a:rPr>
                        <a:t>  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παραγόντων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27050" indent="-342900">
                        <a:lnSpc>
                          <a:spcPct val="100000"/>
                        </a:lnSpc>
                        <a:spcBef>
                          <a:spcPts val="495"/>
                        </a:spcBef>
                        <a:buChar char="•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2000" spc="-90" dirty="0">
                          <a:latin typeface="Arial"/>
                          <a:cs typeface="Arial"/>
                        </a:rPr>
                        <a:t>Ανάλυση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νεκρού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σημείου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61975" indent="-377825">
                        <a:lnSpc>
                          <a:spcPct val="100000"/>
                        </a:lnSpc>
                        <a:spcBef>
                          <a:spcPts val="500"/>
                        </a:spcBef>
                        <a:buClr>
                          <a:srgbClr val="3333CC"/>
                        </a:buClr>
                        <a:buChar char="•"/>
                        <a:tabLst>
                          <a:tab pos="561975" algn="l"/>
                          <a:tab pos="562610" algn="l"/>
                        </a:tabLst>
                      </a:pPr>
                      <a:r>
                        <a:rPr sz="2000" spc="-55" dirty="0">
                          <a:latin typeface="Arial"/>
                          <a:cs typeface="Arial"/>
                        </a:rPr>
                        <a:t>Διαγράμματα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Διασταύρωσης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38" y="262204"/>
            <a:ext cx="7334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How </a:t>
            </a:r>
            <a:r>
              <a:rPr sz="4000" spc="-5" dirty="0"/>
              <a:t>Hotel Chains Select</a:t>
            </a:r>
            <a:r>
              <a:rPr sz="4000" spc="20" dirty="0"/>
              <a:t> </a:t>
            </a:r>
            <a:r>
              <a:rPr sz="4000" spc="-5" dirty="0"/>
              <a:t>Sites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2437" y="1430477"/>
            <a:ext cx="8315959" cy="27146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67665" marR="5080" indent="-355600">
              <a:lnSpc>
                <a:spcPts val="3030"/>
              </a:lnSpc>
              <a:spcBef>
                <a:spcPts val="475"/>
              </a:spcBef>
              <a:tabLst>
                <a:tab pos="367665" algn="l"/>
              </a:tabLst>
            </a:pPr>
            <a:r>
              <a:rPr sz="1650" spc="-18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dirty="0">
                <a:latin typeface="Arial"/>
                <a:cs typeface="Arial"/>
              </a:rPr>
              <a:t>Location </a:t>
            </a:r>
            <a:r>
              <a:rPr sz="2800" spc="-5" dirty="0">
                <a:latin typeface="Arial"/>
                <a:cs typeface="Arial"/>
              </a:rPr>
              <a:t>is a </a:t>
            </a:r>
            <a:r>
              <a:rPr sz="2800" dirty="0">
                <a:latin typeface="Arial"/>
                <a:cs typeface="Arial"/>
              </a:rPr>
              <a:t>strategically important decision </a:t>
            </a:r>
            <a:r>
              <a:rPr sz="2800" spc="-5" dirty="0">
                <a:latin typeface="Arial"/>
                <a:cs typeface="Arial"/>
              </a:rPr>
              <a:t>in the  </a:t>
            </a:r>
            <a:r>
              <a:rPr sz="2800" dirty="0">
                <a:latin typeface="Arial"/>
                <a:cs typeface="Arial"/>
              </a:rPr>
              <a:t>hospitality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industry</a:t>
            </a:r>
            <a:endParaRPr sz="2800">
              <a:latin typeface="Arial"/>
              <a:cs typeface="Arial"/>
            </a:endParaRPr>
          </a:p>
          <a:p>
            <a:pPr marL="367665" marR="21590" indent="-355600">
              <a:lnSpc>
                <a:spcPct val="90000"/>
              </a:lnSpc>
              <a:spcBef>
                <a:spcPts val="1295"/>
              </a:spcBef>
              <a:tabLst>
                <a:tab pos="3676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La Quinta started with 35 independent </a:t>
            </a:r>
            <a:r>
              <a:rPr sz="2800" dirty="0">
                <a:latin typeface="Arial"/>
                <a:cs typeface="Arial"/>
              </a:rPr>
              <a:t>variables  </a:t>
            </a:r>
            <a:r>
              <a:rPr sz="2800" spc="-5" dirty="0">
                <a:latin typeface="Arial"/>
                <a:cs typeface="Arial"/>
              </a:rPr>
              <a:t>and worked to refine a </a:t>
            </a:r>
            <a:r>
              <a:rPr sz="2800" dirty="0">
                <a:latin typeface="Arial"/>
                <a:cs typeface="Arial"/>
              </a:rPr>
              <a:t>regression </a:t>
            </a:r>
            <a:r>
              <a:rPr sz="2800" spc="-5" dirty="0">
                <a:latin typeface="Arial"/>
                <a:cs typeface="Arial"/>
              </a:rPr>
              <a:t>model to </a:t>
            </a:r>
            <a:r>
              <a:rPr sz="2800" dirty="0">
                <a:latin typeface="Arial"/>
                <a:cs typeface="Arial"/>
              </a:rPr>
              <a:t>predict  profitability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676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The final model had </a:t>
            </a:r>
            <a:r>
              <a:rPr sz="2800" dirty="0">
                <a:latin typeface="Arial"/>
                <a:cs typeface="Arial"/>
              </a:rPr>
              <a:t>only four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variables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6045" y="4145280"/>
            <a:ext cx="4051300" cy="19284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329565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Price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5" dirty="0">
                <a:latin typeface="Arial"/>
                <a:cs typeface="Arial"/>
              </a:rPr>
              <a:t> inn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29565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Median income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29565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population per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329565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Location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nearby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colleges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5771" y="4293108"/>
            <a:ext cx="3025140" cy="2565400"/>
          </a:xfrm>
          <a:custGeom>
            <a:avLst/>
            <a:gdLst/>
            <a:ahLst/>
            <a:cxnLst/>
            <a:rect l="l" t="t" r="r" b="b"/>
            <a:pathLst>
              <a:path w="3025140" h="2565400">
                <a:moveTo>
                  <a:pt x="3025139" y="2564889"/>
                </a:moveTo>
                <a:lnTo>
                  <a:pt x="3025139" y="0"/>
                </a:lnTo>
                <a:lnTo>
                  <a:pt x="0" y="0"/>
                </a:lnTo>
                <a:lnTo>
                  <a:pt x="0" y="256488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0344" y="4297679"/>
            <a:ext cx="3016250" cy="2560320"/>
          </a:xfrm>
          <a:prstGeom prst="rect">
            <a:avLst/>
          </a:prstGeom>
          <a:solidFill>
            <a:srgbClr val="BCD5AD"/>
          </a:solidFill>
        </p:spPr>
        <p:txBody>
          <a:bodyPr vert="horz" wrap="square" lIns="0" tIns="276860" rIns="0" bIns="0" rtlCol="0">
            <a:spAutoFit/>
          </a:bodyPr>
          <a:lstStyle/>
          <a:p>
            <a:pPr marL="1024890">
              <a:lnSpc>
                <a:spcPct val="100000"/>
              </a:lnSpc>
              <a:spcBef>
                <a:spcPts val="2180"/>
              </a:spcBef>
            </a:pPr>
            <a:r>
              <a:rPr sz="2400" i="1" spc="-5" dirty="0">
                <a:latin typeface="Times New Roman"/>
                <a:cs typeface="Times New Roman"/>
              </a:rPr>
              <a:t>r</a:t>
            </a:r>
            <a:r>
              <a:rPr sz="2400" spc="-7" baseline="24305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.51</a:t>
            </a:r>
            <a:endParaRPr sz="2400">
              <a:latin typeface="Arial"/>
              <a:cs typeface="Arial"/>
            </a:endParaRPr>
          </a:p>
          <a:p>
            <a:pPr marL="569595" marR="526415" indent="2540" algn="ctr">
              <a:lnSpc>
                <a:spcPct val="90000"/>
              </a:lnSpc>
              <a:spcBef>
                <a:spcPts val="1220"/>
              </a:spcBef>
            </a:pPr>
            <a:r>
              <a:rPr sz="2400" spc="-5" dirty="0">
                <a:latin typeface="Arial"/>
                <a:cs typeface="Arial"/>
              </a:rPr>
              <a:t>51% </a:t>
            </a:r>
            <a:r>
              <a:rPr sz="2400" dirty="0">
                <a:latin typeface="Arial"/>
                <a:cs typeface="Arial"/>
              </a:rPr>
              <a:t>of the  </a:t>
            </a:r>
            <a:r>
              <a:rPr sz="2400" spc="-5" dirty="0">
                <a:latin typeface="Arial"/>
                <a:cs typeface="Arial"/>
              </a:rPr>
              <a:t>profitability is  predicted by  just these  four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variables!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876" y="431037"/>
            <a:ext cx="57791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6495" marR="5080" indent="-115443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Geographic</a:t>
            </a:r>
            <a:r>
              <a:rPr sz="4000" spc="-35" dirty="0"/>
              <a:t> </a:t>
            </a:r>
            <a:r>
              <a:rPr sz="4000" spc="-5" dirty="0"/>
              <a:t>Information  Systems</a:t>
            </a:r>
            <a:r>
              <a:rPr sz="4000" spc="15" dirty="0"/>
              <a:t> </a:t>
            </a:r>
            <a:r>
              <a:rPr sz="4000" spc="-5" dirty="0"/>
              <a:t>(GIS)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40765" y="1737512"/>
            <a:ext cx="7543800" cy="409447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676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Important </a:t>
            </a:r>
            <a:r>
              <a:rPr sz="2800" dirty="0">
                <a:latin typeface="Arial"/>
                <a:cs typeface="Arial"/>
              </a:rPr>
              <a:t>tool to </a:t>
            </a:r>
            <a:r>
              <a:rPr sz="2800" spc="-5" dirty="0">
                <a:latin typeface="Arial"/>
                <a:cs typeface="Arial"/>
              </a:rPr>
              <a:t>help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location</a:t>
            </a:r>
            <a:r>
              <a:rPr sz="2800" dirty="0">
                <a:latin typeface="Arial"/>
                <a:cs typeface="Arial"/>
              </a:rPr>
              <a:t> analysis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676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5" dirty="0">
                <a:latin typeface="Arial"/>
                <a:cs typeface="Arial"/>
              </a:rPr>
              <a:t>Enables more complex demographic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67665" algn="l"/>
              </a:tabLst>
            </a:pPr>
            <a:r>
              <a:rPr sz="1650" spc="-190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800" spc="-10" dirty="0">
                <a:latin typeface="Arial"/>
                <a:cs typeface="Arial"/>
              </a:rPr>
              <a:t>Available </a:t>
            </a:r>
            <a:r>
              <a:rPr sz="2800" dirty="0">
                <a:latin typeface="Arial"/>
                <a:cs typeface="Arial"/>
              </a:rPr>
              <a:t>data bases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include</a:t>
            </a:r>
            <a:endParaRPr sz="2800">
              <a:latin typeface="Arial"/>
              <a:cs typeface="Arial"/>
            </a:endParaRPr>
          </a:p>
          <a:p>
            <a:pPr marL="686435">
              <a:lnSpc>
                <a:spcPct val="100000"/>
              </a:lnSpc>
              <a:spcBef>
                <a:spcPts val="1070"/>
              </a:spcBef>
              <a:tabLst>
                <a:tab pos="1003300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Detailed census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686435">
              <a:lnSpc>
                <a:spcPct val="100000"/>
              </a:lnSpc>
              <a:spcBef>
                <a:spcPts val="865"/>
              </a:spcBef>
              <a:tabLst>
                <a:tab pos="1003300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Detailed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maps</a:t>
            </a:r>
            <a:endParaRPr sz="2400">
              <a:latin typeface="Arial"/>
              <a:cs typeface="Arial"/>
            </a:endParaRPr>
          </a:p>
          <a:p>
            <a:pPr marL="686435">
              <a:lnSpc>
                <a:spcPct val="100000"/>
              </a:lnSpc>
              <a:spcBef>
                <a:spcPts val="865"/>
              </a:spcBef>
              <a:tabLst>
                <a:tab pos="1003300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Utilities</a:t>
            </a:r>
            <a:endParaRPr sz="2400">
              <a:latin typeface="Arial"/>
              <a:cs typeface="Arial"/>
            </a:endParaRPr>
          </a:p>
          <a:p>
            <a:pPr marL="686435">
              <a:lnSpc>
                <a:spcPct val="100000"/>
              </a:lnSpc>
              <a:spcBef>
                <a:spcPts val="865"/>
              </a:spcBef>
              <a:tabLst>
                <a:tab pos="1003300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Geographic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  <a:p>
            <a:pPr marL="686435">
              <a:lnSpc>
                <a:spcPct val="100000"/>
              </a:lnSpc>
              <a:spcBef>
                <a:spcPts val="865"/>
              </a:spcBef>
              <a:tabLst>
                <a:tab pos="1003300" algn="l"/>
              </a:tabLst>
            </a:pPr>
            <a:r>
              <a:rPr sz="1450" spc="-195" dirty="0">
                <a:solidFill>
                  <a:srgbClr val="D2331F"/>
                </a:solidFill>
                <a:latin typeface="Arial Black"/>
                <a:cs typeface="Arial Black"/>
              </a:rPr>
              <a:t>►	</a:t>
            </a:r>
            <a:r>
              <a:rPr sz="2400" spc="-5" dirty="0">
                <a:latin typeface="Arial"/>
                <a:cs typeface="Arial"/>
              </a:rPr>
              <a:t>Locations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major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876" y="431037"/>
            <a:ext cx="57791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6495" marR="5080" indent="-115443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Geographic</a:t>
            </a:r>
            <a:r>
              <a:rPr sz="4000" spc="-35" dirty="0"/>
              <a:t> </a:t>
            </a:r>
            <a:r>
              <a:rPr sz="4000" spc="-5" dirty="0"/>
              <a:t>Information  Systems</a:t>
            </a:r>
            <a:r>
              <a:rPr sz="4000" spc="15" dirty="0"/>
              <a:t> </a:t>
            </a:r>
            <a:r>
              <a:rPr sz="4000" spc="-5" dirty="0"/>
              <a:t>(GIS)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455419" y="1734312"/>
            <a:ext cx="6233159" cy="4670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267462"/>
            <a:ext cx="8179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0" dirty="0">
                <a:solidFill>
                  <a:srgbClr val="006666"/>
                </a:solidFill>
                <a:latin typeface="Trebuchet MS"/>
                <a:cs typeface="Trebuchet MS"/>
              </a:rPr>
              <a:t>Η </a:t>
            </a:r>
            <a:r>
              <a:rPr sz="3200" spc="-200" dirty="0">
                <a:solidFill>
                  <a:srgbClr val="006666"/>
                </a:solidFill>
                <a:latin typeface="Trebuchet MS"/>
                <a:cs typeface="Trebuchet MS"/>
              </a:rPr>
              <a:t>Στρατηγική </a:t>
            </a:r>
            <a:r>
              <a:rPr sz="3200" spc="-100" dirty="0">
                <a:solidFill>
                  <a:srgbClr val="006666"/>
                </a:solidFill>
                <a:latin typeface="Trebuchet MS"/>
                <a:cs typeface="Trebuchet MS"/>
              </a:rPr>
              <a:t>Σημασία </a:t>
            </a:r>
            <a:r>
              <a:rPr sz="3200" spc="-210" dirty="0">
                <a:solidFill>
                  <a:srgbClr val="006666"/>
                </a:solidFill>
                <a:latin typeface="Trebuchet MS"/>
                <a:cs typeface="Trebuchet MS"/>
              </a:rPr>
              <a:t>της </a:t>
            </a:r>
            <a:r>
              <a:rPr sz="3200" spc="-175" dirty="0">
                <a:solidFill>
                  <a:srgbClr val="006666"/>
                </a:solidFill>
                <a:latin typeface="Trebuchet MS"/>
                <a:cs typeface="Trebuchet MS"/>
              </a:rPr>
              <a:t>Θέσης</a:t>
            </a:r>
            <a:r>
              <a:rPr sz="3200" spc="-555" dirty="0">
                <a:solidFill>
                  <a:srgbClr val="006666"/>
                </a:solidFill>
                <a:latin typeface="Trebuchet MS"/>
                <a:cs typeface="Trebuchet MS"/>
              </a:rPr>
              <a:t> </a:t>
            </a:r>
            <a:r>
              <a:rPr sz="3200" spc="-180" dirty="0">
                <a:solidFill>
                  <a:srgbClr val="006666"/>
                </a:solidFill>
                <a:latin typeface="Trebuchet MS"/>
                <a:cs typeface="Trebuchet MS"/>
              </a:rPr>
              <a:t>Εγκατάστασης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1308608"/>
            <a:ext cx="7973059" cy="43783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57200" marR="1052195" indent="-445134">
              <a:lnSpc>
                <a:spcPts val="3020"/>
              </a:lnSpc>
              <a:spcBef>
                <a:spcPts val="480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55" dirty="0">
                <a:latin typeface="Arial"/>
                <a:cs typeface="Arial"/>
              </a:rPr>
              <a:t>Μια </a:t>
            </a:r>
            <a:r>
              <a:rPr sz="2800" spc="-175" dirty="0">
                <a:latin typeface="Arial"/>
                <a:cs typeface="Arial"/>
              </a:rPr>
              <a:t>από </a:t>
            </a:r>
            <a:r>
              <a:rPr sz="2800" spc="-30" dirty="0">
                <a:latin typeface="Arial"/>
                <a:cs typeface="Arial"/>
              </a:rPr>
              <a:t>τις </a:t>
            </a:r>
            <a:r>
              <a:rPr sz="2800" spc="-80" dirty="0">
                <a:latin typeface="Arial"/>
                <a:cs typeface="Arial"/>
              </a:rPr>
              <a:t>σημαντικότερες </a:t>
            </a:r>
            <a:r>
              <a:rPr sz="2800" spc="-95" dirty="0">
                <a:latin typeface="Arial"/>
                <a:cs typeface="Arial"/>
              </a:rPr>
              <a:t>αποφάσεις</a:t>
            </a:r>
            <a:r>
              <a:rPr sz="2800" spc="-51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που  </a:t>
            </a:r>
            <a:r>
              <a:rPr sz="2800" spc="-55" dirty="0">
                <a:latin typeface="Arial"/>
                <a:cs typeface="Arial"/>
              </a:rPr>
              <a:t>λαμβάνει </a:t>
            </a:r>
            <a:r>
              <a:rPr sz="2800" spc="-60" dirty="0">
                <a:latin typeface="Arial"/>
                <a:cs typeface="Arial"/>
              </a:rPr>
              <a:t>η </a:t>
            </a:r>
            <a:r>
              <a:rPr sz="2800" spc="-50" dirty="0">
                <a:latin typeface="Arial"/>
                <a:cs typeface="Arial"/>
              </a:rPr>
              <a:t>διοίκηση </a:t>
            </a:r>
            <a:r>
              <a:rPr sz="2800" spc="-45" dirty="0">
                <a:latin typeface="Arial"/>
                <a:cs typeface="Arial"/>
              </a:rPr>
              <a:t>μιας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εταιρείας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185" dirty="0">
                <a:latin typeface="Arial"/>
                <a:cs typeface="Arial"/>
              </a:rPr>
              <a:t>Όλο </a:t>
            </a:r>
            <a:r>
              <a:rPr sz="2800" spc="-35" dirty="0">
                <a:latin typeface="Arial"/>
                <a:cs typeface="Arial"/>
              </a:rPr>
              <a:t>και </a:t>
            </a:r>
            <a:r>
              <a:rPr sz="2800" spc="-110" dirty="0">
                <a:latin typeface="Arial"/>
                <a:cs typeface="Arial"/>
              </a:rPr>
              <a:t>περισσότερο </a:t>
            </a:r>
            <a:r>
              <a:rPr sz="2800" spc="-30" dirty="0">
                <a:latin typeface="Arial"/>
                <a:cs typeface="Arial"/>
              </a:rPr>
              <a:t>με </a:t>
            </a:r>
            <a:r>
              <a:rPr sz="2800" spc="-130" dirty="0">
                <a:latin typeface="Arial"/>
                <a:cs typeface="Arial"/>
              </a:rPr>
              <a:t>παγκόσμια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διάσταση</a:t>
            </a:r>
            <a:endParaRPr sz="2800">
              <a:latin typeface="Arial"/>
              <a:cs typeface="Arial"/>
            </a:endParaRPr>
          </a:p>
          <a:p>
            <a:pPr marL="457200" marR="5080" indent="-445134">
              <a:lnSpc>
                <a:spcPts val="3020"/>
              </a:lnSpc>
              <a:spcBef>
                <a:spcPts val="1390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40" dirty="0">
                <a:latin typeface="Arial"/>
                <a:cs typeface="Arial"/>
              </a:rPr>
              <a:t>Με </a:t>
            </a:r>
            <a:r>
              <a:rPr sz="2800" spc="-75" dirty="0">
                <a:latin typeface="Arial"/>
                <a:cs typeface="Arial"/>
              </a:rPr>
              <a:t>σημαντική </a:t>
            </a:r>
            <a:r>
              <a:rPr sz="2800" spc="-110" dirty="0">
                <a:latin typeface="Arial"/>
                <a:cs typeface="Arial"/>
              </a:rPr>
              <a:t>επίδραση σε </a:t>
            </a:r>
            <a:r>
              <a:rPr sz="2800" spc="-80" dirty="0">
                <a:latin typeface="Arial"/>
                <a:cs typeface="Arial"/>
              </a:rPr>
              <a:t>σταθερά </a:t>
            </a:r>
            <a:r>
              <a:rPr sz="2800" spc="-40" dirty="0">
                <a:latin typeface="Arial"/>
                <a:cs typeface="Arial"/>
              </a:rPr>
              <a:t>και</a:t>
            </a:r>
            <a:r>
              <a:rPr sz="2800" spc="-48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μεταβλητά  </a:t>
            </a:r>
            <a:r>
              <a:rPr sz="2800" spc="-125" dirty="0">
                <a:latin typeface="Arial"/>
                <a:cs typeface="Arial"/>
              </a:rPr>
              <a:t>κόστη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95" dirty="0">
                <a:latin typeface="Arial"/>
                <a:cs typeface="Arial"/>
              </a:rPr>
              <a:t>Οι αποφάσεις </a:t>
            </a:r>
            <a:r>
              <a:rPr sz="2800" spc="-70" dirty="0">
                <a:latin typeface="Arial"/>
                <a:cs typeface="Arial"/>
              </a:rPr>
              <a:t>λαμβάνονται </a:t>
            </a:r>
            <a:r>
              <a:rPr sz="2800" spc="-30" dirty="0">
                <a:latin typeface="Arial"/>
                <a:cs typeface="Arial"/>
              </a:rPr>
              <a:t>με </a:t>
            </a:r>
            <a:r>
              <a:rPr sz="2800" spc="-65" dirty="0">
                <a:latin typeface="Arial"/>
                <a:cs typeface="Arial"/>
              </a:rPr>
              <a:t>μικρή</a:t>
            </a:r>
            <a:r>
              <a:rPr sz="2800" spc="-40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συχνότητα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57200" algn="l"/>
              </a:tabLst>
            </a:pPr>
            <a:r>
              <a:rPr sz="1650" spc="-190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114" dirty="0">
                <a:latin typeface="Arial"/>
                <a:cs typeface="Arial"/>
              </a:rPr>
              <a:t>Μακροπρόθεσμες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αποφάσεις</a:t>
            </a:r>
            <a:endParaRPr sz="2800">
              <a:latin typeface="Arial"/>
              <a:cs typeface="Arial"/>
            </a:endParaRPr>
          </a:p>
          <a:p>
            <a:pPr marL="457200" marR="587375" indent="-445134">
              <a:lnSpc>
                <a:spcPts val="3030"/>
              </a:lnSpc>
              <a:spcBef>
                <a:spcPts val="1385"/>
              </a:spcBef>
              <a:tabLst>
                <a:tab pos="457200" algn="l"/>
              </a:tabLst>
            </a:pPr>
            <a:r>
              <a:rPr sz="1650" spc="-185" dirty="0">
                <a:solidFill>
                  <a:srgbClr val="BE0921"/>
                </a:solidFill>
                <a:latin typeface="Arial Black"/>
                <a:cs typeface="Arial Black"/>
              </a:rPr>
              <a:t>►	</a:t>
            </a:r>
            <a:r>
              <a:rPr sz="2800" spc="-50" dirty="0">
                <a:latin typeface="Arial"/>
                <a:cs typeface="Arial"/>
              </a:rPr>
              <a:t>Μόλις </a:t>
            </a:r>
            <a:r>
              <a:rPr sz="2800" spc="-75" dirty="0">
                <a:latin typeface="Arial"/>
                <a:cs typeface="Arial"/>
              </a:rPr>
              <a:t>αποφασισθεί </a:t>
            </a:r>
            <a:r>
              <a:rPr sz="2800" spc="10" dirty="0">
                <a:latin typeface="Arial"/>
                <a:cs typeface="Arial"/>
              </a:rPr>
              <a:t>μια </a:t>
            </a:r>
            <a:r>
              <a:rPr sz="2800" spc="-95" dirty="0">
                <a:latin typeface="Arial"/>
                <a:cs typeface="Arial"/>
              </a:rPr>
              <a:t>θέση, </a:t>
            </a:r>
            <a:r>
              <a:rPr sz="2800" spc="-114" dirty="0">
                <a:latin typeface="Arial"/>
                <a:cs typeface="Arial"/>
              </a:rPr>
              <a:t>πολλοί πόροι</a:t>
            </a:r>
            <a:r>
              <a:rPr sz="2800" spc="-53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και  </a:t>
            </a:r>
            <a:r>
              <a:rPr sz="2800" spc="-55" dirty="0">
                <a:latin typeface="Arial"/>
                <a:cs typeface="Arial"/>
              </a:rPr>
              <a:t>στοιχεία </a:t>
            </a:r>
            <a:r>
              <a:rPr sz="2800" spc="-130" dirty="0">
                <a:latin typeface="Arial"/>
                <a:cs typeface="Arial"/>
              </a:rPr>
              <a:t>κόστους </a:t>
            </a:r>
            <a:r>
              <a:rPr sz="2800" spc="20" dirty="0">
                <a:latin typeface="Arial"/>
                <a:cs typeface="Arial"/>
              </a:rPr>
              <a:t>είναι </a:t>
            </a:r>
            <a:r>
              <a:rPr sz="2800" spc="-130" dirty="0">
                <a:latin typeface="Arial"/>
                <a:cs typeface="Arial"/>
              </a:rPr>
              <a:t>δύσκολο </a:t>
            </a:r>
            <a:r>
              <a:rPr sz="2800" spc="-90" dirty="0">
                <a:latin typeface="Arial"/>
                <a:cs typeface="Arial"/>
              </a:rPr>
              <a:t>να</a:t>
            </a:r>
            <a:r>
              <a:rPr sz="2800" spc="-43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αλλάξουν.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821" y="291795"/>
            <a:ext cx="44507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006666"/>
                </a:solidFill>
              </a:rPr>
              <a:t>Αντικειμενικός</a:t>
            </a:r>
            <a:r>
              <a:rPr sz="3300" spc="-75" dirty="0">
                <a:solidFill>
                  <a:srgbClr val="006666"/>
                </a:solidFill>
              </a:rPr>
              <a:t> </a:t>
            </a:r>
            <a:r>
              <a:rPr sz="3300" spc="-5" dirty="0">
                <a:solidFill>
                  <a:srgbClr val="006666"/>
                </a:solidFill>
              </a:rPr>
              <a:t>Στόχος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63068" y="784859"/>
            <a:ext cx="8883650" cy="3528060"/>
          </a:xfrm>
          <a:custGeom>
            <a:avLst/>
            <a:gdLst/>
            <a:ahLst/>
            <a:cxnLst/>
            <a:rect l="l" t="t" r="r" b="b"/>
            <a:pathLst>
              <a:path w="8883650" h="3528060">
                <a:moveTo>
                  <a:pt x="4244052" y="2552445"/>
                </a:moveTo>
                <a:lnTo>
                  <a:pt x="3172968" y="2552445"/>
                </a:lnTo>
                <a:lnTo>
                  <a:pt x="3489579" y="3528059"/>
                </a:lnTo>
                <a:lnTo>
                  <a:pt x="4244052" y="2552445"/>
                </a:lnTo>
                <a:close/>
              </a:path>
              <a:path w="8883650" h="3528060">
                <a:moveTo>
                  <a:pt x="5737139" y="2439416"/>
                </a:moveTo>
                <a:lnTo>
                  <a:pt x="4331461" y="2439416"/>
                </a:lnTo>
                <a:lnTo>
                  <a:pt x="5448046" y="3223767"/>
                </a:lnTo>
                <a:lnTo>
                  <a:pt x="5737139" y="2439416"/>
                </a:lnTo>
                <a:close/>
              </a:path>
              <a:path w="8883650" h="3528060">
                <a:moveTo>
                  <a:pt x="7082684" y="2361311"/>
                </a:moveTo>
                <a:lnTo>
                  <a:pt x="5765927" y="2361311"/>
                </a:lnTo>
                <a:lnTo>
                  <a:pt x="7462520" y="2955544"/>
                </a:lnTo>
                <a:lnTo>
                  <a:pt x="7082684" y="2361311"/>
                </a:lnTo>
                <a:close/>
              </a:path>
              <a:path w="8883650" h="3528060">
                <a:moveTo>
                  <a:pt x="7028456" y="2276475"/>
                </a:moveTo>
                <a:lnTo>
                  <a:pt x="2330704" y="2276475"/>
                </a:lnTo>
                <a:lnTo>
                  <a:pt x="1958467" y="2877439"/>
                </a:lnTo>
                <a:lnTo>
                  <a:pt x="3172968" y="2552445"/>
                </a:lnTo>
                <a:lnTo>
                  <a:pt x="4244052" y="2552445"/>
                </a:lnTo>
                <a:lnTo>
                  <a:pt x="4331461" y="2439416"/>
                </a:lnTo>
                <a:lnTo>
                  <a:pt x="5737139" y="2439416"/>
                </a:lnTo>
                <a:lnTo>
                  <a:pt x="5765927" y="2361311"/>
                </a:lnTo>
                <a:lnTo>
                  <a:pt x="7082684" y="2361311"/>
                </a:lnTo>
                <a:lnTo>
                  <a:pt x="7028456" y="2276475"/>
                </a:lnTo>
                <a:close/>
              </a:path>
              <a:path w="8883650" h="3528060">
                <a:moveTo>
                  <a:pt x="152171" y="374903"/>
                </a:moveTo>
                <a:lnTo>
                  <a:pt x="1902968" y="1244091"/>
                </a:lnTo>
                <a:lnTo>
                  <a:pt x="0" y="1407160"/>
                </a:lnTo>
                <a:lnTo>
                  <a:pt x="1530731" y="1923288"/>
                </a:lnTo>
                <a:lnTo>
                  <a:pt x="55524" y="2382519"/>
                </a:lnTo>
                <a:lnTo>
                  <a:pt x="2330704" y="2276475"/>
                </a:lnTo>
                <a:lnTo>
                  <a:pt x="7028456" y="2276475"/>
                </a:lnTo>
                <a:lnTo>
                  <a:pt x="6924548" y="2113915"/>
                </a:lnTo>
                <a:lnTo>
                  <a:pt x="8680611" y="2113915"/>
                </a:lnTo>
                <a:lnTo>
                  <a:pt x="7241158" y="1710943"/>
                </a:lnTo>
                <a:lnTo>
                  <a:pt x="8676513" y="1329054"/>
                </a:lnTo>
                <a:lnTo>
                  <a:pt x="6869049" y="1194815"/>
                </a:lnTo>
                <a:lnTo>
                  <a:pt x="7109351" y="1032255"/>
                </a:lnTo>
                <a:lnTo>
                  <a:pt x="3007233" y="1032255"/>
                </a:lnTo>
                <a:lnTo>
                  <a:pt x="152171" y="374903"/>
                </a:lnTo>
                <a:close/>
              </a:path>
              <a:path w="8883650" h="3528060">
                <a:moveTo>
                  <a:pt x="8680611" y="2113915"/>
                </a:moveTo>
                <a:lnTo>
                  <a:pt x="6924548" y="2113915"/>
                </a:lnTo>
                <a:lnTo>
                  <a:pt x="8883396" y="2170684"/>
                </a:lnTo>
                <a:lnTo>
                  <a:pt x="8680611" y="2113915"/>
                </a:lnTo>
                <a:close/>
              </a:path>
              <a:path w="8883650" h="3528060">
                <a:moveTo>
                  <a:pt x="3434969" y="374903"/>
                </a:moveTo>
                <a:lnTo>
                  <a:pt x="3007233" y="1032255"/>
                </a:lnTo>
                <a:lnTo>
                  <a:pt x="7109351" y="1032255"/>
                </a:lnTo>
                <a:lnTo>
                  <a:pt x="7234946" y="947292"/>
                </a:lnTo>
                <a:lnTo>
                  <a:pt x="4441698" y="947292"/>
                </a:lnTo>
                <a:lnTo>
                  <a:pt x="3434969" y="374903"/>
                </a:lnTo>
                <a:close/>
              </a:path>
              <a:path w="8883650" h="3528060">
                <a:moveTo>
                  <a:pt x="5972429" y="0"/>
                </a:moveTo>
                <a:lnTo>
                  <a:pt x="4441698" y="947292"/>
                </a:lnTo>
                <a:lnTo>
                  <a:pt x="7234946" y="947292"/>
                </a:lnTo>
                <a:lnTo>
                  <a:pt x="7349465" y="869823"/>
                </a:lnTo>
                <a:lnTo>
                  <a:pt x="5821553" y="869823"/>
                </a:lnTo>
                <a:lnTo>
                  <a:pt x="5972429" y="0"/>
                </a:lnTo>
                <a:close/>
              </a:path>
              <a:path w="8883650" h="3528060">
                <a:moveTo>
                  <a:pt x="7559166" y="727963"/>
                </a:moveTo>
                <a:lnTo>
                  <a:pt x="5821553" y="869823"/>
                </a:lnTo>
                <a:lnTo>
                  <a:pt x="7349465" y="869823"/>
                </a:lnTo>
                <a:lnTo>
                  <a:pt x="7559166" y="727963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068" y="784859"/>
            <a:ext cx="8883650" cy="3528060"/>
          </a:xfrm>
          <a:custGeom>
            <a:avLst/>
            <a:gdLst/>
            <a:ahLst/>
            <a:cxnLst/>
            <a:rect l="l" t="t" r="r" b="b"/>
            <a:pathLst>
              <a:path w="8883650" h="3528060">
                <a:moveTo>
                  <a:pt x="4441698" y="947292"/>
                </a:moveTo>
                <a:lnTo>
                  <a:pt x="5972429" y="0"/>
                </a:lnTo>
                <a:lnTo>
                  <a:pt x="5821553" y="869823"/>
                </a:lnTo>
                <a:lnTo>
                  <a:pt x="7559166" y="727963"/>
                </a:lnTo>
                <a:lnTo>
                  <a:pt x="6869049" y="1194815"/>
                </a:lnTo>
                <a:lnTo>
                  <a:pt x="8676513" y="1329054"/>
                </a:lnTo>
                <a:lnTo>
                  <a:pt x="7241158" y="1710943"/>
                </a:lnTo>
                <a:lnTo>
                  <a:pt x="8883396" y="2170684"/>
                </a:lnTo>
                <a:lnTo>
                  <a:pt x="6924548" y="2113915"/>
                </a:lnTo>
                <a:lnTo>
                  <a:pt x="7462520" y="2955544"/>
                </a:lnTo>
                <a:lnTo>
                  <a:pt x="5765927" y="2361311"/>
                </a:lnTo>
                <a:lnTo>
                  <a:pt x="5448046" y="3223767"/>
                </a:lnTo>
                <a:lnTo>
                  <a:pt x="4331462" y="2439416"/>
                </a:lnTo>
                <a:lnTo>
                  <a:pt x="3489579" y="3528059"/>
                </a:lnTo>
                <a:lnTo>
                  <a:pt x="3172968" y="2552445"/>
                </a:lnTo>
                <a:lnTo>
                  <a:pt x="1958467" y="2877439"/>
                </a:lnTo>
                <a:lnTo>
                  <a:pt x="2330704" y="2276475"/>
                </a:lnTo>
                <a:lnTo>
                  <a:pt x="55524" y="2382519"/>
                </a:lnTo>
                <a:lnTo>
                  <a:pt x="1530731" y="1923288"/>
                </a:lnTo>
                <a:lnTo>
                  <a:pt x="0" y="1407160"/>
                </a:lnTo>
                <a:lnTo>
                  <a:pt x="1902968" y="1244091"/>
                </a:lnTo>
                <a:lnTo>
                  <a:pt x="152171" y="374903"/>
                </a:lnTo>
                <a:lnTo>
                  <a:pt x="3007233" y="1032255"/>
                </a:lnTo>
                <a:lnTo>
                  <a:pt x="3434969" y="374903"/>
                </a:lnTo>
                <a:lnTo>
                  <a:pt x="4441698" y="947292"/>
                </a:lnTo>
                <a:close/>
              </a:path>
            </a:pathLst>
          </a:custGeom>
          <a:ln w="9144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0745" y="1855469"/>
            <a:ext cx="49091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6280" marR="5080" indent="-704215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solidFill>
                  <a:srgbClr val="003366"/>
                </a:solidFill>
                <a:latin typeface="Arial"/>
                <a:cs typeface="Arial"/>
              </a:rPr>
              <a:t>Μεγιστοποίησε </a:t>
            </a:r>
            <a:r>
              <a:rPr sz="2800" spc="-80" dirty="0">
                <a:solidFill>
                  <a:srgbClr val="003366"/>
                </a:solidFill>
                <a:latin typeface="Arial"/>
                <a:cs typeface="Arial"/>
              </a:rPr>
              <a:t>την </a:t>
            </a:r>
            <a:r>
              <a:rPr sz="2800" spc="-150" dirty="0">
                <a:solidFill>
                  <a:srgbClr val="003366"/>
                </a:solidFill>
                <a:latin typeface="Arial"/>
                <a:cs typeface="Arial"/>
              </a:rPr>
              <a:t>επίπτωση</a:t>
            </a:r>
            <a:r>
              <a:rPr sz="2800" spc="-25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3366"/>
                </a:solidFill>
                <a:latin typeface="Arial"/>
                <a:cs typeface="Arial"/>
              </a:rPr>
              <a:t>της  </a:t>
            </a:r>
            <a:r>
              <a:rPr sz="2800" spc="-110" dirty="0">
                <a:solidFill>
                  <a:srgbClr val="003366"/>
                </a:solidFill>
                <a:latin typeface="Arial"/>
                <a:cs typeface="Arial"/>
              </a:rPr>
              <a:t>θέσης </a:t>
            </a:r>
            <a:r>
              <a:rPr sz="2800" spc="-100" dirty="0">
                <a:solidFill>
                  <a:srgbClr val="003366"/>
                </a:solidFill>
                <a:latin typeface="Arial"/>
                <a:cs typeface="Arial"/>
              </a:rPr>
              <a:t>εγκατάστασης</a:t>
            </a:r>
            <a:r>
              <a:rPr sz="2800" spc="-1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3366"/>
                </a:solidFill>
                <a:latin typeface="Arial"/>
                <a:cs typeface="Arial"/>
              </a:rPr>
              <a:t>στην</a:t>
            </a:r>
            <a:endParaRPr sz="2800">
              <a:latin typeface="Arial"/>
              <a:cs typeface="Arial"/>
            </a:endParaRPr>
          </a:p>
          <a:p>
            <a:pPr marL="1805305">
              <a:lnSpc>
                <a:spcPct val="100000"/>
              </a:lnSpc>
            </a:pPr>
            <a:r>
              <a:rPr sz="2800" spc="-85" dirty="0">
                <a:solidFill>
                  <a:srgbClr val="003366"/>
                </a:solidFill>
                <a:latin typeface="Arial"/>
                <a:cs typeface="Arial"/>
              </a:rPr>
              <a:t>επιχείρηση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39" y="4220362"/>
            <a:ext cx="8050530" cy="21717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800" spc="-5" dirty="0">
                <a:latin typeface="Arial"/>
                <a:cs typeface="Arial"/>
              </a:rPr>
              <a:t>Οι </a:t>
            </a:r>
            <a:r>
              <a:rPr sz="2800" spc="-10" dirty="0">
                <a:latin typeface="Arial"/>
                <a:cs typeface="Arial"/>
              </a:rPr>
              <a:t>επιλογές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περιλαμβάνουν:</a:t>
            </a:r>
            <a:endParaRPr sz="2800">
              <a:latin typeface="Arial"/>
              <a:cs typeface="Arial"/>
            </a:endParaRPr>
          </a:p>
          <a:p>
            <a:pPr marL="915035" indent="-521334">
              <a:lnSpc>
                <a:spcPct val="100000"/>
              </a:lnSpc>
              <a:spcBef>
                <a:spcPts val="860"/>
              </a:spcBef>
              <a:buClr>
                <a:srgbClr val="D2331F"/>
              </a:buClr>
              <a:buAutoNum type="arabicPeriod"/>
              <a:tabLst>
                <a:tab pos="915035" algn="l"/>
                <a:tab pos="915669" algn="l"/>
              </a:tabLst>
            </a:pPr>
            <a:r>
              <a:rPr sz="2800" spc="-10" dirty="0">
                <a:latin typeface="Arial"/>
                <a:cs typeface="Arial"/>
              </a:rPr>
              <a:t>Επέκταση υφιστάμενων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υποδομών</a:t>
            </a:r>
            <a:endParaRPr sz="2800">
              <a:latin typeface="Arial"/>
              <a:cs typeface="Arial"/>
            </a:endParaRPr>
          </a:p>
          <a:p>
            <a:pPr marL="915035" indent="-521334">
              <a:lnSpc>
                <a:spcPct val="100000"/>
              </a:lnSpc>
              <a:spcBef>
                <a:spcPts val="869"/>
              </a:spcBef>
              <a:buClr>
                <a:srgbClr val="D2331F"/>
              </a:buClr>
              <a:buAutoNum type="arabicPeriod"/>
              <a:tabLst>
                <a:tab pos="915035" algn="l"/>
                <a:tab pos="915669" algn="l"/>
              </a:tabLst>
            </a:pPr>
            <a:r>
              <a:rPr sz="2800" spc="-5" dirty="0">
                <a:latin typeface="Arial"/>
                <a:cs typeface="Arial"/>
              </a:rPr>
              <a:t>Διατήρηση </a:t>
            </a:r>
            <a:r>
              <a:rPr sz="2800" spc="-10" dirty="0">
                <a:latin typeface="Arial"/>
                <a:cs typeface="Arial"/>
              </a:rPr>
              <a:t>υφιστάμενων </a:t>
            </a:r>
            <a:r>
              <a:rPr sz="2800" spc="-20" dirty="0">
                <a:latin typeface="Arial"/>
                <a:cs typeface="Arial"/>
              </a:rPr>
              <a:t>και </a:t>
            </a:r>
            <a:r>
              <a:rPr sz="2800" spc="-5" dirty="0">
                <a:latin typeface="Arial"/>
                <a:cs typeface="Arial"/>
              </a:rPr>
              <a:t>δημιουργία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νέων</a:t>
            </a:r>
            <a:endParaRPr sz="2800">
              <a:latin typeface="Arial"/>
              <a:cs typeface="Arial"/>
            </a:endParaRPr>
          </a:p>
          <a:p>
            <a:pPr marL="915035" indent="-521334">
              <a:lnSpc>
                <a:spcPct val="100000"/>
              </a:lnSpc>
              <a:spcBef>
                <a:spcPts val="865"/>
              </a:spcBef>
              <a:buClr>
                <a:srgbClr val="D2331F"/>
              </a:buClr>
              <a:buAutoNum type="arabicPeriod"/>
              <a:tabLst>
                <a:tab pos="915035" algn="l"/>
                <a:tab pos="915669" algn="l"/>
              </a:tabLst>
            </a:pPr>
            <a:r>
              <a:rPr sz="2800" spc="-5" dirty="0">
                <a:latin typeface="Arial"/>
                <a:cs typeface="Arial"/>
              </a:rPr>
              <a:t>Κλείσιμο </a:t>
            </a:r>
            <a:r>
              <a:rPr sz="2800" spc="-10" dirty="0">
                <a:latin typeface="Arial"/>
                <a:cs typeface="Arial"/>
              </a:rPr>
              <a:t>υφιστάμενων </a:t>
            </a:r>
            <a:r>
              <a:rPr sz="2800" spc="-20" dirty="0">
                <a:latin typeface="Arial"/>
                <a:cs typeface="Arial"/>
              </a:rPr>
              <a:t>και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μετεγκατάσταση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831" y="356692"/>
            <a:ext cx="7865109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006666"/>
                </a:solidFill>
              </a:rPr>
              <a:t>Αποφάσεις </a:t>
            </a:r>
            <a:r>
              <a:rPr sz="3300" spc="-10" dirty="0">
                <a:solidFill>
                  <a:srgbClr val="006666"/>
                </a:solidFill>
              </a:rPr>
              <a:t>χωροθέτησης</a:t>
            </a:r>
            <a:r>
              <a:rPr sz="3300" spc="-65" dirty="0">
                <a:solidFill>
                  <a:srgbClr val="006666"/>
                </a:solidFill>
              </a:rPr>
              <a:t> </a:t>
            </a:r>
            <a:r>
              <a:rPr sz="3300" spc="-5" dirty="0">
                <a:solidFill>
                  <a:srgbClr val="006666"/>
                </a:solidFill>
              </a:rPr>
              <a:t>Βιομηχανιών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67690" y="1123340"/>
            <a:ext cx="4820285" cy="24155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30" dirty="0">
                <a:solidFill>
                  <a:srgbClr val="FF0000"/>
                </a:solidFill>
                <a:latin typeface="Trebuchet MS"/>
                <a:cs typeface="Trebuchet MS"/>
              </a:rPr>
              <a:t>Εστίαση </a:t>
            </a:r>
            <a:r>
              <a:rPr sz="2800" b="1" spc="-155" dirty="0">
                <a:solidFill>
                  <a:srgbClr val="FF0000"/>
                </a:solidFill>
                <a:latin typeface="Trebuchet MS"/>
                <a:cs typeface="Trebuchet MS"/>
              </a:rPr>
              <a:t>στο</a:t>
            </a:r>
            <a:r>
              <a:rPr sz="2800" b="1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75" dirty="0">
                <a:solidFill>
                  <a:srgbClr val="FF0000"/>
                </a:solidFill>
                <a:latin typeface="Trebuchet MS"/>
                <a:cs typeface="Trebuchet MS"/>
              </a:rPr>
              <a:t>Κόστος</a:t>
            </a:r>
            <a:endParaRPr sz="2800">
              <a:latin typeface="Trebuchet MS"/>
              <a:cs typeface="Trebuchet MS"/>
            </a:endParaRPr>
          </a:p>
          <a:p>
            <a:pPr marL="469900" marR="5080" indent="-457200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⚫"/>
              <a:tabLst>
                <a:tab pos="469265" algn="l"/>
                <a:tab pos="469900" algn="l"/>
              </a:tabLst>
            </a:pPr>
            <a:r>
              <a:rPr sz="2800" spc="-195" dirty="0">
                <a:solidFill>
                  <a:srgbClr val="003366"/>
                </a:solidFill>
                <a:latin typeface="Arial"/>
                <a:cs typeface="Arial"/>
              </a:rPr>
              <a:t>Τα </a:t>
            </a:r>
            <a:r>
              <a:rPr sz="2800" spc="-95" dirty="0">
                <a:solidFill>
                  <a:srgbClr val="003366"/>
                </a:solidFill>
                <a:latin typeface="Arial"/>
                <a:cs typeface="Arial"/>
              </a:rPr>
              <a:t>έσοδα 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μεταβάλλονται </a:t>
            </a:r>
            <a:r>
              <a:rPr sz="2800" spc="-200" dirty="0">
                <a:solidFill>
                  <a:srgbClr val="003366"/>
                </a:solidFill>
                <a:latin typeface="Arial"/>
                <a:cs typeface="Arial"/>
              </a:rPr>
              <a:t>λίγο  </a:t>
            </a:r>
            <a:r>
              <a:rPr sz="2800" spc="-20" dirty="0">
                <a:solidFill>
                  <a:srgbClr val="003366"/>
                </a:solidFill>
                <a:latin typeface="Arial"/>
                <a:cs typeface="Arial"/>
              </a:rPr>
              <a:t>για </a:t>
            </a:r>
            <a:r>
              <a:rPr sz="2800" spc="-40" dirty="0">
                <a:solidFill>
                  <a:srgbClr val="003366"/>
                </a:solidFill>
                <a:latin typeface="Arial"/>
                <a:cs typeface="Arial"/>
              </a:rPr>
              <a:t>διαφορετικές</a:t>
            </a:r>
            <a:r>
              <a:rPr sz="2800" spc="-2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003366"/>
                </a:solidFill>
                <a:latin typeface="Arial"/>
                <a:cs typeface="Arial"/>
              </a:rPr>
              <a:t>θέσεις</a:t>
            </a:r>
            <a:endParaRPr sz="2800">
              <a:latin typeface="Arial"/>
              <a:cs typeface="Arial"/>
            </a:endParaRPr>
          </a:p>
          <a:p>
            <a:pPr marL="469900" marR="264795" indent="-457200">
              <a:lnSpc>
                <a:spcPct val="100000"/>
              </a:lnSpc>
              <a:spcBef>
                <a:spcPts val="670"/>
              </a:spcBef>
              <a:buSzPct val="82142"/>
              <a:buFont typeface="Wingdings"/>
              <a:buChar char="⚫"/>
              <a:tabLst>
                <a:tab pos="469265" algn="l"/>
                <a:tab pos="469900" algn="l"/>
              </a:tabLst>
            </a:pPr>
            <a:r>
              <a:rPr sz="2800" spc="-280" dirty="0">
                <a:solidFill>
                  <a:srgbClr val="003366"/>
                </a:solidFill>
                <a:latin typeface="Arial"/>
                <a:cs typeface="Arial"/>
              </a:rPr>
              <a:t>Η </a:t>
            </a:r>
            <a:r>
              <a:rPr sz="2800" spc="-100" dirty="0">
                <a:solidFill>
                  <a:srgbClr val="003366"/>
                </a:solidFill>
                <a:latin typeface="Arial"/>
                <a:cs typeface="Arial"/>
              </a:rPr>
              <a:t>θέση </a:t>
            </a:r>
            <a:r>
              <a:rPr sz="2800" spc="-110" dirty="0">
                <a:solidFill>
                  <a:srgbClr val="003366"/>
                </a:solidFill>
                <a:latin typeface="Arial"/>
                <a:cs typeface="Arial"/>
              </a:rPr>
              <a:t>εγκατάστασης </a:t>
            </a:r>
            <a:r>
              <a:rPr sz="2800" spc="-15" dirty="0">
                <a:solidFill>
                  <a:srgbClr val="003366"/>
                </a:solidFill>
                <a:latin typeface="Arial"/>
                <a:cs typeface="Arial"/>
              </a:rPr>
              <a:t>είναι  </a:t>
            </a:r>
            <a:r>
              <a:rPr sz="2800" spc="-90" dirty="0">
                <a:solidFill>
                  <a:srgbClr val="003366"/>
                </a:solidFill>
                <a:latin typeface="Arial"/>
                <a:cs typeface="Arial"/>
              </a:rPr>
              <a:t>κύριος </a:t>
            </a:r>
            <a:r>
              <a:rPr sz="2800" spc="-135" dirty="0">
                <a:solidFill>
                  <a:srgbClr val="003366"/>
                </a:solidFill>
                <a:latin typeface="Arial"/>
                <a:cs typeface="Arial"/>
              </a:rPr>
              <a:t>παράγοντας</a:t>
            </a:r>
            <a:r>
              <a:rPr sz="2800" spc="-20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003366"/>
                </a:solidFill>
                <a:latin typeface="Arial"/>
                <a:cs typeface="Arial"/>
              </a:rPr>
              <a:t>κόστους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6602" y="3590035"/>
            <a:ext cx="469646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00"/>
              </a:spcBef>
              <a:buChar char="–"/>
              <a:tabLst>
                <a:tab pos="469265" algn="l"/>
                <a:tab pos="469900" algn="l"/>
              </a:tabLst>
            </a:pPr>
            <a:r>
              <a:rPr sz="2400" spc="-125" dirty="0">
                <a:solidFill>
                  <a:srgbClr val="003366"/>
                </a:solidFill>
                <a:latin typeface="Arial"/>
                <a:cs typeface="Arial"/>
              </a:rPr>
              <a:t>Επηρεάζει </a:t>
            </a:r>
            <a:r>
              <a:rPr sz="2400" spc="-45" dirty="0">
                <a:solidFill>
                  <a:srgbClr val="003366"/>
                </a:solidFill>
                <a:latin typeface="Arial"/>
                <a:cs typeface="Arial"/>
              </a:rPr>
              <a:t>μεταφορικά </a:t>
            </a:r>
            <a:r>
              <a:rPr sz="2400" spc="-30" dirty="0">
                <a:solidFill>
                  <a:srgbClr val="003366"/>
                </a:solidFill>
                <a:latin typeface="Arial"/>
                <a:cs typeface="Arial"/>
              </a:rPr>
              <a:t>και</a:t>
            </a:r>
            <a:r>
              <a:rPr sz="2400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3366"/>
                </a:solidFill>
                <a:latin typeface="Arial"/>
                <a:cs typeface="Arial"/>
              </a:rPr>
              <a:t>κόστος  </a:t>
            </a:r>
            <a:r>
              <a:rPr sz="2400" spc="-145" dirty="0">
                <a:solidFill>
                  <a:srgbClr val="003366"/>
                </a:solidFill>
                <a:latin typeface="Arial"/>
                <a:cs typeface="Arial"/>
              </a:rPr>
              <a:t>παραγωγής </a:t>
            </a:r>
            <a:r>
              <a:rPr sz="2400" spc="-155" dirty="0">
                <a:solidFill>
                  <a:srgbClr val="003366"/>
                </a:solidFill>
                <a:latin typeface="Arial"/>
                <a:cs typeface="Arial"/>
              </a:rPr>
              <a:t>(π.χ.</a:t>
            </a:r>
            <a:r>
              <a:rPr sz="2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03366"/>
                </a:solidFill>
                <a:latin typeface="Arial"/>
                <a:cs typeface="Arial"/>
              </a:rPr>
              <a:t>εργατικά)</a:t>
            </a:r>
            <a:endParaRPr sz="2400">
              <a:latin typeface="Arial"/>
              <a:cs typeface="Arial"/>
            </a:endParaRPr>
          </a:p>
          <a:p>
            <a:pPr marL="469265" marR="239395" indent="-456565">
              <a:lnSpc>
                <a:spcPct val="100000"/>
              </a:lnSpc>
              <a:spcBef>
                <a:spcPts val="575"/>
              </a:spcBef>
              <a:buChar char="–"/>
              <a:tabLst>
                <a:tab pos="469265" algn="l"/>
                <a:tab pos="469900" algn="l"/>
              </a:tabLst>
            </a:pPr>
            <a:r>
              <a:rPr sz="2400" spc="-290" dirty="0">
                <a:solidFill>
                  <a:srgbClr val="003366"/>
                </a:solidFill>
                <a:latin typeface="Arial"/>
                <a:cs typeface="Arial"/>
              </a:rPr>
              <a:t>Το </a:t>
            </a:r>
            <a:r>
              <a:rPr sz="2400" spc="-125" dirty="0">
                <a:solidFill>
                  <a:srgbClr val="003366"/>
                </a:solidFill>
                <a:latin typeface="Arial"/>
                <a:cs typeface="Arial"/>
              </a:rPr>
              <a:t>κόστος </a:t>
            </a:r>
            <a:r>
              <a:rPr sz="2400" spc="-30" dirty="0">
                <a:solidFill>
                  <a:srgbClr val="003366"/>
                </a:solidFill>
                <a:latin typeface="Arial"/>
                <a:cs typeface="Arial"/>
              </a:rPr>
              <a:t>ποικίλει </a:t>
            </a:r>
            <a:r>
              <a:rPr sz="2400" spc="-140" dirty="0">
                <a:solidFill>
                  <a:srgbClr val="003366"/>
                </a:solidFill>
                <a:latin typeface="Arial"/>
                <a:cs typeface="Arial"/>
              </a:rPr>
              <a:t>πολύ </a:t>
            </a:r>
            <a:r>
              <a:rPr sz="2400" spc="-15" dirty="0">
                <a:solidFill>
                  <a:srgbClr val="003366"/>
                </a:solidFill>
                <a:latin typeface="Arial"/>
                <a:cs typeface="Arial"/>
              </a:rPr>
              <a:t>για  </a:t>
            </a:r>
            <a:r>
              <a:rPr sz="2400" spc="-50" dirty="0">
                <a:solidFill>
                  <a:srgbClr val="003366"/>
                </a:solidFill>
                <a:latin typeface="Arial"/>
                <a:cs typeface="Arial"/>
              </a:rPr>
              <a:t>διάφορες </a:t>
            </a:r>
            <a:r>
              <a:rPr sz="2400" spc="-55" dirty="0">
                <a:solidFill>
                  <a:srgbClr val="003366"/>
                </a:solidFill>
                <a:latin typeface="Arial"/>
                <a:cs typeface="Arial"/>
              </a:rPr>
              <a:t>θέσεις</a:t>
            </a:r>
            <a:r>
              <a:rPr sz="2400" spc="-1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003366"/>
                </a:solidFill>
                <a:latin typeface="Arial"/>
                <a:cs typeface="Arial"/>
              </a:rPr>
              <a:t>εγκατάστασης.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80"/>
              </a:spcBef>
              <a:buChar char="–"/>
              <a:tabLst>
                <a:tab pos="469265" algn="l"/>
                <a:tab pos="469900" algn="l"/>
              </a:tabLst>
            </a:pPr>
            <a:r>
              <a:rPr sz="2400" spc="-130" dirty="0">
                <a:solidFill>
                  <a:srgbClr val="003366"/>
                </a:solidFill>
                <a:latin typeface="Arial"/>
                <a:cs typeface="Arial"/>
              </a:rPr>
              <a:t>Total </a:t>
            </a:r>
            <a:r>
              <a:rPr sz="2400" spc="-150" dirty="0">
                <a:solidFill>
                  <a:srgbClr val="003366"/>
                </a:solidFill>
                <a:latin typeface="Arial"/>
                <a:cs typeface="Arial"/>
              </a:rPr>
              <a:t>Landed</a:t>
            </a:r>
            <a:r>
              <a:rPr sz="2400" spc="-1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003366"/>
                </a:solidFill>
                <a:latin typeface="Arial"/>
                <a:cs typeface="Arial"/>
              </a:rPr>
              <a:t>Cost.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1441" y="4862216"/>
            <a:ext cx="755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050" spc="10" dirty="0">
                <a:solidFill>
                  <a:srgbClr val="CECECE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6050" y="4836667"/>
            <a:ext cx="120142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solidFill>
                  <a:srgbClr val="CECECE"/>
                </a:solidFill>
                <a:latin typeface="Arial"/>
                <a:cs typeface="Arial"/>
              </a:rPr>
              <a:t>© </a:t>
            </a:r>
            <a:r>
              <a:rPr sz="1050" spc="5" dirty="0">
                <a:solidFill>
                  <a:srgbClr val="CECECE"/>
                </a:solidFill>
                <a:latin typeface="Arial"/>
                <a:cs typeface="Arial"/>
              </a:rPr>
              <a:t>199</a:t>
            </a:r>
            <a:r>
              <a:rPr sz="1050" spc="300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CECECE"/>
                </a:solidFill>
                <a:latin typeface="Arial"/>
                <a:cs typeface="Arial"/>
              </a:rPr>
              <a:t>Corel</a:t>
            </a:r>
            <a:r>
              <a:rPr sz="1050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CECECE"/>
                </a:solidFill>
                <a:latin typeface="Arial"/>
                <a:cs typeface="Arial"/>
              </a:rPr>
              <a:t>Corp.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6624" y="2046731"/>
            <a:ext cx="2976385" cy="3335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76" y="222250"/>
            <a:ext cx="7088505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spc="-5" dirty="0">
                <a:solidFill>
                  <a:srgbClr val="006666"/>
                </a:solidFill>
              </a:rPr>
              <a:t>Αποφάσεις </a:t>
            </a:r>
            <a:r>
              <a:rPr sz="3300" spc="-10" dirty="0">
                <a:solidFill>
                  <a:srgbClr val="006666"/>
                </a:solidFill>
              </a:rPr>
              <a:t>χωροθέτησης</a:t>
            </a:r>
            <a:r>
              <a:rPr sz="3300" spc="-75" dirty="0">
                <a:solidFill>
                  <a:srgbClr val="006666"/>
                </a:solidFill>
              </a:rPr>
              <a:t> </a:t>
            </a:r>
            <a:r>
              <a:rPr sz="3300" dirty="0">
                <a:solidFill>
                  <a:srgbClr val="006666"/>
                </a:solidFill>
              </a:rPr>
              <a:t>μονάδων  παροχής</a:t>
            </a:r>
            <a:r>
              <a:rPr sz="3300" spc="-40" dirty="0">
                <a:solidFill>
                  <a:srgbClr val="006666"/>
                </a:solidFill>
              </a:rPr>
              <a:t> </a:t>
            </a:r>
            <a:r>
              <a:rPr sz="3300" spc="-5" dirty="0">
                <a:solidFill>
                  <a:srgbClr val="006666"/>
                </a:solidFill>
              </a:rPr>
              <a:t>υπηρεσιών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58267" y="1409471"/>
            <a:ext cx="5382260" cy="40290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30" dirty="0">
                <a:solidFill>
                  <a:srgbClr val="FF0000"/>
                </a:solidFill>
                <a:latin typeface="Trebuchet MS"/>
                <a:cs typeface="Trebuchet MS"/>
              </a:rPr>
              <a:t>Εστίαση στα</a:t>
            </a:r>
            <a:r>
              <a:rPr sz="2800" b="1" spc="-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90" dirty="0">
                <a:solidFill>
                  <a:srgbClr val="FF0000"/>
                </a:solidFill>
                <a:latin typeface="Trebuchet MS"/>
                <a:cs typeface="Trebuchet MS"/>
              </a:rPr>
              <a:t>Έσοδα</a:t>
            </a:r>
            <a:endParaRPr sz="2800">
              <a:latin typeface="Trebuchet MS"/>
              <a:cs typeface="Trebuchet MS"/>
            </a:endParaRPr>
          </a:p>
          <a:p>
            <a:pPr marL="329565" marR="209550" indent="-316865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⚫"/>
              <a:tabLst>
                <a:tab pos="330200" algn="l"/>
              </a:tabLst>
            </a:pPr>
            <a:r>
              <a:rPr sz="2800" spc="-195" dirty="0">
                <a:solidFill>
                  <a:srgbClr val="003366"/>
                </a:solidFill>
                <a:latin typeface="Arial"/>
                <a:cs typeface="Arial"/>
              </a:rPr>
              <a:t>Τα </a:t>
            </a:r>
            <a:r>
              <a:rPr sz="2800" spc="-110" dirty="0">
                <a:solidFill>
                  <a:srgbClr val="003366"/>
                </a:solidFill>
                <a:latin typeface="Arial"/>
                <a:cs typeface="Arial"/>
              </a:rPr>
              <a:t>κόστη </a:t>
            </a:r>
            <a:r>
              <a:rPr sz="2800" spc="-50" dirty="0">
                <a:solidFill>
                  <a:srgbClr val="003366"/>
                </a:solidFill>
                <a:latin typeface="Arial"/>
                <a:cs typeface="Arial"/>
              </a:rPr>
              <a:t>μεταβάλλονται λίγο </a:t>
            </a:r>
            <a:r>
              <a:rPr sz="2800" spc="-1220" dirty="0">
                <a:solidFill>
                  <a:srgbClr val="003366"/>
                </a:solidFill>
                <a:latin typeface="Arial"/>
                <a:cs typeface="Arial"/>
              </a:rPr>
              <a:t>για </a:t>
            </a:r>
            <a:r>
              <a:rPr sz="2800" spc="-7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03366"/>
                </a:solidFill>
                <a:latin typeface="Arial"/>
                <a:cs typeface="Arial"/>
              </a:rPr>
              <a:t>διαφορετικές</a:t>
            </a:r>
            <a:r>
              <a:rPr sz="2800" spc="-1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003366"/>
                </a:solidFill>
                <a:latin typeface="Arial"/>
                <a:cs typeface="Arial"/>
              </a:rPr>
              <a:t>θέσεις</a:t>
            </a:r>
            <a:endParaRPr sz="2800">
              <a:latin typeface="Arial"/>
              <a:cs typeface="Arial"/>
            </a:endParaRPr>
          </a:p>
          <a:p>
            <a:pPr marL="329565" marR="5080" indent="-316865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⚫"/>
              <a:tabLst>
                <a:tab pos="330200" algn="l"/>
              </a:tabLst>
            </a:pPr>
            <a:r>
              <a:rPr sz="2800" spc="-280" dirty="0">
                <a:solidFill>
                  <a:srgbClr val="003366"/>
                </a:solidFill>
                <a:latin typeface="Arial"/>
                <a:cs typeface="Arial"/>
              </a:rPr>
              <a:t>Η </a:t>
            </a:r>
            <a:r>
              <a:rPr sz="2800" spc="-90" dirty="0">
                <a:solidFill>
                  <a:srgbClr val="003366"/>
                </a:solidFill>
                <a:latin typeface="Arial"/>
                <a:cs typeface="Arial"/>
              </a:rPr>
              <a:t>θέση </a:t>
            </a:r>
            <a:r>
              <a:rPr sz="2800" spc="-100" dirty="0">
                <a:solidFill>
                  <a:srgbClr val="003366"/>
                </a:solidFill>
                <a:latin typeface="Arial"/>
                <a:cs typeface="Arial"/>
              </a:rPr>
              <a:t>εγκατάστασης </a:t>
            </a:r>
            <a:r>
              <a:rPr sz="2800" spc="25" dirty="0">
                <a:solidFill>
                  <a:srgbClr val="003366"/>
                </a:solidFill>
                <a:latin typeface="Arial"/>
                <a:cs typeface="Arial"/>
              </a:rPr>
              <a:t>είναι </a:t>
            </a:r>
            <a:r>
              <a:rPr sz="2800" spc="-385" dirty="0">
                <a:solidFill>
                  <a:srgbClr val="003366"/>
                </a:solidFill>
                <a:latin typeface="Arial"/>
                <a:cs typeface="Arial"/>
              </a:rPr>
              <a:t>κύριος  </a:t>
            </a:r>
            <a:r>
              <a:rPr sz="2800" spc="-130" dirty="0">
                <a:solidFill>
                  <a:srgbClr val="003366"/>
                </a:solidFill>
                <a:latin typeface="Arial"/>
                <a:cs typeface="Arial"/>
              </a:rPr>
              <a:t>παράγοντας εσόδων</a:t>
            </a:r>
            <a:endParaRPr sz="2800">
              <a:latin typeface="Arial"/>
              <a:cs typeface="Arial"/>
            </a:endParaRPr>
          </a:p>
          <a:p>
            <a:pPr marL="698500" marR="193040" lvl="1" indent="-264160">
              <a:lnSpc>
                <a:spcPct val="100000"/>
              </a:lnSpc>
              <a:spcBef>
                <a:spcPts val="600"/>
              </a:spcBef>
              <a:buSzPct val="75000"/>
              <a:buChar char="–"/>
              <a:tabLst>
                <a:tab pos="698500" algn="l"/>
                <a:tab pos="699135" algn="l"/>
              </a:tabLst>
            </a:pPr>
            <a:r>
              <a:rPr sz="2400" spc="-120" dirty="0">
                <a:solidFill>
                  <a:srgbClr val="003366"/>
                </a:solidFill>
                <a:latin typeface="Arial"/>
                <a:cs typeface="Arial"/>
              </a:rPr>
              <a:t>Επηρεάζει </a:t>
            </a:r>
            <a:r>
              <a:rPr sz="2400" spc="-70" dirty="0">
                <a:solidFill>
                  <a:srgbClr val="003366"/>
                </a:solidFill>
                <a:latin typeface="Arial"/>
                <a:cs typeface="Arial"/>
              </a:rPr>
              <a:t>την έκθεση </a:t>
            </a:r>
            <a:r>
              <a:rPr sz="2400" spc="-5" dirty="0">
                <a:solidFill>
                  <a:srgbClr val="003366"/>
                </a:solidFill>
                <a:latin typeface="Arial"/>
                <a:cs typeface="Arial"/>
              </a:rPr>
              <a:t>και </a:t>
            </a:r>
            <a:r>
              <a:rPr sz="2400" spc="-80" dirty="0">
                <a:solidFill>
                  <a:srgbClr val="003366"/>
                </a:solidFill>
                <a:latin typeface="Arial"/>
                <a:cs typeface="Arial"/>
              </a:rPr>
              <a:t>επαφή</a:t>
            </a:r>
            <a:r>
              <a:rPr sz="2400" spc="-4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366"/>
                </a:solidFill>
                <a:latin typeface="Arial"/>
                <a:cs typeface="Arial"/>
              </a:rPr>
              <a:t>με  </a:t>
            </a:r>
            <a:r>
              <a:rPr sz="2400" spc="-75" dirty="0">
                <a:solidFill>
                  <a:srgbClr val="003366"/>
                </a:solidFill>
                <a:latin typeface="Arial"/>
                <a:cs typeface="Arial"/>
              </a:rPr>
              <a:t>τους</a:t>
            </a:r>
            <a:r>
              <a:rPr sz="2400" spc="-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003366"/>
                </a:solidFill>
                <a:latin typeface="Arial"/>
                <a:cs typeface="Arial"/>
              </a:rPr>
              <a:t>πελάτες</a:t>
            </a:r>
            <a:endParaRPr sz="2400">
              <a:latin typeface="Arial"/>
              <a:cs typeface="Arial"/>
            </a:endParaRPr>
          </a:p>
          <a:p>
            <a:pPr marL="698500" lvl="1" indent="-264160">
              <a:lnSpc>
                <a:spcPct val="100000"/>
              </a:lnSpc>
              <a:spcBef>
                <a:spcPts val="580"/>
              </a:spcBef>
              <a:buSzPct val="75000"/>
              <a:buChar char="–"/>
              <a:tabLst>
                <a:tab pos="698500" algn="l"/>
                <a:tab pos="699135" algn="l"/>
              </a:tabLst>
            </a:pPr>
            <a:r>
              <a:rPr sz="2400" spc="-120" dirty="0">
                <a:solidFill>
                  <a:srgbClr val="003366"/>
                </a:solidFill>
                <a:latin typeface="Arial"/>
                <a:cs typeface="Arial"/>
              </a:rPr>
              <a:t>Επηρεάζει </a:t>
            </a:r>
            <a:r>
              <a:rPr sz="2400" spc="-50" dirty="0">
                <a:solidFill>
                  <a:srgbClr val="003366"/>
                </a:solidFill>
                <a:latin typeface="Arial"/>
                <a:cs typeface="Arial"/>
              </a:rPr>
              <a:t>το </a:t>
            </a:r>
            <a:r>
              <a:rPr sz="2400" spc="-70" dirty="0">
                <a:solidFill>
                  <a:srgbClr val="003366"/>
                </a:solidFill>
                <a:latin typeface="Arial"/>
                <a:cs typeface="Arial"/>
              </a:rPr>
              <a:t>μέγεθος</a:t>
            </a:r>
            <a:r>
              <a:rPr sz="2400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003366"/>
                </a:solidFill>
                <a:latin typeface="Arial"/>
                <a:cs typeface="Arial"/>
              </a:rPr>
              <a:t>της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2400" spc="-55" dirty="0">
                <a:solidFill>
                  <a:srgbClr val="003366"/>
                </a:solidFill>
                <a:latin typeface="Arial"/>
                <a:cs typeface="Arial"/>
              </a:rPr>
              <a:t>επιχειρηματικής</a:t>
            </a:r>
            <a:r>
              <a:rPr sz="2400" spc="-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03366"/>
                </a:solidFill>
                <a:latin typeface="Arial"/>
                <a:cs typeface="Arial"/>
              </a:rPr>
              <a:t>δραστηριότητας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4075176"/>
            <a:ext cx="3276600" cy="2332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9702"/>
            <a:ext cx="6496685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spc="-5" dirty="0"/>
              <a:t>Παράγοντες </a:t>
            </a:r>
            <a:r>
              <a:rPr sz="3300" spc="-35" dirty="0"/>
              <a:t>που </a:t>
            </a:r>
            <a:r>
              <a:rPr sz="3300" spc="-20" dirty="0"/>
              <a:t>επηρεάζουν </a:t>
            </a:r>
            <a:r>
              <a:rPr sz="3300" spc="-5" dirty="0"/>
              <a:t>τις  </a:t>
            </a:r>
            <a:r>
              <a:rPr sz="3300" spc="-10" dirty="0"/>
              <a:t>αποφάσεις </a:t>
            </a:r>
            <a:r>
              <a:rPr sz="3300" spc="-5" dirty="0"/>
              <a:t>επιλογής</a:t>
            </a:r>
            <a:r>
              <a:rPr sz="3300" spc="-80" dirty="0"/>
              <a:t> </a:t>
            </a:r>
            <a:r>
              <a:rPr sz="3300" spc="-15" dirty="0"/>
              <a:t>θέσης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52043" y="1661330"/>
            <a:ext cx="7566025" cy="41656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spc="705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800" spc="705" dirty="0">
                <a:latin typeface="Arial"/>
                <a:cs typeface="Arial"/>
              </a:rPr>
              <a:t>Η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παγκοσμιοποίηση </a:t>
            </a:r>
            <a:r>
              <a:rPr sz="2800" spc="-50" dirty="0">
                <a:latin typeface="Arial"/>
                <a:cs typeface="Arial"/>
              </a:rPr>
              <a:t>αυξάνει </a:t>
            </a:r>
            <a:r>
              <a:rPr sz="2800" spc="-100" dirty="0">
                <a:latin typeface="Arial"/>
                <a:cs typeface="Arial"/>
              </a:rPr>
              <a:t>την </a:t>
            </a:r>
            <a:r>
              <a:rPr sz="2800" spc="-140" dirty="0">
                <a:latin typeface="Arial"/>
                <a:cs typeface="Arial"/>
              </a:rPr>
              <a:t>πολυπλοκότητα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65"/>
              </a:spcBef>
            </a:pPr>
            <a:r>
              <a:rPr sz="2800" spc="70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800" spc="70" dirty="0">
                <a:latin typeface="Arial"/>
                <a:cs typeface="Arial"/>
              </a:rPr>
              <a:t>Οικονομικά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αγοράς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65"/>
              </a:spcBef>
            </a:pPr>
            <a:r>
              <a:rPr sz="2800" spc="25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800" spc="25" dirty="0">
                <a:latin typeface="Arial"/>
                <a:cs typeface="Arial"/>
              </a:rPr>
              <a:t>Επικοινωνία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65"/>
              </a:spcBef>
            </a:pPr>
            <a:r>
              <a:rPr sz="2800" spc="50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800" spc="50" dirty="0">
                <a:latin typeface="Arial"/>
                <a:cs typeface="Arial"/>
              </a:rPr>
              <a:t>Γρήγορη, </a:t>
            </a:r>
            <a:r>
              <a:rPr sz="2800" spc="-85" dirty="0">
                <a:latin typeface="Arial"/>
                <a:cs typeface="Arial"/>
              </a:rPr>
              <a:t>αξιόπιστη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μεταφορά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65"/>
              </a:spcBef>
            </a:pPr>
            <a:r>
              <a:rPr sz="2800" spc="70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800" spc="70" dirty="0">
                <a:latin typeface="Arial"/>
                <a:cs typeface="Arial"/>
              </a:rPr>
              <a:t>Ευκολίες </a:t>
            </a:r>
            <a:r>
              <a:rPr sz="2800" spc="-135" dirty="0">
                <a:latin typeface="Arial"/>
                <a:cs typeface="Arial"/>
              </a:rPr>
              <a:t>στην </a:t>
            </a:r>
            <a:r>
              <a:rPr sz="2800" spc="-105" dirty="0">
                <a:latin typeface="Arial"/>
                <a:cs typeface="Arial"/>
              </a:rPr>
              <a:t>ροή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κεφαλαίων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865"/>
              </a:spcBef>
            </a:pPr>
            <a:r>
              <a:rPr sz="2800" spc="95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800" spc="95" dirty="0">
                <a:latin typeface="Arial"/>
                <a:cs typeface="Arial"/>
              </a:rPr>
              <a:t>Διαφορετικά </a:t>
            </a:r>
            <a:r>
              <a:rPr sz="2800" spc="-65" dirty="0">
                <a:latin typeface="Arial"/>
                <a:cs typeface="Arial"/>
              </a:rPr>
              <a:t>εργατικά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κόστη</a:t>
            </a:r>
            <a:endParaRPr sz="2800">
              <a:latin typeface="Arial"/>
              <a:cs typeface="Arial"/>
            </a:endParaRPr>
          </a:p>
          <a:p>
            <a:pPr marL="354965" marR="648970" indent="-342900">
              <a:lnSpc>
                <a:spcPts val="3030"/>
              </a:lnSpc>
              <a:spcBef>
                <a:spcPts val="1240"/>
              </a:spcBef>
              <a:tabLst>
                <a:tab pos="2854960" algn="l"/>
              </a:tabLst>
            </a:pPr>
            <a:r>
              <a:rPr sz="2800" spc="35" dirty="0">
                <a:solidFill>
                  <a:srgbClr val="D2331F"/>
                </a:solidFill>
                <a:latin typeface="DejaVu Sans"/>
                <a:cs typeface="DejaVu Sans"/>
              </a:rPr>
              <a:t>▶</a:t>
            </a:r>
            <a:r>
              <a:rPr sz="2800" spc="35" dirty="0">
                <a:latin typeface="Arial"/>
                <a:cs typeface="Arial"/>
              </a:rPr>
              <a:t>Αναγνώριση </a:t>
            </a:r>
            <a:r>
              <a:rPr sz="2800" spc="-150" dirty="0">
                <a:latin typeface="Arial"/>
                <a:cs typeface="Arial"/>
              </a:rPr>
              <a:t>των </a:t>
            </a:r>
            <a:r>
              <a:rPr sz="2800" spc="-95" dirty="0">
                <a:latin typeface="Arial"/>
                <a:cs typeface="Arial"/>
              </a:rPr>
              <a:t>κρίσιμων </a:t>
            </a:r>
            <a:r>
              <a:rPr sz="2800" spc="-150" dirty="0">
                <a:latin typeface="Arial"/>
                <a:cs typeface="Arial"/>
              </a:rPr>
              <a:t>παραγόντων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(key  </a:t>
            </a:r>
            <a:r>
              <a:rPr sz="2800" spc="-235" dirty="0">
                <a:latin typeface="Arial"/>
                <a:cs typeface="Arial"/>
              </a:rPr>
              <a:t>success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factors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-	</a:t>
            </a:r>
            <a:r>
              <a:rPr sz="2800" spc="-385" dirty="0">
                <a:latin typeface="Arial"/>
                <a:cs typeface="Arial"/>
              </a:rPr>
              <a:t>KSFs)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2852</Words>
  <Application>Microsoft Office PowerPoint</Application>
  <PresentationFormat>Προβολή στην οθόνη (4:3)</PresentationFormat>
  <Paragraphs>569</Paragraphs>
  <Slides>46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Calibri</vt:lpstr>
      <vt:lpstr>DejaVu Sans</vt:lpstr>
      <vt:lpstr>Liberation Sans Narrow</vt:lpstr>
      <vt:lpstr>Symbol</vt:lpstr>
      <vt:lpstr>Times New Roman</vt:lpstr>
      <vt:lpstr>Trebuchet MS</vt:lpstr>
      <vt:lpstr>Verdana</vt:lpstr>
      <vt:lpstr>Wingdings</vt:lpstr>
      <vt:lpstr>Office Theme</vt:lpstr>
      <vt:lpstr>Επιλογή Θέσης Εγκατάστασης</vt:lpstr>
      <vt:lpstr>Περιεχόμενα</vt:lpstr>
      <vt:lpstr>Η εταιρεία Federal Express</vt:lpstr>
      <vt:lpstr>Η εταιρεία Federal Express</vt:lpstr>
      <vt:lpstr>Η Στρατηγική Σημασία της Θέσης Εγκατάστασης</vt:lpstr>
      <vt:lpstr>Αντικειμενικός Στόχος</vt:lpstr>
      <vt:lpstr>Αποφάσεις χωροθέτησης Βιομηχανιών</vt:lpstr>
      <vt:lpstr>Αποφάσεις χωροθέτησης μονάδων  παροχής υπηρεσιών</vt:lpstr>
      <vt:lpstr>Παράγοντες που επηρεάζουν τις  αποφάσεις επιλογής θέσης</vt:lpstr>
      <vt:lpstr>Πώς η Χώρα επηρεάζει την θέση;</vt:lpstr>
      <vt:lpstr>Πώς η Περιοχή επηρεάζει την θέση;</vt:lpstr>
      <vt:lpstr>Πώς η Τοποθεσία επηρεάζει την  τελική επιλογή θέσης;</vt:lpstr>
      <vt:lpstr>Παραγωγικότητα και Επιλογή Θέσης</vt:lpstr>
      <vt:lpstr>Παράγοντες που επηρεάζουν την  επιλογή θέσης</vt:lpstr>
      <vt:lpstr>Παράγοντες που επηρεάζουν την  επιλογή θέσης</vt:lpstr>
      <vt:lpstr>Παράγοντες που επηρεάζουν την  επιλογή θέσης</vt:lpstr>
      <vt:lpstr>Παράγοντες που επηρεάζουν την επιλογή θέσης</vt:lpstr>
      <vt:lpstr>Οργανισμοί που πρέπει να είναι κοντά σε Αγορές</vt:lpstr>
      <vt:lpstr>Clustering of Companies</vt:lpstr>
      <vt:lpstr>Clustering of Companies</vt:lpstr>
      <vt:lpstr>Clustering of Companies</vt:lpstr>
      <vt:lpstr>Παράδειγμα επιλογής θέσης</vt:lpstr>
      <vt:lpstr>Παράγοντες απόφασης που επηρέασαν την BMW για την επιλογή των ΗΠΑ</vt:lpstr>
      <vt:lpstr>Παράγοντες απόφασης για επιλογή της  Νότιας Καρολίνας ως περιοχής</vt:lpstr>
      <vt:lpstr>Μέθοδοι αποτίμησης της αξίας της  θέσης εγκατάστασης</vt:lpstr>
      <vt:lpstr>Μέθοδος Βαθμολόγησης  Παραγόντων (Factors Rating)</vt:lpstr>
      <vt:lpstr>Μέθοδος βαθμολόγησης παραγόντων</vt:lpstr>
      <vt:lpstr>Παράδειγμα της μεθόδου βαθμολόγησης Εναλλακτικές θέσεις</vt:lpstr>
      <vt:lpstr>Μέθοδος ανάλυσης νεκρού σημείου ή  ανάλυση κόστους-όγκου</vt:lpstr>
      <vt:lpstr>Μέθοδος ανάλυσης νεκρού σημείου  Παράδειγμα</vt:lpstr>
      <vt:lpstr>Διάγραμμα διασταύρωσης για την  ανάλυση νεκρού σημείου θέσης</vt:lpstr>
      <vt:lpstr>Μέθοδος ανάλυσης νεκρού  σημείου - Παράδειγμα</vt:lpstr>
      <vt:lpstr>Διάγραμμα διασταύρωσης για την  ανάλυση νεκρού σημείου θέσης</vt:lpstr>
      <vt:lpstr>Μέθοδος Κέντρου Βαρύτητας (center of gravity method)</vt:lpstr>
      <vt:lpstr>Μέθοδος Κέντρου Βαρύτητας (center of gravity method)</vt:lpstr>
      <vt:lpstr>Εξισώσεις της μεθόδου  Κέντρου Βαρύτητας (CG)</vt:lpstr>
      <vt:lpstr>Μέθοδος Κέντρου Βαρύτητας - παράδειγμα</vt:lpstr>
      <vt:lpstr>Μέθοδος Κέντρου Βαρύτητας - παράδειγμα</vt:lpstr>
      <vt:lpstr>Μέθοδος Κέντρου Βαρύτητας - παράδειγμα</vt:lpstr>
      <vt:lpstr>Μέθοδος Κέντρου Βαρύτητας - παράδειγμα</vt:lpstr>
      <vt:lpstr>Στρατηγική Εκλογής Θέσης  Μονάδων Παροχής Υπηρεσιών</vt:lpstr>
      <vt:lpstr>Σύνοψη στρατηγικών επιλογής θέσης –  Υπηρεσίες vs. Βιομηχανία</vt:lpstr>
      <vt:lpstr>Σύνοψη στρατηγικών επιλογής θέσης – Υπηρεσίες vs. Βιομηχανία</vt:lpstr>
      <vt:lpstr>How Hotel Chains Select Sites</vt:lpstr>
      <vt:lpstr>Geographic Information  Systems (GIS)</vt:lpstr>
      <vt:lpstr>Geographic Information  Systems (GIS)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ΑΞΙΟΠΙΣΤΙΑ-ΣΥΝΤΗΡΗΣΗ</dc:title>
  <dc:creator>vlachos</dc:creator>
  <cp:lastModifiedBy>user</cp:lastModifiedBy>
  <cp:revision>5</cp:revision>
  <dcterms:created xsi:type="dcterms:W3CDTF">2019-11-12T10:47:26Z</dcterms:created>
  <dcterms:modified xsi:type="dcterms:W3CDTF">2020-11-13T08:13:42Z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2019-11-12T00:00:00Z</vt:filetime>
  </property>
</Properties>
</file>