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1"/>
  </p:sldMasterIdLst>
  <p:notesMasterIdLst>
    <p:notesMasterId r:id="rId22"/>
  </p:notesMasterIdLst>
  <p:handoutMasterIdLst>
    <p:handoutMasterId r:id="rId23"/>
  </p:handoutMasterIdLst>
  <p:sldIdLst>
    <p:sldId id="305" r:id="rId2"/>
    <p:sldId id="385" r:id="rId3"/>
    <p:sldId id="384" r:id="rId4"/>
    <p:sldId id="388" r:id="rId5"/>
    <p:sldId id="392" r:id="rId6"/>
    <p:sldId id="380" r:id="rId7"/>
    <p:sldId id="381" r:id="rId8"/>
    <p:sldId id="382" r:id="rId9"/>
    <p:sldId id="393" r:id="rId10"/>
    <p:sldId id="394" r:id="rId11"/>
    <p:sldId id="395" r:id="rId12"/>
    <p:sldId id="401" r:id="rId13"/>
    <p:sldId id="402" r:id="rId14"/>
    <p:sldId id="400" r:id="rId15"/>
    <p:sldId id="403" r:id="rId16"/>
    <p:sldId id="404" r:id="rId17"/>
    <p:sldId id="405" r:id="rId18"/>
    <p:sldId id="406" r:id="rId19"/>
    <p:sldId id="407" r:id="rId20"/>
    <p:sldId id="408" r:id="rId21"/>
  </p:sldIdLst>
  <p:sldSz cx="9144000" cy="6858000" type="screen4x3"/>
  <p:notesSz cx="7099300" cy="10234613"/>
  <p:defaultTextStyle>
    <a:defPPr>
      <a:defRPr lang="el-GR"/>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xmlns="">
        <p15:guide id="1" orient="horz" pos="1888">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000000"/>
        </p14:laserClr>
      </p:ext>
      <p:ext uri="{2FDB2607-1784-4EEB-B798-7EB5836EED8A}">
        <p14:showMediaCtrls xmlns:p14="http://schemas.microsoft.com/office/powerpoint/2010/main" xmlns="" val="1"/>
      </p:ext>
    </p:extLst>
  </p:showPr>
  <p:clrMru>
    <a:srgbClr val="170CA5"/>
    <a:srgbClr val="1750A5"/>
    <a:srgbClr val="F2F2F2"/>
    <a:srgbClr val="E2F2F2"/>
    <a:srgbClr val="212121"/>
    <a:srgbClr val="FDEADD"/>
    <a:srgbClr val="FDEADA"/>
    <a:srgbClr val="215968"/>
    <a:srgbClr val="C0C0C0"/>
    <a:srgbClr val="63252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61" autoAdjust="0"/>
    <p:restoredTop sz="90876" autoAdjust="0"/>
  </p:normalViewPr>
  <p:slideViewPr>
    <p:cSldViewPr>
      <p:cViewPr>
        <p:scale>
          <a:sx n="100" d="100"/>
          <a:sy n="100" d="100"/>
        </p:scale>
        <p:origin x="-1090" y="730"/>
      </p:cViewPr>
      <p:guideLst>
        <p:guide orient="horz" pos="1888"/>
        <p:guide pos="2880"/>
      </p:guideLst>
    </p:cSldViewPr>
  </p:slideViewPr>
  <p:outlineViewPr>
    <p:cViewPr>
      <p:scale>
        <a:sx n="33" d="100"/>
        <a:sy n="33" d="100"/>
      </p:scale>
      <p:origin x="0" y="-8432"/>
    </p:cViewPr>
  </p:outlineViewPr>
  <p:notesTextViewPr>
    <p:cViewPr>
      <p:scale>
        <a:sx n="100" d="100"/>
        <a:sy n="100" d="100"/>
      </p:scale>
      <p:origin x="0" y="0"/>
    </p:cViewPr>
  </p:notesTextViewPr>
  <p:notesViewPr>
    <p:cSldViewPr>
      <p:cViewPr>
        <p:scale>
          <a:sx n="75" d="100"/>
          <a:sy n="75" d="100"/>
        </p:scale>
        <p:origin x="-666" y="-72"/>
      </p:cViewPr>
      <p:guideLst>
        <p:guide orient="horz" pos="3224"/>
        <p:guide pos="2236"/>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Theotokas" userId="e58bb4990c1a614d" providerId="LiveId" clId="{5F248D9C-138B-4569-AFD4-8F763FFDBACE}"/>
    <pc:docChg chg="delSld">
      <pc:chgData name="Ioannis Theotokas" userId="e58bb4990c1a614d" providerId="LiveId" clId="{5F248D9C-138B-4569-AFD4-8F763FFDBACE}" dt="2017-10-18T18:22:49.810" v="44" actId="2696"/>
      <pc:docMkLst>
        <pc:docMk/>
      </pc:docMkLst>
      <pc:sldChg chg="del">
        <pc:chgData name="Ioannis Theotokas" userId="e58bb4990c1a614d" providerId="LiveId" clId="{5F248D9C-138B-4569-AFD4-8F763FFDBACE}" dt="2017-10-18T18:22:15.627" v="39" actId="2696"/>
        <pc:sldMkLst>
          <pc:docMk/>
          <pc:sldMk cId="727310893" sldId="304"/>
        </pc:sldMkLst>
      </pc:sldChg>
      <pc:sldChg chg="del">
        <pc:chgData name="Ioannis Theotokas" userId="e58bb4990c1a614d" providerId="LiveId" clId="{5F248D9C-138B-4569-AFD4-8F763FFDBACE}" dt="2017-10-18T18:22:14.274" v="8" actId="2696"/>
        <pc:sldMkLst>
          <pc:docMk/>
          <pc:sldMk cId="1090029200" sldId="325"/>
        </pc:sldMkLst>
      </pc:sldChg>
      <pc:sldChg chg="del">
        <pc:chgData name="Ioannis Theotokas" userId="e58bb4990c1a614d" providerId="LiveId" clId="{5F248D9C-138B-4569-AFD4-8F763FFDBACE}" dt="2017-10-18T18:22:14.547" v="11" actId="2696"/>
        <pc:sldMkLst>
          <pc:docMk/>
          <pc:sldMk cId="2031102076" sldId="329"/>
        </pc:sldMkLst>
      </pc:sldChg>
      <pc:sldChg chg="del">
        <pc:chgData name="Ioannis Theotokas" userId="e58bb4990c1a614d" providerId="LiveId" clId="{5F248D9C-138B-4569-AFD4-8F763FFDBACE}" dt="2017-10-18T18:22:14.410" v="9" actId="2696"/>
        <pc:sldMkLst>
          <pc:docMk/>
          <pc:sldMk cId="430223136" sldId="330"/>
        </pc:sldMkLst>
      </pc:sldChg>
      <pc:sldChg chg="del">
        <pc:chgData name="Ioannis Theotokas" userId="e58bb4990c1a614d" providerId="LiveId" clId="{5F248D9C-138B-4569-AFD4-8F763FFDBACE}" dt="2017-10-18T18:22:14.574" v="12" actId="2696"/>
        <pc:sldMkLst>
          <pc:docMk/>
          <pc:sldMk cId="140823768" sldId="331"/>
        </pc:sldMkLst>
      </pc:sldChg>
      <pc:sldChg chg="del">
        <pc:chgData name="Ioannis Theotokas" userId="e58bb4990c1a614d" providerId="LiveId" clId="{5F248D9C-138B-4569-AFD4-8F763FFDBACE}" dt="2017-10-18T18:22:13.913" v="1" actId="2696"/>
        <pc:sldMkLst>
          <pc:docMk/>
          <pc:sldMk cId="1538500271" sldId="335"/>
        </pc:sldMkLst>
      </pc:sldChg>
      <pc:sldChg chg="del">
        <pc:chgData name="Ioannis Theotokas" userId="e58bb4990c1a614d" providerId="LiveId" clId="{5F248D9C-138B-4569-AFD4-8F763FFDBACE}" dt="2017-10-18T18:22:14.044" v="3" actId="2696"/>
        <pc:sldMkLst>
          <pc:docMk/>
          <pc:sldMk cId="717025866" sldId="336"/>
        </pc:sldMkLst>
      </pc:sldChg>
      <pc:sldChg chg="del">
        <pc:chgData name="Ioannis Theotokas" userId="e58bb4990c1a614d" providerId="LiveId" clId="{5F248D9C-138B-4569-AFD4-8F763FFDBACE}" dt="2017-10-18T18:22:14.163" v="5" actId="2696"/>
        <pc:sldMkLst>
          <pc:docMk/>
          <pc:sldMk cId="1506875964" sldId="341"/>
        </pc:sldMkLst>
      </pc:sldChg>
      <pc:sldChg chg="del">
        <pc:chgData name="Ioannis Theotokas" userId="e58bb4990c1a614d" providerId="LiveId" clId="{5F248D9C-138B-4569-AFD4-8F763FFDBACE}" dt="2017-10-18T18:22:14.102" v="4" actId="2696"/>
        <pc:sldMkLst>
          <pc:docMk/>
          <pc:sldMk cId="1129591475" sldId="342"/>
        </pc:sldMkLst>
      </pc:sldChg>
      <pc:sldChg chg="del">
        <pc:chgData name="Ioannis Theotokas" userId="e58bb4990c1a614d" providerId="LiveId" clId="{5F248D9C-138B-4569-AFD4-8F763FFDBACE}" dt="2017-10-18T18:22:14.204" v="6" actId="2696"/>
        <pc:sldMkLst>
          <pc:docMk/>
          <pc:sldMk cId="450550315" sldId="343"/>
        </pc:sldMkLst>
      </pc:sldChg>
      <pc:sldChg chg="del">
        <pc:chgData name="Ioannis Theotokas" userId="e58bb4990c1a614d" providerId="LiveId" clId="{5F248D9C-138B-4569-AFD4-8F763FFDBACE}" dt="2017-10-18T18:22:14.238" v="7" actId="2696"/>
        <pc:sldMkLst>
          <pc:docMk/>
          <pc:sldMk cId="1051431971" sldId="344"/>
        </pc:sldMkLst>
      </pc:sldChg>
      <pc:sldChg chg="del">
        <pc:chgData name="Ioannis Theotokas" userId="e58bb4990c1a614d" providerId="LiveId" clId="{5F248D9C-138B-4569-AFD4-8F763FFDBACE}" dt="2017-10-18T18:22:13.972" v="2" actId="2696"/>
        <pc:sldMkLst>
          <pc:docMk/>
          <pc:sldMk cId="829347921" sldId="345"/>
        </pc:sldMkLst>
      </pc:sldChg>
      <pc:sldChg chg="del">
        <pc:chgData name="Ioannis Theotokas" userId="e58bb4990c1a614d" providerId="LiveId" clId="{5F248D9C-138B-4569-AFD4-8F763FFDBACE}" dt="2017-10-18T18:22:14.719" v="15" actId="2696"/>
        <pc:sldMkLst>
          <pc:docMk/>
          <pc:sldMk cId="1239566412" sldId="349"/>
        </pc:sldMkLst>
      </pc:sldChg>
      <pc:sldChg chg="del">
        <pc:chgData name="Ioannis Theotokas" userId="e58bb4990c1a614d" providerId="LiveId" clId="{5F248D9C-138B-4569-AFD4-8F763FFDBACE}" dt="2017-10-18T18:22:14.753" v="16" actId="2696"/>
        <pc:sldMkLst>
          <pc:docMk/>
          <pc:sldMk cId="904391106" sldId="350"/>
        </pc:sldMkLst>
      </pc:sldChg>
      <pc:sldChg chg="del">
        <pc:chgData name="Ioannis Theotokas" userId="e58bb4990c1a614d" providerId="LiveId" clId="{5F248D9C-138B-4569-AFD4-8F763FFDBACE}" dt="2017-10-18T18:22:14.636" v="14" actId="2696"/>
        <pc:sldMkLst>
          <pc:docMk/>
          <pc:sldMk cId="790491215" sldId="352"/>
        </pc:sldMkLst>
      </pc:sldChg>
      <pc:sldChg chg="del">
        <pc:chgData name="Ioannis Theotokas" userId="e58bb4990c1a614d" providerId="LiveId" clId="{5F248D9C-138B-4569-AFD4-8F763FFDBACE}" dt="2017-10-18T18:22:14.820" v="18" actId="2696"/>
        <pc:sldMkLst>
          <pc:docMk/>
          <pc:sldMk cId="1478087675" sldId="353"/>
        </pc:sldMkLst>
      </pc:sldChg>
      <pc:sldChg chg="del">
        <pc:chgData name="Ioannis Theotokas" userId="e58bb4990c1a614d" providerId="LiveId" clId="{5F248D9C-138B-4569-AFD4-8F763FFDBACE}" dt="2017-10-18T18:22:14.863" v="19" actId="2696"/>
        <pc:sldMkLst>
          <pc:docMk/>
          <pc:sldMk cId="792862187" sldId="355"/>
        </pc:sldMkLst>
      </pc:sldChg>
      <pc:sldChg chg="del">
        <pc:chgData name="Ioannis Theotokas" userId="e58bb4990c1a614d" providerId="LiveId" clId="{5F248D9C-138B-4569-AFD4-8F763FFDBACE}" dt="2017-10-18T18:22:14.895" v="20" actId="2696"/>
        <pc:sldMkLst>
          <pc:docMk/>
          <pc:sldMk cId="498747274" sldId="356"/>
        </pc:sldMkLst>
      </pc:sldChg>
      <pc:sldChg chg="del">
        <pc:chgData name="Ioannis Theotokas" userId="e58bb4990c1a614d" providerId="LiveId" clId="{5F248D9C-138B-4569-AFD4-8F763FFDBACE}" dt="2017-10-18T18:22:14.928" v="21" actId="2696"/>
        <pc:sldMkLst>
          <pc:docMk/>
          <pc:sldMk cId="71176589" sldId="357"/>
        </pc:sldMkLst>
      </pc:sldChg>
      <pc:sldChg chg="del">
        <pc:chgData name="Ioannis Theotokas" userId="e58bb4990c1a614d" providerId="LiveId" clId="{5F248D9C-138B-4569-AFD4-8F763FFDBACE}" dt="2017-10-18T18:22:15.143" v="23" actId="2696"/>
        <pc:sldMkLst>
          <pc:docMk/>
          <pc:sldMk cId="1197893698" sldId="359"/>
        </pc:sldMkLst>
      </pc:sldChg>
      <pc:sldChg chg="del">
        <pc:chgData name="Ioannis Theotokas" userId="e58bb4990c1a614d" providerId="LiveId" clId="{5F248D9C-138B-4569-AFD4-8F763FFDBACE}" dt="2017-10-18T18:22:15.189" v="25" actId="2696"/>
        <pc:sldMkLst>
          <pc:docMk/>
          <pc:sldMk cId="212124055" sldId="361"/>
        </pc:sldMkLst>
      </pc:sldChg>
      <pc:sldChg chg="del">
        <pc:chgData name="Ioannis Theotokas" userId="e58bb4990c1a614d" providerId="LiveId" clId="{5F248D9C-138B-4569-AFD4-8F763FFDBACE}" dt="2017-10-18T18:22:15.236" v="27" actId="2696"/>
        <pc:sldMkLst>
          <pc:docMk/>
          <pc:sldMk cId="821517521" sldId="363"/>
        </pc:sldMkLst>
      </pc:sldChg>
      <pc:sldChg chg="del">
        <pc:chgData name="Ioannis Theotokas" userId="e58bb4990c1a614d" providerId="LiveId" clId="{5F248D9C-138B-4569-AFD4-8F763FFDBACE}" dt="2017-10-18T18:22:15.311" v="29" actId="2696"/>
        <pc:sldMkLst>
          <pc:docMk/>
          <pc:sldMk cId="159514305" sldId="365"/>
        </pc:sldMkLst>
      </pc:sldChg>
      <pc:sldChg chg="del">
        <pc:chgData name="Ioannis Theotokas" userId="e58bb4990c1a614d" providerId="LiveId" clId="{5F248D9C-138B-4569-AFD4-8F763FFDBACE}" dt="2017-10-18T18:22:15.327" v="30" actId="2696"/>
        <pc:sldMkLst>
          <pc:docMk/>
          <pc:sldMk cId="134682484" sldId="366"/>
        </pc:sldMkLst>
      </pc:sldChg>
      <pc:sldChg chg="del">
        <pc:chgData name="Ioannis Theotokas" userId="e58bb4990c1a614d" providerId="LiveId" clId="{5F248D9C-138B-4569-AFD4-8F763FFDBACE}" dt="2017-10-18T18:22:14.985" v="22" actId="2696"/>
        <pc:sldMkLst>
          <pc:docMk/>
          <pc:sldMk cId="1227300000" sldId="367"/>
        </pc:sldMkLst>
      </pc:sldChg>
      <pc:sldChg chg="del">
        <pc:chgData name="Ioannis Theotokas" userId="e58bb4990c1a614d" providerId="LiveId" clId="{5F248D9C-138B-4569-AFD4-8F763FFDBACE}" dt="2017-10-18T18:22:15.415" v="32" actId="2696"/>
        <pc:sldMkLst>
          <pc:docMk/>
          <pc:sldMk cId="397714470" sldId="368"/>
        </pc:sldMkLst>
      </pc:sldChg>
      <pc:sldChg chg="del">
        <pc:chgData name="Ioannis Theotokas" userId="e58bb4990c1a614d" providerId="LiveId" clId="{5F248D9C-138B-4569-AFD4-8F763FFDBACE}" dt="2017-10-18T18:22:15.432" v="33" actId="2696"/>
        <pc:sldMkLst>
          <pc:docMk/>
          <pc:sldMk cId="1471832782" sldId="369"/>
        </pc:sldMkLst>
      </pc:sldChg>
      <pc:sldChg chg="del">
        <pc:chgData name="Ioannis Theotokas" userId="e58bb4990c1a614d" providerId="LiveId" clId="{5F248D9C-138B-4569-AFD4-8F763FFDBACE}" dt="2017-10-18T18:22:15.518" v="35" actId="2696"/>
        <pc:sldMkLst>
          <pc:docMk/>
          <pc:sldMk cId="1782283028" sldId="371"/>
        </pc:sldMkLst>
      </pc:sldChg>
      <pc:sldChg chg="del">
        <pc:chgData name="Ioannis Theotokas" userId="e58bb4990c1a614d" providerId="LiveId" clId="{5F248D9C-138B-4569-AFD4-8F763FFDBACE}" dt="2017-10-18T18:22:15.572" v="37" actId="2696"/>
        <pc:sldMkLst>
          <pc:docMk/>
          <pc:sldMk cId="1252896222" sldId="372"/>
        </pc:sldMkLst>
      </pc:sldChg>
      <pc:sldChg chg="del">
        <pc:chgData name="Ioannis Theotokas" userId="e58bb4990c1a614d" providerId="LiveId" clId="{5F248D9C-138B-4569-AFD4-8F763FFDBACE}" dt="2017-10-18T18:22:15.660" v="40" actId="2696"/>
        <pc:sldMkLst>
          <pc:docMk/>
          <pc:sldMk cId="207973385" sldId="373"/>
        </pc:sldMkLst>
      </pc:sldChg>
      <pc:sldChg chg="del">
        <pc:chgData name="Ioannis Theotokas" userId="e58bb4990c1a614d" providerId="LiveId" clId="{5F248D9C-138B-4569-AFD4-8F763FFDBACE}" dt="2017-10-18T18:22:15.677" v="41" actId="2696"/>
        <pc:sldMkLst>
          <pc:docMk/>
          <pc:sldMk cId="567823719" sldId="374"/>
        </pc:sldMkLst>
      </pc:sldChg>
      <pc:sldChg chg="del">
        <pc:chgData name="Ioannis Theotokas" userId="e58bb4990c1a614d" providerId="LiveId" clId="{5F248D9C-138B-4569-AFD4-8F763FFDBACE}" dt="2017-10-18T18:22:14.482" v="10" actId="2696"/>
        <pc:sldMkLst>
          <pc:docMk/>
          <pc:sldMk cId="1497632603" sldId="375"/>
        </pc:sldMkLst>
      </pc:sldChg>
      <pc:sldChg chg="del">
        <pc:chgData name="Ioannis Theotokas" userId="e58bb4990c1a614d" providerId="LiveId" clId="{5F248D9C-138B-4569-AFD4-8F763FFDBACE}" dt="2017-10-18T18:22:13.866" v="0" actId="2696"/>
        <pc:sldMkLst>
          <pc:docMk/>
          <pc:sldMk cId="2140336834" sldId="377"/>
        </pc:sldMkLst>
      </pc:sldChg>
      <pc:sldChg chg="del">
        <pc:chgData name="Ioannis Theotokas" userId="e58bb4990c1a614d" providerId="LiveId" clId="{5F248D9C-138B-4569-AFD4-8F763FFDBACE}" dt="2017-10-18T18:22:14.603" v="13" actId="2696"/>
        <pc:sldMkLst>
          <pc:docMk/>
          <pc:sldMk cId="1618681222" sldId="379"/>
        </pc:sldMkLst>
      </pc:sldChg>
      <pc:sldChg chg="del">
        <pc:chgData name="Ioannis Theotokas" userId="e58bb4990c1a614d" providerId="LiveId" clId="{5F248D9C-138B-4569-AFD4-8F763FFDBACE}" dt="2017-10-18T18:22:14.782" v="17" actId="2696"/>
        <pc:sldMkLst>
          <pc:docMk/>
          <pc:sldMk cId="544236274" sldId="380"/>
        </pc:sldMkLst>
      </pc:sldChg>
      <pc:sldChg chg="del">
        <pc:chgData name="Ioannis Theotokas" userId="e58bb4990c1a614d" providerId="LiveId" clId="{5F248D9C-138B-4569-AFD4-8F763FFDBACE}" dt="2017-10-18T18:22:15.170" v="24" actId="2696"/>
        <pc:sldMkLst>
          <pc:docMk/>
          <pc:sldMk cId="2123563400" sldId="381"/>
        </pc:sldMkLst>
      </pc:sldChg>
      <pc:sldChg chg="del">
        <pc:chgData name="Ioannis Theotokas" userId="e58bb4990c1a614d" providerId="LiveId" clId="{5F248D9C-138B-4569-AFD4-8F763FFDBACE}" dt="2017-10-18T18:22:15.268" v="28" actId="2696"/>
        <pc:sldMkLst>
          <pc:docMk/>
          <pc:sldMk cId="1214753363" sldId="382"/>
        </pc:sldMkLst>
      </pc:sldChg>
      <pc:sldChg chg="del">
        <pc:chgData name="Ioannis Theotokas" userId="e58bb4990c1a614d" providerId="LiveId" clId="{5F248D9C-138B-4569-AFD4-8F763FFDBACE}" dt="2017-10-18T18:22:15.218" v="26" actId="2696"/>
        <pc:sldMkLst>
          <pc:docMk/>
          <pc:sldMk cId="1928234457" sldId="383"/>
        </pc:sldMkLst>
      </pc:sldChg>
      <pc:sldChg chg="del">
        <pc:chgData name="Ioannis Theotokas" userId="e58bb4990c1a614d" providerId="LiveId" clId="{5F248D9C-138B-4569-AFD4-8F763FFDBACE}" dt="2017-10-18T18:22:15.355" v="31" actId="2696"/>
        <pc:sldMkLst>
          <pc:docMk/>
          <pc:sldMk cId="1559192449" sldId="384"/>
        </pc:sldMkLst>
      </pc:sldChg>
      <pc:sldChg chg="del">
        <pc:chgData name="Ioannis Theotokas" userId="e58bb4990c1a614d" providerId="LiveId" clId="{5F248D9C-138B-4569-AFD4-8F763FFDBACE}" dt="2017-10-18T18:22:15.498" v="34" actId="2696"/>
        <pc:sldMkLst>
          <pc:docMk/>
          <pc:sldMk cId="1932542513" sldId="385"/>
        </pc:sldMkLst>
      </pc:sldChg>
      <pc:sldChg chg="del">
        <pc:chgData name="Ioannis Theotokas" userId="e58bb4990c1a614d" providerId="LiveId" clId="{5F248D9C-138B-4569-AFD4-8F763FFDBACE}" dt="2017-10-18T18:22:15.549" v="36" actId="2696"/>
        <pc:sldMkLst>
          <pc:docMk/>
          <pc:sldMk cId="1041186270" sldId="386"/>
        </pc:sldMkLst>
      </pc:sldChg>
      <pc:sldChg chg="del">
        <pc:chgData name="Ioannis Theotokas" userId="e58bb4990c1a614d" providerId="LiveId" clId="{5F248D9C-138B-4569-AFD4-8F763FFDBACE}" dt="2017-10-18T18:22:15.596" v="38" actId="2696"/>
        <pc:sldMkLst>
          <pc:docMk/>
          <pc:sldMk cId="1600988699" sldId="387"/>
        </pc:sldMkLst>
      </pc:sldChg>
      <pc:sldChg chg="del">
        <pc:chgData name="Ioannis Theotokas" userId="e58bb4990c1a614d" providerId="LiveId" clId="{5F248D9C-138B-4569-AFD4-8F763FFDBACE}" dt="2017-10-18T18:22:49.736" v="42" actId="2696"/>
        <pc:sldMkLst>
          <pc:docMk/>
          <pc:sldMk cId="168013589" sldId="388"/>
        </pc:sldMkLst>
      </pc:sldChg>
      <pc:sldChg chg="del">
        <pc:chgData name="Ioannis Theotokas" userId="e58bb4990c1a614d" providerId="LiveId" clId="{5F248D9C-138B-4569-AFD4-8F763FFDBACE}" dt="2017-10-18T18:22:49.810" v="44" actId="2696"/>
        <pc:sldMkLst>
          <pc:docMk/>
          <pc:sldMk cId="365052399" sldId="389"/>
        </pc:sldMkLst>
      </pc:sldChg>
      <pc:sldChg chg="del">
        <pc:chgData name="Ioannis Theotokas" userId="e58bb4990c1a614d" providerId="LiveId" clId="{5F248D9C-138B-4569-AFD4-8F763FFDBACE}" dt="2017-10-18T18:22:49.749" v="43" actId="2696"/>
        <pc:sldMkLst>
          <pc:docMk/>
          <pc:sldMk cId="541503856" sldId="391"/>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5123" name="Rectangle 3"/>
          <p:cNvSpPr>
            <a:spLocks noGrp="1" noChangeArrowheads="1"/>
          </p:cNvSpPr>
          <p:nvPr>
            <p:ph type="dt" sz="quarter"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ahoma" panose="020B0604030504040204" pitchFamily="34" charset="0"/>
              </a:defRPr>
            </a:lvl1pPr>
          </a:lstStyle>
          <a:p>
            <a:pPr>
              <a:defRPr/>
            </a:pPr>
            <a:endParaRPr lang="el-GR"/>
          </a:p>
        </p:txBody>
      </p:sp>
      <p:sp>
        <p:nvSpPr>
          <p:cNvPr id="5125" name="Rectangle 5"/>
          <p:cNvSpPr>
            <a:spLocks noGrp="1" noChangeArrowheads="1"/>
          </p:cNvSpPr>
          <p:nvPr>
            <p:ph type="sldNum" sz="quarter" idx="3"/>
          </p:nvPr>
        </p:nvSpPr>
        <p:spPr bwMode="auto">
          <a:xfrm>
            <a:off x="4654550" y="9723438"/>
            <a:ext cx="2444750"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100">
                <a:latin typeface="Tahoma" panose="020B0604030504040204" pitchFamily="34" charset="0"/>
              </a:defRPr>
            </a:lvl1pPr>
          </a:lstStyle>
          <a:p>
            <a:pPr>
              <a:defRPr/>
            </a:pPr>
            <a:r>
              <a:rPr lang="el-GR"/>
              <a:t>ΕΝΟΤΗΤΑ 5η. ΛΕΙΤΟΥΡΓΙΕΣ – </a:t>
            </a:r>
          </a:p>
          <a:p>
            <a:pPr>
              <a:defRPr/>
            </a:pPr>
            <a:r>
              <a:rPr lang="el-GR"/>
              <a:t>ΤΜΗΜΑΤΟΠΟΙΗΣΗ ΣΤΙΣ Ν.Ε. </a:t>
            </a:r>
            <a:fld id="{FFB5CE2D-51E3-1A4B-9D37-968AEC365689}" type="slidenum">
              <a:rPr lang="el-GR" sz="1300"/>
              <a:pPr>
                <a:defRPr/>
              </a:pPr>
              <a:t>‹#›</a:t>
            </a:fld>
            <a:endParaRPr lang="el-GR" sz="1300"/>
          </a:p>
        </p:txBody>
      </p:sp>
      <p:sp>
        <p:nvSpPr>
          <p:cNvPr id="5126" name="Rectangle 6"/>
          <p:cNvSpPr>
            <a:spLocks noGrp="1" noChangeArrowheads="1"/>
          </p:cNvSpPr>
          <p:nvPr>
            <p:ph type="ftr" sz="quarter" idx="2"/>
          </p:nvPr>
        </p:nvSpPr>
        <p:spPr bwMode="auto">
          <a:xfrm>
            <a:off x="0" y="9723438"/>
            <a:ext cx="4732338"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100">
                <a:latin typeface="Tahoma" panose="020B0604030504040204" pitchFamily="34" charset="0"/>
              </a:defRPr>
            </a:lvl1pPr>
          </a:lstStyle>
          <a:p>
            <a:pPr>
              <a:defRPr/>
            </a:pPr>
            <a:r>
              <a:rPr lang="el-GR"/>
              <a:t>	</a:t>
            </a:r>
          </a:p>
          <a:p>
            <a:pPr>
              <a:defRPr/>
            </a:pPr>
            <a:endParaRPr lang="el-GR"/>
          </a:p>
          <a:p>
            <a:pPr>
              <a:defRPr/>
            </a:pPr>
            <a:r>
              <a:rPr lang="el-GR"/>
              <a:t>            ΝΑΜΕ 200</a:t>
            </a:r>
            <a:r>
              <a:rPr lang="en-US"/>
              <a:t>3</a:t>
            </a:r>
            <a:r>
              <a:rPr lang="el-GR"/>
              <a:t>-200</a:t>
            </a:r>
            <a:r>
              <a:rPr lang="en-US"/>
              <a:t>4</a:t>
            </a:r>
            <a:r>
              <a:rPr lang="el-GR"/>
              <a:t> </a:t>
            </a:r>
          </a:p>
          <a:p>
            <a:pPr>
              <a:defRPr/>
            </a:pPr>
            <a:r>
              <a:rPr lang="en-US"/>
              <a:t>            </a:t>
            </a:r>
            <a:r>
              <a:rPr lang="el-GR"/>
              <a:t>ΔΙΟΙΚΗΣΗ &amp; ΟΡΓΑΝΩΣΗ ΝΑΥΤΙΛΙΑΚΩΝ ΕΠΙΧΕΙΡΗΣΕΩΝ</a:t>
            </a:r>
            <a:endParaRPr lang="el-GR" sz="1300"/>
          </a:p>
        </p:txBody>
      </p:sp>
      <p:pic>
        <p:nvPicPr>
          <p:cNvPr id="15366" name="Picture 7" descr="AegeanSimaBW1200dpi"/>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7163" y="9723438"/>
            <a:ext cx="395287" cy="425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10243"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eaLnBrk="1" hangingPunct="1">
              <a:defRPr sz="1300">
                <a:latin typeface="Tahoma" panose="020B0604030504040204" pitchFamily="34" charset="0"/>
              </a:defRPr>
            </a:lvl1pPr>
          </a:lstStyle>
          <a:p>
            <a:pPr>
              <a:defRPr/>
            </a:pPr>
            <a:endParaRPr lang="el-GR"/>
          </a:p>
        </p:txBody>
      </p:sp>
      <p:sp>
        <p:nvSpPr>
          <p:cNvPr id="14340" name="Rectangle 4"/>
          <p:cNvSpPr>
            <a:spLocks noGrp="1" noRot="1" noChangeAspect="1" noChangeArrowheads="1" noTextEdit="1"/>
          </p:cNvSpPr>
          <p:nvPr>
            <p:ph type="sldImg" idx="2"/>
          </p:nvPr>
        </p:nvSpPr>
        <p:spPr bwMode="auto">
          <a:xfrm>
            <a:off x="2189163" y="169863"/>
            <a:ext cx="2957512" cy="221773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0245" name="Rectangle 5"/>
          <p:cNvSpPr>
            <a:spLocks noGrp="1" noChangeArrowheads="1"/>
          </p:cNvSpPr>
          <p:nvPr>
            <p:ph type="body" sz="quarter" idx="3"/>
          </p:nvPr>
        </p:nvSpPr>
        <p:spPr bwMode="auto">
          <a:xfrm>
            <a:off x="552450" y="2387600"/>
            <a:ext cx="5994400" cy="7078663"/>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l-GR" noProof="0"/>
              <a:t>Κάντε κλικ για να επεξεργαστείτε τα στυλ κειμένου του υποδείγματος</a:t>
            </a:r>
          </a:p>
          <a:p>
            <a:pPr lvl="1"/>
            <a:r>
              <a:rPr lang="el-GR" noProof="0"/>
              <a:t>Δεύτερου επιπέδου</a:t>
            </a:r>
          </a:p>
          <a:p>
            <a:pPr lvl="2"/>
            <a:r>
              <a:rPr lang="el-GR" noProof="0"/>
              <a:t>Τρίτου επιπέδου</a:t>
            </a:r>
          </a:p>
          <a:p>
            <a:pPr lvl="3"/>
            <a:r>
              <a:rPr lang="el-GR" noProof="0"/>
              <a:t>Τέταρτου επιπέδου</a:t>
            </a:r>
          </a:p>
          <a:p>
            <a:pPr lvl="4"/>
            <a:r>
              <a:rPr lang="el-GR" noProof="0"/>
              <a:t>Πέμπτου επιπέδου</a:t>
            </a:r>
          </a:p>
        </p:txBody>
      </p:sp>
      <p:sp>
        <p:nvSpPr>
          <p:cNvPr id="10246"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eaLnBrk="1" hangingPunct="1">
              <a:defRPr sz="1300">
                <a:latin typeface="Tahoma" panose="020B0604030504040204" pitchFamily="34" charset="0"/>
              </a:defRPr>
            </a:lvl1pPr>
          </a:lstStyle>
          <a:p>
            <a:pPr>
              <a:defRPr/>
            </a:pPr>
            <a:endParaRPr lang="el-GR"/>
          </a:p>
        </p:txBody>
      </p:sp>
      <p:sp>
        <p:nvSpPr>
          <p:cNvPr id="10247"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eaLnBrk="1" hangingPunct="1">
              <a:defRPr sz="1300">
                <a:latin typeface="Tahoma" panose="020B0604030504040204" pitchFamily="34" charset="0"/>
              </a:defRPr>
            </a:lvl1pPr>
          </a:lstStyle>
          <a:p>
            <a:pPr>
              <a:defRPr/>
            </a:pPr>
            <a:fld id="{C9C02135-3885-C044-9BB8-BB2D15751CEF}"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a:defRPr/>
            </a:pPr>
            <a:fld id="{C9C02135-3885-C044-9BB8-BB2D15751CEF}" type="slidenum">
              <a:rPr lang="el-GR" smtClean="0"/>
              <a:pPr>
                <a:defRPr/>
              </a:pPr>
              <a:t>1</a:t>
            </a:fld>
            <a:endParaRPr lang="el-GR"/>
          </a:p>
        </p:txBody>
      </p:sp>
    </p:spTree>
    <p:extLst>
      <p:ext uri="{BB962C8B-B14F-4D97-AF65-F5344CB8AC3E}">
        <p14:creationId xmlns:p14="http://schemas.microsoft.com/office/powerpoint/2010/main" xmlns="" val="146187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C9C02135-3885-C044-9BB8-BB2D15751CEF}" type="slidenum">
              <a:rPr lang="el-GR" smtClean="0"/>
              <a:pPr>
                <a:defRPr/>
              </a:pPr>
              <a:t>14</a:t>
            </a:fld>
            <a:endParaRPr lang="el-GR"/>
          </a:p>
        </p:txBody>
      </p:sp>
    </p:spTree>
    <p:extLst>
      <p:ext uri="{BB962C8B-B14F-4D97-AF65-F5344CB8AC3E}">
        <p14:creationId xmlns:p14="http://schemas.microsoft.com/office/powerpoint/2010/main" xmlns="" val="11025690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Διαφάνειας τίτλου">
    <p:bg>
      <p:bgPr>
        <a:solidFill>
          <a:schemeClr val="accent5">
            <a:lumMod val="50000"/>
            <a:alpha val="5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86576" y="3111499"/>
            <a:ext cx="6430425" cy="1737185"/>
          </a:xfrm>
          <a:solidFill>
            <a:srgbClr val="E6F3FF"/>
          </a:solidFill>
          <a:effectLst>
            <a:outerShdw blurRad="50800" dist="76200" dir="5400000" algn="t" rotWithShape="0">
              <a:prstClr val="black">
                <a:alpha val="40000"/>
              </a:prstClr>
            </a:outerShdw>
          </a:effectLst>
        </p:spPr>
        <p:txBody>
          <a:bodyPr anchor="ct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υπότιτλου υποδείγματος</a:t>
            </a:r>
            <a:endParaRPr lang="en-US" dirty="0"/>
          </a:p>
        </p:txBody>
      </p:sp>
      <p:pic>
        <p:nvPicPr>
          <p:cNvPr id="4" name="Εικόνα 3"/>
          <p:cNvPicPr>
            <a:picLocks noChangeAspect="1"/>
          </p:cNvPicPr>
          <p:nvPr/>
        </p:nvPicPr>
        <p:blipFill>
          <a:blip r:embed="rId2" cstate="print"/>
          <a:stretch>
            <a:fillRect/>
          </a:stretch>
        </p:blipFill>
        <p:spPr>
          <a:xfrm>
            <a:off x="97306" y="1117600"/>
            <a:ext cx="2489271" cy="3731085"/>
          </a:xfrm>
          <a:prstGeom prst="rect">
            <a:avLst/>
          </a:prstGeom>
          <a:effectLst>
            <a:outerShdw blurRad="50800" dist="76200" dir="5400000" algn="t" rotWithShape="0">
              <a:prstClr val="black">
                <a:alpha val="40000"/>
              </a:prstClr>
            </a:outerShdw>
          </a:effectLst>
        </p:spPr>
      </p:pic>
      <p:sp>
        <p:nvSpPr>
          <p:cNvPr id="2" name="Title 1"/>
          <p:cNvSpPr>
            <a:spLocks noGrp="1"/>
          </p:cNvSpPr>
          <p:nvPr>
            <p:ph type="ctrTitle" hasCustomPrompt="1"/>
          </p:nvPr>
        </p:nvSpPr>
        <p:spPr>
          <a:xfrm>
            <a:off x="2586577" y="1117600"/>
            <a:ext cx="6430424" cy="1993897"/>
          </a:xfrm>
          <a:solidFill>
            <a:schemeClr val="accent5">
              <a:lumMod val="40000"/>
              <a:lumOff val="60000"/>
            </a:schemeClr>
          </a:solidFill>
          <a:effectLst>
            <a:outerShdw blurRad="50800" dist="76200" dir="5400000" algn="t" rotWithShape="0">
              <a:prstClr val="black">
                <a:alpha val="40000"/>
              </a:prstClr>
            </a:outerShdw>
          </a:effectLst>
        </p:spPr>
        <p:txBody>
          <a:bodyPr anchor="ctr">
            <a:normAutofit/>
          </a:bodyPr>
          <a:lstStyle>
            <a:lvl1pPr algn="ctr">
              <a:defRPr sz="3200" b="1"/>
            </a:lvl1pPr>
          </a:lstStyle>
          <a:p>
            <a:r>
              <a:rPr lang="en-US" dirty="0" smtClean="0"/>
              <a:t>Management </a:t>
            </a:r>
            <a:br>
              <a:rPr lang="en-US" dirty="0" smtClean="0"/>
            </a:br>
            <a:r>
              <a:rPr lang="en-US" dirty="0" smtClean="0"/>
              <a:t>of Shipping Companies</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τίτλου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6" name="Slide Number Placeholder 5"/>
          <p:cNvSpPr>
            <a:spLocks noGrp="1"/>
          </p:cNvSpPr>
          <p:nvPr>
            <p:ph type="sldNum" sz="quarter" idx="12"/>
          </p:nvPr>
        </p:nvSpPr>
        <p:spPr/>
        <p:txBody>
          <a:bodyPr/>
          <a:lstStyle/>
          <a:p>
            <a:pPr>
              <a:defRPr/>
            </a:pPr>
            <a:fld id="{34C9FEE6-258B-BC4B-BD15-3BBB026DF122}"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Safety Management of Shipping Companies</a:t>
            </a:r>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smtClean="0"/>
              <a:t>Στυλ τίτλου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6" name="Slide Number Placeholder 5"/>
          <p:cNvSpPr>
            <a:spLocks noGrp="1"/>
          </p:cNvSpPr>
          <p:nvPr>
            <p:ph type="sldNum" sz="quarter" idx="12"/>
          </p:nvPr>
        </p:nvSpPr>
        <p:spPr/>
        <p:txBody>
          <a:bodyPr/>
          <a:lstStyle>
            <a:lvl1pPr>
              <a:defRPr sz="1050"/>
            </a:lvl1pPr>
          </a:lstStyle>
          <a:p>
            <a:pPr>
              <a:defRPr/>
            </a:pPr>
            <a:fld id="{34C9FEE6-258B-BC4B-BD15-3BBB026DF122}"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Safety Management of Shipping Companies</a:t>
            </a:r>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τίτλου υποδείγματος</a:t>
            </a:r>
            <a:endParaRPr lang="en-US" dirty="0"/>
          </a:p>
        </p:txBody>
      </p:sp>
      <p:sp>
        <p:nvSpPr>
          <p:cNvPr id="3" name="Content Placeholder 2"/>
          <p:cNvSpPr>
            <a:spLocks noGrp="1"/>
          </p:cNvSpPr>
          <p:nvPr>
            <p:ph idx="1"/>
          </p:nvPr>
        </p:nvSpPr>
        <p:spPr/>
        <p:txBody>
          <a:body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6" name="Slide Number Placeholder 5"/>
          <p:cNvSpPr>
            <a:spLocks noGrp="1"/>
          </p:cNvSpPr>
          <p:nvPr>
            <p:ph type="sldNum" sz="quarter" idx="12"/>
          </p:nvPr>
        </p:nvSpPr>
        <p:spPr/>
        <p:txBody>
          <a:bodyPr/>
          <a:lstStyle>
            <a:lvl1pPr>
              <a:defRPr sz="1050"/>
            </a:lvl1pPr>
          </a:lstStyle>
          <a:p>
            <a:pPr>
              <a:defRPr/>
            </a:pPr>
            <a:fld id="{34C9FEE6-258B-BC4B-BD15-3BBB026DF122}"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Safety Management of Shipping Companies</a:t>
            </a:r>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smtClean="0"/>
              <a:t>Στυλ τίτλου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κειμένου υποδείγματος</a:t>
            </a:r>
          </a:p>
        </p:txBody>
      </p:sp>
      <p:sp>
        <p:nvSpPr>
          <p:cNvPr id="6" name="Slide Number Placeholder 5"/>
          <p:cNvSpPr>
            <a:spLocks noGrp="1"/>
          </p:cNvSpPr>
          <p:nvPr>
            <p:ph type="sldNum" sz="quarter" idx="12"/>
          </p:nvPr>
        </p:nvSpPr>
        <p:spPr/>
        <p:txBody>
          <a:bodyPr/>
          <a:lstStyle>
            <a:lvl1pPr>
              <a:defRPr sz="1050"/>
            </a:lvl1pPr>
          </a:lstStyle>
          <a:p>
            <a:pPr>
              <a:defRPr/>
            </a:pPr>
            <a:fld id="{4D90E68F-FCDE-684B-990B-B835BDCE5CFC}" type="slidenum">
              <a:rPr lang="el-GR" smtClean="0"/>
              <a:pPr>
                <a:defRPr/>
              </a:pPr>
              <a:t>‹#›</a:t>
            </a:fld>
            <a:endParaRPr lang="el-GR"/>
          </a:p>
        </p:txBody>
      </p:sp>
      <p:sp>
        <p:nvSpPr>
          <p:cNvPr id="7"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Safety Management of Shipping Companies</a:t>
            </a:r>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τίτλου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7" name="Slide Number Placeholder 6"/>
          <p:cNvSpPr>
            <a:spLocks noGrp="1"/>
          </p:cNvSpPr>
          <p:nvPr>
            <p:ph type="sldNum" sz="quarter" idx="12"/>
          </p:nvPr>
        </p:nvSpPr>
        <p:spPr/>
        <p:txBody>
          <a:bodyPr/>
          <a:lstStyle>
            <a:lvl1pPr>
              <a:defRPr sz="1050"/>
            </a:lvl1pPr>
          </a:lstStyle>
          <a:p>
            <a:pPr>
              <a:defRPr/>
            </a:pPr>
            <a:fld id="{203C90CF-218A-4242-A99E-85A3436F4181}" type="slidenum">
              <a:rPr lang="el-GR" smtClean="0"/>
              <a:pPr>
                <a:defRPr/>
              </a:pPr>
              <a:t>‹#›</a:t>
            </a:fld>
            <a:endParaRPr lang="el-GR"/>
          </a:p>
        </p:txBody>
      </p:sp>
      <p:sp>
        <p:nvSpPr>
          <p:cNvPr id="8" name="Σύμβολο κράτησης θέσης υποσέλιδου 3"/>
          <p:cNvSpPr txBox="1">
            <a:spLocks/>
          </p:cNvSpPr>
          <p:nvPr/>
        </p:nvSpPr>
        <p:spPr>
          <a:xfrm>
            <a:off x="5896840" y="6605207"/>
            <a:ext cx="3086100" cy="203982"/>
          </a:xfrm>
          <a:prstGeom prst="rect">
            <a:avLst/>
          </a:prstGeom>
          <a:ln>
            <a:noFill/>
          </a:ln>
        </p:spPr>
        <p:txBody>
          <a:bodyPr vert="horz" lIns="91440" tIns="45720" rIns="91440" bIns="45720" rtlCol="0" anchor="ctr"/>
          <a:lstStyle>
            <a:defPPr>
              <a:defRPr lang="el-GR"/>
            </a:defPPr>
            <a:lvl1pPr marL="0" algn="r" defTabSz="914400" rtl="0" eaLnBrk="1" latinLnBrk="0" hangingPunct="1">
              <a:defRPr sz="800" b="1" i="1" kern="1200">
                <a:solidFill>
                  <a:srgbClr val="002060"/>
                </a:solidFill>
                <a:latin typeface="Helvetica Neue" charset="0"/>
                <a:ea typeface="Helvetica Neue" charset="0"/>
                <a:cs typeface="Helvetica Neue"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l-GR" sz="9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1325563"/>
          </a:xfrm>
        </p:spPr>
        <p:txBody>
          <a:bodyPr/>
          <a:lstStyle/>
          <a:p>
            <a:r>
              <a:rPr lang="el-GR" smtClean="0"/>
              <a:t>Στυλ τίτλου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κειμένου υποδείγματος</a:t>
            </a:r>
          </a:p>
        </p:txBody>
      </p:sp>
      <p:sp>
        <p:nvSpPr>
          <p:cNvPr id="4" name="Content Placeholder 3"/>
          <p:cNvSpPr>
            <a:spLocks noGrp="1"/>
          </p:cNvSpPr>
          <p:nvPr>
            <p:ph sz="half" idx="2"/>
          </p:nvPr>
        </p:nvSpPr>
        <p:spPr>
          <a:xfrm>
            <a:off x="629842" y="2505075"/>
            <a:ext cx="3868340" cy="3684588"/>
          </a:xfrm>
        </p:spPr>
        <p:txBody>
          <a:body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κειμένου υποδείγματος</a:t>
            </a:r>
          </a:p>
        </p:txBody>
      </p:sp>
      <p:sp>
        <p:nvSpPr>
          <p:cNvPr id="6" name="Content Placeholder 5"/>
          <p:cNvSpPr>
            <a:spLocks noGrp="1"/>
          </p:cNvSpPr>
          <p:nvPr>
            <p:ph sz="quarter" idx="4"/>
          </p:nvPr>
        </p:nvSpPr>
        <p:spPr>
          <a:xfrm>
            <a:off x="4629150" y="2505075"/>
            <a:ext cx="3887391" cy="3684588"/>
          </a:xfrm>
        </p:spPr>
        <p:txBody>
          <a:body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9" name="Slide Number Placeholder 8"/>
          <p:cNvSpPr>
            <a:spLocks noGrp="1"/>
          </p:cNvSpPr>
          <p:nvPr>
            <p:ph type="sldNum" sz="quarter" idx="12"/>
          </p:nvPr>
        </p:nvSpPr>
        <p:spPr/>
        <p:txBody>
          <a:bodyPr/>
          <a:lstStyle>
            <a:lvl1pPr>
              <a:defRPr sz="900"/>
            </a:lvl1pPr>
          </a:lstStyle>
          <a:p>
            <a:pPr>
              <a:defRPr/>
            </a:pPr>
            <a:fld id="{C075EDE1-7CFF-DC41-9CDC-C4051C4C9869}" type="slidenum">
              <a:rPr lang="el-GR" smtClean="0"/>
              <a:pPr>
                <a:defRPr/>
              </a:pPr>
              <a:t>‹#›</a:t>
            </a:fld>
            <a:endParaRPr lang="el-GR"/>
          </a:p>
        </p:txBody>
      </p:sp>
      <p:sp>
        <p:nvSpPr>
          <p:cNvPr id="10" name="Σύμβολο κράτησης θέσης υποσέλιδου 3"/>
          <p:cNvSpPr>
            <a:spLocks noGrp="1"/>
          </p:cNvSpPr>
          <p:nvPr>
            <p:ph type="ftr" sz="quarter" idx="1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Safety Management of Shipping Companies</a:t>
            </a:r>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τίτλου υποδείγματος</a:t>
            </a:r>
            <a:endParaRPr lang="en-US" dirty="0"/>
          </a:p>
        </p:txBody>
      </p:sp>
      <p:sp>
        <p:nvSpPr>
          <p:cNvPr id="5" name="Slide Number Placeholder 4"/>
          <p:cNvSpPr>
            <a:spLocks noGrp="1"/>
          </p:cNvSpPr>
          <p:nvPr>
            <p:ph type="sldNum" sz="quarter" idx="12"/>
          </p:nvPr>
        </p:nvSpPr>
        <p:spPr/>
        <p:txBody>
          <a:bodyPr/>
          <a:lstStyle>
            <a:lvl1pPr>
              <a:defRPr sz="1050"/>
            </a:lvl1pPr>
          </a:lstStyle>
          <a:p>
            <a:pPr>
              <a:defRPr/>
            </a:pPr>
            <a:fld id="{E9A0F795-1D2B-9944-91E2-753F24C8FD6F}" type="slidenum">
              <a:rPr lang="el-GR" smtClean="0"/>
              <a:pPr>
                <a:defRPr/>
              </a:pPr>
              <a:t>‹#›</a:t>
            </a:fld>
            <a:endParaRPr lang="el-GR"/>
          </a:p>
        </p:txBody>
      </p:sp>
      <p:sp>
        <p:nvSpPr>
          <p:cNvPr id="6"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Safety Management of Shipping Companies</a:t>
            </a:r>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9A911FF-7D26-BB44-983F-20579F99688A}" type="slidenum">
              <a:rPr lang="el-GR" smtClean="0"/>
              <a:pPr>
                <a:defRPr/>
              </a:pPr>
              <a:t>‹#›</a:t>
            </a:fld>
            <a:endParaRPr lang="el-GR"/>
          </a:p>
        </p:txBody>
      </p:sp>
      <p:sp>
        <p:nvSpPr>
          <p:cNvPr id="5"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Safety Management of Shipping Companies</a:t>
            </a:r>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τίτλου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κειμένου υποδείγματος</a:t>
            </a:r>
          </a:p>
          <a:p>
            <a:pPr lvl="1"/>
            <a:r>
              <a:rPr lang="el-GR" smtClean="0"/>
              <a:t>Δεύτερο επίπεδο</a:t>
            </a:r>
          </a:p>
          <a:p>
            <a:pPr lvl="2"/>
            <a:r>
              <a:rPr lang="el-GR" smtClean="0"/>
              <a:t>Τρίτο επίπεδο</a:t>
            </a:r>
          </a:p>
          <a:p>
            <a:pPr lvl="3"/>
            <a:r>
              <a:rPr lang="el-GR" smtClean="0"/>
              <a:t>Τέταρτο επίπεδο</a:t>
            </a:r>
          </a:p>
          <a:p>
            <a:pPr lvl="4"/>
            <a:r>
              <a:rPr lang="el-GR" smtClean="0"/>
              <a:t>Πέμπτο επίπεδο</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κειμένου υποδείγματος</a:t>
            </a:r>
          </a:p>
        </p:txBody>
      </p:sp>
      <p:sp>
        <p:nvSpPr>
          <p:cNvPr id="7" name="Slide Number Placeholder 6"/>
          <p:cNvSpPr>
            <a:spLocks noGrp="1"/>
          </p:cNvSpPr>
          <p:nvPr>
            <p:ph type="sldNum" sz="quarter" idx="12"/>
          </p:nvPr>
        </p:nvSpPr>
        <p:spPr/>
        <p:txBody>
          <a:bodyPr/>
          <a:lstStyle/>
          <a:p>
            <a:pPr>
              <a:defRPr/>
            </a:pPr>
            <a:fld id="{6BE70C9F-2627-264C-AF6F-9EBC56048573}" type="slidenum">
              <a:rPr lang="el-GR" smtClean="0"/>
              <a:pPr>
                <a:defRPr/>
              </a:pPr>
              <a:t>‹#›</a:t>
            </a:fld>
            <a:endParaRPr lang="el-GR"/>
          </a:p>
        </p:txBody>
      </p:sp>
      <p:sp>
        <p:nvSpPr>
          <p:cNvPr id="8"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Safety Management of Shipping Companies</a:t>
            </a:r>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smtClean="0"/>
              <a:t>Στυλ τίτλου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Σύρετε την εικόνα στο σύμβολο κράτησης θέσης ή κάντε κλικ στο εικονίδιο για προσθήκη</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κειμένου υποδείγματος</a:t>
            </a:r>
          </a:p>
        </p:txBody>
      </p:sp>
      <p:sp>
        <p:nvSpPr>
          <p:cNvPr id="7" name="Slide Number Placeholder 6"/>
          <p:cNvSpPr>
            <a:spLocks noGrp="1"/>
          </p:cNvSpPr>
          <p:nvPr>
            <p:ph type="sldNum" sz="quarter" idx="12"/>
          </p:nvPr>
        </p:nvSpPr>
        <p:spPr/>
        <p:txBody>
          <a:bodyPr/>
          <a:lstStyle/>
          <a:p>
            <a:pPr>
              <a:defRPr/>
            </a:pPr>
            <a:fld id="{E1951B15-1ED8-B045-9130-272892AFBE81}" type="slidenum">
              <a:rPr lang="el-GR" smtClean="0"/>
              <a:pPr>
                <a:defRPr/>
              </a:pPr>
              <a:t>‹#›</a:t>
            </a:fld>
            <a:endParaRPr lang="el-GR"/>
          </a:p>
        </p:txBody>
      </p:sp>
      <p:sp>
        <p:nvSpPr>
          <p:cNvPr id="8" name="Σύμβολο κράτησης θέσης υποσέλιδου 3"/>
          <p:cNvSpPr>
            <a:spLocks noGrp="1"/>
          </p:cNvSpPr>
          <p:nvPr>
            <p:ph type="ftr" sz="quarter" idx="3"/>
          </p:nvPr>
        </p:nvSpPr>
        <p:spPr>
          <a:xfrm>
            <a:off x="5896840"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Safety Management of Shipping Companies</a:t>
            </a:r>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63074"/>
            <a:ext cx="7886700" cy="4741473"/>
          </a:xfrm>
          <a:prstGeom prst="rect">
            <a:avLst/>
          </a:prstGeom>
        </p:spPr>
        <p:txBody>
          <a:bodyPr vert="horz" lIns="91440" tIns="45720" rIns="91440" bIns="45720" rtlCol="0">
            <a:normAutofit/>
          </a:bodyPr>
          <a:lstStyle/>
          <a:p>
            <a:pPr lvl="0"/>
            <a:r>
              <a:rPr lang="el-GR" smtClean="0"/>
              <a:t>Στυλ κειμένου υποδείγματος</a:t>
            </a:r>
          </a:p>
          <a:p>
            <a:pPr lvl="1"/>
            <a:r>
              <a:rPr lang="el-GR" dirty="0" smtClean="0"/>
              <a:t>Δεύτερο επίπεδο</a:t>
            </a:r>
          </a:p>
          <a:p>
            <a:pPr lvl="2"/>
            <a:r>
              <a:rPr lang="el-GR" dirty="0" smtClean="0"/>
              <a:t>Τρίτο επίπεδο</a:t>
            </a:r>
          </a:p>
          <a:p>
            <a:pPr lvl="3"/>
            <a:r>
              <a:rPr lang="el-GR" dirty="0" smtClean="0"/>
              <a:t>Τέταρτο επίπεδο</a:t>
            </a:r>
          </a:p>
          <a:p>
            <a:pPr lvl="4"/>
            <a:r>
              <a:rPr lang="el-GR" dirty="0" smtClean="0"/>
              <a:t>Πέμπτο επίπεδο</a:t>
            </a:r>
            <a:endParaRPr lang="en-US" dirty="0"/>
          </a:p>
        </p:txBody>
      </p:sp>
      <p:sp>
        <p:nvSpPr>
          <p:cNvPr id="8" name="Ορθογώνιο 7"/>
          <p:cNvSpPr/>
          <p:nvPr/>
        </p:nvSpPr>
        <p:spPr>
          <a:xfrm>
            <a:off x="9053" y="6602188"/>
            <a:ext cx="9134947" cy="280658"/>
          </a:xfrm>
          <a:prstGeom prst="rect">
            <a:avLst/>
          </a:prstGeom>
          <a:solidFill>
            <a:srgbClr val="E6F3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Slide Number Placeholder 5"/>
          <p:cNvSpPr>
            <a:spLocks noGrp="1"/>
          </p:cNvSpPr>
          <p:nvPr>
            <p:ph type="sldNum" sz="quarter" idx="4"/>
          </p:nvPr>
        </p:nvSpPr>
        <p:spPr>
          <a:xfrm>
            <a:off x="4357612" y="6592406"/>
            <a:ext cx="428775" cy="226787"/>
          </a:xfrm>
          <a:prstGeom prst="rect">
            <a:avLst/>
          </a:prstGeom>
        </p:spPr>
        <p:txBody>
          <a:bodyPr vert="horz" lIns="91440" tIns="45720" rIns="91440" bIns="45720" rtlCol="0" anchor="ctr"/>
          <a:lstStyle>
            <a:lvl1pPr algn="r">
              <a:defRPr sz="1050" b="1">
                <a:solidFill>
                  <a:srgbClr val="002060"/>
                </a:solidFill>
              </a:defRPr>
            </a:lvl1pPr>
          </a:lstStyle>
          <a:p>
            <a:pPr>
              <a:defRPr/>
            </a:pPr>
            <a:fld id="{34C9FEE6-258B-BC4B-BD15-3BBB026DF122}" type="slidenum">
              <a:rPr lang="el-GR" smtClean="0"/>
              <a:pPr>
                <a:defRPr/>
              </a:pPr>
              <a:t>‹#›</a:t>
            </a:fld>
            <a:endParaRPr lang="el-GR"/>
          </a:p>
        </p:txBody>
      </p:sp>
      <p:sp>
        <p:nvSpPr>
          <p:cNvPr id="9" name="TextBox 8"/>
          <p:cNvSpPr txBox="1"/>
          <p:nvPr/>
        </p:nvSpPr>
        <p:spPr>
          <a:xfrm>
            <a:off x="82887" y="6601766"/>
            <a:ext cx="4360776" cy="230832"/>
          </a:xfrm>
          <a:prstGeom prst="rect">
            <a:avLst/>
          </a:prstGeom>
          <a:noFill/>
        </p:spPr>
        <p:txBody>
          <a:bodyPr wrap="square" rtlCol="0">
            <a:spAutoFit/>
          </a:bodyPr>
          <a:lstStyle/>
          <a:p>
            <a:pPr algn="l"/>
            <a:r>
              <a:rPr lang="en-US" sz="900" b="1" dirty="0" smtClean="0">
                <a:solidFill>
                  <a:srgbClr val="002060"/>
                </a:solidFill>
                <a:latin typeface="Helvetica Neue" charset="0"/>
                <a:ea typeface="Helvetica Neue" charset="0"/>
                <a:cs typeface="Helvetica Neue" charset="0"/>
              </a:rPr>
              <a:t>I. </a:t>
            </a:r>
            <a:r>
              <a:rPr lang="en-US" sz="900" b="1" dirty="0" err="1" smtClean="0">
                <a:solidFill>
                  <a:srgbClr val="002060"/>
                </a:solidFill>
                <a:latin typeface="Helvetica Neue" charset="0"/>
                <a:ea typeface="Helvetica Neue" charset="0"/>
                <a:cs typeface="Helvetica Neue" charset="0"/>
              </a:rPr>
              <a:t>Theotokas</a:t>
            </a:r>
            <a:r>
              <a:rPr lang="en-US" sz="900" b="1" dirty="0" smtClean="0">
                <a:solidFill>
                  <a:srgbClr val="002060"/>
                </a:solidFill>
                <a:latin typeface="Helvetica Neue" charset="0"/>
                <a:ea typeface="Helvetica Neue" charset="0"/>
                <a:cs typeface="Helvetica Neue" charset="0"/>
              </a:rPr>
              <a:t> (2018) </a:t>
            </a:r>
            <a:r>
              <a:rPr lang="en-US" sz="900" b="1" i="1" dirty="0" smtClean="0">
                <a:solidFill>
                  <a:srgbClr val="002060"/>
                </a:solidFill>
                <a:latin typeface="Helvetica Neue" charset="0"/>
                <a:ea typeface="Helvetica Neue" charset="0"/>
                <a:cs typeface="Helvetica Neue" charset="0"/>
              </a:rPr>
              <a:t>Management of Shipping</a:t>
            </a:r>
            <a:r>
              <a:rPr lang="en-US" sz="900" b="1" i="1" baseline="0" dirty="0" smtClean="0">
                <a:solidFill>
                  <a:srgbClr val="002060"/>
                </a:solidFill>
                <a:latin typeface="Helvetica Neue" charset="0"/>
                <a:ea typeface="Helvetica Neue" charset="0"/>
                <a:cs typeface="Helvetica Neue" charset="0"/>
              </a:rPr>
              <a:t> Companies </a:t>
            </a:r>
            <a:r>
              <a:rPr lang="en-US" sz="900" b="1" i="0" baseline="0" dirty="0" smtClean="0">
                <a:solidFill>
                  <a:srgbClr val="002060"/>
                </a:solidFill>
                <a:latin typeface="Helvetica Neue" charset="0"/>
                <a:ea typeface="Helvetica Neue" charset="0"/>
                <a:cs typeface="Helvetica Neue" charset="0"/>
              </a:rPr>
              <a:t>London: Routledge</a:t>
            </a:r>
            <a:endParaRPr lang="el-GR" sz="900" b="1" dirty="0">
              <a:solidFill>
                <a:srgbClr val="002060"/>
              </a:solidFill>
              <a:latin typeface="Helvetica Neue" charset="0"/>
              <a:ea typeface="Helvetica Neue" charset="0"/>
              <a:cs typeface="Helvetica Neue" charset="0"/>
            </a:endParaRPr>
          </a:p>
        </p:txBody>
      </p:sp>
      <p:sp>
        <p:nvSpPr>
          <p:cNvPr id="4" name="Σύμβολο κράτησης θέσης υποσέλιδου 3"/>
          <p:cNvSpPr>
            <a:spLocks noGrp="1"/>
          </p:cNvSpPr>
          <p:nvPr>
            <p:ph type="ftr" sz="quarter" idx="3"/>
          </p:nvPr>
        </p:nvSpPr>
        <p:spPr>
          <a:xfrm>
            <a:off x="5928924" y="6605207"/>
            <a:ext cx="3086100" cy="203982"/>
          </a:xfrm>
          <a:prstGeom prst="rect">
            <a:avLst/>
          </a:prstGeom>
          <a:ln>
            <a:noFill/>
          </a:ln>
        </p:spPr>
        <p:txBody>
          <a:bodyPr vert="horz" lIns="91440" tIns="45720" rIns="91440" bIns="45720" rtlCol="0" anchor="ctr"/>
          <a:lstStyle>
            <a:lvl1pPr algn="r">
              <a:defRPr sz="900" b="1" i="1">
                <a:solidFill>
                  <a:srgbClr val="002060"/>
                </a:solidFill>
                <a:latin typeface="Helvetica Neue" charset="0"/>
                <a:ea typeface="Helvetica Neue" charset="0"/>
                <a:cs typeface="Helvetica Neue" charset="0"/>
              </a:defRPr>
            </a:lvl1pPr>
          </a:lstStyle>
          <a:p>
            <a:r>
              <a:rPr lang="en-US" smtClean="0"/>
              <a:t>Safety Management of Shipping Companies</a:t>
            </a:r>
            <a:endParaRPr lang="el-GR" dirty="0"/>
          </a:p>
        </p:txBody>
      </p:sp>
      <p:sp>
        <p:nvSpPr>
          <p:cNvPr id="5" name="Ορθογώνιο 4"/>
          <p:cNvSpPr/>
          <p:nvPr/>
        </p:nvSpPr>
        <p:spPr>
          <a:xfrm>
            <a:off x="0" y="0"/>
            <a:ext cx="9144000" cy="1333500"/>
          </a:xfrm>
          <a:prstGeom prst="rect">
            <a:avLst/>
          </a:prstGeom>
          <a:solidFill>
            <a:srgbClr val="E6F3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Placeholder 1"/>
          <p:cNvSpPr>
            <a:spLocks noGrp="1"/>
          </p:cNvSpPr>
          <p:nvPr>
            <p:ph type="title"/>
          </p:nvPr>
        </p:nvSpPr>
        <p:spPr>
          <a:xfrm>
            <a:off x="1" y="0"/>
            <a:ext cx="9144000" cy="1325563"/>
          </a:xfrm>
          <a:prstGeom prst="rect">
            <a:avLst/>
          </a:prstGeom>
          <a:noFill/>
          <a:ln>
            <a:noFill/>
          </a:ln>
          <a:effectLst>
            <a:outerShdw blurRad="50800" dist="38100" dir="5400000" algn="t" rotWithShape="0">
              <a:prstClr val="black">
                <a:alpha val="40000"/>
              </a:prstClr>
            </a:outerShdw>
          </a:effectLst>
        </p:spPr>
        <p:txBody>
          <a:bodyPr vert="horz" lIns="91440" tIns="45720" rIns="91440" bIns="45720" rtlCol="0" anchor="ctr">
            <a:normAutofit/>
          </a:bodyPr>
          <a:lstStyle/>
          <a:p>
            <a:r>
              <a:rPr lang="el-GR" smtClean="0"/>
              <a:t>Στυλ τίτλου υποδείγματος</a:t>
            </a:r>
            <a:endParaRPr lang="en-US" dirty="0"/>
          </a:p>
        </p:txBody>
      </p:sp>
    </p:spTree>
    <p:extLst>
      <p:ext uri="{BB962C8B-B14F-4D97-AF65-F5344CB8AC3E}">
        <p14:creationId xmlns:p14="http://schemas.microsoft.com/office/powerpoint/2010/main" xmlns="" val="1327807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dt="0"/>
  <p:txStyles>
    <p:titleStyle>
      <a:lvl1pPr algn="ctr" defTabSz="914400" rtl="0" eaLnBrk="1" latinLnBrk="0" hangingPunct="1">
        <a:lnSpc>
          <a:spcPct val="90000"/>
        </a:lnSpc>
        <a:spcBef>
          <a:spcPct val="0"/>
        </a:spcBef>
        <a:buNone/>
        <a:defRPr sz="3200" b="1" kern="1200">
          <a:solidFill>
            <a:srgbClr val="002060"/>
          </a:solidFill>
          <a:latin typeface="Helvetica Neue" charset="0"/>
          <a:ea typeface="Helvetica Neue" charset="0"/>
          <a:cs typeface="Helvetica Neue"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p:txBody>
          <a:bodyPr/>
          <a:lstStyle/>
          <a:p>
            <a:r>
              <a:rPr lang="en-US" dirty="0" smtClean="0"/>
              <a:t>Safety Management</a:t>
            </a:r>
            <a:endParaRPr lang="en-US" dirty="0"/>
          </a:p>
          <a:p>
            <a:r>
              <a:rPr lang="en-US" dirty="0"/>
              <a:t>of Shipping Companies</a:t>
            </a:r>
            <a:endParaRPr lang="el-GR" dirty="0"/>
          </a:p>
        </p:txBody>
      </p:sp>
      <p:sp>
        <p:nvSpPr>
          <p:cNvPr id="3" name="Τίτλος 2"/>
          <p:cNvSpPr>
            <a:spLocks noGrp="1"/>
          </p:cNvSpPr>
          <p:nvPr>
            <p:ph type="ctrTitle"/>
          </p:nvPr>
        </p:nvSpPr>
        <p:spPr/>
        <p:txBody>
          <a:bodyPr/>
          <a:lstStyle/>
          <a:p>
            <a:r>
              <a:rPr lang="en-US"/>
              <a:t>MANAGEMENT </a:t>
            </a:r>
            <a:r>
              <a:rPr lang="en-US" dirty="0"/>
              <a:t/>
            </a:r>
            <a:br>
              <a:rPr lang="en-US" dirty="0"/>
            </a:br>
            <a:r>
              <a:rPr lang="en-US" dirty="0"/>
              <a:t>of SHIPPING COMPANIES</a:t>
            </a:r>
            <a:endParaRPr lang="el-GR" dirty="0"/>
          </a:p>
        </p:txBody>
      </p:sp>
    </p:spTree>
    <p:extLst>
      <p:ext uri="{BB962C8B-B14F-4D97-AF65-F5344CB8AC3E}">
        <p14:creationId xmlns:p14="http://schemas.microsoft.com/office/powerpoint/2010/main" xmlns="" val="437259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aspects of ISM Code </a:t>
            </a:r>
            <a:r>
              <a:rPr lang="mr-IN" dirty="0" smtClean="0"/>
              <a:t>–</a:t>
            </a:r>
            <a:r>
              <a:rPr lang="en-US" dirty="0" smtClean="0"/>
              <a:t> Ship &amp; equipment</a:t>
            </a:r>
            <a:endParaRPr lang="el-GR" dirty="0"/>
          </a:p>
        </p:txBody>
      </p:sp>
      <p:sp>
        <p:nvSpPr>
          <p:cNvPr id="3" name="Σύμβολο κράτησης θέσης περιεχομένου 2"/>
          <p:cNvSpPr>
            <a:spLocks noGrp="1"/>
          </p:cNvSpPr>
          <p:nvPr>
            <p:ph idx="1"/>
          </p:nvPr>
        </p:nvSpPr>
        <p:spPr>
          <a:xfrm>
            <a:off x="1763688" y="1600201"/>
            <a:ext cx="7030690" cy="4340318"/>
          </a:xfrm>
        </p:spPr>
        <p:txBody>
          <a:bodyPr>
            <a:normAutofit/>
          </a:bodyPr>
          <a:lstStyle/>
          <a:p>
            <a:r>
              <a:rPr lang="en-GB" sz="1800" dirty="0"/>
              <a:t>The ship is the working environment for seafarers. </a:t>
            </a:r>
            <a:endParaRPr lang="el-GR" sz="1800" dirty="0"/>
          </a:p>
          <a:p>
            <a:r>
              <a:rPr lang="en-GB" sz="1800" dirty="0"/>
              <a:t>The company must design procedures to ensure </a:t>
            </a:r>
            <a:endParaRPr lang="en-GB" sz="1800" dirty="0" smtClean="0"/>
          </a:p>
          <a:p>
            <a:pPr lvl="1"/>
            <a:r>
              <a:rPr lang="en-GB" sz="1400" dirty="0" smtClean="0"/>
              <a:t>the </a:t>
            </a:r>
            <a:r>
              <a:rPr lang="en-GB" sz="1400" dirty="0"/>
              <a:t>maintenance of the vessel in accordance with the regulations and specifications which it lays down itself, </a:t>
            </a:r>
            <a:endParaRPr lang="en-GB" sz="1400" dirty="0" smtClean="0"/>
          </a:p>
          <a:p>
            <a:pPr lvl="1"/>
            <a:r>
              <a:rPr lang="en-GB" sz="1400" dirty="0" smtClean="0"/>
              <a:t>that </a:t>
            </a:r>
            <a:r>
              <a:rPr lang="en-GB" sz="1400" dirty="0"/>
              <a:t>inspections are carried out at appropriate times, </a:t>
            </a:r>
            <a:endParaRPr lang="en-GB" sz="1400" dirty="0" smtClean="0"/>
          </a:p>
          <a:p>
            <a:pPr lvl="1"/>
            <a:r>
              <a:rPr lang="en-GB" sz="1400" dirty="0" smtClean="0"/>
              <a:t>non-conformities </a:t>
            </a:r>
            <a:r>
              <a:rPr lang="en-GB" sz="1400" dirty="0"/>
              <a:t>are recorded and their causes given, </a:t>
            </a:r>
            <a:endParaRPr lang="en-GB" sz="1400" dirty="0" smtClean="0"/>
          </a:p>
          <a:p>
            <a:pPr lvl="1"/>
            <a:r>
              <a:rPr lang="en-GB" sz="1400" dirty="0" smtClean="0"/>
              <a:t>corrective </a:t>
            </a:r>
            <a:r>
              <a:rPr lang="en-GB" sz="1400" dirty="0"/>
              <a:t>action is taken, </a:t>
            </a:r>
            <a:endParaRPr lang="en-GB" sz="1400" dirty="0" smtClean="0"/>
          </a:p>
          <a:p>
            <a:pPr lvl="1"/>
            <a:r>
              <a:rPr lang="en-GB" sz="1400" dirty="0" smtClean="0"/>
              <a:t>entries </a:t>
            </a:r>
            <a:r>
              <a:rPr lang="en-GB" sz="1400" dirty="0"/>
              <a:t>are kept for each relevant action. </a:t>
            </a:r>
            <a:endParaRPr lang="en-GB" sz="1400" dirty="0" smtClean="0"/>
          </a:p>
          <a:p>
            <a:r>
              <a:rPr lang="en-GB" sz="1800" dirty="0" smtClean="0"/>
              <a:t>The </a:t>
            </a:r>
            <a:r>
              <a:rPr lang="en-GB" sz="1800" dirty="0"/>
              <a:t>company must </a:t>
            </a:r>
            <a:r>
              <a:rPr lang="en-GB" sz="1800" dirty="0" smtClean="0"/>
              <a:t>define </a:t>
            </a:r>
          </a:p>
          <a:p>
            <a:pPr lvl="1"/>
            <a:r>
              <a:rPr lang="en-GB" sz="1400" dirty="0" smtClean="0"/>
              <a:t>the </a:t>
            </a:r>
            <a:r>
              <a:rPr lang="en-GB" sz="1400" dirty="0"/>
              <a:t>equipment and systems whose operation is crucial for the ship, </a:t>
            </a:r>
            <a:endParaRPr lang="en-GB" sz="1400" dirty="0" smtClean="0"/>
          </a:p>
          <a:p>
            <a:pPr lvl="1"/>
            <a:r>
              <a:rPr lang="en-GB" sz="1400" dirty="0" smtClean="0"/>
              <a:t>the </a:t>
            </a:r>
            <a:r>
              <a:rPr lang="en-GB" sz="1400" dirty="0"/>
              <a:t>measures which it takes to ensure the reliability of these systems.</a:t>
            </a:r>
            <a:endParaRPr lang="en-GB" sz="900" dirty="0" smtClean="0"/>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10</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609256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aspects of ISM Code - procedures</a:t>
            </a:r>
            <a:endParaRPr lang="el-GR" dirty="0"/>
          </a:p>
        </p:txBody>
      </p:sp>
      <p:sp>
        <p:nvSpPr>
          <p:cNvPr id="3" name="Σύμβολο κράτησης θέσης περιεχομένου 2"/>
          <p:cNvSpPr>
            <a:spLocks noGrp="1"/>
          </p:cNvSpPr>
          <p:nvPr>
            <p:ph idx="1"/>
          </p:nvPr>
        </p:nvSpPr>
        <p:spPr>
          <a:xfrm>
            <a:off x="1763688" y="1600201"/>
            <a:ext cx="7030690" cy="4340318"/>
          </a:xfrm>
        </p:spPr>
        <p:txBody>
          <a:bodyPr>
            <a:normAutofit/>
          </a:bodyPr>
          <a:lstStyle/>
          <a:p>
            <a:r>
              <a:rPr lang="en-GB" sz="1600" dirty="0"/>
              <a:t>Procedures </a:t>
            </a:r>
            <a:r>
              <a:rPr lang="en-GB" sz="1600" dirty="0" smtClean="0"/>
              <a:t>: means </a:t>
            </a:r>
            <a:r>
              <a:rPr lang="en-GB" sz="1600" dirty="0"/>
              <a:t>for the transmission of experience. They are enhanced by acquired experience and contribute to the avoidance of the repetition of errors (</a:t>
            </a:r>
            <a:r>
              <a:rPr lang="en-GB" sz="1600" dirty="0" err="1"/>
              <a:t>Chauvel</a:t>
            </a:r>
            <a:r>
              <a:rPr lang="en-GB" sz="1600" dirty="0"/>
              <a:t>, 1997). </a:t>
            </a:r>
            <a:endParaRPr lang="el-GR" sz="1600" dirty="0"/>
          </a:p>
          <a:p>
            <a:r>
              <a:rPr lang="en-GB" sz="1600" dirty="0"/>
              <a:t>The term “procedures” is to be found in almost all the units of the ISM. </a:t>
            </a:r>
            <a:endParaRPr lang="en-GB" sz="1600" dirty="0" smtClean="0"/>
          </a:p>
          <a:p>
            <a:r>
              <a:rPr lang="en-GB" sz="1600" dirty="0" smtClean="0"/>
              <a:t>The </a:t>
            </a:r>
            <a:r>
              <a:rPr lang="en-GB" sz="1600" dirty="0"/>
              <a:t>company must develop procedures to ensure </a:t>
            </a:r>
            <a:endParaRPr lang="en-GB" sz="1600" dirty="0" smtClean="0"/>
          </a:p>
          <a:p>
            <a:pPr lvl="1"/>
            <a:r>
              <a:rPr lang="en-GB" sz="1200" dirty="0" smtClean="0"/>
              <a:t>the </a:t>
            </a:r>
            <a:r>
              <a:rPr lang="en-GB" sz="1200" dirty="0"/>
              <a:t>safe operation of ship and protection of the environment,  </a:t>
            </a:r>
            <a:endParaRPr lang="en-GB" sz="1200" dirty="0" smtClean="0"/>
          </a:p>
          <a:p>
            <a:pPr lvl="1"/>
            <a:r>
              <a:rPr lang="en-GB" sz="1200" dirty="0" smtClean="0"/>
              <a:t>the </a:t>
            </a:r>
            <a:r>
              <a:rPr lang="en-GB" sz="1200" dirty="0"/>
              <a:t>familiarisation of new personnel, </a:t>
            </a:r>
            <a:endParaRPr lang="en-GB" sz="1200" dirty="0" smtClean="0"/>
          </a:p>
          <a:p>
            <a:pPr lvl="1"/>
            <a:r>
              <a:rPr lang="en-GB" sz="1200" dirty="0" smtClean="0"/>
              <a:t>the </a:t>
            </a:r>
            <a:r>
              <a:rPr lang="en-GB" sz="1200" dirty="0"/>
              <a:t>training of the personnel, </a:t>
            </a:r>
            <a:endParaRPr lang="en-GB" sz="1200" dirty="0" smtClean="0"/>
          </a:p>
          <a:p>
            <a:pPr lvl="1"/>
            <a:r>
              <a:rPr lang="en-GB" sz="1200" dirty="0" smtClean="0"/>
              <a:t>the </a:t>
            </a:r>
            <a:r>
              <a:rPr lang="en-GB" sz="1200" dirty="0"/>
              <a:t>crucial processes on board ship, </a:t>
            </a:r>
          </a:p>
          <a:p>
            <a:pPr lvl="1"/>
            <a:r>
              <a:rPr lang="en-GB" sz="1200" dirty="0" smtClean="0"/>
              <a:t>the </a:t>
            </a:r>
            <a:r>
              <a:rPr lang="en-GB" sz="1200" dirty="0"/>
              <a:t>response to emergency shipboard situations, </a:t>
            </a:r>
            <a:endParaRPr lang="en-GB" sz="1200" dirty="0" smtClean="0"/>
          </a:p>
          <a:p>
            <a:pPr lvl="1"/>
            <a:r>
              <a:rPr lang="en-GB" sz="1200" dirty="0" smtClean="0"/>
              <a:t>the </a:t>
            </a:r>
            <a:r>
              <a:rPr lang="en-GB" sz="1200" dirty="0"/>
              <a:t>reporting of non-conformities, accidents, and hazardous situations and the relevant corrective actions,  </a:t>
            </a:r>
            <a:endParaRPr lang="en-GB" sz="1200" dirty="0" smtClean="0"/>
          </a:p>
          <a:p>
            <a:pPr lvl="1"/>
            <a:r>
              <a:rPr lang="en-GB" sz="1200" dirty="0" smtClean="0"/>
              <a:t>internal </a:t>
            </a:r>
            <a:r>
              <a:rPr lang="en-GB" sz="1200" dirty="0"/>
              <a:t>audits and management reviews,  </a:t>
            </a:r>
          </a:p>
          <a:p>
            <a:pPr lvl="1"/>
            <a:r>
              <a:rPr lang="en-GB" sz="1200" dirty="0" smtClean="0"/>
              <a:t>the </a:t>
            </a:r>
            <a:r>
              <a:rPr lang="en-GB" sz="1200" dirty="0"/>
              <a:t>maintenance of the vessel,  </a:t>
            </a:r>
            <a:endParaRPr lang="en-GB" sz="1200" dirty="0" smtClean="0"/>
          </a:p>
          <a:p>
            <a:pPr lvl="1"/>
            <a:r>
              <a:rPr lang="en-GB" sz="1200" dirty="0" smtClean="0"/>
              <a:t>the </a:t>
            </a:r>
            <a:r>
              <a:rPr lang="en-GB" sz="1200" dirty="0"/>
              <a:t>checking of the documents and data relating to the SMS, </a:t>
            </a:r>
            <a:endParaRPr lang="en-GB" sz="1200" dirty="0" smtClean="0"/>
          </a:p>
          <a:p>
            <a:pPr lvl="1"/>
            <a:r>
              <a:rPr lang="en-GB" sz="1200" dirty="0" smtClean="0"/>
              <a:t>the </a:t>
            </a:r>
            <a:r>
              <a:rPr lang="en-GB" sz="1200" dirty="0"/>
              <a:t>periodical assessment of the SMS, </a:t>
            </a:r>
            <a:endParaRPr lang="en-GB" sz="1200" dirty="0" smtClean="0"/>
          </a:p>
          <a:p>
            <a:pPr lvl="1"/>
            <a:r>
              <a:rPr lang="en-GB" sz="1200" dirty="0" smtClean="0"/>
              <a:t>the </a:t>
            </a:r>
            <a:r>
              <a:rPr lang="en-GB" sz="1200" dirty="0"/>
              <a:t>required verifications.</a:t>
            </a:r>
            <a:endParaRPr lang="en-GB" sz="800" dirty="0" smtClean="0"/>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11</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564689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Tanker Management Self </a:t>
            </a:r>
            <a:r>
              <a:rPr lang="en-US" dirty="0" smtClean="0"/>
              <a:t>Assessment (I)</a:t>
            </a:r>
            <a:endParaRPr lang="el-GR" dirty="0"/>
          </a:p>
        </p:txBody>
      </p:sp>
      <p:sp>
        <p:nvSpPr>
          <p:cNvPr id="2" name="Σύμβολο κράτησης θέσης περιεχομένου 1"/>
          <p:cNvSpPr>
            <a:spLocks noGrp="1"/>
          </p:cNvSpPr>
          <p:nvPr>
            <p:ph idx="1"/>
          </p:nvPr>
        </p:nvSpPr>
        <p:spPr/>
        <p:txBody>
          <a:bodyPr>
            <a:normAutofit fontScale="85000" lnSpcReduction="10000"/>
          </a:bodyPr>
          <a:lstStyle/>
          <a:p>
            <a:r>
              <a:rPr lang="en-US" dirty="0" smtClean="0"/>
              <a:t>The OCIMF</a:t>
            </a:r>
            <a:r>
              <a:rPr lang="en-GB" dirty="0" smtClean="0"/>
              <a:t> applied </a:t>
            </a:r>
            <a:r>
              <a:rPr lang="en-GB" dirty="0"/>
              <a:t>the </a:t>
            </a:r>
            <a:r>
              <a:rPr lang="en-US" dirty="0" smtClean="0"/>
              <a:t>TMSA</a:t>
            </a:r>
            <a:r>
              <a:rPr lang="en-GB" dirty="0" smtClean="0"/>
              <a:t> programme (2004): </a:t>
            </a:r>
          </a:p>
          <a:p>
            <a:pPr lvl="1"/>
            <a:r>
              <a:rPr lang="en-GB" dirty="0" smtClean="0"/>
              <a:t>As a </a:t>
            </a:r>
            <a:r>
              <a:rPr lang="en-GB" dirty="0"/>
              <a:t>guide to good practices in the management of </a:t>
            </a:r>
            <a:r>
              <a:rPr lang="en-GB" dirty="0" smtClean="0"/>
              <a:t>ships </a:t>
            </a:r>
          </a:p>
          <a:p>
            <a:r>
              <a:rPr lang="en-GB" dirty="0" smtClean="0"/>
              <a:t>The </a:t>
            </a:r>
            <a:r>
              <a:rPr lang="en-US" dirty="0"/>
              <a:t>TMSA</a:t>
            </a:r>
            <a:r>
              <a:rPr lang="en-GB" dirty="0"/>
              <a:t> adopts approaches which concern standards as regards safety, quality, the environment, health, and safety at work. </a:t>
            </a:r>
            <a:endParaRPr lang="en-GB" dirty="0" smtClean="0"/>
          </a:p>
          <a:p>
            <a:r>
              <a:rPr lang="en-GB" dirty="0" smtClean="0"/>
              <a:t>It </a:t>
            </a:r>
            <a:r>
              <a:rPr lang="en-GB" dirty="0"/>
              <a:t>has been revised twice - in 2008 and 2017</a:t>
            </a:r>
            <a:r>
              <a:rPr lang="en-GB" dirty="0" smtClean="0"/>
              <a:t>.</a:t>
            </a:r>
          </a:p>
          <a:p>
            <a:r>
              <a:rPr lang="en-GB" dirty="0" smtClean="0"/>
              <a:t>It encourages companies </a:t>
            </a:r>
            <a:r>
              <a:rPr lang="en-GB" dirty="0"/>
              <a:t>to estimate and assess the level of safety of their systems in relation to the predetermined </a:t>
            </a:r>
            <a:r>
              <a:rPr lang="el-GR" dirty="0"/>
              <a:t>Κ</a:t>
            </a:r>
            <a:r>
              <a:rPr lang="en-GB" dirty="0" err="1"/>
              <a:t>ey</a:t>
            </a:r>
            <a:r>
              <a:rPr lang="en-GB" dirty="0"/>
              <a:t> </a:t>
            </a:r>
            <a:r>
              <a:rPr lang="el-GR" dirty="0"/>
              <a:t>Ρ</a:t>
            </a:r>
            <a:r>
              <a:rPr lang="en-GB" dirty="0" err="1"/>
              <a:t>erformance</a:t>
            </a:r>
            <a:r>
              <a:rPr lang="en-GB" dirty="0"/>
              <a:t> </a:t>
            </a:r>
            <a:r>
              <a:rPr lang="en-US" dirty="0" smtClean="0"/>
              <a:t>I</a:t>
            </a:r>
            <a:r>
              <a:rPr lang="en-GB" dirty="0" err="1" smtClean="0"/>
              <a:t>ndicators</a:t>
            </a:r>
            <a:r>
              <a:rPr lang="en-GB" dirty="0" smtClean="0"/>
              <a:t>/</a:t>
            </a:r>
            <a:r>
              <a:rPr lang="el-GR" dirty="0" smtClean="0"/>
              <a:t>ΚΡΙ</a:t>
            </a:r>
            <a:r>
              <a:rPr lang="en-US" dirty="0" smtClean="0"/>
              <a:t>s</a:t>
            </a:r>
            <a:r>
              <a:rPr lang="el-GR" dirty="0" smtClean="0"/>
              <a:t> </a:t>
            </a:r>
            <a:endParaRPr lang="en-US" dirty="0" smtClean="0"/>
          </a:p>
          <a:p>
            <a:r>
              <a:rPr lang="en-GB" dirty="0"/>
              <a:t>Each manager carries out his own internal assessment in the light of more than 260 performance indicators in 13 areas of operation and grades performance and progress in each area </a:t>
            </a:r>
            <a:endParaRPr lang="en-US" dirty="0" smtClean="0"/>
          </a:p>
          <a:p>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34C9FEE6-258B-BC4B-BD15-3BBB026DF122}" type="slidenum">
              <a:rPr lang="el-GR" smtClean="0"/>
              <a:pPr>
                <a:defRPr/>
              </a:pPr>
              <a:t>12</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653271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Tanker Management Self </a:t>
            </a:r>
            <a:r>
              <a:rPr lang="en-US" dirty="0" smtClean="0"/>
              <a:t>Assessment (II)</a:t>
            </a:r>
            <a:endParaRPr lang="el-GR" dirty="0"/>
          </a:p>
        </p:txBody>
      </p:sp>
      <p:sp>
        <p:nvSpPr>
          <p:cNvPr id="2" name="Σύμβολο κράτησης θέσης περιεχομένου 1"/>
          <p:cNvSpPr>
            <a:spLocks noGrp="1"/>
          </p:cNvSpPr>
          <p:nvPr>
            <p:ph idx="1"/>
          </p:nvPr>
        </p:nvSpPr>
        <p:spPr/>
        <p:txBody>
          <a:bodyPr>
            <a:normAutofit fontScale="55000" lnSpcReduction="20000"/>
          </a:bodyPr>
          <a:lstStyle/>
          <a:p>
            <a:r>
              <a:rPr lang="en-GB" dirty="0" smtClean="0"/>
              <a:t>It is </a:t>
            </a:r>
            <a:r>
              <a:rPr lang="en-GB" dirty="0"/>
              <a:t>based on the principles of the ISM </a:t>
            </a:r>
            <a:r>
              <a:rPr lang="en-GB" dirty="0" smtClean="0"/>
              <a:t>Code </a:t>
            </a:r>
          </a:p>
          <a:p>
            <a:r>
              <a:rPr lang="en-GB" dirty="0"/>
              <a:t>E</a:t>
            </a:r>
            <a:r>
              <a:rPr lang="en-GB" dirty="0" smtClean="0"/>
              <a:t>ncourages </a:t>
            </a:r>
            <a:r>
              <a:rPr lang="en-GB" dirty="0"/>
              <a:t>managers of tankers to check the procedures which relate to safety, quality, and the protection of the </a:t>
            </a:r>
            <a:r>
              <a:rPr lang="en-GB" dirty="0" smtClean="0"/>
              <a:t>environment</a:t>
            </a:r>
          </a:p>
          <a:p>
            <a:r>
              <a:rPr lang="en-GB" dirty="0" smtClean="0"/>
              <a:t>It </a:t>
            </a:r>
            <a:r>
              <a:rPr lang="en-GB" dirty="0"/>
              <a:t>introduces four levels of </a:t>
            </a:r>
            <a:r>
              <a:rPr lang="en-GB" dirty="0" smtClean="0"/>
              <a:t>assessment</a:t>
            </a:r>
          </a:p>
          <a:p>
            <a:r>
              <a:rPr lang="en-GB" dirty="0" smtClean="0"/>
              <a:t>A </a:t>
            </a:r>
            <a:r>
              <a:rPr lang="en-GB" dirty="0"/>
              <a:t>company which fully implements the letter and spirit of the  of the ISM Code should be able to self-assess itself at Level 1. </a:t>
            </a:r>
            <a:endParaRPr lang="en-GB" dirty="0" smtClean="0"/>
          </a:p>
          <a:p>
            <a:r>
              <a:rPr lang="en-GB" dirty="0" smtClean="0"/>
              <a:t>The aim </a:t>
            </a:r>
            <a:r>
              <a:rPr lang="en-GB" dirty="0"/>
              <a:t>of the TMSA is to encourage the </a:t>
            </a:r>
            <a:r>
              <a:rPr lang="en-GB" dirty="0" smtClean="0"/>
              <a:t>companies </a:t>
            </a:r>
            <a:r>
              <a:rPr lang="en-GB" dirty="0"/>
              <a:t>to seek continuous improvement, </a:t>
            </a:r>
            <a:endParaRPr lang="en-GB" dirty="0" smtClean="0"/>
          </a:p>
          <a:p>
            <a:r>
              <a:rPr lang="en-GB" dirty="0" smtClean="0"/>
              <a:t>Even </a:t>
            </a:r>
            <a:r>
              <a:rPr lang="en-GB" dirty="0"/>
              <a:t>if a company is at Level 4, it should not cease to seek the means of further improvement of its processes.</a:t>
            </a:r>
            <a:r>
              <a:rPr lang="el-GR" dirty="0"/>
              <a:t> </a:t>
            </a:r>
            <a:endParaRPr lang="en-US" dirty="0" smtClean="0"/>
          </a:p>
          <a:p>
            <a:r>
              <a:rPr lang="en-GB" dirty="0" smtClean="0"/>
              <a:t>It provides </a:t>
            </a:r>
            <a:r>
              <a:rPr lang="en-GB" dirty="0"/>
              <a:t>companies with the performance indicators, but not with the way in which performance will be measured</a:t>
            </a:r>
            <a:r>
              <a:rPr lang="en-GB" dirty="0" smtClean="0"/>
              <a:t>.</a:t>
            </a:r>
          </a:p>
          <a:p>
            <a:r>
              <a:rPr lang="en-GB" dirty="0" smtClean="0"/>
              <a:t>It </a:t>
            </a:r>
            <a:r>
              <a:rPr lang="en-GB" dirty="0"/>
              <a:t>contributes to </a:t>
            </a:r>
            <a:r>
              <a:rPr lang="en-GB" dirty="0" smtClean="0"/>
              <a:t>employees’ </a:t>
            </a:r>
            <a:r>
              <a:rPr lang="en-GB" dirty="0"/>
              <a:t>awareness of the processes crucial for their performance, </a:t>
            </a:r>
            <a:endParaRPr lang="en-GB" dirty="0" smtClean="0"/>
          </a:p>
          <a:p>
            <a:r>
              <a:rPr lang="en-GB" dirty="0" smtClean="0"/>
              <a:t>it permits </a:t>
            </a:r>
            <a:r>
              <a:rPr lang="en-GB" dirty="0"/>
              <a:t>assessment of the risk which may arise in these areas, </a:t>
            </a:r>
            <a:endParaRPr lang="en-GB" dirty="0" smtClean="0"/>
          </a:p>
          <a:p>
            <a:r>
              <a:rPr lang="en-GB" dirty="0" smtClean="0"/>
              <a:t>It contributes </a:t>
            </a:r>
            <a:r>
              <a:rPr lang="en-GB" dirty="0"/>
              <a:t>to a safety culture and to efforts to achieve continuous improvement of the </a:t>
            </a:r>
            <a:r>
              <a:rPr lang="en-GB" dirty="0" smtClean="0"/>
              <a:t>systems</a:t>
            </a:r>
          </a:p>
          <a:p>
            <a:r>
              <a:rPr lang="en-GB" dirty="0" smtClean="0"/>
              <a:t>It favours </a:t>
            </a:r>
            <a:r>
              <a:rPr lang="en-GB" dirty="0"/>
              <a:t>the improvement of the knowledge and skills of the personnel by means of planned training, and permits the company to be informed of its performance, and to compare this with that of its competitors</a:t>
            </a:r>
            <a:r>
              <a:rPr lang="el-GR" dirty="0"/>
              <a:t> </a:t>
            </a:r>
            <a:r>
              <a:rPr lang="el-GR" dirty="0" smtClean="0"/>
              <a:t> </a:t>
            </a:r>
            <a:endParaRPr lang="en-US" dirty="0" smtClean="0"/>
          </a:p>
          <a:p>
            <a:r>
              <a:rPr lang="en-US" dirty="0" smtClean="0"/>
              <a:t>I</a:t>
            </a:r>
            <a:r>
              <a:rPr lang="en-GB" dirty="0" smtClean="0"/>
              <a:t>t contributes </a:t>
            </a:r>
            <a:r>
              <a:rPr lang="en-GB" dirty="0"/>
              <a:t>to the recording, dissemination, and enhancement of the knowledge </a:t>
            </a:r>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34C9FEE6-258B-BC4B-BD15-3BBB026DF122}" type="slidenum">
              <a:rPr lang="el-GR" smtClean="0"/>
              <a:pPr>
                <a:defRPr/>
              </a:pPr>
              <a:t>13</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3856869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Elements of TMSA</a:t>
            </a:r>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14</a:t>
            </a:fld>
            <a:endParaRPr lang="el-GR"/>
          </a:p>
        </p:txBody>
      </p:sp>
      <p:pic>
        <p:nvPicPr>
          <p:cNvPr id="5" name="Εικόνα 4"/>
          <p:cNvPicPr>
            <a:picLocks noChangeAspect="1"/>
          </p:cNvPicPr>
          <p:nvPr/>
        </p:nvPicPr>
        <p:blipFill>
          <a:blip r:embed="rId3" cstate="print"/>
          <a:stretch>
            <a:fillRect/>
          </a:stretch>
        </p:blipFill>
        <p:spPr>
          <a:xfrm>
            <a:off x="1979712" y="1412775"/>
            <a:ext cx="5040560" cy="4950817"/>
          </a:xfrm>
          <a:prstGeom prst="rect">
            <a:avLst/>
          </a:prstGeom>
        </p:spPr>
      </p:pic>
      <p:sp>
        <p:nvSpPr>
          <p:cNvPr id="3" name="Σύμβολο κράτησης θέσης υποσέλιδου 2"/>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805164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Management of SQEH&amp;E. </a:t>
            </a:r>
            <a:br>
              <a:rPr lang="en-US" dirty="0" smtClean="0"/>
            </a:br>
            <a:r>
              <a:rPr lang="en-US" dirty="0" smtClean="0"/>
              <a:t>The integrated approach</a:t>
            </a:r>
            <a:endParaRPr lang="el-GR" dirty="0"/>
          </a:p>
        </p:txBody>
      </p:sp>
      <p:sp>
        <p:nvSpPr>
          <p:cNvPr id="3" name="Σύμβολο κράτησης θέσης περιεχομένου 2"/>
          <p:cNvSpPr>
            <a:spLocks noGrp="1"/>
          </p:cNvSpPr>
          <p:nvPr>
            <p:ph idx="1"/>
          </p:nvPr>
        </p:nvSpPr>
        <p:spPr>
          <a:xfrm>
            <a:off x="832098" y="1556792"/>
            <a:ext cx="7933764" cy="4340318"/>
          </a:xfrm>
        </p:spPr>
        <p:txBody>
          <a:bodyPr>
            <a:noAutofit/>
          </a:bodyPr>
          <a:lstStyle/>
          <a:p>
            <a:r>
              <a:rPr lang="en-GB" sz="1600" dirty="0"/>
              <a:t>The improvement of safety </a:t>
            </a:r>
            <a:r>
              <a:rPr lang="en-GB" sz="1600" dirty="0" smtClean="0"/>
              <a:t>is more </a:t>
            </a:r>
            <a:r>
              <a:rPr lang="en-GB" sz="1600" dirty="0"/>
              <a:t>completely achieved when, in parallel, objectives are attained which have a connection </a:t>
            </a:r>
            <a:r>
              <a:rPr lang="en-GB" sz="1600" dirty="0" smtClean="0"/>
              <a:t>with</a:t>
            </a:r>
          </a:p>
          <a:p>
            <a:pPr lvl="1"/>
            <a:r>
              <a:rPr lang="en-GB" sz="1400" dirty="0" smtClean="0"/>
              <a:t> </a:t>
            </a:r>
            <a:r>
              <a:rPr lang="en-GB" sz="1400" dirty="0"/>
              <a:t>the quality of the services, </a:t>
            </a:r>
            <a:endParaRPr lang="en-GB" sz="1400" dirty="0" smtClean="0"/>
          </a:p>
          <a:p>
            <a:pPr lvl="1"/>
            <a:r>
              <a:rPr lang="en-GB" sz="1400" dirty="0" smtClean="0"/>
              <a:t>the </a:t>
            </a:r>
            <a:r>
              <a:rPr lang="en-GB" sz="1400" dirty="0"/>
              <a:t>management of the environment, </a:t>
            </a:r>
            <a:endParaRPr lang="en-GB" sz="1400" dirty="0" smtClean="0"/>
          </a:p>
          <a:p>
            <a:pPr lvl="1"/>
            <a:r>
              <a:rPr lang="en-GB" sz="1400" dirty="0" smtClean="0"/>
              <a:t>health</a:t>
            </a:r>
            <a:r>
              <a:rPr lang="en-GB" sz="1400" dirty="0"/>
              <a:t>, and safety at work, </a:t>
            </a:r>
            <a:endParaRPr lang="en-GB" sz="1400" dirty="0" smtClean="0"/>
          </a:p>
          <a:p>
            <a:pPr lvl="1"/>
            <a:r>
              <a:rPr lang="en-GB" sz="1400" dirty="0" smtClean="0"/>
              <a:t>energy </a:t>
            </a:r>
            <a:r>
              <a:rPr lang="en-GB" sz="1400" dirty="0"/>
              <a:t>performance. </a:t>
            </a:r>
            <a:endParaRPr lang="en-GB" sz="1400" dirty="0" smtClean="0"/>
          </a:p>
          <a:p>
            <a:r>
              <a:rPr lang="en-GB" sz="1600" dirty="0"/>
              <a:t>C</a:t>
            </a:r>
            <a:r>
              <a:rPr lang="en-GB" sz="1600" dirty="0" smtClean="0"/>
              <a:t>ompatibility </a:t>
            </a:r>
            <a:r>
              <a:rPr lang="en-GB" sz="1600" dirty="0"/>
              <a:t>and advantages of the joint development of safety and quality systems in the effective operation of shipping companies </a:t>
            </a:r>
            <a:endParaRPr lang="en-GB" sz="1600" dirty="0" smtClean="0"/>
          </a:p>
          <a:p>
            <a:r>
              <a:rPr lang="en-GB" sz="1600" dirty="0"/>
              <a:t>T</a:t>
            </a:r>
            <a:r>
              <a:rPr lang="en-GB" sz="1600" dirty="0" smtClean="0"/>
              <a:t>he </a:t>
            </a:r>
            <a:r>
              <a:rPr lang="en-GB" sz="1600" dirty="0"/>
              <a:t>development of management systems on the basis of </a:t>
            </a:r>
            <a:r>
              <a:rPr lang="en-GB" sz="1600" dirty="0" smtClean="0"/>
              <a:t>optional standards </a:t>
            </a:r>
            <a:r>
              <a:rPr lang="en-GB" sz="1600" dirty="0"/>
              <a:t>relating to quality, the environment, health and safety, and energy performance is a widespread practice among companies </a:t>
            </a:r>
          </a:p>
          <a:p>
            <a:r>
              <a:rPr lang="en-GB" sz="1600" dirty="0" smtClean="0"/>
              <a:t>ISO 9001, ISO 14001, ISO 50001 and OHSAS 18001 standards have wider application than ISM Code</a:t>
            </a:r>
          </a:p>
          <a:p>
            <a:r>
              <a:rPr lang="en-US" sz="1600" dirty="0"/>
              <a:t>C</a:t>
            </a:r>
            <a:r>
              <a:rPr lang="en-US" sz="1600" dirty="0" smtClean="0"/>
              <a:t>lassification societies</a:t>
            </a:r>
            <a:r>
              <a:rPr lang="en-GB" sz="1600" dirty="0" smtClean="0"/>
              <a:t> advise the development by shipping companies of integrated management systems</a:t>
            </a:r>
            <a:r>
              <a:rPr lang="el-GR" sz="1600" dirty="0" smtClean="0"/>
              <a:t> </a:t>
            </a:r>
            <a:endParaRPr lang="en-US" sz="1600" dirty="0" smtClean="0"/>
          </a:p>
          <a:p>
            <a:r>
              <a:rPr lang="en-GB" sz="1600" dirty="0"/>
              <a:t>Combined procedures ease implementation and reduce conflicting information and documents which are given to crew members, give good guidance to them, and prove compliance to the highest degree </a:t>
            </a:r>
            <a:endParaRPr lang="el-GR" sz="1600" dirty="0"/>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15</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454047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ISO Standards</a:t>
            </a:r>
            <a:endParaRPr lang="el-GR" dirty="0"/>
          </a:p>
        </p:txBody>
      </p:sp>
      <p:sp>
        <p:nvSpPr>
          <p:cNvPr id="3" name="Σύμβολο κράτησης θέσης περιεχομένου 2"/>
          <p:cNvSpPr>
            <a:spLocks noGrp="1"/>
          </p:cNvSpPr>
          <p:nvPr>
            <p:ph idx="1"/>
          </p:nvPr>
        </p:nvSpPr>
        <p:spPr/>
        <p:txBody>
          <a:bodyPr>
            <a:noAutofit/>
          </a:bodyPr>
          <a:lstStyle/>
          <a:p>
            <a:r>
              <a:rPr lang="en-US" sz="1600" dirty="0"/>
              <a:t>The standards ISO 9001, ISO 14001, ISO 5001 and OHSAS 18001 are based on the management principles of continuous improvement, i.e., the Plan-Do-Check-Act (PDCA) cycle. </a:t>
            </a:r>
            <a:endParaRPr lang="en-US" sz="1600" dirty="0" smtClean="0"/>
          </a:p>
          <a:p>
            <a:r>
              <a:rPr lang="en-US" sz="1600" dirty="0" smtClean="0"/>
              <a:t>These </a:t>
            </a:r>
            <a:r>
              <a:rPr lang="en-US" sz="1600" dirty="0"/>
              <a:t>four items correspond to the steps in the </a:t>
            </a:r>
            <a:r>
              <a:rPr lang="en-US" sz="1600" dirty="0" err="1"/>
              <a:t>Shewhart</a:t>
            </a:r>
            <a:r>
              <a:rPr lang="en-GB" sz="1600" dirty="0"/>
              <a:t>/</a:t>
            </a:r>
            <a:r>
              <a:rPr lang="en-US" sz="1600" dirty="0"/>
              <a:t>Deming cycle, which is orientated towards continuous improvement</a:t>
            </a:r>
            <a:r>
              <a:rPr lang="en-GB" sz="1600" dirty="0"/>
              <a:t>. </a:t>
            </a:r>
            <a:endParaRPr lang="en-US" sz="1600" dirty="0" smtClean="0"/>
          </a:p>
          <a:p>
            <a:r>
              <a:rPr lang="en-US" sz="1600" dirty="0" smtClean="0"/>
              <a:t>'Plan</a:t>
            </a:r>
            <a:r>
              <a:rPr lang="en-US" sz="1600" dirty="0"/>
              <a:t>' </a:t>
            </a:r>
            <a:r>
              <a:rPr lang="en-GB" sz="1600" dirty="0"/>
              <a:t>involves the defining of the problem</a:t>
            </a:r>
            <a:r>
              <a:rPr lang="en-US" sz="1600" dirty="0"/>
              <a:t>, </a:t>
            </a:r>
            <a:r>
              <a:rPr lang="en-GB" sz="1600" dirty="0"/>
              <a:t>its analysis</a:t>
            </a:r>
            <a:r>
              <a:rPr lang="en-US" sz="1600" dirty="0"/>
              <a:t>, </a:t>
            </a:r>
            <a:r>
              <a:rPr lang="en-GB" sz="1600" dirty="0"/>
              <a:t>and the taking of corrective measures</a:t>
            </a:r>
            <a:r>
              <a:rPr lang="en-US" sz="1600" dirty="0"/>
              <a:t>; </a:t>
            </a:r>
            <a:endParaRPr lang="en-US" sz="1600" dirty="0" smtClean="0"/>
          </a:p>
          <a:p>
            <a:r>
              <a:rPr lang="en-GB" sz="1600" dirty="0" smtClean="0"/>
              <a:t>‘Do</a:t>
            </a:r>
            <a:r>
              <a:rPr lang="en-US" sz="1600" dirty="0"/>
              <a:t>' </a:t>
            </a:r>
            <a:r>
              <a:rPr lang="en-GB" sz="1600" dirty="0"/>
              <a:t>is concerned with the implementation of the proposal for improvement by the solving of the problem</a:t>
            </a:r>
            <a:r>
              <a:rPr lang="en-US" sz="1600" dirty="0"/>
              <a:t>; </a:t>
            </a:r>
            <a:endParaRPr lang="en-US" sz="1600" dirty="0" smtClean="0"/>
          </a:p>
          <a:p>
            <a:r>
              <a:rPr lang="en-US" sz="1600" dirty="0" smtClean="0"/>
              <a:t>'Check</a:t>
            </a:r>
            <a:r>
              <a:rPr lang="en-US" sz="1600" dirty="0"/>
              <a:t>' involves confirmation that the results are satisfactory, </a:t>
            </a:r>
            <a:endParaRPr lang="en-US" sz="1600" dirty="0" smtClean="0"/>
          </a:p>
          <a:p>
            <a:r>
              <a:rPr lang="en-US" sz="1600" dirty="0" smtClean="0"/>
              <a:t>'Act</a:t>
            </a:r>
            <a:r>
              <a:rPr lang="en-US" sz="1600" dirty="0"/>
              <a:t>' is about securing the benefit derived from the improvement and </a:t>
            </a:r>
            <a:r>
              <a:rPr lang="en-US" sz="1600" dirty="0" err="1"/>
              <a:t>standardisation</a:t>
            </a:r>
            <a:r>
              <a:rPr lang="en-US" sz="1600" dirty="0"/>
              <a:t> of the procedures</a:t>
            </a:r>
            <a:r>
              <a:rPr lang="el-GR" sz="1600" dirty="0"/>
              <a:t> </a:t>
            </a:r>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16</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160936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ISO 9001:2015 – Quality Management</a:t>
            </a:r>
            <a:endParaRPr lang="el-GR" dirty="0"/>
          </a:p>
        </p:txBody>
      </p:sp>
      <p:sp>
        <p:nvSpPr>
          <p:cNvPr id="3" name="Σύμβολο κράτησης θέσης περιεχομένου 2"/>
          <p:cNvSpPr>
            <a:spLocks noGrp="1"/>
          </p:cNvSpPr>
          <p:nvPr>
            <p:ph idx="1"/>
          </p:nvPr>
        </p:nvSpPr>
        <p:spPr/>
        <p:txBody>
          <a:bodyPr>
            <a:noAutofit/>
          </a:bodyPr>
          <a:lstStyle/>
          <a:p>
            <a:r>
              <a:rPr lang="en-US" sz="1600" dirty="0"/>
              <a:t>S</a:t>
            </a:r>
            <a:r>
              <a:rPr lang="en-US" sz="1600" dirty="0" smtClean="0"/>
              <a:t>ets </a:t>
            </a:r>
            <a:r>
              <a:rPr lang="en-US" sz="1600" dirty="0"/>
              <a:t>out the requirement for a quality management system. </a:t>
            </a:r>
            <a:endParaRPr lang="en-US" sz="1600" dirty="0" smtClean="0"/>
          </a:p>
          <a:p>
            <a:r>
              <a:rPr lang="en-US" sz="1600" dirty="0" smtClean="0"/>
              <a:t>It </a:t>
            </a:r>
            <a:r>
              <a:rPr lang="en-US" sz="1600" dirty="0"/>
              <a:t>is based on quality management principles  of customer focus, leadership, engagement of people, process approach, improvement, evidence-based decision-making and relationship management, and helps businesses and </a:t>
            </a:r>
            <a:r>
              <a:rPr lang="en-US" sz="1600" dirty="0" err="1"/>
              <a:t>organisations</a:t>
            </a:r>
            <a:r>
              <a:rPr lang="en-US" sz="1600" dirty="0"/>
              <a:t> to be more efficient</a:t>
            </a:r>
            <a:r>
              <a:rPr lang="el-GR" sz="1600" dirty="0"/>
              <a:t> </a:t>
            </a:r>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17</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1701062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ISO 14001 – Environmental Management</a:t>
            </a:r>
            <a:r>
              <a:rPr lang="el-GR" dirty="0"/>
              <a:t> </a:t>
            </a:r>
          </a:p>
        </p:txBody>
      </p:sp>
      <p:sp>
        <p:nvSpPr>
          <p:cNvPr id="3" name="Σύμβολο κράτησης θέσης περιεχομένου 2"/>
          <p:cNvSpPr>
            <a:spLocks noGrp="1"/>
          </p:cNvSpPr>
          <p:nvPr>
            <p:ph idx="1"/>
          </p:nvPr>
        </p:nvSpPr>
        <p:spPr/>
        <p:txBody>
          <a:bodyPr>
            <a:noAutofit/>
          </a:bodyPr>
          <a:lstStyle/>
          <a:p>
            <a:r>
              <a:rPr lang="en-US" sz="1800" dirty="0" smtClean="0"/>
              <a:t>Sets </a:t>
            </a:r>
            <a:r>
              <a:rPr lang="en-US" sz="1800" dirty="0"/>
              <a:t>out the requirements for an environmental management system. </a:t>
            </a:r>
            <a:endParaRPr lang="en-US" sz="1800" dirty="0" smtClean="0"/>
          </a:p>
          <a:p>
            <a:r>
              <a:rPr lang="en-US" sz="1800" dirty="0" smtClean="0"/>
              <a:t>It </a:t>
            </a:r>
            <a:r>
              <a:rPr lang="en-US" sz="1800" dirty="0"/>
              <a:t>helps </a:t>
            </a:r>
            <a:r>
              <a:rPr lang="en-US" sz="1800" dirty="0" err="1"/>
              <a:t>organisations</a:t>
            </a:r>
            <a:r>
              <a:rPr lang="en-US" sz="1800" dirty="0"/>
              <a:t> improve their environmental performance through more efficient use of resources and reduction of waste, gaining a competitive advantage and the trust of stakeholders </a:t>
            </a:r>
            <a:endParaRPr lang="en-US" sz="1800" dirty="0" smtClean="0"/>
          </a:p>
          <a:p>
            <a:r>
              <a:rPr lang="en-US" sz="1800" dirty="0" smtClean="0"/>
              <a:t>It </a:t>
            </a:r>
            <a:r>
              <a:rPr lang="en-US" sz="1800" dirty="0"/>
              <a:t>specifies requirements that enable an </a:t>
            </a:r>
            <a:r>
              <a:rPr lang="en-US" sz="1800" dirty="0" err="1"/>
              <a:t>organisation</a:t>
            </a:r>
            <a:r>
              <a:rPr lang="en-US" sz="1800" dirty="0"/>
              <a:t> to achieve the intended outcomes it sets for its environmental management system.</a:t>
            </a:r>
            <a:r>
              <a:rPr lang="el-GR" sz="1800" dirty="0"/>
              <a:t> </a:t>
            </a:r>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18</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307544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ISO 50001 – Energy Management</a:t>
            </a:r>
            <a:endParaRPr lang="el-GR" dirty="0"/>
          </a:p>
        </p:txBody>
      </p:sp>
      <p:sp>
        <p:nvSpPr>
          <p:cNvPr id="3" name="Σύμβολο κράτησης θέσης περιεχομένου 2"/>
          <p:cNvSpPr>
            <a:spLocks noGrp="1"/>
          </p:cNvSpPr>
          <p:nvPr>
            <p:ph idx="1"/>
          </p:nvPr>
        </p:nvSpPr>
        <p:spPr/>
        <p:txBody>
          <a:bodyPr>
            <a:noAutofit/>
          </a:bodyPr>
          <a:lstStyle/>
          <a:p>
            <a:r>
              <a:rPr lang="en-US" sz="1600" dirty="0" smtClean="0"/>
              <a:t>Gives </a:t>
            </a:r>
            <a:r>
              <a:rPr lang="en-US" sz="1600" dirty="0" err="1"/>
              <a:t>organisations</a:t>
            </a:r>
            <a:r>
              <a:rPr lang="en-US" sz="1600" dirty="0"/>
              <a:t> a </a:t>
            </a:r>
            <a:r>
              <a:rPr lang="en-US" sz="1600" dirty="0" err="1"/>
              <a:t>recognised</a:t>
            </a:r>
            <a:r>
              <a:rPr lang="en-US" sz="1600" dirty="0"/>
              <a:t> framework for developing an effective energy management system. </a:t>
            </a:r>
            <a:endParaRPr lang="en-US" sz="1600" dirty="0" smtClean="0"/>
          </a:p>
          <a:p>
            <a:r>
              <a:rPr lang="en-US" sz="1600" dirty="0" smtClean="0"/>
              <a:t>Its </a:t>
            </a:r>
            <a:r>
              <a:rPr lang="en-US" sz="1600" dirty="0"/>
              <a:t>purpose is to enable </a:t>
            </a:r>
            <a:r>
              <a:rPr lang="en-US" sz="1600" dirty="0" err="1"/>
              <a:t>organisations</a:t>
            </a:r>
            <a:r>
              <a:rPr lang="en-US" sz="1600" dirty="0"/>
              <a:t> to establish the systems and processes necessary </a:t>
            </a:r>
            <a:r>
              <a:rPr lang="en-US" sz="1600" dirty="0" smtClean="0"/>
              <a:t>to </a:t>
            </a:r>
            <a:r>
              <a:rPr lang="en-US" sz="1600" dirty="0"/>
              <a:t>improve energy performance, including energy efficiency, use, and consumption. </a:t>
            </a:r>
            <a:endParaRPr lang="en-US" sz="1600" dirty="0" smtClean="0"/>
          </a:p>
          <a:p>
            <a:r>
              <a:rPr lang="en-US" sz="1600" dirty="0" smtClean="0"/>
              <a:t>Implementation </a:t>
            </a:r>
            <a:r>
              <a:rPr lang="en-US" sz="1600" dirty="0"/>
              <a:t>of ISO 5001 is intended to lead to reductions in greenhouse gas emissions and other related environmental impacts and energy cost through systematic management of energy</a:t>
            </a:r>
            <a:r>
              <a:rPr lang="el-GR" sz="1600" dirty="0"/>
              <a:t> </a:t>
            </a:r>
            <a:r>
              <a:rPr lang="en-US" sz="1600" dirty="0" smtClean="0"/>
              <a:t>outcomes </a:t>
            </a:r>
            <a:r>
              <a:rPr lang="en-US" sz="1600" dirty="0"/>
              <a:t>it sets for its environmental management system.</a:t>
            </a:r>
            <a:r>
              <a:rPr lang="el-GR" sz="1600" dirty="0"/>
              <a:t> </a:t>
            </a:r>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19</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2048823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smtClean="0"/>
              <a:t>The context</a:t>
            </a:r>
            <a:r>
              <a:rPr lang="mr-IN" dirty="0" smtClean="0"/>
              <a:t>…</a:t>
            </a:r>
            <a:endParaRPr lang="el-GR" dirty="0"/>
          </a:p>
        </p:txBody>
      </p:sp>
      <p:sp>
        <p:nvSpPr>
          <p:cNvPr id="2" name="Σύμβολο κράτησης θέσης περιεχομένου 1"/>
          <p:cNvSpPr>
            <a:spLocks noGrp="1"/>
          </p:cNvSpPr>
          <p:nvPr>
            <p:ph idx="1"/>
          </p:nvPr>
        </p:nvSpPr>
        <p:spPr/>
        <p:txBody>
          <a:bodyPr>
            <a:normAutofit fontScale="77500" lnSpcReduction="20000"/>
          </a:bodyPr>
          <a:lstStyle/>
          <a:p>
            <a:pPr>
              <a:lnSpc>
                <a:spcPct val="120000"/>
              </a:lnSpc>
            </a:pPr>
            <a:r>
              <a:rPr lang="en-US" dirty="0"/>
              <a:t>Over the last </a:t>
            </a:r>
            <a:r>
              <a:rPr lang="en-US" dirty="0" smtClean="0"/>
              <a:t>decades, </a:t>
            </a:r>
            <a:r>
              <a:rPr lang="en-US" dirty="0"/>
              <a:t>a number of regulations </a:t>
            </a:r>
            <a:r>
              <a:rPr lang="en-US" dirty="0" smtClean="0"/>
              <a:t>(</a:t>
            </a:r>
            <a:r>
              <a:rPr lang="en-US" dirty="0"/>
              <a:t>ISM Code, STCW, ILO conventions) or </a:t>
            </a:r>
            <a:r>
              <a:rPr lang="en-US" dirty="0" smtClean="0"/>
              <a:t>standards(ISO 9001, </a:t>
            </a:r>
            <a:r>
              <a:rPr lang="en-US" dirty="0"/>
              <a:t>ISO 14001, OHSAS) entered into </a:t>
            </a:r>
            <a:r>
              <a:rPr lang="en-US" dirty="0" smtClean="0"/>
              <a:t>force.</a:t>
            </a:r>
          </a:p>
          <a:p>
            <a:pPr>
              <a:lnSpc>
                <a:spcPct val="120000"/>
              </a:lnSpc>
            </a:pPr>
            <a:r>
              <a:rPr lang="en-US" dirty="0" smtClean="0"/>
              <a:t>Target:</a:t>
            </a:r>
          </a:p>
          <a:p>
            <a:pPr lvl="1">
              <a:lnSpc>
                <a:spcPct val="120000"/>
              </a:lnSpc>
            </a:pPr>
            <a:r>
              <a:rPr lang="en-US" dirty="0" smtClean="0"/>
              <a:t>Security </a:t>
            </a:r>
            <a:r>
              <a:rPr lang="en-US" dirty="0"/>
              <a:t>of human life and </a:t>
            </a:r>
            <a:r>
              <a:rPr lang="en-US" dirty="0" smtClean="0"/>
              <a:t>property</a:t>
            </a:r>
          </a:p>
          <a:p>
            <a:pPr lvl="1">
              <a:lnSpc>
                <a:spcPct val="120000"/>
              </a:lnSpc>
            </a:pPr>
            <a:r>
              <a:rPr lang="en-US" dirty="0" smtClean="0"/>
              <a:t>Protection </a:t>
            </a:r>
            <a:r>
              <a:rPr lang="en-US" dirty="0"/>
              <a:t>of the marine </a:t>
            </a:r>
            <a:r>
              <a:rPr lang="en-US" dirty="0" smtClean="0"/>
              <a:t>environment</a:t>
            </a:r>
          </a:p>
          <a:p>
            <a:pPr>
              <a:lnSpc>
                <a:spcPct val="120000"/>
              </a:lnSpc>
            </a:pPr>
            <a:r>
              <a:rPr lang="en-US" dirty="0" smtClean="0"/>
              <a:t>Reasoning: </a:t>
            </a:r>
          </a:p>
          <a:p>
            <a:pPr lvl="1">
              <a:lnSpc>
                <a:spcPct val="120000"/>
              </a:lnSpc>
            </a:pPr>
            <a:r>
              <a:rPr lang="en-US" dirty="0" smtClean="0"/>
              <a:t>Shipping </a:t>
            </a:r>
            <a:r>
              <a:rPr lang="en-US" dirty="0"/>
              <a:t>management is </a:t>
            </a:r>
            <a:r>
              <a:rPr lang="en-US" dirty="0" smtClean="0"/>
              <a:t>largely </a:t>
            </a:r>
            <a:r>
              <a:rPr lang="en-US" dirty="0"/>
              <a:t>standardized. </a:t>
            </a:r>
            <a:endParaRPr lang="en-US" dirty="0" smtClean="0"/>
          </a:p>
          <a:p>
            <a:pPr lvl="1">
              <a:lnSpc>
                <a:spcPct val="120000"/>
              </a:lnSpc>
            </a:pPr>
            <a:r>
              <a:rPr lang="en-US" dirty="0" smtClean="0"/>
              <a:t>Procedures </a:t>
            </a:r>
            <a:r>
              <a:rPr lang="en-US" dirty="0"/>
              <a:t>and controls may be in place to ensure that the services produced meet the </a:t>
            </a:r>
            <a:r>
              <a:rPr lang="en-US" dirty="0" smtClean="0"/>
              <a:t>standards</a:t>
            </a:r>
          </a:p>
          <a:p>
            <a:pPr>
              <a:lnSpc>
                <a:spcPct val="120000"/>
              </a:lnSpc>
            </a:pPr>
            <a:r>
              <a:rPr lang="en-US" dirty="0" smtClean="0"/>
              <a:t>Quality </a:t>
            </a:r>
            <a:r>
              <a:rPr lang="en-US" dirty="0"/>
              <a:t>in shipping is not only dependent on the shipping </a:t>
            </a:r>
            <a:r>
              <a:rPr lang="en-US" dirty="0" smtClean="0"/>
              <a:t>companies.</a:t>
            </a:r>
          </a:p>
        </p:txBody>
      </p:sp>
      <p:sp>
        <p:nvSpPr>
          <p:cNvPr id="3" name="Σύμβολο κράτησης θέσης αριθμού διαφάνειας 2"/>
          <p:cNvSpPr>
            <a:spLocks noGrp="1"/>
          </p:cNvSpPr>
          <p:nvPr>
            <p:ph type="sldNum" sz="quarter" idx="12"/>
          </p:nvPr>
        </p:nvSpPr>
        <p:spPr/>
        <p:txBody>
          <a:bodyPr/>
          <a:lstStyle/>
          <a:p>
            <a:pPr>
              <a:defRPr/>
            </a:pPr>
            <a:fld id="{34C9FEE6-258B-BC4B-BD15-3BBB026DF122}" type="slidenum">
              <a:rPr lang="el-GR" smtClean="0"/>
              <a:pPr>
                <a:defRPr/>
              </a:pPr>
              <a:t>2</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11174401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OHSAS 18001 Occupational Health and Safety </a:t>
            </a:r>
            <a:endParaRPr lang="el-GR" dirty="0"/>
          </a:p>
        </p:txBody>
      </p:sp>
      <p:sp>
        <p:nvSpPr>
          <p:cNvPr id="3" name="Σύμβολο κράτησης θέσης περιεχομένου 2"/>
          <p:cNvSpPr>
            <a:spLocks noGrp="1"/>
          </p:cNvSpPr>
          <p:nvPr>
            <p:ph idx="1"/>
          </p:nvPr>
        </p:nvSpPr>
        <p:spPr/>
        <p:txBody>
          <a:bodyPr>
            <a:noAutofit/>
          </a:bodyPr>
          <a:lstStyle/>
          <a:p>
            <a:r>
              <a:rPr lang="en-US" sz="2000" dirty="0" smtClean="0"/>
              <a:t>Is a </a:t>
            </a:r>
            <a:r>
              <a:rPr lang="en-US" sz="2000" dirty="0"/>
              <a:t>framework for an occupational health and safety management system </a:t>
            </a:r>
            <a:endParaRPr lang="en-US" sz="2000" dirty="0" smtClean="0"/>
          </a:p>
          <a:p>
            <a:r>
              <a:rPr lang="en-US" sz="2000" dirty="0"/>
              <a:t>C</a:t>
            </a:r>
            <a:r>
              <a:rPr lang="en-US" sz="2000" dirty="0" smtClean="0"/>
              <a:t>an </a:t>
            </a:r>
            <a:r>
              <a:rPr lang="en-US" sz="2000" dirty="0"/>
              <a:t>help </a:t>
            </a:r>
            <a:r>
              <a:rPr lang="en-US" sz="2000" dirty="0" err="1"/>
              <a:t>organisations</a:t>
            </a:r>
            <a:r>
              <a:rPr lang="en-US" sz="2000" dirty="0"/>
              <a:t> to put in place the policies, procedures, and controls needed to achieve the best possible working conditions, aligned to internationally </a:t>
            </a:r>
            <a:r>
              <a:rPr lang="en-US" sz="2000" dirty="0" err="1"/>
              <a:t>recognised</a:t>
            </a:r>
            <a:r>
              <a:rPr lang="en-US" sz="2000" dirty="0"/>
              <a:t> best practice </a:t>
            </a:r>
            <a:endParaRPr lang="el-GR" sz="2000" dirty="0"/>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20</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18312812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mr-IN" dirty="0" smtClean="0"/>
              <a:t>…</a:t>
            </a:r>
            <a:r>
              <a:rPr lang="en-US" dirty="0" smtClean="0"/>
              <a:t> the context ...</a:t>
            </a:r>
            <a:endParaRPr lang="el-GR" dirty="0"/>
          </a:p>
        </p:txBody>
      </p:sp>
      <p:sp>
        <p:nvSpPr>
          <p:cNvPr id="2" name="Σύμβολο κράτησης θέσης περιεχομένου 1"/>
          <p:cNvSpPr>
            <a:spLocks noGrp="1"/>
          </p:cNvSpPr>
          <p:nvPr>
            <p:ph idx="1"/>
          </p:nvPr>
        </p:nvSpPr>
        <p:spPr/>
        <p:txBody>
          <a:bodyPr>
            <a:normAutofit/>
          </a:bodyPr>
          <a:lstStyle/>
          <a:p>
            <a:r>
              <a:rPr lang="en-GB" dirty="0"/>
              <a:t>Maritime transportation is one of the links in the transportation chain</a:t>
            </a:r>
            <a:r>
              <a:rPr lang="el-GR" dirty="0"/>
              <a:t> </a:t>
            </a:r>
            <a:endParaRPr lang="en-US" dirty="0" smtClean="0"/>
          </a:p>
          <a:p>
            <a:r>
              <a:rPr lang="en-GB" dirty="0" smtClean="0"/>
              <a:t>Concentration on prevention in only one link in the chain is of limited effectiveness</a:t>
            </a:r>
          </a:p>
          <a:p>
            <a:r>
              <a:rPr lang="en-GB" dirty="0" smtClean="0"/>
              <a:t>Safety and quality is not simply a matter of regulations</a:t>
            </a:r>
          </a:p>
          <a:p>
            <a:pPr lvl="1"/>
            <a:r>
              <a:rPr lang="en-GB" dirty="0" smtClean="0"/>
              <a:t>Every new regulation can be considered as an opportunity for those players who do not seek for compliance but instead for instant profits</a:t>
            </a:r>
          </a:p>
          <a:p>
            <a:pPr lvl="2"/>
            <a:r>
              <a:rPr lang="en-GB" dirty="0" smtClean="0"/>
              <a:t>The flag of convenience sector as an example</a:t>
            </a:r>
            <a:r>
              <a:rPr lang="el-GR" dirty="0" smtClean="0"/>
              <a:t> </a:t>
            </a:r>
            <a:endParaRPr lang="el-GR" dirty="0"/>
          </a:p>
        </p:txBody>
      </p:sp>
      <p:sp>
        <p:nvSpPr>
          <p:cNvPr id="3" name="Σύμβολο κράτησης θέσης αριθμού διαφάνειας 2"/>
          <p:cNvSpPr>
            <a:spLocks noGrp="1"/>
          </p:cNvSpPr>
          <p:nvPr>
            <p:ph type="sldNum" sz="quarter" idx="12"/>
          </p:nvPr>
        </p:nvSpPr>
        <p:spPr/>
        <p:txBody>
          <a:bodyPr/>
          <a:lstStyle/>
          <a:p>
            <a:pPr>
              <a:defRPr/>
            </a:pPr>
            <a:fld id="{34C9FEE6-258B-BC4B-BD15-3BBB026DF122}" type="slidenum">
              <a:rPr lang="el-GR" smtClean="0"/>
              <a:pPr>
                <a:defRPr/>
              </a:pPr>
              <a:t>3</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1325770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mr-IN" dirty="0" smtClean="0"/>
              <a:t>…</a:t>
            </a:r>
            <a:r>
              <a:rPr lang="en-US" dirty="0" smtClean="0"/>
              <a:t> the context</a:t>
            </a:r>
            <a:endParaRPr lang="el-GR" dirty="0"/>
          </a:p>
        </p:txBody>
      </p:sp>
      <p:sp>
        <p:nvSpPr>
          <p:cNvPr id="2" name="Σύμβολο κράτησης θέσης περιεχομένου 1"/>
          <p:cNvSpPr>
            <a:spLocks noGrp="1"/>
          </p:cNvSpPr>
          <p:nvPr>
            <p:ph idx="1"/>
          </p:nvPr>
        </p:nvSpPr>
        <p:spPr/>
        <p:txBody>
          <a:bodyPr>
            <a:normAutofit fontScale="85000" lnSpcReduction="10000"/>
          </a:bodyPr>
          <a:lstStyle/>
          <a:p>
            <a:r>
              <a:rPr lang="en-GB" dirty="0" smtClean="0"/>
              <a:t>The </a:t>
            </a:r>
            <a:r>
              <a:rPr lang="en-GB" dirty="0"/>
              <a:t>rate of increase in accidents at sea gives rise to a need for regulation by the introduction of new </a:t>
            </a:r>
            <a:r>
              <a:rPr lang="en-GB" dirty="0" smtClean="0"/>
              <a:t>rules</a:t>
            </a:r>
          </a:p>
          <a:p>
            <a:r>
              <a:rPr lang="en-GB" dirty="0" smtClean="0"/>
              <a:t>However, </a:t>
            </a:r>
          </a:p>
          <a:p>
            <a:pPr lvl="1"/>
            <a:r>
              <a:rPr lang="en-GB" dirty="0" smtClean="0"/>
              <a:t>competition </a:t>
            </a:r>
            <a:r>
              <a:rPr lang="en-GB" dirty="0"/>
              <a:t>prompts many maritime actors to put profit before safety, which imposes limitations on or invalidates the regulation process </a:t>
            </a:r>
            <a:endParaRPr lang="en-US" dirty="0"/>
          </a:p>
          <a:p>
            <a:r>
              <a:rPr lang="en-GB" dirty="0"/>
              <a:t>The move from regulator responsibility to companies taking total safety responsibility has not yet taken place in the shipping industry (</a:t>
            </a:r>
            <a:r>
              <a:rPr lang="en-GB" dirty="0" err="1"/>
              <a:t>Storkersen</a:t>
            </a:r>
            <a:r>
              <a:rPr lang="en-GB" dirty="0"/>
              <a:t> et al, 2016).</a:t>
            </a:r>
            <a:r>
              <a:rPr lang="el-GR" dirty="0"/>
              <a:t> </a:t>
            </a:r>
            <a:endParaRPr lang="en-US" dirty="0" smtClean="0"/>
          </a:p>
          <a:p>
            <a:r>
              <a:rPr lang="en-GB" dirty="0" smtClean="0"/>
              <a:t>The transition </a:t>
            </a:r>
            <a:r>
              <a:rPr lang="en-GB" dirty="0"/>
              <a:t>from regulation to </a:t>
            </a:r>
            <a:r>
              <a:rPr lang="en-GB" dirty="0" smtClean="0"/>
              <a:t>self-regulation presupposes </a:t>
            </a:r>
            <a:r>
              <a:rPr lang="en-GB" dirty="0"/>
              <a:t>support from administrative bodies and co-operation between companies. </a:t>
            </a:r>
            <a:endParaRPr lang="en-GB" dirty="0" smtClean="0"/>
          </a:p>
          <a:p>
            <a:pPr lvl="1"/>
            <a:r>
              <a:rPr lang="en-GB" dirty="0" smtClean="0"/>
              <a:t>Container Ship Safety Forum</a:t>
            </a:r>
          </a:p>
          <a:p>
            <a:pPr lvl="1"/>
            <a:r>
              <a:rPr lang="en-GB" dirty="0" smtClean="0"/>
              <a:t>Shell annual safety workshops</a:t>
            </a:r>
            <a:endParaRPr lang="en-GB" dirty="0"/>
          </a:p>
        </p:txBody>
      </p:sp>
      <p:sp>
        <p:nvSpPr>
          <p:cNvPr id="3" name="Σύμβολο κράτησης θέσης αριθμού διαφάνειας 2"/>
          <p:cNvSpPr>
            <a:spLocks noGrp="1"/>
          </p:cNvSpPr>
          <p:nvPr>
            <p:ph type="sldNum" sz="quarter" idx="12"/>
          </p:nvPr>
        </p:nvSpPr>
        <p:spPr/>
        <p:txBody>
          <a:bodyPr/>
          <a:lstStyle/>
          <a:p>
            <a:pPr>
              <a:defRPr/>
            </a:pPr>
            <a:fld id="{34C9FEE6-258B-BC4B-BD15-3BBB026DF122}" type="slidenum">
              <a:rPr lang="el-GR" smtClean="0"/>
              <a:pPr>
                <a:defRPr/>
              </a:pPr>
              <a:t>4</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262666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n-US" dirty="0" smtClean="0"/>
              <a:t>The ISM Code</a:t>
            </a:r>
            <a:endParaRPr lang="el-GR" dirty="0"/>
          </a:p>
        </p:txBody>
      </p:sp>
      <p:sp>
        <p:nvSpPr>
          <p:cNvPr id="7" name="Σύμβολο κράτησης θέσης περιεχομένου 6"/>
          <p:cNvSpPr>
            <a:spLocks noGrp="1"/>
          </p:cNvSpPr>
          <p:nvPr>
            <p:ph idx="1"/>
          </p:nvPr>
        </p:nvSpPr>
        <p:spPr/>
        <p:txBody>
          <a:bodyPr/>
          <a:lstStyle/>
          <a:p>
            <a:r>
              <a:rPr lang="en-GB" dirty="0" smtClean="0"/>
              <a:t>Focuses </a:t>
            </a:r>
            <a:r>
              <a:rPr lang="en-GB" dirty="0"/>
              <a:t>on the implementation of standards and procedures by shipping companies, </a:t>
            </a:r>
            <a:endParaRPr lang="en-GB" dirty="0" smtClean="0"/>
          </a:p>
          <a:p>
            <a:r>
              <a:rPr lang="en-GB" dirty="0" smtClean="0"/>
              <a:t>Basic </a:t>
            </a:r>
            <a:r>
              <a:rPr lang="en-GB" dirty="0"/>
              <a:t>aims </a:t>
            </a:r>
            <a:endParaRPr lang="en-GB" dirty="0" smtClean="0"/>
          </a:p>
          <a:p>
            <a:pPr lvl="1"/>
            <a:r>
              <a:rPr lang="en-GB" dirty="0" smtClean="0"/>
              <a:t>“</a:t>
            </a:r>
            <a:r>
              <a:rPr lang="en-GB" dirty="0"/>
              <a:t>to ensure safety at sea, prevention of human injury or loss of life, and avoidance of damage to the environment, in particular to the marine environment, and to property”.</a:t>
            </a:r>
            <a:r>
              <a:rPr lang="el-GR" dirty="0"/>
              <a:t> </a:t>
            </a:r>
            <a:endParaRPr lang="en-US" dirty="0" smtClean="0"/>
          </a:p>
          <a:p>
            <a:r>
              <a:rPr lang="en-US" dirty="0" smtClean="0"/>
              <a:t>Emphasis on prevention</a:t>
            </a:r>
          </a:p>
          <a:p>
            <a:r>
              <a:rPr lang="en-US" dirty="0" err="1" smtClean="0"/>
              <a:t>Standardisation</a:t>
            </a:r>
            <a:endParaRPr lang="el-GR" dirty="0"/>
          </a:p>
        </p:txBody>
      </p:sp>
      <p:sp>
        <p:nvSpPr>
          <p:cNvPr id="5" name="Σύμβολο κράτησης θέσης αριθμού διαφάνειας 4"/>
          <p:cNvSpPr>
            <a:spLocks noGrp="1"/>
          </p:cNvSpPr>
          <p:nvPr>
            <p:ph type="sldNum" sz="quarter" idx="12"/>
          </p:nvPr>
        </p:nvSpPr>
        <p:spPr/>
        <p:txBody>
          <a:bodyPr/>
          <a:lstStyle/>
          <a:p>
            <a:pPr>
              <a:defRPr/>
            </a:pPr>
            <a:fld id="{E1951B15-1ED8-B045-9130-272892AFBE81}" type="slidenum">
              <a:rPr lang="el-GR" smtClean="0"/>
              <a:pPr>
                <a:defRPr/>
              </a:pPr>
              <a:t>5</a:t>
            </a:fld>
            <a:endParaRPr lang="el-GR"/>
          </a:p>
        </p:txBody>
      </p:sp>
      <p:sp>
        <p:nvSpPr>
          <p:cNvPr id="2" name="Σύμβολο κράτησης θέσης υποσέλιδου 1"/>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961282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ISM Code units</a:t>
            </a:r>
            <a:endParaRPr lang="el-GR" dirty="0"/>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6</a:t>
            </a:fld>
            <a:endParaRPr lang="el-GR"/>
          </a:p>
        </p:txBody>
      </p:sp>
      <p:pic>
        <p:nvPicPr>
          <p:cNvPr id="6" name="Εικόνα 5"/>
          <p:cNvPicPr>
            <a:picLocks noChangeAspect="1"/>
          </p:cNvPicPr>
          <p:nvPr/>
        </p:nvPicPr>
        <p:blipFill>
          <a:blip r:embed="rId2" cstate="print"/>
          <a:stretch>
            <a:fillRect/>
          </a:stretch>
        </p:blipFill>
        <p:spPr>
          <a:xfrm>
            <a:off x="2599121" y="1785505"/>
            <a:ext cx="4597400" cy="4191000"/>
          </a:xfrm>
          <a:prstGeom prst="rect">
            <a:avLst/>
          </a:prstGeom>
        </p:spPr>
      </p:pic>
      <p:sp>
        <p:nvSpPr>
          <p:cNvPr id="3" name="Σύμβολο κράτησης θέσης υποσέλιδου 2"/>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1523038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Safety Management System (SMS)</a:t>
            </a:r>
            <a:endParaRPr lang="el-GR" dirty="0"/>
          </a:p>
        </p:txBody>
      </p:sp>
      <p:sp>
        <p:nvSpPr>
          <p:cNvPr id="3" name="Σύμβολο κράτησης θέσης περιεχομένου 2"/>
          <p:cNvSpPr>
            <a:spLocks noGrp="1"/>
          </p:cNvSpPr>
          <p:nvPr>
            <p:ph idx="1"/>
          </p:nvPr>
        </p:nvSpPr>
        <p:spPr>
          <a:xfrm>
            <a:off x="884633" y="1371643"/>
            <a:ext cx="7933764" cy="5098582"/>
          </a:xfrm>
        </p:spPr>
        <p:txBody>
          <a:bodyPr>
            <a:normAutofit fontScale="92500" lnSpcReduction="10000"/>
          </a:bodyPr>
          <a:lstStyle/>
          <a:p>
            <a:r>
              <a:rPr lang="en-GB" sz="1600" dirty="0"/>
              <a:t>Each shipping company must set up, implement, and maintain a </a:t>
            </a:r>
            <a:r>
              <a:rPr lang="en-US" sz="1600" dirty="0"/>
              <a:t>Safety Management System</a:t>
            </a:r>
            <a:r>
              <a:rPr lang="en-GB" sz="1600" dirty="0"/>
              <a:t>/</a:t>
            </a:r>
            <a:r>
              <a:rPr lang="en-US" sz="1600" dirty="0"/>
              <a:t>SMS</a:t>
            </a:r>
            <a:r>
              <a:rPr lang="en-GB" sz="1600" dirty="0"/>
              <a:t> </a:t>
            </a:r>
            <a:endParaRPr lang="en-GB" sz="1600" dirty="0" smtClean="0"/>
          </a:p>
          <a:p>
            <a:r>
              <a:rPr lang="en-GB" sz="1600" dirty="0" smtClean="0"/>
              <a:t>The </a:t>
            </a:r>
            <a:r>
              <a:rPr lang="en-GB" sz="1600" dirty="0"/>
              <a:t>SMS contains a series of functional requirements, directives, and procedures in connection with</a:t>
            </a:r>
            <a:r>
              <a:rPr lang="el-GR" sz="1600" dirty="0"/>
              <a:t> </a:t>
            </a:r>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endParaRPr lang="en-US" sz="1600" dirty="0" smtClean="0"/>
          </a:p>
          <a:p>
            <a:endParaRPr lang="en-US" sz="1600" dirty="0"/>
          </a:p>
          <a:p>
            <a:r>
              <a:rPr lang="en-US" sz="1600" dirty="0" smtClean="0"/>
              <a:t>Development and implementation of SMS lead to</a:t>
            </a:r>
            <a:endParaRPr lang="el-GR" sz="1600" dirty="0" smtClean="0"/>
          </a:p>
          <a:p>
            <a:pPr lvl="1"/>
            <a:r>
              <a:rPr lang="en-US" sz="1200" dirty="0"/>
              <a:t>Document of </a:t>
            </a:r>
            <a:r>
              <a:rPr lang="en-US" sz="1200" dirty="0" smtClean="0"/>
              <a:t>compliance</a:t>
            </a:r>
            <a:r>
              <a:rPr lang="el-GR" sz="1200" dirty="0" smtClean="0"/>
              <a:t> </a:t>
            </a:r>
            <a:r>
              <a:rPr lang="en-US" sz="1200" dirty="0" smtClean="0"/>
              <a:t>for the company</a:t>
            </a:r>
          </a:p>
          <a:p>
            <a:pPr lvl="1"/>
            <a:r>
              <a:rPr lang="en-US" sz="1200" dirty="0" smtClean="0"/>
              <a:t>Safety Management Certificate for the ship </a:t>
            </a:r>
            <a:endParaRPr lang="en-US" sz="1200" dirty="0"/>
          </a:p>
          <a:p>
            <a:pPr lvl="1"/>
            <a:endParaRPr lang="el-GR" sz="1200" dirty="0"/>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7</a:t>
            </a:fld>
            <a:endParaRPr lang="el-GR"/>
          </a:p>
        </p:txBody>
      </p:sp>
      <p:pic>
        <p:nvPicPr>
          <p:cNvPr id="5" name="Εικόνα 4"/>
          <p:cNvPicPr>
            <a:picLocks noChangeAspect="1"/>
          </p:cNvPicPr>
          <p:nvPr/>
        </p:nvPicPr>
        <p:blipFill>
          <a:blip r:embed="rId2" cstate="print"/>
          <a:stretch>
            <a:fillRect/>
          </a:stretch>
        </p:blipFill>
        <p:spPr>
          <a:xfrm>
            <a:off x="1979500" y="2780928"/>
            <a:ext cx="5185000" cy="2814714"/>
          </a:xfrm>
          <a:prstGeom prst="rect">
            <a:avLst/>
          </a:prstGeom>
        </p:spPr>
      </p:pic>
      <p:sp>
        <p:nvSpPr>
          <p:cNvPr id="6" name="Σύμβολο κράτησης θέσης υποσέλιδου 5"/>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2037193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aspects of ISM Code </a:t>
            </a:r>
            <a:r>
              <a:rPr lang="mr-IN" dirty="0" smtClean="0"/>
              <a:t>–</a:t>
            </a:r>
            <a:r>
              <a:rPr lang="en-US" dirty="0" smtClean="0"/>
              <a:t> the management</a:t>
            </a:r>
            <a:endParaRPr lang="el-GR" dirty="0"/>
          </a:p>
        </p:txBody>
      </p:sp>
      <p:sp>
        <p:nvSpPr>
          <p:cNvPr id="3" name="Σύμβολο κράτησης θέσης περιεχομένου 2"/>
          <p:cNvSpPr>
            <a:spLocks noGrp="1"/>
          </p:cNvSpPr>
          <p:nvPr>
            <p:ph idx="1"/>
          </p:nvPr>
        </p:nvSpPr>
        <p:spPr>
          <a:xfrm>
            <a:off x="1763688" y="1600201"/>
            <a:ext cx="7030690" cy="4340318"/>
          </a:xfrm>
        </p:spPr>
        <p:txBody>
          <a:bodyPr>
            <a:normAutofit/>
          </a:bodyPr>
          <a:lstStyle/>
          <a:p>
            <a:r>
              <a:rPr lang="en-GB" sz="1600" dirty="0"/>
              <a:t>The management is responsible for the development, implementation, and maintenance of an effective system of safety management on land and on board the ships which will put into practice the company's policy. </a:t>
            </a:r>
            <a:endParaRPr lang="en-GB" sz="1600" dirty="0" smtClean="0"/>
          </a:p>
          <a:p>
            <a:r>
              <a:rPr lang="en-GB" sz="1600" dirty="0" smtClean="0"/>
              <a:t>The system includes accessible to all</a:t>
            </a:r>
          </a:p>
          <a:p>
            <a:pPr lvl="1"/>
            <a:r>
              <a:rPr lang="en-GB" sz="1200" dirty="0" smtClean="0"/>
              <a:t>procedures</a:t>
            </a:r>
            <a:r>
              <a:rPr lang="en-GB" sz="1200" dirty="0"/>
              <a:t>, </a:t>
            </a:r>
            <a:endParaRPr lang="en-GB" sz="1200" dirty="0" smtClean="0"/>
          </a:p>
          <a:p>
            <a:pPr lvl="1"/>
            <a:r>
              <a:rPr lang="en-GB" sz="1200" dirty="0" smtClean="0"/>
              <a:t>plans</a:t>
            </a:r>
            <a:r>
              <a:rPr lang="en-GB" sz="1200" dirty="0"/>
              <a:t>, </a:t>
            </a:r>
            <a:endParaRPr lang="en-GB" sz="1200" dirty="0" smtClean="0"/>
          </a:p>
          <a:p>
            <a:pPr lvl="1"/>
            <a:r>
              <a:rPr lang="en-GB" sz="1200" dirty="0" smtClean="0"/>
              <a:t>directives </a:t>
            </a:r>
          </a:p>
          <a:p>
            <a:pPr lvl="1"/>
            <a:r>
              <a:rPr lang="en-GB" sz="1200" dirty="0" smtClean="0"/>
              <a:t>description </a:t>
            </a:r>
            <a:r>
              <a:rPr lang="en-GB" sz="1200" dirty="0"/>
              <a:t>of the responsibilities and authority of each individual in connection with the policy on safety and the protection of the marine environment, </a:t>
            </a:r>
            <a:endParaRPr lang="en-GB" sz="1200" dirty="0" smtClean="0"/>
          </a:p>
          <a:p>
            <a:pPr lvl="1"/>
            <a:r>
              <a:rPr lang="en-GB" sz="1200" dirty="0" smtClean="0"/>
              <a:t>he </a:t>
            </a:r>
            <a:r>
              <a:rPr lang="en-GB" sz="1200" dirty="0"/>
              <a:t>definition of the Designated Person Ashore (DPA</a:t>
            </a:r>
            <a:r>
              <a:rPr lang="en-GB" sz="1200" dirty="0" smtClean="0"/>
              <a:t>)</a:t>
            </a:r>
          </a:p>
          <a:p>
            <a:pPr algn="just">
              <a:lnSpc>
                <a:spcPct val="115000"/>
              </a:lnSpc>
              <a:spcAft>
                <a:spcPts val="0"/>
              </a:spcAft>
            </a:pPr>
            <a:r>
              <a:rPr lang="en-GB" sz="1400" b="1" dirty="0">
                <a:latin typeface="Helvetica" charset="0"/>
                <a:ea typeface="Times New Roman" charset="0"/>
                <a:cs typeface="Times New Roman" charset="0"/>
              </a:rPr>
              <a:t>Designated Person Ashore: </a:t>
            </a:r>
            <a:endParaRPr lang="el-GR" sz="1800" dirty="0">
              <a:latin typeface="Helvetica" charset="0"/>
              <a:ea typeface="Times New Roman" charset="0"/>
              <a:cs typeface="Times New Roman" charset="0"/>
            </a:endParaRPr>
          </a:p>
          <a:p>
            <a:pPr lvl="1" algn="just">
              <a:lnSpc>
                <a:spcPct val="115000"/>
              </a:lnSpc>
            </a:pPr>
            <a:r>
              <a:rPr lang="en-US" sz="1000" dirty="0">
                <a:latin typeface="Helvetica" charset="0"/>
                <a:ea typeface="Times New Roman" charset="0"/>
                <a:cs typeface="Times New Roman" charset="0"/>
              </a:rPr>
              <a:t>the person who has direct access to the highest level of management, designated to ensure the safe operation of each ship and to provide a link between the company and the people on board.</a:t>
            </a:r>
            <a:endParaRPr lang="el-GR" sz="1400" dirty="0">
              <a:latin typeface="Helvetica" charset="0"/>
              <a:ea typeface="Times New Roman" charset="0"/>
              <a:cs typeface="Times New Roman" charset="0"/>
            </a:endParaRPr>
          </a:p>
          <a:p>
            <a:pPr lvl="1"/>
            <a:endParaRPr lang="en-GB" sz="1200" dirty="0" smtClean="0"/>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8</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1057642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The aspects of ISM Code - People</a:t>
            </a:r>
            <a:endParaRPr lang="el-GR" dirty="0"/>
          </a:p>
        </p:txBody>
      </p:sp>
      <p:sp>
        <p:nvSpPr>
          <p:cNvPr id="3" name="Σύμβολο κράτησης θέσης περιεχομένου 2"/>
          <p:cNvSpPr>
            <a:spLocks noGrp="1"/>
          </p:cNvSpPr>
          <p:nvPr>
            <p:ph idx="1"/>
          </p:nvPr>
        </p:nvSpPr>
        <p:spPr>
          <a:xfrm>
            <a:off x="1907702" y="1600201"/>
            <a:ext cx="6886675" cy="4340318"/>
          </a:xfrm>
        </p:spPr>
        <p:txBody>
          <a:bodyPr>
            <a:normAutofit lnSpcReduction="10000"/>
          </a:bodyPr>
          <a:lstStyle/>
          <a:p>
            <a:r>
              <a:rPr lang="en-GB" sz="1600" dirty="0" smtClean="0"/>
              <a:t>People: the key for the system’s effectiveness</a:t>
            </a:r>
          </a:p>
          <a:p>
            <a:r>
              <a:rPr lang="en-GB" sz="1600" dirty="0" smtClean="0"/>
              <a:t>The </a:t>
            </a:r>
            <a:r>
              <a:rPr lang="en-GB" sz="1600" dirty="0"/>
              <a:t>SMS places emphasis on the qualifications which the personnel must possess in order to respond to the requirements of the SMS. </a:t>
            </a:r>
            <a:endParaRPr lang="en-GB" sz="1600" dirty="0" smtClean="0"/>
          </a:p>
          <a:p>
            <a:r>
              <a:rPr lang="en-GB" sz="1600" dirty="0" smtClean="0"/>
              <a:t>It </a:t>
            </a:r>
            <a:r>
              <a:rPr lang="en-GB" sz="1600" dirty="0"/>
              <a:t>requires from the company </a:t>
            </a:r>
            <a:r>
              <a:rPr lang="en-GB" sz="1600" dirty="0" smtClean="0"/>
              <a:t>to ensure </a:t>
            </a:r>
            <a:r>
              <a:rPr lang="en-GB" sz="1600" dirty="0"/>
              <a:t>that </a:t>
            </a:r>
            <a:endParaRPr lang="en-GB" sz="1600" dirty="0" smtClean="0"/>
          </a:p>
          <a:p>
            <a:pPr lvl="1"/>
            <a:r>
              <a:rPr lang="en-GB" sz="1200" dirty="0" smtClean="0"/>
              <a:t>the </a:t>
            </a:r>
            <a:r>
              <a:rPr lang="en-GB" sz="1200" dirty="0"/>
              <a:t>captain has the qualifications to manage, </a:t>
            </a:r>
            <a:endParaRPr lang="en-GB" sz="1200" dirty="0" smtClean="0"/>
          </a:p>
          <a:p>
            <a:pPr lvl="1"/>
            <a:r>
              <a:rPr lang="en-GB" sz="1200" dirty="0" smtClean="0"/>
              <a:t>each </a:t>
            </a:r>
            <a:r>
              <a:rPr lang="en-GB" sz="1200" dirty="0"/>
              <a:t>ship is manned with qualified and healthy seafarers in accordance with international standards. </a:t>
            </a:r>
            <a:endParaRPr lang="en-GB" sz="1200" dirty="0" smtClean="0"/>
          </a:p>
          <a:p>
            <a:r>
              <a:rPr lang="en-GB" sz="1600" dirty="0" smtClean="0"/>
              <a:t>Emphasis </a:t>
            </a:r>
          </a:p>
          <a:p>
            <a:pPr lvl="1"/>
            <a:r>
              <a:rPr lang="en-GB" sz="1200" dirty="0" smtClean="0"/>
              <a:t>on </a:t>
            </a:r>
            <a:r>
              <a:rPr lang="en-GB" sz="1200" dirty="0"/>
              <a:t>communication between the members of the crew, </a:t>
            </a:r>
            <a:endParaRPr lang="en-GB" sz="1200" dirty="0" smtClean="0"/>
          </a:p>
          <a:p>
            <a:pPr lvl="1"/>
            <a:r>
              <a:rPr lang="en-GB" sz="1200" dirty="0" smtClean="0"/>
              <a:t>on </a:t>
            </a:r>
            <a:r>
              <a:rPr lang="en-GB" sz="1200" dirty="0"/>
              <a:t>ensuring that orders are conveyed to those involved in a suitable way. </a:t>
            </a:r>
            <a:endParaRPr lang="en-GB" sz="1200" dirty="0" smtClean="0"/>
          </a:p>
          <a:p>
            <a:r>
              <a:rPr lang="en-GB" sz="1600" dirty="0" smtClean="0"/>
              <a:t>Procedures </a:t>
            </a:r>
            <a:r>
              <a:rPr lang="en-GB" sz="1600" dirty="0"/>
              <a:t>for </a:t>
            </a:r>
            <a:endParaRPr lang="en-GB" sz="1600" dirty="0" smtClean="0"/>
          </a:p>
          <a:p>
            <a:pPr lvl="1"/>
            <a:r>
              <a:rPr lang="en-GB" sz="1200" dirty="0" smtClean="0"/>
              <a:t>the </a:t>
            </a:r>
            <a:r>
              <a:rPr lang="en-GB" sz="1200" dirty="0"/>
              <a:t>familiarisation of new personnel with their duties, </a:t>
            </a:r>
            <a:endParaRPr lang="en-GB" sz="1200" dirty="0" smtClean="0"/>
          </a:p>
          <a:p>
            <a:pPr lvl="1"/>
            <a:r>
              <a:rPr lang="en-GB" sz="1200" dirty="0" smtClean="0"/>
              <a:t>the </a:t>
            </a:r>
            <a:r>
              <a:rPr lang="en-GB" sz="1200" dirty="0"/>
              <a:t>understanding by the whole of the personnel involved in the implementation of the SMS of the rules, regulations, and directives, </a:t>
            </a:r>
            <a:endParaRPr lang="en-GB" sz="1200" dirty="0" smtClean="0"/>
          </a:p>
          <a:p>
            <a:pPr lvl="1"/>
            <a:r>
              <a:rPr lang="en-GB" sz="1200" dirty="0" smtClean="0"/>
              <a:t>the </a:t>
            </a:r>
            <a:r>
              <a:rPr lang="en-GB" sz="1200" dirty="0"/>
              <a:t>recognition of the training needs of the personnel and the provision of the relevant training, </a:t>
            </a:r>
            <a:endParaRPr lang="en-GB" sz="1200" dirty="0" smtClean="0"/>
          </a:p>
          <a:p>
            <a:pPr lvl="1"/>
            <a:r>
              <a:rPr lang="en-GB" sz="1200" dirty="0" smtClean="0"/>
              <a:t>the </a:t>
            </a:r>
            <a:r>
              <a:rPr lang="en-GB" sz="1200" dirty="0"/>
              <a:t>provision of information to the seafarers in connection with their job in language which is intelligible to them. </a:t>
            </a:r>
            <a:endParaRPr lang="en-GB" sz="800" dirty="0" smtClean="0"/>
          </a:p>
        </p:txBody>
      </p:sp>
      <p:sp>
        <p:nvSpPr>
          <p:cNvPr id="4" name="Σύμβολο κράτησης θέσης αριθμού διαφάνειας 3"/>
          <p:cNvSpPr>
            <a:spLocks noGrp="1"/>
          </p:cNvSpPr>
          <p:nvPr>
            <p:ph type="sldNum" sz="quarter" idx="12"/>
          </p:nvPr>
        </p:nvSpPr>
        <p:spPr/>
        <p:txBody>
          <a:bodyPr/>
          <a:lstStyle/>
          <a:p>
            <a:pPr>
              <a:defRPr/>
            </a:pPr>
            <a:fld id="{917EEFE2-870C-F442-BBF5-BE450C51A8A4}" type="slidenum">
              <a:rPr lang="el-GR" smtClean="0"/>
              <a:pPr>
                <a:defRPr/>
              </a:pPr>
              <a:t>9</a:t>
            </a:fld>
            <a:endParaRPr lang="el-GR"/>
          </a:p>
        </p:txBody>
      </p:sp>
      <p:sp>
        <p:nvSpPr>
          <p:cNvPr id="5" name="Σύμβολο κράτησης θέσης υποσέλιδου 4"/>
          <p:cNvSpPr>
            <a:spLocks noGrp="1"/>
          </p:cNvSpPr>
          <p:nvPr>
            <p:ph type="ftr" sz="quarter" idx="3"/>
          </p:nvPr>
        </p:nvSpPr>
        <p:spPr/>
        <p:txBody>
          <a:bodyPr/>
          <a:lstStyle/>
          <a:p>
            <a:r>
              <a:rPr lang="en-US" smtClean="0"/>
              <a:t>Safety Management of Shipping Companies</a:t>
            </a:r>
            <a:endParaRPr lang="el-GR" dirty="0"/>
          </a:p>
        </p:txBody>
      </p:sp>
    </p:spTree>
    <p:extLst>
      <p:ext uri="{BB962C8B-B14F-4D97-AF65-F5344CB8AC3E}">
        <p14:creationId xmlns:p14="http://schemas.microsoft.com/office/powerpoint/2010/main" xmlns="" val="1707469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lish MSC 1">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nglish MSC 1.potx" id="{EDDADADB-A9FC-5C49-82A1-4802E6F1783A}" vid="{F1B716BE-AB7A-6D45-B9A9-EB288E2CD08D}"/>
    </a:ext>
  </a:ext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English MSC 1</Template>
  <TotalTime>5681</TotalTime>
  <Words>1897</Words>
  <Application>Microsoft Office PowerPoint</Application>
  <PresentationFormat>Προβολή στην οθόνη (4:3)</PresentationFormat>
  <Paragraphs>193</Paragraphs>
  <Slides>20</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English MSC 1</vt:lpstr>
      <vt:lpstr>MANAGEMENT  of SHIPPING COMPANIES</vt:lpstr>
      <vt:lpstr>The context…</vt:lpstr>
      <vt:lpstr>… the context ...</vt:lpstr>
      <vt:lpstr>… the context</vt:lpstr>
      <vt:lpstr>The ISM Code</vt:lpstr>
      <vt:lpstr>ISM Code units</vt:lpstr>
      <vt:lpstr>Safety Management System (SMS)</vt:lpstr>
      <vt:lpstr>The aspects of ISM Code – the management</vt:lpstr>
      <vt:lpstr>The aspects of ISM Code - People</vt:lpstr>
      <vt:lpstr>The aspects of ISM Code – Ship &amp; equipment</vt:lpstr>
      <vt:lpstr>The aspects of ISM Code - procedures</vt:lpstr>
      <vt:lpstr>Tanker Management Self Assessment (I)</vt:lpstr>
      <vt:lpstr>Tanker Management Self Assessment (II)</vt:lpstr>
      <vt:lpstr>Elements of TMSA</vt:lpstr>
      <vt:lpstr>Management of SQEH&amp;E.  The integrated approach</vt:lpstr>
      <vt:lpstr>ISO Standards</vt:lpstr>
      <vt:lpstr>ISO 9001:2015 – Quality Management</vt:lpstr>
      <vt:lpstr>ISO 14001 – Environmental Management </vt:lpstr>
      <vt:lpstr>ISO 50001 – Energy Management</vt:lpstr>
      <vt:lpstr>OHSAS 18001 Occupational Health and Safety </vt:lpstr>
    </vt:vector>
  </TitlesOfParts>
  <Company>University of Aegean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ΕΝΟΤΗΤΑ 6η. ΛΕΙΤΟΥΡΓΙΕΣ – ΤΜΗΜΑΤΟΠΟΙΗΣΗ ΣΤΙΣ Ν.Ε.</dc:title>
  <dc:creator>Ioannis Theotokas</dc:creator>
  <cp:lastModifiedBy>Χρήστης των Windows</cp:lastModifiedBy>
  <cp:revision>432</cp:revision>
  <dcterms:created xsi:type="dcterms:W3CDTF">2002-11-03T21:28:45Z</dcterms:created>
  <dcterms:modified xsi:type="dcterms:W3CDTF">2021-09-24T12:23:58Z</dcterms:modified>
</cp:coreProperties>
</file>