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60" r:id="rId5"/>
    <p:sldId id="266" r:id="rId6"/>
    <p:sldId id="261" r:id="rId7"/>
    <p:sldId id="267" r:id="rId8"/>
    <p:sldId id="262" r:id="rId9"/>
    <p:sldId id="268" r:id="rId10"/>
    <p:sldId id="263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0BF7C-3589-4523-8BC3-CDBA3A1B8D9D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C89A99-6BF8-4F0A-8B9F-4F997C684FE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AWL QUIZZES</a:t>
            </a:r>
            <a:endParaRPr lang="el-GR" b="1" dirty="0"/>
          </a:p>
        </p:txBody>
      </p:sp>
      <p:pic>
        <p:nvPicPr>
          <p:cNvPr id="22530" name="Picture 2" descr="Image result for derivative word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96136" y="260648"/>
            <a:ext cx="3125307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331640" y="908720"/>
          <a:ext cx="6031929" cy="2438400"/>
        </p:xfrm>
        <a:graphic>
          <a:graphicData uri="http://schemas.openxmlformats.org/drawingml/2006/table">
            <a:tbl>
              <a:tblPr/>
              <a:tblGrid>
                <a:gridCol w="1398651"/>
                <a:gridCol w="2829243"/>
                <a:gridCol w="180403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1   approach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Συνιστώ, αποτελώ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2  assess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υποθέτω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3   assume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αποτελούμαι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4   concept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περιβάλλον, συμφραζόμενα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5   consist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εμφανής, φανερός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6   constitute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προσέγγιση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7   context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ορίζω, προσδιορίζω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7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8   define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Εκτιμώ, αποτιμώ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9   establish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έννοια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9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10 evident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Tx/>
                        <a:buNone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εγκαθιδρύω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10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03648" y="137538"/>
            <a:ext cx="612068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ACADEMIC WORDLIST 1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043608" y="3687901"/>
            <a:ext cx="748883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Let’s _______ he is innocent, since we don’t have evidence to the contrary.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Many different countries __________ the European Union.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Can you ____________ Adult Education?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Department of Educational Policy of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UoM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was ______________ in 1993.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 learn by means of the trial and error ___________ . We form a hypothesis, test it and if it is correct we store it in the memory.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It's ________________ to me that you never read the book.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value of the property was _____________ at one million Euros.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Let’s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analyse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the _________________ of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Multiliteracies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πολυγραμματισμός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This family _________________ of a husband, a wife, and a child.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order to understand how people behave, you need to see it in the ____________ of their culture.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331640" y="908720"/>
          <a:ext cx="5176758" cy="2438400"/>
        </p:xfrm>
        <a:graphic>
          <a:graphicData uri="http://schemas.openxmlformats.org/drawingml/2006/table">
            <a:tbl>
              <a:tblPr/>
              <a:tblGrid>
                <a:gridCol w="1706715"/>
                <a:gridCol w="3470043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1   approach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1 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προσέγγιση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2  assess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2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Εκτιμώ, αποτιμώ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3   assume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3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υποθέτω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4   concept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4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έννοια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5   consist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5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αποτελούμαι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6   constitute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6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Συνιστώ, αποτελώ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7   context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7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συμφραζόμενα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8   define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8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ορίζω, προσδιορίζω</a:t>
                      </a:r>
                      <a:endParaRPr lang="el-G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9   establish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9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εγκαθιδρύω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10 evident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10 </a:t>
                      </a:r>
                      <a:r>
                        <a:rPr lang="el-GR" sz="1600" dirty="0" smtClean="0">
                          <a:latin typeface="Calibri"/>
                          <a:ea typeface="Calibri"/>
                          <a:cs typeface="Calibri"/>
                        </a:rPr>
                        <a:t>εμφανής, φανερός</a:t>
                      </a:r>
                      <a:endParaRPr lang="el-G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03648" y="137538"/>
            <a:ext cx="612068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ACADEMIC WORDLIST 1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043608" y="3687901"/>
            <a:ext cx="748883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Let’s 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assume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he is innocent, since we don’t have evidence to the contrary.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Many different countries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constitute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European Union.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Can you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define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Adult Education?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Department of Educational Policy of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UoM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was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established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1993.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 learn by means of the trial and error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approach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We form a hypothesis, test it and if it is correct we store it in the memory.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It's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evident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to me that you never read the book.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value of the property was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assessed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at one million Euros.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Let’s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analyse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concept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Multiliteracies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πολυγραμματισμός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This family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consists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 a husband, a wife, and a child.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order to understand how people behave, you need to see it in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context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 their culture.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1763688" y="1268760"/>
          <a:ext cx="4425850" cy="2468880"/>
        </p:xfrm>
        <a:graphic>
          <a:graphicData uri="http://schemas.openxmlformats.org/drawingml/2006/table">
            <a:tbl>
              <a:tblPr/>
              <a:tblGrid>
                <a:gridCol w="1144973"/>
                <a:gridCol w="1545024"/>
                <a:gridCol w="1735853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VERB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NOUN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ADJECTIVE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approach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assess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assume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concept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context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define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establish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evident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115616" y="43934"/>
            <a:ext cx="59046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DERIVATIVES 1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1763688" y="1268760"/>
          <a:ext cx="4765888" cy="2468880"/>
        </p:xfrm>
        <a:graphic>
          <a:graphicData uri="http://schemas.openxmlformats.org/drawingml/2006/table">
            <a:tbl>
              <a:tblPr/>
              <a:tblGrid>
                <a:gridCol w="1485011"/>
                <a:gridCol w="1545024"/>
                <a:gridCol w="1735853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VERB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NOUN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ADJECTIVE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approach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approach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assess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assessment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assume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assumption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conceptualize</a:t>
                      </a: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concept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conceptual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contextualize</a:t>
                      </a: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context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contextual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define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definition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definite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establish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establishment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0815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evidence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evident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115616" y="43934"/>
            <a:ext cx="59046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DERIVATIVES 1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403648" y="836712"/>
          <a:ext cx="6146442" cy="2438400"/>
        </p:xfrm>
        <a:graphic>
          <a:graphicData uri="http://schemas.openxmlformats.org/drawingml/2006/table">
            <a:tbl>
              <a:tblPr/>
              <a:tblGrid>
                <a:gridCol w="1167003"/>
                <a:gridCol w="2898712"/>
                <a:gridCol w="2080727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1 occur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>
                          <a:latin typeface="Calibri"/>
                          <a:ea typeface="Calibri"/>
                          <a:cs typeface="Calibri"/>
                        </a:rPr>
                        <a:t>απαιτεί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2 principle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τμήμα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3 process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Συμβαίνει, λαμβάνει χώρα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4 require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Αντιστοιχεί, ανταποκρίνομαι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5 section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τομέας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6 sector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παρόμοιος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7 respond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αρχή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7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8 significant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>
                          <a:latin typeface="Calibri"/>
                          <a:ea typeface="Calibri"/>
                          <a:cs typeface="Calibri"/>
                        </a:rPr>
                        <a:t>ειδικός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9 similar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>
                          <a:latin typeface="Calibri"/>
                          <a:ea typeface="Calibri"/>
                          <a:cs typeface="Calibri"/>
                        </a:rPr>
                        <a:t>διαδικασία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9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10 specific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>
                          <a:latin typeface="Calibri"/>
                          <a:ea typeface="Calibri"/>
                          <a:cs typeface="Calibri"/>
                        </a:rPr>
                        <a:t>σημαντικός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10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1331640" y="116632"/>
            <a:ext cx="50246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ACADEMIC WORDLIST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1b</a:t>
            </a:r>
            <a:endParaRPr lang="el-G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115616" y="3705418"/>
            <a:ext cx="802838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There is a set ________________ for applying for a passport.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She has made ________________ progress in the past year.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That ________________ of the city has lots of restaurants and pubs.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My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favourite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dress is worn out, so I'm hoping to find something _______ in the sales.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This problem has only ________________ once.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She ___________________ to our letter immediately.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Physics there is the ________ of conservation of mass (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διατήρησης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της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μάζας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).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 don't know the _________________ cause of the accident, but we are investigating.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Getting into university ___________________ many hours of study.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She has a job in the public ______________________, teaching primary school children.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403648" y="836712"/>
          <a:ext cx="6146442" cy="2438400"/>
        </p:xfrm>
        <a:graphic>
          <a:graphicData uri="http://schemas.openxmlformats.org/drawingml/2006/table">
            <a:tbl>
              <a:tblPr/>
              <a:tblGrid>
                <a:gridCol w="1167003"/>
                <a:gridCol w="2898712"/>
                <a:gridCol w="2080727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1 occur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>
                          <a:latin typeface="Calibri"/>
                          <a:ea typeface="Calibri"/>
                          <a:cs typeface="Calibri"/>
                        </a:rPr>
                        <a:t>απαιτεί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2 principle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τμήμα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3 process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Συμβαίνει, λαμβάνει χώρα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4 require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Αντιστοιχεί, ανταποκρίνομαι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5 section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τομέας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6 sector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παρόμοιος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7 respond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 dirty="0">
                          <a:latin typeface="Calibri"/>
                          <a:ea typeface="Calibri"/>
                          <a:cs typeface="Calibri"/>
                        </a:rPr>
                        <a:t>αρχή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7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8 significant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>
                          <a:latin typeface="Calibri"/>
                          <a:ea typeface="Calibri"/>
                          <a:cs typeface="Calibri"/>
                        </a:rPr>
                        <a:t>ειδικός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9 similar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>
                          <a:latin typeface="Calibri"/>
                          <a:ea typeface="Calibri"/>
                          <a:cs typeface="Calibri"/>
                        </a:rPr>
                        <a:t>διαδικασία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9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</a:rPr>
                        <a:t>10 specific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70815" algn="l"/>
                        </a:tabLst>
                      </a:pPr>
                      <a:r>
                        <a:rPr lang="el-GR" sz="1600">
                          <a:latin typeface="Calibri"/>
                          <a:ea typeface="Calibri"/>
                          <a:cs typeface="Calibri"/>
                        </a:rPr>
                        <a:t>σημαντικός</a:t>
                      </a:r>
                      <a:endParaRPr lang="el-G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10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1331640" y="116632"/>
            <a:ext cx="57595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ACADEMIC WORDLIST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1b key</a:t>
            </a:r>
            <a:endParaRPr lang="el-G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115616" y="3705418"/>
            <a:ext cx="802838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There is a set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process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for applying for a passport.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She has made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significant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progress in the past year.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That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section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 the city has lots of restaurants and pubs.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My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favourite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dress is worn out, so I'm hoping to find something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similar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the sales.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This problem has only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occurred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once.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responded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to our letter immediately.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Physics there is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principle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 conservation of mass (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διατήρησης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της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μάζας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).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 don't know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specific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cause of the accident, but we are investigating.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Getting into university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requires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many hours of study.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She has a job in the public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sector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teaching primary school children.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547664" y="1700808"/>
          <a:ext cx="4519380" cy="2194560"/>
        </p:xfrm>
        <a:graphic>
          <a:graphicData uri="http://schemas.openxmlformats.org/drawingml/2006/table">
            <a:tbl>
              <a:tblPr/>
              <a:tblGrid>
                <a:gridCol w="1506460"/>
                <a:gridCol w="1506460"/>
                <a:gridCol w="1506460"/>
              </a:tblGrid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VERB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NOUN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ADJECTIVE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occur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process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require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respond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signify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significant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similar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specify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specific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47664" y="332656"/>
            <a:ext cx="6120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Derivatives 1b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547664" y="1700808"/>
          <a:ext cx="4519380" cy="2468880"/>
        </p:xfrm>
        <a:graphic>
          <a:graphicData uri="http://schemas.openxmlformats.org/drawingml/2006/table">
            <a:tbl>
              <a:tblPr/>
              <a:tblGrid>
                <a:gridCol w="1506460"/>
                <a:gridCol w="1506460"/>
                <a:gridCol w="1506460"/>
              </a:tblGrid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VERB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NOUN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ADJECTIVE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occur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occurrence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proceed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process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require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requirement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respond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response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Responsible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responsive</a:t>
                      </a:r>
                      <a:endParaRPr lang="en-US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signify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significance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significant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similarity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similar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</a:rPr>
                        <a:t>specify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specificity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specific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47664" y="332656"/>
            <a:ext cx="6120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Derivatives 1b key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Paraphrasing tips sem 1</Template>
  <TotalTime>134</TotalTime>
  <Words>810</Words>
  <Application>Microsoft Office PowerPoint</Application>
  <PresentationFormat>Προβολή στην οθόνη (4:3)</PresentationFormat>
  <Paragraphs>243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Wisp</vt:lpstr>
      <vt:lpstr>AWL QUIZZES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Company>uom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Article</dc:title>
  <dc:creator>user</dc:creator>
  <cp:lastModifiedBy>irispd</cp:lastModifiedBy>
  <cp:revision>26</cp:revision>
  <dcterms:created xsi:type="dcterms:W3CDTF">2015-11-06T07:03:12Z</dcterms:created>
  <dcterms:modified xsi:type="dcterms:W3CDTF">2019-11-11T07:25:46Z</dcterms:modified>
</cp:coreProperties>
</file>