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341" r:id="rId2"/>
    <p:sldId id="256" r:id="rId3"/>
    <p:sldId id="257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2" r:id="rId13"/>
    <p:sldId id="353" r:id="rId14"/>
    <p:sldId id="354" r:id="rId15"/>
    <p:sldId id="355" r:id="rId16"/>
    <p:sldId id="350" r:id="rId17"/>
    <p:sldId id="351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5" r:id="rId27"/>
    <p:sldId id="366" r:id="rId28"/>
    <p:sldId id="367" r:id="rId29"/>
    <p:sldId id="368" r:id="rId30"/>
    <p:sldId id="369" r:id="rId31"/>
    <p:sldId id="371" r:id="rId32"/>
    <p:sldId id="375" r:id="rId33"/>
    <p:sldId id="376" r:id="rId34"/>
    <p:sldId id="405" r:id="rId35"/>
    <p:sldId id="378" r:id="rId36"/>
    <p:sldId id="402" r:id="rId37"/>
    <p:sldId id="403" r:id="rId38"/>
    <p:sldId id="404" r:id="rId39"/>
    <p:sldId id="379" r:id="rId40"/>
    <p:sldId id="380" r:id="rId41"/>
    <p:sldId id="381" r:id="rId42"/>
    <p:sldId id="382" r:id="rId43"/>
    <p:sldId id="383" r:id="rId44"/>
    <p:sldId id="384" r:id="rId45"/>
    <p:sldId id="385" r:id="rId46"/>
    <p:sldId id="386" r:id="rId47"/>
    <p:sldId id="387" r:id="rId48"/>
    <p:sldId id="388" r:id="rId49"/>
    <p:sldId id="389" r:id="rId5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569" autoAdjust="0"/>
  </p:normalViewPr>
  <p:slideViewPr>
    <p:cSldViewPr>
      <p:cViewPr>
        <p:scale>
          <a:sx n="86" d="100"/>
          <a:sy n="86" d="100"/>
        </p:scale>
        <p:origin x="-906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0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20C6-45EA-498A-AA8D-50313D9575D9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AD775-137D-4719-8EA6-64ACA3D4D30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1285861"/>
            <a:ext cx="7672414" cy="4500594"/>
          </a:xfrm>
          <a:ln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ΜΑΘΗΜΑ:</a:t>
            </a:r>
            <a:br>
              <a:rPr lang="el-GR" sz="4400" dirty="0" smtClean="0"/>
            </a:br>
            <a:r>
              <a:rPr lang="el-GR" sz="4400" i="1" dirty="0" smtClean="0"/>
              <a:t>ΕΝΤΥΠΑ ΚΑΙ ΗΛΕΚΤΡΟΝΙΚΑ ΜΜΕ ΣΤΑ ΒΑΛΚΑΝΙΑ</a:t>
            </a: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n-US" sz="4400" dirty="0" smtClean="0">
                <a:solidFill>
                  <a:srgbClr val="FF0000"/>
                </a:solidFill>
              </a:rPr>
              <a:t>I</a:t>
            </a:r>
            <a:r>
              <a:rPr lang="el-GR" sz="4400" b="1" dirty="0" smtClean="0">
                <a:solidFill>
                  <a:srgbClr val="FF0000"/>
                </a:solidFill>
              </a:rPr>
              <a:t>. </a:t>
            </a:r>
            <a:r>
              <a:rPr lang="el-GR" sz="4400" b="1" i="1" dirty="0" smtClean="0">
                <a:solidFill>
                  <a:srgbClr val="FF0000"/>
                </a:solidFill>
              </a:rPr>
              <a:t>ΕΝΤΥΠΑ</a:t>
            </a:r>
            <a:r>
              <a:rPr lang="el-GR" sz="4900" b="1" dirty="0" smtClean="0">
                <a:solidFill>
                  <a:srgbClr val="FF0000"/>
                </a:solidFill>
              </a:rPr>
              <a:t/>
            </a:r>
            <a:br>
              <a:rPr lang="el-GR" sz="4900" b="1" dirty="0" smtClean="0">
                <a:solidFill>
                  <a:srgbClr val="FF0000"/>
                </a:solidFill>
              </a:rPr>
            </a:br>
            <a:r>
              <a:rPr lang="el-GR" sz="2800" dirty="0" smtClean="0">
                <a:solidFill>
                  <a:srgbClr val="FF0000"/>
                </a:solidFill>
              </a:rPr>
              <a:t>ΔΗΜΗΤΡΑ ΠΑΤΡΩΝΙΔΟΥ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el-GR" dirty="0" smtClean="0"/>
              <a:t>Δημοσιογραφικές σχολές από τα χρόνια του κομμουνισμού.</a:t>
            </a:r>
          </a:p>
          <a:p>
            <a:pPr marL="0" indent="0">
              <a:spcBef>
                <a:spcPts val="0"/>
              </a:spcBef>
              <a:buNone/>
            </a:pPr>
            <a:endParaRPr lang="el-GR" b="1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el-GR" dirty="0" smtClean="0"/>
              <a:t>Νέες σχολές στα υπάρχοντα πανεπιστημιακά ιδρύματα.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endParaRPr lang="el-GR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el-GR" dirty="0" smtClean="0"/>
              <a:t>Νέες σχολές σε νέα ιδρύματα.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endParaRPr lang="el-GR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el-GR" dirty="0" smtClean="0"/>
              <a:t>Επαγγελματικά σεμινάρια.</a:t>
            </a:r>
          </a:p>
          <a:p>
            <a:pPr>
              <a:buNone/>
            </a:pP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785794"/>
            <a:ext cx="8786874" cy="552356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b="1" dirty="0" smtClean="0">
                <a:solidFill>
                  <a:srgbClr val="FF0000"/>
                </a:solidFill>
              </a:rPr>
              <a:t>Οι σχολές δημοσιογραφίας τα πρώτα χρόνια αντιμετώπισαν προβλήματα.</a:t>
            </a:r>
            <a:r>
              <a:rPr lang="el-GR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Η κατάσταση ολοένα βελτιώνεται. Όμως μέχρι και το 2000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      οι φοιτητές δεν είναι ικανοποιημένοι.</a:t>
            </a:r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Κοσσυφοπέδιο       πολύ χαμηλό επίπεδο δημοσιογράφων λόγω έλλειψης σχολής πανεπιστημιακής έως το 2000.</a:t>
            </a:r>
            <a:endParaRPr lang="el-G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2500298" y="364331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357158" y="278605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ctr">
              <a:buNone/>
            </a:pPr>
            <a:r>
              <a:rPr lang="el-GR" dirty="0" smtClean="0">
                <a:solidFill>
                  <a:schemeClr val="bg1"/>
                </a:solidFill>
              </a:rPr>
              <a:t>Ευρωπαϊκά και αμερικάνικα ιδρύματα</a:t>
            </a:r>
          </a:p>
          <a:p>
            <a:pPr indent="0" algn="ctr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indent="0" algn="ctr">
              <a:buNone/>
            </a:pPr>
            <a:r>
              <a:rPr lang="el-GR" dirty="0" smtClean="0">
                <a:solidFill>
                  <a:schemeClr val="bg1"/>
                </a:solidFill>
              </a:rPr>
              <a:t>Σεμινάρια επανεκπαίδευσης δημοσιογράφων</a:t>
            </a:r>
          </a:p>
          <a:p>
            <a:pPr indent="0" algn="ctr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indent="0" algn="ctr">
              <a:buNone/>
            </a:pPr>
            <a:r>
              <a:rPr lang="el-GR" dirty="0" smtClean="0">
                <a:solidFill>
                  <a:schemeClr val="bg1"/>
                </a:solidFill>
              </a:rPr>
              <a:t>Σιγά σιγά περνούν από τα διεθνή ιδρύματα στις επαγγελματικές ενώσεις δημοσιογράφων και τα τοπικά ιδρύματα.   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 rot="5400000">
            <a:off x="4429918" y="2356636"/>
            <a:ext cx="285752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 rot="5400000">
            <a:off x="4429918" y="3285330"/>
            <a:ext cx="285752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Βασική α</a:t>
            </a:r>
            <a:r>
              <a:rPr lang="el-GR" b="1" dirty="0" smtClean="0">
                <a:solidFill>
                  <a:srgbClr val="FF0000"/>
                </a:solidFill>
              </a:rPr>
              <a:t>δυναμία των σεμιναρίων </a:t>
            </a:r>
            <a:r>
              <a:rPr lang="el-GR" b="1" dirty="0" smtClean="0">
                <a:solidFill>
                  <a:srgbClr val="FF0000"/>
                </a:solidFill>
              </a:rPr>
              <a:t>επαγγελματικής επανεκπαίδευσης</a:t>
            </a:r>
          </a:p>
          <a:p>
            <a:pPr indent="0" algn="ctr"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indent="0"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απευθύνονται μόνο στους δημοσιογράφους των ΜΜΕ πανεθνικής εμβέλειας</a:t>
            </a:r>
          </a:p>
          <a:p>
            <a:pPr indent="0" algn="ctr"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 indent="0" algn="ctr"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 indent="0" algn="ctr">
              <a:buNone/>
            </a:pPr>
            <a:r>
              <a:rPr lang="el-GR" b="1" dirty="0" smtClean="0">
                <a:solidFill>
                  <a:schemeClr val="bg1"/>
                </a:solidFill>
              </a:rPr>
              <a:t>δ</a:t>
            </a:r>
            <a:r>
              <a:rPr lang="el-GR" b="1" dirty="0" smtClean="0">
                <a:solidFill>
                  <a:schemeClr val="bg1"/>
                </a:solidFill>
              </a:rPr>
              <a:t>ημοσιογράφοι </a:t>
            </a:r>
            <a:r>
              <a:rPr lang="el-GR" b="1" dirty="0" smtClean="0">
                <a:solidFill>
                  <a:schemeClr val="bg1"/>
                </a:solidFill>
              </a:rPr>
              <a:t>περιφερειακών/τοπικών </a:t>
            </a:r>
            <a:r>
              <a:rPr lang="el-GR" b="1" dirty="0" smtClean="0">
                <a:solidFill>
                  <a:schemeClr val="bg1"/>
                </a:solidFill>
              </a:rPr>
              <a:t>ΜΜΕ: </a:t>
            </a:r>
            <a:r>
              <a:rPr lang="el-GR" b="1" dirty="0" smtClean="0">
                <a:solidFill>
                  <a:schemeClr val="bg1"/>
                </a:solidFill>
              </a:rPr>
              <a:t>χαμηλό επίπεδο και μόνο σεμινάρια σαββατοκύριακου.</a:t>
            </a:r>
          </a:p>
          <a:p>
            <a:pPr indent="0">
              <a:buNone/>
            </a:pPr>
            <a:endParaRPr lang="el-GR" b="1" dirty="0" smtClean="0">
              <a:solidFill>
                <a:srgbClr val="FF0000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 rot="5400000">
            <a:off x="4393405" y="2678901"/>
            <a:ext cx="358778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 rot="5400000">
            <a:off x="4428330" y="4144174"/>
            <a:ext cx="431010" cy="794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Εργασιακές σχέσεις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Σε όλα τα Βαλκάνια δεν είναι ιδανικές (εργασία δημοσιογράφων χωρίς συμβόλαια, μη καταβολή ασφαλιστικών δικαιωμάτων, υπεραπασχόληση, χαμηλές αποδοχές, «πιέσεις» σε βάρος τους).</a:t>
            </a:r>
            <a:endParaRPr lang="en-US" dirty="0" smtClean="0">
              <a:solidFill>
                <a:schemeClr val="bg1"/>
              </a:solidFill>
            </a:endParaRP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l-GR" b="1" u="sng" dirty="0" smtClean="0">
                <a:solidFill>
                  <a:srgbClr val="FF0000"/>
                </a:solidFill>
              </a:rPr>
              <a:t>Εξαίρεση</a:t>
            </a:r>
            <a:r>
              <a:rPr lang="el-GR" dirty="0" smtClean="0">
                <a:solidFill>
                  <a:srgbClr val="FF0000"/>
                </a:solidFill>
              </a:rPr>
              <a:t>: </a:t>
            </a:r>
            <a:r>
              <a:rPr lang="el-GR" dirty="0" smtClean="0">
                <a:solidFill>
                  <a:schemeClr val="bg1"/>
                </a:solidFill>
              </a:rPr>
              <a:t>οι εργαζόμενοι σε κρατικά ΜΜΕ.</a:t>
            </a:r>
            <a:endParaRPr lang="el-GR" dirty="0" smtClean="0">
              <a:solidFill>
                <a:schemeClr val="bg1"/>
              </a:solidFill>
            </a:endParaRPr>
          </a:p>
          <a:p>
            <a:pPr indent="0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Παράδειγμα Μαυροβουνίου, Κροατίας, Αλβανίας.</a:t>
            </a:r>
          </a:p>
          <a:p>
            <a:pPr indent="0">
              <a:buNone/>
            </a:pPr>
            <a:endParaRPr lang="el-GR" dirty="0" smtClean="0"/>
          </a:p>
          <a:p>
            <a:pPr indent="0">
              <a:buNone/>
            </a:pPr>
            <a:endParaRPr lang="el-GR" dirty="0" smtClean="0"/>
          </a:p>
          <a:p>
            <a:pPr indent="0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l-GR" dirty="0" smtClean="0"/>
              <a:t>Βοσνία, παράδειγμα εφημερίδας </a:t>
            </a:r>
            <a:r>
              <a:rPr lang="en-US" i="1" dirty="0" err="1" smtClean="0"/>
              <a:t>Oslobodjenje</a:t>
            </a:r>
            <a:r>
              <a:rPr lang="en-US" i="1" dirty="0" smtClean="0"/>
              <a:t>, </a:t>
            </a:r>
            <a:r>
              <a:rPr lang="el-GR" dirty="0" smtClean="0"/>
              <a:t>απεργιακές κινητοποιήσεις. 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l-GR" dirty="0" smtClean="0"/>
              <a:t>Σερβία, ιδιωτικοποιήσεις, παράδειγμα ομίλου </a:t>
            </a:r>
            <a:r>
              <a:rPr lang="en-US" i="1" dirty="0" err="1" smtClean="0"/>
              <a:t>Politika</a:t>
            </a:r>
            <a:r>
              <a:rPr lang="en-US" i="1" dirty="0" smtClean="0"/>
              <a:t>.</a:t>
            </a:r>
            <a:endParaRPr lang="el-GR" dirty="0" smtClean="0"/>
          </a:p>
          <a:p>
            <a:pPr indent="0">
              <a:buNone/>
            </a:pPr>
            <a:endParaRPr lang="el-GR" dirty="0" smtClean="0"/>
          </a:p>
          <a:p>
            <a:pPr indent="0">
              <a:buNone/>
            </a:pPr>
            <a:r>
              <a:rPr lang="el-GR" dirty="0" smtClean="0"/>
              <a:t>Σε όλες τις Βαλκανικές χώρες, οι αμοιβές των δημοσιογράφων      σαφώς χαμηλότερες από των υπολοίπων Ευρωπαίων δημοσιογράφων.</a:t>
            </a:r>
            <a:endParaRPr lang="el-GR" dirty="0" smtClean="0"/>
          </a:p>
          <a:p>
            <a:pPr indent="0">
              <a:buNone/>
            </a:pP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3500430" y="521495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595004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Αποδοχές</a:t>
            </a:r>
            <a:r>
              <a:rPr lang="el-GR" dirty="0" smtClean="0"/>
              <a:t> δημοσιογράφων σε ΜΜΕ εθνικής εμβέλειας </a:t>
            </a:r>
            <a:r>
              <a:rPr lang="el-GR" b="1" dirty="0" smtClean="0">
                <a:solidFill>
                  <a:srgbClr val="FF0000"/>
                </a:solidFill>
              </a:rPr>
              <a:t>&gt;</a:t>
            </a:r>
            <a:r>
              <a:rPr lang="el-GR" dirty="0" smtClean="0"/>
              <a:t> δημοσιογράφων σε τοπικά ΜΜΕ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&gt; </a:t>
            </a:r>
            <a:r>
              <a:rPr lang="el-GR" dirty="0" smtClean="0"/>
              <a:t>δημοσιογράφων σε ΜΜΕ μειονοτήτων</a:t>
            </a:r>
          </a:p>
          <a:p>
            <a:endParaRPr lang="el-GR" dirty="0" smtClean="0"/>
          </a:p>
          <a:p>
            <a:r>
              <a:rPr lang="el-GR" dirty="0" smtClean="0"/>
              <a:t>Παράδειγμα Μαυροβουνίου, Βοσνίας, Β. Μακεδονίας, Κροατίας,  Αλβανίας, Ρουμανίας.</a:t>
            </a:r>
          </a:p>
          <a:p>
            <a:endParaRPr lang="el-GR" dirty="0" smtClean="0"/>
          </a:p>
          <a:p>
            <a:r>
              <a:rPr lang="el-GR" dirty="0" smtClean="0"/>
              <a:t>Κοσσυφοπέδιο: εγκατάσταση </a:t>
            </a:r>
            <a:r>
              <a:rPr lang="en-US" dirty="0" smtClean="0"/>
              <a:t>UNMIK      K</a:t>
            </a:r>
            <a:r>
              <a:rPr lang="el-GR" dirty="0" err="1" smtClean="0"/>
              <a:t>αλύτερες</a:t>
            </a:r>
            <a:r>
              <a:rPr lang="el-GR" dirty="0" smtClean="0"/>
              <a:t> δημοσιογραφικές αποδοχές</a:t>
            </a:r>
            <a:r>
              <a:rPr lang="el-GR" dirty="0" smtClean="0"/>
              <a:t>  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6715140" y="428625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5257800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Συνέπειες χαμηλών δημοσιογραφικών αποδοχών: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</a:t>
            </a:r>
            <a:r>
              <a:rPr lang="el-GR" dirty="0" smtClean="0"/>
              <a:t>Απασχόληση πολύωρη σε πολλά και διαφορετικά (και διαφορετικής ποιότητας) μέσα.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Επιδίωξη επαγγελματικής ανέλιξης μέσω της δημοσιογραφίας σε υψηλές θέσεις στον κρατικό μηχανισμό.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Παράδειγμα Αλβανίας.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Οργανώσεις δημοσιογράφων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952062"/>
          </a:xfrm>
        </p:spPr>
        <p:txBody>
          <a:bodyPr/>
          <a:lstStyle/>
          <a:p>
            <a:pPr algn="ctr"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l-GR" sz="3600" b="1" dirty="0" smtClean="0">
                <a:solidFill>
                  <a:srgbClr val="FF0000"/>
                </a:solidFill>
              </a:rPr>
              <a:t>Γενική εικόνα: </a:t>
            </a:r>
            <a:r>
              <a:rPr lang="el-GR" sz="3600" dirty="0" smtClean="0">
                <a:solidFill>
                  <a:schemeClr val="bg1"/>
                </a:solidFill>
              </a:rPr>
              <a:t>Πολλά συνδικάτα, δημοσιογράφοι διαιρεμένοι συνδικαλιστικά. Αυτή η πολυδιάσπαση αποδυναμώνει την άσκηση πίεσης των δημοσιογράφων.</a:t>
            </a:r>
          </a:p>
          <a:p>
            <a:pPr algn="ctr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Σερβία: </a:t>
            </a:r>
            <a:r>
              <a:rPr lang="en-US" dirty="0" smtClean="0">
                <a:solidFill>
                  <a:schemeClr val="bg1"/>
                </a:solidFill>
              </a:rPr>
              <a:t>UNS, NUN, </a:t>
            </a:r>
            <a:r>
              <a:rPr lang="en-US" dirty="0" err="1" smtClean="0">
                <a:solidFill>
                  <a:schemeClr val="bg1"/>
                </a:solidFill>
              </a:rPr>
              <a:t>Nezavisnost</a:t>
            </a:r>
            <a:r>
              <a:rPr lang="en-US" dirty="0" smtClean="0">
                <a:solidFill>
                  <a:schemeClr val="bg1"/>
                </a:solidFill>
              </a:rPr>
              <a:t> Media Union 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Μαυροβούνιο: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Independent Association of</a:t>
            </a:r>
            <a:endParaRPr lang="el-GR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bg1"/>
                </a:solidFill>
              </a:rPr>
              <a:t>Professional Journalists of Montenegro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και</a:t>
            </a:r>
            <a:endParaRPr lang="el-GR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ssociation of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Journalists </a:t>
            </a:r>
            <a:r>
              <a:rPr lang="en-US" dirty="0" smtClean="0">
                <a:solidFill>
                  <a:schemeClr val="bg1"/>
                </a:solidFill>
              </a:rPr>
              <a:t>of </a:t>
            </a:r>
            <a:r>
              <a:rPr lang="en-US" dirty="0" smtClean="0">
                <a:solidFill>
                  <a:schemeClr val="bg1"/>
                </a:solidFill>
              </a:rPr>
              <a:t>Montenegro</a:t>
            </a:r>
            <a:r>
              <a:rPr lang="el-GR" dirty="0" smtClean="0">
                <a:solidFill>
                  <a:schemeClr val="bg1"/>
                </a:solidFill>
              </a:rPr>
              <a:t> και</a:t>
            </a:r>
            <a:endParaRPr lang="el-GR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bg1"/>
                </a:solidFill>
              </a:rPr>
              <a:t>Independent Trade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Union </a:t>
            </a:r>
            <a:r>
              <a:rPr lang="en-US" dirty="0" smtClean="0">
                <a:solidFill>
                  <a:schemeClr val="bg1"/>
                </a:solidFill>
              </a:rPr>
              <a:t>of </a:t>
            </a:r>
            <a:r>
              <a:rPr lang="en-US" dirty="0" smtClean="0">
                <a:solidFill>
                  <a:schemeClr val="bg1"/>
                </a:solidFill>
              </a:rPr>
              <a:t>Journalists of</a:t>
            </a:r>
            <a:endParaRPr lang="el-GR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bg1"/>
                </a:solidFill>
              </a:rPr>
              <a:t>Montenegro</a:t>
            </a:r>
            <a:endParaRPr lang="el-GR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el-G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85720" y="500042"/>
            <a:ext cx="8365910" cy="5715040"/>
          </a:xfrm>
        </p:spPr>
        <p:txBody>
          <a:bodyPr anchor="t">
            <a:normAutofit fontScale="90000"/>
          </a:bodyPr>
          <a:lstStyle/>
          <a:p>
            <a:r>
              <a:rPr lang="el-GR" sz="4400" b="0" dirty="0" smtClean="0"/>
              <a:t/>
            </a:r>
            <a:br>
              <a:rPr lang="el-GR" sz="4400" b="0" dirty="0" smtClean="0"/>
            </a:br>
            <a:r>
              <a:rPr lang="el-GR" sz="4900" dirty="0" err="1" smtClean="0"/>
              <a:t>δημοσιογραφοι</a:t>
            </a:r>
            <a:r>
              <a:rPr lang="el-GR" sz="4900" dirty="0" smtClean="0"/>
              <a:t> και </a:t>
            </a:r>
            <a:r>
              <a:rPr lang="el-GR" sz="4900" dirty="0" err="1" smtClean="0"/>
              <a:t>δημοσιογραφια</a:t>
            </a:r>
            <a:r>
              <a:rPr lang="el-GR" sz="4900" dirty="0" smtClean="0"/>
              <a:t> στα</a:t>
            </a:r>
            <a:br>
              <a:rPr lang="el-GR" sz="4900" dirty="0" smtClean="0"/>
            </a:br>
            <a:r>
              <a:rPr lang="el-GR" sz="4900" dirty="0" err="1" smtClean="0"/>
              <a:t>μετακομμουνιστικά</a:t>
            </a:r>
            <a:r>
              <a:rPr lang="el-GR" sz="4900" dirty="0" smtClean="0"/>
              <a:t> Βαλκάνια:</a:t>
            </a:r>
            <a:br>
              <a:rPr lang="el-GR" sz="4900" dirty="0" smtClean="0"/>
            </a:br>
            <a:r>
              <a:rPr lang="el-GR" sz="4400" b="0" dirty="0" smtClean="0"/>
              <a:t/>
            </a:r>
            <a:br>
              <a:rPr lang="el-GR" sz="4400" b="0" dirty="0" smtClean="0"/>
            </a:br>
            <a:r>
              <a:rPr lang="el-GR" sz="4400" b="0" dirty="0" smtClean="0"/>
              <a:t/>
            </a:r>
            <a:br>
              <a:rPr lang="el-GR" sz="4400" b="0" dirty="0" smtClean="0"/>
            </a:br>
            <a:r>
              <a:rPr lang="el-GR" sz="3100" b="0" dirty="0" smtClean="0">
                <a:solidFill>
                  <a:schemeClr val="bg1"/>
                </a:solidFill>
              </a:rPr>
              <a:t>ΔΗΜΗΤΡΑ ΠΑΤΡΩΝΙΔΟΥ</a:t>
            </a:r>
            <a:br>
              <a:rPr lang="el-GR" sz="3100" b="0" dirty="0" smtClean="0">
                <a:solidFill>
                  <a:schemeClr val="bg1"/>
                </a:solidFill>
              </a:rPr>
            </a:br>
            <a:r>
              <a:rPr lang="el-GR" sz="4400" b="0" dirty="0" smtClean="0"/>
              <a:t/>
            </a:r>
            <a:br>
              <a:rPr lang="el-GR" sz="4400" b="0" dirty="0" smtClean="0"/>
            </a:br>
            <a:endParaRPr lang="el-GR" sz="4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b="1" dirty="0" smtClean="0">
                <a:solidFill>
                  <a:srgbClr val="FF0000"/>
                </a:solidFill>
              </a:rPr>
              <a:t>	Βοσνία Ερζεγοβίνη: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Journalists </a:t>
            </a:r>
            <a:r>
              <a:rPr lang="en-US" dirty="0" smtClean="0">
                <a:solidFill>
                  <a:schemeClr val="bg1"/>
                </a:solidFill>
              </a:rPr>
              <a:t>of </a:t>
            </a:r>
            <a:r>
              <a:rPr lang="en-US" dirty="0" smtClean="0">
                <a:solidFill>
                  <a:schemeClr val="bg1"/>
                </a:solidFill>
              </a:rPr>
              <a:t>Bosnia Herzegovina</a:t>
            </a:r>
            <a:r>
              <a:rPr lang="el-GR" dirty="0" smtClean="0">
                <a:solidFill>
                  <a:schemeClr val="bg1"/>
                </a:solidFill>
              </a:rPr>
              <a:t> και</a:t>
            </a:r>
            <a:r>
              <a:rPr lang="en-US" dirty="0" smtClean="0">
                <a:solidFill>
                  <a:schemeClr val="bg1"/>
                </a:solidFill>
              </a:rPr>
              <a:t> Union of Professional Journalists </a:t>
            </a:r>
            <a:r>
              <a:rPr lang="en-US" dirty="0" smtClean="0">
                <a:solidFill>
                  <a:schemeClr val="bg1"/>
                </a:solidFill>
              </a:rPr>
              <a:t>of Bosnia </a:t>
            </a:r>
            <a:r>
              <a:rPr lang="en-US" dirty="0" smtClean="0">
                <a:solidFill>
                  <a:schemeClr val="bg1"/>
                </a:solidFill>
              </a:rPr>
              <a:t>Herzegovina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	</a:t>
            </a:r>
            <a:r>
              <a:rPr lang="el-GR" b="1" dirty="0" smtClean="0">
                <a:solidFill>
                  <a:srgbClr val="FF0000"/>
                </a:solidFill>
              </a:rPr>
              <a:t>Αλβανία: </a:t>
            </a:r>
            <a:r>
              <a:rPr lang="en-US" dirty="0" smtClean="0">
                <a:solidFill>
                  <a:schemeClr val="bg1"/>
                </a:solidFill>
              </a:rPr>
              <a:t>Albania league of Journalist </a:t>
            </a:r>
            <a:r>
              <a:rPr lang="el-GR" dirty="0" smtClean="0">
                <a:solidFill>
                  <a:schemeClr val="bg1"/>
                </a:solidFill>
              </a:rPr>
              <a:t>και </a:t>
            </a:r>
            <a:r>
              <a:rPr lang="en-US" dirty="0" smtClean="0">
                <a:solidFill>
                  <a:schemeClr val="bg1"/>
                </a:solidFill>
              </a:rPr>
              <a:t>Association of Professional </a:t>
            </a:r>
            <a:r>
              <a:rPr lang="en-US" dirty="0" smtClean="0">
                <a:solidFill>
                  <a:schemeClr val="bg1"/>
                </a:solidFill>
              </a:rPr>
              <a:t>Journalists</a:t>
            </a:r>
            <a:endParaRPr lang="bg-BG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	</a:t>
            </a:r>
          </a:p>
          <a:p>
            <a:pPr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	</a:t>
            </a:r>
            <a:r>
              <a:rPr lang="el-GR" b="1" dirty="0" smtClean="0">
                <a:solidFill>
                  <a:srgbClr val="FF0000"/>
                </a:solidFill>
              </a:rPr>
              <a:t>Βουλγαρία: </a:t>
            </a:r>
            <a:r>
              <a:rPr lang="el-GR" dirty="0" smtClean="0">
                <a:solidFill>
                  <a:schemeClr val="bg1"/>
                </a:solidFill>
              </a:rPr>
              <a:t>2 συνδικαλιστικές ενώσεις με μη καλές σχέσεις</a:t>
            </a:r>
            <a:endParaRPr lang="en-US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el-G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	Ρουμανία: αντίστροφη πορεία. </a:t>
            </a:r>
            <a:r>
              <a:rPr lang="el-GR" dirty="0" smtClean="0"/>
              <a:t>Πολλές επαγγελματικές ενώσεις, με πολύ χαμηλό προφίλ και παράλληλα γίνονται προσπάθειες να δημιουργηθούν κι άλλες.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l-GR" b="1" dirty="0" smtClean="0">
                <a:solidFill>
                  <a:srgbClr val="FF0000"/>
                </a:solidFill>
              </a:rPr>
              <a:t>Κροατία: </a:t>
            </a:r>
            <a:r>
              <a:rPr lang="el-GR" dirty="0" smtClean="0"/>
              <a:t>μία μόνο επαγγελματική οργάνωση, η</a:t>
            </a:r>
            <a:r>
              <a:rPr lang="en-US" dirty="0" smtClean="0"/>
              <a:t> Trade Union of Croatian Journalists</a:t>
            </a:r>
            <a:r>
              <a:rPr lang="el-GR" dirty="0" smtClean="0"/>
              <a:t> 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l-GR" b="1" dirty="0" smtClean="0">
                <a:solidFill>
                  <a:srgbClr val="FF0000"/>
                </a:solidFill>
              </a:rPr>
              <a:t>Κοσσυφοπέδιο: </a:t>
            </a:r>
            <a:r>
              <a:rPr lang="el-GR" dirty="0" smtClean="0"/>
              <a:t>Ομοσπονδία Δημοσιογράφων Κοσσυφοπεδίου (</a:t>
            </a:r>
            <a:r>
              <a:rPr lang="en-US" dirty="0" smtClean="0"/>
              <a:t>FJK)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714488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χαμηλή ποιότητα της δημοσιογραφίας στα Βαλκάνια μετά τον κομμουνισμό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Δημοσιογραφία για </a:t>
            </a:r>
            <a:r>
              <a:rPr lang="el-GR" b="1" dirty="0" err="1" smtClean="0">
                <a:solidFill>
                  <a:srgbClr val="FF0000"/>
                </a:solidFill>
              </a:rPr>
              <a:t>Πούλιτζερ</a:t>
            </a:r>
            <a:r>
              <a:rPr lang="el-GR" b="1" dirty="0" smtClean="0">
                <a:solidFill>
                  <a:srgbClr val="FF0000"/>
                </a:solidFill>
              </a:rPr>
              <a:t>; Δυστυχώς όχι.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dirty="0" smtClean="0"/>
              <a:t>Εξαιρετικά πολυκομματικά πολιτικά συστήματα, ξαφνική εφαρμογή ελευθερίας του λόγου, έλλειψη παράδοσης και συνέχειας, διφορούμενα ενδιαφέροντα  των </a:t>
            </a:r>
            <a:r>
              <a:rPr lang="el-GR" dirty="0" smtClean="0"/>
              <a:t>α</a:t>
            </a:r>
            <a:r>
              <a:rPr lang="el-GR" dirty="0" smtClean="0"/>
              <a:t>ναγνωστών  μερικές μόνο από τις αιτίες.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Εκδηλώσεις της χαμηλής ποιότητας του Τύπου: κιτρινισμός, απουσία δημοσιογραφικής δεοντολογίας, ενασχόληση με πολλά και έλλειψη εξειδίκευσης σε ένα είδος δημοσιογραφίας, κ.ά.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Βοσνία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Οι περισσότεροι παλαιοί δημοσιογράφοι έχουν μεταναστεύσει.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Έλλειψη δημοσιογραφικής έρευνας και κώδικα ήθους.</a:t>
            </a:r>
            <a:endParaRPr lang="el-G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el-GR" b="1" dirty="0" smtClean="0">
                <a:solidFill>
                  <a:srgbClr val="FF0000"/>
                </a:solidFill>
              </a:rPr>
              <a:t>Κροατία</a:t>
            </a:r>
          </a:p>
          <a:p>
            <a:pPr indent="0">
              <a:spcBef>
                <a:spcPts val="0"/>
              </a:spcBef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 indent="0">
              <a:spcBef>
                <a:spcPts val="0"/>
              </a:spcBef>
              <a:buNone/>
            </a:pPr>
            <a:r>
              <a:rPr lang="el-GR" dirty="0" smtClean="0">
                <a:solidFill>
                  <a:schemeClr val="bg1"/>
                </a:solidFill>
              </a:rPr>
              <a:t>Βελτίωση ειδησεογραφικής παραγωγής στα κρατικά ΜΜΕ             βελτίωση επιπέδου δημοσιογραφίας.</a:t>
            </a:r>
          </a:p>
          <a:p>
            <a:pPr indent="0">
              <a:spcBef>
                <a:spcPts val="0"/>
              </a:spcBef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indent="0">
              <a:spcBef>
                <a:spcPts val="0"/>
              </a:spcBef>
              <a:buNone/>
            </a:pPr>
            <a:r>
              <a:rPr lang="el-GR" dirty="0" smtClean="0">
                <a:solidFill>
                  <a:schemeClr val="bg1"/>
                </a:solidFill>
              </a:rPr>
              <a:t>Ωστόσο ακόμη και το 2000         φαινόμενα παραπληροφόρησης ή/και κακοποίησης της είδησης.</a:t>
            </a:r>
          </a:p>
          <a:p>
            <a:pPr indent="0">
              <a:spcBef>
                <a:spcPts val="0"/>
              </a:spcBef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indent="0">
              <a:spcBef>
                <a:spcPts val="0"/>
              </a:spcBef>
              <a:buNone/>
            </a:pP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2357422" y="314324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5214942" y="400050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Μαυροβούνιο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Έλλειψη επαγγελματισμού και υπευθυνότητας. Μονομέρεια και έλλειψη αντικειμενικότητας.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Σερβία</a:t>
            </a: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Δημοσιογραφία με διακυμάνσεις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Κρατικά ΜΜΕ       μονομέρεια και έλλειψη αντικειμενικότητας. Έλλειψη δημοσιογράφων και ανταποκριτών ειδικευμένων σε ειδικά θέματα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Ιδιωτικά ΜΜΕ        άγνοια βασικών αρχών δημοσιογραφίας και πολιτικής. Αδυναμία απεμπλοκής από την επήρεια πολιτικών.</a:t>
            </a:r>
            <a:endParaRPr lang="el-GR" b="1" dirty="0" smtClean="0">
              <a:solidFill>
                <a:srgbClr val="FF0000"/>
              </a:solidFill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2857488" y="2928934"/>
            <a:ext cx="500066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3071802" y="4786322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Ρουμανία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Μεγάλη ελευθερία δημοσιογράφων. Τους λείπει ο όμως ο επαγγελματισμός, η παιδεία και η αυτοεκτίμηση. Απουσία κώδικα ήθους.</a:t>
            </a:r>
          </a:p>
          <a:p>
            <a:pPr>
              <a:buNone/>
            </a:pPr>
            <a:r>
              <a:rPr lang="el-GR" dirty="0" smtClean="0"/>
              <a:t>Μονομέρεια και επίκληση στο συναίσθημα του κοινού.</a:t>
            </a:r>
            <a:r>
              <a:rPr lang="el-GR" dirty="0" smtClean="0"/>
              <a:t> </a:t>
            </a: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Βουλγαρία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Δημοσιογράφοι με καλή μόρφωση και ευρεία παιδεία.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Δημοσιογραφία, συχνά, της αυτολογοκρισίας και του χρηματισμού.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Στα ηλεκτρονικά μέσα απεμπολείται η ενημέρωση χάριν της διασκέδασης και της διεύρυνσης του κοινού/πελατών.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ΠΕΡΙΕΧΟΜΕΝΑ </a:t>
            </a:r>
            <a:r>
              <a:rPr lang="el-GR" dirty="0" smtClean="0"/>
              <a:t>ΕΝΟΤΗΤΑΣ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928670"/>
            <a:ext cx="8401080" cy="5380690"/>
          </a:xfrm>
        </p:spPr>
        <p:txBody>
          <a:bodyPr>
            <a:normAutofit/>
          </a:bodyPr>
          <a:lstStyle/>
          <a:p>
            <a:pPr marL="651510" indent="-514350" algn="just">
              <a:buFont typeface="+mj-lt"/>
              <a:buAutoNum type="arabicPeriod"/>
            </a:pP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 algn="just">
              <a:buFont typeface="+mj-lt"/>
              <a:buAutoNum type="arabicPeriod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δημοσιογράφοι κατά τη μετάβαση από τον κομμουνισμό στην ελευθερία του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λόγου</a:t>
            </a: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 algn="just">
              <a:buFont typeface="+mj-lt"/>
              <a:buAutoNum type="arabicPeriod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εκπαίδευση των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δημοσιογράφων</a:t>
            </a:r>
          </a:p>
          <a:p>
            <a:pPr marL="651510" indent="-514350" algn="just">
              <a:buFont typeface="+mj-lt"/>
              <a:buAutoNum type="arabicPeriod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Εργασιακές σχέσεις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651510" indent="-514350" algn="just">
              <a:buFont typeface="+mj-lt"/>
              <a:buAutoNum type="arabicPeriod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οργανώσεις των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δημοσιογράφων</a:t>
            </a: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 algn="just">
              <a:buFont typeface="+mj-lt"/>
              <a:buAutoNum type="arabicPeriod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χαμηλή ποιότητα της δημοσιογραφίας στα Βαλκάνια μετά τον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κομμουνισμό</a:t>
            </a: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 algn="just">
              <a:buFont typeface="+mj-lt"/>
              <a:buAutoNum type="arabicPeriod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Έλεγχος και αυτοέλεγχος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των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δημοσιογράφων.</a:t>
            </a: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 algn="just">
              <a:buNone/>
            </a:pPr>
            <a:endParaRPr lang="el-GR" dirty="0" smtClean="0"/>
          </a:p>
          <a:p>
            <a:pPr marL="651510" indent="-514350">
              <a:buNone/>
            </a:pPr>
            <a:endParaRPr lang="el-GR" dirty="0" smtClean="0"/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Β. Μακεδονία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Πολύ χαμηλό επίπεδο δημοσιογραφίας.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Έλλειψη ουσιαστικής παιδείας δημοσιογράφων και άμεσες ή έμμεσες πολιτικές ή/και οικονομικές εξαρτήσεις. 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Το πνεύμα της αντιπαράθεσης μεταξύ Αλβανών και Σλαβομακεδόνων δημοσιογράφων επιτείνει την εθνική πόλωση της κοινωνίας.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9521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Αλβανία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Χαμηλή ποιότητα δημοσιογραφίας.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Έντονα πολιτικοποιημένοι (κομματικοποιημένοι) δημοσιογράφοι, χωρίς πανεπιστημιακή εκπαίδευση και δημοκρατική διαπαιδαγώγηση.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Διακριτή βελτίωση έφερε η καθημερινή τριβή και η παρακολούθηση σεμιναρίων δημοσιογραφίας που διοργανώνουν μη κυβερνητικοί φορείς (</a:t>
            </a:r>
            <a:r>
              <a:rPr lang="en-US" dirty="0" smtClean="0">
                <a:solidFill>
                  <a:schemeClr val="bg1"/>
                </a:solidFill>
              </a:rPr>
              <a:t>Soros Media Center, Albanian Media Institute).</a:t>
            </a:r>
            <a:r>
              <a:rPr lang="el-GR" dirty="0" smtClean="0">
                <a:solidFill>
                  <a:schemeClr val="bg1"/>
                </a:solidFill>
              </a:rPr>
              <a:t>  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3200" b="1" dirty="0" smtClean="0">
                <a:solidFill>
                  <a:srgbClr val="FF0000"/>
                </a:solidFill>
              </a:rPr>
              <a:t>Κόσσοβο </a:t>
            </a:r>
            <a:endParaRPr lang="el-G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Μετά τους βομβαρδισμούς του ΝΑΤΟ και την επάνοδο των Αλβανών       εκδικητική δημοσιογραφία           τιμωρία ατόμων που ενεπλάκησαν σε </a:t>
            </a:r>
            <a:r>
              <a:rPr lang="el-GR" dirty="0" err="1" smtClean="0"/>
              <a:t>αντιαλβανικές</a:t>
            </a:r>
            <a:r>
              <a:rPr lang="el-GR" dirty="0" smtClean="0"/>
              <a:t> ενέργειες         σ</a:t>
            </a:r>
            <a:r>
              <a:rPr lang="el-GR" dirty="0" smtClean="0"/>
              <a:t>το στόχαστρο και οι </a:t>
            </a:r>
            <a:r>
              <a:rPr lang="el-GR" dirty="0" err="1" smtClean="0"/>
              <a:t>Ρομά</a:t>
            </a:r>
            <a:r>
              <a:rPr lang="el-GR" dirty="0" smtClean="0"/>
              <a:t>.</a:t>
            </a: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3143240" y="3429000"/>
            <a:ext cx="500066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7715272" y="3429000"/>
            <a:ext cx="500066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2571736" y="4286256"/>
            <a:ext cx="500066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Έλεγχος και αυτοέλεγχος των δημοσιογράφων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Ταυτότητα φορέων εξουσίας και ελέγχου των ΜΜΕ</a:t>
            </a:r>
            <a:r>
              <a:rPr lang="el-GR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Πολιτικοί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Κρατική μηχανή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Επιχειρηματίες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Κοινωνία των πολιτών και επιβολή του νόμου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Έλεγχος και αυτοέλεγχος αμέσως </a:t>
            </a:r>
            <a:r>
              <a:rPr lang="el-GR" b="1" dirty="0" smtClean="0">
                <a:solidFill>
                  <a:srgbClr val="FF0000"/>
                </a:solidFill>
              </a:rPr>
              <a:t>μετά την κατάρρευση του </a:t>
            </a:r>
            <a:r>
              <a:rPr lang="el-GR" b="1" dirty="0" smtClean="0">
                <a:solidFill>
                  <a:srgbClr val="FF0000"/>
                </a:solidFill>
              </a:rPr>
              <a:t>κομμουνισμού     εκμηδενίζεται: 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Οι δημοσιογράφοι απελευθερώνονται από κάθε λογής δεσμεύσεις.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Έκρηξη ιδιωτικών ΜΜΕ.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Είσοδος στον χώρο νέων δημοσιογράφων.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err="1" smtClean="0">
                <a:solidFill>
                  <a:srgbClr val="FF0000"/>
                </a:solidFill>
              </a:rPr>
              <a:t>Καταγγελτική</a:t>
            </a:r>
            <a:r>
              <a:rPr lang="el-GR" b="1" dirty="0" smtClean="0">
                <a:solidFill>
                  <a:srgbClr val="FF0000"/>
                </a:solidFill>
              </a:rPr>
              <a:t> δημοσιογραφία.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5929322" y="2285992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Έλεγχος και αυτοέλεγχος μετά </a:t>
            </a:r>
            <a:r>
              <a:rPr lang="el-GR" b="1" dirty="0" smtClean="0">
                <a:solidFill>
                  <a:srgbClr val="FF0000"/>
                </a:solidFill>
              </a:rPr>
              <a:t>τη σταθεροποίηση του πολιτικού συστήματος     ανακτά τις συντεταγμένες του: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Οι πολιτικοί καταφέρνουν να ανακτήσουν τον έλεγχο των ΜΜΕ και επιθυμούν τον πλήρη έλεγχο της τηλεόρασης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Οι δημοσιογράφοι σταδιακά εγκαταλείπουν την </a:t>
            </a:r>
            <a:r>
              <a:rPr lang="el-GR" dirty="0" err="1" smtClean="0"/>
              <a:t>καταγγελτική</a:t>
            </a:r>
            <a:r>
              <a:rPr lang="el-GR" dirty="0" smtClean="0"/>
              <a:t> δημοσιογραφία.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Αυτοέλεγχος και αυτολογοκρισία.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5214942" y="2285992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«Τιμωρία» «απείθαρχων» </a:t>
            </a:r>
            <a:r>
              <a:rPr lang="el-GR" dirty="0" smtClean="0"/>
              <a:t>δημοσιογράφων: οι δημοσιογράφοι που ερευνούν ύποπτες συναλλαγές πολιτικών και οικονομικών παραγόντων δέχονται απειλές κατά της σωματικής ακεραιότητας και της ζωής τους, ανώνυμες ή επώνυμες, σε όλες τις Βαλκανικές χώρες, ακόμη και στη Σλοβενία.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Τον Φεβρουάριο του 2001 </a:t>
            </a:r>
            <a:r>
              <a:rPr lang="el-GR" dirty="0" smtClean="0"/>
              <a:t>ξυλοκοπείται μέχρι θανάτου </a:t>
            </a:r>
            <a:r>
              <a:rPr lang="el-GR" dirty="0" smtClean="0"/>
              <a:t>από μπράβους ο </a:t>
            </a:r>
            <a:r>
              <a:rPr lang="el-GR" dirty="0" err="1" smtClean="0"/>
              <a:t>Μίλαν</a:t>
            </a:r>
            <a:r>
              <a:rPr lang="el-GR" dirty="0" smtClean="0"/>
              <a:t> </a:t>
            </a:r>
            <a:r>
              <a:rPr lang="el-GR" dirty="0" err="1" smtClean="0"/>
              <a:t>Πέτεκ</a:t>
            </a:r>
            <a:r>
              <a:rPr lang="el-GR" dirty="0" smtClean="0"/>
              <a:t>, ο οποίος διερευνά ύποπτες οικονομικές συναλλαγές </a:t>
            </a:r>
            <a:r>
              <a:rPr lang="el-GR" dirty="0" smtClean="0"/>
              <a:t>νέων εταιρειών στο </a:t>
            </a:r>
            <a:r>
              <a:rPr lang="el-GR" dirty="0" err="1" smtClean="0"/>
              <a:t>Κόρσκο</a:t>
            </a:r>
            <a:r>
              <a:rPr lang="el-GR" dirty="0" smtClean="0"/>
              <a:t> της Σλοβενίας. 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Σλοβενία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Τα πολιτικά κόμματα επιδιώκουν τον γνωστό πατερναλιστικό </a:t>
            </a:r>
            <a:r>
              <a:rPr lang="el-GR" dirty="0" err="1" smtClean="0"/>
              <a:t>ελέγχο</a:t>
            </a:r>
            <a:r>
              <a:rPr lang="el-GR" dirty="0" smtClean="0"/>
              <a:t> των ΜΜΕ, αλλά με έμμεσο πλέον τρόπο.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Όλα τα κόμματα προωθούν ένα νέο σύστημα, μείξη κρατισμού και οικονομίας της αγοράς       ιδιωτικοποίηση, εμπορευματοποίηση έντυπων μέσων  και πολιτικός έλεγχος ηλεκτρονικών, κυρίως της τηλεόρασης.</a:t>
            </a: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6643702" y="4857760"/>
            <a:ext cx="42704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952194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Β. Μακεδονία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Μέχρι το 2000 καθεστώς σχετικής δημοσιογραφικής ελευθερίας.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Από το 2001 κλιμακώνεται η βία της αστυνομίας εις βάρος της ελεύθερης δημοσιογραφίας.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2002: διαδηλώσεις δημοσιογράφων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chemeClr val="bg1"/>
                </a:solidFill>
              </a:rPr>
              <a:t>Αλλαγή σκηνικού μετά τις εκλογές του 2002 και την κυβερνητική αλλαγή.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72560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Οι δημοσιογράφοι κατά τη μετάβαση από τον κομμουνισμό στην ελευθερία του λόγου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Τα ΜΜΕ κάλυψαν αποτελεσματικά τις εξεγέρσεις των πολιτών.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Μετά την πτώση του κομμουνισμού οι δημοσιογράφοι βρέθηκαν σε πλήρη σύγχυση. </a:t>
            </a:r>
            <a:endParaRPr lang="el-GR" u="sng" dirty="0" smtClean="0"/>
          </a:p>
          <a:p>
            <a:pPr algn="ctr">
              <a:buNone/>
            </a:pPr>
            <a:endParaRPr lang="el-GR" u="sng" dirty="0" smtClean="0"/>
          </a:p>
          <a:p>
            <a:pPr algn="ctr">
              <a:buNone/>
            </a:pPr>
            <a:r>
              <a:rPr lang="el-GR" dirty="0" smtClean="0"/>
              <a:t>Δυσκολότερη η αλλαγή σε Αλβανία και Ρουμανία.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60236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Αλβανία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Περίοδος διακυβέρνησης </a:t>
            </a:r>
            <a:r>
              <a:rPr lang="el-GR" dirty="0" err="1" smtClean="0">
                <a:solidFill>
                  <a:schemeClr val="bg1"/>
                </a:solidFill>
              </a:rPr>
              <a:t>Μπερίσα</a:t>
            </a:r>
            <a:r>
              <a:rPr lang="el-GR" dirty="0" smtClean="0">
                <a:solidFill>
                  <a:schemeClr val="bg1"/>
                </a:solidFill>
              </a:rPr>
              <a:t> (1992-1997)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Διώξεις και βαριές ποινές σε δημοσιογράφους.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Κρίση 1997          περίοδος συστηματικής βίας εναντίον δημοσιογράφων.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2000       αλλαγή κυβέρνησης     αλλαγή σκηνικού.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Η κατάσταση απέχει πολύ από να είναι ιδεατή. Η βία εναντίον της ελεύθερης δημοσιογραφίας συνεχίζεται.</a:t>
            </a:r>
            <a:endParaRPr lang="el-GR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	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7572396" y="1357298"/>
            <a:ext cx="28416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2786050" y="2643182"/>
            <a:ext cx="500066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1785918" y="392906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5000628" y="3929066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Ρουμανία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Η ελευθερία της έκφρασης και του Τύπου είναι νομικά κατοχυρωμένη.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Στην πράξη: μηνύσεις, απειλές, χρήση βίας εις βάρος δημοσιογράφων.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Περίοδος ένταξης Ρουμανίας στο ΝΑΤΟ: χειραγώγηση δημοσιογράφων, ίδρυση Υπουργείου Πληροφοριών με σκοπό τον έλεγχο των ΜΜΕ.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Προσαρμογή των περισσότερων δημοσιογράφων στα δεδομένα          Αναπαραγωγή  ειδήσεων 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2786050" y="285749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Σερβία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Η πολιτική εξουσία ελέγχει πλήρως την κρατική τηλεόραση </a:t>
            </a:r>
            <a:r>
              <a:rPr lang="en-US" dirty="0" smtClean="0"/>
              <a:t>RTS.</a:t>
            </a:r>
          </a:p>
          <a:p>
            <a:pPr>
              <a:buNone/>
            </a:pPr>
            <a:r>
              <a:rPr lang="el-GR" dirty="0" smtClean="0"/>
              <a:t>Νέοι δημοσιογράφοι που προσφέρουν αντικειμενική πληροφόρηση καταγγέλλουν πιέσεις από την πολιτική εξουσία.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11 Ιουνίου 2001 δολοφονία του </a:t>
            </a:r>
            <a:r>
              <a:rPr lang="el-GR" dirty="0" err="1" smtClean="0"/>
              <a:t>Μίλαν</a:t>
            </a:r>
            <a:r>
              <a:rPr lang="el-GR" dirty="0" smtClean="0"/>
              <a:t> </a:t>
            </a:r>
            <a:r>
              <a:rPr lang="el-GR" dirty="0" err="1" smtClean="0"/>
              <a:t>Πάντιτς</a:t>
            </a:r>
            <a:r>
              <a:rPr lang="el-GR" dirty="0" smtClean="0"/>
              <a:t> της </a:t>
            </a:r>
            <a:r>
              <a:rPr lang="en-US" i="1" dirty="0" err="1" smtClean="0"/>
              <a:t>Vecerje</a:t>
            </a:r>
            <a:r>
              <a:rPr lang="en-US" i="1" dirty="0" smtClean="0"/>
              <a:t> </a:t>
            </a:r>
            <a:r>
              <a:rPr lang="en-US" i="1" dirty="0" err="1" smtClean="0"/>
              <a:t>Novosti</a:t>
            </a:r>
            <a:r>
              <a:rPr lang="en-US" i="1" dirty="0" smtClean="0"/>
              <a:t>, </a:t>
            </a:r>
            <a:r>
              <a:rPr lang="el-GR" dirty="0" smtClean="0"/>
              <a:t>ο οποίος ερευνούσε υπόθεση διαφθοράς.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Βουλγαρία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Οι δημοσιογράφοι παραδέχονται αυτολογοκρισία, ειδικά στα κρατικά ΜΜΕ.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Οι νέοι δημοσιογράφοι φοβούνται ή αρνούνται να ασχοληθούν με τα δύσκολα θέματα της επικαιρότητας.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Κροατία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	</a:t>
            </a:r>
            <a:r>
              <a:rPr lang="el-GR" dirty="0" smtClean="0">
                <a:solidFill>
                  <a:schemeClr val="bg1"/>
                </a:solidFill>
              </a:rPr>
              <a:t>Σαφής αυτολογοκρισία, ισχυρότερη στα τοπικά ΜΜΕ και </a:t>
            </a:r>
            <a:r>
              <a:rPr lang="el-GR" smtClean="0">
                <a:solidFill>
                  <a:schemeClr val="bg1"/>
                </a:solidFill>
              </a:rPr>
              <a:t>τα ηλεκτρονικά </a:t>
            </a:r>
            <a:r>
              <a:rPr lang="el-GR" dirty="0" smtClean="0">
                <a:solidFill>
                  <a:schemeClr val="bg1"/>
                </a:solidFill>
              </a:rPr>
              <a:t>εθνικής εμβέλειας.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b="1" dirty="0" smtClean="0">
                <a:solidFill>
                  <a:srgbClr val="FF0000"/>
                </a:solidFill>
              </a:rPr>
              <a:t>Β. Μακεδονία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Έντονη αυτολογοκρισία και στα κρατικά ΜΜΕ (εκδοτικό συγκρότημα </a:t>
            </a:r>
            <a:r>
              <a:rPr lang="en-US" dirty="0" smtClean="0">
                <a:solidFill>
                  <a:schemeClr val="bg1"/>
                </a:solidFill>
              </a:rPr>
              <a:t>Nova </a:t>
            </a:r>
            <a:r>
              <a:rPr lang="en-US" dirty="0" err="1" smtClean="0">
                <a:solidFill>
                  <a:schemeClr val="bg1"/>
                </a:solidFill>
              </a:rPr>
              <a:t>Makedonjia</a:t>
            </a:r>
            <a:r>
              <a:rPr lang="en-US" dirty="0" smtClean="0">
                <a:solidFill>
                  <a:schemeClr val="bg1"/>
                </a:solidFill>
              </a:rPr>
              <a:t>, MRTV </a:t>
            </a:r>
            <a:r>
              <a:rPr lang="el-GR" dirty="0" smtClean="0">
                <a:solidFill>
                  <a:schemeClr val="bg1"/>
                </a:solidFill>
              </a:rPr>
              <a:t>και πρακτορείο ειδήσεων </a:t>
            </a:r>
            <a:r>
              <a:rPr lang="en-US" dirty="0" smtClean="0">
                <a:solidFill>
                  <a:schemeClr val="bg1"/>
                </a:solidFill>
              </a:rPr>
              <a:t>MIA</a:t>
            </a:r>
            <a:r>
              <a:rPr lang="el-GR" dirty="0" smtClean="0">
                <a:solidFill>
                  <a:schemeClr val="bg1"/>
                </a:solidFill>
              </a:rPr>
              <a:t>), αλλά και στα ιδιωτικά, ως αποτέλεσμα οικονομικής επιρροής.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Μαυροβούνιο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Αυτολογοκρισία δημοσιογράφων: συνήθεια ή επιβολή;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Αυτοέλεγχος δημοσιογράφων κατά την περίοδο παντοδυναμίας του Μιλόσεβιτς        φόβος για αντικατάσταση της υπάρχουσας κυβέρνησης από άλλη, πιο υπάκουη σε αυτόν.</a:t>
            </a:r>
            <a:endParaRPr lang="el-GR" dirty="0" smtClean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5715008" y="435769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3200" b="1" dirty="0" smtClean="0">
                <a:solidFill>
                  <a:srgbClr val="FF0000"/>
                </a:solidFill>
              </a:rPr>
              <a:t>Κοσσυφοπέδιο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Έλλειψη ασφάλειας και κατάλληλου νομοθετικού πλαισίου 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l-GR" dirty="0" smtClean="0">
                <a:solidFill>
                  <a:schemeClr val="bg1"/>
                </a:solidFill>
              </a:rPr>
              <a:t>Πλήρης αυτοέλεγχος των δημοσιογράφων      αποφυγή ενασχόλησης με </a:t>
            </a:r>
            <a:r>
              <a:rPr lang="el-GR" b="1" dirty="0" smtClean="0">
                <a:solidFill>
                  <a:schemeClr val="bg1"/>
                </a:solidFill>
              </a:rPr>
              <a:t>απαγορευμένους τόπους 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l-GR" dirty="0" smtClean="0">
                <a:solidFill>
                  <a:schemeClr val="bg1"/>
                </a:solidFill>
              </a:rPr>
              <a:t>(=δ</a:t>
            </a:r>
            <a:r>
              <a:rPr lang="el-GR" dirty="0" smtClean="0">
                <a:solidFill>
                  <a:schemeClr val="bg1"/>
                </a:solidFill>
              </a:rPr>
              <a:t>ιαφθορά, οργανωμένο έγκλημα, σχέσεις πολιτικών με τους αρχηγούς του οργανωμένου </a:t>
            </a:r>
            <a:r>
              <a:rPr lang="el-GR" dirty="0" smtClean="0">
                <a:solidFill>
                  <a:schemeClr val="bg1"/>
                </a:solidFill>
              </a:rPr>
              <a:t>ε</a:t>
            </a:r>
            <a:r>
              <a:rPr lang="el-GR" dirty="0" smtClean="0">
                <a:solidFill>
                  <a:schemeClr val="bg1"/>
                </a:solidFill>
              </a:rPr>
              <a:t>γκλήματος).</a:t>
            </a:r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5400000">
            <a:off x="4394199" y="3821115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 flipV="1">
            <a:off x="6786578" y="4429132"/>
            <a:ext cx="346078" cy="9524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42852"/>
            <a:ext cx="8329642" cy="61665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Βοσνία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Ο αυτοέλεγχος ανθεί, σε εθνικό και τοπικό επίπεδο, λόγω ιδιαίτερων τοπικών συνθηκών: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Στράτευση των δημοσιογράφων στον αγώνα της εθνικής/θρησκευτικής ομάδας τους για επικράτηση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αυτολογοκρισία στα κακώς κείμενα της δικής τους εθνικής ομάδας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Αγώνας για την αποκάλυψη προβλημάτων ή προβληματικών ενεργειών των άλλων εθνικών/θρησκευτικών ομάδων.</a:t>
            </a: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	</a:t>
            </a:r>
          </a:p>
          <a:p>
            <a:pPr algn="ctr">
              <a:buNone/>
            </a:pPr>
            <a:r>
              <a:rPr lang="el-GR" sz="3600" dirty="0" smtClean="0"/>
              <a:t>Σε ελάχιστα χρόνια γιγαντώνονται οι ανάγκες της αγοράς</a:t>
            </a:r>
          </a:p>
          <a:p>
            <a:pPr algn="ctr">
              <a:buNone/>
            </a:pPr>
            <a:endParaRPr lang="el-GR" sz="3600" dirty="0" smtClean="0"/>
          </a:p>
          <a:p>
            <a:pPr algn="ctr">
              <a:buNone/>
            </a:pPr>
            <a:r>
              <a:rPr lang="el-GR" sz="3600" dirty="0" smtClean="0"/>
              <a:t>Αύξηση αριθμού δημοσιογράφων</a:t>
            </a:r>
          </a:p>
          <a:p>
            <a:pPr algn="ctr">
              <a:buNone/>
            </a:pPr>
            <a:endParaRPr lang="el-GR" dirty="0" smtClean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 rot="5400000">
            <a:off x="4429918" y="3571082"/>
            <a:ext cx="285752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709160"/>
          </a:xfrm>
        </p:spPr>
        <p:txBody>
          <a:bodyPr/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Αρχές δεκαετίας 1990-2000        4 κατηγορίες δημοσιογράφων</a:t>
            </a:r>
            <a:endParaRPr lang="el-GR" dirty="0" smtClean="0"/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Οι παλιοί κομμουνιστές που δεν αλλάζουν θέσεις.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Οι επιχειρηματίες: παλιοί κομμουνιστές + νέοι δημοσιογράφοι.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Νέοι μάχιμοι δημοσιογράφοι.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Παλιοί κομμουνιστές + νέοι δημοσιογράφοι      	    		αντικειμενική δημοσιογραφία. Οι λιγότεροι.</a:t>
            </a: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5643570" y="185736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1643042" y="571501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εκπαίδευση των δημοσιογράφων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Έκρηξη στην κυκλοφορία των ΜΜΕ από το 1991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      επιτακτική ανάγκη για δημοσιογράφους.</a:t>
            </a:r>
          </a:p>
          <a:p>
            <a:pPr marL="0" indent="0"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b="1" dirty="0" smtClean="0">
                <a:solidFill>
                  <a:schemeClr val="bg1"/>
                </a:solidFill>
              </a:rPr>
              <a:t>Άτομα νεαρά, άπειρα που μεταπήδησαν από άλλους χώρους.</a:t>
            </a:r>
          </a:p>
          <a:p>
            <a:pPr marL="0" indent="0">
              <a:buNone/>
            </a:pPr>
            <a:endParaRPr lang="el-GR" b="1" dirty="0" smtClean="0">
              <a:solidFill>
                <a:srgbClr val="FF0000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642910" y="235743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 rot="5400000">
            <a:off x="4358480" y="2999578"/>
            <a:ext cx="285752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Ελάχιστοι πτυχιούχοι δημοσιογράφοι και απειροελάχιστοι με μεταπτυχιακό τίτλο.</a:t>
            </a:r>
          </a:p>
          <a:p>
            <a:pPr marL="0" indent="0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Οι υπόλοιποι είναι πτυχιούχοι άλλων σχολών ή έγιναν δημοσιογράφοι στην πράξη.</a:t>
            </a:r>
          </a:p>
          <a:p>
            <a:pPr marL="0" indent="0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Παρόμοια η κατάσταση σε Αλβανία, Ρουμανία, Βοσνία, Κοσσυφοπέδιο, Βόρεια Μακεδονία.</a:t>
            </a:r>
          </a:p>
          <a:p>
            <a:pPr marL="0" indent="0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 smtClean="0"/>
              <a:t>	Κροατία: ισορροπία μεταξύ αυτοδίδακτων δημοσιογράφων και αποφοίτων δημοσιογραφικών σχολών. </a:t>
            </a:r>
          </a:p>
          <a:p>
            <a:pPr>
              <a:buNone/>
            </a:pPr>
            <a:endParaRPr lang="el-GR" dirty="0" smtClean="0"/>
          </a:p>
          <a:p>
            <a:pPr marL="651510" indent="-514350">
              <a:buNone/>
            </a:pPr>
            <a:r>
              <a:rPr lang="el-GR" dirty="0" smtClean="0"/>
              <a:t>	Γύρω στο 2000 βελτιώνεται η κατάσταση</a:t>
            </a:r>
          </a:p>
          <a:p>
            <a:pPr marL="651510" indent="-514350">
              <a:buNone/>
            </a:pPr>
            <a:endParaRPr lang="el-GR" dirty="0" smtClean="0"/>
          </a:p>
          <a:p>
            <a:pPr marL="651510" indent="-514350">
              <a:buNone/>
            </a:pPr>
            <a:r>
              <a:rPr lang="el-GR" dirty="0" smtClean="0"/>
              <a:t>	Οι περισσότεροι λαμβάνουν δημοσιογραφική ειδίκευση από: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6379</TotalTime>
  <Words>1313</Words>
  <Application>Microsoft Office PowerPoint</Application>
  <PresentationFormat>Προβολή στην οθόνη (4:3)</PresentationFormat>
  <Paragraphs>258</Paragraphs>
  <Slides>49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49</vt:i4>
      </vt:variant>
    </vt:vector>
  </HeadingPairs>
  <TitlesOfParts>
    <vt:vector size="50" baseType="lpstr">
      <vt:lpstr>Αποκορύφωμα</vt:lpstr>
      <vt:lpstr> ΜΑΘΗΜΑ: ΕΝΤΥΠΑ ΚΑΙ ΗΛΕΚΤΡΟΝΙΚΑ ΜΜΕ ΣΤΑ ΒΑΛΚΑΝΙΑ  I. ΕΝΤΥΠΑ ΔΗΜΗΤΡΑ ΠΑΤΡΩΝΙΔΟΥ </vt:lpstr>
      <vt:lpstr> δημοσιογραφοι και δημοσιογραφια στα μετακομμουνιστικά Βαλκάνια:   ΔΗΜΗΤΡΑ ΠΑΤΡΩΝΙΔΟΥ  </vt:lpstr>
      <vt:lpstr>ΠΕΡΙΕΧΟΜΕΝΑ ΕΝΟΤΗΤΑΣ </vt:lpstr>
      <vt:lpstr>  Οι δημοσιογράφοι κατά τη μετάβαση από τον κομμουνισμό στην ελευθερία του λόγου  </vt:lpstr>
      <vt:lpstr>Διαφάνεια 5</vt:lpstr>
      <vt:lpstr>Διαφάνεια 6</vt:lpstr>
      <vt:lpstr>Η εκπαίδευση των δημοσιογράφων  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Εργασιακές σχέσεις</vt:lpstr>
      <vt:lpstr>Διαφάνεια 15</vt:lpstr>
      <vt:lpstr>Διαφάνεια 16</vt:lpstr>
      <vt:lpstr>Διαφάνεια 17</vt:lpstr>
      <vt:lpstr>Οργανώσεις δημοσιογράφων</vt:lpstr>
      <vt:lpstr>Διαφάνεια 19</vt:lpstr>
      <vt:lpstr>Διαφάνεια 20</vt:lpstr>
      <vt:lpstr>Διαφάνεια 21</vt:lpstr>
      <vt:lpstr>Διαφάνεια 22</vt:lpstr>
      <vt:lpstr>Η χαμηλή ποιότητα της δημοσιογραφίας στα Βαλκάνια μετά τον κομμουνισμό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Έλεγχος και αυτοέλεγχος των δημοσιογράφων 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τυποσ στα κατα την περιοδο του κομμουνισμου</dc:title>
  <dc:creator>User</dc:creator>
  <cp:lastModifiedBy>User</cp:lastModifiedBy>
  <cp:revision>214</cp:revision>
  <dcterms:created xsi:type="dcterms:W3CDTF">2020-10-31T11:04:08Z</dcterms:created>
  <dcterms:modified xsi:type="dcterms:W3CDTF">2020-12-16T20:48:50Z</dcterms:modified>
</cp:coreProperties>
</file>