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301" r:id="rId3"/>
    <p:sldId id="304" r:id="rId4"/>
    <p:sldId id="305" r:id="rId5"/>
    <p:sldId id="306" r:id="rId6"/>
    <p:sldId id="308" r:id="rId7"/>
    <p:sldId id="309" r:id="rId8"/>
    <p:sldId id="310" r:id="rId9"/>
    <p:sldId id="311" r:id="rId10"/>
    <p:sldId id="312" r:id="rId11"/>
    <p:sldId id="313" r:id="rId12"/>
    <p:sldId id="315" r:id="rId13"/>
    <p:sldId id="316" r:id="rId14"/>
    <p:sldId id="317" r:id="rId15"/>
    <p:sldId id="318" r:id="rId16"/>
    <p:sldId id="319" r:id="rId17"/>
    <p:sldId id="320" r:id="rId18"/>
    <p:sldId id="322" r:id="rId19"/>
    <p:sldId id="323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6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8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3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B9F36-46BB-4859-94FA-0A7055055FEC}" type="datetimeFigureOut">
              <a:rPr lang="el-GR" smtClean="0"/>
              <a:pPr/>
              <a:t>5/9/2022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DE5C9-C513-4786-A32B-CE628F75CD8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02220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If the firm sets the price too low, a shortage situation is created. </a:t>
            </a:r>
          </a:p>
          <a:p>
            <a:r>
              <a:rPr lang="en-US"/>
              <a:t>Unhappy buyers find that the product is sold out. </a:t>
            </a:r>
          </a:p>
          <a:p>
            <a:r>
              <a:rPr lang="en-US"/>
              <a:t>In order to ensure that they get one next time, they offer a higher price for it. </a:t>
            </a:r>
          </a:p>
          <a:p>
            <a:r>
              <a:rPr lang="en-US"/>
              <a:t>This starts the bidding process, and the price will begin to move upward.</a:t>
            </a:r>
          </a:p>
          <a:p>
            <a:r>
              <a:rPr lang="en-US"/>
              <a:t>The upward-moving price triggers both buyer and seller behaviors.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It is instructive to</a:t>
            </a:r>
          </a:p>
          <a:p>
            <a:r>
              <a:rPr lang="en-US" dirty="0"/>
              <a:t>- Emphasize that if they see the price rising, the market is in shortage and out of equilibrium and is searching for a new equilibrium point.</a:t>
            </a:r>
          </a:p>
          <a:p>
            <a:r>
              <a:rPr lang="en-US" dirty="0"/>
              <a:t>- Emphasize that if they see the price falling, the market is in surplus and out of equilibrium and is searching for a new equilibrium point.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Note when the curve shifts here and in the next three slides, it immediately creates disequilibrium. </a:t>
            </a:r>
          </a:p>
          <a:p>
            <a:r>
              <a:rPr lang="en-US"/>
              <a:t>Then market forces you just described take over to move the market to its new equilibrium.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You can’t emphasize enough the fact that a simple change in a good’s price does not cause the demand curve or the supply curve for that good to shift. </a:t>
            </a:r>
          </a:p>
          <a:p>
            <a:r>
              <a:rPr lang="en-US"/>
              <a:t>In fact, it is just the opposite: a curve shift sets into motion the market activity that changes the price.</a:t>
            </a:r>
          </a:p>
          <a:p>
            <a:r>
              <a:rPr lang="en-US"/>
              <a:t>Think stimulus and reaction. Sneak up behind me and poke me in the ribs and I’ll jump. But…if I jump, that doesn’t cause you to sneak up behind me and poke me in the ribs. Reaction does not cause stimulus.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After doing this exercise, it might be a good time to review the determinants and the curve shifts once again.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2C8BD-9554-41CA-8EA8-AED2282FCAB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Now might be the time to start talking about power centers intervening in the market.</a:t>
            </a:r>
          </a:p>
          <a:p>
            <a:r>
              <a:rPr lang="en-US"/>
              <a:t>Here we use government as the power center.</a:t>
            </a:r>
          </a:p>
          <a:p>
            <a:r>
              <a:rPr lang="en-US"/>
              <a:t>It might be useful to emphasize that a market will, if left alone, reach equilibrium. </a:t>
            </a:r>
          </a:p>
          <a:p>
            <a:r>
              <a:rPr lang="en-US"/>
              <a:t>If interfered with by a power center, it may not.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rent control laws. Results: landlords convert some units to other uses that might be more profitable. </a:t>
            </a:r>
          </a:p>
          <a:p>
            <a:r>
              <a:rPr lang="en-US"/>
              <a:t>Few new units are built. More applicants show up for the units. </a:t>
            </a:r>
          </a:p>
          <a:p>
            <a:r>
              <a:rPr lang="en-US"/>
              <a:t>In order to lower costs, some landlords begins to skimp on maintenance, and the units deteriorate.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farm support laws. To improve the income of the farmer, an artificially high price is set on the crop. </a:t>
            </a:r>
          </a:p>
          <a:p>
            <a:r>
              <a:rPr lang="en-US"/>
              <a:t>Buyers of the crop then buy less. Producers of the crop plant more. </a:t>
            </a:r>
          </a:p>
          <a:p>
            <a:r>
              <a:rPr lang="en-US"/>
              <a:t>No one buys the surplus. Government steps in and buys it up (to keep the farmers’ income up). </a:t>
            </a:r>
          </a:p>
          <a:p>
            <a:r>
              <a:rPr lang="en-US"/>
              <a:t>Government can’t legally sell it below the price floor, so it stores it or destroys it, which is a huge resource waste.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D11D-D55D-4D5B-9407-4987F7BA9957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40892-2FBD-48F7-B232-2E856F6DA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29CB2-7C19-4CF1-A9D8-18F9838F0C82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73329-3BC0-4989-BC50-1C488DFF6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AFF95-DAEA-4735-8EF6-73C34404C64E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E596E-41E4-4088-B19E-D1FBCFBCE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AF5AC-6A03-49B9-81DC-510E754B0C27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33F8E-7E9D-4E5D-B9A9-6548FF0FC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92921-60FB-442E-A61F-B1305448F979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07EC9-5A89-4348-823E-FCAE663CE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2E8AB-73A0-48B2-95F2-B561E5DAF867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EB256-29A5-490F-884F-7B1E9E9D8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C785-AFB2-49E1-9909-56EFCC1B8D97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7D388-0D3A-46DC-863F-A8098E22F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713FD-02C7-4C55-9ABB-470F7C033F46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48641-31A2-4210-85BA-25DA09A81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3EE07-AD25-4A6C-B159-775AF65C809E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F6D04-2933-4A73-957B-D5DF24274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7037-120D-447A-978F-8A5921FA1942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5FC8E-F8A8-47B3-B55B-2713F22B7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AB955-988A-46BC-80B4-AF480D2DC813}" type="datetimeFigureOut">
              <a:rPr lang="en-US"/>
              <a:pPr>
                <a:defRPr/>
              </a:pPr>
              <a:t>9/5/2022</a:t>
            </a:fld>
            <a:endParaRPr 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45A34-55EC-4BF8-BD6A-BB3996F0B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4099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4BB37C7-ED78-4DEF-A9A8-F509D92809B1}" type="datetimeFigureOut">
              <a:rPr lang="en-US" smtClean="0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74583E9-3E4E-4EB9-AA83-362B696505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5562600" cy="1470025"/>
          </a:xfrm>
        </p:spPr>
        <p:txBody>
          <a:bodyPr/>
          <a:lstStyle/>
          <a:p>
            <a:pPr eaLnBrk="1" hangingPunct="1"/>
            <a:r>
              <a:rPr lang="en-US" sz="3600" b="1" dirty="0"/>
              <a:t>BUSINESS ECONOMICS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n-US" sz="3600" dirty="0"/>
              <a:t>Markets and Their Operation</a:t>
            </a:r>
            <a:br>
              <a:rPr lang="en-US" sz="3600" dirty="0"/>
            </a:br>
            <a:r>
              <a:rPr lang="en-US" sz="3600" dirty="0"/>
              <a:t>(Demand and Supply)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5" name="1 - Τίτλος"/>
          <p:cNvSpPr txBox="1">
            <a:spLocks/>
          </p:cNvSpPr>
          <p:nvPr/>
        </p:nvSpPr>
        <p:spPr bwMode="auto">
          <a:xfrm>
            <a:off x="228600" y="3810000"/>
            <a:ext cx="304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smtClean="0">
                <a:solidFill>
                  <a:srgbClr val="E46C0A"/>
                </a:solidFill>
                <a:latin typeface="Times New Roman" pitchFamily="18" charset="0"/>
              </a:rPr>
              <a:t>Professor Christos </a:t>
            </a:r>
            <a:r>
              <a:rPr lang="en-US" sz="2800" dirty="0" err="1" smtClean="0">
                <a:solidFill>
                  <a:srgbClr val="E46C0A"/>
                </a:solidFill>
                <a:latin typeface="Times New Roman" pitchFamily="18" charset="0"/>
              </a:rPr>
              <a:t>Nikas</a:t>
            </a:r>
            <a:endParaRPr lang="en-US" sz="2800" dirty="0">
              <a:solidFill>
                <a:srgbClr val="E46C0A"/>
              </a:solidFill>
              <a:latin typeface="Times New Roman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5943600" y="3810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6BDC5BA0-F5A5-09C7-737C-B818C6E27A8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265846"/>
            <a:ext cx="4495800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Cambria" pitchFamily="18" charset="0"/>
              </a:rPr>
              <a:t>Factors That Set Demand Behavior (Determinants of Demand)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2098675"/>
            <a:ext cx="35052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Tastes.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Income.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Expectations.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Other goods: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Substitutes.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Complements.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Number of buyers.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343400" y="2098675"/>
            <a:ext cx="42672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If any of these factors change, demand behavior changes.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A demand behavior change is shown by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shifting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the demand curve.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Increase in demand: shift the curve right.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Decrease in demand: shift the curve left.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EB913E14-DA35-602F-AD61-0AA70402AE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1905000"/>
            <a:ext cx="80772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Demand increases (shifts right) when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Taste for the good increases.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Income increases.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Price of a substitute rises.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Price of a complement falls.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Future prices are expected to rise.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Number of buyers increases.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Vice versa, and demand decreases (shifts left).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600" dirty="0">
              <a:solidFill>
                <a:prstClr val="black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prstClr val="black"/>
                </a:solidFill>
                <a:latin typeface="Cambria" pitchFamily="18" charset="0"/>
              </a:rPr>
              <a:t>Changing Demand (Shifting the Demand Curve)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AA5DA776-7F7F-5FC3-19EF-C389654DB8C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1905000"/>
            <a:ext cx="80772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chemeClr val="tx2"/>
                </a:solidFill>
                <a:latin typeface="Cambria" pitchFamily="18" charset="0"/>
              </a:rPr>
              <a:t>Change in quantity demanded:</a:t>
            </a:r>
            <a:r>
              <a:rPr lang="en-US" sz="3200" b="1" dirty="0">
                <a:solidFill>
                  <a:schemeClr val="hlink"/>
                </a:solidFill>
                <a:latin typeface="Cambria" pitchFamily="18" charset="0"/>
              </a:rPr>
              <a:t> </a:t>
            </a:r>
            <a:r>
              <a:rPr lang="en-US" sz="3200" b="1" dirty="0">
                <a:latin typeface="Cambria" pitchFamily="18" charset="0"/>
              </a:rPr>
              <a:t> </a:t>
            </a:r>
            <a:r>
              <a:rPr lang="en-US" sz="3200" dirty="0">
                <a:latin typeface="Cambria" pitchFamily="18" charset="0"/>
              </a:rPr>
              <a:t>movement along a demand curve in response to a change in price.</a:t>
            </a:r>
          </a:p>
          <a:p>
            <a:pPr eaLnBrk="1" hangingPunct="1"/>
            <a:r>
              <a:rPr lang="en-US" sz="3200" b="1" dirty="0">
                <a:solidFill>
                  <a:schemeClr val="tx2"/>
                </a:solidFill>
                <a:latin typeface="Cambria" pitchFamily="18" charset="0"/>
              </a:rPr>
              <a:t>Change in demand:</a:t>
            </a:r>
            <a:r>
              <a:rPr lang="en-US" sz="3200" b="1" dirty="0">
                <a:solidFill>
                  <a:schemeClr val="hlink"/>
                </a:solidFill>
                <a:latin typeface="Cambria" pitchFamily="18" charset="0"/>
              </a:rPr>
              <a:t> </a:t>
            </a:r>
            <a:r>
              <a:rPr lang="en-US" sz="3200" dirty="0">
                <a:latin typeface="Cambria" pitchFamily="18" charset="0"/>
              </a:rPr>
              <a:t>a shift of the demand curve due to a change in one or more of the determinants of demand.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Cambria" pitchFamily="18" charset="0"/>
              </a:rPr>
              <a:t>Movements vs. Shifts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0CCC87E4-C928-BEBC-7D71-C5A844CDC64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  <p:sp>
        <p:nvSpPr>
          <p:cNvPr id="7" name="6 - Ορθογώνιο"/>
          <p:cNvSpPr/>
          <p:nvPr/>
        </p:nvSpPr>
        <p:spPr>
          <a:xfrm>
            <a:off x="3527483" y="3244334"/>
            <a:ext cx="2089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Cambria" pitchFamily="18" charset="0"/>
              </a:rPr>
              <a:t>Movements vs. Shifts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5 - Ομάδα"/>
          <p:cNvGrpSpPr/>
          <p:nvPr/>
        </p:nvGrpSpPr>
        <p:grpSpPr>
          <a:xfrm>
            <a:off x="152400" y="2057400"/>
            <a:ext cx="8855075" cy="4165600"/>
            <a:chOff x="152400" y="1524000"/>
            <a:chExt cx="8855075" cy="4699000"/>
          </a:xfrm>
        </p:grpSpPr>
        <p:grpSp>
          <p:nvGrpSpPr>
            <p:cNvPr id="7" name="Group 125"/>
            <p:cNvGrpSpPr>
              <a:grpSpLocks/>
            </p:cNvGrpSpPr>
            <p:nvPr/>
          </p:nvGrpSpPr>
          <p:grpSpPr bwMode="auto">
            <a:xfrm>
              <a:off x="609600" y="1524000"/>
              <a:ext cx="7823200" cy="3898900"/>
              <a:chOff x="480" y="1164"/>
              <a:chExt cx="4928" cy="2456"/>
            </a:xfrm>
          </p:grpSpPr>
          <p:sp>
            <p:nvSpPr>
              <p:cNvPr id="31" name="Rectangle 87"/>
              <p:cNvSpPr>
                <a:spLocks noChangeArrowheads="1"/>
              </p:cNvSpPr>
              <p:nvPr/>
            </p:nvSpPr>
            <p:spPr bwMode="auto">
              <a:xfrm>
                <a:off x="480" y="1164"/>
                <a:ext cx="431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 anchorCtr="1">
                <a:spAutoFit/>
              </a:bodyPr>
              <a:lstStyle/>
              <a:p>
                <a:r>
                  <a:rPr lang="en-US" sz="1600" b="1">
                    <a:solidFill>
                      <a:srgbClr val="000000"/>
                    </a:solidFill>
                    <a:latin typeface="Cambria" pitchFamily="18" charset="0"/>
                  </a:rPr>
                  <a:t>Price</a:t>
                </a:r>
              </a:p>
            </p:txBody>
          </p:sp>
          <p:grpSp>
            <p:nvGrpSpPr>
              <p:cNvPr id="32" name="Group 124"/>
              <p:cNvGrpSpPr>
                <a:grpSpLocks/>
              </p:cNvGrpSpPr>
              <p:nvPr/>
            </p:nvGrpSpPr>
            <p:grpSpPr bwMode="auto">
              <a:xfrm>
                <a:off x="701" y="1200"/>
                <a:ext cx="4707" cy="2420"/>
                <a:chOff x="701" y="1200"/>
                <a:chExt cx="4707" cy="2420"/>
              </a:xfrm>
            </p:grpSpPr>
            <p:grpSp>
              <p:nvGrpSpPr>
                <p:cNvPr id="33" name="Group 122"/>
                <p:cNvGrpSpPr>
                  <a:grpSpLocks/>
                </p:cNvGrpSpPr>
                <p:nvPr/>
              </p:nvGrpSpPr>
              <p:grpSpPr bwMode="auto">
                <a:xfrm>
                  <a:off x="1029" y="1200"/>
                  <a:ext cx="4379" cy="2262"/>
                  <a:chOff x="1029" y="1200"/>
                  <a:chExt cx="4379" cy="2262"/>
                </a:xfrm>
              </p:grpSpPr>
              <p:sp>
                <p:nvSpPr>
                  <p:cNvPr id="57" name="Freeform 3"/>
                  <p:cNvSpPr>
                    <a:spLocks/>
                  </p:cNvSpPr>
                  <p:nvPr/>
                </p:nvSpPr>
                <p:spPr bwMode="auto">
                  <a:xfrm>
                    <a:off x="1041" y="1228"/>
                    <a:ext cx="4354" cy="2200"/>
                  </a:xfrm>
                  <a:custGeom>
                    <a:avLst/>
                    <a:gdLst>
                      <a:gd name="T0" fmla="*/ 2894 w 4493"/>
                      <a:gd name="T1" fmla="*/ 677 h 2409"/>
                      <a:gd name="T2" fmla="*/ 2894 w 4493"/>
                      <a:gd name="T3" fmla="*/ 0 h 2409"/>
                      <a:gd name="T4" fmla="*/ 0 w 4493"/>
                      <a:gd name="T5" fmla="*/ 0 h 2409"/>
                      <a:gd name="T6" fmla="*/ 0 w 4493"/>
                      <a:gd name="T7" fmla="*/ 677 h 2409"/>
                      <a:gd name="T8" fmla="*/ 2894 w 4493"/>
                      <a:gd name="T9" fmla="*/ 677 h 240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493"/>
                      <a:gd name="T16" fmla="*/ 0 h 2409"/>
                      <a:gd name="T17" fmla="*/ 4493 w 4493"/>
                      <a:gd name="T18" fmla="*/ 2409 h 2409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493" h="2409">
                        <a:moveTo>
                          <a:pt x="4492" y="2408"/>
                        </a:moveTo>
                        <a:lnTo>
                          <a:pt x="4492" y="0"/>
                        </a:lnTo>
                        <a:lnTo>
                          <a:pt x="0" y="0"/>
                        </a:lnTo>
                        <a:lnTo>
                          <a:pt x="0" y="2408"/>
                        </a:lnTo>
                        <a:lnTo>
                          <a:pt x="4492" y="2408"/>
                        </a:lnTo>
                      </a:path>
                    </a:pathLst>
                  </a:custGeom>
                  <a:solidFill>
                    <a:srgbClr val="F5E6BE"/>
                  </a:solidFill>
                  <a:ln w="254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58" name="Line 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34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59" name="Line 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67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0" name="Line 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915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1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48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2" name="Line 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96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3" name="Line 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30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4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62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5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11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6" name="Line 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43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7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76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8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25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69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57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0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05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1" name="Line 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38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2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70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3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18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4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52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5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85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6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32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7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66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8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14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79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47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0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79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1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27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2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60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3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93" y="1200"/>
                    <a:ext cx="0" cy="2262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3236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5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3027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6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2830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7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2633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8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2435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89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2225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90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2029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91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1832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92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1635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9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029" y="1426"/>
                    <a:ext cx="4369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FFF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l-GR"/>
                  </a:p>
                </p:txBody>
              </p:sp>
              <p:sp>
                <p:nvSpPr>
                  <p:cNvPr id="94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1040" y="1224"/>
                    <a:ext cx="0" cy="220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95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1040" y="3428"/>
                    <a:ext cx="436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34" name="Rectangle 52"/>
                <p:cNvSpPr>
                  <a:spLocks noChangeArrowheads="1"/>
                </p:cNvSpPr>
                <p:nvPr/>
              </p:nvSpPr>
              <p:spPr bwMode="auto">
                <a:xfrm>
                  <a:off x="925" y="1314"/>
                  <a:ext cx="115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endParaRPr lang="el-GR" sz="1600" b="1">
                    <a:solidFill>
                      <a:srgbClr val="000000"/>
                    </a:solidFill>
                    <a:latin typeface="Cambria" pitchFamily="18" charset="0"/>
                  </a:endParaRPr>
                </a:p>
              </p:txBody>
            </p:sp>
            <p:sp>
              <p:nvSpPr>
                <p:cNvPr id="35" name="Rectangle 64"/>
                <p:cNvSpPr>
                  <a:spLocks noChangeArrowheads="1"/>
                </p:cNvSpPr>
                <p:nvPr/>
              </p:nvSpPr>
              <p:spPr bwMode="auto">
                <a:xfrm>
                  <a:off x="772" y="1720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40</a:t>
                  </a:r>
                </a:p>
              </p:txBody>
            </p:sp>
            <p:sp>
              <p:nvSpPr>
                <p:cNvPr id="36" name="Rectangle 65"/>
                <p:cNvSpPr>
                  <a:spLocks noChangeArrowheads="1"/>
                </p:cNvSpPr>
                <p:nvPr/>
              </p:nvSpPr>
              <p:spPr bwMode="auto">
                <a:xfrm>
                  <a:off x="772" y="1929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35</a:t>
                  </a:r>
                </a:p>
              </p:txBody>
            </p:sp>
            <p:sp>
              <p:nvSpPr>
                <p:cNvPr id="37" name="Rectangle 66"/>
                <p:cNvSpPr>
                  <a:spLocks noChangeArrowheads="1"/>
                </p:cNvSpPr>
                <p:nvPr/>
              </p:nvSpPr>
              <p:spPr bwMode="auto">
                <a:xfrm>
                  <a:off x="772" y="2127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30</a:t>
                  </a:r>
                </a:p>
              </p:txBody>
            </p:sp>
            <p:sp>
              <p:nvSpPr>
                <p:cNvPr id="38" name="Rectangle 67"/>
                <p:cNvSpPr>
                  <a:spLocks noChangeArrowheads="1"/>
                </p:cNvSpPr>
                <p:nvPr/>
              </p:nvSpPr>
              <p:spPr bwMode="auto">
                <a:xfrm>
                  <a:off x="772" y="2324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25</a:t>
                  </a:r>
                </a:p>
              </p:txBody>
            </p:sp>
            <p:sp>
              <p:nvSpPr>
                <p:cNvPr id="39" name="Rectangle 68"/>
                <p:cNvSpPr>
                  <a:spLocks noChangeArrowheads="1"/>
                </p:cNvSpPr>
                <p:nvPr/>
              </p:nvSpPr>
              <p:spPr bwMode="auto">
                <a:xfrm>
                  <a:off x="772" y="2521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20</a:t>
                  </a:r>
                </a:p>
              </p:txBody>
            </p:sp>
            <p:sp>
              <p:nvSpPr>
                <p:cNvPr id="40" name="Rectangle 69"/>
                <p:cNvSpPr>
                  <a:spLocks noChangeArrowheads="1"/>
                </p:cNvSpPr>
                <p:nvPr/>
              </p:nvSpPr>
              <p:spPr bwMode="auto">
                <a:xfrm>
                  <a:off x="772" y="2718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15</a:t>
                  </a:r>
                </a:p>
              </p:txBody>
            </p:sp>
            <p:sp>
              <p:nvSpPr>
                <p:cNvPr id="41" name="Rectangle 70"/>
                <p:cNvSpPr>
                  <a:spLocks noChangeArrowheads="1"/>
                </p:cNvSpPr>
                <p:nvPr/>
              </p:nvSpPr>
              <p:spPr bwMode="auto">
                <a:xfrm>
                  <a:off x="772" y="2927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10</a:t>
                  </a:r>
                </a:p>
              </p:txBody>
            </p:sp>
            <p:sp>
              <p:nvSpPr>
                <p:cNvPr id="42" name="Rectangle 71"/>
                <p:cNvSpPr>
                  <a:spLocks noChangeArrowheads="1"/>
                </p:cNvSpPr>
                <p:nvPr/>
              </p:nvSpPr>
              <p:spPr bwMode="auto">
                <a:xfrm>
                  <a:off x="848" y="3124"/>
                  <a:ext cx="192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5</a:t>
                  </a:r>
                </a:p>
              </p:txBody>
            </p:sp>
            <p:sp>
              <p:nvSpPr>
                <p:cNvPr id="43" name="Rectangle 72"/>
                <p:cNvSpPr>
                  <a:spLocks noChangeArrowheads="1"/>
                </p:cNvSpPr>
                <p:nvPr/>
              </p:nvSpPr>
              <p:spPr bwMode="auto">
                <a:xfrm>
                  <a:off x="848" y="3321"/>
                  <a:ext cx="192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0</a:t>
                  </a:r>
                </a:p>
              </p:txBody>
            </p:sp>
            <p:sp>
              <p:nvSpPr>
                <p:cNvPr id="44" name="Rectangle 73"/>
                <p:cNvSpPr>
                  <a:spLocks noChangeArrowheads="1"/>
                </p:cNvSpPr>
                <p:nvPr/>
              </p:nvSpPr>
              <p:spPr bwMode="auto">
                <a:xfrm>
                  <a:off x="701" y="1510"/>
                  <a:ext cx="33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r"/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$45</a:t>
                  </a:r>
                </a:p>
              </p:txBody>
            </p:sp>
            <p:sp>
              <p:nvSpPr>
                <p:cNvPr id="45" name="Rectangle 74"/>
                <p:cNvSpPr>
                  <a:spLocks noChangeArrowheads="1"/>
                </p:cNvSpPr>
                <p:nvPr/>
              </p:nvSpPr>
              <p:spPr bwMode="auto">
                <a:xfrm>
                  <a:off x="1260" y="3408"/>
                  <a:ext cx="192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2</a:t>
                  </a:r>
                </a:p>
              </p:txBody>
            </p:sp>
            <p:sp>
              <p:nvSpPr>
                <p:cNvPr id="46" name="Rectangle 75"/>
                <p:cNvSpPr>
                  <a:spLocks noChangeArrowheads="1"/>
                </p:cNvSpPr>
                <p:nvPr/>
              </p:nvSpPr>
              <p:spPr bwMode="auto">
                <a:xfrm>
                  <a:off x="1579" y="3408"/>
                  <a:ext cx="192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4</a:t>
                  </a:r>
                </a:p>
              </p:txBody>
            </p:sp>
            <p:sp>
              <p:nvSpPr>
                <p:cNvPr id="47" name="Rectangle 76"/>
                <p:cNvSpPr>
                  <a:spLocks noChangeArrowheads="1"/>
                </p:cNvSpPr>
                <p:nvPr/>
              </p:nvSpPr>
              <p:spPr bwMode="auto">
                <a:xfrm>
                  <a:off x="1913" y="3408"/>
                  <a:ext cx="192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6</a:t>
                  </a:r>
                </a:p>
              </p:txBody>
            </p:sp>
            <p:sp>
              <p:nvSpPr>
                <p:cNvPr id="48" name="Rectangle 77"/>
                <p:cNvSpPr>
                  <a:spLocks noChangeArrowheads="1"/>
                </p:cNvSpPr>
                <p:nvPr/>
              </p:nvSpPr>
              <p:spPr bwMode="auto">
                <a:xfrm>
                  <a:off x="2232" y="3408"/>
                  <a:ext cx="192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8</a:t>
                  </a:r>
                </a:p>
              </p:txBody>
            </p:sp>
            <p:sp>
              <p:nvSpPr>
                <p:cNvPr id="49" name="Rectangle 78"/>
                <p:cNvSpPr>
                  <a:spLocks noChangeArrowheads="1"/>
                </p:cNvSpPr>
                <p:nvPr/>
              </p:nvSpPr>
              <p:spPr bwMode="auto">
                <a:xfrm>
                  <a:off x="2513" y="3408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10</a:t>
                  </a:r>
                </a:p>
              </p:txBody>
            </p:sp>
            <p:sp>
              <p:nvSpPr>
                <p:cNvPr id="50" name="Rectangle 79"/>
                <p:cNvSpPr>
                  <a:spLocks noChangeArrowheads="1"/>
                </p:cNvSpPr>
                <p:nvPr/>
              </p:nvSpPr>
              <p:spPr bwMode="auto">
                <a:xfrm>
                  <a:off x="2832" y="3408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12</a:t>
                  </a:r>
                </a:p>
              </p:txBody>
            </p:sp>
            <p:sp>
              <p:nvSpPr>
                <p:cNvPr id="51" name="Rectangle 80"/>
                <p:cNvSpPr>
                  <a:spLocks noChangeArrowheads="1"/>
                </p:cNvSpPr>
                <p:nvPr/>
              </p:nvSpPr>
              <p:spPr bwMode="auto">
                <a:xfrm>
                  <a:off x="3165" y="3408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14</a:t>
                  </a:r>
                </a:p>
              </p:txBody>
            </p:sp>
            <p:sp>
              <p:nvSpPr>
                <p:cNvPr id="52" name="Rectangle 81"/>
                <p:cNvSpPr>
                  <a:spLocks noChangeArrowheads="1"/>
                </p:cNvSpPr>
                <p:nvPr/>
              </p:nvSpPr>
              <p:spPr bwMode="auto">
                <a:xfrm>
                  <a:off x="3485" y="3408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16</a:t>
                  </a:r>
                </a:p>
              </p:txBody>
            </p:sp>
            <p:sp>
              <p:nvSpPr>
                <p:cNvPr id="53" name="Rectangle 82"/>
                <p:cNvSpPr>
                  <a:spLocks noChangeArrowheads="1"/>
                </p:cNvSpPr>
                <p:nvPr/>
              </p:nvSpPr>
              <p:spPr bwMode="auto">
                <a:xfrm>
                  <a:off x="3804" y="3408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18</a:t>
                  </a:r>
                </a:p>
              </p:txBody>
            </p:sp>
            <p:sp>
              <p:nvSpPr>
                <p:cNvPr id="54" name="Rectangle 83"/>
                <p:cNvSpPr>
                  <a:spLocks noChangeArrowheads="1"/>
                </p:cNvSpPr>
                <p:nvPr/>
              </p:nvSpPr>
              <p:spPr bwMode="auto">
                <a:xfrm>
                  <a:off x="4123" y="3408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20</a:t>
                  </a:r>
                </a:p>
              </p:txBody>
            </p:sp>
            <p:sp>
              <p:nvSpPr>
                <p:cNvPr id="55" name="Rectangle 84"/>
                <p:cNvSpPr>
                  <a:spLocks noChangeArrowheads="1"/>
                </p:cNvSpPr>
                <p:nvPr/>
              </p:nvSpPr>
              <p:spPr bwMode="auto">
                <a:xfrm>
                  <a:off x="4450" y="3408"/>
                  <a:ext cx="269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22</a:t>
                  </a:r>
                </a:p>
              </p:txBody>
            </p:sp>
            <p:sp>
              <p:nvSpPr>
                <p:cNvPr id="56" name="Rectangle 93"/>
                <p:cNvSpPr>
                  <a:spLocks noChangeArrowheads="1"/>
                </p:cNvSpPr>
                <p:nvPr/>
              </p:nvSpPr>
              <p:spPr bwMode="auto">
                <a:xfrm>
                  <a:off x="4752" y="3408"/>
                  <a:ext cx="64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 anchorCtr="1">
                  <a:spAutoFit/>
                </a:bodyPr>
                <a:lstStyle/>
                <a:p>
                  <a:r>
                    <a:rPr lang="en-US" sz="1600" b="1">
                      <a:solidFill>
                        <a:srgbClr val="000000"/>
                      </a:solidFill>
                      <a:latin typeface="Cambria" pitchFamily="18" charset="0"/>
                    </a:rPr>
                    <a:t>Quantity</a:t>
                  </a:r>
                </a:p>
              </p:txBody>
            </p:sp>
          </p:grpSp>
        </p:grpSp>
        <p:sp>
          <p:nvSpPr>
            <p:cNvPr id="8" name="Rectangle 46"/>
            <p:cNvSpPr>
              <a:spLocks noChangeArrowheads="1"/>
            </p:cNvSpPr>
            <p:nvPr/>
          </p:nvSpPr>
          <p:spPr bwMode="auto">
            <a:xfrm>
              <a:off x="5573713" y="4037013"/>
              <a:ext cx="404812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i="1">
                  <a:solidFill>
                    <a:srgbClr val="000000"/>
                  </a:solidFill>
                  <a:latin typeface="Cambria" pitchFamily="18" charset="0"/>
                </a:rPr>
                <a:t>D</a:t>
              </a:r>
              <a:r>
                <a:rPr lang="en-US" sz="1600" b="1" i="1" baseline="-25000">
                  <a:solidFill>
                    <a:srgbClr val="000000"/>
                  </a:solidFill>
                  <a:latin typeface="Cambria" pitchFamily="18" charset="0"/>
                </a:rPr>
                <a:t>1</a:t>
              </a:r>
            </a:p>
          </p:txBody>
        </p:sp>
        <p:sp>
          <p:nvSpPr>
            <p:cNvPr id="9" name="Rectangle 47"/>
            <p:cNvSpPr>
              <a:spLocks noChangeArrowheads="1"/>
            </p:cNvSpPr>
            <p:nvPr/>
          </p:nvSpPr>
          <p:spPr bwMode="auto">
            <a:xfrm>
              <a:off x="5573713" y="4330700"/>
              <a:ext cx="1565275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mbria" pitchFamily="18" charset="0"/>
                </a:rPr>
                <a:t>Initial demand</a:t>
              </a:r>
            </a:p>
          </p:txBody>
        </p:sp>
        <p:sp>
          <p:nvSpPr>
            <p:cNvPr id="10" name="Freeform 49"/>
            <p:cNvSpPr>
              <a:spLocks/>
            </p:cNvSpPr>
            <p:nvPr/>
          </p:nvSpPr>
          <p:spPr bwMode="auto">
            <a:xfrm>
              <a:off x="1752600" y="1600200"/>
              <a:ext cx="4994275" cy="2636838"/>
            </a:xfrm>
            <a:custGeom>
              <a:avLst/>
              <a:gdLst>
                <a:gd name="T0" fmla="*/ 0 w 3168"/>
                <a:gd name="T1" fmla="*/ 0 h 1755"/>
                <a:gd name="T2" fmla="*/ 2147483647 w 3168"/>
                <a:gd name="T3" fmla="*/ 2147483647 h 1755"/>
                <a:gd name="T4" fmla="*/ 2147483647 w 3168"/>
                <a:gd name="T5" fmla="*/ 2147483647 h 1755"/>
                <a:gd name="T6" fmla="*/ 2147483647 w 3168"/>
                <a:gd name="T7" fmla="*/ 2147483647 h 1755"/>
                <a:gd name="T8" fmla="*/ 2147483647 w 3168"/>
                <a:gd name="T9" fmla="*/ 2147483647 h 17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68"/>
                <a:gd name="T16" fmla="*/ 0 h 1755"/>
                <a:gd name="T17" fmla="*/ 3168 w 3168"/>
                <a:gd name="T18" fmla="*/ 1755 h 17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68" h="1755">
                  <a:moveTo>
                    <a:pt x="0" y="0"/>
                  </a:moveTo>
                  <a:lnTo>
                    <a:pt x="345" y="445"/>
                  </a:lnTo>
                  <a:lnTo>
                    <a:pt x="1333" y="1106"/>
                  </a:lnTo>
                  <a:lnTo>
                    <a:pt x="2336" y="1538"/>
                  </a:lnTo>
                  <a:lnTo>
                    <a:pt x="3167" y="1754"/>
                  </a:lnTo>
                </a:path>
              </a:pathLst>
            </a:custGeom>
            <a:noFill/>
            <a:ln w="28575" cap="rnd">
              <a:solidFill>
                <a:srgbClr val="E2965E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Line 53"/>
            <p:cNvSpPr>
              <a:spLocks noChangeShapeType="1"/>
            </p:cNvSpPr>
            <p:nvPr/>
          </p:nvSpPr>
          <p:spPr bwMode="auto">
            <a:xfrm>
              <a:off x="4714875" y="2630488"/>
              <a:ext cx="9525" cy="2487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12" name="Group 126"/>
            <p:cNvGrpSpPr>
              <a:grpSpLocks/>
            </p:cNvGrpSpPr>
            <p:nvPr/>
          </p:nvGrpSpPr>
          <p:grpSpPr bwMode="auto">
            <a:xfrm>
              <a:off x="1524000" y="2514600"/>
              <a:ext cx="1371600" cy="2590800"/>
              <a:chOff x="1097" y="1992"/>
              <a:chExt cx="788" cy="1508"/>
            </a:xfrm>
          </p:grpSpPr>
          <p:sp>
            <p:nvSpPr>
              <p:cNvPr id="29" name="Freeform 51"/>
              <p:cNvSpPr>
                <a:spLocks/>
              </p:cNvSpPr>
              <p:nvPr/>
            </p:nvSpPr>
            <p:spPr bwMode="auto">
              <a:xfrm>
                <a:off x="1801" y="1992"/>
                <a:ext cx="84" cy="68"/>
              </a:xfrm>
              <a:custGeom>
                <a:avLst/>
                <a:gdLst>
                  <a:gd name="T0" fmla="*/ 29 w 86"/>
                  <a:gd name="T1" fmla="*/ 19 h 75"/>
                  <a:gd name="T2" fmla="*/ 43 w 86"/>
                  <a:gd name="T3" fmla="*/ 19 h 75"/>
                  <a:gd name="T4" fmla="*/ 60 w 86"/>
                  <a:gd name="T5" fmla="*/ 15 h 75"/>
                  <a:gd name="T6" fmla="*/ 60 w 86"/>
                  <a:gd name="T7" fmla="*/ 10 h 75"/>
                  <a:gd name="T8" fmla="*/ 60 w 86"/>
                  <a:gd name="T9" fmla="*/ 6 h 75"/>
                  <a:gd name="T10" fmla="*/ 43 w 86"/>
                  <a:gd name="T11" fmla="*/ 5 h 75"/>
                  <a:gd name="T12" fmla="*/ 29 w 86"/>
                  <a:gd name="T13" fmla="*/ 0 h 75"/>
                  <a:gd name="T14" fmla="*/ 14 w 86"/>
                  <a:gd name="T15" fmla="*/ 5 h 75"/>
                  <a:gd name="T16" fmla="*/ 0 w 86"/>
                  <a:gd name="T17" fmla="*/ 6 h 75"/>
                  <a:gd name="T18" fmla="*/ 0 w 86"/>
                  <a:gd name="T19" fmla="*/ 10 h 75"/>
                  <a:gd name="T20" fmla="*/ 0 w 86"/>
                  <a:gd name="T21" fmla="*/ 15 h 75"/>
                  <a:gd name="T22" fmla="*/ 14 w 86"/>
                  <a:gd name="T23" fmla="*/ 19 h 75"/>
                  <a:gd name="T24" fmla="*/ 29 w 86"/>
                  <a:gd name="T25" fmla="*/ 19 h 7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6"/>
                  <a:gd name="T40" fmla="*/ 0 h 75"/>
                  <a:gd name="T41" fmla="*/ 86 w 86"/>
                  <a:gd name="T42" fmla="*/ 75 h 7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6" h="75">
                    <a:moveTo>
                      <a:pt x="43" y="74"/>
                    </a:moveTo>
                    <a:lnTo>
                      <a:pt x="57" y="74"/>
                    </a:lnTo>
                    <a:lnTo>
                      <a:pt x="85" y="62"/>
                    </a:lnTo>
                    <a:lnTo>
                      <a:pt x="85" y="37"/>
                    </a:lnTo>
                    <a:lnTo>
                      <a:pt x="85" y="25"/>
                    </a:lnTo>
                    <a:lnTo>
                      <a:pt x="57" y="12"/>
                    </a:lnTo>
                    <a:lnTo>
                      <a:pt x="43" y="0"/>
                    </a:lnTo>
                    <a:lnTo>
                      <a:pt x="14" y="12"/>
                    </a:lnTo>
                    <a:lnTo>
                      <a:pt x="0" y="25"/>
                    </a:lnTo>
                    <a:lnTo>
                      <a:pt x="0" y="37"/>
                    </a:lnTo>
                    <a:lnTo>
                      <a:pt x="0" y="62"/>
                    </a:lnTo>
                    <a:lnTo>
                      <a:pt x="14" y="74"/>
                    </a:lnTo>
                    <a:lnTo>
                      <a:pt x="43" y="74"/>
                    </a:lnTo>
                  </a:path>
                </a:pathLst>
              </a:custGeom>
              <a:solidFill>
                <a:srgbClr val="000000"/>
              </a:solidFill>
              <a:ln w="254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0" name="Freeform 58"/>
              <p:cNvSpPr>
                <a:spLocks/>
              </p:cNvSpPr>
              <p:nvPr/>
            </p:nvSpPr>
            <p:spPr bwMode="auto">
              <a:xfrm>
                <a:off x="1097" y="2036"/>
                <a:ext cx="745" cy="1464"/>
              </a:xfrm>
              <a:custGeom>
                <a:avLst/>
                <a:gdLst>
                  <a:gd name="T0" fmla="*/ 0 w 833"/>
                  <a:gd name="T1" fmla="*/ 0 h 1538"/>
                  <a:gd name="T2" fmla="*/ 444 w 833"/>
                  <a:gd name="T3" fmla="*/ 0 h 1538"/>
                  <a:gd name="T4" fmla="*/ 444 w 833"/>
                  <a:gd name="T5" fmla="*/ 475 h 1538"/>
                  <a:gd name="T6" fmla="*/ 0 60000 65536"/>
                  <a:gd name="T7" fmla="*/ 0 60000 65536"/>
                  <a:gd name="T8" fmla="*/ 0 60000 65536"/>
                  <a:gd name="T9" fmla="*/ 0 w 833"/>
                  <a:gd name="T10" fmla="*/ 0 h 1538"/>
                  <a:gd name="T11" fmla="*/ 833 w 833"/>
                  <a:gd name="T12" fmla="*/ 1538 h 153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3" h="1538">
                    <a:moveTo>
                      <a:pt x="0" y="0"/>
                    </a:moveTo>
                    <a:lnTo>
                      <a:pt x="832" y="0"/>
                    </a:lnTo>
                    <a:lnTo>
                      <a:pt x="832" y="153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13" name="Rectangle 91"/>
            <p:cNvSpPr>
              <a:spLocks noChangeArrowheads="1"/>
            </p:cNvSpPr>
            <p:nvPr/>
          </p:nvSpPr>
          <p:spPr bwMode="auto">
            <a:xfrm>
              <a:off x="2514600" y="2590800"/>
              <a:ext cx="3825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i="1">
                  <a:solidFill>
                    <a:srgbClr val="000000"/>
                  </a:solidFill>
                  <a:latin typeface="Cambria" pitchFamily="18" charset="0"/>
                </a:rPr>
                <a:t>d</a:t>
              </a:r>
              <a:r>
                <a:rPr lang="en-US" sz="1600" b="1" i="1" baseline="-25000">
                  <a:solidFill>
                    <a:srgbClr val="000000"/>
                  </a:solidFill>
                  <a:latin typeface="Cambria" pitchFamily="18" charset="0"/>
                </a:rPr>
                <a:t>1</a:t>
              </a:r>
            </a:p>
          </p:txBody>
        </p:sp>
        <p:sp>
          <p:nvSpPr>
            <p:cNvPr id="14" name="Rectangle 104"/>
            <p:cNvSpPr>
              <a:spLocks noChangeArrowheads="1"/>
            </p:cNvSpPr>
            <p:nvPr/>
          </p:nvSpPr>
          <p:spPr bwMode="auto">
            <a:xfrm>
              <a:off x="2905125" y="3468688"/>
              <a:ext cx="1646238" cy="484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>
                  <a:solidFill>
                    <a:srgbClr val="000000"/>
                  </a:solidFill>
                  <a:latin typeface="Cambria" pitchFamily="18" charset="0"/>
                </a:rPr>
                <a:t>Movement along curve</a:t>
              </a:r>
            </a:p>
          </p:txBody>
        </p:sp>
        <p:grpSp>
          <p:nvGrpSpPr>
            <p:cNvPr id="15" name="Group 131"/>
            <p:cNvGrpSpPr>
              <a:grpSpLocks/>
            </p:cNvGrpSpPr>
            <p:nvPr/>
          </p:nvGrpSpPr>
          <p:grpSpPr bwMode="auto">
            <a:xfrm>
              <a:off x="4622800" y="3235325"/>
              <a:ext cx="415925" cy="433388"/>
              <a:chOff x="2925" y="2397"/>
              <a:chExt cx="262" cy="273"/>
            </a:xfrm>
          </p:grpSpPr>
          <p:sp>
            <p:nvSpPr>
              <p:cNvPr id="27" name="Freeform 103"/>
              <p:cNvSpPr>
                <a:spLocks/>
              </p:cNvSpPr>
              <p:nvPr/>
            </p:nvSpPr>
            <p:spPr bwMode="auto">
              <a:xfrm>
                <a:off x="2925" y="2595"/>
                <a:ext cx="93" cy="75"/>
              </a:xfrm>
              <a:custGeom>
                <a:avLst/>
                <a:gdLst>
                  <a:gd name="T0" fmla="*/ 34 w 96"/>
                  <a:gd name="T1" fmla="*/ 24 h 82"/>
                  <a:gd name="T2" fmla="*/ 51 w 96"/>
                  <a:gd name="T3" fmla="*/ 24 h 82"/>
                  <a:gd name="T4" fmla="*/ 62 w 96"/>
                  <a:gd name="T5" fmla="*/ 20 h 82"/>
                  <a:gd name="T6" fmla="*/ 62 w 96"/>
                  <a:gd name="T7" fmla="*/ 13 h 82"/>
                  <a:gd name="T8" fmla="*/ 62 w 96"/>
                  <a:gd name="T9" fmla="*/ 8 h 82"/>
                  <a:gd name="T10" fmla="*/ 51 w 96"/>
                  <a:gd name="T11" fmla="*/ 0 h 82"/>
                  <a:gd name="T12" fmla="*/ 34 w 96"/>
                  <a:gd name="T13" fmla="*/ 0 h 82"/>
                  <a:gd name="T14" fmla="*/ 18 w 96"/>
                  <a:gd name="T15" fmla="*/ 0 h 82"/>
                  <a:gd name="T16" fmla="*/ 16 w 96"/>
                  <a:gd name="T17" fmla="*/ 8 h 82"/>
                  <a:gd name="T18" fmla="*/ 0 w 96"/>
                  <a:gd name="T19" fmla="*/ 13 h 82"/>
                  <a:gd name="T20" fmla="*/ 16 w 96"/>
                  <a:gd name="T21" fmla="*/ 20 h 82"/>
                  <a:gd name="T22" fmla="*/ 18 w 96"/>
                  <a:gd name="T23" fmla="*/ 24 h 82"/>
                  <a:gd name="T24" fmla="*/ 34 w 96"/>
                  <a:gd name="T25" fmla="*/ 24 h 8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6"/>
                  <a:gd name="T40" fmla="*/ 0 h 82"/>
                  <a:gd name="T41" fmla="*/ 96 w 96"/>
                  <a:gd name="T42" fmla="*/ 82 h 8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6" h="82">
                    <a:moveTo>
                      <a:pt x="48" y="81"/>
                    </a:moveTo>
                    <a:lnTo>
                      <a:pt x="79" y="81"/>
                    </a:lnTo>
                    <a:lnTo>
                      <a:pt x="95" y="68"/>
                    </a:lnTo>
                    <a:lnTo>
                      <a:pt x="95" y="41"/>
                    </a:lnTo>
                    <a:lnTo>
                      <a:pt x="95" y="27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32" y="0"/>
                    </a:lnTo>
                    <a:lnTo>
                      <a:pt x="16" y="27"/>
                    </a:lnTo>
                    <a:lnTo>
                      <a:pt x="0" y="41"/>
                    </a:lnTo>
                    <a:lnTo>
                      <a:pt x="16" y="68"/>
                    </a:lnTo>
                    <a:lnTo>
                      <a:pt x="32" y="81"/>
                    </a:lnTo>
                    <a:lnTo>
                      <a:pt x="48" y="81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8" name="Rectangle 107"/>
              <p:cNvSpPr>
                <a:spLocks noChangeArrowheads="1"/>
              </p:cNvSpPr>
              <p:nvPr/>
            </p:nvSpPr>
            <p:spPr bwMode="auto">
              <a:xfrm>
                <a:off x="2946" y="2397"/>
                <a:ext cx="241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>
                    <a:solidFill>
                      <a:srgbClr val="000000"/>
                    </a:solidFill>
                    <a:latin typeface="Cambria" pitchFamily="18" charset="0"/>
                  </a:rPr>
                  <a:t>g</a:t>
                </a:r>
                <a:r>
                  <a:rPr lang="en-US" sz="1600" b="1" i="1" baseline="-25000">
                    <a:solidFill>
                      <a:srgbClr val="000000"/>
                    </a:solidFill>
                    <a:latin typeface="Cambria" pitchFamily="18" charset="0"/>
                  </a:rPr>
                  <a:t>1</a:t>
                </a:r>
              </a:p>
            </p:txBody>
          </p:sp>
        </p:grpSp>
        <p:sp>
          <p:nvSpPr>
            <p:cNvPr id="16" name="Rectangle 43"/>
            <p:cNvSpPr>
              <a:spLocks noChangeArrowheads="1"/>
            </p:cNvSpPr>
            <p:nvPr/>
          </p:nvSpPr>
          <p:spPr bwMode="auto">
            <a:xfrm>
              <a:off x="2927350" y="1930400"/>
              <a:ext cx="1104900" cy="484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1600" b="1">
                  <a:solidFill>
                    <a:srgbClr val="000000"/>
                  </a:solidFill>
                  <a:latin typeface="Cambria" pitchFamily="18" charset="0"/>
                </a:rPr>
                <a:t>Shift in demand</a:t>
              </a:r>
            </a:p>
          </p:txBody>
        </p:sp>
        <p:sp>
          <p:nvSpPr>
            <p:cNvPr id="17" name="Rectangle 110"/>
            <p:cNvSpPr>
              <a:spLocks noChangeArrowheads="1"/>
            </p:cNvSpPr>
            <p:nvPr/>
          </p:nvSpPr>
          <p:spPr bwMode="auto">
            <a:xfrm>
              <a:off x="6837363" y="3328988"/>
              <a:ext cx="404812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i="1">
                  <a:solidFill>
                    <a:srgbClr val="000000"/>
                  </a:solidFill>
                  <a:latin typeface="Cambria" pitchFamily="18" charset="0"/>
                </a:rPr>
                <a:t>D</a:t>
              </a:r>
              <a:r>
                <a:rPr lang="en-US" sz="1600" b="1" i="1" baseline="-25000">
                  <a:solidFill>
                    <a:srgbClr val="000000"/>
                  </a:solidFill>
                  <a:latin typeface="Cambria" pitchFamily="18" charset="0"/>
                </a:rPr>
                <a:t>2</a:t>
              </a:r>
            </a:p>
          </p:txBody>
        </p:sp>
        <p:sp>
          <p:nvSpPr>
            <p:cNvPr id="18" name="Rectangle 111"/>
            <p:cNvSpPr>
              <a:spLocks noChangeArrowheads="1"/>
            </p:cNvSpPr>
            <p:nvPr/>
          </p:nvSpPr>
          <p:spPr bwMode="auto">
            <a:xfrm>
              <a:off x="7265988" y="3363913"/>
              <a:ext cx="1270000" cy="5826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mbria" pitchFamily="18" charset="0"/>
                </a:rPr>
                <a:t>Increased demand</a:t>
              </a:r>
            </a:p>
          </p:txBody>
        </p:sp>
        <p:sp>
          <p:nvSpPr>
            <p:cNvPr id="19" name="Line 113"/>
            <p:cNvSpPr>
              <a:spLocks noChangeShapeType="1"/>
            </p:cNvSpPr>
            <p:nvPr/>
          </p:nvSpPr>
          <p:spPr bwMode="auto">
            <a:xfrm>
              <a:off x="3363913" y="2651125"/>
              <a:ext cx="111125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" name="Freeform 114"/>
            <p:cNvSpPr>
              <a:spLocks/>
            </p:cNvSpPr>
            <p:nvPr/>
          </p:nvSpPr>
          <p:spPr bwMode="auto">
            <a:xfrm>
              <a:off x="3738563" y="1693863"/>
              <a:ext cx="4603750" cy="2543175"/>
            </a:xfrm>
            <a:custGeom>
              <a:avLst/>
              <a:gdLst>
                <a:gd name="T0" fmla="*/ 2147483647 w 3169"/>
                <a:gd name="T1" fmla="*/ 2147483647 h 1755"/>
                <a:gd name="T2" fmla="*/ 2147483647 w 3169"/>
                <a:gd name="T3" fmla="*/ 2147483647 h 1755"/>
                <a:gd name="T4" fmla="*/ 2147483647 w 3169"/>
                <a:gd name="T5" fmla="*/ 2147483647 h 1755"/>
                <a:gd name="T6" fmla="*/ 2147483647 w 3169"/>
                <a:gd name="T7" fmla="*/ 2147483647 h 1755"/>
                <a:gd name="T8" fmla="*/ 0 w 3169"/>
                <a:gd name="T9" fmla="*/ 0 h 17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69"/>
                <a:gd name="T16" fmla="*/ 0 h 1755"/>
                <a:gd name="T17" fmla="*/ 3169 w 3169"/>
                <a:gd name="T18" fmla="*/ 1755 h 17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69" h="1755">
                  <a:moveTo>
                    <a:pt x="3168" y="1754"/>
                  </a:moveTo>
                  <a:lnTo>
                    <a:pt x="2336" y="1538"/>
                  </a:lnTo>
                  <a:lnTo>
                    <a:pt x="1334" y="1106"/>
                  </a:lnTo>
                  <a:lnTo>
                    <a:pt x="330" y="445"/>
                  </a:lnTo>
                  <a:lnTo>
                    <a:pt x="0" y="0"/>
                  </a:lnTo>
                </a:path>
              </a:pathLst>
            </a:custGeom>
            <a:noFill/>
            <a:ln w="28575" cap="rnd">
              <a:solidFill>
                <a:srgbClr val="CB3C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21" name="Group 132"/>
            <p:cNvGrpSpPr>
              <a:grpSpLocks/>
            </p:cNvGrpSpPr>
            <p:nvPr/>
          </p:nvGrpSpPr>
          <p:grpSpPr bwMode="auto">
            <a:xfrm>
              <a:off x="4622800" y="2300288"/>
              <a:ext cx="441325" cy="412750"/>
              <a:chOff x="2925" y="1808"/>
              <a:chExt cx="278" cy="260"/>
            </a:xfrm>
          </p:grpSpPr>
          <p:sp>
            <p:nvSpPr>
              <p:cNvPr id="25" name="Freeform 115"/>
              <p:cNvSpPr>
                <a:spLocks/>
              </p:cNvSpPr>
              <p:nvPr/>
            </p:nvSpPr>
            <p:spPr bwMode="auto">
              <a:xfrm>
                <a:off x="2925" y="1992"/>
                <a:ext cx="93" cy="76"/>
              </a:xfrm>
              <a:custGeom>
                <a:avLst/>
                <a:gdLst>
                  <a:gd name="T0" fmla="*/ 34 w 96"/>
                  <a:gd name="T1" fmla="*/ 25 h 83"/>
                  <a:gd name="T2" fmla="*/ 51 w 96"/>
                  <a:gd name="T3" fmla="*/ 25 h 83"/>
                  <a:gd name="T4" fmla="*/ 62 w 96"/>
                  <a:gd name="T5" fmla="*/ 20 h 83"/>
                  <a:gd name="T6" fmla="*/ 62 w 96"/>
                  <a:gd name="T7" fmla="*/ 13 h 83"/>
                  <a:gd name="T8" fmla="*/ 62 w 96"/>
                  <a:gd name="T9" fmla="*/ 8 h 83"/>
                  <a:gd name="T10" fmla="*/ 51 w 96"/>
                  <a:gd name="T11" fmla="*/ 5 h 83"/>
                  <a:gd name="T12" fmla="*/ 34 w 96"/>
                  <a:gd name="T13" fmla="*/ 0 h 83"/>
                  <a:gd name="T14" fmla="*/ 18 w 96"/>
                  <a:gd name="T15" fmla="*/ 5 h 83"/>
                  <a:gd name="T16" fmla="*/ 16 w 96"/>
                  <a:gd name="T17" fmla="*/ 8 h 83"/>
                  <a:gd name="T18" fmla="*/ 0 w 96"/>
                  <a:gd name="T19" fmla="*/ 13 h 83"/>
                  <a:gd name="T20" fmla="*/ 16 w 96"/>
                  <a:gd name="T21" fmla="*/ 20 h 83"/>
                  <a:gd name="T22" fmla="*/ 18 w 96"/>
                  <a:gd name="T23" fmla="*/ 25 h 83"/>
                  <a:gd name="T24" fmla="*/ 34 w 96"/>
                  <a:gd name="T25" fmla="*/ 25 h 8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96"/>
                  <a:gd name="T40" fmla="*/ 0 h 83"/>
                  <a:gd name="T41" fmla="*/ 96 w 96"/>
                  <a:gd name="T42" fmla="*/ 83 h 8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96" h="83">
                    <a:moveTo>
                      <a:pt x="48" y="82"/>
                    </a:moveTo>
                    <a:lnTo>
                      <a:pt x="79" y="82"/>
                    </a:lnTo>
                    <a:lnTo>
                      <a:pt x="95" y="68"/>
                    </a:lnTo>
                    <a:lnTo>
                      <a:pt x="95" y="41"/>
                    </a:lnTo>
                    <a:lnTo>
                      <a:pt x="95" y="27"/>
                    </a:lnTo>
                    <a:lnTo>
                      <a:pt x="79" y="14"/>
                    </a:lnTo>
                    <a:lnTo>
                      <a:pt x="48" y="0"/>
                    </a:lnTo>
                    <a:lnTo>
                      <a:pt x="32" y="14"/>
                    </a:lnTo>
                    <a:lnTo>
                      <a:pt x="16" y="27"/>
                    </a:lnTo>
                    <a:lnTo>
                      <a:pt x="0" y="41"/>
                    </a:lnTo>
                    <a:lnTo>
                      <a:pt x="16" y="68"/>
                    </a:lnTo>
                    <a:lnTo>
                      <a:pt x="32" y="82"/>
                    </a:lnTo>
                    <a:lnTo>
                      <a:pt x="48" y="82"/>
                    </a:lnTo>
                  </a:path>
                </a:pathLst>
              </a:custGeom>
              <a:solidFill>
                <a:srgbClr val="00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" name="Rectangle 116"/>
              <p:cNvSpPr>
                <a:spLocks noChangeArrowheads="1"/>
              </p:cNvSpPr>
              <p:nvPr/>
            </p:nvSpPr>
            <p:spPr bwMode="auto">
              <a:xfrm>
                <a:off x="2962" y="1808"/>
                <a:ext cx="241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1600" b="1" i="1">
                    <a:solidFill>
                      <a:srgbClr val="000000"/>
                    </a:solidFill>
                    <a:latin typeface="Cambria" pitchFamily="18" charset="0"/>
                  </a:rPr>
                  <a:t>d</a:t>
                </a:r>
                <a:r>
                  <a:rPr lang="en-US" sz="1600" b="1" i="1" baseline="-25000">
                    <a:solidFill>
                      <a:srgbClr val="000000"/>
                    </a:solidFill>
                    <a:latin typeface="Cambria" pitchFamily="18" charset="0"/>
                  </a:rPr>
                  <a:t>2</a:t>
                </a:r>
              </a:p>
            </p:txBody>
          </p:sp>
        </p:grpSp>
        <p:sp>
          <p:nvSpPr>
            <p:cNvPr id="22" name="Line 127"/>
            <p:cNvSpPr>
              <a:spLocks noChangeShapeType="1"/>
            </p:cNvSpPr>
            <p:nvPr/>
          </p:nvSpPr>
          <p:spPr bwMode="auto">
            <a:xfrm>
              <a:off x="3048000" y="2667000"/>
              <a:ext cx="1600200" cy="838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3" name="Text Box 90"/>
            <p:cNvSpPr txBox="1">
              <a:spLocks noChangeArrowheads="1"/>
            </p:cNvSpPr>
            <p:nvPr/>
          </p:nvSpPr>
          <p:spPr bwMode="auto">
            <a:xfrm>
              <a:off x="152400" y="5638800"/>
              <a:ext cx="8855075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>
                  <a:latin typeface="Cambria" pitchFamily="18" charset="0"/>
                </a:rPr>
                <a:t>Movement along the curve: buyer’s behavior </a:t>
              </a:r>
              <a:r>
                <a:rPr lang="en-US" sz="1600" u="sng">
                  <a:latin typeface="Cambria" pitchFamily="18" charset="0"/>
                </a:rPr>
                <a:t>does not</a:t>
              </a:r>
              <a:r>
                <a:rPr lang="en-US" sz="1600">
                  <a:latin typeface="Cambria" pitchFamily="18" charset="0"/>
                </a:rPr>
                <a:t> change; buyers only react to a price change.</a:t>
              </a:r>
            </a:p>
            <a:p>
              <a:r>
                <a:rPr lang="en-US" sz="1600">
                  <a:latin typeface="Cambria" pitchFamily="18" charset="0"/>
                </a:rPr>
                <a:t>Shift the curve: buyers’ behavior </a:t>
              </a:r>
              <a:r>
                <a:rPr lang="en-US" sz="1600" u="sng">
                  <a:latin typeface="Cambria" pitchFamily="18" charset="0"/>
                </a:rPr>
                <a:t>does</a:t>
              </a:r>
              <a:r>
                <a:rPr lang="en-US" sz="1600">
                  <a:latin typeface="Cambria" pitchFamily="18" charset="0"/>
                </a:rPr>
                <a:t> change.</a:t>
              </a:r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7C5B2666-986C-5D6E-8C08-FE984E1512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1905000"/>
            <a:ext cx="80772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chemeClr val="tx2"/>
                </a:solidFill>
                <a:latin typeface="Cambria" pitchFamily="18" charset="0"/>
              </a:rPr>
              <a:t>Law of supply:</a:t>
            </a:r>
            <a:r>
              <a:rPr lang="en-US" sz="3200" b="1" dirty="0">
                <a:latin typeface="Cambria" pitchFamily="18" charset="0"/>
              </a:rPr>
              <a:t> </a:t>
            </a:r>
            <a:r>
              <a:rPr lang="en-US" sz="3200" dirty="0">
                <a:latin typeface="Cambria" pitchFamily="18" charset="0"/>
              </a:rPr>
              <a:t>the quantity of a good supplied in a given time period increases as its price increases, </a:t>
            </a:r>
            <a:r>
              <a:rPr lang="en-US" sz="3200" i="1" dirty="0">
                <a:latin typeface="Cambria" pitchFamily="18" charset="0"/>
              </a:rPr>
              <a:t>ceteris paribus, </a:t>
            </a:r>
            <a:r>
              <a:rPr lang="en-US" sz="3200" dirty="0">
                <a:latin typeface="Cambria" pitchFamily="18" charset="0"/>
              </a:rPr>
              <a:t>and vice versa.</a:t>
            </a:r>
          </a:p>
          <a:p>
            <a:pPr eaLnBrk="1" hangingPunct="1"/>
            <a:r>
              <a:rPr lang="en-US" sz="3200" dirty="0">
                <a:latin typeface="Cambria" pitchFamily="18" charset="0"/>
              </a:rPr>
              <a:t>Direct relationship between price (P) and quantity supplied (Qs).</a:t>
            </a:r>
          </a:p>
          <a:p>
            <a:pPr eaLnBrk="1" hangingPunct="1"/>
            <a:r>
              <a:rPr lang="en-US" sz="3200" dirty="0">
                <a:latin typeface="Cambria" pitchFamily="18" charset="0"/>
              </a:rPr>
              <a:t>It is an upward-sloping curve on a market diagram.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Law of Supply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5B59CF34-948B-8D28-556F-D5F8E284FEB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9144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Supply Schedule and Curve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>
            <a:off x="5273675" y="2209800"/>
            <a:ext cx="0" cy="312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" name="Line 11"/>
          <p:cNvSpPr>
            <a:spLocks noChangeShapeType="1"/>
          </p:cNvSpPr>
          <p:nvPr/>
        </p:nvSpPr>
        <p:spPr bwMode="auto">
          <a:xfrm>
            <a:off x="5273675" y="53340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4876800" y="1936750"/>
            <a:ext cx="315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P</a:t>
            </a:r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8483600" y="5257800"/>
            <a:ext cx="44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Qs</a:t>
            </a:r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4953000" y="513715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0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4892675" y="44196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10</a:t>
            </a: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4892675" y="38100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20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4892675" y="21336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50</a:t>
            </a: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4876800" y="269875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40</a:t>
            </a: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4892675" y="3200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mbria" pitchFamily="18" charset="0"/>
              </a:rPr>
              <a:t>30</a:t>
            </a: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5807075" y="53340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5</a:t>
            </a: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6569075" y="53340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10</a:t>
            </a: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7254875" y="53340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15</a:t>
            </a:r>
          </a:p>
        </p:txBody>
      </p:sp>
      <p:sp>
        <p:nvSpPr>
          <p:cNvPr id="51" name="Text Box 24"/>
          <p:cNvSpPr txBox="1">
            <a:spLocks noChangeArrowheads="1"/>
          </p:cNvSpPr>
          <p:nvPr/>
        </p:nvSpPr>
        <p:spPr bwMode="auto">
          <a:xfrm>
            <a:off x="7788275" y="53340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20</a:t>
            </a:r>
          </a:p>
        </p:txBody>
      </p:sp>
      <p:sp>
        <p:nvSpPr>
          <p:cNvPr id="52" name="Line 25"/>
          <p:cNvSpPr>
            <a:spLocks noChangeShapeType="1"/>
          </p:cNvSpPr>
          <p:nvPr/>
        </p:nvSpPr>
        <p:spPr bwMode="auto">
          <a:xfrm flipV="1">
            <a:off x="5410200" y="2286000"/>
            <a:ext cx="2606675" cy="236220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7864475" y="1905000"/>
            <a:ext cx="298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S</a:t>
            </a:r>
          </a:p>
        </p:txBody>
      </p:sp>
      <p:cxnSp>
        <p:nvCxnSpPr>
          <p:cNvPr id="54" name="Straight Connector 28"/>
          <p:cNvCxnSpPr>
            <a:stCxn id="45" idx="3"/>
            <a:endCxn id="52" idx="1"/>
          </p:cNvCxnSpPr>
          <p:nvPr/>
        </p:nvCxnSpPr>
        <p:spPr>
          <a:xfrm flipV="1">
            <a:off x="5334000" y="2286000"/>
            <a:ext cx="2682875" cy="3333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34"/>
          <p:cNvCxnSpPr/>
          <p:nvPr/>
        </p:nvCxnSpPr>
        <p:spPr>
          <a:xfrm>
            <a:off x="5273675" y="3429000"/>
            <a:ext cx="1524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42"/>
          <p:cNvCxnSpPr/>
          <p:nvPr/>
        </p:nvCxnSpPr>
        <p:spPr>
          <a:xfrm rot="5400000">
            <a:off x="5143500" y="4991100"/>
            <a:ext cx="6858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Table 31"/>
          <p:cNvGraphicFramePr>
            <a:graphicFrameLocks noGrp="1"/>
          </p:cNvGraphicFramePr>
          <p:nvPr/>
        </p:nvGraphicFramePr>
        <p:xfrm>
          <a:off x="473075" y="1752600"/>
          <a:ext cx="3336926" cy="380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4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84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7771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Quantity Supplied (Q</a:t>
                      </a:r>
                      <a:r>
                        <a:rPr lang="en-US" sz="1800" baseline="-25000" dirty="0">
                          <a:latin typeface="Cambria" pitchFamily="18" charset="0"/>
                        </a:rPr>
                        <a:t>s</a:t>
                      </a:r>
                      <a:r>
                        <a:rPr lang="en-US" sz="1800" dirty="0">
                          <a:latin typeface="Cambria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64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$50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64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64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64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6645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8" name="Oval 22"/>
          <p:cNvSpPr>
            <a:spLocks noChangeArrowheads="1"/>
          </p:cNvSpPr>
          <p:nvPr/>
        </p:nvSpPr>
        <p:spPr bwMode="auto">
          <a:xfrm>
            <a:off x="685800" y="2705100"/>
            <a:ext cx="2590800" cy="533400"/>
          </a:xfrm>
          <a:prstGeom prst="ellips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l-GR">
              <a:latin typeface="Cambria" pitchFamily="18" charset="0"/>
            </a:endParaRPr>
          </a:p>
        </p:txBody>
      </p:sp>
      <p:sp>
        <p:nvSpPr>
          <p:cNvPr id="59" name="Oval 23"/>
          <p:cNvSpPr>
            <a:spLocks noChangeArrowheads="1"/>
          </p:cNvSpPr>
          <p:nvPr/>
        </p:nvSpPr>
        <p:spPr bwMode="auto">
          <a:xfrm>
            <a:off x="762000" y="3810000"/>
            <a:ext cx="2590800" cy="533400"/>
          </a:xfrm>
          <a:prstGeom prst="ellips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l-GR">
              <a:latin typeface="Cambria" pitchFamily="18" charset="0"/>
            </a:endParaRPr>
          </a:p>
        </p:txBody>
      </p:sp>
      <p:sp>
        <p:nvSpPr>
          <p:cNvPr id="60" name="Oval 24"/>
          <p:cNvSpPr>
            <a:spLocks noChangeArrowheads="1"/>
          </p:cNvSpPr>
          <p:nvPr/>
        </p:nvSpPr>
        <p:spPr bwMode="auto">
          <a:xfrm>
            <a:off x="762000" y="4953000"/>
            <a:ext cx="2590800" cy="533400"/>
          </a:xfrm>
          <a:prstGeom prst="ellipse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l-GR">
              <a:latin typeface="Cambria" pitchFamily="18" charset="0"/>
            </a:endParaRPr>
          </a:p>
        </p:txBody>
      </p:sp>
      <p:sp>
        <p:nvSpPr>
          <p:cNvPr id="61" name="Line 28"/>
          <p:cNvSpPr>
            <a:spLocks noChangeShapeType="1"/>
          </p:cNvSpPr>
          <p:nvPr/>
        </p:nvSpPr>
        <p:spPr bwMode="auto">
          <a:xfrm flipV="1">
            <a:off x="3429000" y="4648200"/>
            <a:ext cx="1905000" cy="609600"/>
          </a:xfrm>
          <a:prstGeom prst="line">
            <a:avLst/>
          </a:prstGeom>
          <a:noFill/>
          <a:ln w="19050">
            <a:solidFill>
              <a:srgbClr val="66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2" name="Line 27"/>
          <p:cNvSpPr>
            <a:spLocks noChangeShapeType="1"/>
          </p:cNvSpPr>
          <p:nvPr/>
        </p:nvSpPr>
        <p:spPr bwMode="auto">
          <a:xfrm flipV="1">
            <a:off x="3429000" y="3505200"/>
            <a:ext cx="3200400" cy="609600"/>
          </a:xfrm>
          <a:prstGeom prst="line">
            <a:avLst/>
          </a:prstGeom>
          <a:noFill/>
          <a:ln w="19050">
            <a:solidFill>
              <a:srgbClr val="66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cxnSp>
        <p:nvCxnSpPr>
          <p:cNvPr id="63" name="Straight Connector 39"/>
          <p:cNvCxnSpPr>
            <a:endCxn id="49" idx="0"/>
          </p:cNvCxnSpPr>
          <p:nvPr/>
        </p:nvCxnSpPr>
        <p:spPr>
          <a:xfrm>
            <a:off x="6781800" y="3429000"/>
            <a:ext cx="7938" cy="1905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45"/>
          <p:cNvCxnSpPr>
            <a:stCxn id="51" idx="0"/>
          </p:cNvCxnSpPr>
          <p:nvPr/>
        </p:nvCxnSpPr>
        <p:spPr>
          <a:xfrm flipV="1">
            <a:off x="8008938" y="2286000"/>
            <a:ext cx="7937" cy="3048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3"/>
          <p:cNvCxnSpPr/>
          <p:nvPr/>
        </p:nvCxnSpPr>
        <p:spPr>
          <a:xfrm>
            <a:off x="5257800" y="4572000"/>
            <a:ext cx="152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Line 27"/>
          <p:cNvSpPr>
            <a:spLocks noChangeShapeType="1"/>
          </p:cNvSpPr>
          <p:nvPr/>
        </p:nvSpPr>
        <p:spPr bwMode="auto">
          <a:xfrm flipV="1">
            <a:off x="3352800" y="2362200"/>
            <a:ext cx="4495800" cy="609600"/>
          </a:xfrm>
          <a:prstGeom prst="line">
            <a:avLst/>
          </a:prstGeom>
          <a:noFill/>
          <a:ln w="19050">
            <a:solidFill>
              <a:srgbClr val="6666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299870D7-77F4-4085-6F0E-C19552B358A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prstClr val="black"/>
                </a:solidFill>
                <a:latin typeface="Cambria" pitchFamily="18" charset="0"/>
              </a:rPr>
              <a:t>Factors that Set Supply Behavior (Determinants of Supply)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2000" y="2251075"/>
            <a:ext cx="34290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Technology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Factor Costs.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Taxes and subsidies.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Expectations.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Other goods.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Number of sellers.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572000" y="2174875"/>
            <a:ext cx="4038600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If any of these factors change, supply behavior changes.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This type of change is shown by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shifting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the supply curve.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Increase in supply: shift the curve right.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Decrease in supply: shift the curve left.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7BD9BC6A-DBB9-3C49-FD26-2A4DEA5087B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2133600"/>
            <a:ext cx="80772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Supply increases (shifts right) when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New technology lowers operating costs.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Factor costs decrease.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Taxes decrease or subsidies increase.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Future prices are expected to rise.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Price of alternative goods fall.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Number of sellers increases.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>
                <a:solidFill>
                  <a:prstClr val="black"/>
                </a:solidFill>
                <a:latin typeface="Cambria" pitchFamily="18" charset="0"/>
                <a:cs typeface="+mn-cs"/>
              </a:rPr>
              <a:t>Vice versa, and supply decreases (shifts left).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600" dirty="0">
              <a:solidFill>
                <a:prstClr val="black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prstClr val="black"/>
                </a:solidFill>
                <a:latin typeface="Cambria" pitchFamily="18" charset="0"/>
              </a:rPr>
              <a:t>Changing Supply</a:t>
            </a:r>
            <a:br>
              <a:rPr lang="en-US" sz="3600" dirty="0">
                <a:solidFill>
                  <a:prstClr val="black"/>
                </a:solidFill>
                <a:latin typeface="Cambria" pitchFamily="18" charset="0"/>
              </a:rPr>
            </a:br>
            <a:r>
              <a:rPr lang="en-US" sz="3600" dirty="0">
                <a:solidFill>
                  <a:prstClr val="black"/>
                </a:solidFill>
                <a:latin typeface="Cambria" pitchFamily="18" charset="0"/>
              </a:rPr>
              <a:t>(Shifting the Supply Curve)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DB23BAF1-1821-B6B9-4B63-4BD53A3F1EF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2133600"/>
            <a:ext cx="80772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chemeClr val="tx2"/>
                </a:solidFill>
                <a:latin typeface="Cambria" pitchFamily="18" charset="0"/>
              </a:rPr>
              <a:t>Change in quantity supplied:</a:t>
            </a:r>
            <a:r>
              <a:rPr lang="en-US" sz="3200" b="1" dirty="0">
                <a:solidFill>
                  <a:schemeClr val="hlink"/>
                </a:solidFill>
                <a:latin typeface="Cambria" pitchFamily="18" charset="0"/>
              </a:rPr>
              <a:t> </a:t>
            </a:r>
            <a:r>
              <a:rPr lang="en-US" sz="3200" dirty="0">
                <a:latin typeface="Cambria" pitchFamily="18" charset="0"/>
              </a:rPr>
              <a:t>movement along the supply curve due to a change in price.</a:t>
            </a:r>
          </a:p>
          <a:p>
            <a:pPr eaLnBrk="1" hangingPunct="1"/>
            <a:r>
              <a:rPr lang="en-US" sz="3200" b="1" dirty="0">
                <a:solidFill>
                  <a:schemeClr val="tx2"/>
                </a:solidFill>
                <a:latin typeface="Cambria" pitchFamily="18" charset="0"/>
              </a:rPr>
              <a:t>Change in supply:</a:t>
            </a:r>
            <a:r>
              <a:rPr lang="en-US" sz="3200" b="1" dirty="0">
                <a:solidFill>
                  <a:schemeClr val="hlink"/>
                </a:solidFill>
                <a:latin typeface="Cambria" pitchFamily="18" charset="0"/>
              </a:rPr>
              <a:t> </a:t>
            </a:r>
            <a:r>
              <a:rPr lang="en-US" sz="3200" dirty="0">
                <a:latin typeface="Cambria" pitchFamily="18" charset="0"/>
              </a:rPr>
              <a:t>a shift in the supply curve due to one or more changes in the determinants of supply.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Cambria" pitchFamily="18" charset="0"/>
              </a:rPr>
              <a:t>Movements vs. Shifts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D6CD4A44-8693-8705-800F-C55E035F80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8229600" cy="4572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Cambria" pitchFamily="18" charset="0"/>
              </a:rPr>
              <a:t>Movements vs. Shifts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524000" y="2236788"/>
            <a:ext cx="0" cy="3505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524000" y="5741988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27125" y="2116138"/>
            <a:ext cx="3159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P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604125" y="5621338"/>
            <a:ext cx="447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Qs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133600" y="1931988"/>
            <a:ext cx="3429000" cy="32004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876800" y="1550988"/>
            <a:ext cx="1471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Initial supply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3581400" y="2008188"/>
            <a:ext cx="3429000" cy="32004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842125" y="1430338"/>
            <a:ext cx="1174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Increased</a:t>
            </a:r>
          </a:p>
          <a:p>
            <a:r>
              <a:rPr lang="en-US">
                <a:latin typeface="Cambria" pitchFamily="18" charset="0"/>
              </a:rPr>
              <a:t>supply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1600200" y="41417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1524000" y="2998788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3200400" y="3074988"/>
            <a:ext cx="9906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3429000" y="4038600"/>
            <a:ext cx="121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3187700" y="4141788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4432300" y="2998788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4724400" y="4141788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1127125" y="3944938"/>
            <a:ext cx="44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P1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1127125" y="2801938"/>
            <a:ext cx="44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P2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1965325" y="3106738"/>
            <a:ext cx="135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Movement</a:t>
            </a:r>
          </a:p>
          <a:p>
            <a:r>
              <a:rPr lang="en-US">
                <a:latin typeface="Cambria" pitchFamily="18" charset="0"/>
              </a:rPr>
              <a:t>along curve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3352800" y="4154488"/>
            <a:ext cx="898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mbria" pitchFamily="18" charset="0"/>
              </a:rPr>
              <a:t>Shift in</a:t>
            </a:r>
          </a:p>
          <a:p>
            <a:r>
              <a:rPr lang="en-US">
                <a:latin typeface="Cambria" pitchFamily="18" charset="0"/>
              </a:rPr>
              <a:t>supply</a:t>
            </a: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 flipH="1">
            <a:off x="3200400" y="4114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>
              <a:defRPr/>
            </a:pPr>
            <a:endParaRPr lang="en-US" dirty="0">
              <a:latin typeface="Cambria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34A39EDC-5436-A7AB-6BC0-0AB72AA5A97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29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Market Participants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495800" y="2286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lvl="0" eaLnBrk="1" hangingPunct="1"/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All participants, for the most part, are trying to obtain the 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</a:rPr>
              <a:t>maximum return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from the </a:t>
            </a:r>
            <a:r>
              <a:rPr lang="en-US" sz="2800" b="1" dirty="0">
                <a:solidFill>
                  <a:prstClr val="black"/>
                </a:solidFill>
                <a:latin typeface="Cambria" pitchFamily="18" charset="0"/>
              </a:rPr>
              <a:t>scarce resources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they have.</a:t>
            </a:r>
          </a:p>
          <a:p>
            <a:pPr lvl="1" eaLnBrk="1" hangingPunct="1"/>
            <a:r>
              <a:rPr lang="en-US" sz="2400" b="1" dirty="0">
                <a:solidFill>
                  <a:srgbClr val="1F497D"/>
                </a:solidFill>
                <a:latin typeface="Cambria" pitchFamily="18" charset="0"/>
              </a:rPr>
              <a:t>Consumers: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 maximize the utility (satisfaction of unmet wants) they can get from available incomes.</a:t>
            </a:r>
          </a:p>
          <a:p>
            <a:pPr lvl="1" eaLnBrk="1" hangingPunct="1"/>
            <a:r>
              <a:rPr lang="en-US" sz="2400" b="1" dirty="0">
                <a:solidFill>
                  <a:srgbClr val="1F497D"/>
                </a:solidFill>
                <a:latin typeface="Cambria" pitchFamily="18" charset="0"/>
              </a:rPr>
              <a:t>Businesses: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 maximize profits by selling goods that satisfy while keeping costs low.</a:t>
            </a:r>
          </a:p>
          <a:p>
            <a:pPr lvl="1" eaLnBrk="1" hangingPunct="1"/>
            <a:r>
              <a:rPr lang="en-US" sz="2400" b="1" dirty="0">
                <a:solidFill>
                  <a:srgbClr val="1F497D"/>
                </a:solidFill>
                <a:latin typeface="Cambria" pitchFamily="18" charset="0"/>
              </a:rPr>
              <a:t>Government: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</a:rPr>
              <a:t> maximize the general welfare of society.</a:t>
            </a:r>
          </a:p>
          <a:p>
            <a:pPr lvl="0" eaLnBrk="1" hangingPunct="1"/>
            <a:r>
              <a:rPr lang="en-US" sz="2800" dirty="0">
                <a:solidFill>
                  <a:prstClr val="black"/>
                </a:solidFill>
                <a:latin typeface="Cambria" pitchFamily="18" charset="0"/>
              </a:rPr>
              <a:t>These motives explain most market activity.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53CDC7DB-E427-64D6-2ED6-B64429B3ECA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Cambria" pitchFamily="18" charset="0"/>
              </a:rPr>
              <a:t>Putting a Market Together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81000" y="1828800"/>
            <a:ext cx="4114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The interaction of buyers and sellers makes a market.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Equilibrium: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only one price and quantity combination is compatible with the intentions of both buyers and sellers.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Equilibrium is located where the demand curve and supply curve intersect.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5410200" y="18288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410200" y="5562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5638800" y="22860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5715000" y="23622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8213725" y="483235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061325" y="2012950"/>
            <a:ext cx="30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953000" y="1828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8229600" y="55626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5410200" y="3810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>
            <a:off x="7010400" y="3810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937125" y="3689350"/>
            <a:ext cx="40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765925" y="5594350"/>
            <a:ext cx="427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613239B2-8F89-05A9-ACB5-0D553E4422B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Cambria" pitchFamily="18" charset="0"/>
              </a:rPr>
              <a:t>Equilibrium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5410200" y="18288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410200" y="5562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5638800" y="22860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V="1">
            <a:off x="5715000" y="23622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8213725" y="483235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8061325" y="2012950"/>
            <a:ext cx="30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953000" y="1828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8229600" y="55626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5410200" y="3810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>
            <a:off x="7010400" y="3810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937125" y="3689350"/>
            <a:ext cx="40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765925" y="5594350"/>
            <a:ext cx="427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533400" y="2133600"/>
            <a:ext cx="4038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No shortage exists.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No surplus exists.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Qd = Qs = Qe.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The price will not change until there is a shift in demand or in supply.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20C46D00-F372-76CB-1D5B-D7DADB70A6E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1905000"/>
            <a:ext cx="80772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Markets reach equilibrium because buyers have a demand behavior (raise price, buy less, and vice versa) and sellers have a supply behavior (raise price, supply more, and vice versa).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mbria" pitchFamily="18" charset="0"/>
                <a:cs typeface="+mn-cs"/>
              </a:rPr>
              <a:t>No one is in charge!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 market mechanism (</a:t>
            </a:r>
            <a:r>
              <a:rPr lang="en-US" sz="2200" b="1" dirty="0">
                <a:solidFill>
                  <a:prstClr val="black"/>
                </a:solidFill>
                <a:latin typeface="Cambria" pitchFamily="18" charset="0"/>
                <a:cs typeface="+mn-cs"/>
              </a:rPr>
              <a:t>Adam Smith’s “invisible hand</a:t>
            </a:r>
            <a:r>
              <a:rPr lang="en-US" sz="2200" dirty="0">
                <a:solidFill>
                  <a:prstClr val="black"/>
                </a:solidFill>
                <a:latin typeface="Cambria" pitchFamily="18" charset="0"/>
                <a:cs typeface="+mn-cs"/>
              </a:rPr>
              <a:t>”) leads the market to equilibrium.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At equilibrium, quantity demanded (</a:t>
            </a:r>
            <a:r>
              <a:rPr lang="en-US" sz="2600" dirty="0" err="1">
                <a:solidFill>
                  <a:prstClr val="black"/>
                </a:solidFill>
                <a:latin typeface="Cambria" pitchFamily="18" charset="0"/>
                <a:cs typeface="+mn-cs"/>
              </a:rPr>
              <a:t>Q</a:t>
            </a:r>
            <a:r>
              <a:rPr lang="en-US" sz="2600" baseline="-25000" dirty="0" err="1">
                <a:solidFill>
                  <a:prstClr val="black"/>
                </a:solidFill>
                <a:latin typeface="Cambria" pitchFamily="18" charset="0"/>
                <a:cs typeface="+mn-cs"/>
              </a:rPr>
              <a:t>d</a:t>
            </a: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) equals quantity supplied (Q</a:t>
            </a:r>
            <a:r>
              <a:rPr lang="en-US" sz="2600" baseline="-25000" dirty="0">
                <a:solidFill>
                  <a:prstClr val="black"/>
                </a:solidFill>
                <a:latin typeface="Cambria" pitchFamily="18" charset="0"/>
                <a:cs typeface="+mn-cs"/>
              </a:rPr>
              <a:t>s</a:t>
            </a: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) at the equilibrium price (</a:t>
            </a:r>
            <a:r>
              <a:rPr lang="en-US" sz="2600" dirty="0" err="1">
                <a:solidFill>
                  <a:prstClr val="black"/>
                </a:solidFill>
                <a:latin typeface="Cambria" pitchFamily="18" charset="0"/>
                <a:cs typeface="+mn-cs"/>
              </a:rPr>
              <a:t>P</a:t>
            </a:r>
            <a:r>
              <a:rPr lang="en-US" sz="2600" baseline="-25000" dirty="0" err="1">
                <a:solidFill>
                  <a:prstClr val="black"/>
                </a:solidFill>
                <a:latin typeface="Cambria" pitchFamily="18" charset="0"/>
                <a:cs typeface="+mn-cs"/>
              </a:rPr>
              <a:t>e</a:t>
            </a:r>
            <a:r>
              <a:rPr lang="en-US" sz="2600" dirty="0">
                <a:solidFill>
                  <a:prstClr val="black"/>
                </a:solidFill>
                <a:latin typeface="Cambria" pitchFamily="18" charset="0"/>
                <a:cs typeface="+mn-cs"/>
              </a:rPr>
              <a:t>).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200" dirty="0">
                <a:solidFill>
                  <a:prstClr val="black"/>
                </a:solidFill>
                <a:latin typeface="Cambria" pitchFamily="18" charset="0"/>
                <a:cs typeface="+mn-cs"/>
              </a:rPr>
              <a:t>We say that the market mechanism signals the desired outcome at </a:t>
            </a:r>
            <a:r>
              <a:rPr lang="en-US" sz="2200" dirty="0" err="1">
                <a:solidFill>
                  <a:prstClr val="black"/>
                </a:solidFill>
                <a:latin typeface="Cambria" pitchFamily="18" charset="0"/>
                <a:cs typeface="+mn-cs"/>
              </a:rPr>
              <a:t>P</a:t>
            </a:r>
            <a:r>
              <a:rPr lang="en-US" sz="2200" baseline="-25000" dirty="0" err="1">
                <a:solidFill>
                  <a:prstClr val="black"/>
                </a:solidFill>
                <a:latin typeface="Cambria" pitchFamily="18" charset="0"/>
                <a:cs typeface="+mn-cs"/>
              </a:rPr>
              <a:t>e</a:t>
            </a:r>
            <a:r>
              <a:rPr lang="en-US" sz="2200" dirty="0">
                <a:solidFill>
                  <a:prstClr val="black"/>
                </a:solidFill>
                <a:latin typeface="Cambria" pitchFamily="18" charset="0"/>
                <a:cs typeface="+mn-cs"/>
              </a:rPr>
              <a:t>.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Equilibrium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81FF3BDF-0615-1E52-2411-78B2D45B200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6858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Cambria" pitchFamily="18" charset="0"/>
              </a:rPr>
              <a:t>Resolving a Market Surplus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57200" y="1981200"/>
            <a:ext cx="41148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Market surplus: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the amount by which quantity supplied (Qs) exceeds quantity demanded (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Qd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) at a given price; excess supply.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Price is too high.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Q</a:t>
            </a:r>
            <a:r>
              <a:rPr kumimoji="0" lang="en-US" sz="2200" b="0" i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s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&gt;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Q</a:t>
            </a:r>
            <a:r>
              <a:rPr kumimoji="0" lang="en-US" sz="2200" b="0" i="0" u="none" strike="noStrike" kern="1200" cap="none" spc="0" normalizeH="0" baseline="-2500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d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, a surplus.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Buyer and seller behaviors kick in.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Price will fall to equilibrium price,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</a:t>
            </a:r>
            <a:r>
              <a:rPr kumimoji="0" lang="en-US" sz="2200" b="0" i="0" u="none" strike="noStrike" kern="1200" cap="none" spc="0" normalizeH="0" baseline="-2500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e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648200" y="16002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latin typeface="Cambria" pitchFamily="18" charset="0"/>
            </a:endParaRP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5410200" y="17526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5410200" y="54864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5638800" y="22098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V="1">
            <a:off x="5715000" y="22860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8213725" y="475615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8061325" y="1936750"/>
            <a:ext cx="30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4953000" y="17526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8229600" y="54864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 flipH="1">
            <a:off x="5410200" y="3733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 flipH="1">
            <a:off x="7010400" y="3733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4937125" y="3613150"/>
            <a:ext cx="40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6765925" y="5518150"/>
            <a:ext cx="427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34" name="Line 18"/>
          <p:cNvSpPr>
            <a:spLocks noChangeShapeType="1"/>
          </p:cNvSpPr>
          <p:nvPr/>
        </p:nvSpPr>
        <p:spPr bwMode="auto">
          <a:xfrm>
            <a:off x="5410200" y="2819400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4648200" y="2590800"/>
            <a:ext cx="63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high</a:t>
            </a:r>
          </a:p>
        </p:txBody>
      </p:sp>
      <p:sp>
        <p:nvSpPr>
          <p:cNvPr id="36" name="Line 20"/>
          <p:cNvSpPr>
            <a:spLocks noChangeShapeType="1"/>
          </p:cNvSpPr>
          <p:nvPr/>
        </p:nvSpPr>
        <p:spPr bwMode="auto">
          <a:xfrm>
            <a:off x="6172200" y="27432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auto">
          <a:xfrm>
            <a:off x="6308725" y="2393950"/>
            <a:ext cx="9985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Surplus</a:t>
            </a:r>
          </a:p>
        </p:txBody>
      </p:sp>
      <p:sp>
        <p:nvSpPr>
          <p:cNvPr id="38" name="Line 22"/>
          <p:cNvSpPr>
            <a:spLocks noChangeShapeType="1"/>
          </p:cNvSpPr>
          <p:nvPr/>
        </p:nvSpPr>
        <p:spPr bwMode="auto">
          <a:xfrm>
            <a:off x="6172200" y="2895600"/>
            <a:ext cx="685800" cy="7620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9" name="Line 23"/>
          <p:cNvSpPr>
            <a:spLocks noChangeShapeType="1"/>
          </p:cNvSpPr>
          <p:nvPr/>
        </p:nvSpPr>
        <p:spPr bwMode="auto">
          <a:xfrm flipH="1">
            <a:off x="7086600" y="2895600"/>
            <a:ext cx="838200" cy="8382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0" name="Line 24"/>
          <p:cNvSpPr>
            <a:spLocks noChangeShapeType="1"/>
          </p:cNvSpPr>
          <p:nvPr/>
        </p:nvSpPr>
        <p:spPr bwMode="auto">
          <a:xfrm>
            <a:off x="5562600" y="28194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6003925" y="551815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d</a:t>
            </a:r>
          </a:p>
        </p:txBody>
      </p:sp>
      <p:sp>
        <p:nvSpPr>
          <p:cNvPr id="42" name="Text Box 26"/>
          <p:cNvSpPr txBox="1">
            <a:spLocks noChangeArrowheads="1"/>
          </p:cNvSpPr>
          <p:nvPr/>
        </p:nvSpPr>
        <p:spPr bwMode="auto">
          <a:xfrm>
            <a:off x="7680325" y="551815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s</a:t>
            </a:r>
          </a:p>
        </p:txBody>
      </p:sp>
      <p:sp>
        <p:nvSpPr>
          <p:cNvPr id="43" name="Line 27"/>
          <p:cNvSpPr>
            <a:spLocks noChangeShapeType="1"/>
          </p:cNvSpPr>
          <p:nvPr/>
        </p:nvSpPr>
        <p:spPr bwMode="auto">
          <a:xfrm>
            <a:off x="6172200" y="2819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4" name="Line 28"/>
          <p:cNvSpPr>
            <a:spLocks noChangeShapeType="1"/>
          </p:cNvSpPr>
          <p:nvPr/>
        </p:nvSpPr>
        <p:spPr bwMode="auto">
          <a:xfrm>
            <a:off x="7848600" y="2819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1A219106-1C7E-0C20-2AED-7C9F1AE125A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8" grpId="0" animBg="1"/>
      <p:bldP spid="39" grpId="0" animBg="1"/>
      <p:bldP spid="40" grpId="0" animBg="1"/>
      <p:bldP spid="43" grpId="0" animBg="1"/>
      <p:bldP spid="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606425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Resolving a Market Shortage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200" b="1">
                <a:solidFill>
                  <a:schemeClr val="tx2"/>
                </a:solidFill>
                <a:latin typeface="Cambria" pitchFamily="18" charset="0"/>
              </a:rPr>
              <a:t>Market shortage:</a:t>
            </a:r>
            <a:r>
              <a:rPr lang="en-US" sz="2200">
                <a:latin typeface="Cambria" pitchFamily="18" charset="0"/>
              </a:rPr>
              <a:t> The amount by which quantity demanded (Qd) exceeds quantity supplied (Qs) at a given price; excess demand.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Price is too low.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Q</a:t>
            </a:r>
            <a:r>
              <a:rPr lang="en-US" sz="2200" baseline="-25000">
                <a:latin typeface="Cambria" pitchFamily="18" charset="0"/>
              </a:rPr>
              <a:t>s</a:t>
            </a:r>
            <a:r>
              <a:rPr lang="en-US" sz="2200">
                <a:latin typeface="Cambria" pitchFamily="18" charset="0"/>
              </a:rPr>
              <a:t> &lt; Q</a:t>
            </a:r>
            <a:r>
              <a:rPr lang="en-US" sz="2200" baseline="-25000">
                <a:latin typeface="Cambria" pitchFamily="18" charset="0"/>
              </a:rPr>
              <a:t>d</a:t>
            </a:r>
            <a:r>
              <a:rPr lang="en-US" sz="2200">
                <a:latin typeface="Cambria" pitchFamily="18" charset="0"/>
              </a:rPr>
              <a:t>, a shortage.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Buyer and seller behaviors kick in.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Price will rise to equilibrium price, P</a:t>
            </a:r>
            <a:r>
              <a:rPr lang="en-US" sz="2200" baseline="-25000">
                <a:latin typeface="Cambria" pitchFamily="18" charset="0"/>
              </a:rPr>
              <a:t>e</a:t>
            </a:r>
            <a:r>
              <a:rPr lang="en-US" sz="2200">
                <a:latin typeface="Cambria" pitchFamily="18" charset="0"/>
              </a:rPr>
              <a:t>.</a:t>
            </a:r>
          </a:p>
          <a:p>
            <a:pPr eaLnBrk="1" hangingPunct="1"/>
            <a:endParaRPr lang="en-US" sz="2000">
              <a:latin typeface="Cambria" pitchFamily="18" charset="0"/>
            </a:endParaRP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4648200" y="14478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latin typeface="Cambria" pitchFamily="18" charset="0"/>
            </a:endParaRPr>
          </a:p>
        </p:txBody>
      </p:sp>
      <p:sp>
        <p:nvSpPr>
          <p:cNvPr id="35845" name="Line 6"/>
          <p:cNvSpPr>
            <a:spLocks noChangeShapeType="1"/>
          </p:cNvSpPr>
          <p:nvPr/>
        </p:nvSpPr>
        <p:spPr bwMode="auto">
          <a:xfrm>
            <a:off x="5410200" y="16002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846" name="Line 7"/>
          <p:cNvSpPr>
            <a:spLocks noChangeShapeType="1"/>
          </p:cNvSpPr>
          <p:nvPr/>
        </p:nvSpPr>
        <p:spPr bwMode="auto">
          <a:xfrm>
            <a:off x="5410200" y="53340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847" name="Line 8"/>
          <p:cNvSpPr>
            <a:spLocks noChangeShapeType="1"/>
          </p:cNvSpPr>
          <p:nvPr/>
        </p:nvSpPr>
        <p:spPr bwMode="auto">
          <a:xfrm>
            <a:off x="5638800" y="20574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848" name="Line 9"/>
          <p:cNvSpPr>
            <a:spLocks noChangeShapeType="1"/>
          </p:cNvSpPr>
          <p:nvPr/>
        </p:nvSpPr>
        <p:spPr bwMode="auto">
          <a:xfrm flipV="1">
            <a:off x="5715000" y="21336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8213725" y="460375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8061325" y="1784350"/>
            <a:ext cx="30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4953000" y="16002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35852" name="Text Box 13"/>
          <p:cNvSpPr txBox="1">
            <a:spLocks noChangeArrowheads="1"/>
          </p:cNvSpPr>
          <p:nvPr/>
        </p:nvSpPr>
        <p:spPr bwMode="auto">
          <a:xfrm>
            <a:off x="8229600" y="53340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35853" name="Line 14"/>
          <p:cNvSpPr>
            <a:spLocks noChangeShapeType="1"/>
          </p:cNvSpPr>
          <p:nvPr/>
        </p:nvSpPr>
        <p:spPr bwMode="auto">
          <a:xfrm flipH="1">
            <a:off x="5410200" y="3581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854" name="Line 15"/>
          <p:cNvSpPr>
            <a:spLocks noChangeShapeType="1"/>
          </p:cNvSpPr>
          <p:nvPr/>
        </p:nvSpPr>
        <p:spPr bwMode="auto">
          <a:xfrm flipH="1">
            <a:off x="7010400" y="3581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5855" name="Text Box 16"/>
          <p:cNvSpPr txBox="1">
            <a:spLocks noChangeArrowheads="1"/>
          </p:cNvSpPr>
          <p:nvPr/>
        </p:nvSpPr>
        <p:spPr bwMode="auto">
          <a:xfrm>
            <a:off x="4937125" y="3460750"/>
            <a:ext cx="40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35856" name="Text Box 17"/>
          <p:cNvSpPr txBox="1">
            <a:spLocks noChangeArrowheads="1"/>
          </p:cNvSpPr>
          <p:nvPr/>
        </p:nvSpPr>
        <p:spPr bwMode="auto">
          <a:xfrm>
            <a:off x="6765925" y="5365750"/>
            <a:ext cx="427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>
            <a:off x="5410200" y="44196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4724400" y="4191000"/>
            <a:ext cx="58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low</a:t>
            </a:r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6248400" y="44958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6248400" y="452755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mbria" pitchFamily="18" charset="0"/>
              </a:rPr>
              <a:t>Shortage</a:t>
            </a:r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 flipV="1">
            <a:off x="6172200" y="3657600"/>
            <a:ext cx="685800" cy="685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 flipH="1" flipV="1">
            <a:off x="7086600" y="3581400"/>
            <a:ext cx="762000" cy="8382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 flipV="1">
            <a:off x="5562600" y="35814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6003925" y="536575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s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7543800" y="533400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d</a:t>
            </a:r>
          </a:p>
        </p:txBody>
      </p:sp>
      <p:sp>
        <p:nvSpPr>
          <p:cNvPr id="61467" name="Line 27"/>
          <p:cNvSpPr>
            <a:spLocks noChangeShapeType="1"/>
          </p:cNvSpPr>
          <p:nvPr/>
        </p:nvSpPr>
        <p:spPr bwMode="auto">
          <a:xfrm>
            <a:off x="6223000" y="4419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1468" name="Line 28"/>
          <p:cNvSpPr>
            <a:spLocks noChangeShapeType="1"/>
          </p:cNvSpPr>
          <p:nvPr/>
        </p:nvSpPr>
        <p:spPr bwMode="auto">
          <a:xfrm>
            <a:off x="7772400" y="4419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9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8BD5EC19-0BFF-F060-08A3-7C38AFECF55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8" grpId="0" animBg="1"/>
      <p:bldP spid="61460" grpId="0" animBg="1"/>
      <p:bldP spid="61462" grpId="0" animBg="1"/>
      <p:bldP spid="61463" grpId="0" animBg="1"/>
      <p:bldP spid="61464" grpId="0" animBg="1"/>
      <p:bldP spid="61467" grpId="0" animBg="1"/>
      <p:bldP spid="6146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What Causes the Price to Change?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3886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Price changes when equilibrium is upset.</a:t>
            </a:r>
          </a:p>
          <a:p>
            <a:pPr lvl="1"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… due to a shift in demand (a change in buyers’ behavior), or …</a:t>
            </a:r>
          </a:p>
          <a:p>
            <a:pPr lvl="1"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… due to a shift in supply (a change in sellers’ behavior).</a:t>
            </a:r>
          </a:p>
          <a:p>
            <a:pPr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After the shift, a surplus or a shortage is created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the market mechanism goes into effect to find the new equilibrium.</a:t>
            </a:r>
          </a:p>
        </p:txBody>
      </p:sp>
      <p:sp>
        <p:nvSpPr>
          <p:cNvPr id="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057C7524-FCB9-EC15-AE82-3C92F47C602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Cambria" pitchFamily="18" charset="0"/>
              </a:rPr>
              <a:t>Demand Increases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76400"/>
            <a:ext cx="4038600" cy="4530725"/>
          </a:xfrm>
        </p:spPr>
        <p:txBody>
          <a:bodyPr/>
          <a:lstStyle/>
          <a:p>
            <a:pPr eaLnBrk="1" hangingPunct="1"/>
            <a:r>
              <a:rPr lang="en-US" sz="2200">
                <a:latin typeface="Cambria" pitchFamily="18" charset="0"/>
              </a:rPr>
              <a:t>Buyers’ behavior changes.</a:t>
            </a:r>
          </a:p>
          <a:p>
            <a:pPr lvl="1" eaLnBrk="1" hangingPunct="1"/>
            <a:r>
              <a:rPr lang="en-US" sz="2200">
                <a:latin typeface="Cambria" pitchFamily="18" charset="0"/>
              </a:rPr>
              <a:t>Demand shifts right.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Old equilibrium is upset.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Creates a shortage.</a:t>
            </a:r>
          </a:p>
          <a:p>
            <a:pPr lvl="1" eaLnBrk="1" hangingPunct="1"/>
            <a:r>
              <a:rPr lang="en-US" sz="2200">
                <a:latin typeface="Cambria" pitchFamily="18" charset="0"/>
              </a:rPr>
              <a:t>Price rises.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A new equilibrium is established.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Price rises from P</a:t>
            </a:r>
            <a:r>
              <a:rPr lang="en-US" sz="2200" baseline="-25000">
                <a:latin typeface="Cambria" pitchFamily="18" charset="0"/>
              </a:rPr>
              <a:t>1  </a:t>
            </a:r>
            <a:r>
              <a:rPr lang="en-US" sz="2200">
                <a:latin typeface="Cambria" pitchFamily="18" charset="0"/>
              </a:rPr>
              <a:t>to P</a:t>
            </a:r>
            <a:r>
              <a:rPr lang="en-US" sz="2200" baseline="-25000">
                <a:latin typeface="Cambria" pitchFamily="18" charset="0"/>
              </a:rPr>
              <a:t>2</a:t>
            </a:r>
            <a:r>
              <a:rPr lang="en-US" sz="2200">
                <a:latin typeface="Cambria" pitchFamily="18" charset="0"/>
              </a:rPr>
              <a:t>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Quantity rises from Q</a:t>
            </a:r>
            <a:r>
              <a:rPr lang="en-US" sz="2200" baseline="-25000">
                <a:latin typeface="Cambria" pitchFamily="18" charset="0"/>
              </a:rPr>
              <a:t>1</a:t>
            </a:r>
            <a:r>
              <a:rPr lang="en-US" sz="2200">
                <a:latin typeface="Cambria" pitchFamily="18" charset="0"/>
              </a:rPr>
              <a:t> to Q</a:t>
            </a:r>
            <a:r>
              <a:rPr lang="en-US" sz="2200" baseline="-25000">
                <a:latin typeface="Cambria" pitchFamily="18" charset="0"/>
              </a:rPr>
              <a:t>2</a:t>
            </a:r>
            <a:r>
              <a:rPr lang="en-US" sz="2200">
                <a:latin typeface="Cambria" pitchFamily="18" charset="0"/>
              </a:rPr>
              <a:t>. </a:t>
            </a:r>
          </a:p>
          <a:p>
            <a:pPr eaLnBrk="1" hangingPunct="1">
              <a:buFont typeface="Wingdings" pitchFamily="2" charset="2"/>
              <a:buNone/>
            </a:pPr>
            <a:endParaRPr lang="en-US" sz="2000">
              <a:latin typeface="Cambria" pitchFamily="18" charset="0"/>
            </a:endParaRPr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4572000" y="14478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latin typeface="Cambria" pitchFamily="18" charset="0"/>
            </a:endParaRPr>
          </a:p>
        </p:txBody>
      </p:sp>
      <p:sp>
        <p:nvSpPr>
          <p:cNvPr id="37893" name="Line 6"/>
          <p:cNvSpPr>
            <a:spLocks noChangeShapeType="1"/>
          </p:cNvSpPr>
          <p:nvPr/>
        </p:nvSpPr>
        <p:spPr bwMode="auto">
          <a:xfrm>
            <a:off x="5334000" y="16764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7894" name="Line 7"/>
          <p:cNvSpPr>
            <a:spLocks noChangeShapeType="1"/>
          </p:cNvSpPr>
          <p:nvPr/>
        </p:nvSpPr>
        <p:spPr bwMode="auto">
          <a:xfrm>
            <a:off x="5334000" y="5410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7895" name="Line 8"/>
          <p:cNvSpPr>
            <a:spLocks noChangeShapeType="1"/>
          </p:cNvSpPr>
          <p:nvPr/>
        </p:nvSpPr>
        <p:spPr bwMode="auto">
          <a:xfrm>
            <a:off x="5562600" y="21336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7896" name="Line 9"/>
          <p:cNvSpPr>
            <a:spLocks noChangeShapeType="1"/>
          </p:cNvSpPr>
          <p:nvPr/>
        </p:nvSpPr>
        <p:spPr bwMode="auto">
          <a:xfrm flipV="1">
            <a:off x="5638800" y="22098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7897" name="Text Box 10"/>
          <p:cNvSpPr txBox="1">
            <a:spLocks noChangeArrowheads="1"/>
          </p:cNvSpPr>
          <p:nvPr/>
        </p:nvSpPr>
        <p:spPr bwMode="auto">
          <a:xfrm>
            <a:off x="8137525" y="4679950"/>
            <a:ext cx="438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37898" name="Text Box 11"/>
          <p:cNvSpPr txBox="1">
            <a:spLocks noChangeArrowheads="1"/>
          </p:cNvSpPr>
          <p:nvPr/>
        </p:nvSpPr>
        <p:spPr bwMode="auto">
          <a:xfrm>
            <a:off x="7985125" y="1860550"/>
            <a:ext cx="30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</a:p>
        </p:txBody>
      </p:sp>
      <p:sp>
        <p:nvSpPr>
          <p:cNvPr id="37899" name="Text Box 12"/>
          <p:cNvSpPr txBox="1">
            <a:spLocks noChangeArrowheads="1"/>
          </p:cNvSpPr>
          <p:nvPr/>
        </p:nvSpPr>
        <p:spPr bwMode="auto">
          <a:xfrm>
            <a:off x="4876800" y="16764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37900" name="Text Box 13"/>
          <p:cNvSpPr txBox="1">
            <a:spLocks noChangeArrowheads="1"/>
          </p:cNvSpPr>
          <p:nvPr/>
        </p:nvSpPr>
        <p:spPr bwMode="auto">
          <a:xfrm>
            <a:off x="8153400" y="54102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37901" name="Line 14"/>
          <p:cNvSpPr>
            <a:spLocks noChangeShapeType="1"/>
          </p:cNvSpPr>
          <p:nvPr/>
        </p:nvSpPr>
        <p:spPr bwMode="auto">
          <a:xfrm flipH="1">
            <a:off x="5334000" y="3657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7902" name="Line 15"/>
          <p:cNvSpPr>
            <a:spLocks noChangeShapeType="1"/>
          </p:cNvSpPr>
          <p:nvPr/>
        </p:nvSpPr>
        <p:spPr bwMode="auto">
          <a:xfrm flipH="1">
            <a:off x="6934200" y="3657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7903" name="Text Box 16"/>
          <p:cNvSpPr txBox="1">
            <a:spLocks noChangeArrowheads="1"/>
          </p:cNvSpPr>
          <p:nvPr/>
        </p:nvSpPr>
        <p:spPr bwMode="auto">
          <a:xfrm>
            <a:off x="4860925" y="3536950"/>
            <a:ext cx="417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37904" name="Text Box 17"/>
          <p:cNvSpPr txBox="1">
            <a:spLocks noChangeArrowheads="1"/>
          </p:cNvSpPr>
          <p:nvPr/>
        </p:nvSpPr>
        <p:spPr bwMode="auto">
          <a:xfrm>
            <a:off x="6689725" y="544195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>
            <a:off x="6096000" y="1828800"/>
            <a:ext cx="2590800" cy="2895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8213725" y="3917950"/>
            <a:ext cx="438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>
            <a:off x="6934200" y="3657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>
            <a:off x="6172200" y="2667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5334000" y="3810000"/>
            <a:ext cx="1025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mbria" pitchFamily="18" charset="0"/>
              </a:rPr>
              <a:t>Shortage</a:t>
            </a:r>
          </a:p>
        </p:txBody>
      </p:sp>
      <p:sp>
        <p:nvSpPr>
          <p:cNvPr id="63511" name="Line 23"/>
          <p:cNvSpPr>
            <a:spLocks noChangeShapeType="1"/>
          </p:cNvSpPr>
          <p:nvPr/>
        </p:nvSpPr>
        <p:spPr bwMode="auto">
          <a:xfrm flipV="1">
            <a:off x="6400800" y="36576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3512" name="Line 24"/>
          <p:cNvSpPr>
            <a:spLocks noChangeShapeType="1"/>
          </p:cNvSpPr>
          <p:nvPr/>
        </p:nvSpPr>
        <p:spPr bwMode="auto">
          <a:xfrm flipH="1">
            <a:off x="5334000" y="3214688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3" name="Line 25"/>
          <p:cNvSpPr>
            <a:spLocks noChangeShapeType="1"/>
          </p:cNvSpPr>
          <p:nvPr/>
        </p:nvSpPr>
        <p:spPr bwMode="auto">
          <a:xfrm>
            <a:off x="7329488" y="32004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4876800" y="2971800"/>
            <a:ext cx="417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7146925" y="544195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3516" name="Line 28"/>
          <p:cNvSpPr>
            <a:spLocks noChangeShapeType="1"/>
          </p:cNvSpPr>
          <p:nvPr/>
        </p:nvSpPr>
        <p:spPr bwMode="auto">
          <a:xfrm flipH="1" flipV="1">
            <a:off x="7391400" y="3200400"/>
            <a:ext cx="381000" cy="3810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3517" name="Line 29"/>
          <p:cNvSpPr>
            <a:spLocks noChangeShapeType="1"/>
          </p:cNvSpPr>
          <p:nvPr/>
        </p:nvSpPr>
        <p:spPr bwMode="auto">
          <a:xfrm flipV="1">
            <a:off x="6934200" y="3276600"/>
            <a:ext cx="304800" cy="304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 flipV="1">
            <a:off x="5715000" y="3200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6934200" y="5029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2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AF564242-7585-98E0-36C7-8EB29AABB60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6" grpId="0" animBg="1"/>
      <p:bldP spid="63508" grpId="0" animBg="1"/>
      <p:bldP spid="63509" grpId="0" animBg="1"/>
      <p:bldP spid="63511" grpId="0" animBg="1"/>
      <p:bldP spid="63512" grpId="0" animBg="1"/>
      <p:bldP spid="63513" grpId="0" animBg="1"/>
      <p:bldP spid="63516" grpId="0" animBg="1"/>
      <p:bldP spid="63517" grpId="0" animBg="1"/>
      <p:bldP spid="63518" grpId="0" animBg="1"/>
      <p:bldP spid="635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229600" cy="750888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Demand Decreases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3810000" cy="4530725"/>
          </a:xfrm>
        </p:spPr>
        <p:txBody>
          <a:bodyPr/>
          <a:lstStyle/>
          <a:p>
            <a:pPr eaLnBrk="1" hangingPunct="1"/>
            <a:r>
              <a:rPr lang="en-US" sz="2200">
                <a:latin typeface="Cambria" pitchFamily="18" charset="0"/>
              </a:rPr>
              <a:t>Buyers’ behavior changes.</a:t>
            </a:r>
          </a:p>
          <a:p>
            <a:pPr lvl="1" eaLnBrk="1" hangingPunct="1"/>
            <a:r>
              <a:rPr lang="en-US" sz="2200">
                <a:latin typeface="Cambria" pitchFamily="18" charset="0"/>
              </a:rPr>
              <a:t>Demand shifts left.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Old equilibrium is upset.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Creates a surplus.</a:t>
            </a:r>
          </a:p>
          <a:p>
            <a:pPr lvl="1" eaLnBrk="1" hangingPunct="1"/>
            <a:r>
              <a:rPr lang="en-US" sz="2200">
                <a:latin typeface="Cambria" pitchFamily="18" charset="0"/>
              </a:rPr>
              <a:t>Price falls.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A new equilibrium is established.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Price falls from P</a:t>
            </a:r>
            <a:r>
              <a:rPr lang="en-US" sz="2200" baseline="-25000">
                <a:latin typeface="Cambria" pitchFamily="18" charset="0"/>
              </a:rPr>
              <a:t>1 </a:t>
            </a:r>
            <a:r>
              <a:rPr lang="en-US" sz="2200">
                <a:latin typeface="Cambria" pitchFamily="18" charset="0"/>
              </a:rPr>
              <a:t>to P</a:t>
            </a:r>
            <a:r>
              <a:rPr lang="en-US" sz="2200" baseline="-25000">
                <a:latin typeface="Cambria" pitchFamily="18" charset="0"/>
              </a:rPr>
              <a:t>2</a:t>
            </a:r>
            <a:r>
              <a:rPr lang="en-US" sz="2200">
                <a:latin typeface="Cambria" pitchFamily="18" charset="0"/>
              </a:rPr>
              <a:t>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Quantity falls from Q</a:t>
            </a:r>
            <a:r>
              <a:rPr lang="en-US" sz="2200" baseline="-25000">
                <a:latin typeface="Cambria" pitchFamily="18" charset="0"/>
              </a:rPr>
              <a:t>1</a:t>
            </a:r>
            <a:r>
              <a:rPr lang="en-US" sz="2200">
                <a:latin typeface="Cambria" pitchFamily="18" charset="0"/>
              </a:rPr>
              <a:t> to Q</a:t>
            </a:r>
            <a:r>
              <a:rPr lang="en-US" sz="2200" baseline="-25000">
                <a:latin typeface="Cambria" pitchFamily="18" charset="0"/>
              </a:rPr>
              <a:t>2</a:t>
            </a:r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4495800" y="15240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latin typeface="Cambria" pitchFamily="18" charset="0"/>
            </a:endParaRPr>
          </a:p>
        </p:txBody>
      </p:sp>
      <p:sp>
        <p:nvSpPr>
          <p:cNvPr id="38917" name="Line 6"/>
          <p:cNvSpPr>
            <a:spLocks noChangeShapeType="1"/>
          </p:cNvSpPr>
          <p:nvPr/>
        </p:nvSpPr>
        <p:spPr bwMode="auto">
          <a:xfrm>
            <a:off x="5257800" y="16764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18" name="Line 7"/>
          <p:cNvSpPr>
            <a:spLocks noChangeShapeType="1"/>
          </p:cNvSpPr>
          <p:nvPr/>
        </p:nvSpPr>
        <p:spPr bwMode="auto">
          <a:xfrm>
            <a:off x="5257800" y="5410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19" name="Line 8"/>
          <p:cNvSpPr>
            <a:spLocks noChangeShapeType="1"/>
          </p:cNvSpPr>
          <p:nvPr/>
        </p:nvSpPr>
        <p:spPr bwMode="auto">
          <a:xfrm>
            <a:off x="5486400" y="21336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0" name="Line 9"/>
          <p:cNvSpPr>
            <a:spLocks noChangeShapeType="1"/>
          </p:cNvSpPr>
          <p:nvPr/>
        </p:nvSpPr>
        <p:spPr bwMode="auto">
          <a:xfrm flipV="1">
            <a:off x="5562600" y="22098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8061325" y="4679950"/>
            <a:ext cx="438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7908925" y="1860550"/>
            <a:ext cx="30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4800600" y="16764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38924" name="Text Box 13"/>
          <p:cNvSpPr txBox="1">
            <a:spLocks noChangeArrowheads="1"/>
          </p:cNvSpPr>
          <p:nvPr/>
        </p:nvSpPr>
        <p:spPr bwMode="auto">
          <a:xfrm>
            <a:off x="8077200" y="54102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38925" name="Line 14"/>
          <p:cNvSpPr>
            <a:spLocks noChangeShapeType="1"/>
          </p:cNvSpPr>
          <p:nvPr/>
        </p:nvSpPr>
        <p:spPr bwMode="auto">
          <a:xfrm flipH="1">
            <a:off x="5257800" y="3657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6" name="Line 15"/>
          <p:cNvSpPr>
            <a:spLocks noChangeShapeType="1"/>
          </p:cNvSpPr>
          <p:nvPr/>
        </p:nvSpPr>
        <p:spPr bwMode="auto">
          <a:xfrm flipH="1">
            <a:off x="6858000" y="3657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7" name="Text Box 16"/>
          <p:cNvSpPr txBox="1">
            <a:spLocks noChangeArrowheads="1"/>
          </p:cNvSpPr>
          <p:nvPr/>
        </p:nvSpPr>
        <p:spPr bwMode="auto">
          <a:xfrm>
            <a:off x="4800600" y="3429000"/>
            <a:ext cx="417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38928" name="Text Box 17"/>
          <p:cNvSpPr txBox="1">
            <a:spLocks noChangeArrowheads="1"/>
          </p:cNvSpPr>
          <p:nvPr/>
        </p:nvSpPr>
        <p:spPr bwMode="auto">
          <a:xfrm>
            <a:off x="6705600" y="548640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64531" name="Line 19"/>
          <p:cNvSpPr>
            <a:spLocks noChangeShapeType="1"/>
          </p:cNvSpPr>
          <p:nvPr/>
        </p:nvSpPr>
        <p:spPr bwMode="auto">
          <a:xfrm>
            <a:off x="5334000" y="2667000"/>
            <a:ext cx="2362200" cy="2667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7604125" y="4984750"/>
            <a:ext cx="438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4533" name="Line 21"/>
          <p:cNvSpPr>
            <a:spLocks noChangeShapeType="1"/>
          </p:cNvSpPr>
          <p:nvPr/>
        </p:nvSpPr>
        <p:spPr bwMode="auto">
          <a:xfrm flipH="1">
            <a:off x="5791200" y="3124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4535" name="Text Box 23"/>
          <p:cNvSpPr txBox="1">
            <a:spLocks noChangeArrowheads="1"/>
          </p:cNvSpPr>
          <p:nvPr/>
        </p:nvSpPr>
        <p:spPr bwMode="auto">
          <a:xfrm>
            <a:off x="6384925" y="2749550"/>
            <a:ext cx="8191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ambria" pitchFamily="18" charset="0"/>
              </a:rPr>
              <a:t>Surplus</a:t>
            </a:r>
          </a:p>
        </p:txBody>
      </p:sp>
      <p:sp>
        <p:nvSpPr>
          <p:cNvPr id="64536" name="Line 24"/>
          <p:cNvSpPr>
            <a:spLocks noChangeShapeType="1"/>
          </p:cNvSpPr>
          <p:nvPr/>
        </p:nvSpPr>
        <p:spPr bwMode="auto">
          <a:xfrm flipH="1">
            <a:off x="6477000" y="2971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4537" name="Line 25"/>
          <p:cNvSpPr>
            <a:spLocks noChangeShapeType="1"/>
          </p:cNvSpPr>
          <p:nvPr/>
        </p:nvSpPr>
        <p:spPr bwMode="auto">
          <a:xfrm flipH="1">
            <a:off x="6581775" y="3733800"/>
            <a:ext cx="304800" cy="304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4538" name="Line 26"/>
          <p:cNvSpPr>
            <a:spLocks noChangeShapeType="1"/>
          </p:cNvSpPr>
          <p:nvPr/>
        </p:nvSpPr>
        <p:spPr bwMode="auto">
          <a:xfrm>
            <a:off x="6172200" y="3733800"/>
            <a:ext cx="304800" cy="304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4539" name="Line 27"/>
          <p:cNvSpPr>
            <a:spLocks noChangeShapeType="1"/>
          </p:cNvSpPr>
          <p:nvPr/>
        </p:nvSpPr>
        <p:spPr bwMode="auto">
          <a:xfrm flipH="1">
            <a:off x="5257800" y="4038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4540" name="Line 28"/>
          <p:cNvSpPr>
            <a:spLocks noChangeShapeType="1"/>
          </p:cNvSpPr>
          <p:nvPr/>
        </p:nvSpPr>
        <p:spPr bwMode="auto">
          <a:xfrm flipH="1">
            <a:off x="6477000" y="4038600"/>
            <a:ext cx="33338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4800600" y="3810000"/>
            <a:ext cx="417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4542" name="Text Box 30"/>
          <p:cNvSpPr txBox="1">
            <a:spLocks noChangeArrowheads="1"/>
          </p:cNvSpPr>
          <p:nvPr/>
        </p:nvSpPr>
        <p:spPr bwMode="auto">
          <a:xfrm>
            <a:off x="6248400" y="548640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4543" name="Line 31"/>
          <p:cNvSpPr>
            <a:spLocks noChangeShapeType="1"/>
          </p:cNvSpPr>
          <p:nvPr/>
        </p:nvSpPr>
        <p:spPr bwMode="auto">
          <a:xfrm>
            <a:off x="5410200" y="3657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4544" name="Line 32"/>
          <p:cNvSpPr>
            <a:spLocks noChangeShapeType="1"/>
          </p:cNvSpPr>
          <p:nvPr/>
        </p:nvSpPr>
        <p:spPr bwMode="auto">
          <a:xfrm flipH="1">
            <a:off x="6477000" y="5257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1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B55A8049-C70B-72C1-BD39-74610AD8376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1" grpId="0" animBg="1"/>
      <p:bldP spid="64533" grpId="0" animBg="1"/>
      <p:bldP spid="64536" grpId="0" animBg="1"/>
      <p:bldP spid="64537" grpId="0" animBg="1"/>
      <p:bldP spid="64538" grpId="0" animBg="1"/>
      <p:bldP spid="64539" grpId="0" animBg="1"/>
      <p:bldP spid="64540" grpId="0" animBg="1"/>
      <p:bldP spid="64543" grpId="0" animBg="1"/>
      <p:bldP spid="6454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8382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Supply Increases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4038600" cy="3810000"/>
          </a:xfrm>
        </p:spPr>
        <p:txBody>
          <a:bodyPr/>
          <a:lstStyle/>
          <a:p>
            <a:pPr eaLnBrk="1" hangingPunct="1"/>
            <a:r>
              <a:rPr lang="en-US" sz="2200">
                <a:latin typeface="Cambria" pitchFamily="18" charset="0"/>
              </a:rPr>
              <a:t>Sellers’ behavior changes.</a:t>
            </a:r>
          </a:p>
          <a:p>
            <a:pPr lvl="1" eaLnBrk="1" hangingPunct="1"/>
            <a:r>
              <a:rPr lang="en-US" sz="2200">
                <a:latin typeface="Cambria" pitchFamily="18" charset="0"/>
              </a:rPr>
              <a:t>Supply shifts right.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Old equilibrium is upset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Creates a surplus.</a:t>
            </a:r>
          </a:p>
          <a:p>
            <a:pPr lvl="1" eaLnBrk="1" hangingPunct="1"/>
            <a:r>
              <a:rPr lang="en-US" sz="2200">
                <a:latin typeface="Cambria" pitchFamily="18" charset="0"/>
              </a:rPr>
              <a:t>Price falls.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A new equilibrium is established.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Price falls from P</a:t>
            </a:r>
            <a:r>
              <a:rPr lang="en-US" sz="2200" baseline="-25000">
                <a:latin typeface="Cambria" pitchFamily="18" charset="0"/>
              </a:rPr>
              <a:t>1</a:t>
            </a:r>
            <a:r>
              <a:rPr lang="en-US" sz="2200">
                <a:latin typeface="Cambria" pitchFamily="18" charset="0"/>
              </a:rPr>
              <a:t>to P</a:t>
            </a:r>
            <a:r>
              <a:rPr lang="en-US" sz="2200" baseline="-25000">
                <a:latin typeface="Cambria" pitchFamily="18" charset="0"/>
              </a:rPr>
              <a:t>2</a:t>
            </a:r>
            <a:r>
              <a:rPr lang="en-US" sz="2200">
                <a:latin typeface="Cambria" pitchFamily="18" charset="0"/>
              </a:rPr>
              <a:t>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Quantity rises from Q</a:t>
            </a:r>
            <a:r>
              <a:rPr lang="en-US" sz="2200" baseline="-25000">
                <a:latin typeface="Cambria" pitchFamily="18" charset="0"/>
              </a:rPr>
              <a:t>1</a:t>
            </a:r>
            <a:r>
              <a:rPr lang="en-US" sz="2200">
                <a:latin typeface="Cambria" pitchFamily="18" charset="0"/>
              </a:rPr>
              <a:t> to Q</a:t>
            </a:r>
            <a:r>
              <a:rPr lang="en-US" sz="2200" baseline="-25000">
                <a:latin typeface="Cambria" pitchFamily="18" charset="0"/>
              </a:rPr>
              <a:t>2</a:t>
            </a:r>
            <a:r>
              <a:rPr lang="en-US" sz="2200">
                <a:latin typeface="Cambria" pitchFamily="18" charset="0"/>
              </a:rPr>
              <a:t>.</a:t>
            </a:r>
          </a:p>
          <a:p>
            <a:pPr eaLnBrk="1" hangingPunct="1"/>
            <a:endParaRPr lang="en-US" sz="2000">
              <a:latin typeface="Cambria" pitchFamily="18" charset="0"/>
            </a:endParaRPr>
          </a:p>
        </p:txBody>
      </p:sp>
      <p:sp>
        <p:nvSpPr>
          <p:cNvPr id="39940" name="Rectangle 5"/>
          <p:cNvSpPr>
            <a:spLocks noChangeArrowheads="1"/>
          </p:cNvSpPr>
          <p:nvPr/>
        </p:nvSpPr>
        <p:spPr bwMode="auto">
          <a:xfrm>
            <a:off x="4419600" y="15240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latin typeface="Cambria" pitchFamily="18" charset="0"/>
            </a:endParaRPr>
          </a:p>
        </p:txBody>
      </p:sp>
      <p:sp>
        <p:nvSpPr>
          <p:cNvPr id="39941" name="Line 6"/>
          <p:cNvSpPr>
            <a:spLocks noChangeShapeType="1"/>
          </p:cNvSpPr>
          <p:nvPr/>
        </p:nvSpPr>
        <p:spPr bwMode="auto">
          <a:xfrm>
            <a:off x="5181600" y="16764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42" name="Line 7"/>
          <p:cNvSpPr>
            <a:spLocks noChangeShapeType="1"/>
          </p:cNvSpPr>
          <p:nvPr/>
        </p:nvSpPr>
        <p:spPr bwMode="auto">
          <a:xfrm>
            <a:off x="5181600" y="5410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43" name="Line 8"/>
          <p:cNvSpPr>
            <a:spLocks noChangeShapeType="1"/>
          </p:cNvSpPr>
          <p:nvPr/>
        </p:nvSpPr>
        <p:spPr bwMode="auto">
          <a:xfrm>
            <a:off x="5410200" y="21336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44" name="Line 9"/>
          <p:cNvSpPr>
            <a:spLocks noChangeShapeType="1"/>
          </p:cNvSpPr>
          <p:nvPr/>
        </p:nvSpPr>
        <p:spPr bwMode="auto">
          <a:xfrm flipV="1">
            <a:off x="5486400" y="22098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45" name="Text Box 10"/>
          <p:cNvSpPr txBox="1">
            <a:spLocks noChangeArrowheads="1"/>
          </p:cNvSpPr>
          <p:nvPr/>
        </p:nvSpPr>
        <p:spPr bwMode="auto">
          <a:xfrm>
            <a:off x="7985125" y="467995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</a:p>
        </p:txBody>
      </p:sp>
      <p:sp>
        <p:nvSpPr>
          <p:cNvPr id="39946" name="Text Box 11"/>
          <p:cNvSpPr txBox="1">
            <a:spLocks noChangeArrowheads="1"/>
          </p:cNvSpPr>
          <p:nvPr/>
        </p:nvSpPr>
        <p:spPr bwMode="auto">
          <a:xfrm>
            <a:off x="7832725" y="1860550"/>
            <a:ext cx="395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39947" name="Text Box 12"/>
          <p:cNvSpPr txBox="1">
            <a:spLocks noChangeArrowheads="1"/>
          </p:cNvSpPr>
          <p:nvPr/>
        </p:nvSpPr>
        <p:spPr bwMode="auto">
          <a:xfrm>
            <a:off x="4724400" y="16764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39948" name="Text Box 13"/>
          <p:cNvSpPr txBox="1">
            <a:spLocks noChangeArrowheads="1"/>
          </p:cNvSpPr>
          <p:nvPr/>
        </p:nvSpPr>
        <p:spPr bwMode="auto">
          <a:xfrm>
            <a:off x="8001000" y="54102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39949" name="Line 14"/>
          <p:cNvSpPr>
            <a:spLocks noChangeShapeType="1"/>
          </p:cNvSpPr>
          <p:nvPr/>
        </p:nvSpPr>
        <p:spPr bwMode="auto">
          <a:xfrm flipH="1">
            <a:off x="5181600" y="3657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0" name="Line 15"/>
          <p:cNvSpPr>
            <a:spLocks noChangeShapeType="1"/>
          </p:cNvSpPr>
          <p:nvPr/>
        </p:nvSpPr>
        <p:spPr bwMode="auto">
          <a:xfrm flipH="1">
            <a:off x="6781800" y="3657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9951" name="Text Box 16"/>
          <p:cNvSpPr txBox="1">
            <a:spLocks noChangeArrowheads="1"/>
          </p:cNvSpPr>
          <p:nvPr/>
        </p:nvSpPr>
        <p:spPr bwMode="auto">
          <a:xfrm>
            <a:off x="4724400" y="3429000"/>
            <a:ext cx="417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39952" name="Text Box 17"/>
          <p:cNvSpPr txBox="1">
            <a:spLocks noChangeArrowheads="1"/>
          </p:cNvSpPr>
          <p:nvPr/>
        </p:nvSpPr>
        <p:spPr bwMode="auto">
          <a:xfrm>
            <a:off x="6537325" y="544195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V="1">
            <a:off x="6096000" y="2667000"/>
            <a:ext cx="2286000" cy="2514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8137525" y="2774950"/>
            <a:ext cx="395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>
            <a:off x="7391400" y="3124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67818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6156325" y="2495550"/>
            <a:ext cx="908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mbria" pitchFamily="18" charset="0"/>
              </a:rPr>
              <a:t>Surplus</a:t>
            </a:r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6553200" y="28194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5560" name="Line 24"/>
          <p:cNvSpPr>
            <a:spLocks noChangeShapeType="1"/>
          </p:cNvSpPr>
          <p:nvPr/>
        </p:nvSpPr>
        <p:spPr bwMode="auto">
          <a:xfrm>
            <a:off x="6781800" y="3733800"/>
            <a:ext cx="304800" cy="3810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H="1">
            <a:off x="7162800" y="3733800"/>
            <a:ext cx="381000" cy="3810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 flipH="1">
            <a:off x="5181600" y="4038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7148513" y="4038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4708525" y="3841750"/>
            <a:ext cx="417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6994525" y="544195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5566" name="Line 30"/>
          <p:cNvSpPr>
            <a:spLocks noChangeShapeType="1"/>
          </p:cNvSpPr>
          <p:nvPr/>
        </p:nvSpPr>
        <p:spPr bwMode="auto">
          <a:xfrm>
            <a:off x="5486400" y="3657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5567" name="Line 31"/>
          <p:cNvSpPr>
            <a:spLocks noChangeShapeType="1"/>
          </p:cNvSpPr>
          <p:nvPr/>
        </p:nvSpPr>
        <p:spPr bwMode="auto">
          <a:xfrm>
            <a:off x="6781800" y="5029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2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19986F2B-7FFE-997D-0E8A-0A37FD24284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4" grpId="0" animBg="1"/>
      <p:bldP spid="65556" grpId="0" animBg="1"/>
      <p:bldP spid="65557" grpId="0" animBg="1"/>
      <p:bldP spid="65559" grpId="0" animBg="1"/>
      <p:bldP spid="65560" grpId="0" animBg="1"/>
      <p:bldP spid="65561" grpId="0" animBg="1"/>
      <p:bldP spid="65562" grpId="0" animBg="1"/>
      <p:bldP spid="65563" grpId="0" animBg="1"/>
      <p:bldP spid="65566" grpId="0" animBg="1"/>
      <p:bldP spid="6556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599"/>
            <a:ext cx="8229600" cy="620713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Supply Decreases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4038600" cy="3810000"/>
          </a:xfrm>
        </p:spPr>
        <p:txBody>
          <a:bodyPr/>
          <a:lstStyle/>
          <a:p>
            <a:pPr eaLnBrk="1" hangingPunct="1"/>
            <a:r>
              <a:rPr lang="en-US" sz="2200">
                <a:latin typeface="Cambria" pitchFamily="18" charset="0"/>
              </a:rPr>
              <a:t>Sellers’ behavior changes.</a:t>
            </a:r>
          </a:p>
          <a:p>
            <a:pPr lvl="1" eaLnBrk="1" hangingPunct="1"/>
            <a:r>
              <a:rPr lang="en-US" sz="2200">
                <a:latin typeface="Cambria" pitchFamily="18" charset="0"/>
              </a:rPr>
              <a:t>Supply shifts left.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Old equilibrium is upset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Creates a shortage.</a:t>
            </a:r>
          </a:p>
          <a:p>
            <a:pPr lvl="1" eaLnBrk="1" hangingPunct="1"/>
            <a:r>
              <a:rPr lang="en-US" sz="2200">
                <a:latin typeface="Cambria" pitchFamily="18" charset="0"/>
              </a:rPr>
              <a:t>Price rises.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A new equilibrium is established.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Price rises from P</a:t>
            </a:r>
            <a:r>
              <a:rPr lang="en-US" sz="2200" baseline="-25000">
                <a:latin typeface="Cambria" pitchFamily="18" charset="0"/>
              </a:rPr>
              <a:t>1</a:t>
            </a:r>
            <a:r>
              <a:rPr lang="en-US" sz="2200">
                <a:latin typeface="Cambria" pitchFamily="18" charset="0"/>
              </a:rPr>
              <a:t>to P</a:t>
            </a:r>
            <a:r>
              <a:rPr lang="en-US" sz="2200" baseline="-25000">
                <a:latin typeface="Cambria" pitchFamily="18" charset="0"/>
              </a:rPr>
              <a:t>2</a:t>
            </a:r>
            <a:r>
              <a:rPr lang="en-US" sz="2200">
                <a:latin typeface="Cambria" pitchFamily="18" charset="0"/>
              </a:rPr>
              <a:t>.</a:t>
            </a:r>
          </a:p>
          <a:p>
            <a:pPr eaLnBrk="1" hangingPunct="1"/>
            <a:r>
              <a:rPr lang="en-US" sz="2200">
                <a:latin typeface="Cambria" pitchFamily="18" charset="0"/>
              </a:rPr>
              <a:t>Quantity falls from Q</a:t>
            </a:r>
            <a:r>
              <a:rPr lang="en-US" sz="2200" baseline="-25000">
                <a:latin typeface="Cambria" pitchFamily="18" charset="0"/>
              </a:rPr>
              <a:t>1</a:t>
            </a:r>
            <a:r>
              <a:rPr lang="en-US" sz="2200">
                <a:latin typeface="Cambria" pitchFamily="18" charset="0"/>
              </a:rPr>
              <a:t> to Q</a:t>
            </a:r>
            <a:r>
              <a:rPr lang="en-US" sz="2200" baseline="-25000">
                <a:latin typeface="Cambria" pitchFamily="18" charset="0"/>
              </a:rPr>
              <a:t>2</a:t>
            </a:r>
            <a:r>
              <a:rPr lang="en-US" sz="2200">
                <a:latin typeface="Cambria" pitchFamily="18" charset="0"/>
              </a:rPr>
              <a:t>.</a:t>
            </a: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4495800" y="16002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latin typeface="Cambria" pitchFamily="18" charset="0"/>
            </a:endParaRPr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>
            <a:off x="5257800" y="17526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66" name="Line 7"/>
          <p:cNvSpPr>
            <a:spLocks noChangeShapeType="1"/>
          </p:cNvSpPr>
          <p:nvPr/>
        </p:nvSpPr>
        <p:spPr bwMode="auto">
          <a:xfrm>
            <a:off x="5257800" y="54864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67" name="Line 8"/>
          <p:cNvSpPr>
            <a:spLocks noChangeShapeType="1"/>
          </p:cNvSpPr>
          <p:nvPr/>
        </p:nvSpPr>
        <p:spPr bwMode="auto">
          <a:xfrm>
            <a:off x="5486400" y="22098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68" name="Line 9"/>
          <p:cNvSpPr>
            <a:spLocks noChangeShapeType="1"/>
          </p:cNvSpPr>
          <p:nvPr/>
        </p:nvSpPr>
        <p:spPr bwMode="auto">
          <a:xfrm flipV="1">
            <a:off x="5562600" y="22860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69" name="Text Box 10"/>
          <p:cNvSpPr txBox="1">
            <a:spLocks noChangeArrowheads="1"/>
          </p:cNvSpPr>
          <p:nvPr/>
        </p:nvSpPr>
        <p:spPr bwMode="auto">
          <a:xfrm>
            <a:off x="8061325" y="475615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</a:p>
        </p:txBody>
      </p:sp>
      <p:sp>
        <p:nvSpPr>
          <p:cNvPr id="40970" name="Text Box 11"/>
          <p:cNvSpPr txBox="1">
            <a:spLocks noChangeArrowheads="1"/>
          </p:cNvSpPr>
          <p:nvPr/>
        </p:nvSpPr>
        <p:spPr bwMode="auto">
          <a:xfrm>
            <a:off x="7908925" y="1936750"/>
            <a:ext cx="395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40971" name="Text Box 12"/>
          <p:cNvSpPr txBox="1">
            <a:spLocks noChangeArrowheads="1"/>
          </p:cNvSpPr>
          <p:nvPr/>
        </p:nvSpPr>
        <p:spPr bwMode="auto">
          <a:xfrm>
            <a:off x="4800600" y="17526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40972" name="Text Box 13"/>
          <p:cNvSpPr txBox="1">
            <a:spLocks noChangeArrowheads="1"/>
          </p:cNvSpPr>
          <p:nvPr/>
        </p:nvSpPr>
        <p:spPr bwMode="auto">
          <a:xfrm>
            <a:off x="8077200" y="54864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40973" name="Line 14"/>
          <p:cNvSpPr>
            <a:spLocks noChangeShapeType="1"/>
          </p:cNvSpPr>
          <p:nvPr/>
        </p:nvSpPr>
        <p:spPr bwMode="auto">
          <a:xfrm flipH="1">
            <a:off x="5257800" y="3733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74" name="Line 15"/>
          <p:cNvSpPr>
            <a:spLocks noChangeShapeType="1"/>
          </p:cNvSpPr>
          <p:nvPr/>
        </p:nvSpPr>
        <p:spPr bwMode="auto">
          <a:xfrm flipH="1">
            <a:off x="6858000" y="3733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0975" name="Text Box 16"/>
          <p:cNvSpPr txBox="1">
            <a:spLocks noChangeArrowheads="1"/>
          </p:cNvSpPr>
          <p:nvPr/>
        </p:nvSpPr>
        <p:spPr bwMode="auto">
          <a:xfrm>
            <a:off x="4784725" y="3613150"/>
            <a:ext cx="417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40976" name="Text Box 17"/>
          <p:cNvSpPr txBox="1">
            <a:spLocks noChangeArrowheads="1"/>
          </p:cNvSpPr>
          <p:nvPr/>
        </p:nvSpPr>
        <p:spPr bwMode="auto">
          <a:xfrm>
            <a:off x="6613525" y="551815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1</a:t>
            </a:r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 flipV="1">
            <a:off x="5334000" y="2057400"/>
            <a:ext cx="2209800" cy="2286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7223125" y="1708150"/>
            <a:ext cx="395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H="1">
            <a:off x="7086600" y="2590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4800600" y="4419600"/>
            <a:ext cx="1273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Cambria" pitchFamily="18" charset="0"/>
              </a:rPr>
              <a:t>Shortage</a:t>
            </a:r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V="1">
            <a:off x="5715000" y="38100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 flipV="1">
            <a:off x="5862638" y="3228975"/>
            <a:ext cx="457200" cy="4572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6584" name="Line 24"/>
          <p:cNvSpPr>
            <a:spLocks noChangeShapeType="1"/>
          </p:cNvSpPr>
          <p:nvPr/>
        </p:nvSpPr>
        <p:spPr bwMode="auto">
          <a:xfrm flipH="1" flipV="1">
            <a:off x="6477000" y="3200400"/>
            <a:ext cx="381000" cy="3810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H="1">
            <a:off x="5257800" y="3200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86" name="Text Box 26"/>
          <p:cNvSpPr txBox="1">
            <a:spLocks noChangeArrowheads="1"/>
          </p:cNvSpPr>
          <p:nvPr/>
        </p:nvSpPr>
        <p:spPr bwMode="auto">
          <a:xfrm>
            <a:off x="4800600" y="3048000"/>
            <a:ext cx="4175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6587" name="Line 27"/>
          <p:cNvSpPr>
            <a:spLocks noChangeShapeType="1"/>
          </p:cNvSpPr>
          <p:nvPr/>
        </p:nvSpPr>
        <p:spPr bwMode="auto">
          <a:xfrm>
            <a:off x="6400800" y="32004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6156325" y="551815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2</a:t>
            </a:r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 flipV="1">
            <a:off x="5486400" y="3200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6590" name="Line 30"/>
          <p:cNvSpPr>
            <a:spLocks noChangeShapeType="1"/>
          </p:cNvSpPr>
          <p:nvPr/>
        </p:nvSpPr>
        <p:spPr bwMode="auto">
          <a:xfrm flipH="1">
            <a:off x="6400800" y="5257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1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06E8C46D-D9AC-41D4-4240-0148D69649E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8" grpId="0" animBg="1"/>
      <p:bldP spid="66580" grpId="0" animBg="1"/>
      <p:bldP spid="66582" grpId="0" animBg="1"/>
      <p:bldP spid="66583" grpId="0" animBg="1"/>
      <p:bldP spid="66584" grpId="0" animBg="1"/>
      <p:bldP spid="66585" grpId="0" animBg="1"/>
      <p:bldP spid="66587" grpId="0" animBg="1"/>
      <p:bldP spid="66589" grpId="0" animBg="1"/>
      <p:bldP spid="665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1981200"/>
            <a:ext cx="8077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There are </a:t>
            </a:r>
            <a:r>
              <a:rPr lang="en-US" sz="3200" b="1" dirty="0">
                <a:solidFill>
                  <a:prstClr val="black"/>
                </a:solidFill>
                <a:latin typeface="Cambria" pitchFamily="18" charset="0"/>
                <a:cs typeface="+mn-cs"/>
              </a:rPr>
              <a:t>two markets </a:t>
            </a: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+mn-cs"/>
              </a:rPr>
              <a:t>and </a:t>
            </a:r>
            <a:r>
              <a:rPr lang="en-US" sz="3200" b="1" dirty="0">
                <a:solidFill>
                  <a:prstClr val="black"/>
                </a:solidFill>
                <a:latin typeface="Cambria" pitchFamily="18" charset="0"/>
                <a:cs typeface="+mn-cs"/>
              </a:rPr>
              <a:t>four participants</a:t>
            </a: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+mn-cs"/>
              </a:rPr>
              <a:t>: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dirty="0">
                <a:solidFill>
                  <a:srgbClr val="1F497D"/>
                </a:solidFill>
                <a:latin typeface="Cambria" pitchFamily="18" charset="0"/>
                <a:cs typeface="+mn-cs"/>
              </a:rPr>
              <a:t>Consumers:</a:t>
            </a:r>
            <a:r>
              <a:rPr lang="en-US" sz="3200" dirty="0">
                <a:solidFill>
                  <a:srgbClr val="0000FF"/>
                </a:solidFill>
                <a:latin typeface="Cambria" pitchFamily="18" charset="0"/>
                <a:cs typeface="+mn-cs"/>
              </a:rPr>
              <a:t> 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They are owners of factors of production (e.g., labor) who supply them to business firms in the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factor</a:t>
            </a:r>
            <a:r>
              <a:rPr lang="en-US" sz="2800" dirty="0">
                <a:solidFill>
                  <a:srgbClr val="0000FF"/>
                </a:solidFill>
                <a:latin typeface="Cambria" pitchFamily="18" charset="0"/>
                <a:cs typeface="+mn-cs"/>
              </a:rPr>
              <a:t>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market</a:t>
            </a:r>
            <a:r>
              <a:rPr lang="en-US" sz="2800" dirty="0">
                <a:solidFill>
                  <a:srgbClr val="0000FF"/>
                </a:solidFill>
                <a:latin typeface="Cambria" pitchFamily="18" charset="0"/>
                <a:cs typeface="+mn-cs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and earn income. 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They purchase goods and services in the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product market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. 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The Circular Flow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7E14527D-A0C6-A5A6-9BB5-AD4D4AA03E0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066800"/>
            <a:ext cx="7086600" cy="990600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Cambria" pitchFamily="18" charset="0"/>
              </a:rPr>
              <a:t>Summary: When Do Prices Change?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57400"/>
            <a:ext cx="8229600" cy="4176713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Only when a market is in 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disequilibrium.</a:t>
            </a:r>
          </a:p>
          <a:p>
            <a:pPr lvl="1" eaLnBrk="1" hangingPunct="1"/>
            <a:r>
              <a:rPr lang="en-US" dirty="0">
                <a:latin typeface="Cambria" pitchFamily="18" charset="0"/>
              </a:rPr>
              <a:t>Shortage? Price rises.</a:t>
            </a:r>
          </a:p>
          <a:p>
            <a:pPr lvl="1" eaLnBrk="1" hangingPunct="1"/>
            <a:r>
              <a:rPr lang="en-US" dirty="0">
                <a:latin typeface="Cambria" pitchFamily="18" charset="0"/>
              </a:rPr>
              <a:t>Surplus? Price falls.</a:t>
            </a:r>
          </a:p>
          <a:p>
            <a:pPr eaLnBrk="1" hangingPunct="1"/>
            <a:r>
              <a:rPr lang="en-US" dirty="0">
                <a:latin typeface="Cambria" pitchFamily="18" charset="0"/>
              </a:rPr>
              <a:t>A shift in either demand or supply causes the price to change, BUT….</a:t>
            </a:r>
          </a:p>
          <a:p>
            <a:pPr eaLnBrk="1" hangingPunct="1"/>
            <a:r>
              <a:rPr lang="en-US" dirty="0">
                <a:latin typeface="Cambria" pitchFamily="18" charset="0"/>
              </a:rPr>
              <a:t>A price change does NOT cause</a:t>
            </a:r>
          </a:p>
          <a:p>
            <a:pPr lvl="1" eaLnBrk="1" hangingPunct="1"/>
            <a:r>
              <a:rPr lang="en-US" dirty="0">
                <a:latin typeface="Cambria" pitchFamily="18" charset="0"/>
              </a:rPr>
              <a:t>… the demand curve to shift or</a:t>
            </a:r>
          </a:p>
          <a:p>
            <a:pPr lvl="1" eaLnBrk="1" hangingPunct="1"/>
            <a:r>
              <a:rPr lang="en-US" dirty="0">
                <a:latin typeface="Cambria" pitchFamily="18" charset="0"/>
              </a:rPr>
              <a:t>… the supply curve to shift.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91A23E5D-B6E8-9510-5908-8AEBFF7739C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/>
          <a:lstStyle/>
          <a:p>
            <a:pPr eaLnBrk="1" hangingPunct="1"/>
            <a:r>
              <a:rPr lang="en-US" dirty="0"/>
              <a:t>Exercise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382000" cy="4724400"/>
          </a:xfrm>
        </p:spPr>
        <p:txBody>
          <a:bodyPr/>
          <a:lstStyle/>
          <a:p>
            <a:pPr eaLnBrk="1" hangingPunct="1"/>
            <a:r>
              <a:rPr lang="en-US" dirty="0"/>
              <a:t>If income increases, demand shifts                and the price will</a:t>
            </a:r>
          </a:p>
          <a:p>
            <a:pPr eaLnBrk="1" hangingPunct="1"/>
            <a:r>
              <a:rPr lang="en-US" dirty="0"/>
              <a:t>If tastes decrease, demand shifts                   and the price will</a:t>
            </a:r>
          </a:p>
          <a:p>
            <a:pPr eaLnBrk="1" hangingPunct="1"/>
            <a:r>
              <a:rPr lang="en-US" dirty="0"/>
              <a:t>If cost of inputs rise, supply shifts                  and the price will </a:t>
            </a:r>
          </a:p>
          <a:p>
            <a:pPr eaLnBrk="1" hangingPunct="1"/>
            <a:r>
              <a:rPr lang="en-US" dirty="0"/>
              <a:t>If the number of sellers increase, supply shifts                and the price will 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6477000" y="2057400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right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6248400" y="31242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 dirty="0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3124200" y="3581400"/>
            <a:ext cx="1143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fall</a:t>
            </a: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6477000" y="4191000"/>
            <a:ext cx="1066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left</a:t>
            </a:r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2971800" y="4648200"/>
            <a:ext cx="1066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rise</a:t>
            </a: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8077200" y="5257800"/>
            <a:ext cx="1066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right</a:t>
            </a:r>
          </a:p>
        </p:txBody>
      </p:sp>
      <p:sp>
        <p:nvSpPr>
          <p:cNvPr id="97294" name="Rectangle 14"/>
          <p:cNvSpPr>
            <a:spLocks noChangeArrowheads="1"/>
          </p:cNvSpPr>
          <p:nvPr/>
        </p:nvSpPr>
        <p:spPr bwMode="auto">
          <a:xfrm>
            <a:off x="3581400" y="5715000"/>
            <a:ext cx="990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fall</a:t>
            </a:r>
          </a:p>
        </p:txBody>
      </p:sp>
      <p:sp>
        <p:nvSpPr>
          <p:cNvPr id="97296" name="Rectangle 16"/>
          <p:cNvSpPr>
            <a:spLocks noChangeArrowheads="1"/>
          </p:cNvSpPr>
          <p:nvPr/>
        </p:nvSpPr>
        <p:spPr bwMode="auto">
          <a:xfrm>
            <a:off x="2971800" y="2438400"/>
            <a:ext cx="1143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rise</a:t>
            </a:r>
          </a:p>
        </p:txBody>
      </p:sp>
      <p:sp>
        <p:nvSpPr>
          <p:cNvPr id="97310" name="Text Box 30"/>
          <p:cNvSpPr txBox="1">
            <a:spLocks noChangeArrowheads="1"/>
          </p:cNvSpPr>
          <p:nvPr/>
        </p:nvSpPr>
        <p:spPr bwMode="auto">
          <a:xfrm>
            <a:off x="6324600" y="3124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left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4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20470B37-0200-EA0F-174D-8FDD23F55EA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Price Controls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Governments may impose an arbitrary maximum price (price ceiling) or a minimum price (price floor) on a market.</a:t>
            </a:r>
          </a:p>
          <a:p>
            <a:pPr lvl="1"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The result is that the market cannot reach equilibrium. 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CC4F858A-9216-1A4A-2476-796C3A0216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229600" cy="9144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Price Ceiling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530725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Cambria" pitchFamily="18" charset="0"/>
              </a:rPr>
              <a:t>Government imposes a maximum price less than </a:t>
            </a:r>
            <a:r>
              <a:rPr lang="en-US" sz="2400" dirty="0" err="1">
                <a:latin typeface="Cambria" pitchFamily="18" charset="0"/>
              </a:rPr>
              <a:t>P</a:t>
            </a:r>
            <a:r>
              <a:rPr lang="en-US" sz="2400" baseline="-25000" dirty="0" err="1">
                <a:latin typeface="Cambria" pitchFamily="18" charset="0"/>
              </a:rPr>
              <a:t>e</a:t>
            </a:r>
            <a:r>
              <a:rPr lang="en-US" sz="2400" dirty="0">
                <a:latin typeface="Cambria" pitchFamily="18" charset="0"/>
              </a:rPr>
              <a:t>.</a:t>
            </a:r>
          </a:p>
          <a:p>
            <a:pPr eaLnBrk="1" hangingPunct="1"/>
            <a:r>
              <a:rPr lang="en-US" sz="2400" dirty="0">
                <a:latin typeface="Cambria" pitchFamily="18" charset="0"/>
              </a:rPr>
              <a:t>This generates a shortage (</a:t>
            </a:r>
            <a:r>
              <a:rPr lang="en-US" sz="2400" dirty="0" err="1">
                <a:latin typeface="Cambria" pitchFamily="18" charset="0"/>
              </a:rPr>
              <a:t>Q</a:t>
            </a:r>
            <a:r>
              <a:rPr lang="en-US" sz="2400" baseline="-25000" dirty="0" err="1">
                <a:latin typeface="Cambria" pitchFamily="18" charset="0"/>
              </a:rPr>
              <a:t>d</a:t>
            </a:r>
            <a:r>
              <a:rPr lang="en-US" sz="2400" dirty="0">
                <a:latin typeface="Cambria" pitchFamily="18" charset="0"/>
              </a:rPr>
              <a:t> &gt; Q</a:t>
            </a:r>
            <a:r>
              <a:rPr lang="en-US" sz="2400" baseline="-25000" dirty="0">
                <a:latin typeface="Cambria" pitchFamily="18" charset="0"/>
              </a:rPr>
              <a:t>s</a:t>
            </a:r>
            <a:r>
              <a:rPr lang="en-US" sz="2400" dirty="0">
                <a:latin typeface="Cambria" pitchFamily="18" charset="0"/>
              </a:rPr>
              <a:t>).</a:t>
            </a:r>
          </a:p>
          <a:p>
            <a:pPr eaLnBrk="1" hangingPunct="1"/>
            <a:r>
              <a:rPr lang="en-US" sz="2400" dirty="0">
                <a:latin typeface="Cambria" pitchFamily="18" charset="0"/>
              </a:rPr>
              <a:t>The market mechanism cannot clear the market.</a:t>
            </a:r>
          </a:p>
          <a:p>
            <a:pPr eaLnBrk="1" hangingPunct="1"/>
            <a:r>
              <a:rPr lang="en-US" sz="2400" dirty="0">
                <a:latin typeface="Cambria" pitchFamily="18" charset="0"/>
              </a:rPr>
              <a:t>A permanent shortage exists.</a:t>
            </a:r>
          </a:p>
          <a:p>
            <a:pPr eaLnBrk="1" hangingPunct="1"/>
            <a:endParaRPr lang="en-US" sz="2400" dirty="0">
              <a:latin typeface="Cambria" pitchFamily="18" charset="0"/>
            </a:endParaRPr>
          </a:p>
          <a:p>
            <a:pPr eaLnBrk="1" hangingPunct="1"/>
            <a:endParaRPr lang="en-US" sz="2400" dirty="0">
              <a:latin typeface="Cambria" pitchFamily="18" charset="0"/>
            </a:endParaRPr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4572000" y="16764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latin typeface="Cambria" pitchFamily="18" charset="0"/>
            </a:endParaRPr>
          </a:p>
        </p:txBody>
      </p:sp>
      <p:sp>
        <p:nvSpPr>
          <p:cNvPr id="46085" name="Line 6"/>
          <p:cNvSpPr>
            <a:spLocks noChangeShapeType="1"/>
          </p:cNvSpPr>
          <p:nvPr/>
        </p:nvSpPr>
        <p:spPr bwMode="auto">
          <a:xfrm>
            <a:off x="5334000" y="18288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86" name="Line 7"/>
          <p:cNvSpPr>
            <a:spLocks noChangeShapeType="1"/>
          </p:cNvSpPr>
          <p:nvPr/>
        </p:nvSpPr>
        <p:spPr bwMode="auto">
          <a:xfrm>
            <a:off x="5257800" y="5562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87" name="Line 8"/>
          <p:cNvSpPr>
            <a:spLocks noChangeShapeType="1"/>
          </p:cNvSpPr>
          <p:nvPr/>
        </p:nvSpPr>
        <p:spPr bwMode="auto">
          <a:xfrm>
            <a:off x="5562600" y="22860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88" name="Line 9"/>
          <p:cNvSpPr>
            <a:spLocks noChangeShapeType="1"/>
          </p:cNvSpPr>
          <p:nvPr/>
        </p:nvSpPr>
        <p:spPr bwMode="auto">
          <a:xfrm flipV="1">
            <a:off x="5638800" y="23622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89" name="Text Box 10"/>
          <p:cNvSpPr txBox="1">
            <a:spLocks noChangeArrowheads="1"/>
          </p:cNvSpPr>
          <p:nvPr/>
        </p:nvSpPr>
        <p:spPr bwMode="auto">
          <a:xfrm>
            <a:off x="8137525" y="483235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</a:p>
        </p:txBody>
      </p:sp>
      <p:sp>
        <p:nvSpPr>
          <p:cNvPr id="46090" name="Text Box 11"/>
          <p:cNvSpPr txBox="1">
            <a:spLocks noChangeArrowheads="1"/>
          </p:cNvSpPr>
          <p:nvPr/>
        </p:nvSpPr>
        <p:spPr bwMode="auto">
          <a:xfrm>
            <a:off x="7985125" y="2012950"/>
            <a:ext cx="30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4876800" y="18288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46092" name="Text Box 13"/>
          <p:cNvSpPr txBox="1">
            <a:spLocks noChangeArrowheads="1"/>
          </p:cNvSpPr>
          <p:nvPr/>
        </p:nvSpPr>
        <p:spPr bwMode="auto">
          <a:xfrm>
            <a:off x="8153400" y="55626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46093" name="Line 14"/>
          <p:cNvSpPr>
            <a:spLocks noChangeShapeType="1"/>
          </p:cNvSpPr>
          <p:nvPr/>
        </p:nvSpPr>
        <p:spPr bwMode="auto">
          <a:xfrm flipH="1">
            <a:off x="5334000" y="3810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4" name="Line 15"/>
          <p:cNvSpPr>
            <a:spLocks noChangeShapeType="1"/>
          </p:cNvSpPr>
          <p:nvPr/>
        </p:nvSpPr>
        <p:spPr bwMode="auto">
          <a:xfrm flipH="1">
            <a:off x="6934200" y="3810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5" name="Text Box 16"/>
          <p:cNvSpPr txBox="1">
            <a:spLocks noChangeArrowheads="1"/>
          </p:cNvSpPr>
          <p:nvPr/>
        </p:nvSpPr>
        <p:spPr bwMode="auto">
          <a:xfrm>
            <a:off x="4860925" y="3689350"/>
            <a:ext cx="40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46096" name="Text Box 17"/>
          <p:cNvSpPr txBox="1">
            <a:spLocks noChangeArrowheads="1"/>
          </p:cNvSpPr>
          <p:nvPr/>
        </p:nvSpPr>
        <p:spPr bwMode="auto">
          <a:xfrm>
            <a:off x="6689725" y="5594350"/>
            <a:ext cx="427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91154" name="Line 18"/>
          <p:cNvSpPr>
            <a:spLocks noChangeShapeType="1"/>
          </p:cNvSpPr>
          <p:nvPr/>
        </p:nvSpPr>
        <p:spPr bwMode="auto">
          <a:xfrm>
            <a:off x="5334000" y="43434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4495800" y="4114800"/>
            <a:ext cx="80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mbria" pitchFamily="18" charset="0"/>
              </a:rPr>
              <a:t>Price</a:t>
            </a:r>
          </a:p>
          <a:p>
            <a:r>
              <a:rPr lang="en-US" sz="1600" b="1">
                <a:latin typeface="Cambria" pitchFamily="18" charset="0"/>
              </a:rPr>
              <a:t>ceiling</a:t>
            </a:r>
          </a:p>
        </p:txBody>
      </p:sp>
      <p:sp>
        <p:nvSpPr>
          <p:cNvPr id="91157" name="Line 21"/>
          <p:cNvSpPr>
            <a:spLocks noChangeShapeType="1"/>
          </p:cNvSpPr>
          <p:nvPr/>
        </p:nvSpPr>
        <p:spPr bwMode="auto">
          <a:xfrm flipV="1">
            <a:off x="5486400" y="43434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6156325" y="559435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s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7223125" y="559435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d</a:t>
            </a:r>
          </a:p>
        </p:txBody>
      </p:sp>
      <p:sp>
        <p:nvSpPr>
          <p:cNvPr id="91160" name="Line 24"/>
          <p:cNvSpPr>
            <a:spLocks noChangeShapeType="1"/>
          </p:cNvSpPr>
          <p:nvPr/>
        </p:nvSpPr>
        <p:spPr bwMode="auto">
          <a:xfrm>
            <a:off x="6400800" y="4343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1161" name="Line 25"/>
          <p:cNvSpPr>
            <a:spLocks noChangeShapeType="1"/>
          </p:cNvSpPr>
          <p:nvPr/>
        </p:nvSpPr>
        <p:spPr bwMode="auto">
          <a:xfrm>
            <a:off x="7391400" y="4343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7451725" y="3486150"/>
            <a:ext cx="1025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mbria" pitchFamily="18" charset="0"/>
              </a:rPr>
              <a:t>Shortage</a:t>
            </a:r>
          </a:p>
        </p:txBody>
      </p:sp>
      <p:sp>
        <p:nvSpPr>
          <p:cNvPr id="91163" name="Line 27"/>
          <p:cNvSpPr>
            <a:spLocks noChangeShapeType="1"/>
          </p:cNvSpPr>
          <p:nvPr/>
        </p:nvSpPr>
        <p:spPr bwMode="auto">
          <a:xfrm flipH="1">
            <a:off x="7010400" y="3733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91164" name="Line 28"/>
          <p:cNvSpPr>
            <a:spLocks noChangeShapeType="1"/>
          </p:cNvSpPr>
          <p:nvPr/>
        </p:nvSpPr>
        <p:spPr bwMode="auto">
          <a:xfrm>
            <a:off x="6400800" y="4424363"/>
            <a:ext cx="99060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8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423F4408-B099-3502-DD94-BBFCF315D8E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4" grpId="0" animBg="1"/>
      <p:bldP spid="91157" grpId="0" animBg="1"/>
      <p:bldP spid="91160" grpId="0" animBg="1"/>
      <p:bldP spid="91161" grpId="0" animBg="1"/>
      <p:bldP spid="91163" grpId="0" animBg="1"/>
      <p:bldP spid="9116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14400"/>
            <a:ext cx="7086600" cy="6096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Price Floor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886200" cy="3810000"/>
          </a:xfrm>
        </p:spPr>
        <p:txBody>
          <a:bodyPr/>
          <a:lstStyle/>
          <a:p>
            <a:pPr eaLnBrk="1" hangingPunct="1"/>
            <a:r>
              <a:rPr lang="en-US" sz="2400">
                <a:latin typeface="Cambria" pitchFamily="18" charset="0"/>
              </a:rPr>
              <a:t>Government imposes a minimum price greater than P</a:t>
            </a:r>
            <a:r>
              <a:rPr lang="en-US" sz="2400" baseline="-25000">
                <a:latin typeface="Cambria" pitchFamily="18" charset="0"/>
              </a:rPr>
              <a:t>e</a:t>
            </a:r>
            <a:r>
              <a:rPr lang="en-US" sz="2400">
                <a:latin typeface="Cambria" pitchFamily="18" charset="0"/>
              </a:rPr>
              <a:t>.</a:t>
            </a:r>
          </a:p>
          <a:p>
            <a:pPr eaLnBrk="1" hangingPunct="1"/>
            <a:r>
              <a:rPr lang="en-US" sz="2400">
                <a:latin typeface="Cambria" pitchFamily="18" charset="0"/>
              </a:rPr>
              <a:t>This generates a surplus (Q</a:t>
            </a:r>
            <a:r>
              <a:rPr lang="en-US" sz="2400" baseline="-25000">
                <a:latin typeface="Cambria" pitchFamily="18" charset="0"/>
              </a:rPr>
              <a:t>s</a:t>
            </a:r>
            <a:r>
              <a:rPr lang="en-US" sz="2400">
                <a:latin typeface="Cambria" pitchFamily="18" charset="0"/>
              </a:rPr>
              <a:t> &gt; Q</a:t>
            </a:r>
            <a:r>
              <a:rPr lang="en-US" sz="2400" baseline="-25000">
                <a:latin typeface="Cambria" pitchFamily="18" charset="0"/>
              </a:rPr>
              <a:t>d</a:t>
            </a:r>
            <a:r>
              <a:rPr lang="en-US" sz="2400">
                <a:latin typeface="Cambria" pitchFamily="18" charset="0"/>
              </a:rPr>
              <a:t>).</a:t>
            </a:r>
          </a:p>
          <a:p>
            <a:pPr eaLnBrk="1" hangingPunct="1"/>
            <a:r>
              <a:rPr lang="en-US" sz="2400">
                <a:latin typeface="Cambria" pitchFamily="18" charset="0"/>
              </a:rPr>
              <a:t>The market mechanism cannot clear the market.</a:t>
            </a:r>
          </a:p>
          <a:p>
            <a:pPr eaLnBrk="1" hangingPunct="1"/>
            <a:r>
              <a:rPr lang="en-US" sz="2400">
                <a:latin typeface="Cambria" pitchFamily="18" charset="0"/>
              </a:rPr>
              <a:t>A permanent surplus exists.</a:t>
            </a:r>
          </a:p>
          <a:p>
            <a:pPr eaLnBrk="1" hangingPunct="1"/>
            <a:endParaRPr lang="en-US" sz="240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>
              <a:latin typeface="Cambria" pitchFamily="18" charset="0"/>
            </a:endParaRPr>
          </a:p>
        </p:txBody>
      </p:sp>
      <p:sp>
        <p:nvSpPr>
          <p:cNvPr id="47108" name="Rectangle 5"/>
          <p:cNvSpPr>
            <a:spLocks noChangeArrowheads="1"/>
          </p:cNvSpPr>
          <p:nvPr/>
        </p:nvSpPr>
        <p:spPr bwMode="auto">
          <a:xfrm>
            <a:off x="4419600" y="14478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l-GR">
              <a:latin typeface="Cambria" pitchFamily="18" charset="0"/>
            </a:endParaRPr>
          </a:p>
        </p:txBody>
      </p:sp>
      <p:sp>
        <p:nvSpPr>
          <p:cNvPr id="47109" name="Line 6"/>
          <p:cNvSpPr>
            <a:spLocks noChangeShapeType="1"/>
          </p:cNvSpPr>
          <p:nvPr/>
        </p:nvSpPr>
        <p:spPr bwMode="auto">
          <a:xfrm>
            <a:off x="5181600" y="16002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7110" name="Line 7"/>
          <p:cNvSpPr>
            <a:spLocks noChangeShapeType="1"/>
          </p:cNvSpPr>
          <p:nvPr/>
        </p:nvSpPr>
        <p:spPr bwMode="auto">
          <a:xfrm>
            <a:off x="5105400" y="53340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7111" name="Line 8"/>
          <p:cNvSpPr>
            <a:spLocks noChangeShapeType="1"/>
          </p:cNvSpPr>
          <p:nvPr/>
        </p:nvSpPr>
        <p:spPr bwMode="auto">
          <a:xfrm>
            <a:off x="5410200" y="2057400"/>
            <a:ext cx="2667000" cy="297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7112" name="Line 9"/>
          <p:cNvSpPr>
            <a:spLocks noChangeShapeType="1"/>
          </p:cNvSpPr>
          <p:nvPr/>
        </p:nvSpPr>
        <p:spPr bwMode="auto">
          <a:xfrm flipV="1">
            <a:off x="5486400" y="2133600"/>
            <a:ext cx="2667000" cy="2819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7113" name="Text Box 10"/>
          <p:cNvSpPr txBox="1">
            <a:spLocks noChangeArrowheads="1"/>
          </p:cNvSpPr>
          <p:nvPr/>
        </p:nvSpPr>
        <p:spPr bwMode="auto">
          <a:xfrm>
            <a:off x="7985125" y="4603750"/>
            <a:ext cx="346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D</a:t>
            </a:r>
          </a:p>
        </p:txBody>
      </p:sp>
      <p:sp>
        <p:nvSpPr>
          <p:cNvPr id="47114" name="Text Box 11"/>
          <p:cNvSpPr txBox="1">
            <a:spLocks noChangeArrowheads="1"/>
          </p:cNvSpPr>
          <p:nvPr/>
        </p:nvSpPr>
        <p:spPr bwMode="auto">
          <a:xfrm>
            <a:off x="7832725" y="1784350"/>
            <a:ext cx="303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S</a:t>
            </a: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4724400" y="1600200"/>
            <a:ext cx="325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</a:p>
        </p:txBody>
      </p:sp>
      <p:sp>
        <p:nvSpPr>
          <p:cNvPr id="47116" name="Text Box 13"/>
          <p:cNvSpPr txBox="1">
            <a:spLocks noChangeArrowheads="1"/>
          </p:cNvSpPr>
          <p:nvPr/>
        </p:nvSpPr>
        <p:spPr bwMode="auto">
          <a:xfrm>
            <a:off x="8001000" y="5334000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</a:p>
        </p:txBody>
      </p:sp>
      <p:sp>
        <p:nvSpPr>
          <p:cNvPr id="47117" name="Line 14"/>
          <p:cNvSpPr>
            <a:spLocks noChangeShapeType="1"/>
          </p:cNvSpPr>
          <p:nvPr/>
        </p:nvSpPr>
        <p:spPr bwMode="auto">
          <a:xfrm flipH="1">
            <a:off x="5181600" y="3581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7118" name="Line 15"/>
          <p:cNvSpPr>
            <a:spLocks noChangeShapeType="1"/>
          </p:cNvSpPr>
          <p:nvPr/>
        </p:nvSpPr>
        <p:spPr bwMode="auto">
          <a:xfrm flipH="1">
            <a:off x="6781800" y="3581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7119" name="Text Box 16"/>
          <p:cNvSpPr txBox="1">
            <a:spLocks noChangeArrowheads="1"/>
          </p:cNvSpPr>
          <p:nvPr/>
        </p:nvSpPr>
        <p:spPr bwMode="auto">
          <a:xfrm>
            <a:off x="4708525" y="3460750"/>
            <a:ext cx="40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P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47120" name="Text Box 17"/>
          <p:cNvSpPr txBox="1">
            <a:spLocks noChangeArrowheads="1"/>
          </p:cNvSpPr>
          <p:nvPr/>
        </p:nvSpPr>
        <p:spPr bwMode="auto">
          <a:xfrm>
            <a:off x="6537325" y="5365750"/>
            <a:ext cx="427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e</a:t>
            </a:r>
          </a:p>
        </p:txBody>
      </p:sp>
      <p:sp>
        <p:nvSpPr>
          <p:cNvPr id="92178" name="Line 18"/>
          <p:cNvSpPr>
            <a:spLocks noChangeShapeType="1"/>
          </p:cNvSpPr>
          <p:nvPr/>
        </p:nvSpPr>
        <p:spPr bwMode="auto">
          <a:xfrm>
            <a:off x="5181600" y="28194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4343400" y="2590800"/>
            <a:ext cx="674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mbria" pitchFamily="18" charset="0"/>
              </a:rPr>
              <a:t>Price</a:t>
            </a:r>
          </a:p>
          <a:p>
            <a:r>
              <a:rPr lang="en-US" sz="1600" b="1">
                <a:latin typeface="Cambria" pitchFamily="18" charset="0"/>
              </a:rPr>
              <a:t>floor</a:t>
            </a:r>
          </a:p>
        </p:txBody>
      </p:sp>
      <p:sp>
        <p:nvSpPr>
          <p:cNvPr id="92180" name="Line 20"/>
          <p:cNvSpPr>
            <a:spLocks noChangeShapeType="1"/>
          </p:cNvSpPr>
          <p:nvPr/>
        </p:nvSpPr>
        <p:spPr bwMode="auto">
          <a:xfrm flipV="1">
            <a:off x="5334000" y="16764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5867400" y="5410200"/>
            <a:ext cx="436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d</a:t>
            </a:r>
          </a:p>
        </p:txBody>
      </p:sp>
      <p:sp>
        <p:nvSpPr>
          <p:cNvPr id="92182" name="Text Box 22"/>
          <p:cNvSpPr txBox="1">
            <a:spLocks noChangeArrowheads="1"/>
          </p:cNvSpPr>
          <p:nvPr/>
        </p:nvSpPr>
        <p:spPr bwMode="auto">
          <a:xfrm>
            <a:off x="7239000" y="54102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mbria" pitchFamily="18" charset="0"/>
              </a:rPr>
              <a:t>Q</a:t>
            </a:r>
            <a:r>
              <a:rPr lang="en-US" b="1" baseline="-25000">
                <a:latin typeface="Cambria" pitchFamily="18" charset="0"/>
              </a:rPr>
              <a:t>s</a:t>
            </a:r>
          </a:p>
        </p:txBody>
      </p:sp>
      <p:sp>
        <p:nvSpPr>
          <p:cNvPr id="92183" name="Line 23"/>
          <p:cNvSpPr>
            <a:spLocks noChangeShapeType="1"/>
          </p:cNvSpPr>
          <p:nvPr/>
        </p:nvSpPr>
        <p:spPr bwMode="auto">
          <a:xfrm>
            <a:off x="6096000" y="2819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 flipH="1">
            <a:off x="7493000" y="2819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2185" name="Text Box 25"/>
          <p:cNvSpPr txBox="1">
            <a:spLocks noChangeArrowheads="1"/>
          </p:cNvSpPr>
          <p:nvPr/>
        </p:nvSpPr>
        <p:spPr bwMode="auto">
          <a:xfrm>
            <a:off x="6324600" y="1847850"/>
            <a:ext cx="9001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mbria" pitchFamily="18" charset="0"/>
              </a:rPr>
              <a:t>Surplus</a:t>
            </a:r>
          </a:p>
        </p:txBody>
      </p:sp>
      <p:sp>
        <p:nvSpPr>
          <p:cNvPr id="92186" name="Line 26"/>
          <p:cNvSpPr>
            <a:spLocks noChangeShapeType="1"/>
          </p:cNvSpPr>
          <p:nvPr/>
        </p:nvSpPr>
        <p:spPr bwMode="auto">
          <a:xfrm flipH="1">
            <a:off x="6629400" y="21336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92187" name="Line 27"/>
          <p:cNvSpPr>
            <a:spLocks noChangeShapeType="1"/>
          </p:cNvSpPr>
          <p:nvPr/>
        </p:nvSpPr>
        <p:spPr bwMode="auto">
          <a:xfrm>
            <a:off x="6096000" y="2743200"/>
            <a:ext cx="1447800" cy="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8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6C77E940-22FE-0411-F7AD-5BC17B1F119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8" grpId="0" animBg="1"/>
      <p:bldP spid="92180" grpId="0" animBg="1"/>
      <p:bldP spid="92183" grpId="0" animBg="1"/>
      <p:bldP spid="92184" grpId="0" animBg="1"/>
      <p:bldP spid="92186" grpId="0" animBg="1"/>
      <p:bldP spid="9218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1028" name="2 - Θέση περιεχομένου"/>
          <p:cNvSpPr txBox="1">
            <a:spLocks/>
          </p:cNvSpPr>
          <p:nvPr/>
        </p:nvSpPr>
        <p:spPr bwMode="auto">
          <a:xfrm>
            <a:off x="762000" y="1295400"/>
            <a:ext cx="8153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ELASTICITIES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Price Elasticity of Demand (e)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response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consumers (in terms of quantities demanded) to a change in price.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 is negative because of the law of demand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e’s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magnitude is very important for business decisions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may differ in the short and in the long run (due to habits)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Long Run Price Elasticity higher than short run elasticity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40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8E06D735-4E27-C3D1-D0EF-D4665B3B8F0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13315" name="2 - Θέση περιεχομένου"/>
          <p:cNvSpPr txBox="1">
            <a:spLocks/>
          </p:cNvSpPr>
          <p:nvPr/>
        </p:nvSpPr>
        <p:spPr bwMode="auto">
          <a:xfrm>
            <a:off x="914400" y="1295400"/>
            <a:ext cx="8001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[e]&gt; 1 demand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elastic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a relative small change in the price leads to a large change in the quantity demanded. Sales revenue falls when the price rises.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[e]&lt; 1 demand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inelastic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a relative large change in the price leads to a small change in the quantity demanded. Sales revenue rises when  the price rises.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[e]= 1 demand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unit elastic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an x%  change in the price leads to an x% change in the quantity demanded. Sales revenue does not change when the price rises.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category of products are elastic and inelastic?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B986BD5E-0035-700B-A271-FE84CB85A70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14339" name="2 - Θέση περιεχομένου"/>
          <p:cNvSpPr txBox="1">
            <a:spLocks/>
          </p:cNvSpPr>
          <p:nvPr/>
        </p:nvSpPr>
        <p:spPr bwMode="auto">
          <a:xfrm>
            <a:off x="914400" y="1295400"/>
            <a:ext cx="8001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Price elasticity of Demand is influenced also by: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Nature of Good (Necessities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Luxuries)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Availability of Substitutes (the more the substitutes, the higher the elasticity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Relative Price (to Income)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Time (Long Run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Elasticities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≠ Short run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Elasticities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Oil price)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Price Elasticity can change along a Demand Curve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Example: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295400" y="51816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Price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2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4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6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8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Quantity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100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90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70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50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Elasticity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-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-0.15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-0.37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</a:rPr>
                        <a:t>-0.50</a:t>
                      </a:r>
                      <a:endParaRPr lang="el-GR" dirty="0">
                        <a:latin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46C149F7-02AD-CFA0-76A0-8D1C4247071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" name="2 - Θέση περιεχομένου"/>
          <p:cNvSpPr txBox="1">
            <a:spLocks/>
          </p:cNvSpPr>
          <p:nvPr/>
        </p:nvSpPr>
        <p:spPr bwMode="auto">
          <a:xfrm>
            <a:off x="914400" y="1143000"/>
            <a:ext cx="7924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Other Demand Elasticities</a:t>
            </a:r>
          </a:p>
          <a:p>
            <a:pPr marL="514350" indent="-514350">
              <a:defRPr/>
            </a:pP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Income Elasticity: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% change of the quantity demanded / The % percentage change of Income that has caused this change of demand.</a:t>
            </a: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positive for normal goods, negative for inferior goods and high for the luxury ones.</a:t>
            </a: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Cross  Price Elasticity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positive for substitute and negative for complement goods.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4AB0517E-7975-BF21-00FE-1D77B309F1D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3076" name="2 - Θέση περιεχομένου"/>
          <p:cNvSpPr txBox="1">
            <a:spLocks/>
          </p:cNvSpPr>
          <p:nvPr/>
        </p:nvSpPr>
        <p:spPr bwMode="auto">
          <a:xfrm>
            <a:off x="914400" y="1295400"/>
            <a:ext cx="800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ELASTICITY OF SUPPLY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Price Elasticity of Supply (e)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 is always positive because of the law of supply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e’s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magnitude is also very important for business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decisions.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high e means that the firm can easily adjust it’s production when the price changes. An e close to 0 means that supply cannot change when the price changes (e.g. supply of peaches)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04E457C6-FD7E-E6CC-689F-003B36C9C80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1905000"/>
            <a:ext cx="80772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Business firms:</a:t>
            </a:r>
            <a:r>
              <a:rPr lang="en-US" sz="2800" dirty="0">
                <a:solidFill>
                  <a:srgbClr val="0000FF"/>
                </a:solidFill>
                <a:latin typeface="Cambria" pitchFamily="18" charset="0"/>
                <a:cs typeface="+mn-cs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they produce goods and services for the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product market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 using the factors of production they bought from their owners in the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factor market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.</a:t>
            </a:r>
          </a:p>
          <a:p>
            <a:pPr marL="342900" lvl="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Governments: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 they acquire resources in the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factor market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 and provide services to both consumers and firms.</a:t>
            </a:r>
          </a:p>
          <a:p>
            <a:pPr marL="342900" lvl="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International participants: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 they supply imports and purchase exports in the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product market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 and buy and sell resources in the </a:t>
            </a:r>
            <a:r>
              <a:rPr lang="en-US" sz="2800" dirty="0">
                <a:solidFill>
                  <a:srgbClr val="1F497D"/>
                </a:solidFill>
                <a:latin typeface="Cambria" pitchFamily="18" charset="0"/>
                <a:cs typeface="+mn-cs"/>
              </a:rPr>
              <a:t>factor market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.</a:t>
            </a:r>
          </a:p>
          <a:p>
            <a:pPr marL="1143000" lvl="2" indent="-2286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The Circular Flow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2D2738D5-137E-9315-C665-BED5893F8E7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The Circular Flow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9" name="88 - Ομάδα"/>
          <p:cNvGrpSpPr/>
          <p:nvPr/>
        </p:nvGrpSpPr>
        <p:grpSpPr>
          <a:xfrm>
            <a:off x="515938" y="1981200"/>
            <a:ext cx="7815262" cy="3963988"/>
            <a:chOff x="515938" y="1327150"/>
            <a:chExt cx="7815262" cy="4618038"/>
          </a:xfrm>
        </p:grpSpPr>
        <p:sp>
          <p:nvSpPr>
            <p:cNvPr id="90" name="Line 306"/>
            <p:cNvSpPr>
              <a:spLocks noChangeShapeType="1"/>
            </p:cNvSpPr>
            <p:nvPr/>
          </p:nvSpPr>
          <p:spPr bwMode="auto">
            <a:xfrm>
              <a:off x="7773988" y="33877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Line 307"/>
            <p:cNvSpPr>
              <a:spLocks noChangeShapeType="1"/>
            </p:cNvSpPr>
            <p:nvPr/>
          </p:nvSpPr>
          <p:spPr bwMode="auto">
            <a:xfrm>
              <a:off x="7773988" y="33877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2" name="Line 310"/>
            <p:cNvSpPr>
              <a:spLocks noChangeShapeType="1"/>
            </p:cNvSpPr>
            <p:nvPr/>
          </p:nvSpPr>
          <p:spPr bwMode="auto">
            <a:xfrm>
              <a:off x="7773988" y="40481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3" name="Line 311"/>
            <p:cNvSpPr>
              <a:spLocks noChangeShapeType="1"/>
            </p:cNvSpPr>
            <p:nvPr/>
          </p:nvSpPr>
          <p:spPr bwMode="auto">
            <a:xfrm>
              <a:off x="7773988" y="40481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4" name="Line 316"/>
            <p:cNvSpPr>
              <a:spLocks noChangeShapeType="1"/>
            </p:cNvSpPr>
            <p:nvPr/>
          </p:nvSpPr>
          <p:spPr bwMode="auto">
            <a:xfrm>
              <a:off x="4786313" y="33877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5" name="Line 317"/>
            <p:cNvSpPr>
              <a:spLocks noChangeShapeType="1"/>
            </p:cNvSpPr>
            <p:nvPr/>
          </p:nvSpPr>
          <p:spPr bwMode="auto">
            <a:xfrm>
              <a:off x="4786313" y="33877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6" name="Line 320"/>
            <p:cNvSpPr>
              <a:spLocks noChangeShapeType="1"/>
            </p:cNvSpPr>
            <p:nvPr/>
          </p:nvSpPr>
          <p:spPr bwMode="auto">
            <a:xfrm>
              <a:off x="4786313" y="40481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7" name="Line 321"/>
            <p:cNvSpPr>
              <a:spLocks noChangeShapeType="1"/>
            </p:cNvSpPr>
            <p:nvPr/>
          </p:nvSpPr>
          <p:spPr bwMode="auto">
            <a:xfrm>
              <a:off x="4786313" y="40481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8" name="Line 326"/>
            <p:cNvSpPr>
              <a:spLocks noChangeShapeType="1"/>
            </p:cNvSpPr>
            <p:nvPr/>
          </p:nvSpPr>
          <p:spPr bwMode="auto">
            <a:xfrm>
              <a:off x="1798638" y="33877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Line 327"/>
            <p:cNvSpPr>
              <a:spLocks noChangeShapeType="1"/>
            </p:cNvSpPr>
            <p:nvPr/>
          </p:nvSpPr>
          <p:spPr bwMode="auto">
            <a:xfrm>
              <a:off x="1798638" y="33877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0" name="Line 330"/>
            <p:cNvSpPr>
              <a:spLocks noChangeShapeType="1"/>
            </p:cNvSpPr>
            <p:nvPr/>
          </p:nvSpPr>
          <p:spPr bwMode="auto">
            <a:xfrm>
              <a:off x="1798638" y="40481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1" name="Line 331"/>
            <p:cNvSpPr>
              <a:spLocks noChangeShapeType="1"/>
            </p:cNvSpPr>
            <p:nvPr/>
          </p:nvSpPr>
          <p:spPr bwMode="auto">
            <a:xfrm>
              <a:off x="1798638" y="40481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2" name="Line 336"/>
            <p:cNvSpPr>
              <a:spLocks noChangeShapeType="1"/>
            </p:cNvSpPr>
            <p:nvPr/>
          </p:nvSpPr>
          <p:spPr bwMode="auto">
            <a:xfrm>
              <a:off x="2646363" y="17494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3" name="Line 337"/>
            <p:cNvSpPr>
              <a:spLocks noChangeShapeType="1"/>
            </p:cNvSpPr>
            <p:nvPr/>
          </p:nvSpPr>
          <p:spPr bwMode="auto">
            <a:xfrm>
              <a:off x="2646363" y="17494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4" name="Line 340"/>
            <p:cNvSpPr>
              <a:spLocks noChangeShapeType="1"/>
            </p:cNvSpPr>
            <p:nvPr/>
          </p:nvSpPr>
          <p:spPr bwMode="auto">
            <a:xfrm>
              <a:off x="2646363" y="21177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Line 341"/>
            <p:cNvSpPr>
              <a:spLocks noChangeShapeType="1"/>
            </p:cNvSpPr>
            <p:nvPr/>
          </p:nvSpPr>
          <p:spPr bwMode="auto">
            <a:xfrm>
              <a:off x="2646363" y="211772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6" name="Line 350"/>
            <p:cNvSpPr>
              <a:spLocks noChangeShapeType="1"/>
            </p:cNvSpPr>
            <p:nvPr/>
          </p:nvSpPr>
          <p:spPr bwMode="auto">
            <a:xfrm>
              <a:off x="2646363" y="532447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7" name="Line 351"/>
            <p:cNvSpPr>
              <a:spLocks noChangeShapeType="1"/>
            </p:cNvSpPr>
            <p:nvPr/>
          </p:nvSpPr>
          <p:spPr bwMode="auto">
            <a:xfrm>
              <a:off x="2646363" y="532447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8" name="Line 354"/>
            <p:cNvSpPr>
              <a:spLocks noChangeShapeType="1"/>
            </p:cNvSpPr>
            <p:nvPr/>
          </p:nvSpPr>
          <p:spPr bwMode="auto">
            <a:xfrm>
              <a:off x="2646363" y="569277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9" name="Line 355"/>
            <p:cNvSpPr>
              <a:spLocks noChangeShapeType="1"/>
            </p:cNvSpPr>
            <p:nvPr/>
          </p:nvSpPr>
          <p:spPr bwMode="auto">
            <a:xfrm>
              <a:off x="2646363" y="5692775"/>
              <a:ext cx="1587" cy="158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Freeform 361"/>
            <p:cNvSpPr>
              <a:spLocks/>
            </p:cNvSpPr>
            <p:nvPr/>
          </p:nvSpPr>
          <p:spPr bwMode="auto">
            <a:xfrm>
              <a:off x="2743200" y="5260975"/>
              <a:ext cx="1331913" cy="377825"/>
            </a:xfrm>
            <a:custGeom>
              <a:avLst/>
              <a:gdLst/>
              <a:ahLst/>
              <a:cxnLst>
                <a:cxn ang="0">
                  <a:pos x="0" y="134"/>
                </a:cxn>
                <a:cxn ang="0">
                  <a:pos x="0" y="134"/>
                </a:cxn>
                <a:cxn ang="0">
                  <a:pos x="70" y="130"/>
                </a:cxn>
                <a:cxn ang="0">
                  <a:pos x="149" y="120"/>
                </a:cxn>
                <a:cxn ang="0">
                  <a:pos x="223" y="106"/>
                </a:cxn>
                <a:cxn ang="0">
                  <a:pos x="302" y="86"/>
                </a:cxn>
                <a:cxn ang="0">
                  <a:pos x="302" y="86"/>
                </a:cxn>
                <a:cxn ang="0">
                  <a:pos x="363" y="66"/>
                </a:cxn>
                <a:cxn ang="0">
                  <a:pos x="420" y="44"/>
                </a:cxn>
                <a:cxn ang="0">
                  <a:pos x="468" y="22"/>
                </a:cxn>
                <a:cxn ang="0">
                  <a:pos x="512" y="0"/>
                </a:cxn>
              </a:cxnLst>
              <a:rect l="0" t="0" r="r" b="b"/>
              <a:pathLst>
                <a:path w="512" h="134">
                  <a:moveTo>
                    <a:pt x="0" y="134"/>
                  </a:moveTo>
                  <a:lnTo>
                    <a:pt x="0" y="134"/>
                  </a:lnTo>
                  <a:lnTo>
                    <a:pt x="70" y="130"/>
                  </a:lnTo>
                  <a:lnTo>
                    <a:pt x="149" y="120"/>
                  </a:lnTo>
                  <a:lnTo>
                    <a:pt x="223" y="106"/>
                  </a:lnTo>
                  <a:lnTo>
                    <a:pt x="302" y="86"/>
                  </a:lnTo>
                  <a:lnTo>
                    <a:pt x="302" y="86"/>
                  </a:lnTo>
                  <a:lnTo>
                    <a:pt x="363" y="66"/>
                  </a:lnTo>
                  <a:lnTo>
                    <a:pt x="420" y="44"/>
                  </a:lnTo>
                  <a:lnTo>
                    <a:pt x="468" y="22"/>
                  </a:lnTo>
                  <a:lnTo>
                    <a:pt x="512" y="0"/>
                  </a:lnTo>
                </a:path>
              </a:pathLst>
            </a:custGeom>
            <a:noFill/>
            <a:ln w="101600" cmpd="sng">
              <a:solidFill>
                <a:schemeClr val="tx2"/>
              </a:solidFill>
              <a:prstDash val="solid"/>
              <a:round/>
              <a:headEnd type="triangle" w="med" len="med"/>
              <a:tailEnd type="non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11" name="Freeform 364"/>
            <p:cNvSpPr>
              <a:spLocks/>
            </p:cNvSpPr>
            <p:nvPr/>
          </p:nvSpPr>
          <p:spPr bwMode="auto">
            <a:xfrm>
              <a:off x="5346700" y="4067175"/>
              <a:ext cx="2166938" cy="857250"/>
            </a:xfrm>
            <a:custGeom>
              <a:avLst/>
              <a:gdLst/>
              <a:ahLst/>
              <a:cxnLst>
                <a:cxn ang="0">
                  <a:pos x="0" y="540"/>
                </a:cxn>
                <a:cxn ang="0">
                  <a:pos x="0" y="540"/>
                </a:cxn>
                <a:cxn ang="0">
                  <a:pos x="118" y="524"/>
                </a:cxn>
                <a:cxn ang="0">
                  <a:pos x="232" y="506"/>
                </a:cxn>
                <a:cxn ang="0">
                  <a:pos x="341" y="486"/>
                </a:cxn>
                <a:cxn ang="0">
                  <a:pos x="451" y="462"/>
                </a:cxn>
                <a:cxn ang="0">
                  <a:pos x="556" y="434"/>
                </a:cxn>
                <a:cxn ang="0">
                  <a:pos x="656" y="406"/>
                </a:cxn>
                <a:cxn ang="0">
                  <a:pos x="757" y="374"/>
                </a:cxn>
                <a:cxn ang="0">
                  <a:pos x="849" y="340"/>
                </a:cxn>
                <a:cxn ang="0">
                  <a:pos x="936" y="304"/>
                </a:cxn>
                <a:cxn ang="0">
                  <a:pos x="1015" y="266"/>
                </a:cxn>
                <a:cxn ang="0">
                  <a:pos x="1094" y="226"/>
                </a:cxn>
                <a:cxn ang="0">
                  <a:pos x="1164" y="184"/>
                </a:cxn>
                <a:cxn ang="0">
                  <a:pos x="1225" y="140"/>
                </a:cxn>
                <a:cxn ang="0">
                  <a:pos x="1278" y="96"/>
                </a:cxn>
                <a:cxn ang="0">
                  <a:pos x="1326" y="48"/>
                </a:cxn>
                <a:cxn ang="0">
                  <a:pos x="1365" y="0"/>
                </a:cxn>
              </a:cxnLst>
              <a:rect l="0" t="0" r="r" b="b"/>
              <a:pathLst>
                <a:path w="1365" h="540">
                  <a:moveTo>
                    <a:pt x="0" y="540"/>
                  </a:moveTo>
                  <a:lnTo>
                    <a:pt x="0" y="540"/>
                  </a:lnTo>
                  <a:lnTo>
                    <a:pt x="118" y="524"/>
                  </a:lnTo>
                  <a:lnTo>
                    <a:pt x="232" y="506"/>
                  </a:lnTo>
                  <a:lnTo>
                    <a:pt x="341" y="486"/>
                  </a:lnTo>
                  <a:lnTo>
                    <a:pt x="451" y="462"/>
                  </a:lnTo>
                  <a:lnTo>
                    <a:pt x="556" y="434"/>
                  </a:lnTo>
                  <a:lnTo>
                    <a:pt x="656" y="406"/>
                  </a:lnTo>
                  <a:lnTo>
                    <a:pt x="757" y="374"/>
                  </a:lnTo>
                  <a:lnTo>
                    <a:pt x="849" y="340"/>
                  </a:lnTo>
                  <a:lnTo>
                    <a:pt x="936" y="304"/>
                  </a:lnTo>
                  <a:lnTo>
                    <a:pt x="1015" y="266"/>
                  </a:lnTo>
                  <a:lnTo>
                    <a:pt x="1094" y="226"/>
                  </a:lnTo>
                  <a:lnTo>
                    <a:pt x="1164" y="184"/>
                  </a:lnTo>
                  <a:lnTo>
                    <a:pt x="1225" y="140"/>
                  </a:lnTo>
                  <a:lnTo>
                    <a:pt x="1278" y="96"/>
                  </a:lnTo>
                  <a:lnTo>
                    <a:pt x="1326" y="48"/>
                  </a:lnTo>
                  <a:lnTo>
                    <a:pt x="1365" y="0"/>
                  </a:lnTo>
                </a:path>
              </a:pathLst>
            </a:custGeom>
            <a:noFill/>
            <a:ln w="101600" cmpd="sng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12" name="Freeform 367"/>
            <p:cNvSpPr>
              <a:spLocks/>
            </p:cNvSpPr>
            <p:nvPr/>
          </p:nvSpPr>
          <p:spPr bwMode="auto">
            <a:xfrm>
              <a:off x="1657350" y="3962400"/>
              <a:ext cx="2119313" cy="8699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39" y="50"/>
                </a:cxn>
                <a:cxn ang="0">
                  <a:pos x="83" y="98"/>
                </a:cxn>
                <a:cxn ang="0">
                  <a:pos x="136" y="144"/>
                </a:cxn>
                <a:cxn ang="0">
                  <a:pos x="197" y="188"/>
                </a:cxn>
                <a:cxn ang="0">
                  <a:pos x="263" y="232"/>
                </a:cxn>
                <a:cxn ang="0">
                  <a:pos x="333" y="272"/>
                </a:cxn>
                <a:cxn ang="0">
                  <a:pos x="411" y="310"/>
                </a:cxn>
                <a:cxn ang="0">
                  <a:pos x="494" y="348"/>
                </a:cxn>
                <a:cxn ang="0">
                  <a:pos x="582" y="382"/>
                </a:cxn>
                <a:cxn ang="0">
                  <a:pos x="678" y="414"/>
                </a:cxn>
                <a:cxn ang="0">
                  <a:pos x="775" y="444"/>
                </a:cxn>
                <a:cxn ang="0">
                  <a:pos x="880" y="470"/>
                </a:cxn>
                <a:cxn ang="0">
                  <a:pos x="989" y="494"/>
                </a:cxn>
                <a:cxn ang="0">
                  <a:pos x="1098" y="516"/>
                </a:cxn>
                <a:cxn ang="0">
                  <a:pos x="1212" y="534"/>
                </a:cxn>
                <a:cxn ang="0">
                  <a:pos x="1335" y="548"/>
                </a:cxn>
              </a:cxnLst>
              <a:rect l="0" t="0" r="r" b="b"/>
              <a:pathLst>
                <a:path w="1335" h="548">
                  <a:moveTo>
                    <a:pt x="0" y="0"/>
                  </a:moveTo>
                  <a:lnTo>
                    <a:pt x="0" y="0"/>
                  </a:lnTo>
                  <a:lnTo>
                    <a:pt x="39" y="50"/>
                  </a:lnTo>
                  <a:lnTo>
                    <a:pt x="83" y="98"/>
                  </a:lnTo>
                  <a:lnTo>
                    <a:pt x="136" y="144"/>
                  </a:lnTo>
                  <a:lnTo>
                    <a:pt x="197" y="188"/>
                  </a:lnTo>
                  <a:lnTo>
                    <a:pt x="263" y="232"/>
                  </a:lnTo>
                  <a:lnTo>
                    <a:pt x="333" y="272"/>
                  </a:lnTo>
                  <a:lnTo>
                    <a:pt x="411" y="310"/>
                  </a:lnTo>
                  <a:lnTo>
                    <a:pt x="494" y="348"/>
                  </a:lnTo>
                  <a:lnTo>
                    <a:pt x="582" y="382"/>
                  </a:lnTo>
                  <a:lnTo>
                    <a:pt x="678" y="414"/>
                  </a:lnTo>
                  <a:lnTo>
                    <a:pt x="775" y="444"/>
                  </a:lnTo>
                  <a:lnTo>
                    <a:pt x="880" y="470"/>
                  </a:lnTo>
                  <a:lnTo>
                    <a:pt x="989" y="494"/>
                  </a:lnTo>
                  <a:lnTo>
                    <a:pt x="1098" y="516"/>
                  </a:lnTo>
                  <a:lnTo>
                    <a:pt x="1212" y="534"/>
                  </a:lnTo>
                  <a:lnTo>
                    <a:pt x="1335" y="548"/>
                  </a:lnTo>
                </a:path>
              </a:pathLst>
            </a:custGeom>
            <a:noFill/>
            <a:ln w="101600" cmpd="sng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13" name="Line 380"/>
            <p:cNvSpPr>
              <a:spLocks noChangeShapeType="1"/>
            </p:cNvSpPr>
            <p:nvPr/>
          </p:nvSpPr>
          <p:spPr bwMode="auto">
            <a:xfrm flipV="1">
              <a:off x="4551363" y="4067175"/>
              <a:ext cx="1587" cy="546100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0"/>
                  </a:moveTo>
                  <a:lnTo>
                    <a:pt x="10000" y="10000"/>
                  </a:lnTo>
                </a:path>
              </a:pathLst>
            </a:custGeom>
            <a:noFill/>
            <a:ln w="101600">
              <a:solidFill>
                <a:schemeClr val="tx2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grpSp>
          <p:nvGrpSpPr>
            <p:cNvPr id="114" name="Group 463"/>
            <p:cNvGrpSpPr>
              <a:grpSpLocks/>
            </p:cNvGrpSpPr>
            <p:nvPr/>
          </p:nvGrpSpPr>
          <p:grpSpPr bwMode="auto">
            <a:xfrm>
              <a:off x="571500" y="1600200"/>
              <a:ext cx="7734300" cy="4171950"/>
              <a:chOff x="384" y="1152"/>
              <a:chExt cx="4872" cy="2628"/>
            </a:xfrm>
          </p:grpSpPr>
          <p:grpSp>
            <p:nvGrpSpPr>
              <p:cNvPr id="130" name="Group 427"/>
              <p:cNvGrpSpPr>
                <a:grpSpLocks/>
              </p:cNvGrpSpPr>
              <p:nvPr/>
            </p:nvGrpSpPr>
            <p:grpSpPr bwMode="auto">
              <a:xfrm>
                <a:off x="4032" y="1152"/>
                <a:ext cx="984" cy="420"/>
                <a:chOff x="912" y="1134"/>
                <a:chExt cx="984" cy="420"/>
              </a:xfrm>
            </p:grpSpPr>
            <p:sp>
              <p:nvSpPr>
                <p:cNvPr id="149" name="Rectangle 425"/>
                <p:cNvSpPr>
                  <a:spLocks noChangeArrowheads="1"/>
                </p:cNvSpPr>
                <p:nvPr/>
              </p:nvSpPr>
              <p:spPr bwMode="auto">
                <a:xfrm>
                  <a:off x="912" y="1134"/>
                  <a:ext cx="984" cy="42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bg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eaLnBrk="1" hangingPunct="1"/>
                  <a:endParaRPr lang="el-GR" sz="1600" b="1">
                    <a:latin typeface="Arial" charset="0"/>
                  </a:endParaRPr>
                </a:p>
              </p:txBody>
            </p:sp>
            <p:sp>
              <p:nvSpPr>
                <p:cNvPr id="150" name="Rectangle 415"/>
                <p:cNvSpPr>
                  <a:spLocks noChangeArrowheads="1"/>
                </p:cNvSpPr>
                <p:nvPr/>
              </p:nvSpPr>
              <p:spPr bwMode="auto">
                <a:xfrm>
                  <a:off x="1012" y="1171"/>
                  <a:ext cx="769" cy="3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International</a:t>
                  </a:r>
                </a:p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participants</a:t>
                  </a:r>
                  <a:endParaRPr lang="en-US" sz="1600" b="1">
                    <a:latin typeface="Arial" charset="0"/>
                  </a:endParaRPr>
                </a:p>
              </p:txBody>
            </p:sp>
          </p:grpSp>
          <p:grpSp>
            <p:nvGrpSpPr>
              <p:cNvPr id="131" name="Group 431"/>
              <p:cNvGrpSpPr>
                <a:grpSpLocks/>
              </p:cNvGrpSpPr>
              <p:nvPr/>
            </p:nvGrpSpPr>
            <p:grpSpPr bwMode="auto">
              <a:xfrm>
                <a:off x="384" y="2256"/>
                <a:ext cx="984" cy="420"/>
                <a:chOff x="384" y="2256"/>
                <a:chExt cx="984" cy="420"/>
              </a:xfrm>
            </p:grpSpPr>
            <p:sp>
              <p:nvSpPr>
                <p:cNvPr id="147" name="Rectangle 429"/>
                <p:cNvSpPr>
                  <a:spLocks noChangeArrowheads="1"/>
                </p:cNvSpPr>
                <p:nvPr/>
              </p:nvSpPr>
              <p:spPr bwMode="auto">
                <a:xfrm>
                  <a:off x="384" y="2256"/>
                  <a:ext cx="984" cy="42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bg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eaLnBrk="1" hangingPunct="1"/>
                  <a:endParaRPr lang="el-GR" sz="1600" b="1">
                    <a:latin typeface="Arial" charset="0"/>
                  </a:endParaRPr>
                </a:p>
              </p:txBody>
            </p:sp>
            <p:sp>
              <p:nvSpPr>
                <p:cNvPr id="148" name="Rectangle 430"/>
                <p:cNvSpPr>
                  <a:spLocks noChangeArrowheads="1"/>
                </p:cNvSpPr>
                <p:nvPr/>
              </p:nvSpPr>
              <p:spPr bwMode="auto">
                <a:xfrm>
                  <a:off x="511" y="2379"/>
                  <a:ext cx="703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Consumers</a:t>
                  </a:r>
                  <a:endParaRPr lang="en-US" sz="1600" b="1">
                    <a:latin typeface="Arial" charset="0"/>
                  </a:endParaRPr>
                </a:p>
              </p:txBody>
            </p:sp>
          </p:grpSp>
          <p:grpSp>
            <p:nvGrpSpPr>
              <p:cNvPr id="132" name="Group 439"/>
              <p:cNvGrpSpPr>
                <a:grpSpLocks/>
              </p:cNvGrpSpPr>
              <p:nvPr/>
            </p:nvGrpSpPr>
            <p:grpSpPr bwMode="auto">
              <a:xfrm>
                <a:off x="576" y="3360"/>
                <a:ext cx="984" cy="420"/>
                <a:chOff x="912" y="1134"/>
                <a:chExt cx="984" cy="420"/>
              </a:xfrm>
            </p:grpSpPr>
            <p:sp>
              <p:nvSpPr>
                <p:cNvPr id="145" name="Rectangle 440"/>
                <p:cNvSpPr>
                  <a:spLocks noChangeArrowheads="1"/>
                </p:cNvSpPr>
                <p:nvPr/>
              </p:nvSpPr>
              <p:spPr bwMode="auto">
                <a:xfrm>
                  <a:off x="912" y="1134"/>
                  <a:ext cx="984" cy="42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bg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eaLnBrk="1" hangingPunct="1"/>
                  <a:endParaRPr lang="el-GR" sz="1600" b="1">
                    <a:latin typeface="Arial" charset="0"/>
                  </a:endParaRPr>
                </a:p>
              </p:txBody>
            </p:sp>
            <p:sp>
              <p:nvSpPr>
                <p:cNvPr id="146" name="Rectangle 441"/>
                <p:cNvSpPr>
                  <a:spLocks noChangeArrowheads="1"/>
                </p:cNvSpPr>
                <p:nvPr/>
              </p:nvSpPr>
              <p:spPr bwMode="auto">
                <a:xfrm>
                  <a:off x="1012" y="1171"/>
                  <a:ext cx="769" cy="3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International</a:t>
                  </a:r>
                </a:p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participants</a:t>
                  </a:r>
                  <a:endParaRPr lang="en-US" sz="1600" b="1">
                    <a:latin typeface="Arial" charset="0"/>
                  </a:endParaRPr>
                </a:p>
              </p:txBody>
            </p:sp>
          </p:grpSp>
          <p:grpSp>
            <p:nvGrpSpPr>
              <p:cNvPr id="133" name="Group 442"/>
              <p:cNvGrpSpPr>
                <a:grpSpLocks/>
              </p:cNvGrpSpPr>
              <p:nvPr/>
            </p:nvGrpSpPr>
            <p:grpSpPr bwMode="auto">
              <a:xfrm>
                <a:off x="4272" y="2256"/>
                <a:ext cx="984" cy="420"/>
                <a:chOff x="912" y="1134"/>
                <a:chExt cx="984" cy="420"/>
              </a:xfrm>
            </p:grpSpPr>
            <p:sp>
              <p:nvSpPr>
                <p:cNvPr id="143" name="Rectangle 443"/>
                <p:cNvSpPr>
                  <a:spLocks noChangeArrowheads="1"/>
                </p:cNvSpPr>
                <p:nvPr/>
              </p:nvSpPr>
              <p:spPr bwMode="auto">
                <a:xfrm>
                  <a:off x="912" y="1134"/>
                  <a:ext cx="984" cy="42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bg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eaLnBrk="1" hangingPunct="1"/>
                  <a:endParaRPr lang="el-GR" sz="1600" b="1">
                    <a:latin typeface="Arial" charset="0"/>
                  </a:endParaRPr>
                </a:p>
              </p:txBody>
            </p:sp>
            <p:sp>
              <p:nvSpPr>
                <p:cNvPr id="144" name="Rectangle 444"/>
                <p:cNvSpPr>
                  <a:spLocks noChangeArrowheads="1"/>
                </p:cNvSpPr>
                <p:nvPr/>
              </p:nvSpPr>
              <p:spPr bwMode="auto">
                <a:xfrm>
                  <a:off x="1115" y="1171"/>
                  <a:ext cx="568" cy="30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Business</a:t>
                  </a:r>
                </a:p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Firms</a:t>
                  </a:r>
                  <a:endParaRPr lang="en-US" sz="1600" b="1">
                    <a:latin typeface="Arial" charset="0"/>
                  </a:endParaRPr>
                </a:p>
              </p:txBody>
            </p:sp>
          </p:grpSp>
          <p:grpSp>
            <p:nvGrpSpPr>
              <p:cNvPr id="134" name="Group 433"/>
              <p:cNvGrpSpPr>
                <a:grpSpLocks/>
              </p:cNvGrpSpPr>
              <p:nvPr/>
            </p:nvGrpSpPr>
            <p:grpSpPr bwMode="auto">
              <a:xfrm>
                <a:off x="2327" y="2256"/>
                <a:ext cx="984" cy="420"/>
                <a:chOff x="384" y="2256"/>
                <a:chExt cx="984" cy="420"/>
              </a:xfrm>
            </p:grpSpPr>
            <p:sp>
              <p:nvSpPr>
                <p:cNvPr id="141" name="Rectangle 434"/>
                <p:cNvSpPr>
                  <a:spLocks noChangeArrowheads="1"/>
                </p:cNvSpPr>
                <p:nvPr/>
              </p:nvSpPr>
              <p:spPr bwMode="auto">
                <a:xfrm>
                  <a:off x="384" y="2256"/>
                  <a:ext cx="984" cy="42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bg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eaLnBrk="1" hangingPunct="1"/>
                  <a:endParaRPr lang="el-GR" sz="1600" b="1">
                    <a:latin typeface="Arial" charset="0"/>
                  </a:endParaRPr>
                </a:p>
              </p:txBody>
            </p:sp>
            <p:sp>
              <p:nvSpPr>
                <p:cNvPr id="142" name="Rectangle 435"/>
                <p:cNvSpPr>
                  <a:spLocks noChangeArrowheads="1"/>
                </p:cNvSpPr>
                <p:nvPr/>
              </p:nvSpPr>
              <p:spPr bwMode="auto">
                <a:xfrm>
                  <a:off x="448" y="2379"/>
                  <a:ext cx="82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Governments</a:t>
                  </a:r>
                  <a:endParaRPr lang="en-US" sz="1600" b="1">
                    <a:latin typeface="Arial" charset="0"/>
                  </a:endParaRPr>
                </a:p>
              </p:txBody>
            </p:sp>
          </p:grpSp>
          <p:grpSp>
            <p:nvGrpSpPr>
              <p:cNvPr id="135" name="Group 447"/>
              <p:cNvGrpSpPr>
                <a:grpSpLocks/>
              </p:cNvGrpSpPr>
              <p:nvPr/>
            </p:nvGrpSpPr>
            <p:grpSpPr bwMode="auto">
              <a:xfrm>
                <a:off x="2267" y="1344"/>
                <a:ext cx="1104" cy="480"/>
                <a:chOff x="2263" y="1512"/>
                <a:chExt cx="1104" cy="480"/>
              </a:xfrm>
            </p:grpSpPr>
            <p:sp>
              <p:nvSpPr>
                <p:cNvPr id="139" name="Oval 445"/>
                <p:cNvSpPr>
                  <a:spLocks noChangeArrowheads="1"/>
                </p:cNvSpPr>
                <p:nvPr/>
              </p:nvSpPr>
              <p:spPr bwMode="auto">
                <a:xfrm>
                  <a:off x="2263" y="1512"/>
                  <a:ext cx="1104" cy="48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bg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eaLnBrk="1" hangingPunct="1"/>
                  <a:endParaRPr lang="el-GR" sz="1600" b="1">
                    <a:latin typeface="Arial" charset="0"/>
                  </a:endParaRPr>
                </a:p>
              </p:txBody>
            </p:sp>
            <p:sp>
              <p:nvSpPr>
                <p:cNvPr id="140" name="Rectangle 446"/>
                <p:cNvSpPr>
                  <a:spLocks noChangeArrowheads="1"/>
                </p:cNvSpPr>
                <p:nvPr/>
              </p:nvSpPr>
              <p:spPr bwMode="auto">
                <a:xfrm>
                  <a:off x="2503" y="1551"/>
                  <a:ext cx="607" cy="36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1" dirty="0">
                      <a:solidFill>
                        <a:srgbClr val="000000"/>
                      </a:solidFill>
                      <a:latin typeface="Arial" charset="0"/>
                    </a:rPr>
                    <a:t>Product</a:t>
                  </a:r>
                </a:p>
                <a:p>
                  <a:pPr algn="ctr"/>
                  <a:r>
                    <a:rPr lang="en-US" sz="1600" b="1" dirty="0">
                      <a:solidFill>
                        <a:srgbClr val="000000"/>
                      </a:solidFill>
                      <a:latin typeface="Arial" charset="0"/>
                    </a:rPr>
                    <a:t>markets</a:t>
                  </a:r>
                </a:p>
              </p:txBody>
            </p:sp>
          </p:grpSp>
          <p:grpSp>
            <p:nvGrpSpPr>
              <p:cNvPr id="136" name="Group 448"/>
              <p:cNvGrpSpPr>
                <a:grpSpLocks/>
              </p:cNvGrpSpPr>
              <p:nvPr/>
            </p:nvGrpSpPr>
            <p:grpSpPr bwMode="auto">
              <a:xfrm>
                <a:off x="2268" y="3120"/>
                <a:ext cx="1104" cy="480"/>
                <a:chOff x="2263" y="1512"/>
                <a:chExt cx="1104" cy="480"/>
              </a:xfrm>
            </p:grpSpPr>
            <p:sp>
              <p:nvSpPr>
                <p:cNvPr id="137" name="Oval 449"/>
                <p:cNvSpPr>
                  <a:spLocks noChangeArrowheads="1"/>
                </p:cNvSpPr>
                <p:nvPr/>
              </p:nvSpPr>
              <p:spPr bwMode="auto">
                <a:xfrm>
                  <a:off x="2263" y="1512"/>
                  <a:ext cx="1104" cy="48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round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chemeClr val="bg1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pPr eaLnBrk="1" hangingPunct="1"/>
                  <a:endParaRPr lang="el-GR" sz="1600" b="1">
                    <a:latin typeface="Arial" charset="0"/>
                  </a:endParaRPr>
                </a:p>
              </p:txBody>
            </p:sp>
            <p:sp>
              <p:nvSpPr>
                <p:cNvPr id="13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503" y="1551"/>
                  <a:ext cx="607" cy="36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Factor</a:t>
                  </a:r>
                </a:p>
                <a:p>
                  <a:pPr algn="ctr"/>
                  <a:r>
                    <a:rPr lang="en-US" sz="1600" b="1">
                      <a:solidFill>
                        <a:srgbClr val="000000"/>
                      </a:solidFill>
                      <a:latin typeface="Arial" charset="0"/>
                    </a:rPr>
                    <a:t>markets</a:t>
                  </a:r>
                </a:p>
              </p:txBody>
            </p:sp>
          </p:grpSp>
        </p:grpSp>
        <p:sp>
          <p:nvSpPr>
            <p:cNvPr id="115" name="Freeform 365"/>
            <p:cNvSpPr>
              <a:spLocks/>
            </p:cNvSpPr>
            <p:nvPr/>
          </p:nvSpPr>
          <p:spPr bwMode="auto">
            <a:xfrm>
              <a:off x="5334000" y="2438400"/>
              <a:ext cx="2133600" cy="762000"/>
            </a:xfrm>
            <a:custGeom>
              <a:avLst/>
              <a:gdLst/>
              <a:ahLst/>
              <a:cxnLst>
                <a:cxn ang="0">
                  <a:pos x="1352" y="516"/>
                </a:cxn>
                <a:cxn ang="0">
                  <a:pos x="1352" y="516"/>
                </a:cxn>
                <a:cxn ang="0">
                  <a:pos x="1309" y="466"/>
                </a:cxn>
                <a:cxn ang="0">
                  <a:pos x="1256" y="420"/>
                </a:cxn>
                <a:cxn ang="0">
                  <a:pos x="1195" y="374"/>
                </a:cxn>
                <a:cxn ang="0">
                  <a:pos x="1129" y="332"/>
                </a:cxn>
                <a:cxn ang="0">
                  <a:pos x="1059" y="292"/>
                </a:cxn>
                <a:cxn ang="0">
                  <a:pos x="985" y="252"/>
                </a:cxn>
                <a:cxn ang="0">
                  <a:pos x="902" y="218"/>
                </a:cxn>
                <a:cxn ang="0">
                  <a:pos x="818" y="184"/>
                </a:cxn>
                <a:cxn ang="0">
                  <a:pos x="727" y="152"/>
                </a:cxn>
                <a:cxn ang="0">
                  <a:pos x="635" y="124"/>
                </a:cxn>
                <a:cxn ang="0">
                  <a:pos x="534" y="98"/>
                </a:cxn>
                <a:cxn ang="0">
                  <a:pos x="433" y="74"/>
                </a:cxn>
                <a:cxn ang="0">
                  <a:pos x="328" y="52"/>
                </a:cxn>
                <a:cxn ang="0">
                  <a:pos x="223" y="32"/>
                </a:cxn>
                <a:cxn ang="0">
                  <a:pos x="114" y="16"/>
                </a:cxn>
                <a:cxn ang="0">
                  <a:pos x="0" y="0"/>
                </a:cxn>
              </a:cxnLst>
              <a:rect l="0" t="0" r="r" b="b"/>
              <a:pathLst>
                <a:path w="1352" h="516">
                  <a:moveTo>
                    <a:pt x="1352" y="516"/>
                  </a:moveTo>
                  <a:lnTo>
                    <a:pt x="1352" y="516"/>
                  </a:lnTo>
                  <a:lnTo>
                    <a:pt x="1309" y="466"/>
                  </a:lnTo>
                  <a:lnTo>
                    <a:pt x="1256" y="420"/>
                  </a:lnTo>
                  <a:lnTo>
                    <a:pt x="1195" y="374"/>
                  </a:lnTo>
                  <a:lnTo>
                    <a:pt x="1129" y="332"/>
                  </a:lnTo>
                  <a:lnTo>
                    <a:pt x="1059" y="292"/>
                  </a:lnTo>
                  <a:lnTo>
                    <a:pt x="985" y="252"/>
                  </a:lnTo>
                  <a:lnTo>
                    <a:pt x="902" y="218"/>
                  </a:lnTo>
                  <a:lnTo>
                    <a:pt x="818" y="184"/>
                  </a:lnTo>
                  <a:lnTo>
                    <a:pt x="727" y="152"/>
                  </a:lnTo>
                  <a:lnTo>
                    <a:pt x="635" y="124"/>
                  </a:lnTo>
                  <a:lnTo>
                    <a:pt x="534" y="98"/>
                  </a:lnTo>
                  <a:lnTo>
                    <a:pt x="433" y="74"/>
                  </a:lnTo>
                  <a:lnTo>
                    <a:pt x="328" y="52"/>
                  </a:lnTo>
                  <a:lnTo>
                    <a:pt x="223" y="32"/>
                  </a:lnTo>
                  <a:lnTo>
                    <a:pt x="114" y="16"/>
                  </a:lnTo>
                  <a:lnTo>
                    <a:pt x="0" y="0"/>
                  </a:lnTo>
                </a:path>
              </a:pathLst>
            </a:custGeom>
            <a:noFill/>
            <a:ln w="101600" cmpd="sng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16" name="Arc 453"/>
            <p:cNvSpPr>
              <a:spLocks/>
            </p:cNvSpPr>
            <p:nvPr/>
          </p:nvSpPr>
          <p:spPr bwMode="auto">
            <a:xfrm flipH="1">
              <a:off x="1752600" y="2284413"/>
              <a:ext cx="1981200" cy="869950"/>
            </a:xfrm>
            <a:custGeom>
              <a:avLst/>
              <a:gdLst>
                <a:gd name="G0" fmla="+- 0 0 0"/>
                <a:gd name="G1" fmla="+- 21527 0 0"/>
                <a:gd name="G2" fmla="+- 21600 0 0"/>
                <a:gd name="T0" fmla="*/ 1771 w 21600"/>
                <a:gd name="T1" fmla="*/ 0 h 24668"/>
                <a:gd name="T2" fmla="*/ 21370 w 21600"/>
                <a:gd name="T3" fmla="*/ 24668 h 24668"/>
                <a:gd name="T4" fmla="*/ 0 w 21600"/>
                <a:gd name="T5" fmla="*/ 21527 h 24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4668" fill="none" extrusionOk="0">
                  <a:moveTo>
                    <a:pt x="1771" y="-1"/>
                  </a:moveTo>
                  <a:cubicBezTo>
                    <a:pt x="12975" y="921"/>
                    <a:pt x="21600" y="10284"/>
                    <a:pt x="21600" y="21527"/>
                  </a:cubicBezTo>
                  <a:cubicBezTo>
                    <a:pt x="21600" y="22578"/>
                    <a:pt x="21523" y="23628"/>
                    <a:pt x="21370" y="24668"/>
                  </a:cubicBezTo>
                </a:path>
                <a:path w="21600" h="24668" stroke="0" extrusionOk="0">
                  <a:moveTo>
                    <a:pt x="1771" y="-1"/>
                  </a:moveTo>
                  <a:cubicBezTo>
                    <a:pt x="12975" y="921"/>
                    <a:pt x="21600" y="10284"/>
                    <a:pt x="21600" y="21527"/>
                  </a:cubicBezTo>
                  <a:cubicBezTo>
                    <a:pt x="21600" y="22578"/>
                    <a:pt x="21523" y="23628"/>
                    <a:pt x="21370" y="24668"/>
                  </a:cubicBezTo>
                  <a:lnTo>
                    <a:pt x="0" y="21527"/>
                  </a:lnTo>
                  <a:close/>
                </a:path>
              </a:pathLst>
            </a:custGeom>
            <a:noFill/>
            <a:ln w="101600">
              <a:solidFill>
                <a:schemeClr val="tx2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17" name="Arc 454"/>
            <p:cNvSpPr>
              <a:spLocks/>
            </p:cNvSpPr>
            <p:nvPr/>
          </p:nvSpPr>
          <p:spPr bwMode="auto">
            <a:xfrm flipH="1">
              <a:off x="5332413" y="1676400"/>
              <a:ext cx="1116012" cy="76200"/>
            </a:xfrm>
            <a:custGeom>
              <a:avLst/>
              <a:gdLst>
                <a:gd name="G0" fmla="+- 2724 0 0"/>
                <a:gd name="G1" fmla="+- 21600 0 0"/>
                <a:gd name="G2" fmla="+- 21600 0 0"/>
                <a:gd name="T0" fmla="*/ 0 w 24324"/>
                <a:gd name="T1" fmla="*/ 172 h 21600"/>
                <a:gd name="T2" fmla="*/ 24324 w 24324"/>
                <a:gd name="T3" fmla="*/ 21600 h 21600"/>
                <a:gd name="T4" fmla="*/ 2724 w 2432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324" h="21600" fill="none" extrusionOk="0">
                  <a:moveTo>
                    <a:pt x="0" y="172"/>
                  </a:moveTo>
                  <a:cubicBezTo>
                    <a:pt x="903" y="57"/>
                    <a:pt x="1813" y="-1"/>
                    <a:pt x="2724" y="0"/>
                  </a:cubicBezTo>
                  <a:cubicBezTo>
                    <a:pt x="14653" y="0"/>
                    <a:pt x="24324" y="9670"/>
                    <a:pt x="24324" y="21600"/>
                  </a:cubicBezTo>
                </a:path>
                <a:path w="24324" h="21600" stroke="0" extrusionOk="0">
                  <a:moveTo>
                    <a:pt x="0" y="172"/>
                  </a:moveTo>
                  <a:cubicBezTo>
                    <a:pt x="903" y="57"/>
                    <a:pt x="1813" y="-1"/>
                    <a:pt x="2724" y="0"/>
                  </a:cubicBezTo>
                  <a:cubicBezTo>
                    <a:pt x="14653" y="0"/>
                    <a:pt x="24324" y="9670"/>
                    <a:pt x="24324" y="21600"/>
                  </a:cubicBezTo>
                  <a:lnTo>
                    <a:pt x="2724" y="21600"/>
                  </a:lnTo>
                  <a:close/>
                </a:path>
              </a:pathLst>
            </a:custGeom>
            <a:noFill/>
            <a:ln w="101600">
              <a:solidFill>
                <a:schemeClr val="tx2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18" name="Arc 455"/>
            <p:cNvSpPr>
              <a:spLocks/>
            </p:cNvSpPr>
            <p:nvPr/>
          </p:nvSpPr>
          <p:spPr bwMode="auto">
            <a:xfrm flipV="1">
              <a:off x="5624513" y="1981200"/>
              <a:ext cx="838200" cy="152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01600">
              <a:solidFill>
                <a:schemeClr val="tx2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19" name="Line 457"/>
            <p:cNvSpPr>
              <a:spLocks noChangeShapeType="1"/>
            </p:cNvSpPr>
            <p:nvPr/>
          </p:nvSpPr>
          <p:spPr bwMode="auto">
            <a:xfrm flipH="1">
              <a:off x="2438400" y="3657600"/>
              <a:ext cx="1295400" cy="0"/>
            </a:xfrm>
            <a:custGeom>
              <a:avLst/>
              <a:gdLst>
                <a:gd name="connsiteX0" fmla="*/ 0 w 10000"/>
                <a:gd name="connsiteY0" fmla="*/ -2147483648 h 10000"/>
                <a:gd name="connsiteX1" fmla="*/ 10000 w 10000"/>
                <a:gd name="connsiteY1" fmla="*/ -214748364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-2147483648"/>
                  </a:moveTo>
                  <a:lnTo>
                    <a:pt x="10000" y="-2147483648"/>
                  </a:lnTo>
                </a:path>
              </a:pathLst>
            </a:custGeom>
            <a:noFill/>
            <a:ln w="76200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20" name="Line 458"/>
            <p:cNvSpPr>
              <a:spLocks noChangeShapeType="1"/>
            </p:cNvSpPr>
            <p:nvPr/>
          </p:nvSpPr>
          <p:spPr bwMode="auto">
            <a:xfrm>
              <a:off x="5334000" y="3657600"/>
              <a:ext cx="1447800" cy="0"/>
            </a:xfrm>
            <a:custGeom>
              <a:avLst/>
              <a:gdLst>
                <a:gd name="connsiteX0" fmla="*/ 0 w 10000"/>
                <a:gd name="connsiteY0" fmla="*/ -2147483648 h 10000"/>
                <a:gd name="connsiteX1" fmla="*/ 10000 w 10000"/>
                <a:gd name="connsiteY1" fmla="*/ -2147483648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-2147483648"/>
                  </a:moveTo>
                  <a:lnTo>
                    <a:pt x="10000" y="-2147483648"/>
                  </a:lnTo>
                </a:path>
              </a:pathLst>
            </a:custGeom>
            <a:noFill/>
            <a:ln w="76200">
              <a:solidFill>
                <a:schemeClr val="tx2"/>
              </a:solidFill>
              <a:prstDash val="sysDot"/>
              <a:round/>
              <a:headEnd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21" name="Text Box 459"/>
            <p:cNvSpPr txBox="1">
              <a:spLocks noChangeArrowheads="1"/>
            </p:cNvSpPr>
            <p:nvPr/>
          </p:nvSpPr>
          <p:spPr bwMode="auto">
            <a:xfrm>
              <a:off x="6553200" y="2479675"/>
              <a:ext cx="1778000" cy="436563"/>
            </a:xfrm>
            <a:custGeom>
              <a:avLst/>
              <a:gdLst>
                <a:gd name="connsiteX0" fmla="*/ 0 w 1778000"/>
                <a:gd name="connsiteY0" fmla="*/ 0 h 436563"/>
                <a:gd name="connsiteX1" fmla="*/ 1778000 w 1778000"/>
                <a:gd name="connsiteY1" fmla="*/ 0 h 436563"/>
                <a:gd name="connsiteX2" fmla="*/ 1778000 w 1778000"/>
                <a:gd name="connsiteY2" fmla="*/ 436563 h 436563"/>
                <a:gd name="connsiteX3" fmla="*/ 0 w 1778000"/>
                <a:gd name="connsiteY3" fmla="*/ 436563 h 436563"/>
                <a:gd name="connsiteX4" fmla="*/ 0 w 1778000"/>
                <a:gd name="connsiteY4" fmla="*/ 0 h 436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8000" h="436563">
                  <a:moveTo>
                    <a:pt x="0" y="0"/>
                  </a:moveTo>
                  <a:lnTo>
                    <a:pt x="1778000" y="0"/>
                  </a:lnTo>
                  <a:lnTo>
                    <a:pt x="1778000" y="436563"/>
                  </a:lnTo>
                  <a:lnTo>
                    <a:pt x="0" y="43656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600" b="1">
                  <a:latin typeface="Arial Narrow" pitchFamily="34" charset="0"/>
                </a:rPr>
                <a:t>Goods and services</a:t>
              </a:r>
            </a:p>
            <a:p>
              <a:pPr algn="ctr">
                <a:lnSpc>
                  <a:spcPct val="70000"/>
                </a:lnSpc>
              </a:pPr>
              <a:r>
                <a:rPr lang="en-US" sz="1600" b="1">
                  <a:latin typeface="Arial Narrow" pitchFamily="34" charset="0"/>
                </a:rPr>
                <a:t>supplied</a:t>
              </a:r>
            </a:p>
          </p:txBody>
        </p:sp>
        <p:sp>
          <p:nvSpPr>
            <p:cNvPr id="122" name="Text Box 460"/>
            <p:cNvSpPr txBox="1">
              <a:spLocks noChangeArrowheads="1"/>
            </p:cNvSpPr>
            <p:nvPr/>
          </p:nvSpPr>
          <p:spPr bwMode="auto">
            <a:xfrm>
              <a:off x="515938" y="4308475"/>
              <a:ext cx="1797050" cy="436563"/>
            </a:xfrm>
            <a:custGeom>
              <a:avLst/>
              <a:gdLst>
                <a:gd name="connsiteX0" fmla="*/ 0 w 1797050"/>
                <a:gd name="connsiteY0" fmla="*/ 0 h 436563"/>
                <a:gd name="connsiteX1" fmla="*/ 1797050 w 1797050"/>
                <a:gd name="connsiteY1" fmla="*/ 0 h 436563"/>
                <a:gd name="connsiteX2" fmla="*/ 1797050 w 1797050"/>
                <a:gd name="connsiteY2" fmla="*/ 436563 h 436563"/>
                <a:gd name="connsiteX3" fmla="*/ 0 w 1797050"/>
                <a:gd name="connsiteY3" fmla="*/ 436563 h 436563"/>
                <a:gd name="connsiteX4" fmla="*/ 0 w 1797050"/>
                <a:gd name="connsiteY4" fmla="*/ 0 h 436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7050" h="436563">
                  <a:moveTo>
                    <a:pt x="0" y="0"/>
                  </a:moveTo>
                  <a:lnTo>
                    <a:pt x="1797050" y="0"/>
                  </a:lnTo>
                  <a:lnTo>
                    <a:pt x="1797050" y="436563"/>
                  </a:lnTo>
                  <a:lnTo>
                    <a:pt x="0" y="43656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600" b="1">
                  <a:latin typeface="Arial Narrow" pitchFamily="34" charset="0"/>
                </a:rPr>
                <a:t>Factors of</a:t>
              </a:r>
            </a:p>
            <a:p>
              <a:pPr algn="ctr">
                <a:lnSpc>
                  <a:spcPct val="70000"/>
                </a:lnSpc>
              </a:pPr>
              <a:r>
                <a:rPr lang="en-US" sz="1600" b="1">
                  <a:latin typeface="Arial Narrow" pitchFamily="34" charset="0"/>
                </a:rPr>
                <a:t>production supplied</a:t>
              </a:r>
            </a:p>
          </p:txBody>
        </p:sp>
        <p:sp>
          <p:nvSpPr>
            <p:cNvPr id="123" name="Text Box 461"/>
            <p:cNvSpPr txBox="1">
              <a:spLocks noChangeArrowheads="1"/>
            </p:cNvSpPr>
            <p:nvPr/>
          </p:nvSpPr>
          <p:spPr bwMode="auto">
            <a:xfrm>
              <a:off x="838200" y="2092325"/>
              <a:ext cx="1778000" cy="436563"/>
            </a:xfrm>
            <a:custGeom>
              <a:avLst/>
              <a:gdLst>
                <a:gd name="connsiteX0" fmla="*/ 0 w 1778000"/>
                <a:gd name="connsiteY0" fmla="*/ 0 h 436563"/>
                <a:gd name="connsiteX1" fmla="*/ 1778000 w 1778000"/>
                <a:gd name="connsiteY1" fmla="*/ 0 h 436563"/>
                <a:gd name="connsiteX2" fmla="*/ 1778000 w 1778000"/>
                <a:gd name="connsiteY2" fmla="*/ 436563 h 436563"/>
                <a:gd name="connsiteX3" fmla="*/ 0 w 1778000"/>
                <a:gd name="connsiteY3" fmla="*/ 436563 h 436563"/>
                <a:gd name="connsiteX4" fmla="*/ 0 w 1778000"/>
                <a:gd name="connsiteY4" fmla="*/ 0 h 436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8000" h="436563">
                  <a:moveTo>
                    <a:pt x="0" y="0"/>
                  </a:moveTo>
                  <a:lnTo>
                    <a:pt x="1778000" y="0"/>
                  </a:lnTo>
                  <a:lnTo>
                    <a:pt x="1778000" y="436563"/>
                  </a:lnTo>
                  <a:lnTo>
                    <a:pt x="0" y="43656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600" b="1" dirty="0">
                  <a:latin typeface="Arial Narrow" pitchFamily="34" charset="0"/>
                </a:rPr>
                <a:t>Goods and services</a:t>
              </a:r>
            </a:p>
            <a:p>
              <a:pPr algn="ctr">
                <a:lnSpc>
                  <a:spcPct val="70000"/>
                </a:lnSpc>
              </a:pPr>
              <a:r>
                <a:rPr lang="en-US" sz="1600" b="1" dirty="0">
                  <a:latin typeface="Arial Narrow" pitchFamily="34" charset="0"/>
                </a:rPr>
                <a:t>demanded</a:t>
              </a:r>
            </a:p>
          </p:txBody>
        </p:sp>
        <p:sp>
          <p:nvSpPr>
            <p:cNvPr id="124" name="Text Box 462"/>
            <p:cNvSpPr txBox="1">
              <a:spLocks noChangeArrowheads="1"/>
            </p:cNvSpPr>
            <p:nvPr/>
          </p:nvSpPr>
          <p:spPr bwMode="auto">
            <a:xfrm>
              <a:off x="6210300" y="4724400"/>
              <a:ext cx="1946275" cy="436563"/>
            </a:xfrm>
            <a:custGeom>
              <a:avLst/>
              <a:gdLst>
                <a:gd name="connsiteX0" fmla="*/ 0 w 1946275"/>
                <a:gd name="connsiteY0" fmla="*/ 0 h 436563"/>
                <a:gd name="connsiteX1" fmla="*/ 1946275 w 1946275"/>
                <a:gd name="connsiteY1" fmla="*/ 0 h 436563"/>
                <a:gd name="connsiteX2" fmla="*/ 1946275 w 1946275"/>
                <a:gd name="connsiteY2" fmla="*/ 436563 h 436563"/>
                <a:gd name="connsiteX3" fmla="*/ 0 w 1946275"/>
                <a:gd name="connsiteY3" fmla="*/ 436563 h 436563"/>
                <a:gd name="connsiteX4" fmla="*/ 0 w 1946275"/>
                <a:gd name="connsiteY4" fmla="*/ 0 h 436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46275" h="436563">
                  <a:moveTo>
                    <a:pt x="0" y="0"/>
                  </a:moveTo>
                  <a:lnTo>
                    <a:pt x="1946275" y="0"/>
                  </a:lnTo>
                  <a:lnTo>
                    <a:pt x="1946275" y="436563"/>
                  </a:lnTo>
                  <a:lnTo>
                    <a:pt x="0" y="43656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1600" b="1">
                  <a:latin typeface="Arial Narrow" pitchFamily="34" charset="0"/>
                </a:rPr>
                <a:t>Factors of</a:t>
              </a:r>
            </a:p>
            <a:p>
              <a:pPr algn="ctr">
                <a:lnSpc>
                  <a:spcPct val="70000"/>
                </a:lnSpc>
              </a:pPr>
              <a:r>
                <a:rPr lang="en-US" sz="1600" b="1">
                  <a:latin typeface="Arial Narrow" pitchFamily="34" charset="0"/>
                </a:rPr>
                <a:t>production demanded</a:t>
              </a:r>
            </a:p>
          </p:txBody>
        </p:sp>
        <p:sp>
          <p:nvSpPr>
            <p:cNvPr id="125" name="Freeform 360"/>
            <p:cNvSpPr>
              <a:spLocks/>
            </p:cNvSpPr>
            <p:nvPr/>
          </p:nvSpPr>
          <p:spPr bwMode="auto">
            <a:xfrm>
              <a:off x="2554288" y="5105400"/>
              <a:ext cx="1179512" cy="30480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52"/>
                </a:cxn>
                <a:cxn ang="0">
                  <a:pos x="30" y="136"/>
                </a:cxn>
                <a:cxn ang="0">
                  <a:pos x="65" y="118"/>
                </a:cxn>
                <a:cxn ang="0">
                  <a:pos x="109" y="102"/>
                </a:cxn>
                <a:cxn ang="0">
                  <a:pos x="157" y="84"/>
                </a:cxn>
                <a:cxn ang="0">
                  <a:pos x="210" y="68"/>
                </a:cxn>
                <a:cxn ang="0">
                  <a:pos x="266" y="52"/>
                </a:cxn>
                <a:cxn ang="0">
                  <a:pos x="328" y="38"/>
                </a:cxn>
                <a:cxn ang="0">
                  <a:pos x="398" y="26"/>
                </a:cxn>
                <a:cxn ang="0">
                  <a:pos x="398" y="26"/>
                </a:cxn>
                <a:cxn ang="0">
                  <a:pos x="490" y="14"/>
                </a:cxn>
                <a:cxn ang="0">
                  <a:pos x="590" y="6"/>
                </a:cxn>
                <a:cxn ang="0">
                  <a:pos x="687" y="0"/>
                </a:cxn>
                <a:cxn ang="0">
                  <a:pos x="726" y="0"/>
                </a:cxn>
                <a:cxn ang="0">
                  <a:pos x="765" y="2"/>
                </a:cxn>
              </a:cxnLst>
              <a:rect l="0" t="0" r="r" b="b"/>
              <a:pathLst>
                <a:path w="765" h="152">
                  <a:moveTo>
                    <a:pt x="0" y="152"/>
                  </a:moveTo>
                  <a:lnTo>
                    <a:pt x="0" y="152"/>
                  </a:lnTo>
                  <a:lnTo>
                    <a:pt x="30" y="136"/>
                  </a:lnTo>
                  <a:lnTo>
                    <a:pt x="65" y="118"/>
                  </a:lnTo>
                  <a:lnTo>
                    <a:pt x="109" y="102"/>
                  </a:lnTo>
                  <a:lnTo>
                    <a:pt x="157" y="84"/>
                  </a:lnTo>
                  <a:lnTo>
                    <a:pt x="210" y="68"/>
                  </a:lnTo>
                  <a:lnTo>
                    <a:pt x="266" y="52"/>
                  </a:lnTo>
                  <a:lnTo>
                    <a:pt x="328" y="38"/>
                  </a:lnTo>
                  <a:lnTo>
                    <a:pt x="398" y="26"/>
                  </a:lnTo>
                  <a:lnTo>
                    <a:pt x="398" y="26"/>
                  </a:lnTo>
                  <a:lnTo>
                    <a:pt x="490" y="14"/>
                  </a:lnTo>
                  <a:lnTo>
                    <a:pt x="590" y="6"/>
                  </a:lnTo>
                  <a:lnTo>
                    <a:pt x="687" y="0"/>
                  </a:lnTo>
                  <a:lnTo>
                    <a:pt x="726" y="0"/>
                  </a:lnTo>
                  <a:lnTo>
                    <a:pt x="765" y="2"/>
                  </a:lnTo>
                </a:path>
              </a:pathLst>
            </a:custGeom>
            <a:noFill/>
            <a:ln w="101600" cmpd="sng">
              <a:solidFill>
                <a:schemeClr val="tx2"/>
              </a:solidFill>
              <a:prstDash val="solid"/>
              <a:round/>
              <a:headEnd type="none" w="med" len="med"/>
              <a:tailEnd type="triangle" w="med" len="med"/>
            </a:ln>
            <a:effectLst>
              <a:prstShdw prst="shdw17" dist="17961" dir="2700000">
                <a:schemeClr val="tx2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 eaLnBrk="1" hangingPunct="1">
                <a:defRPr/>
              </a:pPr>
              <a:endParaRPr lang="en-US" sz="1600" b="1" dirty="0">
                <a:latin typeface="Arial" charset="0"/>
              </a:endParaRPr>
            </a:p>
          </p:txBody>
        </p:sp>
        <p:sp>
          <p:nvSpPr>
            <p:cNvPr id="126" name="Text Box 60"/>
            <p:cNvSpPr txBox="1">
              <a:spLocks noChangeArrowheads="1"/>
            </p:cNvSpPr>
            <p:nvPr/>
          </p:nvSpPr>
          <p:spPr bwMode="auto">
            <a:xfrm>
              <a:off x="5699125" y="2165350"/>
              <a:ext cx="766763" cy="274638"/>
            </a:xfrm>
            <a:custGeom>
              <a:avLst/>
              <a:gdLst>
                <a:gd name="connsiteX0" fmla="*/ 0 w 766763"/>
                <a:gd name="connsiteY0" fmla="*/ 0 h 274638"/>
                <a:gd name="connsiteX1" fmla="*/ 766763 w 766763"/>
                <a:gd name="connsiteY1" fmla="*/ 0 h 274638"/>
                <a:gd name="connsiteX2" fmla="*/ 766763 w 766763"/>
                <a:gd name="connsiteY2" fmla="*/ 274638 h 274638"/>
                <a:gd name="connsiteX3" fmla="*/ 0 w 766763"/>
                <a:gd name="connsiteY3" fmla="*/ 274638 h 274638"/>
                <a:gd name="connsiteX4" fmla="*/ 0 w 766763"/>
                <a:gd name="connsiteY4" fmla="*/ 0 h 27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6763" h="274638">
                  <a:moveTo>
                    <a:pt x="0" y="0"/>
                  </a:moveTo>
                  <a:lnTo>
                    <a:pt x="766763" y="0"/>
                  </a:lnTo>
                  <a:lnTo>
                    <a:pt x="766763" y="274638"/>
                  </a:lnTo>
                  <a:lnTo>
                    <a:pt x="0" y="2746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Tahoma" pitchFamily="34" charset="0"/>
                </a:rPr>
                <a:t>Exports</a:t>
              </a:r>
            </a:p>
          </p:txBody>
        </p:sp>
        <p:sp>
          <p:nvSpPr>
            <p:cNvPr id="127" name="Text Box 61"/>
            <p:cNvSpPr txBox="1">
              <a:spLocks noChangeArrowheads="1"/>
            </p:cNvSpPr>
            <p:nvPr/>
          </p:nvSpPr>
          <p:spPr bwMode="auto">
            <a:xfrm>
              <a:off x="5622925" y="1327150"/>
              <a:ext cx="800100" cy="274638"/>
            </a:xfrm>
            <a:custGeom>
              <a:avLst/>
              <a:gdLst>
                <a:gd name="connsiteX0" fmla="*/ 0 w 800100"/>
                <a:gd name="connsiteY0" fmla="*/ 0 h 274638"/>
                <a:gd name="connsiteX1" fmla="*/ 800100 w 800100"/>
                <a:gd name="connsiteY1" fmla="*/ 0 h 274638"/>
                <a:gd name="connsiteX2" fmla="*/ 800100 w 800100"/>
                <a:gd name="connsiteY2" fmla="*/ 274638 h 274638"/>
                <a:gd name="connsiteX3" fmla="*/ 0 w 800100"/>
                <a:gd name="connsiteY3" fmla="*/ 274638 h 274638"/>
                <a:gd name="connsiteX4" fmla="*/ 0 w 800100"/>
                <a:gd name="connsiteY4" fmla="*/ 0 h 27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0100" h="274638">
                  <a:moveTo>
                    <a:pt x="0" y="0"/>
                  </a:moveTo>
                  <a:lnTo>
                    <a:pt x="800100" y="0"/>
                  </a:lnTo>
                  <a:lnTo>
                    <a:pt x="800100" y="274638"/>
                  </a:lnTo>
                  <a:lnTo>
                    <a:pt x="0" y="2746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Tahoma" pitchFamily="34" charset="0"/>
                </a:rPr>
                <a:t>Imports</a:t>
              </a:r>
            </a:p>
          </p:txBody>
        </p:sp>
        <p:sp>
          <p:nvSpPr>
            <p:cNvPr id="128" name="Text Box 62"/>
            <p:cNvSpPr txBox="1">
              <a:spLocks noChangeArrowheads="1"/>
            </p:cNvSpPr>
            <p:nvPr/>
          </p:nvSpPr>
          <p:spPr bwMode="auto">
            <a:xfrm>
              <a:off x="2574925" y="4876800"/>
              <a:ext cx="800100" cy="274638"/>
            </a:xfrm>
            <a:custGeom>
              <a:avLst/>
              <a:gdLst>
                <a:gd name="connsiteX0" fmla="*/ 0 w 800100"/>
                <a:gd name="connsiteY0" fmla="*/ 0 h 274638"/>
                <a:gd name="connsiteX1" fmla="*/ 800100 w 800100"/>
                <a:gd name="connsiteY1" fmla="*/ 0 h 274638"/>
                <a:gd name="connsiteX2" fmla="*/ 800100 w 800100"/>
                <a:gd name="connsiteY2" fmla="*/ 274638 h 274638"/>
                <a:gd name="connsiteX3" fmla="*/ 0 w 800100"/>
                <a:gd name="connsiteY3" fmla="*/ 274638 h 274638"/>
                <a:gd name="connsiteX4" fmla="*/ 0 w 800100"/>
                <a:gd name="connsiteY4" fmla="*/ 0 h 27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0100" h="274638">
                  <a:moveTo>
                    <a:pt x="0" y="0"/>
                  </a:moveTo>
                  <a:lnTo>
                    <a:pt x="800100" y="0"/>
                  </a:lnTo>
                  <a:lnTo>
                    <a:pt x="800100" y="274638"/>
                  </a:lnTo>
                  <a:lnTo>
                    <a:pt x="0" y="2746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Tahoma" pitchFamily="34" charset="0"/>
                </a:rPr>
                <a:t>Imports</a:t>
              </a:r>
            </a:p>
          </p:txBody>
        </p:sp>
        <p:sp>
          <p:nvSpPr>
            <p:cNvPr id="129" name="Text Box 63"/>
            <p:cNvSpPr txBox="1">
              <a:spLocks noChangeArrowheads="1"/>
            </p:cNvSpPr>
            <p:nvPr/>
          </p:nvSpPr>
          <p:spPr bwMode="auto">
            <a:xfrm>
              <a:off x="3032125" y="5670550"/>
              <a:ext cx="766763" cy="274638"/>
            </a:xfrm>
            <a:custGeom>
              <a:avLst/>
              <a:gdLst>
                <a:gd name="connsiteX0" fmla="*/ 0 w 766763"/>
                <a:gd name="connsiteY0" fmla="*/ 0 h 274638"/>
                <a:gd name="connsiteX1" fmla="*/ 766763 w 766763"/>
                <a:gd name="connsiteY1" fmla="*/ 0 h 274638"/>
                <a:gd name="connsiteX2" fmla="*/ 766763 w 766763"/>
                <a:gd name="connsiteY2" fmla="*/ 274638 h 274638"/>
                <a:gd name="connsiteX3" fmla="*/ 0 w 766763"/>
                <a:gd name="connsiteY3" fmla="*/ 274638 h 274638"/>
                <a:gd name="connsiteX4" fmla="*/ 0 w 766763"/>
                <a:gd name="connsiteY4" fmla="*/ 0 h 274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6763" h="274638">
                  <a:moveTo>
                    <a:pt x="0" y="0"/>
                  </a:moveTo>
                  <a:lnTo>
                    <a:pt x="766763" y="0"/>
                  </a:lnTo>
                  <a:lnTo>
                    <a:pt x="766763" y="274638"/>
                  </a:lnTo>
                  <a:lnTo>
                    <a:pt x="0" y="2746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>
                  <a:latin typeface="Tahoma" pitchFamily="34" charset="0"/>
                </a:rPr>
                <a:t>Exports</a:t>
              </a:r>
            </a:p>
          </p:txBody>
        </p:sp>
      </p:grpSp>
      <p:sp>
        <p:nvSpPr>
          <p:cNvPr id="67" name="66 - Ορθογώνιο"/>
          <p:cNvSpPr/>
          <p:nvPr/>
        </p:nvSpPr>
        <p:spPr>
          <a:xfrm>
            <a:off x="4572000" y="56388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mbria" pitchFamily="18" charset="0"/>
              </a:rPr>
              <a:t>In the circular flow, goods and services or resources flow one way, and </a:t>
            </a:r>
            <a:r>
              <a:rPr lang="en-US" b="1" dirty="0">
                <a:solidFill>
                  <a:prstClr val="black"/>
                </a:solidFill>
                <a:latin typeface="Cambria" pitchFamily="18" charset="0"/>
              </a:rPr>
              <a:t>money flows the opposite way.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15E985D9-56FB-789A-4827-5E3DE982A6E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1905000"/>
            <a:ext cx="80772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tx2"/>
                </a:solidFill>
                <a:latin typeface="Cambria" pitchFamily="18" charset="0"/>
              </a:rPr>
              <a:t>Supply:</a:t>
            </a:r>
            <a:r>
              <a:rPr lang="en-US" sz="2800" dirty="0">
                <a:latin typeface="Cambria" pitchFamily="18" charset="0"/>
              </a:rPr>
              <a:t> the ability and willingness to </a:t>
            </a:r>
            <a:r>
              <a:rPr lang="en-US" sz="2800" dirty="0">
                <a:solidFill>
                  <a:schemeClr val="tx2"/>
                </a:solidFill>
                <a:latin typeface="Cambria" pitchFamily="18" charset="0"/>
              </a:rPr>
              <a:t>sell</a:t>
            </a:r>
            <a:r>
              <a:rPr lang="en-US" sz="2800" dirty="0">
                <a:latin typeface="Cambria" pitchFamily="18" charset="0"/>
              </a:rPr>
              <a:t> specific quantities of a good at alternative prices in a given time period, </a:t>
            </a:r>
            <a:r>
              <a:rPr lang="en-US" sz="2800" i="1" dirty="0">
                <a:latin typeface="Cambria" pitchFamily="18" charset="0"/>
              </a:rPr>
              <a:t>ceteris paribus.</a:t>
            </a:r>
          </a:p>
          <a:p>
            <a:pPr eaLnBrk="1" hangingPunct="1"/>
            <a:r>
              <a:rPr lang="en-US" sz="2800" b="1" dirty="0">
                <a:solidFill>
                  <a:schemeClr val="tx2"/>
                </a:solidFill>
                <a:latin typeface="Cambria" pitchFamily="18" charset="0"/>
              </a:rPr>
              <a:t>Demand:</a:t>
            </a:r>
            <a:r>
              <a:rPr lang="en-US" sz="28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ambria" pitchFamily="18" charset="0"/>
              </a:rPr>
              <a:t>t</a:t>
            </a:r>
            <a:r>
              <a:rPr lang="en-US" sz="2800" dirty="0">
                <a:latin typeface="Cambria" pitchFamily="18" charset="0"/>
              </a:rPr>
              <a:t>he ability and willingness to </a:t>
            </a:r>
            <a:r>
              <a:rPr lang="en-US" sz="2800" dirty="0">
                <a:solidFill>
                  <a:schemeClr val="tx2"/>
                </a:solidFill>
                <a:latin typeface="Cambria" pitchFamily="18" charset="0"/>
              </a:rPr>
              <a:t>buy</a:t>
            </a:r>
            <a:r>
              <a:rPr lang="en-US" sz="2800" dirty="0">
                <a:latin typeface="Cambria" pitchFamily="18" charset="0"/>
              </a:rPr>
              <a:t> specific quantities of a good at alternative prices in a given time period, </a:t>
            </a:r>
            <a:r>
              <a:rPr lang="en-US" sz="2800" i="1" dirty="0">
                <a:latin typeface="Cambria" pitchFamily="18" charset="0"/>
              </a:rPr>
              <a:t>ceteris paribus.</a:t>
            </a:r>
          </a:p>
          <a:p>
            <a:pPr eaLnBrk="1" hangingPunct="1"/>
            <a:r>
              <a:rPr lang="en-US" sz="2800" b="1" i="1" dirty="0">
                <a:solidFill>
                  <a:schemeClr val="tx2"/>
                </a:solidFill>
                <a:latin typeface="Cambria" pitchFamily="18" charset="0"/>
              </a:rPr>
              <a:t>Ceteris paribus:</a:t>
            </a:r>
            <a:r>
              <a:rPr lang="en-US" sz="2800" i="1" dirty="0"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the assumption that nothing else is changing.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Supply and Demand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23F0ED8F-DB60-2528-0469-9CCE3D1A3DF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2209800"/>
            <a:ext cx="80772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tx2"/>
                </a:solidFill>
                <a:latin typeface="Cambria" pitchFamily="18" charset="0"/>
              </a:rPr>
              <a:t>Law of demand:</a:t>
            </a:r>
            <a:r>
              <a:rPr lang="en-US" sz="2800" b="1" dirty="0">
                <a:latin typeface="Cambria" pitchFamily="18" charset="0"/>
              </a:rPr>
              <a:t> </a:t>
            </a:r>
            <a:r>
              <a:rPr lang="en-US" sz="2800" dirty="0">
                <a:latin typeface="Cambria" pitchFamily="18" charset="0"/>
              </a:rPr>
              <a:t>the quantity demanded of a good in a given time period increases as its price falls, </a:t>
            </a:r>
            <a:r>
              <a:rPr lang="en-US" sz="2800" i="1" dirty="0">
                <a:latin typeface="Cambria" pitchFamily="18" charset="0"/>
              </a:rPr>
              <a:t>ceteris paribus </a:t>
            </a:r>
            <a:r>
              <a:rPr lang="en-US" sz="2800" dirty="0">
                <a:latin typeface="Cambria" pitchFamily="18" charset="0"/>
              </a:rPr>
              <a:t>(and </a:t>
            </a:r>
            <a:r>
              <a:rPr lang="en-US" sz="2800" i="1" dirty="0">
                <a:latin typeface="Cambria" pitchFamily="18" charset="0"/>
              </a:rPr>
              <a:t>vice versa</a:t>
            </a:r>
            <a:r>
              <a:rPr lang="en-US" sz="2800" dirty="0">
                <a:latin typeface="Cambria" pitchFamily="18" charset="0"/>
              </a:rPr>
              <a:t>). </a:t>
            </a:r>
          </a:p>
          <a:p>
            <a:pPr eaLnBrk="1" hangingPunct="1"/>
            <a:r>
              <a:rPr lang="en-US" sz="2800" dirty="0">
                <a:latin typeface="Cambria" pitchFamily="18" charset="0"/>
              </a:rPr>
              <a:t>Inverse relationship between price (P) and quantity demanded (</a:t>
            </a:r>
            <a:r>
              <a:rPr lang="en-US" sz="2800" dirty="0" err="1">
                <a:latin typeface="Cambria" pitchFamily="18" charset="0"/>
              </a:rPr>
              <a:t>Qd</a:t>
            </a:r>
            <a:r>
              <a:rPr lang="en-US" sz="2800" dirty="0">
                <a:latin typeface="Cambria" pitchFamily="18" charset="0"/>
              </a:rPr>
              <a:t>).</a:t>
            </a:r>
          </a:p>
          <a:p>
            <a:pPr eaLnBrk="1" hangingPunct="1"/>
            <a:r>
              <a:rPr lang="en-US" sz="2800" dirty="0">
                <a:latin typeface="Cambria" pitchFamily="18" charset="0"/>
              </a:rPr>
              <a:t>A downward-sloping curve on a market diagram.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dirty="0">
                <a:latin typeface="Cambria" pitchFamily="18" charset="0"/>
              </a:rPr>
              <a:t>The Law of Demand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F06DD238-1154-1F86-299C-949E00D27EE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7" name="2 - Θέση περιεχομένου"/>
          <p:cNvSpPr txBox="1">
            <a:spLocks/>
          </p:cNvSpPr>
          <p:nvPr/>
        </p:nvSpPr>
        <p:spPr bwMode="auto">
          <a:xfrm>
            <a:off x="685800" y="1905000"/>
            <a:ext cx="80772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+mn-cs"/>
              </a:rPr>
              <a:t>Each of us has a demand for a good or a service if we are willing and able to pay for it.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+mn-cs"/>
              </a:rPr>
              <a:t>The amount we buy depends on its price.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If the price goes up, we buy less.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en-US" sz="2800" dirty="0">
                <a:solidFill>
                  <a:prstClr val="black"/>
                </a:solidFill>
                <a:latin typeface="Cambria" pitchFamily="18" charset="0"/>
                <a:cs typeface="+mn-cs"/>
              </a:rPr>
              <a:t>If the price goes down, we buy more.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mbria" pitchFamily="18" charset="0"/>
                <a:cs typeface="+mn-cs"/>
              </a:rPr>
              <a:t>Market demand is the collective summation of all buyers’ individual demands.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430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prstClr val="black"/>
                </a:solidFill>
                <a:latin typeface="Cambria" pitchFamily="18" charset="0"/>
              </a:rPr>
              <a:t>Individual Demand and Market Demand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41578F80-0587-97A2-E4DE-B07F94F4A02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 txBox="1">
            <a:spLocks/>
          </p:cNvSpPr>
          <p:nvPr/>
        </p:nvSpPr>
        <p:spPr bwMode="auto">
          <a:xfrm>
            <a:off x="4572000" y="152400"/>
            <a:ext cx="44196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Markets and Their Operation</a:t>
            </a:r>
          </a:p>
          <a:p>
            <a:pPr algn="ctr"/>
            <a:r>
              <a:rPr lang="en-US" sz="2800" dirty="0">
                <a:solidFill>
                  <a:srgbClr val="E46C0A"/>
                </a:solidFill>
                <a:latin typeface="Times New Roman" pitchFamily="18" charset="0"/>
              </a:rPr>
              <a:t>Demand and Supply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-11113" y="6575425"/>
            <a:ext cx="9144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</a:rPr>
              <a:t>Business Economics</a:t>
            </a:r>
            <a:endParaRPr lang="el-GR" sz="14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endParaRPr lang="el-GR" sz="14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8229600" cy="7620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Cambria" pitchFamily="18" charset="0"/>
              </a:rPr>
              <a:t>Demand Schedule and Curve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153"/>
          <p:cNvGrpSpPr>
            <a:grpSpLocks/>
          </p:cNvGrpSpPr>
          <p:nvPr/>
        </p:nvGrpSpPr>
        <p:grpSpPr bwMode="auto">
          <a:xfrm>
            <a:off x="4343401" y="1752600"/>
            <a:ext cx="4191000" cy="4298950"/>
            <a:chOff x="2786" y="952"/>
            <a:chExt cx="2666" cy="270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356" y="3268"/>
              <a:ext cx="20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2</a:t>
              </a: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561" y="3268"/>
              <a:ext cx="20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4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3766" y="3268"/>
              <a:ext cx="20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6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970" y="3268"/>
              <a:ext cx="20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8</a:t>
              </a: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149" y="3268"/>
              <a:ext cx="28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10</a:t>
              </a: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354" y="3268"/>
              <a:ext cx="28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12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559" y="3268"/>
              <a:ext cx="28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14</a:t>
              </a: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755" y="3268"/>
              <a:ext cx="28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16</a:t>
              </a: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4961" y="3268"/>
              <a:ext cx="28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18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5165" y="3268"/>
              <a:ext cx="28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20</a:t>
              </a: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3337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3439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3542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3635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3738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3840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3942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4044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4147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249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4343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4445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>
              <a:off x="4548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4650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>
              <a:off x="4753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>
              <a:off x="4855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>
              <a:off x="4958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5051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5" name="Line 32"/>
            <p:cNvSpPr>
              <a:spLocks noChangeShapeType="1"/>
            </p:cNvSpPr>
            <p:nvPr/>
          </p:nvSpPr>
          <p:spPr bwMode="auto">
            <a:xfrm>
              <a:off x="5154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5256" y="1048"/>
              <a:ext cx="0" cy="225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" name="Line 34"/>
            <p:cNvSpPr>
              <a:spLocks noChangeShapeType="1"/>
            </p:cNvSpPr>
            <p:nvPr/>
          </p:nvSpPr>
          <p:spPr bwMode="auto">
            <a:xfrm>
              <a:off x="3238" y="3098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3238" y="3098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" name="Line 36"/>
            <p:cNvSpPr>
              <a:spLocks noChangeShapeType="1"/>
            </p:cNvSpPr>
            <p:nvPr/>
          </p:nvSpPr>
          <p:spPr bwMode="auto">
            <a:xfrm>
              <a:off x="3238" y="2893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>
              <a:off x="3238" y="2687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3238" y="2482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>
              <a:off x="3238" y="2277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3238" y="2071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4" name="Line 41"/>
            <p:cNvSpPr>
              <a:spLocks noChangeShapeType="1"/>
            </p:cNvSpPr>
            <p:nvPr/>
          </p:nvSpPr>
          <p:spPr bwMode="auto">
            <a:xfrm>
              <a:off x="3238" y="1866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3238" y="1660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6" name="Line 43"/>
            <p:cNvSpPr>
              <a:spLocks noChangeShapeType="1"/>
            </p:cNvSpPr>
            <p:nvPr/>
          </p:nvSpPr>
          <p:spPr bwMode="auto">
            <a:xfrm>
              <a:off x="3238" y="1455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3238" y="1249"/>
              <a:ext cx="21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3989" y="3448"/>
              <a:ext cx="633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 anchorCtr="1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  <a:latin typeface="Cambria" pitchFamily="18" charset="0"/>
                </a:rPr>
                <a:t>Quantity</a:t>
              </a:r>
              <a:endParaRPr lang="en-US" b="1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2786" y="952"/>
              <a:ext cx="49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Cambria" pitchFamily="18" charset="0"/>
                </a:rPr>
                <a:t>Price</a:t>
              </a:r>
              <a:endParaRPr lang="en-US" b="1">
                <a:solidFill>
                  <a:srgbClr val="000000"/>
                </a:solidFill>
                <a:latin typeface="Cambria" pitchFamily="18" charset="0"/>
              </a:endParaRP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2850" y="1134"/>
              <a:ext cx="42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$50</a:t>
              </a:r>
            </a:p>
          </p:txBody>
        </p:sp>
        <p:sp>
          <p:nvSpPr>
            <p:cNvPr id="51" name="Rectangle 49"/>
            <p:cNvSpPr>
              <a:spLocks noChangeArrowheads="1"/>
            </p:cNvSpPr>
            <p:nvPr/>
          </p:nvSpPr>
          <p:spPr bwMode="auto">
            <a:xfrm>
              <a:off x="2896" y="1339"/>
              <a:ext cx="3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45</a:t>
              </a:r>
            </a:p>
          </p:txBody>
        </p:sp>
        <p:sp>
          <p:nvSpPr>
            <p:cNvPr id="52" name="Rectangle 50"/>
            <p:cNvSpPr>
              <a:spLocks noChangeArrowheads="1"/>
            </p:cNvSpPr>
            <p:nvPr/>
          </p:nvSpPr>
          <p:spPr bwMode="auto">
            <a:xfrm>
              <a:off x="2896" y="1545"/>
              <a:ext cx="3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40</a:t>
              </a:r>
            </a:p>
          </p:txBody>
        </p:sp>
        <p:sp>
          <p:nvSpPr>
            <p:cNvPr id="53" name="Rectangle 51"/>
            <p:cNvSpPr>
              <a:spLocks noChangeArrowheads="1"/>
            </p:cNvSpPr>
            <p:nvPr/>
          </p:nvSpPr>
          <p:spPr bwMode="auto">
            <a:xfrm>
              <a:off x="2896" y="1750"/>
              <a:ext cx="3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35</a:t>
              </a:r>
            </a:p>
          </p:txBody>
        </p:sp>
        <p:sp>
          <p:nvSpPr>
            <p:cNvPr id="54" name="Rectangle 52"/>
            <p:cNvSpPr>
              <a:spLocks noChangeArrowheads="1"/>
            </p:cNvSpPr>
            <p:nvPr/>
          </p:nvSpPr>
          <p:spPr bwMode="auto">
            <a:xfrm>
              <a:off x="2896" y="1956"/>
              <a:ext cx="3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30</a:t>
              </a:r>
            </a:p>
          </p:txBody>
        </p:sp>
        <p:sp>
          <p:nvSpPr>
            <p:cNvPr id="55" name="Rectangle 53"/>
            <p:cNvSpPr>
              <a:spLocks noChangeArrowheads="1"/>
            </p:cNvSpPr>
            <p:nvPr/>
          </p:nvSpPr>
          <p:spPr bwMode="auto">
            <a:xfrm>
              <a:off x="2896" y="2161"/>
              <a:ext cx="3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25</a:t>
              </a:r>
            </a:p>
          </p:txBody>
        </p:sp>
        <p:sp>
          <p:nvSpPr>
            <p:cNvPr id="56" name="Rectangle 54"/>
            <p:cNvSpPr>
              <a:spLocks noChangeArrowheads="1"/>
            </p:cNvSpPr>
            <p:nvPr/>
          </p:nvSpPr>
          <p:spPr bwMode="auto">
            <a:xfrm>
              <a:off x="2896" y="2366"/>
              <a:ext cx="3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20</a:t>
              </a:r>
            </a:p>
          </p:txBody>
        </p:sp>
        <p:sp>
          <p:nvSpPr>
            <p:cNvPr id="57" name="Rectangle 55"/>
            <p:cNvSpPr>
              <a:spLocks noChangeArrowheads="1"/>
            </p:cNvSpPr>
            <p:nvPr/>
          </p:nvSpPr>
          <p:spPr bwMode="auto">
            <a:xfrm>
              <a:off x="2896" y="2572"/>
              <a:ext cx="3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15</a:t>
              </a:r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2896" y="2777"/>
              <a:ext cx="3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10</a:t>
              </a:r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2896" y="2983"/>
              <a:ext cx="3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r"/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5</a:t>
              </a:r>
            </a:p>
          </p:txBody>
        </p:sp>
        <p:sp>
          <p:nvSpPr>
            <p:cNvPr id="60" name="Rectangle 58"/>
            <p:cNvSpPr>
              <a:spLocks noChangeArrowheads="1"/>
            </p:cNvSpPr>
            <p:nvPr/>
          </p:nvSpPr>
          <p:spPr bwMode="auto">
            <a:xfrm>
              <a:off x="3117" y="3268"/>
              <a:ext cx="20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>
                  <a:solidFill>
                    <a:srgbClr val="000000"/>
                  </a:solidFill>
                  <a:latin typeface="Cambria" pitchFamily="18" charset="0"/>
                </a:rPr>
                <a:t>0</a:t>
              </a:r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3234" y="1044"/>
              <a:ext cx="2126" cy="2260"/>
            </a:xfrm>
            <a:custGeom>
              <a:avLst/>
              <a:gdLst>
                <a:gd name="T0" fmla="*/ 0 w 2126"/>
                <a:gd name="T1" fmla="*/ 0 h 2260"/>
                <a:gd name="T2" fmla="*/ 0 w 2126"/>
                <a:gd name="T3" fmla="*/ 2259 h 2260"/>
                <a:gd name="T4" fmla="*/ 2125 w 2126"/>
                <a:gd name="T5" fmla="*/ 2259 h 2260"/>
                <a:gd name="T6" fmla="*/ 0 60000 65536"/>
                <a:gd name="T7" fmla="*/ 0 60000 65536"/>
                <a:gd name="T8" fmla="*/ 0 60000 65536"/>
                <a:gd name="T9" fmla="*/ 0 w 2126"/>
                <a:gd name="T10" fmla="*/ 0 h 2260"/>
                <a:gd name="T11" fmla="*/ 2126 w 2126"/>
                <a:gd name="T12" fmla="*/ 2260 h 22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26" h="2260">
                  <a:moveTo>
                    <a:pt x="0" y="0"/>
                  </a:moveTo>
                  <a:lnTo>
                    <a:pt x="0" y="2259"/>
                  </a:lnTo>
                  <a:lnTo>
                    <a:pt x="2125" y="225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3320" y="1241"/>
              <a:ext cx="28" cy="21"/>
            </a:xfrm>
            <a:custGeom>
              <a:avLst/>
              <a:gdLst>
                <a:gd name="T0" fmla="*/ 14 w 28"/>
                <a:gd name="T1" fmla="*/ 20 h 21"/>
                <a:gd name="T2" fmla="*/ 20 w 28"/>
                <a:gd name="T3" fmla="*/ 20 h 21"/>
                <a:gd name="T4" fmla="*/ 20 w 28"/>
                <a:gd name="T5" fmla="*/ 13 h 21"/>
                <a:gd name="T6" fmla="*/ 27 w 28"/>
                <a:gd name="T7" fmla="*/ 7 h 21"/>
                <a:gd name="T8" fmla="*/ 20 w 28"/>
                <a:gd name="T9" fmla="*/ 0 h 21"/>
                <a:gd name="T10" fmla="*/ 14 w 28"/>
                <a:gd name="T11" fmla="*/ 0 h 21"/>
                <a:gd name="T12" fmla="*/ 7 w 28"/>
                <a:gd name="T13" fmla="*/ 0 h 21"/>
                <a:gd name="T14" fmla="*/ 0 w 28"/>
                <a:gd name="T15" fmla="*/ 0 h 21"/>
                <a:gd name="T16" fmla="*/ 0 w 28"/>
                <a:gd name="T17" fmla="*/ 7 h 21"/>
                <a:gd name="T18" fmla="*/ 0 w 28"/>
                <a:gd name="T19" fmla="*/ 13 h 21"/>
                <a:gd name="T20" fmla="*/ 7 w 28"/>
                <a:gd name="T21" fmla="*/ 20 h 21"/>
                <a:gd name="T22" fmla="*/ 14 w 28"/>
                <a:gd name="T23" fmla="*/ 20 h 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8"/>
                <a:gd name="T37" fmla="*/ 0 h 21"/>
                <a:gd name="T38" fmla="*/ 28 w 28"/>
                <a:gd name="T39" fmla="*/ 21 h 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8" h="21">
                  <a:moveTo>
                    <a:pt x="14" y="20"/>
                  </a:moveTo>
                  <a:lnTo>
                    <a:pt x="20" y="20"/>
                  </a:lnTo>
                  <a:lnTo>
                    <a:pt x="20" y="13"/>
                  </a:lnTo>
                  <a:lnTo>
                    <a:pt x="27" y="7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7" y="20"/>
                  </a:lnTo>
                  <a:lnTo>
                    <a:pt x="14" y="20"/>
                  </a:lnTo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3422" y="1446"/>
              <a:ext cx="21" cy="21"/>
            </a:xfrm>
            <a:custGeom>
              <a:avLst/>
              <a:gdLst>
                <a:gd name="T0" fmla="*/ 13 w 21"/>
                <a:gd name="T1" fmla="*/ 20 h 21"/>
                <a:gd name="T2" fmla="*/ 20 w 21"/>
                <a:gd name="T3" fmla="*/ 20 h 21"/>
                <a:gd name="T4" fmla="*/ 20 w 21"/>
                <a:gd name="T5" fmla="*/ 13 h 21"/>
                <a:gd name="T6" fmla="*/ 20 w 21"/>
                <a:gd name="T7" fmla="*/ 7 h 21"/>
                <a:gd name="T8" fmla="*/ 20 w 21"/>
                <a:gd name="T9" fmla="*/ 0 h 21"/>
                <a:gd name="T10" fmla="*/ 13 w 21"/>
                <a:gd name="T11" fmla="*/ 0 h 21"/>
                <a:gd name="T12" fmla="*/ 7 w 21"/>
                <a:gd name="T13" fmla="*/ 0 h 21"/>
                <a:gd name="T14" fmla="*/ 0 w 21"/>
                <a:gd name="T15" fmla="*/ 0 h 21"/>
                <a:gd name="T16" fmla="*/ 0 w 21"/>
                <a:gd name="T17" fmla="*/ 7 h 21"/>
                <a:gd name="T18" fmla="*/ 0 w 21"/>
                <a:gd name="T19" fmla="*/ 13 h 21"/>
                <a:gd name="T20" fmla="*/ 7 w 21"/>
                <a:gd name="T21" fmla="*/ 20 h 21"/>
                <a:gd name="T22" fmla="*/ 13 w 21"/>
                <a:gd name="T23" fmla="*/ 20 h 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1"/>
                <a:gd name="T37" fmla="*/ 0 h 21"/>
                <a:gd name="T38" fmla="*/ 21 w 21"/>
                <a:gd name="T39" fmla="*/ 21 h 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1" h="21">
                  <a:moveTo>
                    <a:pt x="13" y="20"/>
                  </a:moveTo>
                  <a:lnTo>
                    <a:pt x="20" y="20"/>
                  </a:lnTo>
                  <a:lnTo>
                    <a:pt x="20" y="13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7" y="20"/>
                  </a:lnTo>
                  <a:lnTo>
                    <a:pt x="13" y="20"/>
                  </a:lnTo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4" name="Freeform 65"/>
            <p:cNvSpPr>
              <a:spLocks/>
            </p:cNvSpPr>
            <p:nvPr/>
          </p:nvSpPr>
          <p:spPr bwMode="auto">
            <a:xfrm>
              <a:off x="3524" y="1652"/>
              <a:ext cx="21" cy="21"/>
            </a:xfrm>
            <a:custGeom>
              <a:avLst/>
              <a:gdLst>
                <a:gd name="T0" fmla="*/ 13 w 21"/>
                <a:gd name="T1" fmla="*/ 20 h 21"/>
                <a:gd name="T2" fmla="*/ 13 w 21"/>
                <a:gd name="T3" fmla="*/ 20 h 21"/>
                <a:gd name="T4" fmla="*/ 20 w 21"/>
                <a:gd name="T5" fmla="*/ 13 h 21"/>
                <a:gd name="T6" fmla="*/ 20 w 21"/>
                <a:gd name="T7" fmla="*/ 7 h 21"/>
                <a:gd name="T8" fmla="*/ 20 w 21"/>
                <a:gd name="T9" fmla="*/ 0 h 21"/>
                <a:gd name="T10" fmla="*/ 13 w 21"/>
                <a:gd name="T11" fmla="*/ 0 h 21"/>
                <a:gd name="T12" fmla="*/ 7 w 21"/>
                <a:gd name="T13" fmla="*/ 0 h 21"/>
                <a:gd name="T14" fmla="*/ 0 w 21"/>
                <a:gd name="T15" fmla="*/ 0 h 21"/>
                <a:gd name="T16" fmla="*/ 0 w 21"/>
                <a:gd name="T17" fmla="*/ 7 h 21"/>
                <a:gd name="T18" fmla="*/ 0 w 21"/>
                <a:gd name="T19" fmla="*/ 13 h 21"/>
                <a:gd name="T20" fmla="*/ 7 w 21"/>
                <a:gd name="T21" fmla="*/ 20 h 21"/>
                <a:gd name="T22" fmla="*/ 13 w 21"/>
                <a:gd name="T23" fmla="*/ 20 h 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1"/>
                <a:gd name="T37" fmla="*/ 0 h 21"/>
                <a:gd name="T38" fmla="*/ 21 w 21"/>
                <a:gd name="T39" fmla="*/ 21 h 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1" h="21">
                  <a:moveTo>
                    <a:pt x="13" y="20"/>
                  </a:moveTo>
                  <a:lnTo>
                    <a:pt x="13" y="20"/>
                  </a:lnTo>
                  <a:lnTo>
                    <a:pt x="20" y="13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7" y="20"/>
                  </a:lnTo>
                  <a:lnTo>
                    <a:pt x="13" y="20"/>
                  </a:lnTo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Freeform 67"/>
            <p:cNvSpPr>
              <a:spLocks/>
            </p:cNvSpPr>
            <p:nvPr/>
          </p:nvSpPr>
          <p:spPr bwMode="auto">
            <a:xfrm>
              <a:off x="3729" y="1857"/>
              <a:ext cx="21" cy="21"/>
            </a:xfrm>
            <a:custGeom>
              <a:avLst/>
              <a:gdLst>
                <a:gd name="T0" fmla="*/ 7 w 21"/>
                <a:gd name="T1" fmla="*/ 20 h 21"/>
                <a:gd name="T2" fmla="*/ 13 w 21"/>
                <a:gd name="T3" fmla="*/ 20 h 21"/>
                <a:gd name="T4" fmla="*/ 20 w 21"/>
                <a:gd name="T5" fmla="*/ 13 h 21"/>
                <a:gd name="T6" fmla="*/ 20 w 21"/>
                <a:gd name="T7" fmla="*/ 7 h 21"/>
                <a:gd name="T8" fmla="*/ 20 w 21"/>
                <a:gd name="T9" fmla="*/ 0 h 21"/>
                <a:gd name="T10" fmla="*/ 13 w 21"/>
                <a:gd name="T11" fmla="*/ 0 h 21"/>
                <a:gd name="T12" fmla="*/ 7 w 21"/>
                <a:gd name="T13" fmla="*/ 0 h 21"/>
                <a:gd name="T14" fmla="*/ 0 w 21"/>
                <a:gd name="T15" fmla="*/ 0 h 21"/>
                <a:gd name="T16" fmla="*/ 0 w 21"/>
                <a:gd name="T17" fmla="*/ 7 h 21"/>
                <a:gd name="T18" fmla="*/ 0 w 21"/>
                <a:gd name="T19" fmla="*/ 13 h 21"/>
                <a:gd name="T20" fmla="*/ 0 w 21"/>
                <a:gd name="T21" fmla="*/ 20 h 21"/>
                <a:gd name="T22" fmla="*/ 7 w 21"/>
                <a:gd name="T23" fmla="*/ 20 h 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1"/>
                <a:gd name="T37" fmla="*/ 0 h 21"/>
                <a:gd name="T38" fmla="*/ 21 w 21"/>
                <a:gd name="T39" fmla="*/ 21 h 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1" h="21">
                  <a:moveTo>
                    <a:pt x="7" y="20"/>
                  </a:moveTo>
                  <a:lnTo>
                    <a:pt x="13" y="20"/>
                  </a:lnTo>
                  <a:lnTo>
                    <a:pt x="20" y="13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20"/>
                  </a:lnTo>
                  <a:lnTo>
                    <a:pt x="7" y="20"/>
                  </a:lnTo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3925" y="2063"/>
              <a:ext cx="30" cy="21"/>
            </a:xfrm>
            <a:custGeom>
              <a:avLst/>
              <a:gdLst>
                <a:gd name="T0" fmla="*/ 15 w 30"/>
                <a:gd name="T1" fmla="*/ 20 h 21"/>
                <a:gd name="T2" fmla="*/ 22 w 30"/>
                <a:gd name="T3" fmla="*/ 20 h 21"/>
                <a:gd name="T4" fmla="*/ 22 w 30"/>
                <a:gd name="T5" fmla="*/ 13 h 21"/>
                <a:gd name="T6" fmla="*/ 29 w 30"/>
                <a:gd name="T7" fmla="*/ 7 h 21"/>
                <a:gd name="T8" fmla="*/ 22 w 30"/>
                <a:gd name="T9" fmla="*/ 0 h 21"/>
                <a:gd name="T10" fmla="*/ 15 w 30"/>
                <a:gd name="T11" fmla="*/ 0 h 21"/>
                <a:gd name="T12" fmla="*/ 7 w 30"/>
                <a:gd name="T13" fmla="*/ 0 h 21"/>
                <a:gd name="T14" fmla="*/ 0 w 30"/>
                <a:gd name="T15" fmla="*/ 0 h 21"/>
                <a:gd name="T16" fmla="*/ 0 w 30"/>
                <a:gd name="T17" fmla="*/ 7 h 21"/>
                <a:gd name="T18" fmla="*/ 0 w 30"/>
                <a:gd name="T19" fmla="*/ 13 h 21"/>
                <a:gd name="T20" fmla="*/ 7 w 30"/>
                <a:gd name="T21" fmla="*/ 20 h 21"/>
                <a:gd name="T22" fmla="*/ 15 w 30"/>
                <a:gd name="T23" fmla="*/ 20 h 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21"/>
                <a:gd name="T38" fmla="*/ 30 w 30"/>
                <a:gd name="T39" fmla="*/ 21 h 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21">
                  <a:moveTo>
                    <a:pt x="15" y="20"/>
                  </a:moveTo>
                  <a:lnTo>
                    <a:pt x="22" y="20"/>
                  </a:lnTo>
                  <a:lnTo>
                    <a:pt x="22" y="13"/>
                  </a:lnTo>
                  <a:lnTo>
                    <a:pt x="29" y="7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7" y="20"/>
                  </a:lnTo>
                  <a:lnTo>
                    <a:pt x="15" y="20"/>
                  </a:lnTo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auto">
            <a:xfrm>
              <a:off x="4130" y="2268"/>
              <a:ext cx="21" cy="21"/>
            </a:xfrm>
            <a:custGeom>
              <a:avLst/>
              <a:gdLst>
                <a:gd name="T0" fmla="*/ 13 w 21"/>
                <a:gd name="T1" fmla="*/ 20 h 21"/>
                <a:gd name="T2" fmla="*/ 20 w 21"/>
                <a:gd name="T3" fmla="*/ 20 h 21"/>
                <a:gd name="T4" fmla="*/ 20 w 21"/>
                <a:gd name="T5" fmla="*/ 13 h 21"/>
                <a:gd name="T6" fmla="*/ 20 w 21"/>
                <a:gd name="T7" fmla="*/ 7 h 21"/>
                <a:gd name="T8" fmla="*/ 20 w 21"/>
                <a:gd name="T9" fmla="*/ 0 h 21"/>
                <a:gd name="T10" fmla="*/ 13 w 21"/>
                <a:gd name="T11" fmla="*/ 0 h 21"/>
                <a:gd name="T12" fmla="*/ 7 w 21"/>
                <a:gd name="T13" fmla="*/ 0 h 21"/>
                <a:gd name="T14" fmla="*/ 0 w 21"/>
                <a:gd name="T15" fmla="*/ 0 h 21"/>
                <a:gd name="T16" fmla="*/ 0 w 21"/>
                <a:gd name="T17" fmla="*/ 7 h 21"/>
                <a:gd name="T18" fmla="*/ 0 w 21"/>
                <a:gd name="T19" fmla="*/ 13 h 21"/>
                <a:gd name="T20" fmla="*/ 7 w 21"/>
                <a:gd name="T21" fmla="*/ 20 h 21"/>
                <a:gd name="T22" fmla="*/ 13 w 21"/>
                <a:gd name="T23" fmla="*/ 20 h 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1"/>
                <a:gd name="T37" fmla="*/ 0 h 21"/>
                <a:gd name="T38" fmla="*/ 21 w 21"/>
                <a:gd name="T39" fmla="*/ 21 h 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1" h="21">
                  <a:moveTo>
                    <a:pt x="13" y="20"/>
                  </a:moveTo>
                  <a:lnTo>
                    <a:pt x="20" y="20"/>
                  </a:lnTo>
                  <a:lnTo>
                    <a:pt x="20" y="13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7" y="20"/>
                  </a:lnTo>
                  <a:lnTo>
                    <a:pt x="13" y="20"/>
                  </a:lnTo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4428" y="2473"/>
              <a:ext cx="30" cy="21"/>
            </a:xfrm>
            <a:custGeom>
              <a:avLst/>
              <a:gdLst>
                <a:gd name="T0" fmla="*/ 15 w 30"/>
                <a:gd name="T1" fmla="*/ 20 h 21"/>
                <a:gd name="T2" fmla="*/ 22 w 30"/>
                <a:gd name="T3" fmla="*/ 20 h 21"/>
                <a:gd name="T4" fmla="*/ 29 w 30"/>
                <a:gd name="T5" fmla="*/ 13 h 21"/>
                <a:gd name="T6" fmla="*/ 29 w 30"/>
                <a:gd name="T7" fmla="*/ 7 h 21"/>
                <a:gd name="T8" fmla="*/ 29 w 30"/>
                <a:gd name="T9" fmla="*/ 0 h 21"/>
                <a:gd name="T10" fmla="*/ 22 w 30"/>
                <a:gd name="T11" fmla="*/ 0 h 21"/>
                <a:gd name="T12" fmla="*/ 15 w 30"/>
                <a:gd name="T13" fmla="*/ 0 h 21"/>
                <a:gd name="T14" fmla="*/ 7 w 30"/>
                <a:gd name="T15" fmla="*/ 0 h 21"/>
                <a:gd name="T16" fmla="*/ 0 w 30"/>
                <a:gd name="T17" fmla="*/ 7 h 21"/>
                <a:gd name="T18" fmla="*/ 7 w 30"/>
                <a:gd name="T19" fmla="*/ 13 h 21"/>
                <a:gd name="T20" fmla="*/ 7 w 30"/>
                <a:gd name="T21" fmla="*/ 20 h 21"/>
                <a:gd name="T22" fmla="*/ 15 w 30"/>
                <a:gd name="T23" fmla="*/ 20 h 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"/>
                <a:gd name="T37" fmla="*/ 0 h 21"/>
                <a:gd name="T38" fmla="*/ 30 w 30"/>
                <a:gd name="T39" fmla="*/ 21 h 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" h="21">
                  <a:moveTo>
                    <a:pt x="15" y="20"/>
                  </a:moveTo>
                  <a:lnTo>
                    <a:pt x="22" y="20"/>
                  </a:lnTo>
                  <a:lnTo>
                    <a:pt x="29" y="13"/>
                  </a:lnTo>
                  <a:lnTo>
                    <a:pt x="29" y="7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7" y="13"/>
                  </a:lnTo>
                  <a:lnTo>
                    <a:pt x="7" y="20"/>
                  </a:lnTo>
                  <a:lnTo>
                    <a:pt x="15" y="20"/>
                  </a:lnTo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69" name="Freeform 75"/>
            <p:cNvSpPr>
              <a:spLocks/>
            </p:cNvSpPr>
            <p:nvPr/>
          </p:nvSpPr>
          <p:spPr bwMode="auto">
            <a:xfrm>
              <a:off x="4736" y="2678"/>
              <a:ext cx="29" cy="21"/>
            </a:xfrm>
            <a:custGeom>
              <a:avLst/>
              <a:gdLst>
                <a:gd name="T0" fmla="*/ 14 w 29"/>
                <a:gd name="T1" fmla="*/ 20 h 21"/>
                <a:gd name="T2" fmla="*/ 21 w 29"/>
                <a:gd name="T3" fmla="*/ 20 h 21"/>
                <a:gd name="T4" fmla="*/ 21 w 29"/>
                <a:gd name="T5" fmla="*/ 13 h 21"/>
                <a:gd name="T6" fmla="*/ 28 w 29"/>
                <a:gd name="T7" fmla="*/ 7 h 21"/>
                <a:gd name="T8" fmla="*/ 21 w 29"/>
                <a:gd name="T9" fmla="*/ 7 h 21"/>
                <a:gd name="T10" fmla="*/ 21 w 29"/>
                <a:gd name="T11" fmla="*/ 0 h 21"/>
                <a:gd name="T12" fmla="*/ 14 w 29"/>
                <a:gd name="T13" fmla="*/ 0 h 21"/>
                <a:gd name="T14" fmla="*/ 7 w 29"/>
                <a:gd name="T15" fmla="*/ 0 h 21"/>
                <a:gd name="T16" fmla="*/ 0 w 29"/>
                <a:gd name="T17" fmla="*/ 7 h 21"/>
                <a:gd name="T18" fmla="*/ 0 w 29"/>
                <a:gd name="T19" fmla="*/ 13 h 21"/>
                <a:gd name="T20" fmla="*/ 7 w 29"/>
                <a:gd name="T21" fmla="*/ 20 h 21"/>
                <a:gd name="T22" fmla="*/ 14 w 29"/>
                <a:gd name="T23" fmla="*/ 20 h 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21"/>
                <a:gd name="T38" fmla="*/ 29 w 29"/>
                <a:gd name="T39" fmla="*/ 21 h 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21">
                  <a:moveTo>
                    <a:pt x="14" y="20"/>
                  </a:moveTo>
                  <a:lnTo>
                    <a:pt x="21" y="20"/>
                  </a:lnTo>
                  <a:lnTo>
                    <a:pt x="21" y="13"/>
                  </a:lnTo>
                  <a:lnTo>
                    <a:pt x="28" y="7"/>
                  </a:lnTo>
                  <a:lnTo>
                    <a:pt x="21" y="7"/>
                  </a:lnTo>
                  <a:lnTo>
                    <a:pt x="21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7" y="20"/>
                  </a:lnTo>
                  <a:lnTo>
                    <a:pt x="14" y="20"/>
                  </a:lnTo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0" name="Freeform 77"/>
            <p:cNvSpPr>
              <a:spLocks/>
            </p:cNvSpPr>
            <p:nvPr/>
          </p:nvSpPr>
          <p:spPr bwMode="auto">
            <a:xfrm>
              <a:off x="5239" y="2884"/>
              <a:ext cx="29" cy="21"/>
            </a:xfrm>
            <a:custGeom>
              <a:avLst/>
              <a:gdLst>
                <a:gd name="T0" fmla="*/ 14 w 29"/>
                <a:gd name="T1" fmla="*/ 20 h 21"/>
                <a:gd name="T2" fmla="*/ 21 w 29"/>
                <a:gd name="T3" fmla="*/ 20 h 21"/>
                <a:gd name="T4" fmla="*/ 21 w 29"/>
                <a:gd name="T5" fmla="*/ 13 h 21"/>
                <a:gd name="T6" fmla="*/ 28 w 29"/>
                <a:gd name="T7" fmla="*/ 7 h 21"/>
                <a:gd name="T8" fmla="*/ 21 w 29"/>
                <a:gd name="T9" fmla="*/ 0 h 21"/>
                <a:gd name="T10" fmla="*/ 14 w 29"/>
                <a:gd name="T11" fmla="*/ 0 h 21"/>
                <a:gd name="T12" fmla="*/ 7 w 29"/>
                <a:gd name="T13" fmla="*/ 0 h 21"/>
                <a:gd name="T14" fmla="*/ 0 w 29"/>
                <a:gd name="T15" fmla="*/ 7 h 21"/>
                <a:gd name="T16" fmla="*/ 7 w 29"/>
                <a:gd name="T17" fmla="*/ 13 h 21"/>
                <a:gd name="T18" fmla="*/ 7 w 29"/>
                <a:gd name="T19" fmla="*/ 20 h 21"/>
                <a:gd name="T20" fmla="*/ 14 w 29"/>
                <a:gd name="T21" fmla="*/ 20 h 2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"/>
                <a:gd name="T34" fmla="*/ 0 h 21"/>
                <a:gd name="T35" fmla="*/ 29 w 29"/>
                <a:gd name="T36" fmla="*/ 21 h 2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" h="21">
                  <a:moveTo>
                    <a:pt x="14" y="20"/>
                  </a:moveTo>
                  <a:lnTo>
                    <a:pt x="21" y="20"/>
                  </a:lnTo>
                  <a:lnTo>
                    <a:pt x="21" y="13"/>
                  </a:lnTo>
                  <a:lnTo>
                    <a:pt x="28" y="7"/>
                  </a:lnTo>
                  <a:lnTo>
                    <a:pt x="21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7" y="13"/>
                  </a:lnTo>
                  <a:lnTo>
                    <a:pt x="7" y="20"/>
                  </a:lnTo>
                  <a:lnTo>
                    <a:pt x="14" y="20"/>
                  </a:lnTo>
                </a:path>
              </a:pathLst>
            </a:custGeom>
            <a:solidFill>
              <a:srgbClr val="00000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71" name="Group 131"/>
          <p:cNvGrpSpPr>
            <a:grpSpLocks/>
          </p:cNvGrpSpPr>
          <p:nvPr/>
        </p:nvGrpSpPr>
        <p:grpSpPr bwMode="auto">
          <a:xfrm>
            <a:off x="5178425" y="1917700"/>
            <a:ext cx="3263509" cy="2974975"/>
            <a:chOff x="3312" y="1056"/>
            <a:chExt cx="2076" cy="1874"/>
          </a:xfrm>
        </p:grpSpPr>
        <p:sp>
          <p:nvSpPr>
            <p:cNvPr id="72" name="Rectangle 132"/>
            <p:cNvSpPr>
              <a:spLocks noChangeArrowheads="1"/>
            </p:cNvSpPr>
            <p:nvPr/>
          </p:nvSpPr>
          <p:spPr bwMode="auto">
            <a:xfrm>
              <a:off x="3312" y="1056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A</a:t>
              </a:r>
            </a:p>
          </p:txBody>
        </p:sp>
        <p:sp>
          <p:nvSpPr>
            <p:cNvPr id="73" name="Rectangle 133"/>
            <p:cNvSpPr>
              <a:spLocks noChangeArrowheads="1"/>
            </p:cNvSpPr>
            <p:nvPr/>
          </p:nvSpPr>
          <p:spPr bwMode="auto">
            <a:xfrm>
              <a:off x="3415" y="1261"/>
              <a:ext cx="20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B</a:t>
              </a:r>
            </a:p>
          </p:txBody>
        </p:sp>
        <p:sp>
          <p:nvSpPr>
            <p:cNvPr id="74" name="Rectangle 134"/>
            <p:cNvSpPr>
              <a:spLocks noChangeArrowheads="1"/>
            </p:cNvSpPr>
            <p:nvPr/>
          </p:nvSpPr>
          <p:spPr bwMode="auto">
            <a:xfrm>
              <a:off x="3509" y="1475"/>
              <a:ext cx="201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C</a:t>
              </a:r>
            </a:p>
          </p:txBody>
        </p:sp>
        <p:sp>
          <p:nvSpPr>
            <p:cNvPr id="75" name="Rectangle 135"/>
            <p:cNvSpPr>
              <a:spLocks noChangeArrowheads="1"/>
            </p:cNvSpPr>
            <p:nvPr/>
          </p:nvSpPr>
          <p:spPr bwMode="auto">
            <a:xfrm>
              <a:off x="3705" y="1672"/>
              <a:ext cx="21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D</a:t>
              </a:r>
            </a:p>
          </p:txBody>
        </p:sp>
        <p:sp>
          <p:nvSpPr>
            <p:cNvPr id="76" name="Rectangle 136"/>
            <p:cNvSpPr>
              <a:spLocks noChangeArrowheads="1"/>
            </p:cNvSpPr>
            <p:nvPr/>
          </p:nvSpPr>
          <p:spPr bwMode="auto">
            <a:xfrm>
              <a:off x="3910" y="1877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E</a:t>
              </a:r>
            </a:p>
          </p:txBody>
        </p:sp>
        <p:sp>
          <p:nvSpPr>
            <p:cNvPr id="77" name="Rectangle 137"/>
            <p:cNvSpPr>
              <a:spLocks noChangeArrowheads="1"/>
            </p:cNvSpPr>
            <p:nvPr/>
          </p:nvSpPr>
          <p:spPr bwMode="auto">
            <a:xfrm>
              <a:off x="4115" y="2092"/>
              <a:ext cx="19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F</a:t>
              </a:r>
            </a:p>
          </p:txBody>
        </p:sp>
        <p:sp>
          <p:nvSpPr>
            <p:cNvPr id="78" name="Rectangle 138"/>
            <p:cNvSpPr>
              <a:spLocks noChangeArrowheads="1"/>
            </p:cNvSpPr>
            <p:nvPr/>
          </p:nvSpPr>
          <p:spPr bwMode="auto">
            <a:xfrm>
              <a:off x="4421" y="2296"/>
              <a:ext cx="20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G</a:t>
              </a:r>
            </a:p>
          </p:txBody>
        </p:sp>
        <p:sp>
          <p:nvSpPr>
            <p:cNvPr id="79" name="Rectangle 139"/>
            <p:cNvSpPr>
              <a:spLocks noChangeArrowheads="1"/>
            </p:cNvSpPr>
            <p:nvPr/>
          </p:nvSpPr>
          <p:spPr bwMode="auto">
            <a:xfrm>
              <a:off x="4720" y="2493"/>
              <a:ext cx="21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H</a:t>
              </a:r>
            </a:p>
          </p:txBody>
        </p:sp>
        <p:sp>
          <p:nvSpPr>
            <p:cNvPr id="80" name="Rectangle 140"/>
            <p:cNvSpPr>
              <a:spLocks noChangeArrowheads="1"/>
            </p:cNvSpPr>
            <p:nvPr/>
          </p:nvSpPr>
          <p:spPr bwMode="auto">
            <a:xfrm>
              <a:off x="5223" y="2699"/>
              <a:ext cx="16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i="1">
                  <a:solidFill>
                    <a:srgbClr val="000000"/>
                  </a:solidFill>
                  <a:latin typeface="Cambria" pitchFamily="18" charset="0"/>
                </a:rPr>
                <a:t>I</a:t>
              </a:r>
            </a:p>
          </p:txBody>
        </p:sp>
      </p:grpSp>
      <p:sp>
        <p:nvSpPr>
          <p:cNvPr id="81" name="Freeform 142"/>
          <p:cNvSpPr>
            <a:spLocks/>
          </p:cNvSpPr>
          <p:nvPr/>
        </p:nvSpPr>
        <p:spPr bwMode="auto">
          <a:xfrm>
            <a:off x="5181600" y="2224088"/>
            <a:ext cx="3054431" cy="2652712"/>
          </a:xfrm>
          <a:custGeom>
            <a:avLst/>
            <a:gdLst>
              <a:gd name="T0" fmla="*/ 2147483647 w 1920"/>
              <a:gd name="T1" fmla="*/ 2147483647 h 1645"/>
              <a:gd name="T2" fmla="*/ 2147483647 w 1920"/>
              <a:gd name="T3" fmla="*/ 2147483647 h 1645"/>
              <a:gd name="T4" fmla="*/ 2147483647 w 1920"/>
              <a:gd name="T5" fmla="*/ 2147483647 h 1645"/>
              <a:gd name="T6" fmla="*/ 2147483647 w 1920"/>
              <a:gd name="T7" fmla="*/ 2147483647 h 1645"/>
              <a:gd name="T8" fmla="*/ 2147483647 w 1920"/>
              <a:gd name="T9" fmla="*/ 2147483647 h 1645"/>
              <a:gd name="T10" fmla="*/ 2147483647 w 1920"/>
              <a:gd name="T11" fmla="*/ 2147483647 h 1645"/>
              <a:gd name="T12" fmla="*/ 2147483647 w 1920"/>
              <a:gd name="T13" fmla="*/ 2147483647 h 1645"/>
              <a:gd name="T14" fmla="*/ 2147483647 w 1920"/>
              <a:gd name="T15" fmla="*/ 2147483647 h 1645"/>
              <a:gd name="T16" fmla="*/ 0 w 1920"/>
              <a:gd name="T17" fmla="*/ 0 h 16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20"/>
              <a:gd name="T28" fmla="*/ 0 h 1645"/>
              <a:gd name="T29" fmla="*/ 1920 w 1920"/>
              <a:gd name="T30" fmla="*/ 1645 h 16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20" h="1645">
                <a:moveTo>
                  <a:pt x="1919" y="1644"/>
                </a:moveTo>
                <a:lnTo>
                  <a:pt x="1416" y="1438"/>
                </a:lnTo>
                <a:lnTo>
                  <a:pt x="1109" y="1233"/>
                </a:lnTo>
                <a:lnTo>
                  <a:pt x="810" y="1028"/>
                </a:lnTo>
                <a:lnTo>
                  <a:pt x="606" y="822"/>
                </a:lnTo>
                <a:lnTo>
                  <a:pt x="401" y="617"/>
                </a:lnTo>
                <a:lnTo>
                  <a:pt x="205" y="411"/>
                </a:lnTo>
                <a:lnTo>
                  <a:pt x="102" y="206"/>
                </a:lnTo>
                <a:lnTo>
                  <a:pt x="0" y="0"/>
                </a:lnTo>
              </a:path>
            </a:pathLst>
          </a:custGeom>
          <a:noFill/>
          <a:ln w="25400" cap="rnd">
            <a:solidFill>
              <a:srgbClr val="FF005A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82" name="Group 152"/>
          <p:cNvGrpSpPr>
            <a:grpSpLocks/>
          </p:cNvGrpSpPr>
          <p:nvPr/>
        </p:nvGrpSpPr>
        <p:grpSpPr bwMode="auto">
          <a:xfrm>
            <a:off x="5178425" y="2235200"/>
            <a:ext cx="3071723" cy="2651125"/>
            <a:chOff x="3320" y="1241"/>
            <a:chExt cx="1954" cy="1670"/>
          </a:xfrm>
        </p:grpSpPr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3320" y="1241"/>
              <a:ext cx="34" cy="27"/>
            </a:xfrm>
            <a:custGeom>
              <a:avLst/>
              <a:gdLst>
                <a:gd name="T0" fmla="*/ 17 w 34"/>
                <a:gd name="T1" fmla="*/ 26 h 27"/>
                <a:gd name="T2" fmla="*/ 25 w 34"/>
                <a:gd name="T3" fmla="*/ 26 h 27"/>
                <a:gd name="T4" fmla="*/ 25 w 34"/>
                <a:gd name="T5" fmla="*/ 17 h 27"/>
                <a:gd name="T6" fmla="*/ 33 w 34"/>
                <a:gd name="T7" fmla="*/ 9 h 27"/>
                <a:gd name="T8" fmla="*/ 25 w 34"/>
                <a:gd name="T9" fmla="*/ 0 h 27"/>
                <a:gd name="T10" fmla="*/ 17 w 34"/>
                <a:gd name="T11" fmla="*/ 0 h 27"/>
                <a:gd name="T12" fmla="*/ 8 w 34"/>
                <a:gd name="T13" fmla="*/ 0 h 27"/>
                <a:gd name="T14" fmla="*/ 0 w 34"/>
                <a:gd name="T15" fmla="*/ 0 h 27"/>
                <a:gd name="T16" fmla="*/ 0 w 34"/>
                <a:gd name="T17" fmla="*/ 9 h 27"/>
                <a:gd name="T18" fmla="*/ 0 w 34"/>
                <a:gd name="T19" fmla="*/ 17 h 27"/>
                <a:gd name="T20" fmla="*/ 8 w 34"/>
                <a:gd name="T21" fmla="*/ 26 h 27"/>
                <a:gd name="T22" fmla="*/ 17 w 34"/>
                <a:gd name="T23" fmla="*/ 26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4"/>
                <a:gd name="T37" fmla="*/ 0 h 27"/>
                <a:gd name="T38" fmla="*/ 34 w 34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4" h="27">
                  <a:moveTo>
                    <a:pt x="17" y="26"/>
                  </a:moveTo>
                  <a:lnTo>
                    <a:pt x="25" y="26"/>
                  </a:lnTo>
                  <a:lnTo>
                    <a:pt x="25" y="17"/>
                  </a:lnTo>
                  <a:lnTo>
                    <a:pt x="33" y="9"/>
                  </a:lnTo>
                  <a:lnTo>
                    <a:pt x="25" y="0"/>
                  </a:lnTo>
                  <a:lnTo>
                    <a:pt x="17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8" y="26"/>
                  </a:lnTo>
                  <a:lnTo>
                    <a:pt x="17" y="26"/>
                  </a:lnTo>
                </a:path>
              </a:pathLst>
            </a:custGeom>
            <a:solidFill>
              <a:schemeClr val="tx1"/>
            </a:solidFill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3422" y="1446"/>
              <a:ext cx="26" cy="27"/>
            </a:xfrm>
            <a:custGeom>
              <a:avLst/>
              <a:gdLst>
                <a:gd name="T0" fmla="*/ 17 w 26"/>
                <a:gd name="T1" fmla="*/ 26 h 27"/>
                <a:gd name="T2" fmla="*/ 25 w 26"/>
                <a:gd name="T3" fmla="*/ 26 h 27"/>
                <a:gd name="T4" fmla="*/ 25 w 26"/>
                <a:gd name="T5" fmla="*/ 17 h 27"/>
                <a:gd name="T6" fmla="*/ 25 w 26"/>
                <a:gd name="T7" fmla="*/ 9 h 27"/>
                <a:gd name="T8" fmla="*/ 25 w 26"/>
                <a:gd name="T9" fmla="*/ 0 h 27"/>
                <a:gd name="T10" fmla="*/ 17 w 26"/>
                <a:gd name="T11" fmla="*/ 0 h 27"/>
                <a:gd name="T12" fmla="*/ 8 w 26"/>
                <a:gd name="T13" fmla="*/ 0 h 27"/>
                <a:gd name="T14" fmla="*/ 0 w 26"/>
                <a:gd name="T15" fmla="*/ 0 h 27"/>
                <a:gd name="T16" fmla="*/ 0 w 26"/>
                <a:gd name="T17" fmla="*/ 9 h 27"/>
                <a:gd name="T18" fmla="*/ 0 w 26"/>
                <a:gd name="T19" fmla="*/ 17 h 27"/>
                <a:gd name="T20" fmla="*/ 8 w 26"/>
                <a:gd name="T21" fmla="*/ 26 h 27"/>
                <a:gd name="T22" fmla="*/ 17 w 26"/>
                <a:gd name="T23" fmla="*/ 26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27"/>
                <a:gd name="T38" fmla="*/ 26 w 26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27">
                  <a:moveTo>
                    <a:pt x="17" y="26"/>
                  </a:moveTo>
                  <a:lnTo>
                    <a:pt x="25" y="26"/>
                  </a:lnTo>
                  <a:lnTo>
                    <a:pt x="25" y="17"/>
                  </a:lnTo>
                  <a:lnTo>
                    <a:pt x="25" y="9"/>
                  </a:lnTo>
                  <a:lnTo>
                    <a:pt x="25" y="0"/>
                  </a:lnTo>
                  <a:lnTo>
                    <a:pt x="17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8" y="26"/>
                  </a:lnTo>
                  <a:lnTo>
                    <a:pt x="17" y="26"/>
                  </a:lnTo>
                </a:path>
              </a:pathLst>
            </a:custGeom>
            <a:solidFill>
              <a:schemeClr val="tx1"/>
            </a:solidFill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3524" y="1652"/>
              <a:ext cx="27" cy="27"/>
            </a:xfrm>
            <a:custGeom>
              <a:avLst/>
              <a:gdLst>
                <a:gd name="T0" fmla="*/ 17 w 27"/>
                <a:gd name="T1" fmla="*/ 26 h 27"/>
                <a:gd name="T2" fmla="*/ 17 w 27"/>
                <a:gd name="T3" fmla="*/ 26 h 27"/>
                <a:gd name="T4" fmla="*/ 26 w 27"/>
                <a:gd name="T5" fmla="*/ 17 h 27"/>
                <a:gd name="T6" fmla="*/ 26 w 27"/>
                <a:gd name="T7" fmla="*/ 9 h 27"/>
                <a:gd name="T8" fmla="*/ 26 w 27"/>
                <a:gd name="T9" fmla="*/ 0 h 27"/>
                <a:gd name="T10" fmla="*/ 17 w 27"/>
                <a:gd name="T11" fmla="*/ 0 h 27"/>
                <a:gd name="T12" fmla="*/ 9 w 27"/>
                <a:gd name="T13" fmla="*/ 0 h 27"/>
                <a:gd name="T14" fmla="*/ 0 w 27"/>
                <a:gd name="T15" fmla="*/ 0 h 27"/>
                <a:gd name="T16" fmla="*/ 0 w 27"/>
                <a:gd name="T17" fmla="*/ 9 h 27"/>
                <a:gd name="T18" fmla="*/ 0 w 27"/>
                <a:gd name="T19" fmla="*/ 17 h 27"/>
                <a:gd name="T20" fmla="*/ 9 w 27"/>
                <a:gd name="T21" fmla="*/ 26 h 27"/>
                <a:gd name="T22" fmla="*/ 17 w 27"/>
                <a:gd name="T23" fmla="*/ 26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7"/>
                <a:gd name="T37" fmla="*/ 0 h 27"/>
                <a:gd name="T38" fmla="*/ 27 w 27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7" h="27">
                  <a:moveTo>
                    <a:pt x="17" y="26"/>
                  </a:moveTo>
                  <a:lnTo>
                    <a:pt x="17" y="26"/>
                  </a:lnTo>
                  <a:lnTo>
                    <a:pt x="26" y="17"/>
                  </a:lnTo>
                  <a:lnTo>
                    <a:pt x="26" y="9"/>
                  </a:lnTo>
                  <a:lnTo>
                    <a:pt x="26" y="0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9" y="26"/>
                  </a:lnTo>
                  <a:lnTo>
                    <a:pt x="17" y="26"/>
                  </a:lnTo>
                </a:path>
              </a:pathLst>
            </a:custGeom>
            <a:solidFill>
              <a:schemeClr val="tx1"/>
            </a:solidFill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3729" y="1857"/>
              <a:ext cx="27" cy="27"/>
            </a:xfrm>
            <a:custGeom>
              <a:avLst/>
              <a:gdLst>
                <a:gd name="T0" fmla="*/ 9 w 27"/>
                <a:gd name="T1" fmla="*/ 26 h 27"/>
                <a:gd name="T2" fmla="*/ 17 w 27"/>
                <a:gd name="T3" fmla="*/ 26 h 27"/>
                <a:gd name="T4" fmla="*/ 26 w 27"/>
                <a:gd name="T5" fmla="*/ 17 h 27"/>
                <a:gd name="T6" fmla="*/ 26 w 27"/>
                <a:gd name="T7" fmla="*/ 9 h 27"/>
                <a:gd name="T8" fmla="*/ 26 w 27"/>
                <a:gd name="T9" fmla="*/ 0 h 27"/>
                <a:gd name="T10" fmla="*/ 17 w 27"/>
                <a:gd name="T11" fmla="*/ 0 h 27"/>
                <a:gd name="T12" fmla="*/ 9 w 27"/>
                <a:gd name="T13" fmla="*/ 0 h 27"/>
                <a:gd name="T14" fmla="*/ 0 w 27"/>
                <a:gd name="T15" fmla="*/ 0 h 27"/>
                <a:gd name="T16" fmla="*/ 0 w 27"/>
                <a:gd name="T17" fmla="*/ 9 h 27"/>
                <a:gd name="T18" fmla="*/ 0 w 27"/>
                <a:gd name="T19" fmla="*/ 17 h 27"/>
                <a:gd name="T20" fmla="*/ 0 w 27"/>
                <a:gd name="T21" fmla="*/ 26 h 27"/>
                <a:gd name="T22" fmla="*/ 9 w 27"/>
                <a:gd name="T23" fmla="*/ 26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7"/>
                <a:gd name="T37" fmla="*/ 0 h 27"/>
                <a:gd name="T38" fmla="*/ 27 w 27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7" h="27">
                  <a:moveTo>
                    <a:pt x="9" y="26"/>
                  </a:moveTo>
                  <a:lnTo>
                    <a:pt x="17" y="26"/>
                  </a:lnTo>
                  <a:lnTo>
                    <a:pt x="26" y="17"/>
                  </a:lnTo>
                  <a:lnTo>
                    <a:pt x="26" y="9"/>
                  </a:lnTo>
                  <a:lnTo>
                    <a:pt x="26" y="0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0" y="26"/>
                  </a:lnTo>
                  <a:lnTo>
                    <a:pt x="9" y="26"/>
                  </a:lnTo>
                </a:path>
              </a:pathLst>
            </a:custGeom>
            <a:solidFill>
              <a:schemeClr val="tx1"/>
            </a:solidFill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3925" y="2063"/>
              <a:ext cx="36" cy="26"/>
            </a:xfrm>
            <a:custGeom>
              <a:avLst/>
              <a:gdLst>
                <a:gd name="T0" fmla="*/ 18 w 36"/>
                <a:gd name="T1" fmla="*/ 25 h 26"/>
                <a:gd name="T2" fmla="*/ 26 w 36"/>
                <a:gd name="T3" fmla="*/ 25 h 26"/>
                <a:gd name="T4" fmla="*/ 26 w 36"/>
                <a:gd name="T5" fmla="*/ 17 h 26"/>
                <a:gd name="T6" fmla="*/ 35 w 36"/>
                <a:gd name="T7" fmla="*/ 8 h 26"/>
                <a:gd name="T8" fmla="*/ 26 w 36"/>
                <a:gd name="T9" fmla="*/ 0 h 26"/>
                <a:gd name="T10" fmla="*/ 18 w 36"/>
                <a:gd name="T11" fmla="*/ 0 h 26"/>
                <a:gd name="T12" fmla="*/ 9 w 36"/>
                <a:gd name="T13" fmla="*/ 0 h 26"/>
                <a:gd name="T14" fmla="*/ 0 w 36"/>
                <a:gd name="T15" fmla="*/ 0 h 26"/>
                <a:gd name="T16" fmla="*/ 0 w 36"/>
                <a:gd name="T17" fmla="*/ 8 h 26"/>
                <a:gd name="T18" fmla="*/ 0 w 36"/>
                <a:gd name="T19" fmla="*/ 17 h 26"/>
                <a:gd name="T20" fmla="*/ 9 w 36"/>
                <a:gd name="T21" fmla="*/ 25 h 26"/>
                <a:gd name="T22" fmla="*/ 18 w 36"/>
                <a:gd name="T23" fmla="*/ 25 h 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6"/>
                <a:gd name="T37" fmla="*/ 0 h 26"/>
                <a:gd name="T38" fmla="*/ 36 w 36"/>
                <a:gd name="T39" fmla="*/ 26 h 2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6" h="26">
                  <a:moveTo>
                    <a:pt x="18" y="25"/>
                  </a:moveTo>
                  <a:lnTo>
                    <a:pt x="26" y="25"/>
                  </a:lnTo>
                  <a:lnTo>
                    <a:pt x="26" y="17"/>
                  </a:lnTo>
                  <a:lnTo>
                    <a:pt x="35" y="8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7"/>
                  </a:lnTo>
                  <a:lnTo>
                    <a:pt x="9" y="25"/>
                  </a:lnTo>
                  <a:lnTo>
                    <a:pt x="18" y="25"/>
                  </a:lnTo>
                </a:path>
              </a:pathLst>
            </a:custGeom>
            <a:solidFill>
              <a:schemeClr val="tx1"/>
            </a:solidFill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130" y="2268"/>
              <a:ext cx="27" cy="27"/>
            </a:xfrm>
            <a:custGeom>
              <a:avLst/>
              <a:gdLst>
                <a:gd name="T0" fmla="*/ 17 w 27"/>
                <a:gd name="T1" fmla="*/ 26 h 27"/>
                <a:gd name="T2" fmla="*/ 26 w 27"/>
                <a:gd name="T3" fmla="*/ 26 h 27"/>
                <a:gd name="T4" fmla="*/ 26 w 27"/>
                <a:gd name="T5" fmla="*/ 17 h 27"/>
                <a:gd name="T6" fmla="*/ 26 w 27"/>
                <a:gd name="T7" fmla="*/ 9 h 27"/>
                <a:gd name="T8" fmla="*/ 26 w 27"/>
                <a:gd name="T9" fmla="*/ 0 h 27"/>
                <a:gd name="T10" fmla="*/ 17 w 27"/>
                <a:gd name="T11" fmla="*/ 0 h 27"/>
                <a:gd name="T12" fmla="*/ 9 w 27"/>
                <a:gd name="T13" fmla="*/ 0 h 27"/>
                <a:gd name="T14" fmla="*/ 0 w 27"/>
                <a:gd name="T15" fmla="*/ 0 h 27"/>
                <a:gd name="T16" fmla="*/ 0 w 27"/>
                <a:gd name="T17" fmla="*/ 9 h 27"/>
                <a:gd name="T18" fmla="*/ 0 w 27"/>
                <a:gd name="T19" fmla="*/ 17 h 27"/>
                <a:gd name="T20" fmla="*/ 9 w 27"/>
                <a:gd name="T21" fmla="*/ 26 h 27"/>
                <a:gd name="T22" fmla="*/ 17 w 27"/>
                <a:gd name="T23" fmla="*/ 26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7"/>
                <a:gd name="T37" fmla="*/ 0 h 27"/>
                <a:gd name="T38" fmla="*/ 27 w 27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7" h="27">
                  <a:moveTo>
                    <a:pt x="17" y="26"/>
                  </a:moveTo>
                  <a:lnTo>
                    <a:pt x="26" y="26"/>
                  </a:lnTo>
                  <a:lnTo>
                    <a:pt x="26" y="17"/>
                  </a:lnTo>
                  <a:lnTo>
                    <a:pt x="26" y="9"/>
                  </a:lnTo>
                  <a:lnTo>
                    <a:pt x="26" y="0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9" y="26"/>
                  </a:lnTo>
                  <a:lnTo>
                    <a:pt x="17" y="26"/>
                  </a:lnTo>
                </a:path>
              </a:pathLst>
            </a:custGeom>
            <a:solidFill>
              <a:schemeClr val="tx1"/>
            </a:solidFill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428" y="2473"/>
              <a:ext cx="35" cy="27"/>
            </a:xfrm>
            <a:custGeom>
              <a:avLst/>
              <a:gdLst>
                <a:gd name="T0" fmla="*/ 17 w 35"/>
                <a:gd name="T1" fmla="*/ 26 h 27"/>
                <a:gd name="T2" fmla="*/ 26 w 35"/>
                <a:gd name="T3" fmla="*/ 26 h 27"/>
                <a:gd name="T4" fmla="*/ 34 w 35"/>
                <a:gd name="T5" fmla="*/ 17 h 27"/>
                <a:gd name="T6" fmla="*/ 34 w 35"/>
                <a:gd name="T7" fmla="*/ 9 h 27"/>
                <a:gd name="T8" fmla="*/ 34 w 35"/>
                <a:gd name="T9" fmla="*/ 0 h 27"/>
                <a:gd name="T10" fmla="*/ 26 w 35"/>
                <a:gd name="T11" fmla="*/ 0 h 27"/>
                <a:gd name="T12" fmla="*/ 17 w 35"/>
                <a:gd name="T13" fmla="*/ 0 h 27"/>
                <a:gd name="T14" fmla="*/ 9 w 35"/>
                <a:gd name="T15" fmla="*/ 0 h 27"/>
                <a:gd name="T16" fmla="*/ 0 w 35"/>
                <a:gd name="T17" fmla="*/ 9 h 27"/>
                <a:gd name="T18" fmla="*/ 9 w 35"/>
                <a:gd name="T19" fmla="*/ 17 h 27"/>
                <a:gd name="T20" fmla="*/ 9 w 35"/>
                <a:gd name="T21" fmla="*/ 26 h 27"/>
                <a:gd name="T22" fmla="*/ 17 w 35"/>
                <a:gd name="T23" fmla="*/ 26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"/>
                <a:gd name="T37" fmla="*/ 0 h 27"/>
                <a:gd name="T38" fmla="*/ 35 w 35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" h="27">
                  <a:moveTo>
                    <a:pt x="17" y="26"/>
                  </a:moveTo>
                  <a:lnTo>
                    <a:pt x="26" y="26"/>
                  </a:lnTo>
                  <a:lnTo>
                    <a:pt x="34" y="17"/>
                  </a:lnTo>
                  <a:lnTo>
                    <a:pt x="34" y="9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9"/>
                  </a:lnTo>
                  <a:lnTo>
                    <a:pt x="9" y="17"/>
                  </a:lnTo>
                  <a:lnTo>
                    <a:pt x="9" y="26"/>
                  </a:lnTo>
                  <a:lnTo>
                    <a:pt x="17" y="26"/>
                  </a:lnTo>
                </a:path>
              </a:pathLst>
            </a:custGeom>
            <a:solidFill>
              <a:schemeClr val="tx1"/>
            </a:solidFill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736" y="2678"/>
              <a:ext cx="35" cy="27"/>
            </a:xfrm>
            <a:custGeom>
              <a:avLst/>
              <a:gdLst>
                <a:gd name="T0" fmla="*/ 17 w 35"/>
                <a:gd name="T1" fmla="*/ 26 h 27"/>
                <a:gd name="T2" fmla="*/ 26 w 35"/>
                <a:gd name="T3" fmla="*/ 26 h 27"/>
                <a:gd name="T4" fmla="*/ 26 w 35"/>
                <a:gd name="T5" fmla="*/ 17 h 27"/>
                <a:gd name="T6" fmla="*/ 34 w 35"/>
                <a:gd name="T7" fmla="*/ 9 h 27"/>
                <a:gd name="T8" fmla="*/ 26 w 35"/>
                <a:gd name="T9" fmla="*/ 9 h 27"/>
                <a:gd name="T10" fmla="*/ 26 w 35"/>
                <a:gd name="T11" fmla="*/ 0 h 27"/>
                <a:gd name="T12" fmla="*/ 17 w 35"/>
                <a:gd name="T13" fmla="*/ 0 h 27"/>
                <a:gd name="T14" fmla="*/ 9 w 35"/>
                <a:gd name="T15" fmla="*/ 0 h 27"/>
                <a:gd name="T16" fmla="*/ 0 w 35"/>
                <a:gd name="T17" fmla="*/ 9 h 27"/>
                <a:gd name="T18" fmla="*/ 0 w 35"/>
                <a:gd name="T19" fmla="*/ 17 h 27"/>
                <a:gd name="T20" fmla="*/ 9 w 35"/>
                <a:gd name="T21" fmla="*/ 26 h 27"/>
                <a:gd name="T22" fmla="*/ 17 w 35"/>
                <a:gd name="T23" fmla="*/ 26 h 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"/>
                <a:gd name="T37" fmla="*/ 0 h 27"/>
                <a:gd name="T38" fmla="*/ 35 w 35"/>
                <a:gd name="T39" fmla="*/ 27 h 2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" h="27">
                  <a:moveTo>
                    <a:pt x="17" y="26"/>
                  </a:moveTo>
                  <a:lnTo>
                    <a:pt x="26" y="26"/>
                  </a:lnTo>
                  <a:lnTo>
                    <a:pt x="26" y="17"/>
                  </a:lnTo>
                  <a:lnTo>
                    <a:pt x="34" y="9"/>
                  </a:lnTo>
                  <a:lnTo>
                    <a:pt x="26" y="9"/>
                  </a:lnTo>
                  <a:lnTo>
                    <a:pt x="26" y="0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9"/>
                  </a:lnTo>
                  <a:lnTo>
                    <a:pt x="0" y="17"/>
                  </a:lnTo>
                  <a:lnTo>
                    <a:pt x="9" y="26"/>
                  </a:lnTo>
                  <a:lnTo>
                    <a:pt x="17" y="26"/>
                  </a:lnTo>
                </a:path>
              </a:pathLst>
            </a:custGeom>
            <a:solidFill>
              <a:schemeClr val="tx1"/>
            </a:solidFill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5239" y="2884"/>
              <a:ext cx="35" cy="27"/>
            </a:xfrm>
            <a:custGeom>
              <a:avLst/>
              <a:gdLst>
                <a:gd name="T0" fmla="*/ 17 w 35"/>
                <a:gd name="T1" fmla="*/ 26 h 27"/>
                <a:gd name="T2" fmla="*/ 26 w 35"/>
                <a:gd name="T3" fmla="*/ 26 h 27"/>
                <a:gd name="T4" fmla="*/ 26 w 35"/>
                <a:gd name="T5" fmla="*/ 17 h 27"/>
                <a:gd name="T6" fmla="*/ 34 w 35"/>
                <a:gd name="T7" fmla="*/ 9 h 27"/>
                <a:gd name="T8" fmla="*/ 26 w 35"/>
                <a:gd name="T9" fmla="*/ 0 h 27"/>
                <a:gd name="T10" fmla="*/ 17 w 35"/>
                <a:gd name="T11" fmla="*/ 0 h 27"/>
                <a:gd name="T12" fmla="*/ 9 w 35"/>
                <a:gd name="T13" fmla="*/ 0 h 27"/>
                <a:gd name="T14" fmla="*/ 0 w 35"/>
                <a:gd name="T15" fmla="*/ 9 h 27"/>
                <a:gd name="T16" fmla="*/ 9 w 35"/>
                <a:gd name="T17" fmla="*/ 17 h 27"/>
                <a:gd name="T18" fmla="*/ 9 w 35"/>
                <a:gd name="T19" fmla="*/ 26 h 27"/>
                <a:gd name="T20" fmla="*/ 17 w 35"/>
                <a:gd name="T21" fmla="*/ 26 h 2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5"/>
                <a:gd name="T34" fmla="*/ 0 h 27"/>
                <a:gd name="T35" fmla="*/ 35 w 35"/>
                <a:gd name="T36" fmla="*/ 27 h 2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5" h="27">
                  <a:moveTo>
                    <a:pt x="17" y="26"/>
                  </a:moveTo>
                  <a:lnTo>
                    <a:pt x="26" y="26"/>
                  </a:lnTo>
                  <a:lnTo>
                    <a:pt x="26" y="17"/>
                  </a:lnTo>
                  <a:lnTo>
                    <a:pt x="34" y="9"/>
                  </a:lnTo>
                  <a:lnTo>
                    <a:pt x="26" y="0"/>
                  </a:lnTo>
                  <a:lnTo>
                    <a:pt x="17" y="0"/>
                  </a:lnTo>
                  <a:lnTo>
                    <a:pt x="9" y="0"/>
                  </a:lnTo>
                  <a:lnTo>
                    <a:pt x="0" y="9"/>
                  </a:lnTo>
                  <a:lnTo>
                    <a:pt x="9" y="17"/>
                  </a:lnTo>
                  <a:lnTo>
                    <a:pt x="9" y="26"/>
                  </a:lnTo>
                  <a:lnTo>
                    <a:pt x="17" y="26"/>
                  </a:lnTo>
                </a:path>
              </a:pathLst>
            </a:custGeom>
            <a:solidFill>
              <a:schemeClr val="tx1"/>
            </a:solidFill>
            <a:ln w="254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aphicFrame>
        <p:nvGraphicFramePr>
          <p:cNvPr id="93" name="Table 99"/>
          <p:cNvGraphicFramePr>
            <a:graphicFrameLocks noGrp="1"/>
          </p:cNvGraphicFramePr>
          <p:nvPr/>
        </p:nvGraphicFramePr>
        <p:xfrm>
          <a:off x="533400" y="1676400"/>
          <a:ext cx="3621930" cy="4419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109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1201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Quantity Demanded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20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$50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2044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latin typeface="Cambria" pitchFamily="18" charset="0"/>
                        </a:rPr>
                        <a:t>  45</a:t>
                      </a:r>
                      <a:endParaRPr lang="en-US" sz="1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20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20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20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20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20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12044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latin typeface="Cambria" pitchFamily="18" charset="0"/>
                        </a:rPr>
                        <a:t>  15</a:t>
                      </a:r>
                      <a:endParaRPr lang="en-US" sz="18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204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 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mbria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94" name="Group 93"/>
          <p:cNvGrpSpPr>
            <a:grpSpLocks/>
          </p:cNvGrpSpPr>
          <p:nvPr/>
        </p:nvGrpSpPr>
        <p:grpSpPr bwMode="auto">
          <a:xfrm>
            <a:off x="762000" y="2286000"/>
            <a:ext cx="4301041" cy="533400"/>
            <a:chOff x="616" y="1537"/>
            <a:chExt cx="2698" cy="295"/>
          </a:xfrm>
        </p:grpSpPr>
        <p:sp>
          <p:nvSpPr>
            <p:cNvPr id="95" name="Oval 91"/>
            <p:cNvSpPr>
              <a:spLocks noChangeArrowheads="1"/>
            </p:cNvSpPr>
            <p:nvPr/>
          </p:nvSpPr>
          <p:spPr bwMode="auto">
            <a:xfrm>
              <a:off x="616" y="1576"/>
              <a:ext cx="1864" cy="25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l-GR">
                <a:latin typeface="Cambria" pitchFamily="18" charset="0"/>
              </a:endParaRPr>
            </a:p>
          </p:txBody>
        </p:sp>
        <p:sp>
          <p:nvSpPr>
            <p:cNvPr id="96" name="Line 92"/>
            <p:cNvSpPr>
              <a:spLocks noChangeShapeType="1"/>
            </p:cNvSpPr>
            <p:nvPr/>
          </p:nvSpPr>
          <p:spPr bwMode="auto">
            <a:xfrm flipV="1">
              <a:off x="2557" y="1537"/>
              <a:ext cx="757" cy="16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97" name="Group 94"/>
          <p:cNvGrpSpPr>
            <a:grpSpLocks/>
          </p:cNvGrpSpPr>
          <p:nvPr/>
        </p:nvGrpSpPr>
        <p:grpSpPr bwMode="auto">
          <a:xfrm>
            <a:off x="838200" y="3886200"/>
            <a:ext cx="5508351" cy="990600"/>
            <a:chOff x="583" y="2185"/>
            <a:chExt cx="3309" cy="463"/>
          </a:xfrm>
        </p:grpSpPr>
        <p:sp>
          <p:nvSpPr>
            <p:cNvPr id="98" name="Oval 89"/>
            <p:cNvSpPr>
              <a:spLocks noChangeArrowheads="1"/>
            </p:cNvSpPr>
            <p:nvPr/>
          </p:nvSpPr>
          <p:spPr bwMode="auto">
            <a:xfrm>
              <a:off x="583" y="2428"/>
              <a:ext cx="1864" cy="22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l-GR">
                <a:latin typeface="Cambria" pitchFamily="18" charset="0"/>
              </a:endParaRPr>
            </a:p>
          </p:txBody>
        </p:sp>
        <p:sp>
          <p:nvSpPr>
            <p:cNvPr id="99" name="Line 90"/>
            <p:cNvSpPr>
              <a:spLocks noChangeShapeType="1"/>
            </p:cNvSpPr>
            <p:nvPr/>
          </p:nvSpPr>
          <p:spPr bwMode="auto">
            <a:xfrm flipV="1">
              <a:off x="2487" y="2185"/>
              <a:ext cx="1405" cy="3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00" name="Group 95"/>
          <p:cNvGrpSpPr>
            <a:grpSpLocks/>
          </p:cNvGrpSpPr>
          <p:nvPr/>
        </p:nvGrpSpPr>
        <p:grpSpPr bwMode="auto">
          <a:xfrm>
            <a:off x="838200" y="4570413"/>
            <a:ext cx="6489290" cy="1525587"/>
            <a:chOff x="581" y="2684"/>
            <a:chExt cx="4079" cy="578"/>
          </a:xfrm>
        </p:grpSpPr>
        <p:sp>
          <p:nvSpPr>
            <p:cNvPr id="101" name="Oval 87"/>
            <p:cNvSpPr>
              <a:spLocks noChangeArrowheads="1"/>
            </p:cNvSpPr>
            <p:nvPr/>
          </p:nvSpPr>
          <p:spPr bwMode="auto">
            <a:xfrm>
              <a:off x="581" y="3064"/>
              <a:ext cx="1864" cy="198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l-GR">
                <a:latin typeface="Cambria" pitchFamily="18" charset="0"/>
              </a:endParaRPr>
            </a:p>
          </p:txBody>
        </p:sp>
        <p:sp>
          <p:nvSpPr>
            <p:cNvPr id="102" name="Line 88"/>
            <p:cNvSpPr>
              <a:spLocks noChangeShapeType="1"/>
            </p:cNvSpPr>
            <p:nvPr/>
          </p:nvSpPr>
          <p:spPr bwMode="auto">
            <a:xfrm flipV="1">
              <a:off x="2478" y="2684"/>
              <a:ext cx="2182" cy="49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pic>
        <p:nvPicPr>
          <p:cNvPr id="3" name="Εικόνα 2">
            <a:extLst>
              <a:ext uri="{FF2B5EF4-FFF2-40B4-BE49-F238E27FC236}">
                <a16:creationId xmlns="" xmlns:a16="http://schemas.microsoft.com/office/drawing/2014/main" id="{9B40FD52-0BB2-F51D-A6E8-C88F7E9EE8A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28600"/>
            <a:ext cx="4183117" cy="7317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3071</Words>
  <Application>Microsoft Office PowerPoint</Application>
  <PresentationFormat>Προβολή στην οθόνη (4:3)</PresentationFormat>
  <Paragraphs>644</Paragraphs>
  <Slides>39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0" baseType="lpstr">
      <vt:lpstr>Θέμα του Office</vt:lpstr>
      <vt:lpstr>BUSINESS ECONOMICS Markets and Their Operation (Demand and Supply)</vt:lpstr>
      <vt:lpstr>Market Participants</vt:lpstr>
      <vt:lpstr>The Circular Flow</vt:lpstr>
      <vt:lpstr>The Circular Flow</vt:lpstr>
      <vt:lpstr>The Circular Flow</vt:lpstr>
      <vt:lpstr>Supply and Demand</vt:lpstr>
      <vt:lpstr>The Law of Demand</vt:lpstr>
      <vt:lpstr>Individual Demand and Market Demand</vt:lpstr>
      <vt:lpstr>Demand Schedule and Curve</vt:lpstr>
      <vt:lpstr>Factors That Set Demand Behavior (Determinants of Demand)</vt:lpstr>
      <vt:lpstr>Changing Demand (Shifting the Demand Curve)</vt:lpstr>
      <vt:lpstr>Movements vs. Shifts</vt:lpstr>
      <vt:lpstr>Movements vs. Shifts</vt:lpstr>
      <vt:lpstr>Law of Supply</vt:lpstr>
      <vt:lpstr>Supply Schedule and Curve</vt:lpstr>
      <vt:lpstr>Factors that Set Supply Behavior (Determinants of Supply)</vt:lpstr>
      <vt:lpstr>Changing Supply (Shifting the Supply Curve)</vt:lpstr>
      <vt:lpstr>Movements vs. Shifts</vt:lpstr>
      <vt:lpstr>Movements vs. Shifts</vt:lpstr>
      <vt:lpstr>Putting a Market Together</vt:lpstr>
      <vt:lpstr>Equilibrium</vt:lpstr>
      <vt:lpstr>Equilibrium</vt:lpstr>
      <vt:lpstr>Resolving a Market Surplus</vt:lpstr>
      <vt:lpstr>Resolving a Market Shortage</vt:lpstr>
      <vt:lpstr>What Causes the Price to Change?</vt:lpstr>
      <vt:lpstr>Demand Increases</vt:lpstr>
      <vt:lpstr>Demand Decreases</vt:lpstr>
      <vt:lpstr>Supply Increases</vt:lpstr>
      <vt:lpstr>Supply Decreases</vt:lpstr>
      <vt:lpstr>Summary: When Do Prices Change?</vt:lpstr>
      <vt:lpstr>Exercise</vt:lpstr>
      <vt:lpstr>Price Controls</vt:lpstr>
      <vt:lpstr>Price Ceiling</vt:lpstr>
      <vt:lpstr>Price Floor</vt:lpstr>
      <vt:lpstr>Διαφάνεια 35</vt:lpstr>
      <vt:lpstr>Διαφάνεια 36</vt:lpstr>
      <vt:lpstr>Διαφάνεια 37</vt:lpstr>
      <vt:lpstr>Διαφάνεια 38</vt:lpstr>
      <vt:lpstr>Διαφάνεια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tzitzi</dc:creator>
  <cp:lastModifiedBy>Χρήστης των Windows</cp:lastModifiedBy>
  <cp:revision>128</cp:revision>
  <dcterms:created xsi:type="dcterms:W3CDTF">2010-06-11T10:29:42Z</dcterms:created>
  <dcterms:modified xsi:type="dcterms:W3CDTF">2022-09-05T14:17:23Z</dcterms:modified>
</cp:coreProperties>
</file>