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1" r:id="rId2"/>
    <p:sldMasterId id="2147483755" r:id="rId3"/>
    <p:sldMasterId id="2147483827" r:id="rId4"/>
  </p:sldMasterIdLst>
  <p:sldIdLst>
    <p:sldId id="268" r:id="rId5"/>
    <p:sldId id="256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57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996600"/>
    <a:srgbClr val="333300"/>
    <a:srgbClr val="666633"/>
    <a:srgbClr val="996633"/>
    <a:srgbClr val="8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01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938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692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42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571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04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049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695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018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493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10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6814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5840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413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1692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477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984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2248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1335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2394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4254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5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71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75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30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444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688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080033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454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21716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587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0252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81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5895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0209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43078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8184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5599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4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1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506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91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645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737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05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76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39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639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ecd.org/migration/foreign-born-population.htm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8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 Policies in the EU: Main Trends and Challenges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80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Schengen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3975622"/>
            <a:ext cx="3702581" cy="24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4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Readmission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EURAs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International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accession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quotas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Elite.</a:t>
            </a: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Union’s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A.G.YILDIZ (2016) </a:t>
            </a:r>
            <a:endParaRPr lang="en-GB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4084" y="750627"/>
            <a:ext cx="8748215" cy="50906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Return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readmission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smuggling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in transit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Security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Third Country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Money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Legal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No life in limbo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 - Foreign-born population - OECD Data. (</a:t>
            </a:r>
            <a:r>
              <a:rPr lang="en-GB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October 19, 2017, from 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GB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data.oecd.org/migration/foreign-born-population.htm#indicator-chart</a:t>
            </a:r>
            <a:endParaRPr lang="tr-TR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(2016, June 07). </a:t>
            </a:r>
            <a:r>
              <a:rPr lang="en-GB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on establishing a new Partnership Framework with third countries under the European Agenda on Migration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[PDF]. Strasbourg: European Union</a:t>
            </a:r>
            <a:r>
              <a:rPr lang="en-GB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Yildiz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G. (2016). </a:t>
            </a:r>
            <a:r>
              <a:rPr lang="en-GB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Unions immigration policy: managing migration in Turkey and Morocco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London: Palgrave Macmillan.</a:t>
            </a:r>
            <a:endParaRPr lang="tr-TR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Koenig 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(2017, April 06). </a:t>
            </a:r>
            <a:r>
              <a:rPr lang="en-GB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EU'S External Migration Policy: Towards Win-Win-Win Partnership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[PDF]. Berlin: Jacques </a:t>
            </a:r>
            <a:r>
              <a:rPr lang="en-GB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Delors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GB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8011" y="6324600"/>
            <a:ext cx="9144000" cy="361950"/>
          </a:xfrm>
        </p:spPr>
        <p:txBody>
          <a:bodyPr>
            <a:noAutofit/>
          </a:bodyPr>
          <a:lstStyle/>
          <a:p>
            <a:pPr algn="l"/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: OECD International </a:t>
            </a:r>
            <a:r>
              <a:rPr lang="tr-TR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61" y="395288"/>
            <a:ext cx="10912177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1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 Framework 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GB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hird</a:t>
            </a:r>
            <a:r>
              <a:rPr lang="en-GB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ountries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(2016)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tr-T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lives in the Mediterranean sea;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rate of returns to countries of origin and transit;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enable migrants and refugees to stay close to home and to avoid taking dangerous journeys.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1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key partners to improve the legislative and institutional framework for migration;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assistance for capacity building on border and migration management, including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protection for refugees;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rates of return and readmission with a preference to voluntary return and a focus 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reintegration;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Stemming the irregular flows while offering legal migration channels, including increased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resettlement efforts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European Commission (2016)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GB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3200" b="1" dirty="0" smtClean="0"/>
              <a:t>                 </a:t>
            </a:r>
          </a:p>
          <a:p>
            <a:pPr marL="0" indent="0" algn="just">
              <a:buNone/>
            </a:pPr>
            <a:r>
              <a:rPr lang="tr-TR" sz="3200" b="1" dirty="0"/>
              <a:t> </a:t>
            </a:r>
            <a:r>
              <a:rPr lang="tr-TR" sz="3200" b="1" dirty="0" smtClean="0"/>
              <a:t>            </a:t>
            </a:r>
            <a:r>
              <a:rPr lang="tr-TR" sz="3600" b="1" dirty="0" smtClean="0">
                <a:solidFill>
                  <a:srgbClr val="003300"/>
                </a:solidFill>
              </a:rPr>
              <a:t>Security  </a:t>
            </a:r>
            <a:r>
              <a:rPr lang="tr-TR" sz="3600" b="1" dirty="0" smtClean="0"/>
              <a:t>                                    </a:t>
            </a:r>
            <a:r>
              <a:rPr lang="tr-TR" sz="3600" b="1" dirty="0" smtClean="0">
                <a:solidFill>
                  <a:srgbClr val="003300"/>
                </a:solidFill>
              </a:rPr>
              <a:t>Development</a:t>
            </a:r>
          </a:p>
          <a:p>
            <a:pPr marL="0" indent="0" algn="just">
              <a:buNone/>
            </a:pPr>
            <a:r>
              <a:rPr lang="tr-TR" dirty="0" smtClean="0"/>
              <a:t>           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Remote Control                                                  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Root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Cause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          Visa </a:t>
            </a:r>
            <a:r>
              <a:rPr lang="tr-TR" sz="2400" dirty="0" err="1" smtClean="0">
                <a:solidFill>
                  <a:schemeClr val="tx1"/>
                </a:solidFill>
              </a:rPr>
              <a:t>Policy</a:t>
            </a:r>
            <a:r>
              <a:rPr lang="tr-TR" sz="2400" dirty="0" smtClean="0">
                <a:solidFill>
                  <a:schemeClr val="tx1"/>
                </a:solidFill>
              </a:rPr>
              <a:t>                                           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          </a:t>
            </a:r>
            <a:r>
              <a:rPr lang="tr-TR" sz="2400" dirty="0" err="1" smtClean="0">
                <a:solidFill>
                  <a:schemeClr val="tx1"/>
                </a:solidFill>
              </a:rPr>
              <a:t>Mobility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Partnership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328" y="3985146"/>
            <a:ext cx="3239979" cy="21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Control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smuggling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trafficking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Readmitting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cressed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illegally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Coastguard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patrols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restrain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minimize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minimize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8068" y="415753"/>
            <a:ext cx="1676400" cy="14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Migration (GAM) 2005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1073" y="4543920"/>
            <a:ext cx="2403395" cy="20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0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Migration (2007)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Discourage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Çerçeve">
  <a:themeElements>
    <a:clrScheme name="Çerçev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18A1B607-7BAE-46D6-8090-545AC7BDD739}"/>
    </a:ext>
  </a:extLst>
</a:theme>
</file>

<file path=ppt/theme/theme3.xml><?xml version="1.0" encoding="utf-8"?>
<a:theme xmlns:a="http://schemas.openxmlformats.org/drawingml/2006/main" name="Çerçeve">
  <a:themeElements>
    <a:clrScheme name="Çerçev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Crop">
  <a:themeElements>
    <a:clrScheme name="Past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658</TotalTime>
  <Words>560</Words>
  <Application>Microsoft Office PowerPoint</Application>
  <PresentationFormat>Προσαρμογή</PresentationFormat>
  <Paragraphs>80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Geçmişe bakış</vt:lpstr>
      <vt:lpstr>1_Çerçeve</vt:lpstr>
      <vt:lpstr>Çerçeve</vt:lpstr>
      <vt:lpstr>Crop</vt:lpstr>
      <vt:lpstr>Migration Policies in the EU: Main Trends and Challenges</vt:lpstr>
      <vt:lpstr>Διαφάνεια 2</vt:lpstr>
      <vt:lpstr>Partnership Framework With Third Countries (2016)</vt:lpstr>
      <vt:lpstr>Long Term Objectives </vt:lpstr>
      <vt:lpstr> Approaches</vt:lpstr>
      <vt:lpstr>Remote Control Approach</vt:lpstr>
      <vt:lpstr>Root Cause Approach</vt:lpstr>
      <vt:lpstr>Global Approach to Migration (GAM) 2005</vt:lpstr>
      <vt:lpstr>Mobility Partnership to Foster Legal Migration (2007)</vt:lpstr>
      <vt:lpstr>Visa Policy</vt:lpstr>
      <vt:lpstr>EU Readmission Agreement (EURAs)</vt:lpstr>
      <vt:lpstr>Διαφάνεια 12</vt:lpstr>
      <vt:lpstr>References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Esskici</dc:creator>
  <cp:lastModifiedBy>user</cp:lastModifiedBy>
  <cp:revision>38</cp:revision>
  <dcterms:created xsi:type="dcterms:W3CDTF">2017-10-21T17:14:26Z</dcterms:created>
  <dcterms:modified xsi:type="dcterms:W3CDTF">2022-05-20T14:15:41Z</dcterms:modified>
</cp:coreProperties>
</file>