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6" r:id="rId46"/>
    <p:sldId id="307" r:id="rId47"/>
    <p:sldId id="301" r:id="rId48"/>
    <p:sldId id="302" r:id="rId49"/>
    <p:sldId id="303" r:id="rId50"/>
    <p:sldId id="304" r:id="rId51"/>
    <p:sldId id="305" r:id="rId52"/>
    <p:sldId id="300" r:id="rId5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95786F7-EE4B-4D4B-B5DD-67AD08804C1D}" type="datetimeFigureOut">
              <a:rPr lang="el-GR" smtClean="0"/>
              <a:pPr/>
              <a:t>20/5/2022</a:t>
            </a:fld>
            <a:endParaRPr lang="el-GR"/>
          </a:p>
        </p:txBody>
      </p:sp>
      <p:sp>
        <p:nvSpPr>
          <p:cNvPr id="19" name="Footer Placeholder 18"/>
          <p:cNvSpPr>
            <a:spLocks noGrp="1"/>
          </p:cNvSpPr>
          <p:nvPr>
            <p:ph type="ftr" sz="quarter" idx="11"/>
          </p:nvPr>
        </p:nvSpPr>
        <p:spPr/>
        <p:txBody>
          <a:bodyPr/>
          <a:lstStyle/>
          <a:p>
            <a:endParaRPr lang="el-GR"/>
          </a:p>
        </p:txBody>
      </p:sp>
      <p:sp>
        <p:nvSpPr>
          <p:cNvPr id="27" name="Slide Number Placeholder 26"/>
          <p:cNvSpPr>
            <a:spLocks noGrp="1"/>
          </p:cNvSpPr>
          <p:nvPr>
            <p:ph type="sldNum" sz="quarter" idx="12"/>
          </p:nvPr>
        </p:nvSpPr>
        <p:spPr/>
        <p:txBody>
          <a:bodyPr/>
          <a:lstStyle/>
          <a:p>
            <a:fld id="{44295444-6449-461E-A2B9-5C3CBAC9B296}"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95786F7-EE4B-4D4B-B5DD-67AD08804C1D}" type="datetimeFigureOut">
              <a:rPr lang="el-GR" smtClean="0"/>
              <a:pPr/>
              <a:t>20/5/2022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4295444-6449-461E-A2B9-5C3CBAC9B296}"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95786F7-EE4B-4D4B-B5DD-67AD08804C1D}" type="datetimeFigureOut">
              <a:rPr lang="el-GR" smtClean="0"/>
              <a:pPr/>
              <a:t>20/5/2022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4295444-6449-461E-A2B9-5C3CBAC9B296}"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95786F7-EE4B-4D4B-B5DD-67AD08804C1D}" type="datetimeFigureOut">
              <a:rPr lang="el-GR" smtClean="0"/>
              <a:pPr/>
              <a:t>20/5/2022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4295444-6449-461E-A2B9-5C3CBAC9B296}"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95786F7-EE4B-4D4B-B5DD-67AD08804C1D}" type="datetimeFigureOut">
              <a:rPr lang="el-GR" smtClean="0"/>
              <a:pPr/>
              <a:t>20/5/2022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4295444-6449-461E-A2B9-5C3CBAC9B296}"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95786F7-EE4B-4D4B-B5DD-67AD08804C1D}" type="datetimeFigureOut">
              <a:rPr lang="el-GR" smtClean="0"/>
              <a:pPr/>
              <a:t>20/5/2022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4295444-6449-461E-A2B9-5C3CBAC9B296}"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95786F7-EE4B-4D4B-B5DD-67AD08804C1D}" type="datetimeFigureOut">
              <a:rPr lang="el-GR" smtClean="0"/>
              <a:pPr/>
              <a:t>20/5/2022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44295444-6449-461E-A2B9-5C3CBAC9B296}"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95786F7-EE4B-4D4B-B5DD-67AD08804C1D}" type="datetimeFigureOut">
              <a:rPr lang="el-GR" smtClean="0"/>
              <a:pPr/>
              <a:t>20/5/2022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44295444-6449-461E-A2B9-5C3CBAC9B296}"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5786F7-EE4B-4D4B-B5DD-67AD08804C1D}" type="datetimeFigureOut">
              <a:rPr lang="el-GR" smtClean="0"/>
              <a:pPr/>
              <a:t>20/5/2022</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44295444-6449-461E-A2B9-5C3CBAC9B296}"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95786F7-EE4B-4D4B-B5DD-67AD08804C1D}" type="datetimeFigureOut">
              <a:rPr lang="el-GR" smtClean="0"/>
              <a:pPr/>
              <a:t>20/5/2022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4295444-6449-461E-A2B9-5C3CBAC9B296}"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95786F7-EE4B-4D4B-B5DD-67AD08804C1D}" type="datetimeFigureOut">
              <a:rPr lang="el-GR" smtClean="0"/>
              <a:pPr/>
              <a:t>20/5/2022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a:xfrm>
            <a:off x="8077200" y="6356350"/>
            <a:ext cx="609600" cy="365125"/>
          </a:xfrm>
        </p:spPr>
        <p:txBody>
          <a:bodyPr/>
          <a:lstStyle/>
          <a:p>
            <a:fld id="{44295444-6449-461E-A2B9-5C3CBAC9B296}" type="slidenum">
              <a:rPr lang="el-GR" smtClean="0"/>
              <a:pPr/>
              <a:t>‹#›</a:t>
            </a:fld>
            <a:endParaRPr lang="el-G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95786F7-EE4B-4D4B-B5DD-67AD08804C1D}" type="datetimeFigureOut">
              <a:rPr lang="el-GR" smtClean="0"/>
              <a:pPr/>
              <a:t>20/5/2022</a:t>
            </a:fld>
            <a:endParaRPr lang="el-G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4295444-6449-461E-A2B9-5C3CBAC9B296}" type="slidenum">
              <a:rPr lang="el-GR" smtClean="0"/>
              <a:pPr/>
              <a:t>‹#›</a:t>
            </a:fld>
            <a:endParaRPr lang="el-G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l-GR" dirty="0"/>
              <a:t/>
            </a:r>
            <a:br>
              <a:rPr lang="el-GR" dirty="0"/>
            </a:br>
            <a:r>
              <a:rPr lang="el-GR" b="1" i="1" dirty="0"/>
              <a:t> </a:t>
            </a:r>
            <a:r>
              <a:rPr lang="el-GR" dirty="0"/>
              <a:t/>
            </a:r>
            <a:br>
              <a:rPr lang="el-GR" dirty="0"/>
            </a:br>
            <a:r>
              <a:rPr lang="el-GR" dirty="0" smtClean="0"/>
              <a:t> </a:t>
            </a:r>
            <a:r>
              <a:rPr lang="el-GR" b="1" i="1" dirty="0"/>
              <a:t> </a:t>
            </a:r>
            <a:r>
              <a:rPr lang="el-GR" dirty="0"/>
              <a:t/>
            </a:r>
            <a:br>
              <a:rPr lang="el-GR" dirty="0"/>
            </a:br>
            <a:r>
              <a:rPr lang="el-GR" dirty="0"/>
              <a:t/>
            </a:r>
            <a:br>
              <a:rPr lang="el-GR" dirty="0"/>
            </a:br>
            <a:r>
              <a:rPr lang="el-GR" b="1" dirty="0"/>
              <a:t> </a:t>
            </a:r>
            <a:r>
              <a:rPr lang="el-GR" dirty="0"/>
              <a:t/>
            </a:r>
            <a:br>
              <a:rPr lang="el-GR" dirty="0"/>
            </a:br>
            <a:r>
              <a:rPr lang="el-GR" dirty="0"/>
              <a:t> </a:t>
            </a:r>
            <a:br>
              <a:rPr lang="el-GR" dirty="0"/>
            </a:br>
            <a:r>
              <a:rPr lang="el-GR" dirty="0"/>
              <a:t/>
            </a:r>
            <a:br>
              <a:rPr lang="el-GR" dirty="0"/>
            </a:br>
            <a:r>
              <a:rPr lang="el-GR" dirty="0"/>
              <a:t/>
            </a:r>
            <a:br>
              <a:rPr lang="el-GR" dirty="0"/>
            </a:br>
            <a:r>
              <a:rPr lang="el-GR" dirty="0" smtClean="0"/>
              <a:t> </a:t>
            </a:r>
            <a:r>
              <a:rPr lang="el-GR" b="1" dirty="0"/>
              <a:t> </a:t>
            </a:r>
            <a:r>
              <a:rPr lang="el-GR" dirty="0"/>
              <a:t/>
            </a:r>
            <a:br>
              <a:rPr lang="el-GR" dirty="0"/>
            </a:br>
            <a:r>
              <a:rPr lang="el-GR" dirty="0" smtClean="0"/>
              <a:t> </a:t>
            </a:r>
            <a:r>
              <a:rPr lang="en-US" dirty="0"/>
              <a:t> </a:t>
            </a:r>
            <a:r>
              <a:rPr lang="el-GR" dirty="0"/>
              <a:t/>
            </a:r>
            <a:br>
              <a:rPr lang="el-GR" dirty="0"/>
            </a:br>
            <a:r>
              <a:rPr lang="el-GR" dirty="0"/>
              <a:t/>
            </a:r>
            <a:br>
              <a:rPr lang="el-GR" dirty="0"/>
            </a:br>
            <a:endParaRPr lang="el-GR" dirty="0"/>
          </a:p>
        </p:txBody>
      </p:sp>
      <p:sp>
        <p:nvSpPr>
          <p:cNvPr id="3" name="Subtitle 2"/>
          <p:cNvSpPr>
            <a:spLocks noGrp="1"/>
          </p:cNvSpPr>
          <p:nvPr>
            <p:ph type="subTitle" idx="1"/>
          </p:nvPr>
        </p:nvSpPr>
        <p:spPr/>
        <p:txBody>
          <a:bodyPr>
            <a:normAutofit fontScale="92500" lnSpcReduction="20000"/>
          </a:bodyPr>
          <a:lstStyle/>
          <a:p>
            <a:pPr algn="ctr"/>
            <a:r>
              <a:rPr lang="el-GR" sz="3600" dirty="0" smtClean="0"/>
              <a:t>ΟΙ ΜΕΤΑΠΟΛΕΜΙΚΕΣ ΜΕΤΑΚΙΝΗΣΕΙΣ</a:t>
            </a:r>
            <a:br>
              <a:rPr lang="el-GR" sz="3600" dirty="0" smtClean="0"/>
            </a:br>
            <a:r>
              <a:rPr lang="el-GR" sz="3600" dirty="0" smtClean="0"/>
              <a:t>ΕΡΓΑΤΙΚΟΥ ΔΥΝΑΜΙΚΟΥ ΑΠΟ ΚΑΙ ΠΡΟΣ ΤΗΝ ΕΥΡΩΠΗ</a:t>
            </a:r>
            <a:r>
              <a:rPr lang="el-GR" dirty="0" smtClean="0"/>
              <a:t/>
            </a:r>
            <a:br>
              <a:rPr lang="el-GR" dirty="0" smtClean="0"/>
            </a:b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60648"/>
            <a:ext cx="8568952" cy="6555641"/>
          </a:xfrm>
          <a:prstGeom prst="rect">
            <a:avLst/>
          </a:prstGeom>
        </p:spPr>
        <p:txBody>
          <a:bodyPr wrap="square">
            <a:spAutoFit/>
          </a:bodyPr>
          <a:lstStyle/>
          <a:p>
            <a:r>
              <a:rPr lang="el-GR" sz="2800" dirty="0" smtClean="0"/>
              <a:t>Η Δ. Γερμανία συγκεκριμένα έφτασε σε ποσοστό ανερ</a:t>
            </a:r>
            <a:r>
              <a:rPr lang="en-US" sz="2800" dirty="0" smtClean="0"/>
              <a:t>-</a:t>
            </a:r>
            <a:r>
              <a:rPr lang="el-GR" sz="2800" dirty="0" smtClean="0"/>
              <a:t>γίας της τάξης του 0,6%, κάτω και από το θεωρούμενο την εποχή εκείνη φυσιολογικό ποσοστό του 1%. </a:t>
            </a:r>
            <a:br>
              <a:rPr lang="el-GR" sz="2800" dirty="0" smtClean="0"/>
            </a:br>
            <a:r>
              <a:rPr lang="el-GR" sz="2800" dirty="0" smtClean="0"/>
              <a:t>Η ανάπτυξη αυτή αφορούσε κυρίως τη μεταποίηση που αφού απορρόφησε όλες τις διαθέσιμες εφεδρείες εργα</a:t>
            </a:r>
            <a:r>
              <a:rPr lang="en-US" sz="2800" dirty="0" smtClean="0"/>
              <a:t>-</a:t>
            </a:r>
            <a:r>
              <a:rPr lang="el-GR" sz="2800" dirty="0" smtClean="0"/>
              <a:t>τικού δυναμικού, άνεργους και υποαπασχολούμενους στους δυο άλλους τομείς της οικονομίας απειλήθηκε με διακοπή λόγω της έλλειψης εργατικού δυναμικού. Στο σημείο αυτό ακριβώς οι βορειοδυτικές ευρωπαϊκές χώρες στράφηκαν προς την προσέλκυση μεταναστών.</a:t>
            </a:r>
            <a:br>
              <a:rPr lang="el-GR" sz="2800" dirty="0" smtClean="0"/>
            </a:br>
            <a:r>
              <a:rPr lang="el-GR" sz="2800" dirty="0" smtClean="0"/>
              <a:t>Αρχικά και κατά τη διάρκεια της δεκαετίας του 1950 ήταν το Βέλγιο που άρχισε να προσελκύει εργάτες για τα ανθρακωρυχεία του. Η τάση αυτή καταγράφτηκε με μια βαθμιαία στροφή της μετανάστευσης από τις υπερ</a:t>
            </a:r>
            <a:r>
              <a:rPr lang="en-US" sz="2800" dirty="0" smtClean="0"/>
              <a:t>-</a:t>
            </a:r>
            <a:r>
              <a:rPr lang="el-GR" sz="2800" dirty="0" smtClean="0"/>
              <a:t>πόντιες προς τις ευρωπαϊκές χώρες. </a:t>
            </a:r>
            <a:endParaRPr lang="el-GR"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260648"/>
            <a:ext cx="8748464" cy="6555641"/>
          </a:xfrm>
          <a:prstGeom prst="rect">
            <a:avLst/>
          </a:prstGeom>
        </p:spPr>
        <p:txBody>
          <a:bodyPr wrap="square">
            <a:spAutoFit/>
          </a:bodyPr>
          <a:lstStyle/>
          <a:p>
            <a:r>
              <a:rPr lang="el-GR" sz="2800" dirty="0" smtClean="0"/>
              <a:t>Στις αρχές της δεκαετίας του 1960 είναι ήδη εμφανές ότι η μετανάστευση γίνεται πλέον ενδοευρωπαϊκή υπόθεση. Εκτός όμως της αλλαγής της κατεύθυνσης, υπάρχει και ένα επιπλέον χαρακτηριστικό στοιχείο που τη διαφορο</a:t>
            </a:r>
            <a:r>
              <a:rPr lang="en-US" sz="2800" dirty="0" smtClean="0"/>
              <a:t>-</a:t>
            </a:r>
            <a:r>
              <a:rPr lang="el-GR" sz="2800" dirty="0" smtClean="0"/>
              <a:t>ποιεί από τις κινήσεις προηγούμενων περιόδων και συγκεκριμένα ο προσωρινός της χαρακτήρας.</a:t>
            </a:r>
            <a:br>
              <a:rPr lang="el-GR" sz="2800" dirty="0" smtClean="0"/>
            </a:br>
            <a:r>
              <a:rPr lang="el-GR" sz="2800" dirty="0" smtClean="0"/>
              <a:t>Η επιθυμία των αναπτυγμένων χωρών για προσωρινή εισροή μεταναστών φαίνεται κυρίως από το ότι σπεύδουν να δημιουργήσουν νομικό πλαίσιο για τη μετανά</a:t>
            </a:r>
            <a:r>
              <a:rPr lang="en-US" sz="2800" dirty="0" smtClean="0"/>
              <a:t>-</a:t>
            </a:r>
            <a:r>
              <a:rPr lang="el-GR" sz="2800" dirty="0" smtClean="0"/>
              <a:t>στευση με τη μορφή διακρατικών συμφωνιών που υπο</a:t>
            </a:r>
            <a:r>
              <a:rPr lang="en-US" sz="2800" dirty="0" smtClean="0"/>
              <a:t>-</a:t>
            </a:r>
            <a:r>
              <a:rPr lang="el-GR" sz="2800" dirty="0" smtClean="0"/>
              <a:t>γράφουν με τις χώρες προέλευσης των μεταναστών. Οι συμφωνίες αυτές έδιναν στις χώρες υποδοχής το δικαίωμα να επιλέ</a:t>
            </a:r>
            <a:r>
              <a:rPr lang="en-US" sz="2800" dirty="0" smtClean="0"/>
              <a:t>-</a:t>
            </a:r>
            <a:r>
              <a:rPr lang="el-GR" sz="2800" dirty="0" smtClean="0"/>
              <a:t>γουν ποιους θα δεχθούν, σε ποιες περιοχές και επιχειρή</a:t>
            </a:r>
            <a:r>
              <a:rPr lang="en-US" sz="2800" dirty="0" smtClean="0"/>
              <a:t>-</a:t>
            </a:r>
            <a:r>
              <a:rPr lang="el-GR" sz="2800" dirty="0" smtClean="0"/>
              <a:t>σεις αυτοί θα απασχοληθούν, το διάστημα παραμονής τους (συνήθως ένα έτος με δυνατότητα ανανέωσης) κλπ. </a:t>
            </a:r>
            <a:endParaRPr lang="el-GR"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548680"/>
            <a:ext cx="8820472" cy="6124754"/>
          </a:xfrm>
          <a:prstGeom prst="rect">
            <a:avLst/>
          </a:prstGeom>
        </p:spPr>
        <p:txBody>
          <a:bodyPr wrap="square">
            <a:spAutoFit/>
          </a:bodyPr>
          <a:lstStyle/>
          <a:p>
            <a:r>
              <a:rPr lang="el-GR" b="1" i="1" dirty="0" smtClean="0"/>
              <a:t> </a:t>
            </a:r>
            <a:r>
              <a:rPr lang="el-GR" sz="2800" dirty="0" smtClean="0"/>
              <a:t>Είναι ενδεικτικός ο όρος </a:t>
            </a:r>
            <a:r>
              <a:rPr lang="en-US" sz="2800" dirty="0" err="1" smtClean="0"/>
              <a:t>gastarbeiters</a:t>
            </a:r>
            <a:r>
              <a:rPr lang="el-GR" sz="2800" dirty="0" smtClean="0"/>
              <a:t> (φιλοξενούμενοι εργάτες) που χρησιμοποιούσαν οι Γερμανοί για τους ξένους εργάτες στη χώρα τους.</a:t>
            </a:r>
            <a:br>
              <a:rPr lang="el-GR" sz="2800" dirty="0" smtClean="0"/>
            </a:br>
            <a:r>
              <a:rPr lang="el-GR" sz="2800" dirty="0" smtClean="0"/>
              <a:t>Παρά τις αρχικές προθέσεις των χωρών υποδοχής των μεταναστών, πολύ σύντομα αυτές μετέβαλαν την πολιτική τους σχετικά με τη διάρκεια παραμονής των μεταναστών. Αυτό εξηγείται πάνω στη βάση του ευρήματος ότι η συνεχής μεταβολή του εργατικού τους δυναμικού (εισροή μεταναστών, παλιννόστηση τους, εισροή νέων κοκ.) είχε δυσμενείς επιδράσεις στο ρυθμό ανάπτυξης τους. Τις δυσμενείς αυτές επιδράσεις προκα</a:t>
            </a:r>
            <a:r>
              <a:rPr lang="en-US" sz="2800" dirty="0" smtClean="0"/>
              <a:t>-</a:t>
            </a:r>
            <a:r>
              <a:rPr lang="el-GR" sz="2800" dirty="0" smtClean="0"/>
              <a:t>λούσε το ότι οι νέοι μετανάστες είχαν χαμηλή παραγωγι</a:t>
            </a:r>
            <a:r>
              <a:rPr lang="en-US" sz="2800" dirty="0" smtClean="0"/>
              <a:t>-</a:t>
            </a:r>
            <a:r>
              <a:rPr lang="el-GR" sz="2800" dirty="0" smtClean="0"/>
              <a:t>κότητα και χρειαζόταν χρόνος προκειμένου να συνη</a:t>
            </a:r>
            <a:r>
              <a:rPr lang="en-US" sz="2800" dirty="0" smtClean="0"/>
              <a:t>-</a:t>
            </a:r>
            <a:r>
              <a:rPr lang="el-GR" sz="2800" dirty="0" smtClean="0"/>
              <a:t>θίσουν τις μεθόδους παραγωγής των χωρών υποδοχής.</a:t>
            </a:r>
            <a:endParaRPr lang="el-GR"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908720"/>
            <a:ext cx="8208912" cy="6124754"/>
          </a:xfrm>
          <a:prstGeom prst="rect">
            <a:avLst/>
          </a:prstGeom>
        </p:spPr>
        <p:txBody>
          <a:bodyPr wrap="square">
            <a:spAutoFit/>
          </a:bodyPr>
          <a:lstStyle/>
          <a:p>
            <a:r>
              <a:rPr lang="el-GR" sz="2800" dirty="0" smtClean="0"/>
              <a:t>Στη διάρκεια της δεκαετίας του 1960 η Δ. Γερμανία καθίσταται η κύρια ευρωπαϊκή χώρα υποδοχής μεταναστών απορροφώντας το 60% περίπου των ατόμων που μετα­νάστευσαν από την Ευρώπη. Η χώρα αυτή παρουσίασε και τα μεγαλύτερα ελλείμματα σε εργατικό δυναμικό. Η προσέλκυση των μεταναστών έγινε ακριβώς προκει­μένου να καλυφθούν τα ελλείμματα αυτά. Είναι ενδεικτικό ότι μια σύντομη επιβράδυνση της οικονομικής ανάπτυξης προς τα τέλη της δεκαετίας του 1960, προκάλεσε μεγάλη μείωση της εισροής μεταναστών. Όταν η Γερμανική οικονομία ανέκαμψε, η μετανάστευση αυξήθηκε στα προηγούμενα επίπεδα.</a:t>
            </a:r>
            <a:br>
              <a:rPr lang="el-GR" sz="2800" dirty="0" smtClean="0"/>
            </a:br>
            <a:endParaRPr lang="el-GR"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443841"/>
            <a:ext cx="8280920" cy="5109091"/>
          </a:xfrm>
          <a:prstGeom prst="rect">
            <a:avLst/>
          </a:prstGeom>
        </p:spPr>
        <p:txBody>
          <a:bodyPr wrap="square">
            <a:spAutoFit/>
          </a:bodyPr>
          <a:lstStyle/>
          <a:p>
            <a:r>
              <a:rPr lang="en-US" sz="2800" dirty="0" smtClean="0"/>
              <a:t>‘O</a:t>
            </a:r>
            <a:r>
              <a:rPr lang="el-GR" sz="2800" dirty="0" smtClean="0"/>
              <a:t>σον αφορά τις χώρες προέλευσης των μεταναστών σε απόλυτους αριθμούς, στα μέσα της δεκαετίας του 1960, η Ελλάδα είναι τρίτη μετά την Ιταλία και την Ισπανία και την ακολουθούν κατά σειράν η Τουρκία, η Πορτογαλία και η Γιουγκοσλαβία. Αν δούμε τη μετανάστευση ως ποσοστό του συνολικού πληθυσμού, προηγείται η Ιταλία με 2,95% και την ακολουθούν η Ελλάδα με 2,64%, η Ισπανία με 2,15% η Πορτογαλία με 1,37% και η Τουρκία με 0,58%. Στις αρχές της δεκαετίας του 1970 η Πορτογαλία είχε περάσει στην πρώτη θέση ακολουθούμενη από την Ελλάδα.</a:t>
            </a:r>
            <a:r>
              <a:rPr lang="el-GR" dirty="0" smtClean="0"/>
              <a:t/>
            </a:r>
            <a:br>
              <a:rPr lang="el-GR" dirty="0" smtClean="0"/>
            </a:b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332656"/>
            <a:ext cx="8568952" cy="6986528"/>
          </a:xfrm>
          <a:prstGeom prst="rect">
            <a:avLst/>
          </a:prstGeom>
        </p:spPr>
        <p:txBody>
          <a:bodyPr wrap="square">
            <a:spAutoFit/>
          </a:bodyPr>
          <a:lstStyle/>
          <a:p>
            <a:r>
              <a:rPr lang="el-GR" sz="2800" b="1" i="1" dirty="0" smtClean="0"/>
              <a:t>Οι Σύγχρονες Μετακινήσεις</a:t>
            </a:r>
            <a:r>
              <a:rPr lang="el-GR" sz="2800" dirty="0" smtClean="0"/>
              <a:t/>
            </a:r>
            <a:br>
              <a:rPr lang="el-GR" sz="2800" dirty="0" smtClean="0"/>
            </a:br>
            <a:r>
              <a:rPr lang="el-GR" sz="2800" dirty="0" smtClean="0"/>
              <a:t>Οι μετακινήσεις εργατικού δυναμικού αποκτούν χαρα</a:t>
            </a:r>
            <a:r>
              <a:rPr lang="en-US" sz="2800" dirty="0" smtClean="0"/>
              <a:t>-</a:t>
            </a:r>
            <a:r>
              <a:rPr lang="el-GR" sz="2800" dirty="0" smtClean="0"/>
              <a:t>κτηριστικά που τις διαφοροποιούν ουσιαστικά από αυ</a:t>
            </a:r>
            <a:r>
              <a:rPr lang="en-US" sz="2800" dirty="0" smtClean="0"/>
              <a:t>-</a:t>
            </a:r>
            <a:r>
              <a:rPr lang="el-GR" sz="2800" dirty="0" smtClean="0"/>
              <a:t>τές των προηγούμενων περιόδων για τέσσερις βασικά λόγους:</a:t>
            </a:r>
            <a:br>
              <a:rPr lang="el-GR" sz="2800" dirty="0" smtClean="0"/>
            </a:br>
            <a:r>
              <a:rPr lang="el-GR" sz="2800" dirty="0" smtClean="0"/>
              <a:t>• Την προϊούσα διαδικασία της παγκοσμιοποίησης που επηρεάζει τις διεθνείς οικονομικές σχέσεις συνολικά, οπότε και το ειδικότερο αναπόσπαστο στοιχείο τους της μετανάστευσης.</a:t>
            </a:r>
            <a:br>
              <a:rPr lang="el-GR" sz="2800" dirty="0" smtClean="0"/>
            </a:br>
            <a:r>
              <a:rPr lang="el-GR" sz="2800" dirty="0" smtClean="0"/>
              <a:t>• Τις νέες κατευθύνσεις και χαρακτηριστικά που χαρακτηρίζουν τα σύγχρονα</a:t>
            </a:r>
            <a:r>
              <a:rPr lang="en-US" sz="2800" dirty="0" smtClean="0"/>
              <a:t> </a:t>
            </a:r>
            <a:r>
              <a:rPr lang="el-GR" sz="2800" dirty="0" smtClean="0"/>
              <a:t>μεταναστευτικά ρεύματα.</a:t>
            </a:r>
            <a:br>
              <a:rPr lang="el-GR" sz="2800" dirty="0" smtClean="0"/>
            </a:br>
            <a:r>
              <a:rPr lang="el-GR" sz="2800" dirty="0" smtClean="0"/>
              <a:t>Το γεγονός ότι η πρόοδος της Ευρωπαϊκής Ενοποίησης που στην περίοδο</a:t>
            </a:r>
            <a:r>
              <a:rPr lang="en-US" sz="2800" dirty="0" smtClean="0"/>
              <a:t> </a:t>
            </a:r>
            <a:r>
              <a:rPr lang="el-GR" sz="2800" dirty="0" smtClean="0"/>
              <a:t>αυτή επιταχύνεται δημιουργεί νέα δεδομένα για τις μετακινήσεις εργαζομένων εντός της Ευρωπαϊκής Ένωσης.</a:t>
            </a:r>
            <a:br>
              <a:rPr lang="el-GR" sz="2800" dirty="0" smtClean="0"/>
            </a:br>
            <a:endParaRPr lang="el-GR"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751344"/>
            <a:ext cx="8712968" cy="5970865"/>
          </a:xfrm>
          <a:prstGeom prst="rect">
            <a:avLst/>
          </a:prstGeom>
        </p:spPr>
        <p:txBody>
          <a:bodyPr wrap="square">
            <a:spAutoFit/>
          </a:bodyPr>
          <a:lstStyle/>
          <a:p>
            <a:r>
              <a:rPr lang="el-GR" sz="2800" dirty="0" smtClean="0"/>
              <a:t>Την κατάρρευση του σοσιαλιστικού συστήματος και την απελευθέρωση πρωτοφανών για τη σύγχρονη ιστορία δυνάμεων απώθησης των μεταναστών από τις χώρες της </a:t>
            </a:r>
          </a:p>
          <a:p>
            <a:r>
              <a:rPr lang="el-GR" sz="2800" dirty="0" smtClean="0"/>
              <a:t>Ανατολικής Ευρώπης που βρίσκονται στη διαδικασία της</a:t>
            </a:r>
            <a:br>
              <a:rPr lang="el-GR" sz="2800" dirty="0" smtClean="0"/>
            </a:br>
            <a:r>
              <a:rPr lang="el-GR" sz="2800" dirty="0" smtClean="0"/>
              <a:t>μετάβασης.</a:t>
            </a:r>
            <a:br>
              <a:rPr lang="el-GR" sz="2800" dirty="0" smtClean="0"/>
            </a:br>
            <a:r>
              <a:rPr lang="el-GR" sz="2800" dirty="0" smtClean="0"/>
              <a:t>Στη</a:t>
            </a:r>
            <a:r>
              <a:rPr lang="en-US" sz="2800" dirty="0" smtClean="0"/>
              <a:t> </a:t>
            </a:r>
            <a:r>
              <a:rPr lang="el-GR" sz="2800" dirty="0" smtClean="0"/>
              <a:t>συνέχεια θα αναλυθούν οι τέσσερις αυτοί παράγοντες και το πως επενεργούν στα σύγχρονα μεταναστευτικά ρεύματα. Επίσης θα αναλυθούν τα ζητήματα που έχουν σχέση με τις επιπτώσεις των σύγχρονων μεταναστευτικών ρευμάτων όπως η ξενοφοβία στις χώρες υποδοχής, το πρόβλημα της παράνομης μετανάστευσης και οι πολιτικές που αναπτύσσουν οι χώρες υποδοχής προκειμένου να ελέγξουν την εισροή μεταναστών.</a:t>
            </a:r>
            <a:r>
              <a:rPr lang="el-GR" dirty="0" smtClean="0"/>
              <a:t/>
            </a:r>
            <a:br>
              <a:rPr lang="el-GR" dirty="0" smtClean="0"/>
            </a:b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260648"/>
            <a:ext cx="8280920" cy="6401753"/>
          </a:xfrm>
          <a:prstGeom prst="rect">
            <a:avLst/>
          </a:prstGeom>
        </p:spPr>
        <p:txBody>
          <a:bodyPr wrap="square">
            <a:spAutoFit/>
          </a:bodyPr>
          <a:lstStyle/>
          <a:p>
            <a:endParaRPr lang="en-US" sz="2800" b="1" u="sng" dirty="0" smtClean="0"/>
          </a:p>
          <a:p>
            <a:r>
              <a:rPr lang="el-GR" sz="2800" b="1" u="sng" dirty="0" smtClean="0"/>
              <a:t>α) Η Μετανάστευση στην Εποχή της Παγκοσμιοποίησης</a:t>
            </a:r>
            <a:r>
              <a:rPr lang="el-GR" sz="2800" dirty="0" smtClean="0"/>
              <a:t/>
            </a:r>
            <a:br>
              <a:rPr lang="el-GR" sz="2800" dirty="0" smtClean="0"/>
            </a:br>
            <a:r>
              <a:rPr lang="el-GR" sz="2800" dirty="0" smtClean="0"/>
              <a:t>Αν ορίσουμε την Παγκοσμιοποίηση ως μια διαδικασία απελευθέρωσης των οικονο­μικών συναλλαγών σε παγκόσμια κλίμακα, τότε το περιεχόμενο της θα πρέπει σα­φώς να περιλαμβάνει εξ ορισμού την ελεύθερη μετακίνηση των εργαζομένων, όπως ακριβώς περιλαμβάνει και την ελεύθερη διακίνηση προϊόντων, υπηρεσιών και κεφαλαίων. </a:t>
            </a:r>
            <a:br>
              <a:rPr lang="el-GR" sz="2800" dirty="0" smtClean="0"/>
            </a:br>
            <a:r>
              <a:rPr lang="el-GR" sz="2800" dirty="0" smtClean="0"/>
              <a:t>Πράγματι η τάση που διαμορφώνεται παγκοσμίως όσο επιταχύνεται η διαδικασία της παγκοσμιοποίησης είναι να αφορά η υπόθεση της μετανάστευσης όλο και περισσότερες χώρες του κόσμου. </a:t>
            </a:r>
            <a:r>
              <a:rPr lang="el-GR" dirty="0" smtClean="0"/>
              <a:t/>
            </a:r>
            <a:br>
              <a:rPr lang="el-GR" dirty="0" smtClean="0"/>
            </a:br>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908721"/>
            <a:ext cx="7992888" cy="5262979"/>
          </a:xfrm>
          <a:prstGeom prst="rect">
            <a:avLst/>
          </a:prstGeom>
        </p:spPr>
        <p:txBody>
          <a:bodyPr wrap="square">
            <a:spAutoFit/>
          </a:bodyPr>
          <a:lstStyle/>
          <a:p>
            <a:r>
              <a:rPr lang="el-GR" sz="2800" dirty="0" smtClean="0"/>
              <a:t>Είναι ενδεικτικό ότι ενώ στη δεκαετία του 1970, 39 χώρες του κόσμου μπορούσαν να χαρακτηριστούν ως χώρες υποδοχής των μετα­ναστών και 29 ως χώρες προέλευσης τους, στη δεκαετία του 1990, οι αντίστοιχοι αριθμοί ήταν 67 και 55 (διπλασιασμός σχεδόν), εξέλιξη που σε μικρό βαθμό βέβαια μπορεί να αποδοθεί και στην πολυδιάσπαση των πολυεθνικών κρατών (ΕΣΣΔ, Γιουγκοσλαβία). Πιο σημαντικό ίσως είναι το στοιχείο ότι στην ίδια περίοδο ο αριθμός των χωρών που ήταν ταυτόχρονα εξαγωγείς και εισαγωγείς εργατικού δυναμικού αυξήθηκε από 4 σε 15. </a:t>
            </a:r>
            <a:endParaRPr lang="el-GR"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04664"/>
            <a:ext cx="8496944" cy="6401753"/>
          </a:xfrm>
          <a:prstGeom prst="rect">
            <a:avLst/>
          </a:prstGeom>
        </p:spPr>
        <p:txBody>
          <a:bodyPr wrap="square">
            <a:spAutoFit/>
          </a:bodyPr>
          <a:lstStyle/>
          <a:p>
            <a:r>
              <a:rPr lang="el-GR" sz="2800" dirty="0" smtClean="0"/>
              <a:t>Είναι γεγονός ότι η διεύρυνση των οικονομικών ανισο-τήτων ανάμεσα στις χώρες και το γεγονός ότι η παγκο-σμιοποίηση τις αυξάνει παρά τις μειώνει, αύξησε και τις πιέσεις για μεγαλύτερης κλίμακας μετανάστευση από τις φτωχότερες προς τις πλου­σιότερες χώρες. Παρ' όλα αυτά όμως η διγλωσσία που χαρακτηρίζει τη ρητορεία του σύγχρονου φιλελευθερισμού και η ικανότητα των πλούσιων χωρών να διευθε­τούν τις διεθνείς οικονο-μικές σχέσεις σύμφωνα με τα συμφέροντα τους οδήγησε στο εξής οξύμωρο σχήμα: ενώ η φιλελευθεροποίηση που ευαγγελίζεται η πα­γκοσμιοποίηση περιλαμβάνει σαφώς το διεθνές εμπόριο και τις μετακινήσεις κεφα­ λαίων, εξορκίζει και επιχειρεί να περιορίσει τις διεθνείς μετακινήσεις εργατικού δυναμικού.</a:t>
            </a:r>
            <a:br>
              <a:rPr lang="el-GR" sz="2800" dirty="0" smtClean="0"/>
            </a:b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404664"/>
            <a:ext cx="8208912" cy="6124754"/>
          </a:xfrm>
          <a:prstGeom prst="rect">
            <a:avLst/>
          </a:prstGeom>
        </p:spPr>
        <p:txBody>
          <a:bodyPr wrap="square">
            <a:spAutoFit/>
          </a:bodyPr>
          <a:lstStyle/>
          <a:p>
            <a:r>
              <a:rPr lang="el-GR" sz="2800" b="1" i="1" dirty="0" smtClean="0"/>
              <a:t>Εισαγωγικά</a:t>
            </a:r>
            <a:r>
              <a:rPr lang="el-GR" sz="2800" dirty="0" smtClean="0"/>
              <a:t/>
            </a:r>
            <a:br>
              <a:rPr lang="el-GR" sz="2800" dirty="0" smtClean="0"/>
            </a:br>
            <a:r>
              <a:rPr lang="el-GR" sz="2800" dirty="0" smtClean="0"/>
              <a:t>Οι πληθυσμιακές μετακινήσεις σίγουρα δεν αποτελούν πρόσφατο φαινόμενο. Πόλεμοι, φυσικές καταστροφές, αλλά και η αναζήτηση καλύτερων συνθηκών ζωής συχνά οδηγούσαν ομάδες ανθρώπων προς την απόφαση της γεωγραφικής μετακίνη­σης.</a:t>
            </a:r>
            <a:br>
              <a:rPr lang="el-GR" sz="2800" dirty="0" smtClean="0"/>
            </a:br>
            <a:r>
              <a:rPr lang="el-GR" sz="2800" dirty="0" smtClean="0"/>
              <a:t>Το θέμα της μετανάστευσης εργατικού δυναμικού εκκινεί ως καθαρά οικονομικό φαινόμενο, όσο τουλάχιστον αφορά τη βιβλιογραφία, με την ανακάλυψη των νέων χωρών (Αμερική, Αυστραλία) και τη μαζική μετακίνηση ευρωπαίων προς τις χώρες αυτές. Η μακρά περίοδος από την ανακάλυψη των περιοχών αυτών και μέχρι τις αρχές του 20</a:t>
            </a:r>
            <a:r>
              <a:rPr lang="el-GR" sz="2800" baseline="30000" dirty="0" smtClean="0"/>
              <a:t>ου</a:t>
            </a:r>
            <a:r>
              <a:rPr lang="el-GR" sz="2800" dirty="0" smtClean="0"/>
              <a:t> αιώνα καλύπτεται από τέτοιες μετακινήσεις.</a:t>
            </a:r>
            <a:endParaRPr lang="el-GR" sz="2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332656"/>
            <a:ext cx="8136904" cy="6678751"/>
          </a:xfrm>
          <a:prstGeom prst="rect">
            <a:avLst/>
          </a:prstGeom>
        </p:spPr>
        <p:txBody>
          <a:bodyPr wrap="square">
            <a:spAutoFit/>
          </a:bodyPr>
          <a:lstStyle/>
          <a:p>
            <a:r>
              <a:rPr lang="el-GR" sz="2800" dirty="0" smtClean="0"/>
              <a:t>Η εξήγηση αυτού του επιλεκτικού νεο-προστατευτι-σμού και το θεσμικό του περίβλημα με πολιτικές ελέγχου της μετανάστευσης θα εξηγηθεί αργότερα. Θα πρέπει όμως στο σημείο αυτό να παρατεθούν σύντομα τα βασικά συμπεράσματα που προκύπτουν από τη μέχρι τώρα εξέλιξη των μετακινήσεων εργατικού δυναμικού μέσα στο νέο περιβάλλον της παγκοσμιοποίησης:</a:t>
            </a:r>
          </a:p>
          <a:p>
            <a:r>
              <a:rPr lang="el-GR" sz="2800" dirty="0" smtClean="0"/>
              <a:t>Οι πιέσεις για μετανάστευση έχουν ενταθεί και οι κινήσεις είναι σε κάποιες περιπτώσεις μαζικές μεν, αλλά λιγότερο μαζικές από ότι σε προ της παγκο­</a:t>
            </a:r>
            <a:br>
              <a:rPr lang="el-GR" sz="2800" dirty="0" smtClean="0"/>
            </a:br>
            <a:r>
              <a:rPr lang="el-GR" sz="2800" dirty="0" smtClean="0"/>
              <a:t>σμιοποίησης περιόδους. Η πρόσφατη μετανάστευση προς τις ΗΠΑ για παράδειγμα είναι μεγάλη, αλλά σαφώς μικρότερη απ' ότι στο διάστημα 1900-1920. </a:t>
            </a:r>
            <a:br>
              <a:rPr lang="el-GR" sz="2800" dirty="0" smtClean="0"/>
            </a:br>
            <a:r>
              <a:rPr lang="el-GR" dirty="0" smtClean="0"/>
              <a:t/>
            </a:r>
            <a:br>
              <a:rPr lang="el-GR" dirty="0" smtClean="0"/>
            </a:br>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60648"/>
            <a:ext cx="8640960" cy="6832640"/>
          </a:xfrm>
          <a:prstGeom prst="rect">
            <a:avLst/>
          </a:prstGeom>
        </p:spPr>
        <p:txBody>
          <a:bodyPr wrap="square">
            <a:spAutoFit/>
          </a:bodyPr>
          <a:lstStyle/>
          <a:p>
            <a:r>
              <a:rPr lang="el-GR" sz="2800" dirty="0" smtClean="0"/>
              <a:t>Η μετανάστευση από την ανατολική προς τη δυτική Ευ-ρώπη είναι μικρότερη απ' όσο οι δυτικές χώρες φοβό-ντουσαν στις αρχές της δεκαετίας του 1990 και σίγουρα μικρότερες από αυτές της δεκαετίας του 1960.</a:t>
            </a:r>
            <a:br>
              <a:rPr lang="el-GR" sz="2800" dirty="0" smtClean="0"/>
            </a:br>
            <a:r>
              <a:rPr lang="el-GR" sz="2800" dirty="0" smtClean="0"/>
              <a:t>Δεν μπορούμε να καταλήξουμε σ' ένα γενικής εφαρμο-γής συμπέρασμα για το αν οι μετακινήσεις των εμπορευ-μάτων και των κεφαλαίων λειτουργούν συμπληρωμα</a:t>
            </a:r>
            <a:r>
              <a:rPr lang="en-US" sz="2800" dirty="0" smtClean="0"/>
              <a:t>-</a:t>
            </a:r>
            <a:r>
              <a:rPr lang="el-GR" sz="2800" dirty="0" smtClean="0"/>
              <a:t>τικά ή με σχέση υποκατάστασης σε σχέση με τη μετα</a:t>
            </a:r>
            <a:r>
              <a:rPr lang="en-US" sz="2800" dirty="0" smtClean="0"/>
              <a:t>-</a:t>
            </a:r>
            <a:r>
              <a:rPr lang="el-GR" sz="2800" dirty="0" smtClean="0"/>
              <a:t>νάστευση. Σε κάποιες περιπτώσεις διαφαίνεται σχέση υποκατάστασης, αλλά σε κάποιες άλλες σχέση συμπλη</a:t>
            </a:r>
            <a:r>
              <a:rPr lang="en-US" sz="2800" dirty="0" smtClean="0"/>
              <a:t>-</a:t>
            </a:r>
            <a:r>
              <a:rPr lang="el-GR" sz="2800" dirty="0" smtClean="0"/>
              <a:t>ρωματικότητας. Δεν είναι επίσης εμφανές το κατά πόσο οι μετακι-νήσεις εργατικού δυναμικού ενισχύουν τη σύ</a:t>
            </a:r>
            <a:r>
              <a:rPr lang="en-US" sz="2800" dirty="0" smtClean="0"/>
              <a:t>-</a:t>
            </a:r>
            <a:r>
              <a:rPr lang="el-GR" sz="2800" dirty="0" smtClean="0"/>
              <a:t>γκλιση μισθών και επιπέδων ευημερίας στις χώρες υπο</a:t>
            </a:r>
            <a:r>
              <a:rPr lang="en-US" sz="2800" dirty="0" smtClean="0"/>
              <a:t>-</a:t>
            </a:r>
            <a:r>
              <a:rPr lang="el-GR" sz="2800" dirty="0" smtClean="0"/>
              <a:t>δοχής και προέλευσης (θεώρημα </a:t>
            </a:r>
            <a:r>
              <a:rPr lang="en-US" sz="2800" dirty="0" err="1" smtClean="0"/>
              <a:t>Stopler</a:t>
            </a:r>
            <a:r>
              <a:rPr lang="el-GR" sz="2800" dirty="0" smtClean="0"/>
              <a:t>-</a:t>
            </a:r>
            <a:r>
              <a:rPr lang="en-US" sz="2800" dirty="0" smtClean="0"/>
              <a:t>Samuelson</a:t>
            </a:r>
            <a:r>
              <a:rPr lang="el-GR" sz="2800" dirty="0" smtClean="0"/>
              <a:t>) ή αν προκαλεί περαιτέρω διεύρυνση των ανισοτήτων.</a:t>
            </a:r>
            <a:r>
              <a:rPr lang="el-GR" dirty="0" smtClean="0"/>
              <a:t/>
            </a:r>
            <a:br>
              <a:rPr lang="el-GR" dirty="0" smtClean="0"/>
            </a:br>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764703"/>
            <a:ext cx="8712968" cy="5693866"/>
          </a:xfrm>
          <a:prstGeom prst="rect">
            <a:avLst/>
          </a:prstGeom>
        </p:spPr>
        <p:txBody>
          <a:bodyPr wrap="square">
            <a:spAutoFit/>
          </a:bodyPr>
          <a:lstStyle/>
          <a:p>
            <a:r>
              <a:rPr lang="el-GR" sz="2800" b="1" u="sng" dirty="0" smtClean="0"/>
              <a:t>β) Τα Χαρακτηριστικά των Σύγχρονων Μεταναστεύσεων</a:t>
            </a:r>
            <a:r>
              <a:rPr lang="el-GR" sz="2800" dirty="0" smtClean="0"/>
              <a:t/>
            </a:r>
            <a:br>
              <a:rPr lang="el-GR" sz="2800" dirty="0" smtClean="0"/>
            </a:br>
            <a:r>
              <a:rPr lang="el-GR" sz="2800" dirty="0" smtClean="0"/>
              <a:t>Θα μπορούσαμε να παραθέσουμε και να αναλύσουμε τα ιδιαίτερα χαρακτηριστικά και τις κατευθύνσεις των σύγχρονων μετακινήσεων ως εξής:</a:t>
            </a:r>
            <a:br>
              <a:rPr lang="el-GR" sz="2800" dirty="0" smtClean="0"/>
            </a:br>
            <a:r>
              <a:rPr lang="el-GR" sz="2800" dirty="0" smtClean="0"/>
              <a:t>Σε σημαντικό βαθμό οι σύγχρονες μεταναστεύσεις αφορούν άτομα που έχουν εθνοτική, θρησκευτική ή άλλης μορφής συγγένεια με τη χώρα στην οποία κατευθύνονται. Οι εβραϊκής καταγωγής μετανάστες από τη Ρωσία προς το Ισραήλ, οι γερμανικής καταγωγής μετανάστες από Ουγγαρία, Πολωνία, κλπ. προς τη Γερμανία και οι Πόντιοι και βορειοηπειρώτες προς την Ελλάδα αποτελούν κλασικά παραδείγματα. </a:t>
            </a:r>
            <a:br>
              <a:rPr lang="el-GR" sz="2800" dirty="0" smtClean="0"/>
            </a:br>
            <a:endParaRPr lang="el-GR" sz="2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332656"/>
            <a:ext cx="8496944" cy="7202552"/>
          </a:xfrm>
          <a:prstGeom prst="rect">
            <a:avLst/>
          </a:prstGeom>
        </p:spPr>
        <p:txBody>
          <a:bodyPr wrap="square">
            <a:spAutoFit/>
          </a:bodyPr>
          <a:lstStyle/>
          <a:p>
            <a:r>
              <a:rPr lang="el-GR" sz="2800" dirty="0" smtClean="0"/>
              <a:t>Αυτό που δεν έχει ξεκαθαριστεί απόλυτα βέβαια είναι το κατά πόσο οι άνθρωποι αυτοί μετανάστευσαν λόγω της κατάργησης των εμποδίων που τους έθεταν τα κομμου-νιστικά καθεστώτα των χωρών από τις οποίες έφυγαν ή λόγω της οικονομικής κατάρρευσης στις χώρες αυτές στο πρώιμο στάδιο της μετάβασης.</a:t>
            </a:r>
          </a:p>
          <a:p>
            <a:r>
              <a:rPr lang="el-GR" sz="2800" dirty="0" smtClean="0"/>
              <a:t>Σε πολλές περιπτώσεις η μετανάστευση είναι παράνομη, χωρίς δηλαδή τη συγκατάθεση της χώρας υποδοχής και συχνά περιβάλλεται τον μανδύα του πολιτικού ασύλου προκειμένου να νομιμοποιηθεί. </a:t>
            </a:r>
            <a:br>
              <a:rPr lang="el-GR" sz="2800" dirty="0" smtClean="0"/>
            </a:br>
            <a:r>
              <a:rPr lang="el-GR" sz="2800" dirty="0" smtClean="0"/>
              <a:t> Η κατάληξη σε συμπέρασμα για το αν κάποιος θα πρέ-πει να θεωρηθεί όντως πολιτικός πρόσφυγας ή απλά παράνομος μετανάστης αποτελεί ένα από τα πιο δυσε-πίλυτα προβλήματα για τις χώρες υποδοχής των μεταναστών. </a:t>
            </a:r>
            <a:br>
              <a:rPr lang="el-GR" sz="2800" dirty="0" smtClean="0"/>
            </a:br>
            <a:endParaRPr lang="el-GR" sz="2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260648"/>
            <a:ext cx="8568952" cy="6832640"/>
          </a:xfrm>
          <a:prstGeom prst="rect">
            <a:avLst/>
          </a:prstGeom>
        </p:spPr>
        <p:txBody>
          <a:bodyPr wrap="square">
            <a:spAutoFit/>
          </a:bodyPr>
          <a:lstStyle/>
          <a:p>
            <a:r>
              <a:rPr lang="el-GR" sz="2800" dirty="0" smtClean="0"/>
              <a:t>Η ροπή για μετανάστευση σε σχέση και με το γεωγρα-φικό βεληνεκές της μετανάστευσης διαφοροποιείται κατά εισοδηματική τάξη των μεταναστών ως εξής: Οι χαμηλού εισοδήματος υποψήφιοι μετανάστες έχουν εξαιρετικά υψηλή ροπή για να μεταναστεύσουν σε χώρα που βρίσκεται κοντά στη χώρα προέλευσης τους. Οι μέσου εισοδήματος ανειδίκευτοι υποψήφιοι μετανάστες έχουν μέσης κλίμακας ροπή για να μεταναστεύ-σουν σε χώρα που βρίσκεται σε μεγάλη απόσταση από τη χώρα προέλευσης τους. Τέλος, οι υψηλού εισοδήματος ειδικευμένοι υποψήφιοι μετα</a:t>
            </a:r>
            <a:r>
              <a:rPr lang="en-US" sz="2800" dirty="0" smtClean="0"/>
              <a:t>-</a:t>
            </a:r>
            <a:r>
              <a:rPr lang="el-GR" sz="2800" dirty="0" smtClean="0"/>
              <a:t>νάστες έχουν χαμηλή ροπή για να μεταναστεύσουν σε χώρα που βρίσκεται σε μεγάλη απόσταση από τη χώ</a:t>
            </a:r>
            <a:r>
              <a:rPr lang="en-US" sz="2800" dirty="0" smtClean="0"/>
              <a:t>-</a:t>
            </a:r>
            <a:r>
              <a:rPr lang="el-GR" sz="2800" dirty="0" smtClean="0"/>
              <a:t>ρα προέλευσης τους. Κυρίως δηλαδή μεταναστεύουν οι χαμηλού εισοδήματος άνθρωποι προς γειτονικές χώρες.</a:t>
            </a:r>
            <a:r>
              <a:rPr lang="el-GR" dirty="0" smtClean="0"/>
              <a:t/>
            </a:r>
            <a:br>
              <a:rPr lang="el-GR" dirty="0" smtClean="0"/>
            </a:br>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0"/>
            <a:ext cx="8820472" cy="7175168"/>
          </a:xfrm>
          <a:prstGeom prst="rect">
            <a:avLst/>
          </a:prstGeom>
        </p:spPr>
        <p:txBody>
          <a:bodyPr wrap="square">
            <a:spAutoFit/>
          </a:bodyPr>
          <a:lstStyle/>
          <a:p>
            <a:r>
              <a:rPr lang="el-GR" sz="2800" dirty="0" smtClean="0"/>
              <a:t>Μια μορφή μετανάστευσης που κερδίζει έδαφος τα τε-λευταία χρόνια, είναι αυτή της μετακίνησης διευθυντικών στελεχών προς τις θυγατρικές επιχειρήσεις των πολυεθνι-κών ανά τον κόσμο. Αν και οι Αμερικανοί και οι Ευρωπαίοι είναι οι «πρώτοι διδάξαντες», τη σκυτάλη κρατούν πλέον οι Ιάπωνες. </a:t>
            </a:r>
            <a:br>
              <a:rPr lang="el-GR" sz="2800" dirty="0" smtClean="0"/>
            </a:br>
            <a:r>
              <a:rPr lang="el-GR" sz="2800" dirty="0" smtClean="0"/>
              <a:t>Η πλειοψηφία των σύγχρονων μεταναστεύσεων εντάσσε-ται στις κατηγορίες των μαζικών βραχυχρόνιων μετακινή-σεων και των ενδιάμεσων μεταναστεύσεων, όπου οι μετα-νάστες μετακινούνται προς μια χώρα Α με τελικό στόχο όμως να μετακινηθούν προς μια χώρα Β. Στη δεκα-ετία του 1990 χώρες όπως η Ουγγαρία, η Πολωνία, η Τσεχία και η Σλοβακία εκλήθησαν να λειτουργήσουν ως εμπροσθο-φυλακή της Ευρωπαϊκής Ένωσης όταν διαπιστώθηκε ότι λειτουργούσαν ως ενδιάμεσοι σταθμοί μεταναστών από την ανατολική Ευρώπη προς τη Δυτική.</a:t>
            </a:r>
            <a:endParaRPr lang="el-GR" sz="2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97346"/>
            <a:ext cx="8640960" cy="6124754"/>
          </a:xfrm>
          <a:prstGeom prst="rect">
            <a:avLst/>
          </a:prstGeom>
        </p:spPr>
        <p:txBody>
          <a:bodyPr wrap="square">
            <a:spAutoFit/>
          </a:bodyPr>
          <a:lstStyle/>
          <a:p>
            <a:r>
              <a:rPr lang="el-GR" sz="2800" u="sng" dirty="0" smtClean="0"/>
              <a:t>γ) </a:t>
            </a:r>
            <a:r>
              <a:rPr lang="el-GR" sz="2800" b="1" u="sng" dirty="0" smtClean="0"/>
              <a:t>Η Μετανάστευση στο Εσωτερικό της Ε.Ε.</a:t>
            </a:r>
            <a:r>
              <a:rPr lang="el-GR" sz="2800" dirty="0" smtClean="0"/>
              <a:t/>
            </a:r>
            <a:br>
              <a:rPr lang="el-GR" sz="2800" dirty="0" smtClean="0"/>
            </a:br>
            <a:r>
              <a:rPr lang="el-GR" sz="2800" dirty="0" smtClean="0"/>
              <a:t>Η λειτουργία της Ε.Ε., ειδικά μετά την ολοκλήρωση της Ενιαίας Αγοράς το 1993, προϋποθέτει, εκτός των άλλων, την ελεύθερη μετακίνηση των ερ­γαζομένων από τη μια χώρα-μέλος σε μια άλλη. Πρέπει βέβαια να ξεκαθαριστεί από την αρχή ότι μαζικές μεταναστεύσεις εργατικού δυναμικού ουδέποτε υπήρξαν μέσα στις επιδιώξεις της Ένωσης. Η ελεύθερη μετακίνηση των εργαζομένων μέσα στην Ε.Ε. θεωρήθηκε ως αναφαίρετο δικαίωμα των πολι-τών της να αναζητήσουν εργασία σε μια άλλη χώρα μέ-λος, εφόσον αυτή προσφέρεται και άσχετα με το αν οι εργαζόμενοι θα κάνουν χρήση αυτού του δικαιώματος ή όχι.</a:t>
            </a:r>
            <a:br>
              <a:rPr lang="el-GR" sz="2800" dirty="0" smtClean="0"/>
            </a:br>
            <a:endParaRPr lang="el-GR" sz="28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88640"/>
            <a:ext cx="8964488" cy="6555641"/>
          </a:xfrm>
          <a:prstGeom prst="rect">
            <a:avLst/>
          </a:prstGeom>
        </p:spPr>
        <p:txBody>
          <a:bodyPr wrap="square">
            <a:spAutoFit/>
          </a:bodyPr>
          <a:lstStyle/>
          <a:p>
            <a:r>
              <a:rPr lang="el-GR" sz="2800" dirty="0" smtClean="0"/>
              <a:t>Ιστορικά τώρα, παρουσιάζεται το, εκ πρώτης όψεως οξύ-μωρο, να αξιοποιείται το δικαίωμα της ελεύθερης μετα-κίνησης από εργάτες χωρών μελών, πριν αυτές καταστούν μέλη της Ε.Ε. και να μην αξιοποιείται αφότου αυτές εντάχθηκαν ως πλήρη μέλη.</a:t>
            </a:r>
          </a:p>
          <a:p>
            <a:r>
              <a:rPr lang="el-GR" sz="2800" dirty="0" smtClean="0"/>
              <a:t>Το φαινόμενο αυτό αναφέρεται στους μετανάστες από την Ελλάδα, την Ισπανία και την Πορτογαλία που μετακινήθη-καν μαζικά προς τις βόρειες χώρες της Ε.Ε.  προ της ένταξης, αλλά δεν επανέλαβαν τέτοιου είδους μετακινή</a:t>
            </a:r>
            <a:r>
              <a:rPr lang="en-US" sz="2800" dirty="0" smtClean="0"/>
              <a:t>-</a:t>
            </a:r>
            <a:r>
              <a:rPr lang="el-GR" sz="2800" dirty="0" smtClean="0"/>
              <a:t>σεις μετά τη μεσογειακή διεύρυνση της Ε.Ε. στη δεκαετία του 1980. Η εξήγηση βρίσκεται στο ότι οι διαφορές στις ευκαιρίες απασχόλησης ανάμεσα στις βόρειες και τις μεσογειακές χώρες της δεκαετίας του 1960, ουδέποτε επα</a:t>
            </a:r>
            <a:r>
              <a:rPr lang="en-US" sz="2800" dirty="0" smtClean="0"/>
              <a:t>-</a:t>
            </a:r>
            <a:r>
              <a:rPr lang="el-GR" sz="2800" dirty="0" smtClean="0"/>
              <a:t>ναλήφθηκαν κυρίως λόγω της ύφεσης και της αύξησης της ανεργίας στις αναπτυγμένες ευρωπαϊκές χώρες.</a:t>
            </a:r>
            <a:endParaRPr lang="el-GR" sz="28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58846"/>
            <a:ext cx="8712968" cy="6555641"/>
          </a:xfrm>
          <a:prstGeom prst="rect">
            <a:avLst/>
          </a:prstGeom>
        </p:spPr>
        <p:txBody>
          <a:bodyPr wrap="square">
            <a:spAutoFit/>
          </a:bodyPr>
          <a:lstStyle/>
          <a:p>
            <a:endParaRPr lang="en-US" sz="2800" dirty="0" smtClean="0"/>
          </a:p>
          <a:p>
            <a:endParaRPr lang="en-US" sz="2800" dirty="0" smtClean="0"/>
          </a:p>
          <a:p>
            <a:r>
              <a:rPr lang="el-GR" sz="2800" dirty="0" smtClean="0"/>
              <a:t>Οι παράγοντες «έλξης» των μεταναστών από τις χώρες υποδοχής οπότε δεν επενέργησαν άσχετα με το αν οι παράγοντες «απώθησης» τους από τις χώρες υποδοχής συνέχισαν να συντρέχουν. Επιπλέον, από τα τέλη της δεκαετίας της δεκαετίας του 1970 αρχίζει να παρουσιά-ζεται το λεγόμενο «μεταναστευτικό παράδοξο» με τις τρεις μεσογειακές χώρες να καθίστανται χώρες υποδο-χής μεταναστών, που προέρχονται κυρίως από τρίτες (εκτός Ένωσης) χώρες.</a:t>
            </a:r>
            <a:br>
              <a:rPr lang="el-GR" sz="2800" dirty="0" smtClean="0"/>
            </a:br>
            <a:r>
              <a:rPr lang="el-GR" sz="2800" dirty="0" smtClean="0"/>
              <a:t>Η τρίτη διεύρυνση της Ε.Ε. συμπεριέλαβε αναπτυγμένες χώρες (Αυστρία, Σουηδία και Φινλανδία), με αποτέλεσμα να μην προκληθεί αύξηση των μετακινήσεων εντός της 'Ενωσης. </a:t>
            </a:r>
            <a:endParaRPr lang="el-GR" sz="28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260648"/>
            <a:ext cx="8568952" cy="7109639"/>
          </a:xfrm>
          <a:prstGeom prst="rect">
            <a:avLst/>
          </a:prstGeom>
        </p:spPr>
        <p:txBody>
          <a:bodyPr wrap="square">
            <a:spAutoFit/>
          </a:bodyPr>
          <a:lstStyle/>
          <a:p>
            <a:r>
              <a:rPr lang="el-GR" sz="2800" dirty="0" smtClean="0"/>
              <a:t>Είναι βέβαια εξαιρετικά σημαντικό το κατά πόσο η επόμενη διεύρυνση της Ε.Ε. θα προκαλέσει αναζωπύ-ρωση της ενδοευρωπαϊκής μετανάστευσης, ιδιαίτερα αν ληφθεί υπόψη το εύρος της (10+3 χώρες), καθώς και το ότι πολλές από τις χώρες αυτές υπολείπονται σημαντικά σε επίπεδο ανάπτυξης σε σχέ­ση με τις χώρες-μέλη.</a:t>
            </a:r>
            <a:r>
              <a:rPr lang="en-US" sz="2800" dirty="0" smtClean="0"/>
              <a:t> </a:t>
            </a:r>
            <a:r>
              <a:rPr lang="el-GR" sz="2800" dirty="0" smtClean="0"/>
              <a:t>Η μετανάστευση ανάμεσα στα μέλη της Ε.Ε. Υπολογί-ζεται ως τάξη μεγέθους περί τους 600.000 ανθρώπους ανά έτος. Ως απόλυτο μέγεθος φαίνεται σημαντικό, αλλά σε σχετικούς όρους είναι ουσιαστικά ασήμαντο ιδιαίτερα για μια ένωση που λειτουργεί εδώ και 50 περίπου χρόνια. Μέσα στο συνολικό πληθυσμό των 15 χωρών μελών της Ε.Ε., οι μετανάστες με εθνικότητα άλλης χώρας-μέλους αποτελούν το 1,4%, ενώ οι μετανάστες από τρίτες χώρες το 3%. </a:t>
            </a:r>
            <a:r>
              <a:rPr lang="el-GR" dirty="0" smtClean="0"/>
              <a:t/>
            </a:r>
            <a:br>
              <a:rPr lang="el-GR" dirty="0" smtClean="0"/>
            </a:br>
            <a:r>
              <a:rPr lang="el-GR" dirty="0" smtClean="0"/>
              <a:t/>
            </a:r>
            <a:br>
              <a:rPr lang="el-GR" dirty="0" smtClean="0"/>
            </a:b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548681"/>
            <a:ext cx="8424936" cy="6124754"/>
          </a:xfrm>
          <a:prstGeom prst="rect">
            <a:avLst/>
          </a:prstGeom>
        </p:spPr>
        <p:txBody>
          <a:bodyPr wrap="square">
            <a:spAutoFit/>
          </a:bodyPr>
          <a:lstStyle/>
          <a:p>
            <a:r>
              <a:rPr lang="el-GR" sz="2800" dirty="0" smtClean="0"/>
              <a:t>Έχει βέβαια τη σημασία του το ότι οι μετακινήσεις αυτές δεν υπακούουν στη θεωρητική λογική που θέλει τη μετανάστευση να γίνεται από λιγότερο προς περισσότερο αναπτυγμένες χώρες. Πράγματι ο κύριος όγκος των μεταναστευτικών αυτών ρευμάτων αναφέρεται σε κινήσεις εντός των αυτοκρατοριών με τους πληθυσμούς των μητροπόλεων να αποτελούν την πηγή εποικισμού των αποικιών. Και στην περίοδο αυτήν όμως φαίνεται ότι εκτός από τα μέλη της άρχουσας τάξης που μετακινήθηκαν προκειμένου να αναλάβουν τη διοίκηση των περιοχών αυτών, το κύριο ρεύμα των μεταναστών προήλθε από τις λιγότερο αναπτυγμένες περιοχές και τα χαμηλότερα κοινωνικά στρώματα.</a:t>
            </a:r>
            <a:br>
              <a:rPr lang="el-GR" sz="2800" dirty="0" smtClean="0"/>
            </a:br>
            <a:endParaRPr lang="el-GR" sz="28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260648"/>
            <a:ext cx="8784976" cy="6832640"/>
          </a:xfrm>
          <a:prstGeom prst="rect">
            <a:avLst/>
          </a:prstGeom>
        </p:spPr>
        <p:txBody>
          <a:bodyPr wrap="square">
            <a:spAutoFit/>
          </a:bodyPr>
          <a:lstStyle/>
          <a:p>
            <a:r>
              <a:rPr lang="el-GR" sz="2800" dirty="0" smtClean="0"/>
              <a:t>Εξακολουθεί λοιπόν η εισροή μεταναστών προς τις χώρες της Ε.Ε. να αφορά κυρίως χώρες προέλευσης εκτός της Ένωσης και πολύ λιγότερο χώρες-μέλη. Μια άλλη παρα-τήρηση αναφέρεται στα μεταβαλλόμενα χαρακτηριστικά των πρόσφατων ενδοευρωπαϊκών μεταναστευτικών κινή-σεων. Ενώ στο παρελθόν (δεκαετίες 1960, 1970 και 1980) αφορούσαν κυρίως την προσωρινής διάρκειας μετανά­ στευση ανειδίκευτων εργατών, τα τελευταία χρόνια φαίνε-ται να αφορούν κυρίως τεχνοκράτες και στελέχη υψηλής εξειδίκευσης κάποιοι από τους οποίους μετανα­στεύουν και σε μονιμότερη βάση. </a:t>
            </a:r>
            <a:br>
              <a:rPr lang="el-GR" sz="2800" dirty="0" smtClean="0"/>
            </a:br>
            <a:r>
              <a:rPr lang="el-GR" sz="2800" dirty="0" smtClean="0"/>
              <a:t>Παρά το ότι η ζήτηση για εργατικό δυναμικό από τις χώρες της Δ. Ευρώπης είναι εξαιρετικά περιορισμένη σε σχέση με το παρελθόν, η περιοχή αυτή εξακολουθεί να θεωρείται </a:t>
            </a:r>
            <a:r>
              <a:rPr lang="en-US" sz="2800" dirty="0" smtClean="0"/>
              <a:t>de facto</a:t>
            </a:r>
            <a:r>
              <a:rPr lang="el-GR" sz="2800" dirty="0" smtClean="0"/>
              <a:t> εν δυνάμει ζώνη υπο­δοχής μεταναστών.</a:t>
            </a:r>
            <a:r>
              <a:rPr lang="el-GR" dirty="0" smtClean="0"/>
              <a:t/>
            </a:r>
            <a:br>
              <a:rPr lang="el-GR" dirty="0" smtClean="0"/>
            </a:br>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260648"/>
            <a:ext cx="8712968" cy="6986528"/>
          </a:xfrm>
          <a:prstGeom prst="rect">
            <a:avLst/>
          </a:prstGeom>
        </p:spPr>
        <p:txBody>
          <a:bodyPr wrap="square">
            <a:spAutoFit/>
          </a:bodyPr>
          <a:lstStyle/>
          <a:p>
            <a:r>
              <a:rPr lang="el-GR" sz="2800" b="1" u="sng" dirty="0" smtClean="0"/>
              <a:t>5) Οι Μετακινήσεις Εργατικού Δυναμικού από την Ανατολικής προς τη Δυτική Ευρώπη</a:t>
            </a:r>
            <a:r>
              <a:rPr lang="el-GR" sz="2800" dirty="0" smtClean="0"/>
              <a:t/>
            </a:r>
            <a:br>
              <a:rPr lang="el-GR" sz="2800" dirty="0" smtClean="0"/>
            </a:br>
            <a:r>
              <a:rPr lang="el-GR" sz="2800" dirty="0" smtClean="0"/>
              <a:t>Η κατάρρευση του Σοσιαλιστικού συστήματος στις αρχές της δεκαετίας του 1990 (αν και σε πολλές χώρες αρχίζει να συντελείται στα τέλη της δεκαετίας του 1980), συνοδεύτηκε από φαινόμενα οικονομικής κατάρρευσης για τις οικονομίες των χωρών της Α. Ευρώπης. Το πιο ορατό σύμπτωμα της οικονομικής αυτής κατάρρευσης ήταν οι αρνητικοί ρυθμοί οικονομικής ανάπτυξης που, σε κάποιες περι­πτώσεις είχε ως αποτέλεσμα να «χαθεί» μέχρι και το 40% του ΑΕΠ τους. Η εξέλιξη αυτή προκά</a:t>
            </a:r>
            <a:r>
              <a:rPr lang="en-US" sz="2800" dirty="0" smtClean="0"/>
              <a:t>-</a:t>
            </a:r>
            <a:r>
              <a:rPr lang="el-GR" sz="2800" dirty="0" smtClean="0"/>
              <a:t>λεσε μια εντυπωσιακή αύξηση της ανεργίας που σε συνδυασμό με τις ελάχιστες διαφαινόμενες προοπτικές οικονομικής ανάκαμψης προκά-λεσε πιέσεις για μαζικής κλίμακας μετανάστευση από τις χώρες αυτές.</a:t>
            </a:r>
            <a:br>
              <a:rPr lang="el-GR" sz="2800" dirty="0" smtClean="0"/>
            </a:br>
            <a:endParaRPr lang="el-GR" sz="28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335846"/>
            <a:ext cx="8568952" cy="6124754"/>
          </a:xfrm>
          <a:prstGeom prst="rect">
            <a:avLst/>
          </a:prstGeom>
        </p:spPr>
        <p:txBody>
          <a:bodyPr wrap="square">
            <a:spAutoFit/>
          </a:bodyPr>
          <a:lstStyle/>
          <a:p>
            <a:r>
              <a:rPr lang="el-GR" sz="2800" dirty="0" smtClean="0"/>
              <a:t>Μικρής κλίμακας πληθυσμιακές μετακινήσεις από την ανατολική Ευρώπη υπήρξαν σποραδικά και σε άλλες φάσεις της μεταπολεμικής περιόδου, αλλά αυτές αφο-ρούσαν σχεδόν αποκλειστικά πολιτικούς πρόσφυγες που επέστρεφαν στην πατρίδα τους όταν η πολιτική τους ζωή έμπαινε σε διαδικασία εξομάλυνσης. Το νέο στοιχείο για τη δεκαετία του 1990 ήταν ότι οι μετακινήσεις είχαν σαφώς οικονομικά κίνητρα.</a:t>
            </a:r>
            <a:br>
              <a:rPr lang="el-GR" sz="2800" dirty="0" smtClean="0"/>
            </a:br>
            <a:r>
              <a:rPr lang="el-GR" sz="2800" dirty="0" smtClean="0"/>
              <a:t>Στην πρώτη (και πιο επώδυνη) φάση της διαδικασίας της μετάβασης των οικονομιών αυτών στο σύστημα της αγοράς (1989-1994), 4 εκατομμύρια άνθρωποι μετακι-νήθηκαν από την ανατολική προς τη δυτική Ευρώπη. Η εξήγηση των μετα­κινήσεων αυτών πάνω σε καθαρά οικονομική βάση είναι σχετικά απλή. </a:t>
            </a:r>
            <a:endParaRPr lang="el-GR" sz="28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332656"/>
            <a:ext cx="8568952" cy="6555641"/>
          </a:xfrm>
          <a:prstGeom prst="rect">
            <a:avLst/>
          </a:prstGeom>
        </p:spPr>
        <p:txBody>
          <a:bodyPr wrap="square">
            <a:spAutoFit/>
          </a:bodyPr>
          <a:lstStyle/>
          <a:p>
            <a:r>
              <a:rPr lang="el-GR" sz="2800" dirty="0" smtClean="0"/>
              <a:t>Η σχέση του μέσου κατά κεφαλήν ΑΕΠ της Α.Ευρώπης (συμπεριλαμβανομένης της ΕΣΣΣΔ) προς το αντίστοιχο μέσο για την Ε.Ε. στην περίοδο αυτήν ήταν 1 προς 7.</a:t>
            </a:r>
          </a:p>
          <a:p>
            <a:r>
              <a:rPr lang="el-GR" sz="2800" dirty="0" smtClean="0"/>
              <a:t>Η σχέση για τη φτωχότερη χώρα της πρώτης ομάδας (Αλβανία) και της πλουσιότερης της δεύτερης ομάδας (Λουξεμβούργο) ήταν της τάξης του 1 προς 30.</a:t>
            </a:r>
            <a:br>
              <a:rPr lang="el-GR" sz="2800" dirty="0" smtClean="0"/>
            </a:br>
            <a:r>
              <a:rPr lang="el-GR" sz="2800" dirty="0" smtClean="0"/>
              <a:t>Σχεδόν όλες οι χώρες της Α. Ευρώπης έχουν αρνητικό μεταναστευτικό ισοζύγιο (εισροή-εκροή μεταναστών), στη δεκαετία του 1990</a:t>
            </a:r>
            <a:r>
              <a:rPr lang="en-US" sz="2800" dirty="0" smtClean="0"/>
              <a:t>. H</a:t>
            </a:r>
            <a:r>
              <a:rPr lang="el-GR" sz="2800" dirty="0" smtClean="0"/>
              <a:t> Αλβανία έχασε  το 1/3 του εργατικού τους δυναμικού και η Βουλγαρία το 1/10 του πληθυσμού της λόγω της μετανάστευσης. Και άλλες χώρες όμως όπως αυτές που προέκυψαν από την πρώην ΕΣΣΔ, η Ρουμανία και η Πολωνία συνεισέφεραν σημαντικά στην ενδοευρωπαϊκή μετανάστευση αυτής της περιόδου.</a:t>
            </a:r>
            <a:endParaRPr lang="el-GR" sz="28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76672"/>
            <a:ext cx="8496944" cy="6555641"/>
          </a:xfrm>
          <a:prstGeom prst="rect">
            <a:avLst/>
          </a:prstGeom>
        </p:spPr>
        <p:txBody>
          <a:bodyPr wrap="square">
            <a:spAutoFit/>
          </a:bodyPr>
          <a:lstStyle/>
          <a:p>
            <a:r>
              <a:rPr lang="el-GR" sz="2800" dirty="0" smtClean="0"/>
              <a:t>Από την άλλη, η Γερμανία, η Αυστρία, η Ελλάδα και η Ιταλία δέχθηκαν τον κύριο όγκο των μετακινήσεων αυτών.</a:t>
            </a:r>
            <a:br>
              <a:rPr lang="el-GR" sz="2800" dirty="0" smtClean="0"/>
            </a:br>
            <a:r>
              <a:rPr lang="el-GR" sz="2800" dirty="0" smtClean="0"/>
              <a:t>Σε σημαντικό βαθμό οι μετακινήσεις αυτές ήταν παράνο-μες υπό την έννοια ότι δεν τηρήθηκαν οι διαδικασίες που προέβλεπαν οι κρατικές νομοθεσίες ή η Συνθήκη του Σέγκεν που ρυθμίζει τα θέματα εισόδου και απα-σχόλησης αλλοδαπών σε χώρες της Ε.Ε. Σε άλλες περι-πτώσεις πάλι οι μετακινήσεις αυτές έγιναν πάνω στη βάση των αιτήσεων για παροχή πολιτικού ασύλου. Η τάση αυτή βέβαια αποδυναμωνόταν όσο οι χώρες της ανατολικής Ευρώπης προόδευαν προς την κατεύθυνση του εκδημοκρατισμού και της προστασίας των ανθρώπινων δικαιωμάτων. </a:t>
            </a:r>
            <a:br>
              <a:rPr lang="el-GR" sz="2800" dirty="0" smtClean="0"/>
            </a:br>
            <a:endParaRPr lang="el-GR" sz="28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692697"/>
            <a:ext cx="8640960" cy="6555641"/>
          </a:xfrm>
          <a:prstGeom prst="rect">
            <a:avLst/>
          </a:prstGeom>
        </p:spPr>
        <p:txBody>
          <a:bodyPr wrap="square">
            <a:spAutoFit/>
          </a:bodyPr>
          <a:lstStyle/>
          <a:p>
            <a:r>
              <a:rPr lang="el-GR" sz="2800" dirty="0" smtClean="0"/>
              <a:t>Ως προς τις ακριβείς κατευθύνσεις των μεταναστευτικών κινήσεων αυτής της περιό­δου από την ανατολική Ευρώπη, καταγράφονται κατά χώρα τα εξής κατά σειρά χώρας προτίμησης των μεταναστών. </a:t>
            </a:r>
            <a:br>
              <a:rPr lang="el-GR" sz="2800" dirty="0" smtClean="0"/>
            </a:br>
            <a:r>
              <a:rPr lang="el-GR" sz="2800" dirty="0" smtClean="0"/>
              <a:t> Από Πολωνία προς: Γερμανία, ΗΠΑ.</a:t>
            </a:r>
            <a:br>
              <a:rPr lang="el-GR" sz="2800" dirty="0" smtClean="0"/>
            </a:br>
            <a:r>
              <a:rPr lang="el-GR" sz="2800" dirty="0" smtClean="0"/>
              <a:t>Από Ουγγαρία προς: Γερμανία, Καναδά, ΗΠΑ</a:t>
            </a:r>
            <a:br>
              <a:rPr lang="el-GR" sz="2800" dirty="0" smtClean="0"/>
            </a:br>
            <a:r>
              <a:rPr lang="el-GR" sz="2800" dirty="0" smtClean="0"/>
              <a:t>Από πρ. Γιουγκοσλαβία (πλην Κροατίας &amp; Σλοβενίας) προς: Ιταλία, Ελλάδα</a:t>
            </a:r>
            <a:br>
              <a:rPr lang="el-GR" sz="2800" dirty="0" smtClean="0"/>
            </a:br>
            <a:r>
              <a:rPr lang="el-GR" sz="2800" dirty="0" smtClean="0"/>
              <a:t>Από Κροατία και Σλοβενία προς: Γερμανία</a:t>
            </a:r>
            <a:br>
              <a:rPr lang="el-GR" sz="2800" dirty="0" smtClean="0"/>
            </a:br>
            <a:r>
              <a:rPr lang="el-GR" sz="2800" dirty="0" smtClean="0"/>
              <a:t>Από Βουλγαρία προς: Γερμανία, Γαλλία, Καναδά, ΗΠΑ, Ελλάδα.</a:t>
            </a:r>
            <a:br>
              <a:rPr lang="el-GR" sz="2800" dirty="0" smtClean="0"/>
            </a:br>
            <a:r>
              <a:rPr lang="el-GR" sz="2800" dirty="0" smtClean="0"/>
              <a:t>Από Αλβανία προς: Ελλάδα, Ιταλία</a:t>
            </a:r>
            <a:br>
              <a:rPr lang="el-GR" sz="2800" dirty="0" smtClean="0"/>
            </a:br>
            <a:r>
              <a:rPr lang="el-GR" sz="2800" dirty="0" smtClean="0"/>
              <a:t>Από χώρες της πρ. ΣοβιετικήςΈνωσης προς: Άλλες χώρες της πρ. Σοβιετικής Ένωσης, Ισραήλ, Ελλάδα.</a:t>
            </a:r>
            <a:br>
              <a:rPr lang="el-GR" sz="2800" dirty="0" smtClean="0"/>
            </a:br>
            <a:endParaRPr lang="el-GR" sz="28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1520" y="228704"/>
            <a:ext cx="8712968" cy="6986528"/>
          </a:xfrm>
          <a:prstGeom prst="rect">
            <a:avLst/>
          </a:prstGeom>
        </p:spPr>
        <p:txBody>
          <a:bodyPr wrap="square">
            <a:spAutoFit/>
          </a:bodyPr>
          <a:lstStyle/>
          <a:p>
            <a:r>
              <a:rPr lang="el-GR" sz="2800" dirty="0" smtClean="0"/>
              <a:t>Η μετανάστευση ήταν πάντα ένα σημαντικό ζήτη-μα,συχνά  αντικείμενο  θερμής αντιπαράθεσης. Αυτή η συζήτηση έχει οξυνθεί περισσότερο μέσα στα τελευταία 15 χρόνια. Μετά από την κατάρρευση του σοσιαλιστικού συστήματος στις αρχές τις δεκαετίας του 1990 ακο-λούθησε μία αύξηση της ανεργίας και φορτικές πιέσεις «απώθησης» για μετα-νάστευση στις πρώην σοσιαλιστι</a:t>
            </a:r>
            <a:r>
              <a:rPr lang="en-US" sz="2800" dirty="0" smtClean="0"/>
              <a:t>-</a:t>
            </a:r>
            <a:r>
              <a:rPr lang="el-GR" sz="2800" dirty="0" smtClean="0"/>
              <a:t>κές χώρες. Τα κράτη-μέλη της Ε</a:t>
            </a:r>
            <a:r>
              <a:rPr lang="en-US" sz="2800" dirty="0" smtClean="0"/>
              <a:t>.</a:t>
            </a:r>
            <a:r>
              <a:rPr lang="el-GR" sz="2800" dirty="0" smtClean="0"/>
              <a:t>Ε., έχοντας ήδη την εμπειρία της μεγάλης εσω-τερικής ανεργίας, προσπάθη-σαν να ελέγξουν αυτές τις τάσεις και να αντιμετωπίσουν αυτό το νέο (και απρόσμε-νο) κύμα μεταναστών. Το πιο εντυπωσιακό σύγχρονο διαευρωπαϊκό μεταναστευτικό ρεύμα (νόμιμο και παράνομο) ήταν η ραγδαία εισροή εκατοντάδων χιλιάδων Αλβανών στις γειτονικές χώρες της Ε.Ε. (κυρίως Ιταλία και Ελλάδα) από τ0 1990. </a:t>
            </a:r>
            <a:br>
              <a:rPr lang="el-GR" sz="2800" dirty="0" smtClean="0"/>
            </a:br>
            <a:endParaRPr lang="el-GR" sz="28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416853"/>
            <a:ext cx="8280920" cy="6986528"/>
          </a:xfrm>
          <a:prstGeom prst="rect">
            <a:avLst/>
          </a:prstGeom>
        </p:spPr>
        <p:txBody>
          <a:bodyPr wrap="square">
            <a:spAutoFit/>
          </a:bodyPr>
          <a:lstStyle/>
          <a:p>
            <a:r>
              <a:rPr lang="el-GR" sz="2800" dirty="0" smtClean="0"/>
              <a:t>Η Ελλάδα ως χώρα υποδοχής μεταναστών εντάσ-σεται μαζί με την Ιταλία, την Ισπανία και την Πορτο-γαλία στο λεγόμενο  «μεταναστευστικό μοντέλο της Ν.Α. Ευρώπης»  που ουσιαστικά αναφέρεται σε κάποια κοινά χαρακτηριστικά των Νοτιοευρωπαικών χωρών προορισμού της σύγχρονης μετανάστευσης τα οποία μπορούν να συνοψιστούν ως εξής:</a:t>
            </a:r>
            <a:endParaRPr lang="en-US" sz="2800" dirty="0" smtClean="0"/>
          </a:p>
          <a:p>
            <a:pPr>
              <a:buFont typeface="Arial" pitchFamily="34" charset="0"/>
              <a:buChar char="•"/>
            </a:pPr>
            <a:r>
              <a:rPr lang="el-GR" sz="2800" dirty="0" smtClean="0"/>
              <a:t>Οι χώρες αυτές σταδιακά μετατράπηκαν από χώρες προέλευσης σε χώρες υποδοχής μεγάλου αριθμού μεταναστών. Η εισροή των μεταναστών κατέλαβαν εξ απήνης τους κρατικούς και κοινωνικούς μηχανισμούς με αποτέλεσμα την εφαρμογή αποσπασματικών μέτρων που αφορούσαν στην μετανάστευση και την έλλειψη μακροπρόθεσμων  μεταναστευτικών πολιτικών.  </a:t>
            </a:r>
            <a:br>
              <a:rPr lang="el-GR" sz="2800" dirty="0" smtClean="0"/>
            </a:br>
            <a:endParaRPr lang="el-GR" sz="28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772150"/>
            <a:ext cx="4572000" cy="1200329"/>
          </a:xfrm>
          <a:prstGeom prst="rect">
            <a:avLst/>
          </a:prstGeom>
        </p:spPr>
        <p:txBody>
          <a:bodyPr>
            <a:spAutoFit/>
          </a:bodyPr>
          <a:lstStyle/>
          <a:p>
            <a:endParaRPr lang="el-GR" dirty="0" smtClean="0"/>
          </a:p>
          <a:p>
            <a:endParaRPr lang="el-GR" dirty="0" smtClean="0"/>
          </a:p>
          <a:p>
            <a:endParaRPr lang="el-GR" dirty="0" smtClean="0"/>
          </a:p>
          <a:p>
            <a:endParaRPr lang="el-GR" dirty="0"/>
          </a:p>
        </p:txBody>
      </p:sp>
      <p:sp>
        <p:nvSpPr>
          <p:cNvPr id="3" name="Rectangle 2"/>
          <p:cNvSpPr/>
          <p:nvPr/>
        </p:nvSpPr>
        <p:spPr>
          <a:xfrm>
            <a:off x="395536" y="260648"/>
            <a:ext cx="8280920" cy="6555641"/>
          </a:xfrm>
          <a:prstGeom prst="rect">
            <a:avLst/>
          </a:prstGeom>
        </p:spPr>
        <p:txBody>
          <a:bodyPr wrap="square">
            <a:spAutoFit/>
          </a:bodyPr>
          <a:lstStyle/>
          <a:p>
            <a:pPr>
              <a:buFont typeface="Arial" pitchFamily="34" charset="0"/>
              <a:buChar char="•"/>
            </a:pPr>
            <a:endParaRPr lang="el-GR" sz="2800" dirty="0" smtClean="0"/>
          </a:p>
          <a:p>
            <a:pPr>
              <a:buFont typeface="Arial" pitchFamily="34" charset="0"/>
              <a:buChar char="•"/>
            </a:pPr>
            <a:r>
              <a:rPr lang="el-GR" sz="2800" dirty="0" smtClean="0"/>
              <a:t>Δεύτερο κοινό χαρακτηριστικό των χωρών αυτών αποτελεί η ανομοιογένεια του μεταναστευτικού ρεύματος που δέχονται. Το κύμα μετανάστευσης αποτελείται από μεγάλο αριθμό διαφορετικών εθνοτήτων λόγω της αύξησης των χωρών αποστολής τους και προστίθενται νέες πληθυσμιακές ομάδες μεταναστών που μέχρι πρότινος δεν μετανάστευαν.</a:t>
            </a:r>
            <a:endParaRPr lang="en-US" sz="2800" dirty="0" smtClean="0"/>
          </a:p>
          <a:p>
            <a:pPr lvl="0" eaLnBrk="0" fontAlgn="base" hangingPunct="0">
              <a:spcBef>
                <a:spcPct val="0"/>
              </a:spcBef>
              <a:spcAft>
                <a:spcPct val="0"/>
              </a:spcAft>
              <a:buFont typeface="Arial" pitchFamily="34" charset="0"/>
              <a:buChar char="•"/>
              <a:tabLst>
                <a:tab pos="228600" algn="l"/>
              </a:tabLst>
            </a:pPr>
            <a:r>
              <a:rPr lang="el-GR" sz="2800" dirty="0" smtClean="0">
                <a:ea typeface="Times New Roman" pitchFamily="18" charset="0"/>
                <a:cs typeface="Arial" pitchFamily="34" charset="0"/>
              </a:rPr>
              <a:t>Ένα από τα σημαντικότερα κοινά χαρακτηριστικά, είναι η διάρθρωση που εμφανίζουν οι χώρες αυτές στην αγορά εργασίας και στους τομείς απασχόλησης μεταναστών. Σε κάθε τομέα εργασίας απασχολούνται διαφορετικές εθνικές ομάδες μεταναστών γεγονός που οφείλεται στα ιδιαίτερα και διαφορετικά βιώματα, των χωρών καταγωγής τους. </a:t>
            </a:r>
            <a:endParaRPr lang="el-G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ChangeArrowheads="1"/>
          </p:cNvSpPr>
          <p:nvPr/>
        </p:nvSpPr>
        <p:spPr bwMode="auto">
          <a:xfrm>
            <a:off x="323528" y="171720"/>
            <a:ext cx="8568952" cy="76020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tabLst>
                <a:tab pos="228600" algn="l"/>
              </a:tabLst>
            </a:pPr>
            <a:endParaRPr lang="el-GR" sz="1200" dirty="0" smtClean="0">
              <a:cs typeface="Arial" pitchFamily="34" charset="0"/>
            </a:endParaRPr>
          </a:p>
          <a:p>
            <a:pPr lvl="0" eaLnBrk="0" fontAlgn="base" hangingPunct="0">
              <a:spcBef>
                <a:spcPct val="0"/>
              </a:spcBef>
              <a:spcAft>
                <a:spcPct val="0"/>
              </a:spcAft>
              <a:buFont typeface="Arial" pitchFamily="34" charset="0"/>
              <a:buChar char="•"/>
              <a:tabLst>
                <a:tab pos="228600" algn="l"/>
              </a:tabLst>
            </a:pPr>
            <a:r>
              <a:rPr lang="el-GR" sz="2800" dirty="0" smtClean="0">
                <a:ea typeface="Times New Roman" pitchFamily="18" charset="0"/>
                <a:cs typeface="Arial" pitchFamily="34" charset="0"/>
              </a:rPr>
              <a:t>Οι τέσσερις χώρες της Μεσογείου εκτός των ομοιοτήτων σε εργασιακά  ζητήματα έχουν επιδείξει κοινό τρόπο δράσης σε ότι αφορά την προσβασιμότητα των μεταναστών στις κοινωνικές υπηρεσίες. Οι μετανάστες αντιμετωπίζουν αξεπέραστα εμπόδια στην πρόσβαση τους σε κάθε είδους κοινωνικές υπηρεσίες, κυρίως λόγω της ύπαρξης γραφειοκρατικών πρακτικών.</a:t>
            </a:r>
            <a:endParaRPr lang="el-GR" sz="2800" dirty="0" smtClean="0">
              <a:cs typeface="Arial" pitchFamily="34" charset="0"/>
            </a:endParaRPr>
          </a:p>
          <a:p>
            <a:pPr lvl="0" eaLnBrk="0" fontAlgn="base" hangingPunct="0">
              <a:spcBef>
                <a:spcPct val="0"/>
              </a:spcBef>
              <a:spcAft>
                <a:spcPct val="0"/>
              </a:spcAft>
              <a:buFontTx/>
              <a:buChar char="•"/>
              <a:tabLst>
                <a:tab pos="228600" algn="l"/>
              </a:tabLst>
            </a:pPr>
            <a:r>
              <a:rPr lang="el-GR" sz="2800" dirty="0" smtClean="0">
                <a:ea typeface="Times New Roman" pitchFamily="18" charset="0"/>
                <a:cs typeface="Arial" pitchFamily="34" charset="0"/>
              </a:rPr>
              <a:t>Οι μέχρι τώρα προσπάθειες των χωρών της νοτίου Ευρώπης να προχωρήσουν στην εφαρμογή προγραμμάτων νομιμοποίησης των παράνομων μεταναστών που διαμένουν σε αυτές, δεν μπορεί να χαρακτηριστεί από επιτυχία, καθόσον ιδιαίτερα μεγάλο ποσοστό αυτών δεν πληροί  τις απαιτούμενες από τον νόμο προϋποθέσεις. 	</a:t>
            </a:r>
            <a:endParaRPr lang="el-GR" sz="2800" dirty="0" smtClean="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228600" algn="l"/>
              </a:tabLst>
            </a:pPr>
            <a:endParaRPr kumimoji="0" lang="en-US" sz="2800" b="1" i="0" u="sng" strike="noStrike" cap="none" normalizeH="0" baseline="0" dirty="0" smtClean="0">
              <a:ln>
                <a:noFill/>
              </a:ln>
              <a:solidFill>
                <a:schemeClr val="tx1"/>
              </a:solidFill>
              <a:effectLst/>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endParaRPr lang="en-US" sz="2800" b="1" u="sng" dirty="0" smtClean="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endParaRPr kumimoji="0" lang="el-GR" sz="28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620688"/>
            <a:ext cx="8568952" cy="6124754"/>
          </a:xfrm>
          <a:prstGeom prst="rect">
            <a:avLst/>
          </a:prstGeom>
        </p:spPr>
        <p:txBody>
          <a:bodyPr wrap="square">
            <a:spAutoFit/>
          </a:bodyPr>
          <a:lstStyle/>
          <a:p>
            <a:r>
              <a:rPr lang="el-GR" sz="2800" dirty="0" smtClean="0"/>
              <a:t>Η Ιρλανδία και η Νότια Ιταλία αποτελούν τα κλασικότερα παραδείγματα χωρών προέλευσης μεταναστών, ιδίως προς τις ΗΠΑ, αν και δεν υπάρχει Ευρωπαϊκή χώρα που να μην «προσέφερε τον οβολόν της». Η μετανάστευση από τις δυο αυτές χώρες πήρε τόσο μεγάλες διαστάσεις ώστε ολόκληρες περιοχές ερήμωσαν καθώς ουσιαστικά μόνο οι πολύ ηλικιωμένοι δεν μετακινήθηκαν προς το νέο κόσμο. Η Ιρλανδία συγκεκριμένα «έχασε» τέσσερα εκατομμύρια ανθρώπους (το μισό της πληθυσμό) μέχρι τον Α' Παγκόσμιο πόλεμο.</a:t>
            </a:r>
            <a:br>
              <a:rPr lang="el-GR" sz="2800" dirty="0" smtClean="0"/>
            </a:br>
            <a:r>
              <a:rPr lang="el-GR" sz="2800" dirty="0" smtClean="0"/>
              <a:t>Για την Ιρλανδία η μετανάστευση ήταν κυριολεκτικά λύση έσχατης ανάγκης που έσωσε τον πληθυσμό της από λιμοκτονία. </a:t>
            </a:r>
            <a:br>
              <a:rPr lang="el-GR" sz="2800" dirty="0" smtClean="0"/>
            </a:br>
            <a:endParaRPr lang="el-GR" sz="28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476672"/>
            <a:ext cx="8424936" cy="6555641"/>
          </a:xfrm>
          <a:prstGeom prst="rect">
            <a:avLst/>
          </a:prstGeom>
        </p:spPr>
        <p:txBody>
          <a:bodyPr wrap="square">
            <a:spAutoFit/>
          </a:bodyPr>
          <a:lstStyle/>
          <a:p>
            <a:r>
              <a:rPr lang="el-GR" sz="2800" b="1" u="sng" dirty="0" smtClean="0"/>
              <a:t>Τα Προβλήματα και το Περιεχόμενο της Μεταναστευτικής Πολιτικής</a:t>
            </a:r>
            <a:r>
              <a:rPr lang="el-GR" sz="2800" dirty="0" smtClean="0"/>
              <a:t/>
            </a:r>
            <a:br>
              <a:rPr lang="el-GR" sz="2800" dirty="0" smtClean="0"/>
            </a:br>
            <a:r>
              <a:rPr lang="el-GR" sz="2800" dirty="0" smtClean="0"/>
              <a:t>Οι σύγχρονες μετακινήσεις εργατικού δυναμικού εξελίχθηκαν μέσα σ' ένα περιβάλλον σκεπτικισμού στις χώρες υποδοχής αναφορικά με τις επιπτώσεις που αυτές έχουν πάνω στην απασχόληση του εργατικού δυναμικού και μια σειρά κοινωνικά προβλή­ματα όπως η αύξηση της εγκληματικότητας, της περιθωριοποίη-σης των μεταναστών, των δυσκολιών κοινωνικής εν-σωμάτωσης τους κ.α. Πολλές από τις επιφυλάξεις αυτές δεν είχαν σοβαρή βάση, όπως το ότι οι μετανά-στες στερούν θέσεις εργα­σίας από τι ντόπιο εργατικό δυναμικό. Οι μετανάστες αναλαμβάνουν συνήθως τις εργασίες που το εγχώριο εργατικό δυναμικό δεν επιθυμεί να αναλάβει.</a:t>
            </a:r>
            <a:endParaRPr lang="el-GR" sz="28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404663"/>
            <a:ext cx="8352928" cy="6555641"/>
          </a:xfrm>
          <a:prstGeom prst="rect">
            <a:avLst/>
          </a:prstGeom>
        </p:spPr>
        <p:txBody>
          <a:bodyPr wrap="square">
            <a:spAutoFit/>
          </a:bodyPr>
          <a:lstStyle/>
          <a:p>
            <a:r>
              <a:rPr lang="el-GR" sz="2800" dirty="0" smtClean="0"/>
              <a:t>Άλλες πάλι, όπως οι δυσκολίες στην ενσωμάτωση τους, είχαν μεν βάση, οφείλονταν όμως καθαρά στο ότι οι χώρες υποδοχής «πιάστηκαν απροετοίμαστες» όσον αφορά την επεξεργασία και την εφαρμογή των κατάλ</a:t>
            </a:r>
            <a:r>
              <a:rPr lang="en-US" sz="2800" dirty="0" smtClean="0"/>
              <a:t>-</a:t>
            </a:r>
            <a:r>
              <a:rPr lang="el-GR" sz="2800" dirty="0" smtClean="0"/>
              <a:t>ληλων πολιτικών ενσωμάτωσης με κλασικό παράδειγμα την Ελλάδα. Τέλος, τα περί αυξημένης εγκληματικότη</a:t>
            </a:r>
            <a:r>
              <a:rPr lang="en-US" sz="2800" dirty="0" smtClean="0"/>
              <a:t>-</a:t>
            </a:r>
            <a:r>
              <a:rPr lang="el-GR" sz="2800" dirty="0" smtClean="0"/>
              <a:t>τας επιχειρήματα, χωρίς να είναι εντελώς αναληθή, διογκώθηκαν από εσφαλμένες και πρόχειρες αναλύσεις των στατιστικών στοιχείων. Για παράδειγμα, η όλη φιλολογία δεν έλαβε υπόψη το ότι οι στατιστικές της παραβατικής συμπεριφοράς περιλαμβάνουν την επαι</a:t>
            </a:r>
            <a:r>
              <a:rPr lang="en-US" sz="2800" dirty="0" smtClean="0"/>
              <a:t>-</a:t>
            </a:r>
            <a:r>
              <a:rPr lang="el-GR" sz="2800" dirty="0" smtClean="0"/>
              <a:t>τεία, την παράνομη παραμονή και απασχόληση που, εξ ορισμού είναι συνηθέστερες για τους μετανάστες παρά για τον εγχώριο πληθυσμό.</a:t>
            </a:r>
            <a:br>
              <a:rPr lang="el-GR" sz="2800" dirty="0" smtClean="0"/>
            </a:br>
            <a:endParaRPr lang="el-GR" sz="28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476672"/>
            <a:ext cx="8352928" cy="6124754"/>
          </a:xfrm>
          <a:prstGeom prst="rect">
            <a:avLst/>
          </a:prstGeom>
        </p:spPr>
        <p:txBody>
          <a:bodyPr wrap="square">
            <a:spAutoFit/>
          </a:bodyPr>
          <a:lstStyle/>
          <a:p>
            <a:r>
              <a:rPr lang="el-GR" sz="2800" dirty="0" smtClean="0"/>
              <a:t>Δυστυχώς όμως η ψύχραιμη αποτίμηση του φαινο</a:t>
            </a:r>
            <a:r>
              <a:rPr lang="en-US" sz="2800" dirty="0" smtClean="0"/>
              <a:t>-</a:t>
            </a:r>
            <a:r>
              <a:rPr lang="el-GR" sz="2800" dirty="0" smtClean="0"/>
              <a:t>μένου, υπό συνθήκες υψηλής ανεργίας και κοινωνικής ανασφάλειας αποδείχθηκε εξαιρετικά δύσκολη υπό</a:t>
            </a:r>
            <a:r>
              <a:rPr lang="en-US" sz="2800" dirty="0" smtClean="0"/>
              <a:t>-</a:t>
            </a:r>
            <a:r>
              <a:rPr lang="el-GR" sz="2800" dirty="0" smtClean="0"/>
              <a:t>θεση, με αποτέλεσμα να διογκωθεί το φαινόμενο της ξενοφοβίας έναντι των μεταναστών. </a:t>
            </a:r>
            <a:endParaRPr lang="en-US" sz="2800" dirty="0" smtClean="0"/>
          </a:p>
          <a:p>
            <a:r>
              <a:rPr lang="el-GR" sz="2800" dirty="0" smtClean="0"/>
              <a:t>Το φαινόμενο της ξενοφοβίας αποτέλεσε το βασικότερο λόγο (ή και άλλοθι) για τη διαμόρφωση μιας επιφυ</a:t>
            </a:r>
            <a:r>
              <a:rPr lang="en-US" sz="2800" dirty="0" smtClean="0"/>
              <a:t>-</a:t>
            </a:r>
            <a:r>
              <a:rPr lang="el-GR" sz="2800" dirty="0" smtClean="0"/>
              <a:t>λακτικής (στην καλύτερη περίπτωση) ή και καθαρά εχθρι­κής στάσης πολλών χωρών, αλλά και της Ε.Ε. συνολικά (βλέπε τις ρυθμίσεις της συνθήκης Σέγκεν) απέναντι στους μετανάστες.</a:t>
            </a:r>
            <a:br>
              <a:rPr lang="el-GR" sz="2800" dirty="0" smtClean="0"/>
            </a:br>
            <a:r>
              <a:rPr lang="el-GR" sz="2800" dirty="0" smtClean="0"/>
              <a:t>Η ανεπιθύμητη εισροή μεταναστών συνήθως αναφέρεται: </a:t>
            </a:r>
            <a:br>
              <a:rPr lang="el-GR" sz="2800" dirty="0" smtClean="0"/>
            </a:br>
            <a:endParaRPr lang="el-GR" sz="28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476672"/>
            <a:ext cx="8136904" cy="5109091"/>
          </a:xfrm>
          <a:prstGeom prst="rect">
            <a:avLst/>
          </a:prstGeom>
        </p:spPr>
        <p:txBody>
          <a:bodyPr wrap="square">
            <a:spAutoFit/>
          </a:bodyPr>
          <a:lstStyle/>
          <a:p>
            <a:r>
              <a:rPr lang="en-US" sz="2800" dirty="0" smtClean="0"/>
              <a:t>-</a:t>
            </a:r>
            <a:r>
              <a:rPr lang="el-GR" sz="2800" dirty="0" smtClean="0"/>
              <a:t>Σ' αυτούς που διέρχονται τα σύνορα παράνομα.</a:t>
            </a:r>
            <a:br>
              <a:rPr lang="el-GR" sz="2800" dirty="0" smtClean="0"/>
            </a:br>
            <a:r>
              <a:rPr lang="en-US" sz="2800" dirty="0" smtClean="0"/>
              <a:t>-</a:t>
            </a:r>
            <a:r>
              <a:rPr lang="el-GR" sz="2800" dirty="0" smtClean="0"/>
              <a:t>Σ' αυτούς που έχουν εισέλθει μεν νόμιμα, αλλά παραμένουν για διάστημα</a:t>
            </a:r>
            <a:r>
              <a:rPr lang="en-US" sz="2800" dirty="0" smtClean="0"/>
              <a:t> </a:t>
            </a:r>
            <a:r>
              <a:rPr lang="el-GR" sz="2800" dirty="0" smtClean="0"/>
              <a:t>μεγαλύτερο από αυτό που καλύπτει η βίζα ή η άδεια εργασίας του</a:t>
            </a:r>
            <a:endParaRPr lang="en-US" sz="2800" dirty="0" smtClean="0"/>
          </a:p>
          <a:p>
            <a:r>
              <a:rPr lang="en-US" sz="2800" dirty="0" smtClean="0"/>
              <a:t>-</a:t>
            </a:r>
            <a:r>
              <a:rPr lang="el-GR" sz="2800" dirty="0" smtClean="0"/>
              <a:t>Στα μέλη των οικογενειών αυτών που βρίσκονται νόμιμα σε μια χώρα, αλλά</a:t>
            </a:r>
            <a:r>
              <a:rPr lang="en-US" sz="2800" dirty="0" smtClean="0"/>
              <a:t> </a:t>
            </a:r>
            <a:r>
              <a:rPr lang="el-GR" sz="2800" dirty="0" smtClean="0"/>
              <a:t>δεν υπάρχει βούληση για να επεκταθεί το δικαίωμα παραμονής και σε επίπεδο</a:t>
            </a:r>
            <a:br>
              <a:rPr lang="el-GR" sz="2800" dirty="0" smtClean="0"/>
            </a:br>
            <a:r>
              <a:rPr lang="el-GR" sz="2800" dirty="0" smtClean="0"/>
              <a:t>όλης της οικογένειας.</a:t>
            </a:r>
            <a:br>
              <a:rPr lang="el-GR" sz="2800" dirty="0" smtClean="0"/>
            </a:br>
            <a:r>
              <a:rPr lang="en-US" sz="2800" dirty="0" smtClean="0"/>
              <a:t>-</a:t>
            </a:r>
            <a:r>
              <a:rPr lang="el-GR" sz="2800" dirty="0" smtClean="0"/>
              <a:t>Σ' αυτούς που ζητούν πολιτικό άσυλο, χωρίς όμως και να θεωρούνται πολιτικοί πρόσφυγες στην</a:t>
            </a:r>
            <a:r>
              <a:rPr lang="en-US" sz="2800" dirty="0" smtClean="0"/>
              <a:t> </a:t>
            </a:r>
            <a:r>
              <a:rPr lang="el-GR" sz="2800" dirty="0" smtClean="0"/>
              <a:t>πραγματικότητα.</a:t>
            </a:r>
            <a:br>
              <a:rPr lang="el-GR" sz="2800" dirty="0" smtClean="0"/>
            </a:br>
            <a:endParaRPr lang="el-G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9192577"/>
            <a:ext cx="4572000" cy="1200329"/>
          </a:xfrm>
          <a:prstGeom prst="rect">
            <a:avLst/>
          </a:prstGeom>
        </p:spPr>
        <p:txBody>
          <a:bodyPr>
            <a:spAutoFit/>
          </a:bodyPr>
          <a:lstStyle/>
          <a:p>
            <a:r>
              <a:rPr lang="el-GR" b="1" i="1" dirty="0" smtClean="0"/>
              <a:t> </a:t>
            </a:r>
            <a:r>
              <a:rPr lang="el-GR" dirty="0" smtClean="0"/>
              <a:t/>
            </a:r>
            <a:br>
              <a:rPr lang="el-GR" dirty="0" smtClean="0"/>
            </a:br>
            <a:r>
              <a:rPr lang="el-GR" b="1" i="1" dirty="0" smtClean="0"/>
              <a:t> </a:t>
            </a:r>
            <a:r>
              <a:rPr lang="el-GR" dirty="0" smtClean="0"/>
              <a:t/>
            </a:r>
            <a:br>
              <a:rPr lang="el-GR" dirty="0" smtClean="0"/>
            </a:br>
            <a:r>
              <a:rPr lang="el-GR" dirty="0" smtClean="0"/>
              <a:t>  </a:t>
            </a:r>
            <a:br>
              <a:rPr lang="el-GR" dirty="0" smtClean="0"/>
            </a:br>
            <a:endParaRPr lang="el-GR" dirty="0"/>
          </a:p>
        </p:txBody>
      </p:sp>
      <p:sp>
        <p:nvSpPr>
          <p:cNvPr id="3" name="Rectangle 2"/>
          <p:cNvSpPr/>
          <p:nvPr/>
        </p:nvSpPr>
        <p:spPr>
          <a:xfrm>
            <a:off x="323528" y="692696"/>
            <a:ext cx="8496944" cy="6165304"/>
          </a:xfrm>
          <a:prstGeom prst="rect">
            <a:avLst/>
          </a:prstGeom>
        </p:spPr>
        <p:txBody>
          <a:bodyPr wrap="square">
            <a:spAutoFit/>
          </a:bodyPr>
          <a:lstStyle/>
          <a:p>
            <a:r>
              <a:rPr lang="el-GR" sz="2800" dirty="0" smtClean="0"/>
              <a:t>Μια προσεκτική αποτίμηση του ζητήματος της ανεπιθύμητης μετανάστευσης όμως θα πρέπει να λάβει σοβαρά υπόψη και τα εξής στοιχεία:</a:t>
            </a:r>
            <a:br>
              <a:rPr lang="el-GR" sz="2800" dirty="0" smtClean="0"/>
            </a:br>
            <a:r>
              <a:rPr lang="el-GR" sz="2800" dirty="0" smtClean="0"/>
              <a:t>Η εφαρμογή ελέγχων και άλλων περιορισμών στη είσοδο και την απασχόληση μεταναστών από τις χώρες προορισμού, στις περισσότερες περιπτώσεις,</a:t>
            </a:r>
            <a:br>
              <a:rPr lang="el-GR" sz="2800" dirty="0" smtClean="0"/>
            </a:br>
            <a:r>
              <a:rPr lang="el-GR" sz="2800" dirty="0" smtClean="0"/>
              <a:t>αποδείχθηκε αναποτελεσματική.  </a:t>
            </a:r>
          </a:p>
          <a:p>
            <a:r>
              <a:rPr lang="el-GR" sz="2800" dirty="0" smtClean="0"/>
              <a:t>Το μόνο το οποίο πέτυχαν οι πολιτικές αυτές ήταν η περαιτέρω περιθωριοποίηση και επιδείνωση των συνθηκών εργασίας και αμοιβής των μεταναστών.</a:t>
            </a:r>
            <a:br>
              <a:rPr lang="el-GR" sz="2800" dirty="0" smtClean="0"/>
            </a:br>
            <a:r>
              <a:rPr lang="el-GR" sz="2800" dirty="0" smtClean="0"/>
              <a:t>Οι εργοδότες σε πολλές περιπτώσεις προτιμούν το να είναι οι μετανάστες ως παράνομοι προκειμένου να μπορούν να τους αμείβουν λιγότερο, να μην τους παρέχουν κοινωνική ασφάλιση κλπ.</a:t>
            </a:r>
            <a:endParaRPr lang="el-GR" sz="28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0"/>
            <a:ext cx="8640960" cy="7417415"/>
          </a:xfrm>
          <a:prstGeom prst="rect">
            <a:avLst/>
          </a:prstGeom>
        </p:spPr>
        <p:txBody>
          <a:bodyPr wrap="square">
            <a:spAutoFit/>
          </a:bodyPr>
          <a:lstStyle/>
          <a:p>
            <a:r>
              <a:rPr lang="el-GR" sz="2800" dirty="0" smtClean="0"/>
              <a:t>Σε έρευνα που έγινε στην Ολλανδία στα μέσα της δεκα-ετίας του 1990 καταγράφτηκε ότι οι λόγοι για τους οποί-ους προτιμάται η απασχόληση παράνομων μεταναστών είναι κατά σειράν το χαμηλό κόστος, οι περίοδοι αιχμής στην παραγωγή και το γεγονός ότι αυτοί αναλαμβάνουν τις βαριές και ανθυγιεινές εργασίες. Οι ίδιες οι συνδι-καλιστικές ενώσεις των εργαζομένων στην Ευρώπη φαί-νονται πλέον να είναι υπέρ μιας πιο φιλελεύθερης προ-σέγγισης στο θέμα της μετανάστευσης καθώς διαπιστώ-νουν ότι κάτι τέτοιο θα εξυπηρετήσει τα συμφέροντα των εργαζομένων. Αυτό οφείλεται στη διαπίστωση ότι η νόμι-μη απασχόληση των μεταναστών, φέρνει την παραοικονομία στην επιφάνεια, αποτρέπει τη συμπίεση των μι-σθών προς τα κάτω, αυξάνει τη συμμετοχή στα εργατικά συνδικάτα και αυξάνει τους πόρους των ασφαλιστικών ταμείων. </a:t>
            </a:r>
            <a:br>
              <a:rPr lang="el-GR" sz="2800" dirty="0" smtClean="0"/>
            </a:br>
            <a:endParaRPr lang="el-GR" sz="28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04665"/>
            <a:ext cx="8424936" cy="6555641"/>
          </a:xfrm>
          <a:prstGeom prst="rect">
            <a:avLst/>
          </a:prstGeom>
        </p:spPr>
        <p:txBody>
          <a:bodyPr wrap="square">
            <a:spAutoFit/>
          </a:bodyPr>
          <a:lstStyle/>
          <a:p>
            <a:r>
              <a:rPr lang="el-GR" sz="2800" dirty="0" smtClean="0"/>
              <a:t>Τα βασικά ζητήματα σχετικά με τα σύγχρονα μετανα-στευτικά ρεύματα από την πλευρά των χωρών υποδοχής είναι: </a:t>
            </a:r>
            <a:br>
              <a:rPr lang="el-GR" sz="2800" dirty="0" smtClean="0"/>
            </a:br>
            <a:r>
              <a:rPr lang="el-GR" sz="2800" dirty="0" smtClean="0"/>
              <a:t>Ο έλεγχος της νόμιμης μετανάστευσης και η κοινωνική ενσωμάτωση αυτών που εγκαθίστανται για μεγάλο χρονικό διάστημα ή και μόνιμα.</a:t>
            </a:r>
            <a:br>
              <a:rPr lang="el-GR" sz="2800" dirty="0" smtClean="0"/>
            </a:br>
            <a:r>
              <a:rPr lang="el-GR" sz="2800" b="1" dirty="0" smtClean="0"/>
              <a:t>Οι πολιτικές για την αντιμετώπιση της παράνομης μετανάστευσης.</a:t>
            </a:r>
            <a:br>
              <a:rPr lang="el-GR" sz="2800" b="1" dirty="0" smtClean="0"/>
            </a:br>
            <a:r>
              <a:rPr lang="el-GR" sz="2800" dirty="0" smtClean="0"/>
              <a:t>Η εξεύρεση «μόνιμων λύσεων» για τη μείωση της πίε-σης για εγκατάσταση νέων μεταναστών μέσω της βελτίωσης των διεθνών σχέσεων.</a:t>
            </a:r>
            <a:br>
              <a:rPr lang="el-GR" sz="2800" dirty="0" smtClean="0"/>
            </a:br>
            <a:r>
              <a:rPr lang="el-GR" sz="2800" dirty="0" smtClean="0"/>
              <a:t>Ο ρόλος της ύπαρξης διαφορετικών εθνικών ομάδων στο εργατικό δυναμικό και τον πληθυσμό στα κοινωνικά και πολιτιστικά δεδομένα και οι επιπτώσεις στο θεσμό του εθνικού κράτους.</a:t>
            </a:r>
            <a:endParaRPr lang="el-GR" sz="2800"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028343"/>
            <a:ext cx="8424936" cy="5262979"/>
          </a:xfrm>
          <a:prstGeom prst="rect">
            <a:avLst/>
          </a:prstGeom>
        </p:spPr>
        <p:txBody>
          <a:bodyPr wrap="square">
            <a:spAutoFit/>
          </a:bodyPr>
          <a:lstStyle/>
          <a:p>
            <a:r>
              <a:rPr lang="el-GR" sz="2800" b="1" i="1" dirty="0" smtClean="0"/>
              <a:t>Συμπεράσματα—Οι Διαφαινόμενες Προοπτικές της Μετανάστευσης</a:t>
            </a:r>
            <a:r>
              <a:rPr lang="el-GR" sz="2800" dirty="0" smtClean="0"/>
              <a:t/>
            </a:r>
            <a:br>
              <a:rPr lang="el-GR" sz="2800" dirty="0" smtClean="0"/>
            </a:br>
            <a:r>
              <a:rPr lang="el-GR" sz="2800" b="1" i="1" dirty="0" smtClean="0"/>
              <a:t> </a:t>
            </a:r>
            <a:r>
              <a:rPr lang="el-GR" sz="2800" dirty="0" smtClean="0"/>
              <a:t/>
            </a:r>
            <a:br>
              <a:rPr lang="el-GR" sz="2800" dirty="0" smtClean="0"/>
            </a:br>
            <a:r>
              <a:rPr lang="el-GR" sz="2800" dirty="0" smtClean="0"/>
              <a:t>Σύμφωνα με τον </a:t>
            </a:r>
            <a:r>
              <a:rPr lang="en-US" sz="2800" dirty="0" smtClean="0"/>
              <a:t>E</a:t>
            </a:r>
            <a:r>
              <a:rPr lang="el-GR" sz="2800" dirty="0" smtClean="0"/>
              <a:t>.</a:t>
            </a:r>
            <a:r>
              <a:rPr lang="en-US" sz="2800" dirty="0" smtClean="0"/>
              <a:t>G</a:t>
            </a:r>
            <a:r>
              <a:rPr lang="el-GR" sz="2800" dirty="0" smtClean="0"/>
              <a:t>. </a:t>
            </a:r>
            <a:r>
              <a:rPr lang="en-US" sz="2800" dirty="0" err="1" smtClean="0"/>
              <a:t>Ravenstein</a:t>
            </a:r>
            <a:r>
              <a:rPr lang="el-GR" sz="2800" dirty="0" smtClean="0"/>
              <a:t>, έναν Άγγλο διανοητή των τελών του 19</a:t>
            </a:r>
            <a:r>
              <a:rPr lang="el-GR" sz="2800" baseline="30000" dirty="0" smtClean="0"/>
              <a:t>ου</a:t>
            </a:r>
            <a:r>
              <a:rPr lang="el-GR" sz="2800" dirty="0" smtClean="0"/>
              <a:t> αιώνα, όλες οι μεταναστευτικές κινήσεις διέπονται από σε έξι βασικούς νόμους: </a:t>
            </a:r>
            <a:br>
              <a:rPr lang="el-GR" sz="2800" dirty="0" smtClean="0"/>
            </a:br>
            <a:r>
              <a:rPr lang="el-GR" sz="2800" dirty="0" smtClean="0"/>
              <a:t> Οι κύριοι λόγοι της μετανάστευσης είναι οικονομικοί.</a:t>
            </a:r>
            <a:br>
              <a:rPr lang="el-GR" sz="2800" dirty="0" smtClean="0"/>
            </a:br>
            <a:r>
              <a:rPr lang="el-GR" sz="2800" dirty="0" smtClean="0"/>
              <a:t>   Η πλειοψηφία των μεταναστών μετακινείται σε μικρή απόσταση. Επιπλέον, η μετανάστευση εξελίσσεται σε στάδια έτσι ώστε που μεταναστεύουν αντικαθίστανται από μετανάστες που εισρέουν από πιο απομακρυσμένες περιοχές.</a:t>
            </a:r>
            <a:endParaRPr lang="el-GR" sz="28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889844"/>
            <a:ext cx="8640960" cy="5693866"/>
          </a:xfrm>
          <a:prstGeom prst="rect">
            <a:avLst/>
          </a:prstGeom>
        </p:spPr>
        <p:txBody>
          <a:bodyPr wrap="square">
            <a:spAutoFit/>
          </a:bodyPr>
          <a:lstStyle/>
          <a:p>
            <a:r>
              <a:rPr lang="el-GR" sz="2800" dirty="0" smtClean="0"/>
              <a:t>Κάθε μετανάστευση αποφέρει κάποιου είδους αποζημίωση που την αντισταθμίζει (π.χ. τα εμβάσματα).</a:t>
            </a:r>
            <a:br>
              <a:rPr lang="el-GR" sz="2800" dirty="0" smtClean="0"/>
            </a:br>
            <a:r>
              <a:rPr lang="el-GR" sz="2800" dirty="0" smtClean="0"/>
              <a:t>  Οι μετανάστες κατευθύνονται κυρίως προς τα αστικά κέντρα, οπότε αυτοί που έχουν αστική προέλευση είναι λιγότερο πιθανό να μεταναστεύσουν από αυτούς που έχουν αγροτική προέλευση. Οι πόλεις αναπτύσσονται πληθυσμιακά κυρίως λόγω της μετανάστευσης.</a:t>
            </a:r>
            <a:br>
              <a:rPr lang="el-GR" sz="2800" dirty="0" smtClean="0"/>
            </a:br>
            <a:r>
              <a:rPr lang="el-GR" sz="2800" dirty="0" smtClean="0"/>
              <a:t>  Οι γυναίκες έχουν μεγαλύτερη ροπή για μικρής απόστασης μετανάστευση, οι</a:t>
            </a:r>
            <a:br>
              <a:rPr lang="el-GR" sz="2800" dirty="0" smtClean="0"/>
            </a:br>
            <a:r>
              <a:rPr lang="el-GR" sz="2800" dirty="0" smtClean="0"/>
              <a:t>άνδρες για μεγαλύτερης απόστασης μετανάστευση και οι περισσότεροι μετανάστες είναι ενήλικες.</a:t>
            </a:r>
            <a:br>
              <a:rPr lang="el-GR" sz="2800" dirty="0" smtClean="0"/>
            </a:br>
            <a:r>
              <a:rPr lang="el-GR" sz="2800" dirty="0" smtClean="0"/>
              <a:t>  Η μετανάστευση επηρεάζεται θετικά από την βελτίωση των οικονομικών συνθηκών και των συγκοινωνιών.</a:t>
            </a:r>
            <a:endParaRPr lang="el-GR" sz="28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692696"/>
            <a:ext cx="8208912" cy="6124754"/>
          </a:xfrm>
          <a:prstGeom prst="rect">
            <a:avLst/>
          </a:prstGeom>
        </p:spPr>
        <p:txBody>
          <a:bodyPr wrap="square">
            <a:spAutoFit/>
          </a:bodyPr>
          <a:lstStyle/>
          <a:p>
            <a:r>
              <a:rPr lang="el-GR" sz="2800" dirty="0" smtClean="0"/>
              <a:t>Οι νόμοι του </a:t>
            </a:r>
            <a:r>
              <a:rPr lang="en-US" sz="2800" dirty="0" err="1" smtClean="0"/>
              <a:t>Ravenstein</a:t>
            </a:r>
            <a:r>
              <a:rPr lang="el-GR" sz="2800" dirty="0" smtClean="0"/>
              <a:t> που αποτελούν κλασικό κομμάτι της οικονομικής σκέ­ψης πάνω στο ζήτημα της μετανάστευσης έχουν τεράστια ερμηνευτική επάρκεια ακόμα και σήμερα, 125 χρόνια περίπου μετά την πρώτη παρουσίαση τους. Για το λόγο αυτόν θα χρησιμοποιηθούν και ως αφετηρία συζήτησης για τις διαφαινόμενες προοπτικές της μετανάστευσης.</a:t>
            </a:r>
            <a:br>
              <a:rPr lang="el-GR" sz="2800" dirty="0" smtClean="0"/>
            </a:br>
            <a:r>
              <a:rPr lang="el-GR" sz="2800" dirty="0" smtClean="0"/>
              <a:t>Ο πρώτος νόμος ουσιαστικά αποδεικνύει το πόσο αδόκιμος είναι ο όρος «οικονομικοί μετανάστες». Όλοι οι μετανάστες είναι οικονομικοί μετανάστες. Η πρό­ σκαιρη ή μη αποχώρηση πολιτικών προσφύγων δεν μπορεί να θεωρηθεί μετανά­στευση με την οικονομική έννοια του όρου, εκτός αν χρησιμοποιείται ως πρόσχημα.</a:t>
            </a:r>
            <a:endParaRPr lang="el-GR"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548680"/>
            <a:ext cx="8496944" cy="6124754"/>
          </a:xfrm>
          <a:prstGeom prst="rect">
            <a:avLst/>
          </a:prstGeom>
        </p:spPr>
        <p:txBody>
          <a:bodyPr wrap="square">
            <a:spAutoFit/>
          </a:bodyPr>
          <a:lstStyle/>
          <a:p>
            <a:r>
              <a:rPr lang="el-GR" sz="2800" dirty="0" smtClean="0"/>
              <a:t>Η βιομηχανική επανάσταση στη Αγγλία δεν μπόρεσε να απορροφήσει όλους τους πλεονάζοντες αγροτικούς πληθυσμούς της Μ. Βρετανίας που σε μεγάλο βαθμό παρέμενε σε προ-καπιταλιστικό στάδιο. Έτσι, η περίφημη «κρίση της πατάτας» που για την Ιρλανδία αποτελούσε περίπου μονοκαλλιέργεια, απείλησε με λιμό τους κατοίκους της χώρας αυτής και οδήγησε ένα μεγάλο τμήμα του πληθυσμού της στη μετανάστευση κυρίως προς τις ΗΠΑ.</a:t>
            </a:r>
            <a:endParaRPr lang="en-US" sz="2800" dirty="0" smtClean="0"/>
          </a:p>
          <a:p>
            <a:r>
              <a:rPr lang="el-GR" sz="2800" dirty="0" smtClean="0"/>
              <a:t>Για την Ιταλία πάλι, το γνωστό πρόβλημα του δυαδισμού της οικονομίας της με τον υπανάπτυκτο νότο της να μην μπορεί να ακολουθήσει τον ραγδαία αναπτυσσόμενο βορρά, οδήγησε σε μαζική υπερπόντια μετανάστευση του αγροτικού πληθυσμού της. </a:t>
            </a:r>
            <a:endParaRPr lang="el-GR" sz="2800"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0"/>
            <a:ext cx="8640960" cy="6986528"/>
          </a:xfrm>
          <a:prstGeom prst="rect">
            <a:avLst/>
          </a:prstGeom>
        </p:spPr>
        <p:txBody>
          <a:bodyPr wrap="square">
            <a:spAutoFit/>
          </a:bodyPr>
          <a:lstStyle/>
          <a:p>
            <a:r>
              <a:rPr lang="el-GR" sz="2800" dirty="0" smtClean="0"/>
              <a:t>Επιπλέον, ο πρώτος νόμος μπορεί να ερμηνευθεί και ως εξής: Εφόσον υπάρχουν διαφορές στο επίπεδο εισο-δήματος, στους ευκαιρίες απασχόλησης και σε άλλες βασικές οικονομικές μεταβλητές ανάμεσα σε χώρες, θα υπάρχει και τάση για μετανάστευση.</a:t>
            </a:r>
            <a:br>
              <a:rPr lang="el-GR" sz="2800" dirty="0" smtClean="0"/>
            </a:br>
            <a:r>
              <a:rPr lang="el-GR" sz="2800" dirty="0" smtClean="0"/>
              <a:t>Ο δεύτερος, ο τέταρτος και ο πέμπτος νόμος αναφέρο-νται στα χαρακτηριστικά των μεταναστευτικών κινήσεων με βασικότερο στοιχείο την περιφερειακή διάσταση, και τη διαπίστωση ότι οι μετακινήσεις γίνονται συνήθως από αγροτικές περιοχές προς τα αστικά κέντρα.</a:t>
            </a:r>
          </a:p>
          <a:p>
            <a:r>
              <a:rPr lang="el-GR" sz="2800" dirty="0" smtClean="0"/>
              <a:t>Ο τρίτος νόμος περί αντισταθμιστικής αποζημίωσης ισχύει με βασικότερο και πειστικότερο επιχείρημα τα εμβάσματα. Είναι όμως πολύ συζητήσιμο αν ο μηχα-νισμός αυτός είναι πλήρως ανταποδοτικός όπως φαί-νεται από τη νεοκλασική αντίληψη  του </a:t>
            </a:r>
            <a:r>
              <a:rPr lang="en-US" sz="2800" dirty="0" err="1" smtClean="0"/>
              <a:t>Ravenstein</a:t>
            </a:r>
            <a:r>
              <a:rPr lang="el-GR" sz="2800" dirty="0" smtClean="0"/>
              <a:t>. </a:t>
            </a:r>
            <a:endParaRPr lang="el-GR" sz="280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260648"/>
            <a:ext cx="8280920" cy="6555641"/>
          </a:xfrm>
          <a:prstGeom prst="rect">
            <a:avLst/>
          </a:prstGeom>
        </p:spPr>
        <p:txBody>
          <a:bodyPr wrap="square">
            <a:spAutoFit/>
          </a:bodyPr>
          <a:lstStyle/>
          <a:p>
            <a:r>
              <a:rPr lang="el-GR" sz="2800" dirty="0" smtClean="0"/>
              <a:t>Η εμπειρία δυστυχώς φαίνεται να επαληθεύει τα περί άνισης ανταλλαγής και σωρευτικής αιτιότητας παρά τα περί οικονομικής σύγκλισης προβλεπόμενα.</a:t>
            </a:r>
            <a:br>
              <a:rPr lang="el-GR" sz="2800" dirty="0" smtClean="0"/>
            </a:br>
            <a:r>
              <a:rPr lang="el-GR" sz="2800" dirty="0" smtClean="0"/>
              <a:t>Ο έκτος νόμος ουσιαστικά προδιαγράφει και την προ-οπτική των μετακινήσεων του εργατικού δυναμικού ως εξής: Στο βαθμό που η διαρκής βελτίωση του επιπέδου ζωής στις περισσότερο αναπτυγμένες χώρες λειτουργεί ως «σειρήνα» που σαγηνεύει και προσελ-κύει τους με-τανάστες από τις λιγότερο αναπτυγμένες χώρες και στο βαθμό που η συνεχής βελτίωση των μέσων μεταφοράς και επικοινωνίας που εξασφαλίζει η πρόοδος της τεχνολογίας κάνει τον κόσμο να φαίνε-ται μικρότερος και τη μετακίνηση των ανθρώπων ευκολότερη, η μετανάστευση θα αποτελεί ένα διαρκές ζήτημα για τις Διεθνείς Οικονομικές Σχέσεις. </a:t>
            </a:r>
            <a:endParaRPr lang="el-GR" sz="28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764704"/>
            <a:ext cx="8280920" cy="6124754"/>
          </a:xfrm>
          <a:prstGeom prst="rect">
            <a:avLst/>
          </a:prstGeom>
        </p:spPr>
        <p:txBody>
          <a:bodyPr wrap="square">
            <a:spAutoFit/>
          </a:bodyPr>
          <a:lstStyle/>
          <a:p>
            <a:r>
              <a:rPr lang="el-GR" sz="2800" dirty="0" smtClean="0"/>
              <a:t>Είναι ενδεικτικό ότι ο αριθμός των μεταναστών παγκο</a:t>
            </a:r>
            <a:r>
              <a:rPr lang="en-US" sz="2800" dirty="0" smtClean="0"/>
              <a:t>-</a:t>
            </a:r>
            <a:r>
              <a:rPr lang="el-GR" sz="2800" dirty="0" smtClean="0"/>
              <a:t>σμίως αυξήθηκε από 154 εκατομμύρια ανθρώπους το 1990 σε 175 εκατομμύρια το 2000. Μέσα σε </a:t>
            </a:r>
            <a:r>
              <a:rPr lang="el-GR" sz="2800" smtClean="0"/>
              <a:t>δέκα χρόνια </a:t>
            </a:r>
            <a:r>
              <a:rPr lang="el-GR" sz="2800" dirty="0" smtClean="0"/>
              <a:t>δηλαδή, είχαμε μια αύξηση του 14% περίπου.</a:t>
            </a:r>
            <a:endParaRPr lang="en-US" sz="2800" dirty="0" smtClean="0"/>
          </a:p>
          <a:p>
            <a:r>
              <a:rPr lang="el-GR" sz="2800" dirty="0" smtClean="0"/>
              <a:t>Η οικονομική και γενικότερη συγκυρία θα επηρεάζει βεβαίως τις μετακινήσεις του εργατικού δυναμικού σημαντικά ως προς το μέγεθος και τις κατευθύνσεις τους. Πιθανά σε κάποιες περιπτώσεις οι μετακινήσεις αυτές να περιοριστούν σε σημείο που να θεωρηθεί (όπως πολλές φορές στο παρελθόν) ότι δεν πρόκειται να επαναληφθούν. Η ιστορική διαδρομή του φαινομέ-νου όμως δείχνει την τάση της μετανάστευσης να δια-ψεύδει τις περί του οριστικού της τέλους</a:t>
            </a:r>
            <a:r>
              <a:rPr lang="en-US" sz="2800" dirty="0" smtClean="0"/>
              <a:t> </a:t>
            </a:r>
            <a:r>
              <a:rPr lang="el-GR" sz="2800" dirty="0" smtClean="0"/>
              <a:t>προβλέψεις.</a:t>
            </a:r>
            <a:endParaRPr lang="el-GR"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404664"/>
            <a:ext cx="8208912" cy="6124754"/>
          </a:xfrm>
          <a:prstGeom prst="rect">
            <a:avLst/>
          </a:prstGeom>
        </p:spPr>
        <p:txBody>
          <a:bodyPr wrap="square">
            <a:spAutoFit/>
          </a:bodyPr>
          <a:lstStyle/>
          <a:p>
            <a:r>
              <a:rPr lang="el-GR" sz="2800" dirty="0" smtClean="0"/>
              <a:t>Γενικά, κοινά στοιχεία των μεταναστευτικών κινήσεων από την Ευρώπη μέχρι τις αρχές του 20</a:t>
            </a:r>
            <a:r>
              <a:rPr lang="el-GR" sz="2800" baseline="30000" dirty="0" smtClean="0"/>
              <a:t>ου</a:t>
            </a:r>
            <a:r>
              <a:rPr lang="el-GR" sz="2800" dirty="0" smtClean="0"/>
              <a:t> αιώνα, είναι η αγροτική προέλευση των μεταναστών και η κατεύθυνση τους προς χώρες όπως οι ΗΠΑ (κυρίως), η Αυστραλία και ο Καναδάς.</a:t>
            </a:r>
            <a:endParaRPr lang="en-US" sz="2800" dirty="0" smtClean="0"/>
          </a:p>
          <a:p>
            <a:r>
              <a:rPr lang="el-GR" sz="2800" dirty="0" smtClean="0"/>
              <a:t>Τα μεταναστευτικά ρεύματα διακόπτονται ή τουλάχιστον μειώνονται σημαντικά στο πρώτο ήμισυ του 20</a:t>
            </a:r>
            <a:r>
              <a:rPr lang="el-GR" sz="2800" baseline="30000" dirty="0" smtClean="0"/>
              <a:t>ου</a:t>
            </a:r>
            <a:r>
              <a:rPr lang="el-GR" sz="2800" dirty="0" smtClean="0"/>
              <a:t> αιώνα. Αυτό οφείλεται σε σημαντικό βαθμό στους δυο παγκόσμιους πολέμους αν και βέβαια οι ρυθμίσεις που ακολούθησαν το τέλος του πρώτου, περιλάμβαναν μαζικές μετακινήσεις μειονοτικών ομάδων πάνω στη βάση των μετακινήσεων πληθυσμών. </a:t>
            </a:r>
            <a:br>
              <a:rPr lang="el-GR" sz="2800" dirty="0" smtClean="0"/>
            </a:br>
            <a:endParaRPr lang="el-GR"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76672"/>
            <a:ext cx="8820472" cy="6124754"/>
          </a:xfrm>
          <a:prstGeom prst="rect">
            <a:avLst/>
          </a:prstGeom>
        </p:spPr>
        <p:txBody>
          <a:bodyPr wrap="square">
            <a:spAutoFit/>
          </a:bodyPr>
          <a:lstStyle/>
          <a:p>
            <a:r>
              <a:rPr lang="el-GR" sz="2800" dirty="0" smtClean="0"/>
              <a:t>Ο βασικότερος όμως λόγος για την επιβράδυνση της μετανάστευσης στο πρώτο μισό του 20</a:t>
            </a:r>
            <a:r>
              <a:rPr lang="el-GR" sz="2800" baseline="30000" dirty="0" smtClean="0"/>
              <a:t>ου</a:t>
            </a:r>
            <a:r>
              <a:rPr lang="el-GR" sz="2800" dirty="0" smtClean="0"/>
              <a:t> αιώνα είναι η μεγάλη παγκόσμια οικονομική κρίση της δεκαετίας του 1930. Η κρίση αυτή έπληξε και τις χώρες που παραδοσια</a:t>
            </a:r>
            <a:r>
              <a:rPr lang="en-US" sz="2800" dirty="0" smtClean="0"/>
              <a:t>-</a:t>
            </a:r>
            <a:r>
              <a:rPr lang="el-GR" sz="2800" dirty="0" smtClean="0"/>
              <a:t>κά λειτούργησαν ως χώρες προορισμού των μεταναστών και εκφράστηκε με αύξηση της εγχώριας ανεργίας σε πρωτοφανή επίπεδα. Η εξέλιξη αυτή οδήγησε τους παρα</a:t>
            </a:r>
            <a:r>
              <a:rPr lang="en-US" sz="2800" dirty="0" smtClean="0"/>
              <a:t>-</a:t>
            </a:r>
            <a:r>
              <a:rPr lang="el-GR" sz="2800" dirty="0" smtClean="0"/>
              <a:t>δοσιακούς αποδέκτες των μεταναστευτικών ρευμάτων στην υιοθέτηση αυστηρών ελέγχων που ουσιαστικά απέτρεπαν τη συνέχιση της εισροής μεταναστών.</a:t>
            </a:r>
            <a:endParaRPr lang="en-US" sz="2800" dirty="0" smtClean="0"/>
          </a:p>
          <a:p>
            <a:r>
              <a:rPr lang="el-GR" sz="2800" dirty="0" smtClean="0"/>
              <a:t>Το τέλος του β' Παγκοσμίου πολέμου και ο χωρισμός της Ευρώπης σε Ανατολική και Δυτική που επιβλήθηκε από τις συνθήκες του ψυχρού πολέμου, σήμαινε και τον αντίστοιχο χωρισμό της Ηπείρου σε </a:t>
            </a:r>
            <a:r>
              <a:rPr lang="en-US" sz="2800" dirty="0" smtClean="0"/>
              <a:t>2</a:t>
            </a:r>
            <a:r>
              <a:rPr lang="el-GR" sz="2800" dirty="0" smtClean="0"/>
              <a:t> οικονομικά μπλοκ.</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0"/>
            <a:ext cx="8784976" cy="7540526"/>
          </a:xfrm>
          <a:prstGeom prst="rect">
            <a:avLst/>
          </a:prstGeom>
        </p:spPr>
        <p:txBody>
          <a:bodyPr wrap="square">
            <a:spAutoFit/>
          </a:bodyPr>
          <a:lstStyle/>
          <a:p>
            <a:r>
              <a:rPr lang="el-GR" sz="2800" dirty="0" smtClean="0"/>
              <a:t> Ανάμεσα στα δυο μπλοκ δεν υπήρχαν οικονομικές σχέ</a:t>
            </a:r>
            <a:r>
              <a:rPr lang="en-US" sz="2800" dirty="0" smtClean="0"/>
              <a:t>-</a:t>
            </a:r>
            <a:r>
              <a:rPr lang="el-GR" sz="2800" dirty="0" smtClean="0"/>
              <a:t>σεις, ούτε αναφορικά με το εμπόριο προϊόντων και υπηρεσιών, ούτε βέβαια και όσον αφορά τις μετακινήσεις παραγωγικών συντελεστών. Με εξαίρεση την παράνομη διαφυγή ανθρώπων (κυρίως πολιτικών αντιφρονούντων) από την Α</a:t>
            </a:r>
            <a:r>
              <a:rPr lang="en-US" sz="2800" dirty="0" smtClean="0"/>
              <a:t>.</a:t>
            </a:r>
            <a:r>
              <a:rPr lang="el-GR" sz="2800" dirty="0" smtClean="0"/>
              <a:t> Ευρώπη, στην περίοδο μέχρι την κα</a:t>
            </a:r>
            <a:r>
              <a:rPr lang="en-US" sz="2800" dirty="0" smtClean="0"/>
              <a:t>-</a:t>
            </a:r>
            <a:r>
              <a:rPr lang="el-GR" sz="2800" dirty="0" smtClean="0"/>
              <a:t>τάρρευση του Σοσιαλιστικού συστήματος στα τέλη της δεκαετίας του 1980 η μετανάστευση παύει ουσιαστικά να αφορά την </a:t>
            </a:r>
            <a:r>
              <a:rPr lang="en-US" sz="2800" dirty="0" smtClean="0"/>
              <a:t>A. E</a:t>
            </a:r>
            <a:r>
              <a:rPr lang="el-GR" sz="2800" dirty="0" smtClean="0"/>
              <a:t>υρώπη.Το θέμα επανατίθεται στις αρχές της δεκαετίας του 1990 όπου η πολιτική μεταβολή στην </a:t>
            </a:r>
            <a:r>
              <a:rPr lang="en-US" sz="2800" dirty="0" smtClean="0"/>
              <a:t>A. </a:t>
            </a:r>
            <a:r>
              <a:rPr lang="el-GR" sz="2800" dirty="0" smtClean="0"/>
              <a:t>Ευρώπη και η προϊούσα διαδικασία της παγκοσμιοποίη</a:t>
            </a:r>
            <a:r>
              <a:rPr lang="en-US" sz="2800" dirty="0" smtClean="0"/>
              <a:t>-</a:t>
            </a:r>
            <a:r>
              <a:rPr lang="el-GR" sz="2800" dirty="0" smtClean="0"/>
              <a:t>σης φέρνουν και πάλι στο προσκήνιο το ενδεχόμενο μαζικών μετανα</a:t>
            </a:r>
            <a:r>
              <a:rPr lang="en-US" sz="2800" dirty="0" smtClean="0"/>
              <a:t>-</a:t>
            </a:r>
            <a:r>
              <a:rPr lang="el-GR" sz="2800" dirty="0" smtClean="0"/>
              <a:t>στευτικών κινήσεων. Ο συνδυασμός των δυο αυτών αλ</a:t>
            </a:r>
            <a:r>
              <a:rPr lang="en-US" sz="2800" dirty="0" smtClean="0"/>
              <a:t>-</a:t>
            </a:r>
            <a:r>
              <a:rPr lang="el-GR" sz="2800" dirty="0" smtClean="0"/>
              <a:t>λαγών επιβάλλει και τον χωρισμό της ανάλυσης των μετα</a:t>
            </a:r>
            <a:r>
              <a:rPr lang="en-US" sz="2800" dirty="0" smtClean="0"/>
              <a:t>-</a:t>
            </a:r>
            <a:r>
              <a:rPr lang="el-GR" sz="2800" dirty="0" smtClean="0"/>
              <a:t>κινήσεων του εργατικού δυναμικού προ και μετά των τελών της δεκαετίας του 1980.</a:t>
            </a:r>
            <a:endParaRPr lang="en-US" sz="2800" dirty="0" smtClean="0"/>
          </a:p>
          <a:p>
            <a:r>
              <a:rPr lang="el-GR" dirty="0" smtClean="0"/>
              <a:t/>
            </a:r>
            <a:br>
              <a:rPr lang="el-GR" dirty="0" smtClean="0"/>
            </a:b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260649"/>
            <a:ext cx="8892480" cy="7078861"/>
          </a:xfrm>
          <a:prstGeom prst="rect">
            <a:avLst/>
          </a:prstGeom>
        </p:spPr>
        <p:txBody>
          <a:bodyPr wrap="square">
            <a:spAutoFit/>
          </a:bodyPr>
          <a:lstStyle/>
          <a:p>
            <a:r>
              <a:rPr lang="el-GR" sz="2600" b="1" i="1" dirty="0" smtClean="0"/>
              <a:t>Οι Μετακινήσεις μέχρι τα Τέλη της δεκαετίας του 1980</a:t>
            </a:r>
            <a:r>
              <a:rPr lang="el-GR" sz="2800" dirty="0" smtClean="0"/>
              <a:t/>
            </a:r>
            <a:br>
              <a:rPr lang="el-GR" sz="2800" dirty="0" smtClean="0"/>
            </a:br>
            <a:r>
              <a:rPr lang="el-GR" sz="2800" dirty="0" smtClean="0"/>
              <a:t>Στα πρώτα μεταπολεμικά χρόνια η μετανάστευση εξακο</a:t>
            </a:r>
            <a:r>
              <a:rPr lang="en-US" sz="2800" dirty="0" smtClean="0"/>
              <a:t>-</a:t>
            </a:r>
            <a:r>
              <a:rPr lang="el-GR" sz="2800" dirty="0" smtClean="0"/>
              <a:t>λούθησε να έχει τα χαρακτηριστικά της προπολεμικής πε</a:t>
            </a:r>
            <a:r>
              <a:rPr lang="en-US" sz="2800" dirty="0" smtClean="0"/>
              <a:t>-</a:t>
            </a:r>
            <a:r>
              <a:rPr lang="el-GR" sz="2800" dirty="0" smtClean="0"/>
              <a:t>ριόδου με τις υπερπόντιες χώρες να δεσπόζουν ως κύριοι αποδέκτες των ευρωπαίων μεταναστών. Η τάση αυτή ό</a:t>
            </a:r>
            <a:r>
              <a:rPr lang="en-US" sz="2800" dirty="0" smtClean="0"/>
              <a:t>-</a:t>
            </a:r>
            <a:r>
              <a:rPr lang="el-GR" sz="2800" dirty="0" smtClean="0"/>
              <a:t>μως πλέον αφορούσε τις λιγότερο αναπτυγμένες ευρω</a:t>
            </a:r>
            <a:r>
              <a:rPr lang="en-US" sz="2800" dirty="0" smtClean="0"/>
              <a:t>-</a:t>
            </a:r>
            <a:r>
              <a:rPr lang="el-GR" sz="2800" dirty="0" smtClean="0"/>
              <a:t>παϊκές χώρες τις Μεσογείου και κυρίως την Ελλά­</a:t>
            </a:r>
            <a:r>
              <a:rPr lang="en-US" sz="2800" dirty="0" smtClean="0"/>
              <a:t> </a:t>
            </a:r>
            <a:r>
              <a:rPr lang="el-GR" sz="2800" dirty="0" smtClean="0"/>
              <a:t>δα, την Ιταλία, την Ισπανία και την Πορτογαλία. Αργό</a:t>
            </a:r>
            <a:r>
              <a:rPr lang="en-US" sz="2800" dirty="0" smtClean="0"/>
              <a:t>-</a:t>
            </a:r>
            <a:r>
              <a:rPr lang="el-GR" sz="2800" dirty="0" smtClean="0"/>
              <a:t>τερα στην ομάδα αυτήν προστέθηκαν και η (ενιαία τότε) Γιουγκο</a:t>
            </a:r>
            <a:r>
              <a:rPr lang="en-US" sz="2800" dirty="0" smtClean="0"/>
              <a:t>-</a:t>
            </a:r>
            <a:r>
              <a:rPr lang="el-GR" sz="2800" dirty="0" smtClean="0"/>
              <a:t>σλαβία και η Τουρκία. Στο χώρο της βορειοδυτικής Ευρώ</a:t>
            </a:r>
            <a:r>
              <a:rPr lang="en-US" sz="2800" dirty="0" smtClean="0"/>
              <a:t>-</a:t>
            </a:r>
            <a:r>
              <a:rPr lang="el-GR" sz="2800" dirty="0" smtClean="0"/>
              <a:t>πης, αφού ολοκληρώθηκε η αποκατάσταση των κατα</a:t>
            </a:r>
            <a:r>
              <a:rPr lang="en-US" sz="2800" dirty="0" smtClean="0"/>
              <a:t>-</a:t>
            </a:r>
            <a:r>
              <a:rPr lang="el-GR" sz="2800" dirty="0" smtClean="0"/>
              <a:t>στροφών που προκάλεσε ο πόλεμος, ακολούθησε η πιο εντυπωσιακή περίοδος οικονομικής ανάπτυξης που πολύ σύντομα απορρόφησε το διαθέσιμο εργατικό δυνα</a:t>
            </a:r>
            <a:r>
              <a:rPr lang="en-US" sz="2800" dirty="0" smtClean="0"/>
              <a:t>-</a:t>
            </a:r>
            <a:r>
              <a:rPr lang="el-GR" sz="2800" dirty="0" smtClean="0"/>
              <a:t>μικό. Η ανάπτυξη οδήγησε ουσιαστικά σε πλήρη απασχόληση. </a:t>
            </a:r>
            <a:br>
              <a:rPr lang="el-GR" sz="2800" dirty="0" smtClean="0"/>
            </a:br>
            <a:r>
              <a:rPr lang="el-GR" dirty="0" smtClean="0"/>
              <a:t/>
            </a:r>
            <a:br>
              <a:rPr lang="el-GR" dirty="0" smtClean="0"/>
            </a:br>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271</TotalTime>
  <Words>3138</Words>
  <Application>Microsoft Office PowerPoint</Application>
  <PresentationFormat>Προβολή στην οθόνη (4:3)</PresentationFormat>
  <Paragraphs>79</Paragraphs>
  <Slides>52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52</vt:i4>
      </vt:variant>
    </vt:vector>
  </HeadingPairs>
  <TitlesOfParts>
    <vt:vector size="53" baseType="lpstr">
      <vt:lpstr>Flow</vt:lpstr>
      <vt:lpstr>                    </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lpstr>Διαφάνεια 27</vt:lpstr>
      <vt:lpstr>Διαφάνεια 28</vt:lpstr>
      <vt:lpstr>Διαφάνεια 29</vt:lpstr>
      <vt:lpstr>Διαφάνεια 30</vt:lpstr>
      <vt:lpstr>Διαφάνεια 31</vt:lpstr>
      <vt:lpstr>Διαφάνεια 32</vt:lpstr>
      <vt:lpstr>Διαφάνεια 33</vt:lpstr>
      <vt:lpstr>Διαφάνεια 34</vt:lpstr>
      <vt:lpstr>Διαφάνεια 35</vt:lpstr>
      <vt:lpstr>Διαφάνεια 36</vt:lpstr>
      <vt:lpstr>Διαφάνεια 37</vt:lpstr>
      <vt:lpstr>Διαφάνεια 38</vt:lpstr>
      <vt:lpstr>Διαφάνεια 39</vt:lpstr>
      <vt:lpstr>Διαφάνεια 40</vt:lpstr>
      <vt:lpstr>Διαφάνεια 41</vt:lpstr>
      <vt:lpstr>Διαφάνεια 42</vt:lpstr>
      <vt:lpstr>Διαφάνεια 43</vt:lpstr>
      <vt:lpstr>Διαφάνεια 44</vt:lpstr>
      <vt:lpstr>Διαφάνεια 45</vt:lpstr>
      <vt:lpstr>Διαφάνεια 46</vt:lpstr>
      <vt:lpstr>Διαφάνεια 47</vt:lpstr>
      <vt:lpstr>Διαφάνεια 48</vt:lpstr>
      <vt:lpstr>Διαφάνεια 49</vt:lpstr>
      <vt:lpstr>Διαφάνεια 50</vt:lpstr>
      <vt:lpstr>Διαφάνεια 51</vt:lpstr>
      <vt:lpstr>Διαφάνεια 52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ΞΞ™ ΞΞ•Ξ¤Ξ‘Ξ ΞΞ›Ξ•ΞΞ™ΞΞ•Ξ£ ΞΞ•Ξ¤Ξ‘ΞΞ™ΞΞ—Ξ£Ξ•Ξ™Ξ£ Ξ•Ξ΅Ξ“Ξ‘Ξ¤Ξ™ΞΞΞ¥ Ξ”Ξ¥ΞΞ‘ΞΞ™ΞΞΞ¥ Ξ‘Ξ Ξ ΞΞ‘Ξ™ Ξ Ξ΅ΞΞ£ Ξ¤Ξ—Ξ Ξ•Ξ¥Ξ΅Ξ©Ξ Ξ—   Ξ•ΞΉΟƒΞ±Ξ³Ο‰Ξ³ΞΉΞΊΞ¬ ΞΞΉ Ο€Ξ»Ξ·ΞΈΟ…ΟƒΞΌΞΉΞ±ΞΊΞ­Ο‚ ΞΌΞµΟ„Ξ±ΞΊΞΉΞ½Ξ®ΟƒΞµΞΉΟ‚ ΟƒΞ―Ξ³ΞΏΟ…ΟΞ± Ξ΄ΞµΞ½ Ξ±Ο€ΞΏΟ„ΞµΞ»ΞΏΟΞ½ Ο€ΟΟΟƒΟ†Ξ±Ο„ΞΏ Ο†Ξ±ΞΉΞ½ΟΞΌΞµΞ½ΞΏ. Ξ ΟΞ»ΞµΞΌΞΏΞΉ, Ο†Ο…ΟƒΞΉΞΊΞ­Ο‚ ΞΊΞ±Ο„Ξ±ΟƒΟ„ΟΞΏΟ†Ξ­Ο‚, Ξ±Ξ»Ξ»Ξ¬ ΞΊΞ±ΞΉ Ξ· Ξ±Ξ½Ξ±Ξ¶Ξ®Ο„Ξ·ΟƒΞ· ΞΊΞ±Ξ»ΟΟ„ΞµΟΟ‰Ξ½ ΟƒΟ…Ξ½ΞΈΞ·ΞΊΟΞ½ Ξ¶Ο‰Ξ®Ο‚ ΟƒΟ…Ο‡Ξ½Ξ¬ ΞΏΞ΄Ξ·Ξ³ΞΏΟΟƒΞ±Ξ½ ΞΏΞΌΞ¬Ξ΄ΞµΟ‚ Ξ±Ξ½ΞΈΟΟΟ€Ο‰Ξ½ Ο€ΟΞΏΟ‚ Ο„Ξ·Ξ½ Ξ±Ο€ΟΟ†Ξ±ΟƒΞ· Ο„Ξ·Ο‚ Ξ³ΞµΟ‰Ξ³ΟΞ±Ο†ΞΉΞΊΞ®Ο‚ ΞΌΞµΟ„Ξ±ΞΊΞ―Ξ½Ξ·Β­ΟƒΞ·Ο‚. Ξ¤ΞΏ ΞΈΞ­ΞΌΞ± Ο„Ξ·Ο‚ ΞΌΞµΟ„Ξ±Ξ½Ξ¬ΟƒΟ„ΞµΟ…ΟƒΞ·Ο‚ ΞµΟΞ³Ξ±Ο„ΞΉΞΊΞΏΟ Ξ΄Ο…Ξ½Ξ±ΞΌΞΉΞΊΞΏΟ ΞµΞΊΞΊΞΉΞ½ΞµΞ― Ο‰Ο‚ ΞΊΞ±ΞΈΞ±ΟΞ¬ ΞΏΞΉΞΊΞΏΞ½ΞΏΞΌΞΉΞΊΟ Ο†Ξ±ΞΉΞ½ΟΞΌΞµΞ½ΞΏ, ΟΟƒΞΏ Ο„ΞΏΟ…Ξ»Ξ¬Ο‡ΞΉΟƒΟ„ΞΏΞ½ Ξ±Ο†ΞΏΟΞ¬ Ο„Ξ· Ξ²ΞΉΞ²Ξ»ΞΉΞΏΞ³ΟΞ±Ο†Ξ―Ξ±, ΞΌΞµ Ο„Ξ·Ξ½ Ξ±Ξ½Ξ±ΞΊΞ¬Ξ»Ο…ΟΞ· Ο„Ο‰Ξ½ Ξ½Ξ­Ο‰Ξ½ Ο‡Ο‰ΟΟΞ½ (Ξ‘ΞΌΞµΟΞΉΞΊΞ®, Ξ‘Ο…ΟƒΟ„ΟΞ±Ξ»Ξ―Ξ±) ΞΊΞ±ΞΉ Ο„Ξ· ΞΌΞ±Ξ¶ΞΉΞΊΞ® ΞΌΞµΟ„Ξ±ΞΊΞ―Ξ½Ξ·ΟƒΞ· ΞµΟ…ΟΟ‰Ο€Ξ±Ξ―Ο‰Ξ½ Ο€ΟΞΏΟ‚ Ο„ΞΉΟ‚ Ο‡ΟΟΞµΟ‚ Ξ±Ο…Ο„Ξ­Ο‚. Ξ— ΞΌΞ±ΞΊΟΞ¬ Ο€ΞµΟΞ―ΞΏΞ΄ΞΏΟ‚ Ξ±Ο€Ο Ο„Ξ·Ξ½ Ξ±Ξ½Ξ±ΞΊΞ¬Ξ»Ο…ΟΞ· Ο„Ο‰Ξ½ Ο€ΞµΟΞΉΞΏΟ‡ΟΞ½ Ξ±Ο…Ο„ΟΞ½ ΞΊΞ±ΞΉ ΞΌΞ­Ο‡ΟΞΉ Ο„ΞΉΟ‚ Ξ±ΟΟ‡Ξ­Ο‚ Ο„ΞΏΟ… 20ΞΏΟ… Ξ±ΞΉΟΞ½Ξ± ΞΊΞ±Ξ»ΟΟ€Ο„ΞµΟ„Ξ±ΞΉ Ξ±Ο€Ο Ο„Ξ­Ο„ΞΏΞΉΞµΟ‚ ΞΌΞµΟ„Ξ±ΞΊΞΉΞ½Ξ®ΟƒΞµΞΉΟ‚. ΞΟ‡ΞµΞΉ Ξ²Ξ­Ξ²Ξ±ΞΉΞ± Ο„Ξ· ΟƒΞ·ΞΌΞ±ΟƒΞ―Ξ± Ο„ΞΏΟ… Ο„ΞΏ ΟΟ„ΞΉ ΞΏΞΉ ΞΌΞµΟ„Ξ±ΞΊΞΉΞ½Ξ®ΟƒΞµΞΉΟ‚ Ξ±Ο…Ο„Ξ­Ο‚ Ξ΄ΞµΞ½ Ο…Ο€Ξ±ΞΊΞΏΟΞΏΟ…Ξ½ ΟƒΟ„Ξ· ΞΈΞµΟ‰ΟΞ·Ο„ΞΉΞΊΞ® Ξ»ΞΏΞ³ΞΉΞΊΞ® Ο€ΞΏΟ… ΞΈΞ­Ξ»ΞµΞΉ Ο„Ξ· ΞΌΞµΟ„Ξ±Ξ½Ξ¬ΟƒΟ„ΞµΟ…ΟƒΞ· Ξ½Ξ± Ξ³Ξ―Ξ½ΞµΟ„Ξ±ΞΉ Ξ±Ο€Ο Ξ»ΞΉΞ³ΟΟ„ΞµΟΞΏ Ο€ΟΞΏΟ‚ Ο€ΞµΟΞΉΟƒΒ­ΟƒΟΟ„ΞµΟΞΏ Ξ±Ξ½Ξ±Ο€Ο„Ο…Ξ³ΞΌΞ­Ξ½ΞµΟ‚ Ο‡ΟΟΞµΟ‚. Ξ ΟΞ¬Ξ³ΞΌΞ±Ο„ΞΉ ΞΏ ΞΊΟΟΞΉΞΏΟ‚ ΟΞ³ΞΊΞΏΟ‚ Ο„Ο‰Ξ½ ΞΌΞµΟ„Ξ±Ξ½Ξ±ΟƒΟ„ΞµΟ…Ο„ΞΉΞΊΟΞ½ Ξ±Ο…Ο„ΟΞ½ ΟΞµΟ…ΞΌΞ¬Ο„Ο‰Ξ½ Ξ±Ξ½Ξ±Ο†Ξ­ΟΞµΟ„Ξ±ΞΉ ΟƒΞµ ΞΊΞΉΞ½Ξ®ΟƒΞµΞΉΟ‚ ΞµΞ½Ο„ΟΟ‚ Ο„Ο‰Ξ½ Ξ±Ο…Ο„ΞΏΞΊΟΞ±Ο„ΞΏΟΞΉΟΞ½ ΞΌΞµ Ο„ΞΏΟ…Ο‚ Ο€Ξ»Ξ·ΞΈΟ…ΟƒΞΌΞΏΟΟ‚ Ο„Ο‰Ξ½ ΞΌΞ·Ο„ΟΞΏΟ€ΟΞ»ΞµΟ‰Ξ½ Ξ½Ξ± Ξ±Ο€ΞΏΟ„ΞµΞ»ΞΏΟΞ½ Ο„Ξ·Ξ½ Ο€Ξ·Ξ³Ξ® ΞµΟ€ΞΏΞΉΞΊΞΉΟƒΞΌΞΏΟ Ο„Ο‰Ξ½ Ξ±Ο€ΞΏΞΉΞΊΞΉΟΞ½. ΞΞ±ΞΉ ΟƒΟ„Ξ·Ξ½ Ο€ΞµΟΞ―Β­ΞΏΞ΄ΞΏ Ξ±Ο…Ο„Ξ®Ξ½ ΟΞΌΟ‰Ο‚ Ο†Ξ±Ξ―Ξ½ΞµΟ„Ξ±ΞΉ ΟΟ„ΞΉ ΞµΞΊΟ„ΟΟ‚ Ξ±Ο€Ο Ο„Ξ± ΞΌΞ­Ξ»Ξ· Ο„Ξ·Ο‚ Ξ¬ΟΟ‡ΞΏΟ…ΟƒΞ±Ο‚ Ο„Ξ¬ΞΎΞ·Ο‚ Ο€ΞΏΟ… ΞΌΞµΟ„Ξ±ΞΊΞΉΞ½Ξ</dc:title>
  <dc:creator>Ελένη</dc:creator>
  <cp:lastModifiedBy>user</cp:lastModifiedBy>
  <cp:revision>36</cp:revision>
  <dcterms:created xsi:type="dcterms:W3CDTF">2013-07-28T14:04:42Z</dcterms:created>
  <dcterms:modified xsi:type="dcterms:W3CDTF">2022-05-20T14:17:25Z</dcterms:modified>
</cp:coreProperties>
</file>