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- Ορθογώνιο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- Στρογγυλεμένο ορθογώνιο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6/11/2015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6 - Ορθογώνιο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6/11/2015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6/11/2015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6/11/2015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- Ορθογώνιο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- Στρογγυλεμένο ορθογώνιο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6/11/2015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l-GR"/>
          </a:p>
        </p:txBody>
      </p:sp>
      <p:sp>
        <p:nvSpPr>
          <p:cNvPr id="7" name="6 - Ορθογώνιο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6/11/2015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6/11/2015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6/11/2015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6/11/2015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Ορθογώνιο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- Στρογγυλεμένο ορθογώνιο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6/11/2015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6/11/2015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10 - Ορθογώνιο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Ορθογώνιο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- Στρογγυλεμένο ορθογώνιο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6/11/2015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wipe dir="d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___Microsoft_Office_Word2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package" Target="../embeddings/____________Microsoft_Office_Word3.docx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___Microsoft_Office_Word4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___Microsoft_Office_Word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ΜΕΘΟΔΟΙ ΠΡΟΣΑΡΜΟΓΗΣ ΤΟΥ ΚΙΝΔΥΝΟΥ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l-GR" dirty="0" smtClean="0"/>
              <a:t>Για παράδειγμα έστω η μέση αναμενόμενη ταμειακή ροή μιας επένδυσης σε ένα χρόνο είναι 1.000 ευρώ. Αναμενόμενη ταμειακή ροή σημαίνει ότι η πραγματική τιμή μπορεί να είναι είτε μεγαλύτερη είτε μικρότερη από 1.000. </a:t>
            </a:r>
          </a:p>
          <a:p>
            <a:pPr>
              <a:buNone/>
            </a:pPr>
            <a:r>
              <a:rPr lang="el-GR" dirty="0" smtClean="0"/>
              <a:t> </a:t>
            </a:r>
          </a:p>
          <a:p>
            <a:pPr algn="just"/>
            <a:r>
              <a:rPr lang="el-GR" dirty="0" smtClean="0"/>
              <a:t>Ο επενδυτής θα ήταν αδιάφορος μεταξύ του αναμενόμενου ποσού των 1.000 ευρώ και ενός βέβαιου ποσού που είναι μικρότερο από 1.000. Όσο μεγαλύτερος είναι ο κίνδυνος του αναμενόμενου ποσού τόσο μικρότερο θα είναι το βέβαιο ποσό που θα είναι διατεθειμένος να εισπράξει ο επενδυτής. </a:t>
            </a:r>
          </a:p>
          <a:p>
            <a:endParaRPr lang="el-GR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l-GR" dirty="0" smtClean="0"/>
              <a:t>Δεδομένου ότι οι ισοδύναμες βέβαιες </a:t>
            </a:r>
            <a:r>
              <a:rPr lang="el-GR" dirty="0" err="1" smtClean="0"/>
              <a:t>χρηματορροές</a:t>
            </a:r>
            <a:r>
              <a:rPr lang="el-GR" dirty="0" smtClean="0"/>
              <a:t> έχουν την ίδια αξία με τις αναμενόμενες </a:t>
            </a:r>
            <a:r>
              <a:rPr lang="el-GR" dirty="0" err="1" smtClean="0"/>
              <a:t>χρηματορροές</a:t>
            </a:r>
            <a:r>
              <a:rPr lang="el-GR" dirty="0" smtClean="0"/>
              <a:t>, έπεται ότι η παρούσα αξία των δύο αυτών ποσών είναι ίδια. Δηλαδή, </a:t>
            </a:r>
          </a:p>
          <a:p>
            <a:pPr>
              <a:buNone/>
            </a:pPr>
            <a:r>
              <a:rPr lang="el-GR" dirty="0" smtClean="0"/>
              <a:t> </a:t>
            </a:r>
          </a:p>
          <a:p>
            <a:pPr>
              <a:buNone/>
            </a:pPr>
            <a:r>
              <a:rPr lang="en-US" dirty="0" smtClean="0"/>
              <a:t> </a:t>
            </a:r>
            <a:endParaRPr lang="el-GR" dirty="0" smtClean="0"/>
          </a:p>
          <a:p>
            <a:r>
              <a:rPr lang="el-GR" dirty="0" smtClean="0"/>
              <a:t>όπου: </a:t>
            </a:r>
          </a:p>
          <a:p>
            <a:r>
              <a:rPr lang="el-GR" dirty="0" smtClean="0"/>
              <a:t>Κ</a:t>
            </a:r>
            <a:r>
              <a:rPr lang="en-US" baseline="-25000" dirty="0" smtClean="0"/>
              <a:t>t</a:t>
            </a:r>
            <a:r>
              <a:rPr lang="el-GR" dirty="0" smtClean="0"/>
              <a:t> είναι ο προσαρμοσμένος συντελεστής προεξόφλησης</a:t>
            </a:r>
          </a:p>
          <a:p>
            <a:r>
              <a:rPr lang="en-US" dirty="0" smtClean="0"/>
              <a:t>R</a:t>
            </a:r>
            <a:r>
              <a:rPr lang="en-US" baseline="-25000" dirty="0" smtClean="0"/>
              <a:t>F</a:t>
            </a:r>
            <a:r>
              <a:rPr lang="el-GR" dirty="0" smtClean="0"/>
              <a:t> είναι το ακίνδυνο επιτόκιο </a:t>
            </a:r>
          </a:p>
          <a:p>
            <a:pPr>
              <a:buNone/>
            </a:pPr>
            <a:r>
              <a:rPr lang="el-GR" dirty="0" smtClean="0"/>
              <a:t> Λύνοντας προς </a:t>
            </a:r>
            <a:r>
              <a:rPr lang="en-US" dirty="0" smtClean="0"/>
              <a:t>a</a:t>
            </a:r>
            <a:r>
              <a:rPr lang="en-US" baseline="-25000" dirty="0" smtClean="0"/>
              <a:t>t</a:t>
            </a:r>
            <a:r>
              <a:rPr lang="el-GR" dirty="0" smtClean="0"/>
              <a:t> έχουμε</a:t>
            </a:r>
          </a:p>
          <a:p>
            <a:r>
              <a:rPr lang="el-GR" dirty="0" smtClean="0"/>
              <a:t> </a:t>
            </a:r>
          </a:p>
          <a:p>
            <a:r>
              <a:rPr lang="el-GR" dirty="0" smtClean="0"/>
              <a:t>  </a:t>
            </a:r>
          </a:p>
          <a:p>
            <a:r>
              <a:rPr lang="el-GR" dirty="0" smtClean="0"/>
              <a:t>Όπως φαίνεται από την παραπάνω σχέση ο συντελεστής ισοδύναμης βεβαιότητας μειώνεται (ο κίνδυνος αυξάνεται) καθώς ο χρόνος αυξάνεται, δεδομένου του ακίνδυνου επιτοκίου και του συντελεστή προεξόφλησης. </a:t>
            </a:r>
          </a:p>
          <a:p>
            <a:endParaRPr lang="el-GR" dirty="0"/>
          </a:p>
        </p:txBody>
      </p:sp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1475656" y="2276872"/>
          <a:ext cx="5260975" cy="706437"/>
        </p:xfrm>
        <a:graphic>
          <a:graphicData uri="http://schemas.openxmlformats.org/presentationml/2006/ole">
            <p:oleObj spid="_x0000_s2051" name="Έγγραφο" r:id="rId3" imgW="5261479" imgH="706180" progId="Word.Document.12">
              <p:embed/>
            </p:oleObj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1285852" y="4000504"/>
          <a:ext cx="5260975" cy="1073150"/>
        </p:xfrm>
        <a:graphic>
          <a:graphicData uri="http://schemas.openxmlformats.org/presentationml/2006/ole">
            <p:oleObj spid="_x0000_s2052" name="Έγγραφο" r:id="rId4" imgW="5261479" imgH="1073825" progId="Word.Document.12">
              <p:embed/>
            </p:oleObj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3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3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3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3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3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3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3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3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l-GR" dirty="0"/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1763688" y="1340768"/>
          <a:ext cx="2908300" cy="4064000"/>
        </p:xfrm>
        <a:graphic>
          <a:graphicData uri="http://schemas.openxmlformats.org/presentationml/2006/ole">
            <p:oleObj spid="_x0000_s3074" name="Έγγραφο" r:id="rId3" imgW="5404409" imgH="7549839" progId="Word.Document.12">
              <p:embed/>
            </p:oleObj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Όταν τα επενδυτικά προγράμματα διαφέρουν ως προς τον κίνδυνο, τότε για να είναι συγκρίσιμα θα πρέπει να γίνει είτε:</a:t>
            </a:r>
          </a:p>
          <a:p>
            <a:endParaRPr lang="el-GR" dirty="0" smtClean="0"/>
          </a:p>
          <a:p>
            <a:pPr lvl="0"/>
            <a:r>
              <a:rPr lang="el-GR" b="1" dirty="0" smtClean="0"/>
              <a:t>προσαρμογή του συντελεστή προεξόφλησης στον κίνδυνο </a:t>
            </a: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 lvl="0"/>
            <a:r>
              <a:rPr lang="el-GR" b="1" dirty="0" smtClean="0"/>
              <a:t>ή προσαρμογή των ταμειακών ροών στον κίνδυνο.</a:t>
            </a:r>
            <a:endParaRPr lang="el-GR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b="1" dirty="0" smtClean="0"/>
              <a:t>Προσαρμογή του συντελεστή προεξόφλησης</a:t>
            </a:r>
            <a:endParaRPr lang="el-GR" sz="3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b="1" dirty="0" smtClean="0"/>
              <a:t>Προσαρμογή του συντελεστή προεξόφλησης</a:t>
            </a:r>
            <a:r>
              <a:rPr lang="el-GR" dirty="0" smtClean="0"/>
              <a:t> σημαίνει απλά ότι το επιτόκιο προεξόφλησης προσαρμόζεται ανάλογα με τον κίνδυνο της επένδυσης. Όσο μεγαλύτερος είναι ο κίνδυνος, τόσο μεγαλύτερος θα είναι και ο συντελεστής προεξόφλησης.</a:t>
            </a:r>
            <a:r>
              <a:rPr lang="el-GR" b="1" dirty="0" smtClean="0"/>
              <a:t>  </a:t>
            </a: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Προσαρμογή των ταμειακών ροών στον κίνδυνο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b="1" dirty="0" smtClean="0"/>
              <a:t>Προσαρμογή των ταμειακών ροών στον κίνδυνο</a:t>
            </a:r>
            <a:r>
              <a:rPr lang="el-GR" dirty="0" smtClean="0"/>
              <a:t> σημαίνει ότι οι ταμειακές ροές μιας επένδυσης προσαρμόζονται ανάλογα με τον κίνδυνο και στη συνέχεια προεξοφλούνται με το </a:t>
            </a:r>
            <a:r>
              <a:rPr lang="el-GR" b="1" dirty="0" smtClean="0"/>
              <a:t>ακίνδυνο επιτόκιο</a:t>
            </a:r>
            <a:r>
              <a:rPr lang="el-GR" dirty="0" smtClean="0"/>
              <a:t>. </a:t>
            </a:r>
          </a:p>
          <a:p>
            <a:endParaRPr lang="el-GR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2700" b="1" dirty="0" smtClean="0"/>
              <a:t>Α. ΠΡΟΣΑΡΜΟΓΗ ΤΟΥ ΣΥΝΤΕΛΕΣΤΗ ΠΡΟΕΞΟΦΛΗΣΗΣ</a:t>
            </a:r>
            <a:br>
              <a:rPr lang="el-GR" sz="2700" b="1" dirty="0" smtClean="0"/>
            </a:br>
            <a:r>
              <a:rPr lang="el-GR" sz="2700" dirty="0" smtClean="0"/>
              <a:t> 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l-GR" dirty="0" smtClean="0"/>
              <a:t> </a:t>
            </a:r>
          </a:p>
          <a:p>
            <a:r>
              <a:rPr lang="el-GR" dirty="0" smtClean="0"/>
              <a:t>Στις επιχειρήσεις ο καθορισμός του συντελεστή προεξόφλησης μπορεί να γίνει είτε με υποκειμενικά ή αντικειμενικά κριτήρια. </a:t>
            </a:r>
          </a:p>
          <a:p>
            <a:endParaRPr lang="el-GR" dirty="0" smtClean="0"/>
          </a:p>
          <a:p>
            <a:pPr lvl="0"/>
            <a:r>
              <a:rPr lang="el-GR" dirty="0" smtClean="0"/>
              <a:t>Τα υποκειμενικά κριτήρια  βασίζονται περισσότερο στην εμπειρία και κρίση του υπευθύνου. </a:t>
            </a:r>
          </a:p>
          <a:p>
            <a:pPr>
              <a:buNone/>
            </a:pPr>
            <a:r>
              <a:rPr lang="el-GR" dirty="0" smtClean="0"/>
              <a:t> </a:t>
            </a:r>
          </a:p>
          <a:p>
            <a:pPr lvl="0"/>
            <a:r>
              <a:rPr lang="el-GR" dirty="0" smtClean="0"/>
              <a:t>Τα αντικειμενικά κριτήρια στηρίζονται σε αντικειμενικές, στατιστικές μεθόδους που επιτρέπουν τον προσδιορισμό των συντελεστών. </a:t>
            </a:r>
          </a:p>
          <a:p>
            <a:pPr>
              <a:buNone/>
            </a:pPr>
            <a:r>
              <a:rPr lang="el-GR" b="1" dirty="0" smtClean="0"/>
              <a:t/>
            </a:r>
            <a:br>
              <a:rPr lang="el-GR" b="1" dirty="0" smtClean="0"/>
            </a:br>
            <a:r>
              <a:rPr lang="el-GR" b="1" dirty="0" smtClean="0"/>
              <a:t> </a:t>
            </a: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α. Υποκειμενικές Μέθοδοι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Στην περίπτωση των υποκειμενικών μεθόδων, ο υπεύθυνος για τη λήψη αποφάσεων συνδυάζει υποκειμενικές και αντικειμενικές εκτιμήσεις ενός επενδυτικού έργου και μετά προσαρμόζει τον συντελεστή προεξόφλησης ανάλογα με τον κίνδυνο. </a:t>
            </a:r>
          </a:p>
          <a:p>
            <a:pPr>
              <a:buNone/>
            </a:pPr>
            <a:r>
              <a:rPr lang="el-GR" dirty="0" smtClean="0"/>
              <a:t> </a:t>
            </a:r>
          </a:p>
          <a:p>
            <a:r>
              <a:rPr lang="el-GR" dirty="0" smtClean="0"/>
              <a:t>Η εταιρία μπορεί για παράδειγμα, να κατατάσσει τα επενδυτικά έργα σε διάφορες κατηγορίες κινδύνου όπου σε κάθε μια αντιστοιχεί ένα διαφορετικό επιτόκιο προεξόφλησης όπως δείχνει ο πίνακας που ακολουθεί. </a:t>
            </a:r>
          </a:p>
          <a:p>
            <a:endParaRPr lang="el-GR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l-GR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1403648" y="669925"/>
          <a:ext cx="5870277" cy="5519738"/>
        </p:xfrm>
        <a:graphic>
          <a:graphicData uri="http://schemas.openxmlformats.org/presentationml/2006/ole">
            <p:oleObj spid="_x0000_s1026" name="Έγγραφο" r:id="rId3" imgW="5404409" imgH="5519706" progId="Word.Document.12">
              <p:embed/>
            </p:oleObj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b="1" dirty="0" smtClean="0"/>
              <a:t>β. Αντικειμενικές Μέθοδοι</a:t>
            </a:r>
            <a:r>
              <a:rPr lang="el-GR" sz="3200" dirty="0" smtClean="0"/>
              <a:t/>
            </a:r>
            <a:br>
              <a:rPr lang="el-GR" sz="3200" dirty="0" smtClean="0"/>
            </a:br>
            <a:endParaRPr lang="el-GR" sz="3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endParaRPr lang="el-GR" dirty="0" smtClean="0"/>
          </a:p>
          <a:p>
            <a:r>
              <a:rPr lang="el-GR" dirty="0" smtClean="0"/>
              <a:t>Στην μέθοδο αυτή η προσαρμογή του συντελεστή προεξόφλησης για τον κίνδυνο βασίζεται στους αντικειμενικούς μηχανισμούς των κεφαλαιαγορών. </a:t>
            </a:r>
          </a:p>
          <a:p>
            <a:pPr>
              <a:buNone/>
            </a:pPr>
            <a:r>
              <a:rPr lang="el-GR" dirty="0" smtClean="0"/>
              <a:t> </a:t>
            </a:r>
          </a:p>
          <a:p>
            <a:r>
              <a:rPr lang="el-GR" dirty="0" smtClean="0"/>
              <a:t>Ο υπολογισμός του συντελεστή γίνεται με τη βοήθεια του Μοντέλου Αποτίμησης Κεφαλαιακών Στοιχείων (ΜΑΚΣ). </a:t>
            </a:r>
          </a:p>
          <a:p>
            <a:pPr>
              <a:buNone/>
            </a:pPr>
            <a:r>
              <a:rPr lang="el-GR" dirty="0" smtClean="0"/>
              <a:t> </a:t>
            </a:r>
          </a:p>
          <a:p>
            <a:r>
              <a:rPr lang="en-US" dirty="0" err="1" smtClean="0"/>
              <a:t>K</a:t>
            </a:r>
            <a:r>
              <a:rPr lang="en-US" baseline="-25000" dirty="0" err="1" smtClean="0"/>
              <a:t>j</a:t>
            </a:r>
            <a:r>
              <a:rPr lang="en-US" dirty="0" smtClean="0"/>
              <a:t> = R</a:t>
            </a:r>
            <a:r>
              <a:rPr lang="en-US" baseline="-25000" dirty="0" smtClean="0"/>
              <a:t>F</a:t>
            </a:r>
            <a:r>
              <a:rPr lang="en-US" dirty="0" smtClean="0"/>
              <a:t> + </a:t>
            </a:r>
            <a:r>
              <a:rPr lang="en-US" dirty="0" err="1" smtClean="0"/>
              <a:t>b</a:t>
            </a:r>
            <a:r>
              <a:rPr lang="en-US" baseline="-25000" dirty="0" err="1" smtClean="0"/>
              <a:t>j</a:t>
            </a:r>
            <a:r>
              <a:rPr lang="en-US" dirty="0" smtClean="0"/>
              <a:t> (K</a:t>
            </a:r>
            <a:r>
              <a:rPr lang="en-US" baseline="-25000" dirty="0" smtClean="0"/>
              <a:t>m</a:t>
            </a:r>
            <a:r>
              <a:rPr lang="en-US" dirty="0" smtClean="0"/>
              <a:t> – R</a:t>
            </a:r>
            <a:r>
              <a:rPr lang="en-US" baseline="-25000" dirty="0" smtClean="0"/>
              <a:t>F</a:t>
            </a:r>
            <a:r>
              <a:rPr lang="en-US" dirty="0" smtClean="0"/>
              <a:t>)</a:t>
            </a:r>
            <a:endParaRPr lang="el-GR" dirty="0" smtClean="0"/>
          </a:p>
          <a:p>
            <a:pPr>
              <a:buNone/>
            </a:pPr>
            <a:r>
              <a:rPr lang="en-US" dirty="0" smtClean="0"/>
              <a:t> </a:t>
            </a:r>
            <a:endParaRPr lang="el-GR" dirty="0" smtClean="0"/>
          </a:p>
          <a:p>
            <a:r>
              <a:rPr lang="el-GR" dirty="0" smtClean="0"/>
              <a:t>Όπου </a:t>
            </a:r>
          </a:p>
          <a:p>
            <a:r>
              <a:rPr lang="en-US" dirty="0" err="1" smtClean="0"/>
              <a:t>K</a:t>
            </a:r>
            <a:r>
              <a:rPr lang="en-US" baseline="-25000" dirty="0" err="1" smtClean="0"/>
              <a:t>j</a:t>
            </a:r>
            <a:r>
              <a:rPr lang="el-GR" dirty="0" smtClean="0"/>
              <a:t>	: είναι η απαιτούμενη απόδοση της επένδυσης </a:t>
            </a:r>
            <a:r>
              <a:rPr lang="en-US" dirty="0" smtClean="0"/>
              <a:t>j</a:t>
            </a:r>
            <a:endParaRPr lang="el-GR" dirty="0" smtClean="0"/>
          </a:p>
          <a:p>
            <a:pPr>
              <a:buNone/>
            </a:pPr>
            <a:r>
              <a:rPr lang="el-GR" dirty="0" smtClean="0"/>
              <a:t> </a:t>
            </a:r>
          </a:p>
          <a:p>
            <a:r>
              <a:rPr lang="en-US" dirty="0" smtClean="0"/>
              <a:t>R</a:t>
            </a:r>
            <a:r>
              <a:rPr lang="en-US" baseline="-25000" dirty="0" smtClean="0"/>
              <a:t>F</a:t>
            </a:r>
            <a:r>
              <a:rPr lang="el-GR" dirty="0" smtClean="0"/>
              <a:t>	: είναι το επιτόκιο χωρίς κίνδυνο</a:t>
            </a:r>
          </a:p>
          <a:p>
            <a:pPr>
              <a:buNone/>
            </a:pPr>
            <a:r>
              <a:rPr lang="el-GR" dirty="0" smtClean="0"/>
              <a:t> </a:t>
            </a:r>
          </a:p>
          <a:p>
            <a:r>
              <a:rPr lang="en-US" dirty="0" err="1" smtClean="0"/>
              <a:t>b</a:t>
            </a:r>
            <a:r>
              <a:rPr lang="en-US" baseline="-25000" dirty="0" err="1" smtClean="0"/>
              <a:t>j</a:t>
            </a:r>
            <a:r>
              <a:rPr lang="el-GR" dirty="0" smtClean="0"/>
              <a:t>	: είναι ο συντελεστής βήτα </a:t>
            </a:r>
          </a:p>
          <a:p>
            <a:pPr>
              <a:buNone/>
            </a:pPr>
            <a:r>
              <a:rPr lang="el-GR" dirty="0" smtClean="0"/>
              <a:t> </a:t>
            </a:r>
          </a:p>
          <a:p>
            <a:r>
              <a:rPr lang="en-US" dirty="0" smtClean="0"/>
              <a:t>K</a:t>
            </a:r>
            <a:r>
              <a:rPr lang="en-US" baseline="-25000" dirty="0" smtClean="0"/>
              <a:t>m</a:t>
            </a:r>
            <a:r>
              <a:rPr lang="el-GR" dirty="0" smtClean="0"/>
              <a:t>	: είναι η απόδοση ενός αντιπροσωπευτικού χαρτοφυλακίου της αγοράς (π.χ. γενικός δείκτης).</a:t>
            </a:r>
          </a:p>
          <a:p>
            <a:endParaRPr lang="el-GR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2800" b="1" dirty="0" smtClean="0"/>
              <a:t>Β. ΜΕΘΟΔΟΣ ΤΟΥ ΣΥΝΤΕΛΕΣΤΗ ΙΣΟΔΥΝΑΜΗΣ ΒΕΒΑΙΟΤΗΤΑΣ</a:t>
            </a:r>
            <a:r>
              <a:rPr lang="el-GR" sz="2800" dirty="0" smtClean="0"/>
              <a:t/>
            </a:r>
            <a:br>
              <a:rPr lang="el-GR" sz="2800" dirty="0" smtClean="0"/>
            </a:br>
            <a:endParaRPr lang="el-GR" sz="28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l-GR" b="1" dirty="0" smtClean="0"/>
              <a:t> </a:t>
            </a:r>
            <a:endParaRPr lang="el-GR" dirty="0" smtClean="0"/>
          </a:p>
          <a:p>
            <a:pPr algn="just"/>
            <a:r>
              <a:rPr lang="el-GR" dirty="0" smtClean="0"/>
              <a:t>Η μέθοδος αυτή προσαρμόζει τις ταμειακές ροές όπως αυτές προσδιορίζονται κάτω από συνθήκες κινδύνου, σε ισοδύναμες ταμειακές ροές που αντιστοιχούν σε συνθήκες βεβαιότητας. </a:t>
            </a:r>
          </a:p>
          <a:p>
            <a:endParaRPr lang="el-GR" dirty="0" smtClean="0"/>
          </a:p>
          <a:p>
            <a:pPr algn="just"/>
            <a:r>
              <a:rPr lang="el-GR" dirty="0" smtClean="0"/>
              <a:t>Η προσαρμογή αυτή γίνεται πολλαπλασιάζοντας τις αναμενόμενες ταμειακές ροές που υπολογίσθηκαν κάτω από συνθήκες αβεβαιότητας με κάποιους συντελεστές ισοδυναμίας για βεβαιότητα. </a:t>
            </a:r>
          </a:p>
          <a:p>
            <a:endParaRPr lang="el-GR" dirty="0" smtClean="0"/>
          </a:p>
          <a:p>
            <a:pPr algn="just"/>
            <a:r>
              <a:rPr lang="el-GR" dirty="0" smtClean="0"/>
              <a:t>Ο συντελεστής ισοδύναμης βεβαιότητας αντανακλά το ποσοστό της αναμενόμενης ταμειακής ροής για το οποίο οι επενδυτές θα ήταν αδιάφοροι μεταξύ του βέβαιου και του αβέβαιου ποσού. </a:t>
            </a:r>
          </a:p>
          <a:p>
            <a:pPr>
              <a:buNone/>
            </a:pPr>
            <a:r>
              <a:rPr lang="el-GR" dirty="0" smtClean="0"/>
              <a:t> </a:t>
            </a:r>
          </a:p>
          <a:p>
            <a:pPr algn="just"/>
            <a:r>
              <a:rPr lang="el-GR" dirty="0" smtClean="0"/>
              <a:t>Ο συντελεστής ισοδύναμης βεβαιότητας κυμαίνεται μεταξύ μηδέν και ένα.  Όσο μεγαλύτερος είναι ο κίνδυνος του αναμενόμενου ποσού τόσο μικρότερος θα είναι ο συντελεστής ισοδύναμης βεβαιότητας.</a:t>
            </a:r>
          </a:p>
          <a:p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ικαιοσύνη">
  <a:themeElements>
    <a:clrScheme name="Δικαιοσύνη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Δικαιοσύνη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Δικαιοσύνη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57</TotalTime>
  <Words>243</Words>
  <Application>Microsoft Office PowerPoint</Application>
  <PresentationFormat>Προβολή στην οθόνη (4:3)</PresentationFormat>
  <Paragraphs>60</Paragraphs>
  <Slides>12</Slides>
  <Notes>0</Notes>
  <HiddenSlides>0</HiddenSlides>
  <MMClips>0</MMClips>
  <ScaleCrop>false</ScaleCrop>
  <HeadingPairs>
    <vt:vector size="6" baseType="variant"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4" baseType="lpstr">
      <vt:lpstr>Δικαιοσύνη</vt:lpstr>
      <vt:lpstr>Έγγραφο</vt:lpstr>
      <vt:lpstr>ΜΕΘΟΔΟΙ ΠΡΟΣΑΡΜΟΓΗΣ ΤΟΥ ΚΙΝΔΥΝΟΥ</vt:lpstr>
      <vt:lpstr>Διαφάνεια 2</vt:lpstr>
      <vt:lpstr>Προσαρμογή του συντελεστή προεξόφλησης</vt:lpstr>
      <vt:lpstr>Προσαρμογή των ταμειακών ροών στον κίνδυνο</vt:lpstr>
      <vt:lpstr>Α. ΠΡΟΣΑΡΜΟΓΗ ΤΟΥ ΣΥΝΤΕΛΕΣΤΗ ΠΡΟΕΞΟΦΛΗΣΗΣ   </vt:lpstr>
      <vt:lpstr>α. Υποκειμενικές Μέθοδοι </vt:lpstr>
      <vt:lpstr>Διαφάνεια 7</vt:lpstr>
      <vt:lpstr>β. Αντικειμενικές Μέθοδοι </vt:lpstr>
      <vt:lpstr>Β. ΜΕΘΟΔΟΣ ΤΟΥ ΣΥΝΤΕΛΕΣΤΗ ΙΣΟΔΥΝΑΜΗΣ ΒΕΒΑΙΟΤΗΤΑΣ </vt:lpstr>
      <vt:lpstr>Διαφάνεια 10</vt:lpstr>
      <vt:lpstr>Διαφάνεια 11</vt:lpstr>
      <vt:lpstr>Διαφάνεια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ΜΕΘΟΔΟΙ ΠΡΟΣΑΡΜΟΓΗΣ ΤΟΥ ΚΙΝΔΥΝΟΥ</dc:title>
  <cp:lastModifiedBy>noulas</cp:lastModifiedBy>
  <cp:revision>10</cp:revision>
  <dcterms:modified xsi:type="dcterms:W3CDTF">2015-11-06T09:55:32Z</dcterms:modified>
</cp:coreProperties>
</file>