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74" r:id="rId3"/>
    <p:sldId id="273" r:id="rId4"/>
    <p:sldId id="272" r:id="rId5"/>
    <p:sldId id="276" r:id="rId6"/>
    <p:sldId id="285" r:id="rId7"/>
    <p:sldId id="31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2BCA2-78EA-456E-B2D6-34352EF6675B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CE972-78B9-4F44-8494-47219C52E7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282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C7D73-6E2F-4055-899B-DD0C54F66654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70031" y="149832"/>
            <a:ext cx="2422046" cy="111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6366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A0E6-159D-4ED9-8C70-216C0B7EA144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413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420A-0005-48B6-8145-A8D3646868F1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340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729C-3867-44C8-B23E-FE891B465A68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9545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36BCE-4EF3-41A1-A4B8-71FA9B52B9B1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0093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977C-E150-46D0-A1D8-77225B98AA0B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18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E39C-86DC-4DA2-928A-51291BF25276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772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7DDC-AA4E-4247-AAA7-D9163CD2CBC8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9875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05330-A40A-4527-A73E-0FF56B09EC36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8852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D1A15-B4F0-4EBC-8663-667AF9836E45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183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9A54-1C8F-4997-94EE-FF440B58EF60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-Hu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85202" y="37306"/>
            <a:ext cx="215387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876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16702-FA7E-4F38-96E2-5D5E89104F15}" type="datetime1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8F624-BFCD-44BE-8F7E-AE4BE40F37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MSIPCMContentMarking" descr="{&quot;HashCode&quot;:-2136057175,&quot;Placement&quot;:&quot;Footer&quot;,&quot;Top&quot;:519.343,&quot;Left&quot;:0.0,&quot;SlideWidth&quot;:960,&quot;SlideHeight&quot;:540}"/>
          <p:cNvSpPr txBox="1"/>
          <p:nvPr userDrawn="1"/>
        </p:nvSpPr>
        <p:spPr>
          <a:xfrm>
            <a:off x="0" y="6595656"/>
            <a:ext cx="93763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 smtClean="0">
                <a:solidFill>
                  <a:srgbClr val="000000"/>
                </a:solidFill>
                <a:latin typeface="Calibri" panose="020F0502020204030204" pitchFamily="34" charset="0"/>
              </a:rPr>
              <a:t> Internal Use </a:t>
            </a:r>
            <a:endParaRPr lang="en-US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13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1448" y="86076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SOME HISTORICAN AND CURRENT 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TOPICS OF INTERNATIONAL </a:t>
            </a:r>
            <a:r>
              <a:rPr lang="en-US" sz="3600" b="1" dirty="0" smtClean="0">
                <a:solidFill>
                  <a:srgbClr val="0070C0"/>
                </a:solidFill>
              </a:rPr>
              <a:t>ECONOMIC </a:t>
            </a:r>
            <a:r>
              <a:rPr lang="en-US" sz="3600" b="1" dirty="0" smtClean="0">
                <a:solidFill>
                  <a:srgbClr val="0070C0"/>
                </a:solidFill>
              </a:rPr>
              <a:t>RELATIONS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/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i="1" dirty="0" smtClean="0">
                <a:solidFill>
                  <a:srgbClr val="00B050"/>
                </a:solidFill>
              </a:rPr>
              <a:t>Insights form </a:t>
            </a:r>
            <a:r>
              <a:rPr lang="en-US" sz="3600" b="1" i="1" dirty="0" smtClean="0">
                <a:solidFill>
                  <a:srgbClr val="00B050"/>
                </a:solidFill>
              </a:rPr>
              <a:t>Bulgaria </a:t>
            </a:r>
            <a:r>
              <a:rPr lang="en-US" sz="3600" b="1" i="1" smtClean="0">
                <a:solidFill>
                  <a:srgbClr val="00B050"/>
                </a:solidFill>
              </a:rPr>
              <a:t>- FDI</a:t>
            </a:r>
            <a:endParaRPr lang="en-US" sz="3600" b="1" i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365" y="3888828"/>
            <a:ext cx="9144000" cy="28798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Prof. Virginia Zhelyazkova, DSc</a:t>
            </a:r>
          </a:p>
          <a:p>
            <a:r>
              <a:rPr lang="en-US" dirty="0" smtClean="0"/>
              <a:t>VUZF University – Sofia</a:t>
            </a:r>
          </a:p>
          <a:p>
            <a:r>
              <a:rPr lang="en-US" dirty="0" smtClean="0"/>
              <a:t>Guest lectures at University of Macedonia - Thessaloniki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22 – 26 May 2023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9341" y="4995500"/>
            <a:ext cx="1700048" cy="101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46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topics to be discussed during the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Foreign direct investments </a:t>
            </a:r>
            <a:r>
              <a:rPr lang="en-GB" dirty="0"/>
              <a:t>in Bulgaria </a:t>
            </a:r>
            <a:r>
              <a:rPr lang="en-GB" dirty="0" smtClean="0"/>
              <a:t>2007-2023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/>
              <a:t>biggest privatization deals in Bulgaria: motives, advantages, disadvantages, drawbacks, obstacles for the Bulgarian business environment technological and innovative procedures in the banking system. the experience of Bulgarian banking </a:t>
            </a:r>
            <a:r>
              <a:rPr lang="en-GB" dirty="0" smtClean="0"/>
              <a:t>system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/>
              <a:t>Exchange rate regime in Bulgaria, emphasis will be given on the currency board motives advantages disadvantages, drawbacks, obstacles for the currency board how it </a:t>
            </a:r>
            <a:r>
              <a:rPr lang="en-GB" dirty="0" smtClean="0"/>
              <a:t>works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/>
              <a:t>Shock therapy transition period in Bulgaria, emphasis will be given on the economic crisis of </a:t>
            </a:r>
            <a:r>
              <a:rPr lang="en-GB" dirty="0" smtClean="0"/>
              <a:t>1997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/>
              <a:t>Technological and innovative procedures in the banking system. The experience of the Bulgarian banking system</a:t>
            </a:r>
            <a:endParaRPr lang="en-GB" dirty="0" smtClean="0"/>
          </a:p>
          <a:p>
            <a:pPr algn="just"/>
            <a:endParaRPr lang="en-GB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637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2577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1. Perspectives on Bulgaria’s FDI History and Current Trends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97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FDI in Bulgaria 2007-2023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Bulgaria </a:t>
            </a:r>
            <a:r>
              <a:rPr lang="en-US" dirty="0"/>
              <a:t>Foreign Direct Investment (FDI) increased by 169.2 USD </a:t>
            </a:r>
            <a:r>
              <a:rPr lang="en-US" dirty="0" err="1"/>
              <a:t>mn</a:t>
            </a:r>
            <a:r>
              <a:rPr lang="en-US" dirty="0"/>
              <a:t> in Jan 2023, compared with an increase of 117.8 USD </a:t>
            </a:r>
            <a:r>
              <a:rPr lang="en-US" dirty="0" err="1"/>
              <a:t>mn</a:t>
            </a:r>
            <a:r>
              <a:rPr lang="en-US" dirty="0"/>
              <a:t> in the previous month.</a:t>
            </a:r>
          </a:p>
          <a:p>
            <a:pPr algn="just"/>
            <a:r>
              <a:rPr lang="en-US" dirty="0"/>
              <a:t>Bulgaria Foreign Direct Investment: USD </a:t>
            </a:r>
            <a:r>
              <a:rPr lang="en-US" dirty="0" err="1"/>
              <a:t>mn</a:t>
            </a:r>
            <a:r>
              <a:rPr lang="en-US" dirty="0"/>
              <a:t> net flows data is updated monthly, available from Jan 2007 to Jan 2023.</a:t>
            </a:r>
          </a:p>
          <a:p>
            <a:pPr algn="just"/>
            <a:r>
              <a:rPr lang="en-US" dirty="0"/>
              <a:t>The data reached an all-time high of 1.4 USD </a:t>
            </a:r>
            <a:r>
              <a:rPr lang="en-US" dirty="0" err="1"/>
              <a:t>bn</a:t>
            </a:r>
            <a:r>
              <a:rPr lang="en-US" dirty="0"/>
              <a:t> in Aug 2007 and a record low of -528.0 USD </a:t>
            </a:r>
            <a:r>
              <a:rPr lang="en-US" dirty="0" err="1"/>
              <a:t>mn</a:t>
            </a:r>
            <a:r>
              <a:rPr lang="en-US" dirty="0"/>
              <a:t> in Sep 2010.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5423338"/>
            <a:ext cx="8615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ceicdata.com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63483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latest reports of Bulgaria, Current Account recorded a surplus of 351.3 USD </a:t>
            </a:r>
            <a:r>
              <a:rPr lang="en-US" dirty="0" err="1"/>
              <a:t>mn</a:t>
            </a:r>
            <a:r>
              <a:rPr lang="en-US" dirty="0"/>
              <a:t> in Jan 2023.</a:t>
            </a:r>
          </a:p>
          <a:p>
            <a:r>
              <a:rPr lang="en-US" dirty="0"/>
              <a:t>Bulgaria Direct Investment Abroad expanded by 31.7 USD </a:t>
            </a:r>
            <a:r>
              <a:rPr lang="en-US" dirty="0" err="1"/>
              <a:t>mn</a:t>
            </a:r>
            <a:r>
              <a:rPr lang="en-US" dirty="0"/>
              <a:t> in Jan 2023.</a:t>
            </a:r>
          </a:p>
          <a:p>
            <a:r>
              <a:rPr lang="en-US" dirty="0"/>
              <a:t>Its Foreign Portfolio Investment fell by 134.8 USD </a:t>
            </a:r>
            <a:r>
              <a:rPr lang="en-US" dirty="0" err="1"/>
              <a:t>mn</a:t>
            </a:r>
            <a:r>
              <a:rPr lang="en-US" dirty="0"/>
              <a:t> in Dec 2022.</a:t>
            </a:r>
          </a:p>
          <a:p>
            <a:r>
              <a:rPr lang="en-US" dirty="0"/>
              <a:t>The country's Nominal GDP was reported at 24.7 USD </a:t>
            </a:r>
            <a:r>
              <a:rPr lang="en-US" dirty="0" err="1"/>
              <a:t>bn</a:t>
            </a:r>
            <a:r>
              <a:rPr lang="en-US" dirty="0"/>
              <a:t> in Dec 2022.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FDI in Bulgaria 2022-2023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5423338"/>
            <a:ext cx="8615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ceicdata.com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2164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014" y="1912390"/>
            <a:ext cx="9691852" cy="4816378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FDI in Bulgaria 2022-2023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66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5289" y="2193925"/>
            <a:ext cx="3397469" cy="1325563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/>
            </a:r>
            <a:br>
              <a:rPr lang="el-GR" b="1" dirty="0">
                <a:solidFill>
                  <a:srgbClr val="00B050"/>
                </a:solidFill>
              </a:rPr>
            </a:br>
            <a:r>
              <a:rPr lang="el-GR" b="1" dirty="0" smtClean="0">
                <a:solidFill>
                  <a:srgbClr val="00B050"/>
                </a:solidFill>
              </a:rPr>
              <a:t>Ευχαριστώ</a:t>
            </a:r>
            <a:r>
              <a:rPr lang="en-US" b="1" dirty="0" smtClean="0">
                <a:solidFill>
                  <a:srgbClr val="00B050"/>
                </a:solidFill>
              </a:rPr>
              <a:t>!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>
                <a:solidFill>
                  <a:srgbClr val="00B050"/>
                </a:solidFill>
              </a:rPr>
              <a:t/>
            </a:r>
            <a:br>
              <a:rPr lang="en-US" b="1" dirty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Thank you!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F624-BFCD-44BE-8F7E-AE4BE40F373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5183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309</Words>
  <Application>Microsoft Office PowerPoint</Application>
  <PresentationFormat>Προσαρμογή</PresentationFormat>
  <Paragraphs>35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Office Theme</vt:lpstr>
      <vt:lpstr>SOME HISTORICAN AND CURRENT  TOPICS OF INTERNATIONAL ECONOMIC RELATIONS  Insights form Bulgaria - FDI</vt:lpstr>
      <vt:lpstr>Key topics to be discussed during the lessons</vt:lpstr>
      <vt:lpstr>1. Perspectives on Bulgaria’s FDI History and Current Trends</vt:lpstr>
      <vt:lpstr>FDI in Bulgaria 2007-2023</vt:lpstr>
      <vt:lpstr>Διαφάνεια 5</vt:lpstr>
      <vt:lpstr>Διαφάνεια 6</vt:lpstr>
      <vt:lpstr> Ευχαριστώ!  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Ταξινόμηση της ΕΕ για τις Βιώσιμες Οικονομικές Δραστηριότητες:   σημασία για τις τράπεζες και τους πελάτες τους</dc:title>
  <dc:creator>Virzhiniya Zhelyazkova</dc:creator>
  <cp:lastModifiedBy>user</cp:lastModifiedBy>
  <cp:revision>82</cp:revision>
  <dcterms:created xsi:type="dcterms:W3CDTF">2023-05-14T11:13:09Z</dcterms:created>
  <dcterms:modified xsi:type="dcterms:W3CDTF">2023-05-23T14:31:23Z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02144bb-458c-4e89-89b8-824f69d6f433_Enabled">
    <vt:lpwstr>true</vt:lpwstr>
  </property>
  <property fmtid="{D5CDD505-2E9C-101B-9397-08002B2CF9AE}" pid="3" name="MSIP_Label_102144bb-458c-4e89-89b8-824f69d6f433_SetDate">
    <vt:lpwstr>2023-05-23T13:06:39Z</vt:lpwstr>
  </property>
  <property fmtid="{D5CDD505-2E9C-101B-9397-08002B2CF9AE}" pid="4" name="MSIP_Label_102144bb-458c-4e89-89b8-824f69d6f433_Method">
    <vt:lpwstr>Standard</vt:lpwstr>
  </property>
  <property fmtid="{D5CDD505-2E9C-101B-9397-08002B2CF9AE}" pid="5" name="MSIP_Label_102144bb-458c-4e89-89b8-824f69d6f433_Name">
    <vt:lpwstr>Internal Use</vt:lpwstr>
  </property>
  <property fmtid="{D5CDD505-2E9C-101B-9397-08002B2CF9AE}" pid="6" name="MSIP_Label_102144bb-458c-4e89-89b8-824f69d6f433_SiteId">
    <vt:lpwstr>22fe70d1-f14f-4143-9839-9d91aa178113</vt:lpwstr>
  </property>
  <property fmtid="{D5CDD505-2E9C-101B-9397-08002B2CF9AE}" pid="7" name="MSIP_Label_102144bb-458c-4e89-89b8-824f69d6f433_ActionId">
    <vt:lpwstr>537e5401-e34e-4478-9930-dab2d7540033</vt:lpwstr>
  </property>
  <property fmtid="{D5CDD505-2E9C-101B-9397-08002B2CF9AE}" pid="8" name="MSIP_Label_102144bb-458c-4e89-89b8-824f69d6f433_ContentBits">
    <vt:lpwstr>2</vt:lpwstr>
  </property>
</Properties>
</file>