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0"/>
  </p:notesMasterIdLst>
  <p:handoutMasterIdLst>
    <p:handoutMasterId r:id="rId31"/>
  </p:handoutMasterIdLst>
  <p:sldIdLst>
    <p:sldId id="256" r:id="rId2"/>
    <p:sldId id="296" r:id="rId3"/>
    <p:sldId id="297" r:id="rId4"/>
    <p:sldId id="298" r:id="rId5"/>
    <p:sldId id="299" r:id="rId6"/>
    <p:sldId id="301" r:id="rId7"/>
    <p:sldId id="302" r:id="rId8"/>
    <p:sldId id="303" r:id="rId9"/>
    <p:sldId id="321" r:id="rId10"/>
    <p:sldId id="304" r:id="rId11"/>
    <p:sldId id="305" r:id="rId12"/>
    <p:sldId id="306" r:id="rId13"/>
    <p:sldId id="307" r:id="rId14"/>
    <p:sldId id="308" r:id="rId15"/>
    <p:sldId id="322" r:id="rId16"/>
    <p:sldId id="309" r:id="rId17"/>
    <p:sldId id="311" r:id="rId18"/>
    <p:sldId id="310" r:id="rId19"/>
    <p:sldId id="312" r:id="rId20"/>
    <p:sldId id="314" r:id="rId21"/>
    <p:sldId id="313" r:id="rId22"/>
    <p:sldId id="315" r:id="rId23"/>
    <p:sldId id="316" r:id="rId24"/>
    <p:sldId id="317" r:id="rId25"/>
    <p:sldId id="318" r:id="rId26"/>
    <p:sldId id="320" r:id="rId27"/>
    <p:sldId id="323" r:id="rId28"/>
    <p:sldId id="29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796" autoAdjust="0"/>
  </p:normalViewPr>
  <p:slideViewPr>
    <p:cSldViewPr snapToGrid="0">
      <p:cViewPr varScale="1">
        <p:scale>
          <a:sx n="66" d="100"/>
          <a:sy n="66" d="100"/>
        </p:scale>
        <p:origin x="1958" y="53"/>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57297-A39E-4684-BAF0-D37C07204980}" type="doc">
      <dgm:prSet loTypeId="urn:microsoft.com/office/officeart/2008/layout/HorizontalMultiLevelHierarchy" loCatId="hierarchy" qsTypeId="urn:microsoft.com/office/officeart/2005/8/quickstyle/simple1" qsCatId="simple" csTypeId="urn:microsoft.com/office/officeart/2005/8/colors/colorful1#8" csCatId="colorful" phldr="1"/>
      <dgm:spPr/>
      <dgm:t>
        <a:bodyPr/>
        <a:lstStyle/>
        <a:p>
          <a:endParaRPr lang="en-US"/>
        </a:p>
      </dgm:t>
    </dgm:pt>
    <dgm:pt modelId="{ED1631D2-69E1-4012-ABA1-47DAEEBB54C7}">
      <dgm:prSet phldrT="[Text]" custT="1"/>
      <dgm:spPr/>
      <dgm:t>
        <a:bodyPr/>
        <a:lstStyle/>
        <a:p>
          <a:r>
            <a:rPr lang="el-GR" sz="2400" b="1" dirty="0"/>
            <a:t>Χαρακτηριστικά του Πολιτισμού</a:t>
          </a:r>
          <a:endParaRPr lang="en-US" sz="2400" b="1" dirty="0"/>
        </a:p>
      </dgm:t>
    </dgm:pt>
    <dgm:pt modelId="{C54DCDE7-713B-45C8-B6E2-2DFA4C35F3CC}" type="parTrans" cxnId="{2996430F-0AA8-4352-BA0A-26DC6A5C2211}">
      <dgm:prSet/>
      <dgm:spPr/>
      <dgm:t>
        <a:bodyPr/>
        <a:lstStyle/>
        <a:p>
          <a:endParaRPr lang="en-US"/>
        </a:p>
      </dgm:t>
    </dgm:pt>
    <dgm:pt modelId="{85C5CF0F-CC20-41C3-90FC-EC9F352FB5D9}" type="sibTrans" cxnId="{2996430F-0AA8-4352-BA0A-26DC6A5C2211}">
      <dgm:prSet/>
      <dgm:spPr/>
      <dgm:t>
        <a:bodyPr/>
        <a:lstStyle/>
        <a:p>
          <a:endParaRPr lang="en-US"/>
        </a:p>
      </dgm:t>
    </dgm:pt>
    <dgm:pt modelId="{34C50E1F-A6C2-470B-8E1A-9D2A9E70B383}">
      <dgm:prSet phldrT="[Text]" custT="1"/>
      <dgm:spPr/>
      <dgm:t>
        <a:bodyPr lIns="182880"/>
        <a:lstStyle/>
        <a:p>
          <a:pPr algn="l"/>
          <a:r>
            <a:rPr lang="el-GR" sz="1800" b="1" dirty="0"/>
            <a:t>Διδαγμένη συμπεριφορά</a:t>
          </a:r>
          <a:endParaRPr lang="en-US" sz="1800" b="1" dirty="0"/>
        </a:p>
      </dgm:t>
    </dgm:pt>
    <dgm:pt modelId="{D0EA4281-4F64-4606-8D1F-195FDA9738F9}" type="parTrans" cxnId="{CCBC8C40-C845-41D6-B1AF-BB03EECDA27A}">
      <dgm:prSet/>
      <dgm:spPr/>
      <dgm:t>
        <a:bodyPr/>
        <a:lstStyle/>
        <a:p>
          <a:endParaRPr lang="en-US"/>
        </a:p>
      </dgm:t>
    </dgm:pt>
    <dgm:pt modelId="{C657269D-C1A6-4803-88F9-86706E8E7F05}" type="sibTrans" cxnId="{CCBC8C40-C845-41D6-B1AF-BB03EECDA27A}">
      <dgm:prSet/>
      <dgm:spPr/>
      <dgm:t>
        <a:bodyPr/>
        <a:lstStyle/>
        <a:p>
          <a:endParaRPr lang="en-US"/>
        </a:p>
      </dgm:t>
    </dgm:pt>
    <dgm:pt modelId="{1F572452-06A5-4201-A32F-7E726A32E768}">
      <dgm:prSet phldrT="[Text]"/>
      <dgm:spPr/>
      <dgm:t>
        <a:bodyPr lIns="182880"/>
        <a:lstStyle/>
        <a:p>
          <a:pPr algn="l"/>
          <a:r>
            <a:rPr lang="el-GR" b="1" dirty="0"/>
            <a:t>Αλληλένδετα στοιχεία</a:t>
          </a:r>
          <a:endParaRPr lang="en-US" b="1" dirty="0"/>
        </a:p>
      </dgm:t>
    </dgm:pt>
    <dgm:pt modelId="{956DF058-4B51-4268-A644-53C3F281286D}" type="parTrans" cxnId="{0DD5A577-24E8-4BBF-A03C-3D6BE82D6D74}">
      <dgm:prSet/>
      <dgm:spPr/>
      <dgm:t>
        <a:bodyPr/>
        <a:lstStyle/>
        <a:p>
          <a:endParaRPr lang="en-US"/>
        </a:p>
      </dgm:t>
    </dgm:pt>
    <dgm:pt modelId="{0BFBD9D8-4EFE-4F7F-BE12-C1DEE8EB573A}" type="sibTrans" cxnId="{0DD5A577-24E8-4BBF-A03C-3D6BE82D6D74}">
      <dgm:prSet/>
      <dgm:spPr/>
      <dgm:t>
        <a:bodyPr/>
        <a:lstStyle/>
        <a:p>
          <a:endParaRPr lang="en-US"/>
        </a:p>
      </dgm:t>
    </dgm:pt>
    <dgm:pt modelId="{0B908EB8-4451-4F86-AF49-654397FAB9B6}">
      <dgm:prSet phldrT="[Text]"/>
      <dgm:spPr/>
      <dgm:t>
        <a:bodyPr lIns="182880"/>
        <a:lstStyle/>
        <a:p>
          <a:pPr algn="l"/>
          <a:r>
            <a:rPr lang="el-GR" b="1" dirty="0"/>
            <a:t>Προσαρμοστικός</a:t>
          </a:r>
          <a:endParaRPr lang="en-US" b="1" dirty="0"/>
        </a:p>
      </dgm:t>
    </dgm:pt>
    <dgm:pt modelId="{993C4128-E31C-4B3A-BF65-F44545C46E2F}" type="parTrans" cxnId="{50383FA5-0C57-427C-B14B-0B2F6916E3F0}">
      <dgm:prSet/>
      <dgm:spPr/>
      <dgm:t>
        <a:bodyPr/>
        <a:lstStyle/>
        <a:p>
          <a:endParaRPr lang="en-US"/>
        </a:p>
      </dgm:t>
    </dgm:pt>
    <dgm:pt modelId="{98831130-64C5-4A49-82C0-DA7F61ABFAB9}" type="sibTrans" cxnId="{50383FA5-0C57-427C-B14B-0B2F6916E3F0}">
      <dgm:prSet/>
      <dgm:spPr/>
      <dgm:t>
        <a:bodyPr/>
        <a:lstStyle/>
        <a:p>
          <a:endParaRPr lang="en-US"/>
        </a:p>
      </dgm:t>
    </dgm:pt>
    <dgm:pt modelId="{297F056B-A47B-43F7-8F5C-06A1235902CD}">
      <dgm:prSet phldrT="[Text]"/>
      <dgm:spPr/>
      <dgm:t>
        <a:bodyPr lIns="182880"/>
        <a:lstStyle/>
        <a:p>
          <a:pPr algn="l"/>
          <a:r>
            <a:rPr lang="el-GR" b="1" dirty="0"/>
            <a:t>Κοινός μεταξύ των μελών </a:t>
          </a:r>
          <a:endParaRPr lang="en-US" b="1" dirty="0"/>
        </a:p>
      </dgm:t>
    </dgm:pt>
    <dgm:pt modelId="{29088271-5B9D-402F-8C84-6AADD02DA006}" type="parTrans" cxnId="{66722E95-6B72-41F5-828A-0C00894BED15}">
      <dgm:prSet/>
      <dgm:spPr/>
      <dgm:t>
        <a:bodyPr/>
        <a:lstStyle/>
        <a:p>
          <a:endParaRPr lang="en-US"/>
        </a:p>
      </dgm:t>
    </dgm:pt>
    <dgm:pt modelId="{714A0BD0-7560-4C01-88EB-34F63D937288}" type="sibTrans" cxnId="{66722E95-6B72-41F5-828A-0C00894BED15}">
      <dgm:prSet/>
      <dgm:spPr/>
      <dgm:t>
        <a:bodyPr/>
        <a:lstStyle/>
        <a:p>
          <a:endParaRPr lang="en-US"/>
        </a:p>
      </dgm:t>
    </dgm:pt>
    <dgm:pt modelId="{81D0CC47-264C-41A5-80A2-7FBF6DBEE1B2}" type="pres">
      <dgm:prSet presAssocID="{24657297-A39E-4684-BAF0-D37C07204980}" presName="Name0" presStyleCnt="0">
        <dgm:presLayoutVars>
          <dgm:chPref val="1"/>
          <dgm:dir/>
          <dgm:animOne val="branch"/>
          <dgm:animLvl val="lvl"/>
          <dgm:resizeHandles val="exact"/>
        </dgm:presLayoutVars>
      </dgm:prSet>
      <dgm:spPr/>
    </dgm:pt>
    <dgm:pt modelId="{363EF6BB-0DE4-4C83-9B2D-EC0839596ACE}" type="pres">
      <dgm:prSet presAssocID="{ED1631D2-69E1-4012-ABA1-47DAEEBB54C7}" presName="root1" presStyleCnt="0"/>
      <dgm:spPr/>
    </dgm:pt>
    <dgm:pt modelId="{CBAC637C-2749-4CC4-B30B-2BD68259FC52}" type="pres">
      <dgm:prSet presAssocID="{ED1631D2-69E1-4012-ABA1-47DAEEBB54C7}" presName="LevelOneTextNode" presStyleLbl="node0" presStyleIdx="0" presStyleCnt="1" custScaleX="198432">
        <dgm:presLayoutVars>
          <dgm:chPref val="3"/>
        </dgm:presLayoutVars>
      </dgm:prSet>
      <dgm:spPr/>
    </dgm:pt>
    <dgm:pt modelId="{268CE3B6-C9ED-4261-B180-806B937083C8}" type="pres">
      <dgm:prSet presAssocID="{ED1631D2-69E1-4012-ABA1-47DAEEBB54C7}" presName="level2hierChild" presStyleCnt="0"/>
      <dgm:spPr/>
    </dgm:pt>
    <dgm:pt modelId="{87DA9563-0C71-4042-8C77-EA7EE84EA5B0}" type="pres">
      <dgm:prSet presAssocID="{D0EA4281-4F64-4606-8D1F-195FDA9738F9}" presName="conn2-1" presStyleLbl="parChTrans1D2" presStyleIdx="0" presStyleCnt="4"/>
      <dgm:spPr/>
    </dgm:pt>
    <dgm:pt modelId="{C4BC2D23-3963-4914-A8FF-A6DE79DF2867}" type="pres">
      <dgm:prSet presAssocID="{D0EA4281-4F64-4606-8D1F-195FDA9738F9}" presName="connTx" presStyleLbl="parChTrans1D2" presStyleIdx="0" presStyleCnt="4"/>
      <dgm:spPr/>
    </dgm:pt>
    <dgm:pt modelId="{69564066-5E60-4F55-9092-28158E924E46}" type="pres">
      <dgm:prSet presAssocID="{34C50E1F-A6C2-470B-8E1A-9D2A9E70B383}" presName="root2" presStyleCnt="0"/>
      <dgm:spPr/>
    </dgm:pt>
    <dgm:pt modelId="{900FABF3-79E5-45E8-BBE6-89BA832E6D47}" type="pres">
      <dgm:prSet presAssocID="{34C50E1F-A6C2-470B-8E1A-9D2A9E70B383}" presName="LevelTwoTextNode" presStyleLbl="node2" presStyleIdx="0" presStyleCnt="4" custScaleX="200521">
        <dgm:presLayoutVars>
          <dgm:chPref val="3"/>
        </dgm:presLayoutVars>
      </dgm:prSet>
      <dgm:spPr/>
    </dgm:pt>
    <dgm:pt modelId="{CEAF5EF9-9DEA-4127-8093-C386D060992C}" type="pres">
      <dgm:prSet presAssocID="{34C50E1F-A6C2-470B-8E1A-9D2A9E70B383}" presName="level3hierChild" presStyleCnt="0"/>
      <dgm:spPr/>
    </dgm:pt>
    <dgm:pt modelId="{9986A4C6-4B7C-4BAC-9847-FEE68CD39D96}" type="pres">
      <dgm:prSet presAssocID="{956DF058-4B51-4268-A644-53C3F281286D}" presName="conn2-1" presStyleLbl="parChTrans1D2" presStyleIdx="1" presStyleCnt="4"/>
      <dgm:spPr/>
    </dgm:pt>
    <dgm:pt modelId="{8174706D-C49C-481E-988A-EF43FF33193E}" type="pres">
      <dgm:prSet presAssocID="{956DF058-4B51-4268-A644-53C3F281286D}" presName="connTx" presStyleLbl="parChTrans1D2" presStyleIdx="1" presStyleCnt="4"/>
      <dgm:spPr/>
    </dgm:pt>
    <dgm:pt modelId="{BEC3E307-653A-4496-B75E-EB0799F849AB}" type="pres">
      <dgm:prSet presAssocID="{1F572452-06A5-4201-A32F-7E726A32E768}" presName="root2" presStyleCnt="0"/>
      <dgm:spPr/>
    </dgm:pt>
    <dgm:pt modelId="{8D64815B-0AE2-462A-B7F3-D02CDD1C0B5E}" type="pres">
      <dgm:prSet presAssocID="{1F572452-06A5-4201-A32F-7E726A32E768}" presName="LevelTwoTextNode" presStyleLbl="node2" presStyleIdx="1" presStyleCnt="4" custScaleX="200521">
        <dgm:presLayoutVars>
          <dgm:chPref val="3"/>
        </dgm:presLayoutVars>
      </dgm:prSet>
      <dgm:spPr/>
    </dgm:pt>
    <dgm:pt modelId="{24AD8D25-12FE-4777-8EF8-07CB7C1D881F}" type="pres">
      <dgm:prSet presAssocID="{1F572452-06A5-4201-A32F-7E726A32E768}" presName="level3hierChild" presStyleCnt="0"/>
      <dgm:spPr/>
    </dgm:pt>
    <dgm:pt modelId="{30283FFC-4ECB-4265-9280-8D20E3E69BAB}" type="pres">
      <dgm:prSet presAssocID="{993C4128-E31C-4B3A-BF65-F44545C46E2F}" presName="conn2-1" presStyleLbl="parChTrans1D2" presStyleIdx="2" presStyleCnt="4"/>
      <dgm:spPr/>
    </dgm:pt>
    <dgm:pt modelId="{F3DBAB59-1D97-4EA8-BDEE-F17FDBC3A8DF}" type="pres">
      <dgm:prSet presAssocID="{993C4128-E31C-4B3A-BF65-F44545C46E2F}" presName="connTx" presStyleLbl="parChTrans1D2" presStyleIdx="2" presStyleCnt="4"/>
      <dgm:spPr/>
    </dgm:pt>
    <dgm:pt modelId="{142378B1-4D25-40EC-B8A1-5CC334706730}" type="pres">
      <dgm:prSet presAssocID="{0B908EB8-4451-4F86-AF49-654397FAB9B6}" presName="root2" presStyleCnt="0"/>
      <dgm:spPr/>
    </dgm:pt>
    <dgm:pt modelId="{77F84AF3-B9E2-4B54-BF7E-01A1CCBF1622}" type="pres">
      <dgm:prSet presAssocID="{0B908EB8-4451-4F86-AF49-654397FAB9B6}" presName="LevelTwoTextNode" presStyleLbl="node2" presStyleIdx="2" presStyleCnt="4" custScaleX="200521">
        <dgm:presLayoutVars>
          <dgm:chPref val="3"/>
        </dgm:presLayoutVars>
      </dgm:prSet>
      <dgm:spPr/>
    </dgm:pt>
    <dgm:pt modelId="{51D21E7F-80A5-4AEB-920C-2740BA6C29CA}" type="pres">
      <dgm:prSet presAssocID="{0B908EB8-4451-4F86-AF49-654397FAB9B6}" presName="level3hierChild" presStyleCnt="0"/>
      <dgm:spPr/>
    </dgm:pt>
    <dgm:pt modelId="{314A0DC4-ECE0-43B4-A26E-9122AEE90B4F}" type="pres">
      <dgm:prSet presAssocID="{29088271-5B9D-402F-8C84-6AADD02DA006}" presName="conn2-1" presStyleLbl="parChTrans1D2" presStyleIdx="3" presStyleCnt="4"/>
      <dgm:spPr/>
    </dgm:pt>
    <dgm:pt modelId="{C1EEDAF6-71CB-4C45-8ED3-4F9EFA9D70B5}" type="pres">
      <dgm:prSet presAssocID="{29088271-5B9D-402F-8C84-6AADD02DA006}" presName="connTx" presStyleLbl="parChTrans1D2" presStyleIdx="3" presStyleCnt="4"/>
      <dgm:spPr/>
    </dgm:pt>
    <dgm:pt modelId="{69E127B0-532C-4C67-A0E5-E2966FD59414}" type="pres">
      <dgm:prSet presAssocID="{297F056B-A47B-43F7-8F5C-06A1235902CD}" presName="root2" presStyleCnt="0"/>
      <dgm:spPr/>
    </dgm:pt>
    <dgm:pt modelId="{179A76BF-B1BF-4133-9B34-922A750917CD}" type="pres">
      <dgm:prSet presAssocID="{297F056B-A47B-43F7-8F5C-06A1235902CD}" presName="LevelTwoTextNode" presStyleLbl="node2" presStyleIdx="3" presStyleCnt="4" custScaleX="200521">
        <dgm:presLayoutVars>
          <dgm:chPref val="3"/>
        </dgm:presLayoutVars>
      </dgm:prSet>
      <dgm:spPr/>
    </dgm:pt>
    <dgm:pt modelId="{23E20BD4-D83C-427D-8C9F-33D66D05DC75}" type="pres">
      <dgm:prSet presAssocID="{297F056B-A47B-43F7-8F5C-06A1235902CD}" presName="level3hierChild" presStyleCnt="0"/>
      <dgm:spPr/>
    </dgm:pt>
  </dgm:ptLst>
  <dgm:cxnLst>
    <dgm:cxn modelId="{D92F4301-0E64-4E5E-AE14-57E47937B6FB}" type="presOf" srcId="{956DF058-4B51-4268-A644-53C3F281286D}" destId="{9986A4C6-4B7C-4BAC-9847-FEE68CD39D96}" srcOrd="0" destOrd="0" presId="urn:microsoft.com/office/officeart/2008/layout/HorizontalMultiLevelHierarchy"/>
    <dgm:cxn modelId="{A6A59605-EE71-4336-BE5C-82695B03C477}" type="presOf" srcId="{297F056B-A47B-43F7-8F5C-06A1235902CD}" destId="{179A76BF-B1BF-4133-9B34-922A750917CD}" srcOrd="0" destOrd="0" presId="urn:microsoft.com/office/officeart/2008/layout/HorizontalMultiLevelHierarchy"/>
    <dgm:cxn modelId="{2996430F-0AA8-4352-BA0A-26DC6A5C2211}" srcId="{24657297-A39E-4684-BAF0-D37C07204980}" destId="{ED1631D2-69E1-4012-ABA1-47DAEEBB54C7}" srcOrd="0" destOrd="0" parTransId="{C54DCDE7-713B-45C8-B6E2-2DFA4C35F3CC}" sibTransId="{85C5CF0F-CC20-41C3-90FC-EC9F352FB5D9}"/>
    <dgm:cxn modelId="{651A921A-69CE-4936-9584-949BCEBE546C}" type="presOf" srcId="{0B908EB8-4451-4F86-AF49-654397FAB9B6}" destId="{77F84AF3-B9E2-4B54-BF7E-01A1CCBF1622}" srcOrd="0" destOrd="0" presId="urn:microsoft.com/office/officeart/2008/layout/HorizontalMultiLevelHierarchy"/>
    <dgm:cxn modelId="{6036A223-4941-43A1-8E9D-AF6453DAF07B}" type="presOf" srcId="{D0EA4281-4F64-4606-8D1F-195FDA9738F9}" destId="{87DA9563-0C71-4042-8C77-EA7EE84EA5B0}" srcOrd="0" destOrd="0" presId="urn:microsoft.com/office/officeart/2008/layout/HorizontalMultiLevelHierarchy"/>
    <dgm:cxn modelId="{DCC8563B-EC01-4E19-913F-C458A201C27F}" type="presOf" srcId="{1F572452-06A5-4201-A32F-7E726A32E768}" destId="{8D64815B-0AE2-462A-B7F3-D02CDD1C0B5E}" srcOrd="0" destOrd="0" presId="urn:microsoft.com/office/officeart/2008/layout/HorizontalMultiLevelHierarchy"/>
    <dgm:cxn modelId="{CCBC8C40-C845-41D6-B1AF-BB03EECDA27A}" srcId="{ED1631D2-69E1-4012-ABA1-47DAEEBB54C7}" destId="{34C50E1F-A6C2-470B-8E1A-9D2A9E70B383}" srcOrd="0" destOrd="0" parTransId="{D0EA4281-4F64-4606-8D1F-195FDA9738F9}" sibTransId="{C657269D-C1A6-4803-88F9-86706E8E7F05}"/>
    <dgm:cxn modelId="{6A76BC5F-E066-45B8-898D-0BFC2D838F41}" type="presOf" srcId="{29088271-5B9D-402F-8C84-6AADD02DA006}" destId="{314A0DC4-ECE0-43B4-A26E-9122AEE90B4F}" srcOrd="0" destOrd="0" presId="urn:microsoft.com/office/officeart/2008/layout/HorizontalMultiLevelHierarchy"/>
    <dgm:cxn modelId="{37460A6C-EA97-4465-82C2-9B1CA5F1FB09}" type="presOf" srcId="{993C4128-E31C-4B3A-BF65-F44545C46E2F}" destId="{30283FFC-4ECB-4265-9280-8D20E3E69BAB}" srcOrd="0" destOrd="0" presId="urn:microsoft.com/office/officeart/2008/layout/HorizontalMultiLevelHierarchy"/>
    <dgm:cxn modelId="{6C9FA253-A04A-4ACF-8F40-10466B3F44B2}" type="presOf" srcId="{34C50E1F-A6C2-470B-8E1A-9D2A9E70B383}" destId="{900FABF3-79E5-45E8-BBE6-89BA832E6D47}" srcOrd="0" destOrd="0" presId="urn:microsoft.com/office/officeart/2008/layout/HorizontalMultiLevelHierarchy"/>
    <dgm:cxn modelId="{0DD5A577-24E8-4BBF-A03C-3D6BE82D6D74}" srcId="{ED1631D2-69E1-4012-ABA1-47DAEEBB54C7}" destId="{1F572452-06A5-4201-A32F-7E726A32E768}" srcOrd="1" destOrd="0" parTransId="{956DF058-4B51-4268-A644-53C3F281286D}" sibTransId="{0BFBD9D8-4EFE-4F7F-BE12-C1DEE8EB573A}"/>
    <dgm:cxn modelId="{C76BF05A-CB5B-47D2-8D52-9C5CE520EA7C}" type="presOf" srcId="{24657297-A39E-4684-BAF0-D37C07204980}" destId="{81D0CC47-264C-41A5-80A2-7FBF6DBEE1B2}" srcOrd="0" destOrd="0" presId="urn:microsoft.com/office/officeart/2008/layout/HorizontalMultiLevelHierarchy"/>
    <dgm:cxn modelId="{66722E95-6B72-41F5-828A-0C00894BED15}" srcId="{ED1631D2-69E1-4012-ABA1-47DAEEBB54C7}" destId="{297F056B-A47B-43F7-8F5C-06A1235902CD}" srcOrd="3" destOrd="0" parTransId="{29088271-5B9D-402F-8C84-6AADD02DA006}" sibTransId="{714A0BD0-7560-4C01-88EB-34F63D937288}"/>
    <dgm:cxn modelId="{50383FA5-0C57-427C-B14B-0B2F6916E3F0}" srcId="{ED1631D2-69E1-4012-ABA1-47DAEEBB54C7}" destId="{0B908EB8-4451-4F86-AF49-654397FAB9B6}" srcOrd="2" destOrd="0" parTransId="{993C4128-E31C-4B3A-BF65-F44545C46E2F}" sibTransId="{98831130-64C5-4A49-82C0-DA7F61ABFAB9}"/>
    <dgm:cxn modelId="{7EA65BA7-F538-4A45-BC39-6F009C98594F}" type="presOf" srcId="{ED1631D2-69E1-4012-ABA1-47DAEEBB54C7}" destId="{CBAC637C-2749-4CC4-B30B-2BD68259FC52}" srcOrd="0" destOrd="0" presId="urn:microsoft.com/office/officeart/2008/layout/HorizontalMultiLevelHierarchy"/>
    <dgm:cxn modelId="{7EB6E0B5-B48E-4E14-83ED-0729C7995E4C}" type="presOf" srcId="{956DF058-4B51-4268-A644-53C3F281286D}" destId="{8174706D-C49C-481E-988A-EF43FF33193E}" srcOrd="1" destOrd="0" presId="urn:microsoft.com/office/officeart/2008/layout/HorizontalMultiLevelHierarchy"/>
    <dgm:cxn modelId="{4D04BEBE-3D75-47C6-B186-EB1AC08FD4A3}" type="presOf" srcId="{29088271-5B9D-402F-8C84-6AADD02DA006}" destId="{C1EEDAF6-71CB-4C45-8ED3-4F9EFA9D70B5}" srcOrd="1" destOrd="0" presId="urn:microsoft.com/office/officeart/2008/layout/HorizontalMultiLevelHierarchy"/>
    <dgm:cxn modelId="{8D728FD3-21E7-4E71-9432-68A78C461584}" type="presOf" srcId="{993C4128-E31C-4B3A-BF65-F44545C46E2F}" destId="{F3DBAB59-1D97-4EA8-BDEE-F17FDBC3A8DF}" srcOrd="1" destOrd="0" presId="urn:microsoft.com/office/officeart/2008/layout/HorizontalMultiLevelHierarchy"/>
    <dgm:cxn modelId="{267760E8-2F3A-454C-8F80-5AA02DACAADB}" type="presOf" srcId="{D0EA4281-4F64-4606-8D1F-195FDA9738F9}" destId="{C4BC2D23-3963-4914-A8FF-A6DE79DF2867}" srcOrd="1" destOrd="0" presId="urn:microsoft.com/office/officeart/2008/layout/HorizontalMultiLevelHierarchy"/>
    <dgm:cxn modelId="{95C960A3-98AC-4A00-9BCF-EBCD39DC04F5}" type="presParOf" srcId="{81D0CC47-264C-41A5-80A2-7FBF6DBEE1B2}" destId="{363EF6BB-0DE4-4C83-9B2D-EC0839596ACE}" srcOrd="0" destOrd="0" presId="urn:microsoft.com/office/officeart/2008/layout/HorizontalMultiLevelHierarchy"/>
    <dgm:cxn modelId="{1E625887-22CB-4C7E-A7B8-818CD8A73B54}" type="presParOf" srcId="{363EF6BB-0DE4-4C83-9B2D-EC0839596ACE}" destId="{CBAC637C-2749-4CC4-B30B-2BD68259FC52}" srcOrd="0" destOrd="0" presId="urn:microsoft.com/office/officeart/2008/layout/HorizontalMultiLevelHierarchy"/>
    <dgm:cxn modelId="{1C7DDF1B-5DAC-4E15-909F-64FDD716F5A1}" type="presParOf" srcId="{363EF6BB-0DE4-4C83-9B2D-EC0839596ACE}" destId="{268CE3B6-C9ED-4261-B180-806B937083C8}" srcOrd="1" destOrd="0" presId="urn:microsoft.com/office/officeart/2008/layout/HorizontalMultiLevelHierarchy"/>
    <dgm:cxn modelId="{D3D68EFF-F231-4271-A403-9BF5A7730500}" type="presParOf" srcId="{268CE3B6-C9ED-4261-B180-806B937083C8}" destId="{87DA9563-0C71-4042-8C77-EA7EE84EA5B0}" srcOrd="0" destOrd="0" presId="urn:microsoft.com/office/officeart/2008/layout/HorizontalMultiLevelHierarchy"/>
    <dgm:cxn modelId="{BA39015A-B206-4E1A-9738-B96E02E0B094}" type="presParOf" srcId="{87DA9563-0C71-4042-8C77-EA7EE84EA5B0}" destId="{C4BC2D23-3963-4914-A8FF-A6DE79DF2867}" srcOrd="0" destOrd="0" presId="urn:microsoft.com/office/officeart/2008/layout/HorizontalMultiLevelHierarchy"/>
    <dgm:cxn modelId="{1F306C4F-D63E-45D7-8809-6DC52BFFD2ED}" type="presParOf" srcId="{268CE3B6-C9ED-4261-B180-806B937083C8}" destId="{69564066-5E60-4F55-9092-28158E924E46}" srcOrd="1" destOrd="0" presId="urn:microsoft.com/office/officeart/2008/layout/HorizontalMultiLevelHierarchy"/>
    <dgm:cxn modelId="{31A7BD48-569E-4D0D-9740-B762EF0C7CA2}" type="presParOf" srcId="{69564066-5E60-4F55-9092-28158E924E46}" destId="{900FABF3-79E5-45E8-BBE6-89BA832E6D47}" srcOrd="0" destOrd="0" presId="urn:microsoft.com/office/officeart/2008/layout/HorizontalMultiLevelHierarchy"/>
    <dgm:cxn modelId="{C4C3793E-E574-4521-8C57-281181306745}" type="presParOf" srcId="{69564066-5E60-4F55-9092-28158E924E46}" destId="{CEAF5EF9-9DEA-4127-8093-C386D060992C}" srcOrd="1" destOrd="0" presId="urn:microsoft.com/office/officeart/2008/layout/HorizontalMultiLevelHierarchy"/>
    <dgm:cxn modelId="{E4653D21-C8D9-40A3-810E-A84D7F7B078F}" type="presParOf" srcId="{268CE3B6-C9ED-4261-B180-806B937083C8}" destId="{9986A4C6-4B7C-4BAC-9847-FEE68CD39D96}" srcOrd="2" destOrd="0" presId="urn:microsoft.com/office/officeart/2008/layout/HorizontalMultiLevelHierarchy"/>
    <dgm:cxn modelId="{3EA3B022-175C-45E2-8E81-EA062915CA83}" type="presParOf" srcId="{9986A4C6-4B7C-4BAC-9847-FEE68CD39D96}" destId="{8174706D-C49C-481E-988A-EF43FF33193E}" srcOrd="0" destOrd="0" presId="urn:microsoft.com/office/officeart/2008/layout/HorizontalMultiLevelHierarchy"/>
    <dgm:cxn modelId="{381230EB-D639-46F5-8F25-8FC79A11E9DE}" type="presParOf" srcId="{268CE3B6-C9ED-4261-B180-806B937083C8}" destId="{BEC3E307-653A-4496-B75E-EB0799F849AB}" srcOrd="3" destOrd="0" presId="urn:microsoft.com/office/officeart/2008/layout/HorizontalMultiLevelHierarchy"/>
    <dgm:cxn modelId="{EEFE164D-649C-4FEB-96E9-A9522C9D8326}" type="presParOf" srcId="{BEC3E307-653A-4496-B75E-EB0799F849AB}" destId="{8D64815B-0AE2-462A-B7F3-D02CDD1C0B5E}" srcOrd="0" destOrd="0" presId="urn:microsoft.com/office/officeart/2008/layout/HorizontalMultiLevelHierarchy"/>
    <dgm:cxn modelId="{64164CFD-D1AE-478B-AFDD-DB4FC57C38CF}" type="presParOf" srcId="{BEC3E307-653A-4496-B75E-EB0799F849AB}" destId="{24AD8D25-12FE-4777-8EF8-07CB7C1D881F}" srcOrd="1" destOrd="0" presId="urn:microsoft.com/office/officeart/2008/layout/HorizontalMultiLevelHierarchy"/>
    <dgm:cxn modelId="{E9328732-19F2-41B7-B171-14EFD3C983C3}" type="presParOf" srcId="{268CE3B6-C9ED-4261-B180-806B937083C8}" destId="{30283FFC-4ECB-4265-9280-8D20E3E69BAB}" srcOrd="4" destOrd="0" presId="urn:microsoft.com/office/officeart/2008/layout/HorizontalMultiLevelHierarchy"/>
    <dgm:cxn modelId="{72931418-9019-49AD-A2D4-122F933298E6}" type="presParOf" srcId="{30283FFC-4ECB-4265-9280-8D20E3E69BAB}" destId="{F3DBAB59-1D97-4EA8-BDEE-F17FDBC3A8DF}" srcOrd="0" destOrd="0" presId="urn:microsoft.com/office/officeart/2008/layout/HorizontalMultiLevelHierarchy"/>
    <dgm:cxn modelId="{69927668-5DD4-47CC-B87B-F3AC3778D76B}" type="presParOf" srcId="{268CE3B6-C9ED-4261-B180-806B937083C8}" destId="{142378B1-4D25-40EC-B8A1-5CC334706730}" srcOrd="5" destOrd="0" presId="urn:microsoft.com/office/officeart/2008/layout/HorizontalMultiLevelHierarchy"/>
    <dgm:cxn modelId="{90E75058-D0E3-4505-8C9C-091345654F3A}" type="presParOf" srcId="{142378B1-4D25-40EC-B8A1-5CC334706730}" destId="{77F84AF3-B9E2-4B54-BF7E-01A1CCBF1622}" srcOrd="0" destOrd="0" presId="urn:microsoft.com/office/officeart/2008/layout/HorizontalMultiLevelHierarchy"/>
    <dgm:cxn modelId="{48EABE46-40C8-467C-8946-6C123A713A09}" type="presParOf" srcId="{142378B1-4D25-40EC-B8A1-5CC334706730}" destId="{51D21E7F-80A5-4AEB-920C-2740BA6C29CA}" srcOrd="1" destOrd="0" presId="urn:microsoft.com/office/officeart/2008/layout/HorizontalMultiLevelHierarchy"/>
    <dgm:cxn modelId="{57EB44C0-270C-461A-A76A-66805A633377}" type="presParOf" srcId="{268CE3B6-C9ED-4261-B180-806B937083C8}" destId="{314A0DC4-ECE0-43B4-A26E-9122AEE90B4F}" srcOrd="6" destOrd="0" presId="urn:microsoft.com/office/officeart/2008/layout/HorizontalMultiLevelHierarchy"/>
    <dgm:cxn modelId="{18122768-86E3-4819-A5B2-0222394134D1}" type="presParOf" srcId="{314A0DC4-ECE0-43B4-A26E-9122AEE90B4F}" destId="{C1EEDAF6-71CB-4C45-8ED3-4F9EFA9D70B5}" srcOrd="0" destOrd="0" presId="urn:microsoft.com/office/officeart/2008/layout/HorizontalMultiLevelHierarchy"/>
    <dgm:cxn modelId="{E4D858D6-2499-4AF8-A21A-379A90CCA212}" type="presParOf" srcId="{268CE3B6-C9ED-4261-B180-806B937083C8}" destId="{69E127B0-532C-4C67-A0E5-E2966FD59414}" srcOrd="7" destOrd="0" presId="urn:microsoft.com/office/officeart/2008/layout/HorizontalMultiLevelHierarchy"/>
    <dgm:cxn modelId="{90BFAE21-86B0-42B9-B6A6-57BF6BBCF6EE}" type="presParOf" srcId="{69E127B0-532C-4C67-A0E5-E2966FD59414}" destId="{179A76BF-B1BF-4133-9B34-922A750917CD}" srcOrd="0" destOrd="0" presId="urn:microsoft.com/office/officeart/2008/layout/HorizontalMultiLevelHierarchy"/>
    <dgm:cxn modelId="{9CFA3E14-03AA-42E1-8FB3-18F7E91C1989}" type="presParOf" srcId="{69E127B0-532C-4C67-A0E5-E2966FD59414}" destId="{23E20BD4-D83C-427D-8C9F-33D66D05DC7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3C6803-1166-4CD9-9B8F-4F39E9C80FD6}" type="doc">
      <dgm:prSet loTypeId="urn:microsoft.com/office/officeart/2008/layout/HorizontalMultiLevelHierarchy" loCatId="hierarchy" qsTypeId="urn:microsoft.com/office/officeart/2005/8/quickstyle/simple1" qsCatId="simple" csTypeId="urn:microsoft.com/office/officeart/2005/8/colors/colorful1#9" csCatId="colorful" phldr="1"/>
      <dgm:spPr/>
      <dgm:t>
        <a:bodyPr/>
        <a:lstStyle/>
        <a:p>
          <a:endParaRPr lang="en-US"/>
        </a:p>
      </dgm:t>
    </dgm:pt>
    <dgm:pt modelId="{0D214E8B-CFD4-47AB-8D71-E56BB4CF5C5D}">
      <dgm:prSet/>
      <dgm:spPr/>
      <dgm:t>
        <a:bodyPr/>
        <a:lstStyle/>
        <a:p>
          <a:pPr rtl="0"/>
          <a:r>
            <a:rPr lang="el-GR" dirty="0"/>
            <a:t>Σεβασμός στην εξουσία</a:t>
          </a:r>
          <a:endParaRPr lang="en-US" dirty="0"/>
        </a:p>
      </dgm:t>
    </dgm:pt>
    <dgm:pt modelId="{8B8D8DA2-DAF4-40BC-8790-F1BEB99A4AEF}" type="parTrans" cxnId="{971B2B0B-5D8B-44E2-8D03-99D0E90D789C}">
      <dgm:prSet/>
      <dgm:spPr/>
      <dgm:t>
        <a:bodyPr/>
        <a:lstStyle/>
        <a:p>
          <a:endParaRPr lang="en-US"/>
        </a:p>
      </dgm:t>
    </dgm:pt>
    <dgm:pt modelId="{BEF60C7A-8374-4A3A-926C-76CCDCF198E9}" type="sibTrans" cxnId="{971B2B0B-5D8B-44E2-8D03-99D0E90D789C}">
      <dgm:prSet/>
      <dgm:spPr/>
      <dgm:t>
        <a:bodyPr/>
        <a:lstStyle/>
        <a:p>
          <a:endParaRPr lang="en-US"/>
        </a:p>
      </dgm:t>
    </dgm:pt>
    <dgm:pt modelId="{E0F423CD-FE35-4071-B878-2B5C938CA7C7}">
      <dgm:prSet/>
      <dgm:spPr/>
      <dgm:t>
        <a:bodyPr/>
        <a:lstStyle/>
        <a:p>
          <a:pPr rtl="0"/>
          <a:r>
            <a:rPr lang="el-GR" dirty="0"/>
            <a:t>Ανοχή στην εξουσία</a:t>
          </a:r>
          <a:endParaRPr lang="en-US" dirty="0"/>
        </a:p>
      </dgm:t>
    </dgm:pt>
    <dgm:pt modelId="{40AA07C9-3966-4AB1-ACF9-6543AF424743}" type="parTrans" cxnId="{B4842E2C-5F9B-45A3-AD55-9BC1D4DD6FAA}">
      <dgm:prSet/>
      <dgm:spPr/>
      <dgm:t>
        <a:bodyPr/>
        <a:lstStyle/>
        <a:p>
          <a:endParaRPr lang="en-US"/>
        </a:p>
      </dgm:t>
    </dgm:pt>
    <dgm:pt modelId="{155EC384-34A9-4A9D-BF50-5FE9F735B27D}" type="sibTrans" cxnId="{B4842E2C-5F9B-45A3-AD55-9BC1D4DD6FAA}">
      <dgm:prSet/>
      <dgm:spPr/>
      <dgm:t>
        <a:bodyPr/>
        <a:lstStyle/>
        <a:p>
          <a:endParaRPr lang="en-US"/>
        </a:p>
      </dgm:t>
    </dgm:pt>
    <dgm:pt modelId="{DBDF004E-2139-4F5E-A3BB-93A0CC630396}">
      <dgm:prSet custT="1"/>
      <dgm:spPr/>
      <dgm:t>
        <a:bodyPr/>
        <a:lstStyle/>
        <a:p>
          <a:pPr rtl="0"/>
          <a:r>
            <a:rPr lang="el-GR" sz="2700" dirty="0"/>
            <a:t>Άκρα του προσανατολισμού στην εξουσία</a:t>
          </a:r>
          <a:endParaRPr lang="en-US" sz="2700" dirty="0"/>
        </a:p>
      </dgm:t>
    </dgm:pt>
    <dgm:pt modelId="{55DAF473-7EB6-4D78-A068-21B92B812008}" type="parTrans" cxnId="{6F08AD75-8E80-4B29-975C-793DEEA668DB}">
      <dgm:prSet/>
      <dgm:spPr/>
      <dgm:t>
        <a:bodyPr/>
        <a:lstStyle/>
        <a:p>
          <a:endParaRPr lang="en-US"/>
        </a:p>
      </dgm:t>
    </dgm:pt>
    <dgm:pt modelId="{A29BFE3A-47E2-4E6B-9E3B-9D553DAFE6B6}" type="sibTrans" cxnId="{6F08AD75-8E80-4B29-975C-793DEEA668DB}">
      <dgm:prSet/>
      <dgm:spPr/>
      <dgm:t>
        <a:bodyPr/>
        <a:lstStyle/>
        <a:p>
          <a:endParaRPr lang="en-US"/>
        </a:p>
      </dgm:t>
    </dgm:pt>
    <dgm:pt modelId="{E5B69D86-F065-4D5B-B627-0374BACC0A9A}" type="pres">
      <dgm:prSet presAssocID="{183C6803-1166-4CD9-9B8F-4F39E9C80FD6}" presName="Name0" presStyleCnt="0">
        <dgm:presLayoutVars>
          <dgm:chPref val="1"/>
          <dgm:dir/>
          <dgm:animOne val="branch"/>
          <dgm:animLvl val="lvl"/>
          <dgm:resizeHandles val="exact"/>
        </dgm:presLayoutVars>
      </dgm:prSet>
      <dgm:spPr/>
    </dgm:pt>
    <dgm:pt modelId="{AAE7B2BF-F0F5-4135-96DE-62436F53BCED}" type="pres">
      <dgm:prSet presAssocID="{DBDF004E-2139-4F5E-A3BB-93A0CC630396}" presName="root1" presStyleCnt="0"/>
      <dgm:spPr/>
    </dgm:pt>
    <dgm:pt modelId="{BC9A8715-AB3A-4F44-A620-F537A14FF543}" type="pres">
      <dgm:prSet presAssocID="{DBDF004E-2139-4F5E-A3BB-93A0CC630396}" presName="LevelOneTextNode" presStyleLbl="node0" presStyleIdx="0" presStyleCnt="1" custScaleX="167195" custScaleY="91835">
        <dgm:presLayoutVars>
          <dgm:chPref val="3"/>
        </dgm:presLayoutVars>
      </dgm:prSet>
      <dgm:spPr/>
    </dgm:pt>
    <dgm:pt modelId="{C5CA692A-407B-458C-8348-B7DFFD059654}" type="pres">
      <dgm:prSet presAssocID="{DBDF004E-2139-4F5E-A3BB-93A0CC630396}" presName="level2hierChild" presStyleCnt="0"/>
      <dgm:spPr/>
    </dgm:pt>
    <dgm:pt modelId="{6098A332-49F0-4E66-82CC-0E018118757C}" type="pres">
      <dgm:prSet presAssocID="{8B8D8DA2-DAF4-40BC-8790-F1BEB99A4AEF}" presName="conn2-1" presStyleLbl="parChTrans1D2" presStyleIdx="0" presStyleCnt="2"/>
      <dgm:spPr/>
    </dgm:pt>
    <dgm:pt modelId="{F1ADF10C-5F88-4D61-A4B0-06E5145AB13E}" type="pres">
      <dgm:prSet presAssocID="{8B8D8DA2-DAF4-40BC-8790-F1BEB99A4AEF}" presName="connTx" presStyleLbl="parChTrans1D2" presStyleIdx="0" presStyleCnt="2"/>
      <dgm:spPr/>
    </dgm:pt>
    <dgm:pt modelId="{262CBA56-AB7E-4E0A-9B50-1EC314DCD1AE}" type="pres">
      <dgm:prSet presAssocID="{0D214E8B-CFD4-47AB-8D71-E56BB4CF5C5D}" presName="root2" presStyleCnt="0"/>
      <dgm:spPr/>
    </dgm:pt>
    <dgm:pt modelId="{31BC9C2D-C459-45F2-947D-9D93C04C1EA6}" type="pres">
      <dgm:prSet presAssocID="{0D214E8B-CFD4-47AB-8D71-E56BB4CF5C5D}" presName="LevelTwoTextNode" presStyleLbl="node2" presStyleIdx="0" presStyleCnt="2" custScaleX="191934">
        <dgm:presLayoutVars>
          <dgm:chPref val="3"/>
        </dgm:presLayoutVars>
      </dgm:prSet>
      <dgm:spPr/>
    </dgm:pt>
    <dgm:pt modelId="{E47111A6-4A2A-4B88-A8FA-5D806D4CD50A}" type="pres">
      <dgm:prSet presAssocID="{0D214E8B-CFD4-47AB-8D71-E56BB4CF5C5D}" presName="level3hierChild" presStyleCnt="0"/>
      <dgm:spPr/>
    </dgm:pt>
    <dgm:pt modelId="{FF6D80DB-34BD-40A0-B244-4748E6CB3D3C}" type="pres">
      <dgm:prSet presAssocID="{40AA07C9-3966-4AB1-ACF9-6543AF424743}" presName="conn2-1" presStyleLbl="parChTrans1D2" presStyleIdx="1" presStyleCnt="2"/>
      <dgm:spPr/>
    </dgm:pt>
    <dgm:pt modelId="{91DD2F88-97B3-4FF7-807F-167BC6316941}" type="pres">
      <dgm:prSet presAssocID="{40AA07C9-3966-4AB1-ACF9-6543AF424743}" presName="connTx" presStyleLbl="parChTrans1D2" presStyleIdx="1" presStyleCnt="2"/>
      <dgm:spPr/>
    </dgm:pt>
    <dgm:pt modelId="{89CFA4EA-A400-496C-8453-31B13DBC8F44}" type="pres">
      <dgm:prSet presAssocID="{E0F423CD-FE35-4071-B878-2B5C938CA7C7}" presName="root2" presStyleCnt="0"/>
      <dgm:spPr/>
    </dgm:pt>
    <dgm:pt modelId="{C2C85B36-84B9-4338-A8C5-0471845841CA}" type="pres">
      <dgm:prSet presAssocID="{E0F423CD-FE35-4071-B878-2B5C938CA7C7}" presName="LevelTwoTextNode" presStyleLbl="node2" presStyleIdx="1" presStyleCnt="2" custScaleX="191934">
        <dgm:presLayoutVars>
          <dgm:chPref val="3"/>
        </dgm:presLayoutVars>
      </dgm:prSet>
      <dgm:spPr/>
    </dgm:pt>
    <dgm:pt modelId="{D806137B-A0ED-45B6-AB85-E81BDCA6B8AF}" type="pres">
      <dgm:prSet presAssocID="{E0F423CD-FE35-4071-B878-2B5C938CA7C7}" presName="level3hierChild" presStyleCnt="0"/>
      <dgm:spPr/>
    </dgm:pt>
  </dgm:ptLst>
  <dgm:cxnLst>
    <dgm:cxn modelId="{501AD509-5754-48A6-96FC-418FF889DF0D}" type="presOf" srcId="{8B8D8DA2-DAF4-40BC-8790-F1BEB99A4AEF}" destId="{F1ADF10C-5F88-4D61-A4B0-06E5145AB13E}" srcOrd="1" destOrd="0" presId="urn:microsoft.com/office/officeart/2008/layout/HorizontalMultiLevelHierarchy"/>
    <dgm:cxn modelId="{971B2B0B-5D8B-44E2-8D03-99D0E90D789C}" srcId="{DBDF004E-2139-4F5E-A3BB-93A0CC630396}" destId="{0D214E8B-CFD4-47AB-8D71-E56BB4CF5C5D}" srcOrd="0" destOrd="0" parTransId="{8B8D8DA2-DAF4-40BC-8790-F1BEB99A4AEF}" sibTransId="{BEF60C7A-8374-4A3A-926C-76CCDCF198E9}"/>
    <dgm:cxn modelId="{85F5351A-4A1B-443D-ACB3-E229B24EE529}" type="presOf" srcId="{40AA07C9-3966-4AB1-ACF9-6543AF424743}" destId="{FF6D80DB-34BD-40A0-B244-4748E6CB3D3C}" srcOrd="0" destOrd="0" presId="urn:microsoft.com/office/officeart/2008/layout/HorizontalMultiLevelHierarchy"/>
    <dgm:cxn modelId="{EBD7092A-FBB3-45C3-A463-F86D53C3A075}" type="presOf" srcId="{E0F423CD-FE35-4071-B878-2B5C938CA7C7}" destId="{C2C85B36-84B9-4338-A8C5-0471845841CA}" srcOrd="0" destOrd="0" presId="urn:microsoft.com/office/officeart/2008/layout/HorizontalMultiLevelHierarchy"/>
    <dgm:cxn modelId="{B4842E2C-5F9B-45A3-AD55-9BC1D4DD6FAA}" srcId="{DBDF004E-2139-4F5E-A3BB-93A0CC630396}" destId="{E0F423CD-FE35-4071-B878-2B5C938CA7C7}" srcOrd="1" destOrd="0" parTransId="{40AA07C9-3966-4AB1-ACF9-6543AF424743}" sibTransId="{155EC384-34A9-4A9D-BF50-5FE9F735B27D}"/>
    <dgm:cxn modelId="{23C6AE67-F3D6-408E-A71A-16E6113CE358}" type="presOf" srcId="{183C6803-1166-4CD9-9B8F-4F39E9C80FD6}" destId="{E5B69D86-F065-4D5B-B627-0374BACC0A9A}" srcOrd="0" destOrd="0" presId="urn:microsoft.com/office/officeart/2008/layout/HorizontalMultiLevelHierarchy"/>
    <dgm:cxn modelId="{6F08AD75-8E80-4B29-975C-793DEEA668DB}" srcId="{183C6803-1166-4CD9-9B8F-4F39E9C80FD6}" destId="{DBDF004E-2139-4F5E-A3BB-93A0CC630396}" srcOrd="0" destOrd="0" parTransId="{55DAF473-7EB6-4D78-A068-21B92B812008}" sibTransId="{A29BFE3A-47E2-4E6B-9E3B-9D553DAFE6B6}"/>
    <dgm:cxn modelId="{2D1F4659-98E6-4AE2-BEDC-B123328AC32C}" type="presOf" srcId="{DBDF004E-2139-4F5E-A3BB-93A0CC630396}" destId="{BC9A8715-AB3A-4F44-A620-F537A14FF543}" srcOrd="0" destOrd="0" presId="urn:microsoft.com/office/officeart/2008/layout/HorizontalMultiLevelHierarchy"/>
    <dgm:cxn modelId="{AC0B99E3-A9F4-4867-A7EC-4E28F70C2A2C}" type="presOf" srcId="{40AA07C9-3966-4AB1-ACF9-6543AF424743}" destId="{91DD2F88-97B3-4FF7-807F-167BC6316941}" srcOrd="1" destOrd="0" presId="urn:microsoft.com/office/officeart/2008/layout/HorizontalMultiLevelHierarchy"/>
    <dgm:cxn modelId="{B20C55F0-9E57-4314-9C25-192A1EEB81C0}" type="presOf" srcId="{0D214E8B-CFD4-47AB-8D71-E56BB4CF5C5D}" destId="{31BC9C2D-C459-45F2-947D-9D93C04C1EA6}" srcOrd="0" destOrd="0" presId="urn:microsoft.com/office/officeart/2008/layout/HorizontalMultiLevelHierarchy"/>
    <dgm:cxn modelId="{F6D1E4F6-6B9D-4D6A-B2E4-A33AAFDD488F}" type="presOf" srcId="{8B8D8DA2-DAF4-40BC-8790-F1BEB99A4AEF}" destId="{6098A332-49F0-4E66-82CC-0E018118757C}" srcOrd="0" destOrd="0" presId="urn:microsoft.com/office/officeart/2008/layout/HorizontalMultiLevelHierarchy"/>
    <dgm:cxn modelId="{D1F226D4-1645-41DB-9E7A-DA359F0715F1}" type="presParOf" srcId="{E5B69D86-F065-4D5B-B627-0374BACC0A9A}" destId="{AAE7B2BF-F0F5-4135-96DE-62436F53BCED}" srcOrd="0" destOrd="0" presId="urn:microsoft.com/office/officeart/2008/layout/HorizontalMultiLevelHierarchy"/>
    <dgm:cxn modelId="{90833A1E-2A96-4FF3-A0C1-4FAA3C00A246}" type="presParOf" srcId="{AAE7B2BF-F0F5-4135-96DE-62436F53BCED}" destId="{BC9A8715-AB3A-4F44-A620-F537A14FF543}" srcOrd="0" destOrd="0" presId="urn:microsoft.com/office/officeart/2008/layout/HorizontalMultiLevelHierarchy"/>
    <dgm:cxn modelId="{0684A15E-843A-4D33-92A7-7660E97B2564}" type="presParOf" srcId="{AAE7B2BF-F0F5-4135-96DE-62436F53BCED}" destId="{C5CA692A-407B-458C-8348-B7DFFD059654}" srcOrd="1" destOrd="0" presId="urn:microsoft.com/office/officeart/2008/layout/HorizontalMultiLevelHierarchy"/>
    <dgm:cxn modelId="{7A9B2EC0-FAED-4474-B23D-BE367C65342F}" type="presParOf" srcId="{C5CA692A-407B-458C-8348-B7DFFD059654}" destId="{6098A332-49F0-4E66-82CC-0E018118757C}" srcOrd="0" destOrd="0" presId="urn:microsoft.com/office/officeart/2008/layout/HorizontalMultiLevelHierarchy"/>
    <dgm:cxn modelId="{8F4D0930-86A7-447C-B234-15BDC44EBDDC}" type="presParOf" srcId="{6098A332-49F0-4E66-82CC-0E018118757C}" destId="{F1ADF10C-5F88-4D61-A4B0-06E5145AB13E}" srcOrd="0" destOrd="0" presId="urn:microsoft.com/office/officeart/2008/layout/HorizontalMultiLevelHierarchy"/>
    <dgm:cxn modelId="{EE55C00C-7EEF-47C1-B4F4-924BB2634440}" type="presParOf" srcId="{C5CA692A-407B-458C-8348-B7DFFD059654}" destId="{262CBA56-AB7E-4E0A-9B50-1EC314DCD1AE}" srcOrd="1" destOrd="0" presId="urn:microsoft.com/office/officeart/2008/layout/HorizontalMultiLevelHierarchy"/>
    <dgm:cxn modelId="{36CBD007-0B47-44CD-A127-0D3897672E83}" type="presParOf" srcId="{262CBA56-AB7E-4E0A-9B50-1EC314DCD1AE}" destId="{31BC9C2D-C459-45F2-947D-9D93C04C1EA6}" srcOrd="0" destOrd="0" presId="urn:microsoft.com/office/officeart/2008/layout/HorizontalMultiLevelHierarchy"/>
    <dgm:cxn modelId="{8645FCE0-3E23-449B-A1AF-DD2A848C0FC4}" type="presParOf" srcId="{262CBA56-AB7E-4E0A-9B50-1EC314DCD1AE}" destId="{E47111A6-4A2A-4B88-A8FA-5D806D4CD50A}" srcOrd="1" destOrd="0" presId="urn:microsoft.com/office/officeart/2008/layout/HorizontalMultiLevelHierarchy"/>
    <dgm:cxn modelId="{47D20182-3F7A-40CA-862C-A21BD12AD4DE}" type="presParOf" srcId="{C5CA692A-407B-458C-8348-B7DFFD059654}" destId="{FF6D80DB-34BD-40A0-B244-4748E6CB3D3C}" srcOrd="2" destOrd="0" presId="urn:microsoft.com/office/officeart/2008/layout/HorizontalMultiLevelHierarchy"/>
    <dgm:cxn modelId="{B10BB3ED-CCCC-458A-8E53-44F2C9B10762}" type="presParOf" srcId="{FF6D80DB-34BD-40A0-B244-4748E6CB3D3C}" destId="{91DD2F88-97B3-4FF7-807F-167BC6316941}" srcOrd="0" destOrd="0" presId="urn:microsoft.com/office/officeart/2008/layout/HorizontalMultiLevelHierarchy"/>
    <dgm:cxn modelId="{D5EEFC10-59F4-4A12-B176-94E241148803}" type="presParOf" srcId="{C5CA692A-407B-458C-8348-B7DFFD059654}" destId="{89CFA4EA-A400-496C-8453-31B13DBC8F44}" srcOrd="3" destOrd="0" presId="urn:microsoft.com/office/officeart/2008/layout/HorizontalMultiLevelHierarchy"/>
    <dgm:cxn modelId="{5666D672-29A6-4225-8F69-219DBD068002}" type="presParOf" srcId="{89CFA4EA-A400-496C-8453-31B13DBC8F44}" destId="{C2C85B36-84B9-4338-A8C5-0471845841CA}" srcOrd="0" destOrd="0" presId="urn:microsoft.com/office/officeart/2008/layout/HorizontalMultiLevelHierarchy"/>
    <dgm:cxn modelId="{CD8B43B6-60D3-46BB-80FB-025FC889CB23}" type="presParOf" srcId="{89CFA4EA-A400-496C-8453-31B13DBC8F44}" destId="{D806137B-A0ED-45B6-AB85-E81BDCA6B8A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30D359-0C71-4702-94FD-ACE54ABFF0B0}" type="doc">
      <dgm:prSet loTypeId="urn:microsoft.com/office/officeart/2008/layout/HorizontalMultiLevelHierarchy" loCatId="hierarchy" qsTypeId="urn:microsoft.com/office/officeart/2005/8/quickstyle/simple1" qsCatId="simple" csTypeId="urn:microsoft.com/office/officeart/2005/8/colors/colorful1#10" csCatId="colorful" phldr="1"/>
      <dgm:spPr/>
      <dgm:t>
        <a:bodyPr/>
        <a:lstStyle/>
        <a:p>
          <a:endParaRPr lang="en-US"/>
        </a:p>
      </dgm:t>
    </dgm:pt>
    <dgm:pt modelId="{C7B65667-FEB9-4630-8B62-BC60DFF11BF6}">
      <dgm:prSet phldrT="[Text]" custT="1"/>
      <dgm:spPr/>
      <dgm:t>
        <a:bodyPr/>
        <a:lstStyle/>
        <a:p>
          <a:r>
            <a:rPr lang="el-GR" sz="2700" dirty="0"/>
            <a:t>Προσανατολισμός στον χρόνο</a:t>
          </a:r>
          <a:endParaRPr lang="en-US" sz="2700" dirty="0"/>
        </a:p>
      </dgm:t>
    </dgm:pt>
    <dgm:pt modelId="{A395DBB3-004D-40EC-8E7D-ACB6483D044C}" type="parTrans" cxnId="{236BD218-C68D-4B83-BB0C-8D0D3E048CB3}">
      <dgm:prSet/>
      <dgm:spPr/>
      <dgm:t>
        <a:bodyPr/>
        <a:lstStyle/>
        <a:p>
          <a:endParaRPr lang="en-US"/>
        </a:p>
      </dgm:t>
    </dgm:pt>
    <dgm:pt modelId="{E3FD744F-B169-48F5-AA2C-207224B26C28}" type="sibTrans" cxnId="{236BD218-C68D-4B83-BB0C-8D0D3E048CB3}">
      <dgm:prSet/>
      <dgm:spPr/>
      <dgm:t>
        <a:bodyPr/>
        <a:lstStyle/>
        <a:p>
          <a:endParaRPr lang="en-US"/>
        </a:p>
      </dgm:t>
    </dgm:pt>
    <dgm:pt modelId="{8C909BCD-CD29-44C3-A726-6E763CC2D369}">
      <dgm:prSet phldrT="[Text]" custT="1"/>
      <dgm:spPr/>
      <dgm:t>
        <a:bodyPr/>
        <a:lstStyle/>
        <a:p>
          <a:r>
            <a:rPr lang="el-GR" sz="2700" dirty="0"/>
            <a:t>Βραχυπρόθεσμος</a:t>
          </a:r>
          <a:endParaRPr lang="en-US" sz="2700" dirty="0"/>
        </a:p>
      </dgm:t>
    </dgm:pt>
    <dgm:pt modelId="{D9CF5F17-4A90-498C-9AFD-C0CC3B218B69}" type="parTrans" cxnId="{F9F980E7-0A4C-4608-8BEF-789DDDA3F6F3}">
      <dgm:prSet/>
      <dgm:spPr/>
      <dgm:t>
        <a:bodyPr/>
        <a:lstStyle/>
        <a:p>
          <a:endParaRPr lang="en-US"/>
        </a:p>
      </dgm:t>
    </dgm:pt>
    <dgm:pt modelId="{C963BEA8-4AB3-4EA3-B0AF-0A442377EB0E}" type="sibTrans" cxnId="{F9F980E7-0A4C-4608-8BEF-789DDDA3F6F3}">
      <dgm:prSet/>
      <dgm:spPr/>
      <dgm:t>
        <a:bodyPr/>
        <a:lstStyle/>
        <a:p>
          <a:endParaRPr lang="en-US"/>
        </a:p>
      </dgm:t>
    </dgm:pt>
    <dgm:pt modelId="{F1E96007-825A-472B-AB49-8BA6A2958712}">
      <dgm:prSet phldrT="[Text]" custT="1"/>
      <dgm:spPr/>
      <dgm:t>
        <a:bodyPr/>
        <a:lstStyle/>
        <a:p>
          <a:r>
            <a:rPr lang="el-GR" sz="2700" dirty="0"/>
            <a:t>Μακροπρόθεσμος</a:t>
          </a:r>
          <a:endParaRPr lang="en-US" sz="2700" dirty="0"/>
        </a:p>
      </dgm:t>
    </dgm:pt>
    <dgm:pt modelId="{8C351A58-9725-468F-A78D-07AD7FA32D7E}" type="parTrans" cxnId="{B4BF57F3-8997-4A3C-835D-F43FBFD5E2B4}">
      <dgm:prSet/>
      <dgm:spPr/>
      <dgm:t>
        <a:bodyPr/>
        <a:lstStyle/>
        <a:p>
          <a:endParaRPr lang="en-US"/>
        </a:p>
      </dgm:t>
    </dgm:pt>
    <dgm:pt modelId="{3B962B2E-D073-4079-AF8A-9D2A4B5B59B0}" type="sibTrans" cxnId="{B4BF57F3-8997-4A3C-835D-F43FBFD5E2B4}">
      <dgm:prSet/>
      <dgm:spPr/>
      <dgm:t>
        <a:bodyPr/>
        <a:lstStyle/>
        <a:p>
          <a:endParaRPr lang="en-US"/>
        </a:p>
      </dgm:t>
    </dgm:pt>
    <dgm:pt modelId="{10EFC87B-F029-45A2-B291-54B0543B0437}" type="pres">
      <dgm:prSet presAssocID="{1330D359-0C71-4702-94FD-ACE54ABFF0B0}" presName="Name0" presStyleCnt="0">
        <dgm:presLayoutVars>
          <dgm:chPref val="1"/>
          <dgm:dir/>
          <dgm:animOne val="branch"/>
          <dgm:animLvl val="lvl"/>
          <dgm:resizeHandles val="exact"/>
        </dgm:presLayoutVars>
      </dgm:prSet>
      <dgm:spPr/>
    </dgm:pt>
    <dgm:pt modelId="{E5182040-841C-4ACC-9BD6-8D1D580194A7}" type="pres">
      <dgm:prSet presAssocID="{C7B65667-FEB9-4630-8B62-BC60DFF11BF6}" presName="root1" presStyleCnt="0"/>
      <dgm:spPr/>
    </dgm:pt>
    <dgm:pt modelId="{A078B967-5FDE-4458-9B5B-B2AF43DBAB08}" type="pres">
      <dgm:prSet presAssocID="{C7B65667-FEB9-4630-8B62-BC60DFF11BF6}" presName="LevelOneTextNode" presStyleLbl="node0" presStyleIdx="0" presStyleCnt="1" custScaleX="140640" custScaleY="83538">
        <dgm:presLayoutVars>
          <dgm:chPref val="3"/>
        </dgm:presLayoutVars>
      </dgm:prSet>
      <dgm:spPr/>
    </dgm:pt>
    <dgm:pt modelId="{9CA7B888-0DD9-4FEB-92F3-B7CA2C14D6A1}" type="pres">
      <dgm:prSet presAssocID="{C7B65667-FEB9-4630-8B62-BC60DFF11BF6}" presName="level2hierChild" presStyleCnt="0"/>
      <dgm:spPr/>
    </dgm:pt>
    <dgm:pt modelId="{097DF6A4-F367-4049-8F28-311DE36E509B}" type="pres">
      <dgm:prSet presAssocID="{D9CF5F17-4A90-498C-9AFD-C0CC3B218B69}" presName="conn2-1" presStyleLbl="parChTrans1D2" presStyleIdx="0" presStyleCnt="2"/>
      <dgm:spPr/>
    </dgm:pt>
    <dgm:pt modelId="{5753CFA9-0815-4F2C-A84F-BDA4023A11AD}" type="pres">
      <dgm:prSet presAssocID="{D9CF5F17-4A90-498C-9AFD-C0CC3B218B69}" presName="connTx" presStyleLbl="parChTrans1D2" presStyleIdx="0" presStyleCnt="2"/>
      <dgm:spPr/>
    </dgm:pt>
    <dgm:pt modelId="{627B0096-FFBB-44EF-B204-5DFB35AAFEBC}" type="pres">
      <dgm:prSet presAssocID="{8C909BCD-CD29-44C3-A726-6E763CC2D369}" presName="root2" presStyleCnt="0"/>
      <dgm:spPr/>
    </dgm:pt>
    <dgm:pt modelId="{620498B2-A9AA-40FE-B2E1-870BF6BFA8F7}" type="pres">
      <dgm:prSet presAssocID="{8C909BCD-CD29-44C3-A726-6E763CC2D369}" presName="LevelTwoTextNode" presStyleLbl="node2" presStyleIdx="0" presStyleCnt="2" custScaleX="140640">
        <dgm:presLayoutVars>
          <dgm:chPref val="3"/>
        </dgm:presLayoutVars>
      </dgm:prSet>
      <dgm:spPr/>
    </dgm:pt>
    <dgm:pt modelId="{B3A06059-91AD-4A99-8646-BFBCD4AC7688}" type="pres">
      <dgm:prSet presAssocID="{8C909BCD-CD29-44C3-A726-6E763CC2D369}" presName="level3hierChild" presStyleCnt="0"/>
      <dgm:spPr/>
    </dgm:pt>
    <dgm:pt modelId="{664CB8C0-BD13-4188-A1EB-ABA256C87892}" type="pres">
      <dgm:prSet presAssocID="{8C351A58-9725-468F-A78D-07AD7FA32D7E}" presName="conn2-1" presStyleLbl="parChTrans1D2" presStyleIdx="1" presStyleCnt="2"/>
      <dgm:spPr/>
    </dgm:pt>
    <dgm:pt modelId="{CCCE0413-751E-4AB5-8220-5A737A4F8894}" type="pres">
      <dgm:prSet presAssocID="{8C351A58-9725-468F-A78D-07AD7FA32D7E}" presName="connTx" presStyleLbl="parChTrans1D2" presStyleIdx="1" presStyleCnt="2"/>
      <dgm:spPr/>
    </dgm:pt>
    <dgm:pt modelId="{1BBCC3AC-CF27-4A68-922D-4E6ED0EF72E0}" type="pres">
      <dgm:prSet presAssocID="{F1E96007-825A-472B-AB49-8BA6A2958712}" presName="root2" presStyleCnt="0"/>
      <dgm:spPr/>
    </dgm:pt>
    <dgm:pt modelId="{52B499DE-1288-4648-8E69-90502BD4438B}" type="pres">
      <dgm:prSet presAssocID="{F1E96007-825A-472B-AB49-8BA6A2958712}" presName="LevelTwoTextNode" presStyleLbl="node2" presStyleIdx="1" presStyleCnt="2" custScaleX="140640">
        <dgm:presLayoutVars>
          <dgm:chPref val="3"/>
        </dgm:presLayoutVars>
      </dgm:prSet>
      <dgm:spPr/>
    </dgm:pt>
    <dgm:pt modelId="{CF0ED50C-2744-4C40-8D72-579CC5A62509}" type="pres">
      <dgm:prSet presAssocID="{F1E96007-825A-472B-AB49-8BA6A2958712}" presName="level3hierChild" presStyleCnt="0"/>
      <dgm:spPr/>
    </dgm:pt>
  </dgm:ptLst>
  <dgm:cxnLst>
    <dgm:cxn modelId="{51179B14-5DE3-45C8-85CC-30F75E40288A}" type="presOf" srcId="{D9CF5F17-4A90-498C-9AFD-C0CC3B218B69}" destId="{097DF6A4-F367-4049-8F28-311DE36E509B}" srcOrd="0" destOrd="0" presId="urn:microsoft.com/office/officeart/2008/layout/HorizontalMultiLevelHierarchy"/>
    <dgm:cxn modelId="{236BD218-C68D-4B83-BB0C-8D0D3E048CB3}" srcId="{1330D359-0C71-4702-94FD-ACE54ABFF0B0}" destId="{C7B65667-FEB9-4630-8B62-BC60DFF11BF6}" srcOrd="0" destOrd="0" parTransId="{A395DBB3-004D-40EC-8E7D-ACB6483D044C}" sibTransId="{E3FD744F-B169-48F5-AA2C-207224B26C28}"/>
    <dgm:cxn modelId="{BF527545-53F9-4A03-A517-128026385DB9}" type="presOf" srcId="{8C351A58-9725-468F-A78D-07AD7FA32D7E}" destId="{CCCE0413-751E-4AB5-8220-5A737A4F8894}" srcOrd="1" destOrd="0" presId="urn:microsoft.com/office/officeart/2008/layout/HorizontalMultiLevelHierarchy"/>
    <dgm:cxn modelId="{9725694B-8D1A-4C00-AC63-27B8C761D4B3}" type="presOf" srcId="{D9CF5F17-4A90-498C-9AFD-C0CC3B218B69}" destId="{5753CFA9-0815-4F2C-A84F-BDA4023A11AD}" srcOrd="1" destOrd="0" presId="urn:microsoft.com/office/officeart/2008/layout/HorizontalMultiLevelHierarchy"/>
    <dgm:cxn modelId="{5249D058-8F44-4BDB-BFED-2BE184ECB839}" type="presOf" srcId="{C7B65667-FEB9-4630-8B62-BC60DFF11BF6}" destId="{A078B967-5FDE-4458-9B5B-B2AF43DBAB08}" srcOrd="0" destOrd="0" presId="urn:microsoft.com/office/officeart/2008/layout/HorizontalMultiLevelHierarchy"/>
    <dgm:cxn modelId="{70E42FB9-7503-4C8C-ADCB-8DD767643684}" type="presOf" srcId="{F1E96007-825A-472B-AB49-8BA6A2958712}" destId="{52B499DE-1288-4648-8E69-90502BD4438B}" srcOrd="0" destOrd="0" presId="urn:microsoft.com/office/officeart/2008/layout/HorizontalMultiLevelHierarchy"/>
    <dgm:cxn modelId="{4EE051B9-6F5C-44C6-9E1B-070930DEE3C0}" type="presOf" srcId="{1330D359-0C71-4702-94FD-ACE54ABFF0B0}" destId="{10EFC87B-F029-45A2-B291-54B0543B0437}" srcOrd="0" destOrd="0" presId="urn:microsoft.com/office/officeart/2008/layout/HorizontalMultiLevelHierarchy"/>
    <dgm:cxn modelId="{8CED99D4-65DB-48A6-B410-B0C16BFF1E77}" type="presOf" srcId="{8C351A58-9725-468F-A78D-07AD7FA32D7E}" destId="{664CB8C0-BD13-4188-A1EB-ABA256C87892}" srcOrd="0" destOrd="0" presId="urn:microsoft.com/office/officeart/2008/layout/HorizontalMultiLevelHierarchy"/>
    <dgm:cxn modelId="{F9F980E7-0A4C-4608-8BEF-789DDDA3F6F3}" srcId="{C7B65667-FEB9-4630-8B62-BC60DFF11BF6}" destId="{8C909BCD-CD29-44C3-A726-6E763CC2D369}" srcOrd="0" destOrd="0" parTransId="{D9CF5F17-4A90-498C-9AFD-C0CC3B218B69}" sibTransId="{C963BEA8-4AB3-4EA3-B0AF-0A442377EB0E}"/>
    <dgm:cxn modelId="{D42153F0-0AD7-4161-AE54-E2F20F1114A1}" type="presOf" srcId="{8C909BCD-CD29-44C3-A726-6E763CC2D369}" destId="{620498B2-A9AA-40FE-B2E1-870BF6BFA8F7}" srcOrd="0" destOrd="0" presId="urn:microsoft.com/office/officeart/2008/layout/HorizontalMultiLevelHierarchy"/>
    <dgm:cxn modelId="{B4BF57F3-8997-4A3C-835D-F43FBFD5E2B4}" srcId="{C7B65667-FEB9-4630-8B62-BC60DFF11BF6}" destId="{F1E96007-825A-472B-AB49-8BA6A2958712}" srcOrd="1" destOrd="0" parTransId="{8C351A58-9725-468F-A78D-07AD7FA32D7E}" sibTransId="{3B962B2E-D073-4079-AF8A-9D2A4B5B59B0}"/>
    <dgm:cxn modelId="{F6F812FC-3543-41CE-BA65-4DC4FEDDB12F}" type="presParOf" srcId="{10EFC87B-F029-45A2-B291-54B0543B0437}" destId="{E5182040-841C-4ACC-9BD6-8D1D580194A7}" srcOrd="0" destOrd="0" presId="urn:microsoft.com/office/officeart/2008/layout/HorizontalMultiLevelHierarchy"/>
    <dgm:cxn modelId="{470A1C5E-C8BD-437D-921E-AA2195BD0E17}" type="presParOf" srcId="{E5182040-841C-4ACC-9BD6-8D1D580194A7}" destId="{A078B967-5FDE-4458-9B5B-B2AF43DBAB08}" srcOrd="0" destOrd="0" presId="urn:microsoft.com/office/officeart/2008/layout/HorizontalMultiLevelHierarchy"/>
    <dgm:cxn modelId="{44644C6A-443E-4CC6-A48A-2CB68BDCE9B3}" type="presParOf" srcId="{E5182040-841C-4ACC-9BD6-8D1D580194A7}" destId="{9CA7B888-0DD9-4FEB-92F3-B7CA2C14D6A1}" srcOrd="1" destOrd="0" presId="urn:microsoft.com/office/officeart/2008/layout/HorizontalMultiLevelHierarchy"/>
    <dgm:cxn modelId="{78D20717-A0E2-43FD-B53C-4975BF9C8943}" type="presParOf" srcId="{9CA7B888-0DD9-4FEB-92F3-B7CA2C14D6A1}" destId="{097DF6A4-F367-4049-8F28-311DE36E509B}" srcOrd="0" destOrd="0" presId="urn:microsoft.com/office/officeart/2008/layout/HorizontalMultiLevelHierarchy"/>
    <dgm:cxn modelId="{A917BE9C-6193-405F-85BC-5E61BA34D227}" type="presParOf" srcId="{097DF6A4-F367-4049-8F28-311DE36E509B}" destId="{5753CFA9-0815-4F2C-A84F-BDA4023A11AD}" srcOrd="0" destOrd="0" presId="urn:microsoft.com/office/officeart/2008/layout/HorizontalMultiLevelHierarchy"/>
    <dgm:cxn modelId="{F482A8E6-EE1F-42F2-B932-5E1847F23215}" type="presParOf" srcId="{9CA7B888-0DD9-4FEB-92F3-B7CA2C14D6A1}" destId="{627B0096-FFBB-44EF-B204-5DFB35AAFEBC}" srcOrd="1" destOrd="0" presId="urn:microsoft.com/office/officeart/2008/layout/HorizontalMultiLevelHierarchy"/>
    <dgm:cxn modelId="{89311BF6-71FA-4B66-934D-CD4F7274F801}" type="presParOf" srcId="{627B0096-FFBB-44EF-B204-5DFB35AAFEBC}" destId="{620498B2-A9AA-40FE-B2E1-870BF6BFA8F7}" srcOrd="0" destOrd="0" presId="urn:microsoft.com/office/officeart/2008/layout/HorizontalMultiLevelHierarchy"/>
    <dgm:cxn modelId="{AE409538-2FCC-4F69-857F-72EE7DA2EE8D}" type="presParOf" srcId="{627B0096-FFBB-44EF-B204-5DFB35AAFEBC}" destId="{B3A06059-91AD-4A99-8646-BFBCD4AC7688}" srcOrd="1" destOrd="0" presId="urn:microsoft.com/office/officeart/2008/layout/HorizontalMultiLevelHierarchy"/>
    <dgm:cxn modelId="{3F0FCE4B-44B2-44CE-84C9-2FB462B6C67E}" type="presParOf" srcId="{9CA7B888-0DD9-4FEB-92F3-B7CA2C14D6A1}" destId="{664CB8C0-BD13-4188-A1EB-ABA256C87892}" srcOrd="2" destOrd="0" presId="urn:microsoft.com/office/officeart/2008/layout/HorizontalMultiLevelHierarchy"/>
    <dgm:cxn modelId="{2C096971-40AC-4CDF-AD71-7FB65C40C6EC}" type="presParOf" srcId="{664CB8C0-BD13-4188-A1EB-ABA256C87892}" destId="{CCCE0413-751E-4AB5-8220-5A737A4F8894}" srcOrd="0" destOrd="0" presId="urn:microsoft.com/office/officeart/2008/layout/HorizontalMultiLevelHierarchy"/>
    <dgm:cxn modelId="{53223A26-ED0C-4016-ABBB-4F46B87063C3}" type="presParOf" srcId="{9CA7B888-0DD9-4FEB-92F3-B7CA2C14D6A1}" destId="{1BBCC3AC-CF27-4A68-922D-4E6ED0EF72E0}" srcOrd="3" destOrd="0" presId="urn:microsoft.com/office/officeart/2008/layout/HorizontalMultiLevelHierarchy"/>
    <dgm:cxn modelId="{0262CE6D-0FE1-4E11-ACCB-8453FF1DE71A}" type="presParOf" srcId="{1BBCC3AC-CF27-4A68-922D-4E6ED0EF72E0}" destId="{52B499DE-1288-4648-8E69-90502BD4438B}" srcOrd="0" destOrd="0" presId="urn:microsoft.com/office/officeart/2008/layout/HorizontalMultiLevelHierarchy"/>
    <dgm:cxn modelId="{837B6A12-C24D-483E-A50E-FCFE8E067C3C}" type="presParOf" srcId="{1BBCC3AC-CF27-4A68-922D-4E6ED0EF72E0}" destId="{CF0ED50C-2744-4C40-8D72-579CC5A6250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4ACB75-844F-4EDD-97B6-056F8CD696B0}" type="doc">
      <dgm:prSet loTypeId="urn:microsoft.com/office/officeart/2005/8/layout/arrow6" loCatId="process" qsTypeId="urn:microsoft.com/office/officeart/2005/8/quickstyle/simple1" qsCatId="simple" csTypeId="urn:microsoft.com/office/officeart/2005/8/colors/accent2_4" csCatId="accent2" phldr="1"/>
      <dgm:spPr/>
      <dgm:t>
        <a:bodyPr/>
        <a:lstStyle/>
        <a:p>
          <a:endParaRPr lang="en-US"/>
        </a:p>
      </dgm:t>
    </dgm:pt>
    <dgm:pt modelId="{4C1720B7-D7BC-468E-BC73-1DE1A1149224}">
      <dgm:prSet custT="1"/>
      <dgm:spPr/>
      <dgm:t>
        <a:bodyPr/>
        <a:lstStyle/>
        <a:p>
          <a:pPr algn="r" rtl="0"/>
          <a:r>
            <a:rPr lang="el-GR" sz="2600" dirty="0"/>
            <a:t>Κριτήριο της </a:t>
          </a:r>
          <a:r>
            <a:rPr lang="el-GR" sz="2600" dirty="0" err="1"/>
            <a:t>αυτοαναφοράς</a:t>
          </a:r>
          <a:endParaRPr lang="en-US" sz="2600" dirty="0"/>
        </a:p>
      </dgm:t>
    </dgm:pt>
    <dgm:pt modelId="{F544DF1D-2CB4-41F3-A15D-BE1215C9B3A4}" type="parTrans" cxnId="{9E6315EE-8BF8-4AE4-99D4-926A114FF295}">
      <dgm:prSet/>
      <dgm:spPr/>
      <dgm:t>
        <a:bodyPr/>
        <a:lstStyle/>
        <a:p>
          <a:endParaRPr lang="en-US"/>
        </a:p>
      </dgm:t>
    </dgm:pt>
    <dgm:pt modelId="{DFC8810A-1425-454B-A9A6-1DE0CF9703D8}" type="sibTrans" cxnId="{9E6315EE-8BF8-4AE4-99D4-926A114FF295}">
      <dgm:prSet/>
      <dgm:spPr/>
      <dgm:t>
        <a:bodyPr/>
        <a:lstStyle/>
        <a:p>
          <a:endParaRPr lang="en-US"/>
        </a:p>
      </dgm:t>
    </dgm:pt>
    <dgm:pt modelId="{3002D5E9-634D-48FB-96BB-582E08B60329}">
      <dgm:prSet custT="1"/>
      <dgm:spPr/>
      <dgm:t>
        <a:bodyPr/>
        <a:lstStyle/>
        <a:p>
          <a:pPr rtl="0"/>
          <a:r>
            <a:rPr lang="el-GR" sz="2600" dirty="0"/>
            <a:t>Αφομοίωση</a:t>
          </a:r>
          <a:endParaRPr lang="en-US" sz="2600" dirty="0"/>
        </a:p>
      </dgm:t>
    </dgm:pt>
    <dgm:pt modelId="{67FC3F75-8926-4188-8329-851B7C57DE43}" type="parTrans" cxnId="{08911D1C-FC74-4847-AA61-4B69DA23A18A}">
      <dgm:prSet/>
      <dgm:spPr/>
      <dgm:t>
        <a:bodyPr/>
        <a:lstStyle/>
        <a:p>
          <a:endParaRPr lang="en-US"/>
        </a:p>
      </dgm:t>
    </dgm:pt>
    <dgm:pt modelId="{FA86A24C-E82A-41E2-862E-A088A0B2A32C}" type="sibTrans" cxnId="{08911D1C-FC74-4847-AA61-4B69DA23A18A}">
      <dgm:prSet/>
      <dgm:spPr/>
      <dgm:t>
        <a:bodyPr/>
        <a:lstStyle/>
        <a:p>
          <a:endParaRPr lang="en-US"/>
        </a:p>
      </dgm:t>
    </dgm:pt>
    <dgm:pt modelId="{A089CCDA-A591-4A55-8CD7-7CC53B0EB949}">
      <dgm:prSet custT="1"/>
      <dgm:spPr/>
      <dgm:t>
        <a:bodyPr/>
        <a:lstStyle/>
        <a:p>
          <a:pPr rtl="0"/>
          <a:r>
            <a:rPr lang="el-GR" sz="2600" b="1" dirty="0"/>
            <a:t>Διαπολιτισμική επίγνωση</a:t>
          </a:r>
          <a:endParaRPr lang="en-US" sz="2600" dirty="0"/>
        </a:p>
      </dgm:t>
    </dgm:pt>
    <dgm:pt modelId="{1A26CF53-1122-4479-B9F8-02DBF37D73E5}" type="parTrans" cxnId="{694CED00-A9CF-4BE7-A419-DF423A4E019A}">
      <dgm:prSet/>
      <dgm:spPr/>
      <dgm:t>
        <a:bodyPr/>
        <a:lstStyle/>
        <a:p>
          <a:endParaRPr lang="en-US"/>
        </a:p>
      </dgm:t>
    </dgm:pt>
    <dgm:pt modelId="{7B8E441C-5182-4EA4-986E-493116DB4885}" type="sibTrans" cxnId="{694CED00-A9CF-4BE7-A419-DF423A4E019A}">
      <dgm:prSet/>
      <dgm:spPr/>
      <dgm:t>
        <a:bodyPr/>
        <a:lstStyle/>
        <a:p>
          <a:endParaRPr lang="en-US"/>
        </a:p>
      </dgm:t>
    </dgm:pt>
    <dgm:pt modelId="{5ACADBBA-8167-410A-A127-FF8B649B47A9}" type="pres">
      <dgm:prSet presAssocID="{774ACB75-844F-4EDD-97B6-056F8CD696B0}" presName="compositeShape" presStyleCnt="0">
        <dgm:presLayoutVars>
          <dgm:chMax val="2"/>
          <dgm:dir/>
          <dgm:resizeHandles val="exact"/>
        </dgm:presLayoutVars>
      </dgm:prSet>
      <dgm:spPr/>
    </dgm:pt>
    <dgm:pt modelId="{F496B2BD-EF23-4DAB-BC4F-29B23E79D304}" type="pres">
      <dgm:prSet presAssocID="{774ACB75-844F-4EDD-97B6-056F8CD696B0}" presName="ribbon" presStyleLbl="node1" presStyleIdx="0" presStyleCnt="1"/>
      <dgm:spPr/>
    </dgm:pt>
    <dgm:pt modelId="{A8F82245-308C-4F96-A6C9-0587518225F5}" type="pres">
      <dgm:prSet presAssocID="{774ACB75-844F-4EDD-97B6-056F8CD696B0}" presName="leftArrowText" presStyleLbl="node1" presStyleIdx="0" presStyleCnt="1" custLinFactNeighborX="-6047">
        <dgm:presLayoutVars>
          <dgm:chMax val="0"/>
          <dgm:bulletEnabled val="1"/>
        </dgm:presLayoutVars>
      </dgm:prSet>
      <dgm:spPr/>
    </dgm:pt>
    <dgm:pt modelId="{7D612078-7789-4C83-8F70-49E10081EB9A}" type="pres">
      <dgm:prSet presAssocID="{774ACB75-844F-4EDD-97B6-056F8CD696B0}" presName="rightArrowText" presStyleLbl="node1" presStyleIdx="0" presStyleCnt="1">
        <dgm:presLayoutVars>
          <dgm:chMax val="0"/>
          <dgm:bulletEnabled val="1"/>
        </dgm:presLayoutVars>
      </dgm:prSet>
      <dgm:spPr/>
    </dgm:pt>
  </dgm:ptLst>
  <dgm:cxnLst>
    <dgm:cxn modelId="{694CED00-A9CF-4BE7-A419-DF423A4E019A}" srcId="{3002D5E9-634D-48FB-96BB-582E08B60329}" destId="{A089CCDA-A591-4A55-8CD7-7CC53B0EB949}" srcOrd="0" destOrd="0" parTransId="{1A26CF53-1122-4479-B9F8-02DBF37D73E5}" sibTransId="{7B8E441C-5182-4EA4-986E-493116DB4885}"/>
    <dgm:cxn modelId="{08911D1C-FC74-4847-AA61-4B69DA23A18A}" srcId="{774ACB75-844F-4EDD-97B6-056F8CD696B0}" destId="{3002D5E9-634D-48FB-96BB-582E08B60329}" srcOrd="1" destOrd="0" parTransId="{67FC3F75-8926-4188-8329-851B7C57DE43}" sibTransId="{FA86A24C-E82A-41E2-862E-A088A0B2A32C}"/>
    <dgm:cxn modelId="{EEDFAD85-CF72-4A20-B11E-C95EE7F24D5E}" type="presOf" srcId="{774ACB75-844F-4EDD-97B6-056F8CD696B0}" destId="{5ACADBBA-8167-410A-A127-FF8B649B47A9}" srcOrd="0" destOrd="0" presId="urn:microsoft.com/office/officeart/2005/8/layout/arrow6"/>
    <dgm:cxn modelId="{ABCC04CD-B9BD-4380-B07A-BE021997E77D}" type="presOf" srcId="{4C1720B7-D7BC-468E-BC73-1DE1A1149224}" destId="{A8F82245-308C-4F96-A6C9-0587518225F5}" srcOrd="0" destOrd="0" presId="urn:microsoft.com/office/officeart/2005/8/layout/arrow6"/>
    <dgm:cxn modelId="{7891D7E8-1328-41CB-A5F5-962355BE2749}" type="presOf" srcId="{A089CCDA-A591-4A55-8CD7-7CC53B0EB949}" destId="{7D612078-7789-4C83-8F70-49E10081EB9A}" srcOrd="0" destOrd="1" presId="urn:microsoft.com/office/officeart/2005/8/layout/arrow6"/>
    <dgm:cxn modelId="{A6E969EA-014E-4004-83DE-2D041C3C3444}" type="presOf" srcId="{3002D5E9-634D-48FB-96BB-582E08B60329}" destId="{7D612078-7789-4C83-8F70-49E10081EB9A}" srcOrd="0" destOrd="0" presId="urn:microsoft.com/office/officeart/2005/8/layout/arrow6"/>
    <dgm:cxn modelId="{9E6315EE-8BF8-4AE4-99D4-926A114FF295}" srcId="{774ACB75-844F-4EDD-97B6-056F8CD696B0}" destId="{4C1720B7-D7BC-468E-BC73-1DE1A1149224}" srcOrd="0" destOrd="0" parTransId="{F544DF1D-2CB4-41F3-A15D-BE1215C9B3A4}" sibTransId="{DFC8810A-1425-454B-A9A6-1DE0CF9703D8}"/>
    <dgm:cxn modelId="{2A919A6C-3E9F-444A-A79F-FBA247AB574D}" type="presParOf" srcId="{5ACADBBA-8167-410A-A127-FF8B649B47A9}" destId="{F496B2BD-EF23-4DAB-BC4F-29B23E79D304}" srcOrd="0" destOrd="0" presId="urn:microsoft.com/office/officeart/2005/8/layout/arrow6"/>
    <dgm:cxn modelId="{D00C5A8D-F026-479D-9B0B-87DF19B282EE}" type="presParOf" srcId="{5ACADBBA-8167-410A-A127-FF8B649B47A9}" destId="{A8F82245-308C-4F96-A6C9-0587518225F5}" srcOrd="1" destOrd="0" presId="urn:microsoft.com/office/officeart/2005/8/layout/arrow6"/>
    <dgm:cxn modelId="{7898715D-43F7-4790-B3A8-C67D3E2929E0}" type="presParOf" srcId="{5ACADBBA-8167-410A-A127-FF8B649B47A9}" destId="{7D612078-7789-4C83-8F70-49E10081EB9A}"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0DC4-ECE0-43B4-A26E-9122AEE90B4F}">
      <dsp:nvSpPr>
        <dsp:cNvPr id="0" name=""/>
        <dsp:cNvSpPr/>
      </dsp:nvSpPr>
      <dsp:spPr>
        <a:xfrm>
          <a:off x="2163188" y="1573212"/>
          <a:ext cx="391404" cy="1118725"/>
        </a:xfrm>
        <a:custGeom>
          <a:avLst/>
          <a:gdLst/>
          <a:ahLst/>
          <a:cxnLst/>
          <a:rect l="0" t="0" r="0" b="0"/>
          <a:pathLst>
            <a:path>
              <a:moveTo>
                <a:pt x="0" y="0"/>
              </a:moveTo>
              <a:lnTo>
                <a:pt x="195702" y="0"/>
              </a:lnTo>
              <a:lnTo>
                <a:pt x="195702" y="1118725"/>
              </a:lnTo>
              <a:lnTo>
                <a:pt x="391404" y="111872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9260" y="2102944"/>
        <a:ext cx="59260" cy="59260"/>
      </dsp:txXfrm>
    </dsp:sp>
    <dsp:sp modelId="{30283FFC-4ECB-4265-9280-8D20E3E69BAB}">
      <dsp:nvSpPr>
        <dsp:cNvPr id="0" name=""/>
        <dsp:cNvSpPr/>
      </dsp:nvSpPr>
      <dsp:spPr>
        <a:xfrm>
          <a:off x="2163188" y="1573212"/>
          <a:ext cx="391404" cy="372908"/>
        </a:xfrm>
        <a:custGeom>
          <a:avLst/>
          <a:gdLst/>
          <a:ahLst/>
          <a:cxnLst/>
          <a:rect l="0" t="0" r="0" b="0"/>
          <a:pathLst>
            <a:path>
              <a:moveTo>
                <a:pt x="0" y="0"/>
              </a:moveTo>
              <a:lnTo>
                <a:pt x="195702" y="0"/>
              </a:lnTo>
              <a:lnTo>
                <a:pt x="195702" y="372908"/>
              </a:lnTo>
              <a:lnTo>
                <a:pt x="391404" y="37290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5376" y="1746151"/>
        <a:ext cx="27030" cy="27030"/>
      </dsp:txXfrm>
    </dsp:sp>
    <dsp:sp modelId="{9986A4C6-4B7C-4BAC-9847-FEE68CD39D96}">
      <dsp:nvSpPr>
        <dsp:cNvPr id="0" name=""/>
        <dsp:cNvSpPr/>
      </dsp:nvSpPr>
      <dsp:spPr>
        <a:xfrm>
          <a:off x="2163188" y="1200303"/>
          <a:ext cx="391404" cy="372908"/>
        </a:xfrm>
        <a:custGeom>
          <a:avLst/>
          <a:gdLst/>
          <a:ahLst/>
          <a:cxnLst/>
          <a:rect l="0" t="0" r="0" b="0"/>
          <a:pathLst>
            <a:path>
              <a:moveTo>
                <a:pt x="0" y="372908"/>
              </a:moveTo>
              <a:lnTo>
                <a:pt x="195702" y="372908"/>
              </a:lnTo>
              <a:lnTo>
                <a:pt x="195702" y="0"/>
              </a:lnTo>
              <a:lnTo>
                <a:pt x="39140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5376" y="1373242"/>
        <a:ext cx="27030" cy="27030"/>
      </dsp:txXfrm>
    </dsp:sp>
    <dsp:sp modelId="{87DA9563-0C71-4042-8C77-EA7EE84EA5B0}">
      <dsp:nvSpPr>
        <dsp:cNvPr id="0" name=""/>
        <dsp:cNvSpPr/>
      </dsp:nvSpPr>
      <dsp:spPr>
        <a:xfrm>
          <a:off x="2163188" y="454486"/>
          <a:ext cx="391404" cy="1118725"/>
        </a:xfrm>
        <a:custGeom>
          <a:avLst/>
          <a:gdLst/>
          <a:ahLst/>
          <a:cxnLst/>
          <a:rect l="0" t="0" r="0" b="0"/>
          <a:pathLst>
            <a:path>
              <a:moveTo>
                <a:pt x="0" y="1118725"/>
              </a:moveTo>
              <a:lnTo>
                <a:pt x="195702" y="1118725"/>
              </a:lnTo>
              <a:lnTo>
                <a:pt x="195702" y="0"/>
              </a:lnTo>
              <a:lnTo>
                <a:pt x="39140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9260" y="984219"/>
        <a:ext cx="59260" cy="59260"/>
      </dsp:txXfrm>
    </dsp:sp>
    <dsp:sp modelId="{CBAC637C-2749-4CC4-B30B-2BD68259FC52}">
      <dsp:nvSpPr>
        <dsp:cNvPr id="0" name=""/>
        <dsp:cNvSpPr/>
      </dsp:nvSpPr>
      <dsp:spPr>
        <a:xfrm rot="16200000">
          <a:off x="1071" y="981236"/>
          <a:ext cx="3140282" cy="11839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t>Χαρακτηριστικά του Πολιτισμού</a:t>
          </a:r>
          <a:endParaRPr lang="en-US" sz="2400" b="1" kern="1200" dirty="0"/>
        </a:p>
      </dsp:txBody>
      <dsp:txXfrm>
        <a:off x="1071" y="981236"/>
        <a:ext cx="3140282" cy="1183951"/>
      </dsp:txXfrm>
    </dsp:sp>
    <dsp:sp modelId="{900FABF3-79E5-45E8-BBE6-89BA832E6D47}">
      <dsp:nvSpPr>
        <dsp:cNvPr id="0" name=""/>
        <dsp:cNvSpPr/>
      </dsp:nvSpPr>
      <dsp:spPr>
        <a:xfrm>
          <a:off x="2554593" y="156159"/>
          <a:ext cx="3924244" cy="5966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1430" rIns="11430" bIns="11430" numCol="1" spcCol="1270" anchor="ctr" anchorCtr="0">
          <a:noAutofit/>
        </a:bodyPr>
        <a:lstStyle/>
        <a:p>
          <a:pPr marL="0" lvl="0" indent="0" algn="l" defTabSz="800100">
            <a:lnSpc>
              <a:spcPct val="90000"/>
            </a:lnSpc>
            <a:spcBef>
              <a:spcPct val="0"/>
            </a:spcBef>
            <a:spcAft>
              <a:spcPct val="35000"/>
            </a:spcAft>
            <a:buNone/>
          </a:pPr>
          <a:r>
            <a:rPr lang="el-GR" sz="1800" b="1" kern="1200" dirty="0"/>
            <a:t>Διδαγμένη συμπεριφορά</a:t>
          </a:r>
          <a:endParaRPr lang="en-US" sz="1800" b="1" kern="1200" dirty="0"/>
        </a:p>
      </dsp:txBody>
      <dsp:txXfrm>
        <a:off x="2554593" y="156159"/>
        <a:ext cx="3924244" cy="596653"/>
      </dsp:txXfrm>
    </dsp:sp>
    <dsp:sp modelId="{8D64815B-0AE2-462A-B7F3-D02CDD1C0B5E}">
      <dsp:nvSpPr>
        <dsp:cNvPr id="0" name=""/>
        <dsp:cNvSpPr/>
      </dsp:nvSpPr>
      <dsp:spPr>
        <a:xfrm>
          <a:off x="2554593" y="901977"/>
          <a:ext cx="3924244" cy="5966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0795" rIns="10795" bIns="10795" numCol="1" spcCol="1270" anchor="ctr" anchorCtr="0">
          <a:noAutofit/>
        </a:bodyPr>
        <a:lstStyle/>
        <a:p>
          <a:pPr marL="0" lvl="0" indent="0" algn="l" defTabSz="755650">
            <a:lnSpc>
              <a:spcPct val="90000"/>
            </a:lnSpc>
            <a:spcBef>
              <a:spcPct val="0"/>
            </a:spcBef>
            <a:spcAft>
              <a:spcPct val="35000"/>
            </a:spcAft>
            <a:buNone/>
          </a:pPr>
          <a:r>
            <a:rPr lang="el-GR" sz="1700" b="1" kern="1200" dirty="0"/>
            <a:t>Αλληλένδετα στοιχεία</a:t>
          </a:r>
          <a:endParaRPr lang="en-US" sz="1700" b="1" kern="1200" dirty="0"/>
        </a:p>
      </dsp:txBody>
      <dsp:txXfrm>
        <a:off x="2554593" y="901977"/>
        <a:ext cx="3924244" cy="596653"/>
      </dsp:txXfrm>
    </dsp:sp>
    <dsp:sp modelId="{77F84AF3-B9E2-4B54-BF7E-01A1CCBF1622}">
      <dsp:nvSpPr>
        <dsp:cNvPr id="0" name=""/>
        <dsp:cNvSpPr/>
      </dsp:nvSpPr>
      <dsp:spPr>
        <a:xfrm>
          <a:off x="2554593" y="1647794"/>
          <a:ext cx="3924244" cy="5966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0795" rIns="10795" bIns="10795" numCol="1" spcCol="1270" anchor="ctr" anchorCtr="0">
          <a:noAutofit/>
        </a:bodyPr>
        <a:lstStyle/>
        <a:p>
          <a:pPr marL="0" lvl="0" indent="0" algn="l" defTabSz="755650">
            <a:lnSpc>
              <a:spcPct val="90000"/>
            </a:lnSpc>
            <a:spcBef>
              <a:spcPct val="0"/>
            </a:spcBef>
            <a:spcAft>
              <a:spcPct val="35000"/>
            </a:spcAft>
            <a:buNone/>
          </a:pPr>
          <a:r>
            <a:rPr lang="el-GR" sz="1700" b="1" kern="1200" dirty="0"/>
            <a:t>Προσαρμοστικός</a:t>
          </a:r>
          <a:endParaRPr lang="en-US" sz="1700" b="1" kern="1200" dirty="0"/>
        </a:p>
      </dsp:txBody>
      <dsp:txXfrm>
        <a:off x="2554593" y="1647794"/>
        <a:ext cx="3924244" cy="596653"/>
      </dsp:txXfrm>
    </dsp:sp>
    <dsp:sp modelId="{179A76BF-B1BF-4133-9B34-922A750917CD}">
      <dsp:nvSpPr>
        <dsp:cNvPr id="0" name=""/>
        <dsp:cNvSpPr/>
      </dsp:nvSpPr>
      <dsp:spPr>
        <a:xfrm>
          <a:off x="2554593" y="2393611"/>
          <a:ext cx="3924244" cy="59665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0795" rIns="10795" bIns="10795" numCol="1" spcCol="1270" anchor="ctr" anchorCtr="0">
          <a:noAutofit/>
        </a:bodyPr>
        <a:lstStyle/>
        <a:p>
          <a:pPr marL="0" lvl="0" indent="0" algn="l" defTabSz="755650">
            <a:lnSpc>
              <a:spcPct val="90000"/>
            </a:lnSpc>
            <a:spcBef>
              <a:spcPct val="0"/>
            </a:spcBef>
            <a:spcAft>
              <a:spcPct val="35000"/>
            </a:spcAft>
            <a:buNone/>
          </a:pPr>
          <a:r>
            <a:rPr lang="el-GR" sz="1700" b="1" kern="1200" dirty="0"/>
            <a:t>Κοινός μεταξύ των μελών </a:t>
          </a:r>
          <a:endParaRPr lang="en-US" sz="1700" b="1" kern="1200" dirty="0"/>
        </a:p>
      </dsp:txBody>
      <dsp:txXfrm>
        <a:off x="2554593" y="2393611"/>
        <a:ext cx="3924244" cy="596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D80DB-34BD-40A0-B244-4748E6CB3D3C}">
      <dsp:nvSpPr>
        <dsp:cNvPr id="0" name=""/>
        <dsp:cNvSpPr/>
      </dsp:nvSpPr>
      <dsp:spPr>
        <a:xfrm>
          <a:off x="1841007" y="2107258"/>
          <a:ext cx="524271" cy="499496"/>
        </a:xfrm>
        <a:custGeom>
          <a:avLst/>
          <a:gdLst/>
          <a:ahLst/>
          <a:cxnLst/>
          <a:rect l="0" t="0" r="0" b="0"/>
          <a:pathLst>
            <a:path>
              <a:moveTo>
                <a:pt x="0" y="0"/>
              </a:moveTo>
              <a:lnTo>
                <a:pt x="262135" y="0"/>
              </a:lnTo>
              <a:lnTo>
                <a:pt x="262135" y="499496"/>
              </a:lnTo>
              <a:lnTo>
                <a:pt x="524271" y="49949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5040" y="2338903"/>
        <a:ext cx="36206" cy="36206"/>
      </dsp:txXfrm>
    </dsp:sp>
    <dsp:sp modelId="{6098A332-49F0-4E66-82CC-0E018118757C}">
      <dsp:nvSpPr>
        <dsp:cNvPr id="0" name=""/>
        <dsp:cNvSpPr/>
      </dsp:nvSpPr>
      <dsp:spPr>
        <a:xfrm>
          <a:off x="1841007" y="1607761"/>
          <a:ext cx="524271" cy="499496"/>
        </a:xfrm>
        <a:custGeom>
          <a:avLst/>
          <a:gdLst/>
          <a:ahLst/>
          <a:cxnLst/>
          <a:rect l="0" t="0" r="0" b="0"/>
          <a:pathLst>
            <a:path>
              <a:moveTo>
                <a:pt x="0" y="499496"/>
              </a:moveTo>
              <a:lnTo>
                <a:pt x="262135" y="499496"/>
              </a:lnTo>
              <a:lnTo>
                <a:pt x="262135" y="0"/>
              </a:lnTo>
              <a:lnTo>
                <a:pt x="524271"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5040" y="1839406"/>
        <a:ext cx="36206" cy="36206"/>
      </dsp:txXfrm>
    </dsp:sp>
    <dsp:sp modelId="{BC9A8715-AB3A-4F44-A620-F537A14FF543}">
      <dsp:nvSpPr>
        <dsp:cNvPr id="0" name=""/>
        <dsp:cNvSpPr/>
      </dsp:nvSpPr>
      <dsp:spPr>
        <a:xfrm rot="16200000">
          <a:off x="-758522" y="1439151"/>
          <a:ext cx="3862845" cy="13362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l-GR" sz="2700" kern="1200" dirty="0"/>
            <a:t>Άκρα του προσανατολισμού στην εξουσία</a:t>
          </a:r>
          <a:endParaRPr lang="en-US" sz="2700" kern="1200" dirty="0"/>
        </a:p>
      </dsp:txBody>
      <dsp:txXfrm>
        <a:off x="-758522" y="1439151"/>
        <a:ext cx="3862845" cy="1336214"/>
      </dsp:txXfrm>
    </dsp:sp>
    <dsp:sp modelId="{31BC9C2D-C459-45F2-947D-9D93C04C1EA6}">
      <dsp:nvSpPr>
        <dsp:cNvPr id="0" name=""/>
        <dsp:cNvSpPr/>
      </dsp:nvSpPr>
      <dsp:spPr>
        <a:xfrm>
          <a:off x="2365279" y="1208164"/>
          <a:ext cx="5031280" cy="7991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l-GR" sz="2700" kern="1200" dirty="0"/>
            <a:t>Σεβασμός στην εξουσία</a:t>
          </a:r>
          <a:endParaRPr lang="en-US" sz="2700" kern="1200" dirty="0"/>
        </a:p>
      </dsp:txBody>
      <dsp:txXfrm>
        <a:off x="2365279" y="1208164"/>
        <a:ext cx="5031280" cy="799195"/>
      </dsp:txXfrm>
    </dsp:sp>
    <dsp:sp modelId="{C2C85B36-84B9-4338-A8C5-0471845841CA}">
      <dsp:nvSpPr>
        <dsp:cNvPr id="0" name=""/>
        <dsp:cNvSpPr/>
      </dsp:nvSpPr>
      <dsp:spPr>
        <a:xfrm>
          <a:off x="2365279" y="2207157"/>
          <a:ext cx="5031280" cy="7991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l-GR" sz="2700" kern="1200" dirty="0"/>
            <a:t>Ανοχή στην εξουσία</a:t>
          </a:r>
          <a:endParaRPr lang="en-US" sz="2700" kern="1200" dirty="0"/>
        </a:p>
      </dsp:txBody>
      <dsp:txXfrm>
        <a:off x="2365279" y="2207157"/>
        <a:ext cx="5031280" cy="799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CB8C0-BD13-4188-A1EB-ABA256C87892}">
      <dsp:nvSpPr>
        <dsp:cNvPr id="0" name=""/>
        <dsp:cNvSpPr/>
      </dsp:nvSpPr>
      <dsp:spPr>
        <a:xfrm>
          <a:off x="2221764" y="2136348"/>
          <a:ext cx="531509" cy="506392"/>
        </a:xfrm>
        <a:custGeom>
          <a:avLst/>
          <a:gdLst/>
          <a:ahLst/>
          <a:cxnLst/>
          <a:rect l="0" t="0" r="0" b="0"/>
          <a:pathLst>
            <a:path>
              <a:moveTo>
                <a:pt x="0" y="0"/>
              </a:moveTo>
              <a:lnTo>
                <a:pt x="265754" y="0"/>
              </a:lnTo>
              <a:lnTo>
                <a:pt x="265754" y="506392"/>
              </a:lnTo>
              <a:lnTo>
                <a:pt x="531509" y="50639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9166" y="2371191"/>
        <a:ext cx="36706" cy="36706"/>
      </dsp:txXfrm>
    </dsp:sp>
    <dsp:sp modelId="{097DF6A4-F367-4049-8F28-311DE36E509B}">
      <dsp:nvSpPr>
        <dsp:cNvPr id="0" name=""/>
        <dsp:cNvSpPr/>
      </dsp:nvSpPr>
      <dsp:spPr>
        <a:xfrm>
          <a:off x="2221764" y="1629955"/>
          <a:ext cx="531509" cy="506392"/>
        </a:xfrm>
        <a:custGeom>
          <a:avLst/>
          <a:gdLst/>
          <a:ahLst/>
          <a:cxnLst/>
          <a:rect l="0" t="0" r="0" b="0"/>
          <a:pathLst>
            <a:path>
              <a:moveTo>
                <a:pt x="0" y="506392"/>
              </a:moveTo>
              <a:lnTo>
                <a:pt x="265754" y="506392"/>
              </a:lnTo>
              <a:lnTo>
                <a:pt x="265754" y="0"/>
              </a:lnTo>
              <a:lnTo>
                <a:pt x="531509"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9166" y="1864798"/>
        <a:ext cx="36706" cy="36706"/>
      </dsp:txXfrm>
    </dsp:sp>
    <dsp:sp modelId="{A078B967-5FDE-4458-9B5B-B2AF43DBAB08}">
      <dsp:nvSpPr>
        <dsp:cNvPr id="0" name=""/>
        <dsp:cNvSpPr/>
      </dsp:nvSpPr>
      <dsp:spPr>
        <a:xfrm rot="16200000">
          <a:off x="-129165" y="1566596"/>
          <a:ext cx="3562356" cy="11395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l-GR" sz="2700" kern="1200" dirty="0"/>
            <a:t>Προσανατολισμός στον χρόνο</a:t>
          </a:r>
          <a:endParaRPr lang="en-US" sz="2700" kern="1200" dirty="0"/>
        </a:p>
      </dsp:txBody>
      <dsp:txXfrm>
        <a:off x="-129165" y="1566596"/>
        <a:ext cx="3562356" cy="1139503"/>
      </dsp:txXfrm>
    </dsp:sp>
    <dsp:sp modelId="{620498B2-A9AA-40FE-B2E1-870BF6BFA8F7}">
      <dsp:nvSpPr>
        <dsp:cNvPr id="0" name=""/>
        <dsp:cNvSpPr/>
      </dsp:nvSpPr>
      <dsp:spPr>
        <a:xfrm>
          <a:off x="2753274" y="1224842"/>
          <a:ext cx="3737572" cy="81022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l-GR" sz="2700" kern="1200" dirty="0"/>
            <a:t>Βραχυπρόθεσμος</a:t>
          </a:r>
          <a:endParaRPr lang="en-US" sz="2700" kern="1200" dirty="0"/>
        </a:p>
      </dsp:txBody>
      <dsp:txXfrm>
        <a:off x="2753274" y="1224842"/>
        <a:ext cx="3737572" cy="810227"/>
      </dsp:txXfrm>
    </dsp:sp>
    <dsp:sp modelId="{52B499DE-1288-4648-8E69-90502BD4438B}">
      <dsp:nvSpPr>
        <dsp:cNvPr id="0" name=""/>
        <dsp:cNvSpPr/>
      </dsp:nvSpPr>
      <dsp:spPr>
        <a:xfrm>
          <a:off x="2753274" y="2237626"/>
          <a:ext cx="3737572" cy="81022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l-GR" sz="2700" kern="1200" dirty="0"/>
            <a:t>Μακροπρόθεσμος</a:t>
          </a:r>
          <a:endParaRPr lang="en-US" sz="2700" kern="1200" dirty="0"/>
        </a:p>
      </dsp:txBody>
      <dsp:txXfrm>
        <a:off x="2753274" y="2237626"/>
        <a:ext cx="3737572" cy="8102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6B2BD-EF23-4DAB-BC4F-29B23E79D304}">
      <dsp:nvSpPr>
        <dsp:cNvPr id="0" name=""/>
        <dsp:cNvSpPr/>
      </dsp:nvSpPr>
      <dsp:spPr>
        <a:xfrm>
          <a:off x="0" y="749878"/>
          <a:ext cx="8229600" cy="3291840"/>
        </a:xfrm>
        <a:prstGeom prst="leftRightRibbon">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82245-308C-4F96-A6C9-0587518225F5}">
      <dsp:nvSpPr>
        <dsp:cNvPr id="0" name=""/>
        <dsp:cNvSpPr/>
      </dsp:nvSpPr>
      <dsp:spPr>
        <a:xfrm>
          <a:off x="823329" y="1325950"/>
          <a:ext cx="2715768" cy="161300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r" defTabSz="1155700" rtl="0">
            <a:lnSpc>
              <a:spcPct val="90000"/>
            </a:lnSpc>
            <a:spcBef>
              <a:spcPct val="0"/>
            </a:spcBef>
            <a:spcAft>
              <a:spcPct val="35000"/>
            </a:spcAft>
            <a:buNone/>
          </a:pPr>
          <a:r>
            <a:rPr lang="el-GR" sz="2600" kern="1200" dirty="0"/>
            <a:t>Κριτήριο της </a:t>
          </a:r>
          <a:r>
            <a:rPr lang="el-GR" sz="2600" kern="1200" dirty="0" err="1"/>
            <a:t>αυτοαναφοράς</a:t>
          </a:r>
          <a:endParaRPr lang="en-US" sz="2600" kern="1200" dirty="0"/>
        </a:p>
      </dsp:txBody>
      <dsp:txXfrm>
        <a:off x="823329" y="1325950"/>
        <a:ext cx="2715768" cy="1613001"/>
      </dsp:txXfrm>
    </dsp:sp>
    <dsp:sp modelId="{7D612078-7789-4C83-8F70-49E10081EB9A}">
      <dsp:nvSpPr>
        <dsp:cNvPr id="0" name=""/>
        <dsp:cNvSpPr/>
      </dsp:nvSpPr>
      <dsp:spPr>
        <a:xfrm>
          <a:off x="4114800" y="1852644"/>
          <a:ext cx="3209544" cy="161300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l" defTabSz="1155700" rtl="0">
            <a:lnSpc>
              <a:spcPct val="90000"/>
            </a:lnSpc>
            <a:spcBef>
              <a:spcPct val="0"/>
            </a:spcBef>
            <a:spcAft>
              <a:spcPct val="35000"/>
            </a:spcAft>
            <a:buNone/>
          </a:pPr>
          <a:r>
            <a:rPr lang="el-GR" sz="2600" kern="1200" dirty="0"/>
            <a:t>Αφομοίωση</a:t>
          </a:r>
          <a:endParaRPr lang="en-US" sz="2600" kern="1200" dirty="0"/>
        </a:p>
        <a:p>
          <a:pPr marL="228600" lvl="1" indent="-228600" algn="l" defTabSz="1155700" rtl="0">
            <a:lnSpc>
              <a:spcPct val="90000"/>
            </a:lnSpc>
            <a:spcBef>
              <a:spcPct val="0"/>
            </a:spcBef>
            <a:spcAft>
              <a:spcPct val="15000"/>
            </a:spcAft>
            <a:buChar char="•"/>
          </a:pPr>
          <a:r>
            <a:rPr lang="el-GR" sz="2600" b="1" kern="1200" dirty="0"/>
            <a:t>Διαπολιτισμική επίγνωση</a:t>
          </a:r>
          <a:endParaRPr lang="en-US" sz="2600" kern="1200" dirty="0"/>
        </a:p>
      </dsp:txBody>
      <dsp:txXfrm>
        <a:off x="4114800" y="1852644"/>
        <a:ext cx="3209544" cy="16130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5/29/2025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5/29/2025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a:p>
        </p:txBody>
      </p:sp>
    </p:spTree>
    <p:extLst>
      <p:ext uri="{BB962C8B-B14F-4D97-AF65-F5344CB8AC3E}">
        <p14:creationId xmlns:p14="http://schemas.microsoft.com/office/powerpoint/2010/main" val="16540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Religion is an important aspect of most societies. It affects the ways in which members of a society relate to each other and to outsiders. Approximately 84 percent of the world’s 6.9 billion people claim some religious affiliation. As reflected in Map 4.3, 77 percent of the world’s population adheres to one of four religions: Christianity (31.5 percent), including Roman Catholics, Protestants, and Eastern Orthodox; Islam (23.2 percent); Hinduism (15.0 percent); and Buddhism (7.1 percent)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11</a:t>
            </a:fld>
            <a:endParaRPr lang="en-US"/>
          </a:p>
        </p:txBody>
      </p:sp>
    </p:spTree>
    <p:extLst>
      <p:ext uri="{BB962C8B-B14F-4D97-AF65-F5344CB8AC3E}">
        <p14:creationId xmlns:p14="http://schemas.microsoft.com/office/powerpoint/2010/main" val="154447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Religion shapes the attitudes its adherents have toward work, consumption, individual responsibility, and planning for the future</a:t>
            </a:r>
          </a:p>
          <a:p>
            <a:pPr marL="171450" indent="-171450">
              <a:buFont typeface="Arial" panose="020B0604020202020204" pitchFamily="34" charset="0"/>
              <a:buChar char="•"/>
            </a:pPr>
            <a:r>
              <a:rPr lang="en-US" dirty="0"/>
              <a:t>Religion affects the business environment in other important ways. Often religions impose constraints on the roles of individuals</a:t>
            </a:r>
          </a:p>
          <a:p>
            <a:pPr marL="171450" indent="-171450">
              <a:buFont typeface="Arial" panose="020B0604020202020204" pitchFamily="34" charset="0"/>
              <a:buChar char="•"/>
            </a:pPr>
            <a:r>
              <a:rPr lang="en-US" dirty="0"/>
              <a:t>Religion also affects the types of products consumers may purchase as well as seasonal patterns of consumption</a:t>
            </a:r>
          </a:p>
          <a:p>
            <a:pPr marL="171450" indent="-171450">
              <a:buFont typeface="Arial" panose="020B0604020202020204" pitchFamily="34" charset="0"/>
              <a:buChar char="•"/>
            </a:pPr>
            <a:r>
              <a:rPr lang="en-US" dirty="0"/>
              <a:t>The impact of religion on international businesses varies from country to country, depending on the country’s legal system, its homogeneity of religious beliefs, and its toleration of other religious viewpoints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12</a:t>
            </a:fld>
            <a:endParaRPr lang="en-US"/>
          </a:p>
        </p:txBody>
      </p:sp>
    </p:spTree>
    <p:extLst>
      <p:ext uri="{BB962C8B-B14F-4D97-AF65-F5344CB8AC3E}">
        <p14:creationId xmlns:p14="http://schemas.microsoft.com/office/powerpoint/2010/main" val="240697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Culture also affects and reflects the secular values and attitudes of the members of a society. Values are the principles and standards accepted by the members; attitudes encompass the actions, feelings, and thoughts that result from those values. Cultural values often stem from deep-seated beliefs about the individual’s position in relation to his or her deity, the family, and the social hierarchy. Cultural attitudes toward such factors as time, age, education, and status reflect these values and in turn shape the behavior of and opportunities available to international businesses operating in a given culture</a:t>
            </a:r>
          </a:p>
          <a:p>
            <a:pPr marL="171450" indent="-171450">
              <a:buFont typeface="Arial" panose="020B0604020202020204" pitchFamily="34" charset="0"/>
              <a:buChar char="•"/>
            </a:pPr>
            <a:r>
              <a:rPr lang="en-US" b="1" dirty="0"/>
              <a:t>Time</a:t>
            </a:r>
            <a:r>
              <a:rPr lang="en-US" dirty="0"/>
              <a:t>:  Attitudes about time differ dramatically across cultures. In Anglo-Saxon cultures, the prevailing attitude is “time is money.” Time represents the opportunity to produce more and to raise one’s income, so it is not to be wasted</a:t>
            </a:r>
          </a:p>
          <a:p>
            <a:pPr marL="171450" indent="-171450">
              <a:buFont typeface="Arial" panose="020B0604020202020204" pitchFamily="34" charset="0"/>
              <a:buChar char="•"/>
            </a:pPr>
            <a:r>
              <a:rPr lang="en-US" b="1" dirty="0"/>
              <a:t>Age:</a:t>
            </a:r>
            <a:r>
              <a:rPr lang="en-US" dirty="0"/>
              <a:t> Important cultural differences exist in attitudes toward age. Youthfulness is considered a virtue in the United States. Many U.S. firms devote much time and energy to identifying young “fast-trackers” and providing them with important, tough assignments, such as negotiating joint ventures with international partners. In Asian and Arab cultures, however, age is respected and a manager’s stature is correlated with age</a:t>
            </a:r>
          </a:p>
          <a:p>
            <a:pPr marL="171450" indent="-171450">
              <a:buFont typeface="Arial" panose="020B0604020202020204" pitchFamily="34" charset="0"/>
              <a:buChar char="•"/>
            </a:pPr>
            <a:r>
              <a:rPr lang="en-US" b="1" dirty="0"/>
              <a:t>Education</a:t>
            </a:r>
            <a:r>
              <a:rPr lang="en-US" dirty="0"/>
              <a:t>: A country’s formal system of public and private education is an important transmitter and reflection of the cultural values of its society</a:t>
            </a:r>
          </a:p>
          <a:p>
            <a:pPr marL="171450" indent="-171450">
              <a:buFont typeface="Arial" panose="020B0604020202020204" pitchFamily="34" charset="0"/>
              <a:buChar char="•"/>
            </a:pPr>
            <a:r>
              <a:rPr lang="en-US" b="1" dirty="0"/>
              <a:t>Status</a:t>
            </a:r>
            <a:r>
              <a:rPr lang="en-US" dirty="0"/>
              <a:t>: The means by which status is achieved also vary across cultures. In some societies status is inherited as a result of the wealth or rank of one’s ancestors. In others it is earned by the individual through personal accomplishments or professional achievements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13</a:t>
            </a:fld>
            <a:endParaRPr lang="en-US"/>
          </a:p>
        </p:txBody>
      </p:sp>
    </p:spTree>
    <p:extLst>
      <p:ext uri="{BB962C8B-B14F-4D97-AF65-F5344CB8AC3E}">
        <p14:creationId xmlns:p14="http://schemas.microsoft.com/office/powerpoint/2010/main" val="60218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useful way of characterizing differences in cultures is the low-context–high-context approach developed by Edward and Mildred Hall. In a low-context culture, the words used by the speaker explicitly convey the speaker’s message to the listener. Anglo-Saxon countries such as Canada, the United Kingdom, and the United States, and Germanic countries are good examples of low-context cultures (see Table 4.2). In a high-context culture, the context in which a conversation occurs is just as important as the words that are actually spoken, and cultural clues are important in understanding what is being communicated. Examples are Arab countries and Japan</a:t>
            </a:r>
          </a:p>
          <a:p>
            <a:pPr marL="171450" indent="-171450">
              <a:buFont typeface="Arial" panose="020B0604020202020204" pitchFamily="34" charset="0"/>
              <a:buChar char="•"/>
            </a:pPr>
            <a:r>
              <a:rPr lang="en-US" dirty="0"/>
              <a:t>Business behaviors in high-context cultures often differ from those in low-context cultures. For example, German advertising is typically fact oriented, whereas Japanese advertising is often more emotion oriented. High-context cultures place higher value on interpersonal relations in deciding whether to enter into a business arrangement. In such cultures preliminary meetings are often held to determine whether the parties can trust each other and work together comfortably. Low-context cultures place more importance on the specific terms of a transaction</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14</a:t>
            </a:fld>
            <a:endParaRPr lang="en-US"/>
          </a:p>
        </p:txBody>
      </p:sp>
    </p:spTree>
    <p:extLst>
      <p:ext uri="{BB962C8B-B14F-4D97-AF65-F5344CB8AC3E}">
        <p14:creationId xmlns:p14="http://schemas.microsoft.com/office/powerpoint/2010/main" val="220626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useful way of characterizing differences in cultures is the low-context–high-context approach developed by Edward and Mildred Hall. In a low-context culture, the words used by the speaker explicitly convey the speaker’s message to the listener. Anglo-Saxon countries such as Canada, the United Kingdom, and the United States, and Germanic countries are good examples of low-context cultures (see Table 4.2). In a high-context culture, the context in which a conversation occurs is just as important as the words that are actually spoken, and cultural clues are important in understanding what is being communicated. Examples are Arab countries and Japan</a:t>
            </a:r>
          </a:p>
          <a:p>
            <a:pPr marL="171450" indent="-171450">
              <a:buFont typeface="Arial" panose="020B0604020202020204" pitchFamily="34" charset="0"/>
              <a:buChar char="•"/>
            </a:pPr>
            <a:r>
              <a:rPr lang="en-US" dirty="0"/>
              <a:t>Business behaviors in high-context cultures often differ from those in low-context cultures. For example, German advertising is typically fact oriented, whereas Japanese advertising is often more emotion oriented. High-context cultures place higher value on interpersonal relations in deciding whether to enter into a business arrangement. In such cultures preliminary meetings are often held to determine whether the parties can trust each other and work together comfortably. Low-context cultures place more importance on the specific terms of a transaction</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15</a:t>
            </a:fld>
            <a:endParaRPr lang="en-US"/>
          </a:p>
        </p:txBody>
      </p:sp>
    </p:spTree>
    <p:extLst>
      <p:ext uri="{BB962C8B-B14F-4D97-AF65-F5344CB8AC3E}">
        <p14:creationId xmlns:p14="http://schemas.microsoft.com/office/powerpoint/2010/main" val="394577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cultural cluster approach is another technique for classifying and making sense of national cultures. Similarities exist among many cultures, thereby reducing some of the need to customize business practices to meet the demands of local cultures. Anthropologists, sociologists, and international business scholars have analyzed such factors as job satisfaction, work roles, and interpersonal work relations in an attempt to identify clusters of countries that share similar cultural values that can affect business practices</a:t>
            </a:r>
          </a:p>
          <a:p>
            <a:pPr marL="171450" indent="-171450">
              <a:buFont typeface="Arial" panose="020B0604020202020204" pitchFamily="34" charset="0"/>
              <a:buChar char="•"/>
            </a:pPr>
            <a:r>
              <a:rPr lang="en-US" dirty="0"/>
              <a:t>Map 4.4 shows ten country clusters, synthesized from the work of several teams of researchers</a:t>
            </a:r>
          </a:p>
          <a:p>
            <a:pPr marL="171450" indent="-171450">
              <a:buFont typeface="Arial" panose="020B0604020202020204" pitchFamily="34" charset="0"/>
              <a:buChar char="•"/>
            </a:pPr>
            <a:r>
              <a:rPr lang="en-US" b="1" dirty="0"/>
              <a:t>A cultural cluster </a:t>
            </a:r>
            <a:r>
              <a:rPr lang="en-US" dirty="0"/>
              <a:t>comprises countries that share many cultural similarities, although differences do remain. Many clusters are based on language similarities, as is apparent in the Anglo, Germanic, Latin American, and Middle East (excepting Turkey) clusters and, to a lesser extent, in the Nordic and Latin European clusters. Of course, one can disagree with some placements of countries within clusters. Spain and the countries of Latin America share many culture values, for example</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16</a:t>
            </a:fld>
            <a:endParaRPr lang="en-US"/>
          </a:p>
        </p:txBody>
      </p:sp>
    </p:spTree>
    <p:extLst>
      <p:ext uri="{BB962C8B-B14F-4D97-AF65-F5344CB8AC3E}">
        <p14:creationId xmlns:p14="http://schemas.microsoft.com/office/powerpoint/2010/main" val="11797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international businesses instinctively use the cultural cluster approach in formulating their internationalization strategies. U.S. firms’ first exporting efforts often focus on Canada and the United Kingdom. Hong Kong and Taiwanese firms have been successful in exploiting China’s markets. Similarly, many Spanish firms have chosen to focus their international expansion efforts on Spanish-speaking areas in the Americas</a:t>
            </a:r>
          </a:p>
          <a:p>
            <a:pPr marL="171450" indent="-171450">
              <a:buFont typeface="Arial" panose="020B0604020202020204" pitchFamily="34" charset="0"/>
              <a:buChar char="•"/>
            </a:pPr>
            <a:r>
              <a:rPr lang="en-US" dirty="0"/>
              <a:t>Closeness of culture may affect the form that firms use to enter foreign markets. Researchers have found, for example, that Canadian firms are more likely to enter the British market by establishing joint ventures with British firms, whereas Japanese firms are more likely to enter the British market via a greenfield investment, that is, a brand-new investment. The likely reason for the difference? Because of the relative closeness of their national cultures, Canadian firms are more comfortable working with British partners than are Japanese firms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17</a:t>
            </a:fld>
            <a:endParaRPr lang="en-US"/>
          </a:p>
        </p:txBody>
      </p:sp>
    </p:spTree>
    <p:extLst>
      <p:ext uri="{BB962C8B-B14F-4D97-AF65-F5344CB8AC3E}">
        <p14:creationId xmlns:p14="http://schemas.microsoft.com/office/powerpoint/2010/main" val="52703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influential studies analyzing cultural differences and synthesizing cultural similarities are those performed by Geert </a:t>
            </a:r>
            <a:r>
              <a:rPr lang="en-US" dirty="0" err="1"/>
              <a:t>Hofstede</a:t>
            </a:r>
            <a:r>
              <a:rPr lang="en-US" dirty="0"/>
              <a:t>, a Dutch researcher who studied 116,000 people working for IBM in dozens of different countries. Although </a:t>
            </a:r>
            <a:r>
              <a:rPr lang="en-US" dirty="0" err="1"/>
              <a:t>Hofstede’s</a:t>
            </a:r>
            <a:r>
              <a:rPr lang="en-US" dirty="0"/>
              <a:t> work has been criticized for methodological weaknesses and his own cultural biases, it remains the largest and most comprehensive work of its kind. </a:t>
            </a:r>
            <a:r>
              <a:rPr lang="en-US" dirty="0" err="1"/>
              <a:t>Hofstede’s</a:t>
            </a:r>
            <a:r>
              <a:rPr lang="en-US" dirty="0"/>
              <a:t> work identified five important dimensions along which people seem to differ across cultures. These dimensions are shown in Figure 4.2. Note that these dimensions reflect tendencies within cultures, not absolutes. Within any given culture, there are likely to be people at every point on each dimension. Moreover, cultures can change over time, albeit usually slowly</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18</a:t>
            </a:fld>
            <a:endParaRPr lang="en-US"/>
          </a:p>
        </p:txBody>
      </p:sp>
    </p:spTree>
    <p:extLst>
      <p:ext uri="{BB962C8B-B14F-4D97-AF65-F5344CB8AC3E}">
        <p14:creationId xmlns:p14="http://schemas.microsoft.com/office/powerpoint/2010/main" val="2886112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 orientation is a person’s beliefs about the relative importance of the individual and the groups to which that person belongs. The two extremes of social orientation, summarized in Table 4.4, are </a:t>
            </a:r>
            <a:r>
              <a:rPr lang="en-US" b="1" dirty="0"/>
              <a:t>individualism and collectivism</a:t>
            </a:r>
            <a:r>
              <a:rPr lang="en-US" dirty="0"/>
              <a:t> </a:t>
            </a:r>
          </a:p>
          <a:p>
            <a:pPr marL="171450" indent="-171450">
              <a:buFont typeface="Arial" panose="020B0604020202020204" pitchFamily="34" charset="0"/>
              <a:buChar char="•"/>
            </a:pPr>
            <a:r>
              <a:rPr lang="en-US" b="1" dirty="0"/>
              <a:t>Individualism</a:t>
            </a:r>
            <a:r>
              <a:rPr lang="en-US" dirty="0"/>
              <a:t> is the cultural belief that the person comes first. Key values of individualistic people include a high degree of self-respect and independence. These people often put their own career interests before the good of their organizations, and they tend to assess decisions in terms of how those decisions affect them as individuals</a:t>
            </a:r>
          </a:p>
          <a:p>
            <a:pPr marL="171450" indent="-171450">
              <a:buFont typeface="Arial" panose="020B0604020202020204" pitchFamily="34" charset="0"/>
              <a:buChar char="•"/>
            </a:pPr>
            <a:r>
              <a:rPr lang="en-US" b="1" dirty="0"/>
              <a:t>Collectivism,</a:t>
            </a:r>
            <a:r>
              <a:rPr lang="en-US" dirty="0"/>
              <a:t> the opposite of individualism, is the belief that the group comes first. Societies that tend to be collectivistic are usually characterized by well-defined social networks, including extended families, tribes, and coworkers. People are expected to put the good of the group ahead of their own personal welfare, interests, or success. Individual behavior in such cultures is strongly influenced by the emotion of shame; when a group fails, its members take the failure personally and experience shame. In addition, group members try to fit into their group harmoniously, with a minimum of conflict or tension</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19</a:t>
            </a:fld>
            <a:endParaRPr lang="en-US"/>
          </a:p>
        </p:txBody>
      </p:sp>
    </p:spTree>
    <p:extLst>
      <p:ext uri="{BB962C8B-B14F-4D97-AF65-F5344CB8AC3E}">
        <p14:creationId xmlns:p14="http://schemas.microsoft.com/office/powerpoint/2010/main" val="303834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cultures are characterized by </a:t>
            </a:r>
            <a:r>
              <a:rPr lang="en-US" b="1" dirty="0"/>
              <a:t>power respect</a:t>
            </a:r>
            <a:r>
              <a:rPr lang="en-US" dirty="0"/>
              <a:t>. This means that people in a culture tend to accept the power and authority of their superiors simply on the basis of the superiors’ positions in the hierarchy. These same people also tend to respect the superiors’ right to that power. People at all levels in a firm accept the decisions and mandates of those above them because of the implicit belief that higher-level positions carry the right to make decisions and issue mandates</a:t>
            </a:r>
          </a:p>
          <a:p>
            <a:pPr marL="171450" indent="-171450">
              <a:buFont typeface="Arial" panose="020B0604020202020204" pitchFamily="34" charset="0"/>
              <a:buChar char="•"/>
            </a:pPr>
            <a:r>
              <a:rPr lang="en-US" dirty="0"/>
              <a:t>In contrast, people in cultures characterized by </a:t>
            </a:r>
            <a:r>
              <a:rPr lang="en-US" b="1" dirty="0"/>
              <a:t>power tolerance </a:t>
            </a:r>
            <a:r>
              <a:rPr lang="en-US" dirty="0"/>
              <a:t>attach much less significance to a person’s position in the hierarchy. These people are more willing to question a decision or mandate from someone at a higher level or perhaps even refuse to accept it. They are willing to follow a leader when that leader is perceived to be right or when it seems to be in their own self-interest to do so but not because of the leader’s intangible right to issue orders</a:t>
            </a:r>
          </a:p>
          <a:p>
            <a:pPr marL="171450" indent="-171450">
              <a:buFont typeface="Arial" panose="020B0604020202020204" pitchFamily="34" charset="0"/>
              <a:buChar char="•"/>
            </a:pPr>
            <a:r>
              <a:rPr lang="en-US" dirty="0"/>
              <a:t>Persons from power-tolerant cultures believe that hierarchies exist to solve problems and organize tasks within organizations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20</a:t>
            </a:fld>
            <a:endParaRPr lang="en-US"/>
          </a:p>
        </p:txBody>
      </p:sp>
    </p:spTree>
    <p:extLst>
      <p:ext uri="{BB962C8B-B14F-4D97-AF65-F5344CB8AC3E}">
        <p14:creationId xmlns:p14="http://schemas.microsoft.com/office/powerpoint/2010/main" val="38586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Culture reflects </a:t>
            </a:r>
            <a:r>
              <a:rPr lang="en-US" b="1" dirty="0"/>
              <a:t>learned behavior </a:t>
            </a:r>
            <a:r>
              <a:rPr lang="en-US" dirty="0"/>
              <a:t>that is transmitted from one member of a society to another. Some elements of culture are transmitted </a:t>
            </a:r>
            <a:r>
              <a:rPr lang="en-US" dirty="0" err="1"/>
              <a:t>intergenerationally</a:t>
            </a:r>
            <a:r>
              <a:rPr lang="en-US" dirty="0"/>
              <a:t>, as when parents teach their children table manners. Other elements are transmitted </a:t>
            </a:r>
            <a:r>
              <a:rPr lang="en-US" dirty="0" err="1"/>
              <a:t>intragenerationally</a:t>
            </a:r>
            <a:r>
              <a:rPr lang="en-US" dirty="0"/>
              <a:t>, as when seniors educate incoming freshmen about a school’s traditions.</a:t>
            </a:r>
          </a:p>
          <a:p>
            <a:pPr marL="171450" indent="-171450">
              <a:buFont typeface="Arial" panose="020B0604020202020204" pitchFamily="34" charset="0"/>
              <a:buChar char="•"/>
            </a:pPr>
            <a:r>
              <a:rPr lang="en-US" dirty="0"/>
              <a:t>The elements of culture are </a:t>
            </a:r>
            <a:r>
              <a:rPr lang="en-US" b="1" dirty="0"/>
              <a:t>interrelated</a:t>
            </a:r>
            <a:r>
              <a:rPr lang="en-US" dirty="0"/>
              <a:t>. For example, Japan’s group-oriented, hierarchical society stresses harmony and loyalty, which historically translated into lifetime employment and minimal job switching.</a:t>
            </a:r>
          </a:p>
          <a:p>
            <a:pPr marL="171450" indent="-171450">
              <a:buFont typeface="Arial" panose="020B0604020202020204" pitchFamily="34" charset="0"/>
              <a:buChar char="•"/>
            </a:pPr>
            <a:r>
              <a:rPr lang="en-US" dirty="0"/>
              <a:t>Because culture is learned behavior, it is </a:t>
            </a:r>
            <a:r>
              <a:rPr lang="en-US" b="1" dirty="0"/>
              <a:t>adaptive</a:t>
            </a:r>
            <a:r>
              <a:rPr lang="en-US" dirty="0"/>
              <a:t>; that is, the culture changes in response to external forces that affect the society. For example, after World War II, Germany was divided into free-market-oriented West Germany and communist-controlled East Germany. Despite their having a common heritage developed over centuries, this division created large cultural differences between </a:t>
            </a:r>
            <a:r>
              <a:rPr lang="en-US" dirty="0" err="1"/>
              <a:t>Ossis</a:t>
            </a:r>
            <a:r>
              <a:rPr lang="en-US" dirty="0"/>
              <a:t> (East Germans) and </a:t>
            </a:r>
            <a:r>
              <a:rPr lang="en-US" dirty="0" err="1"/>
              <a:t>Wessis</a:t>
            </a:r>
            <a:r>
              <a:rPr lang="en-US" dirty="0"/>
              <a:t> (West Germans). The differences resulted from adaptations of the East German culture to the dictates of communist ideology regarding attitudes toward work, risk taking, and fairness of reward systems.</a:t>
            </a:r>
          </a:p>
          <a:p>
            <a:pPr marL="171450" indent="-171450">
              <a:buFont typeface="Arial" panose="020B0604020202020204" pitchFamily="34" charset="0"/>
              <a:buChar char="•"/>
            </a:pPr>
            <a:r>
              <a:rPr lang="en-US" dirty="0"/>
              <a:t>Culture is </a:t>
            </a:r>
            <a:r>
              <a:rPr lang="en-US" b="1" dirty="0"/>
              <a:t>shared</a:t>
            </a:r>
            <a:r>
              <a:rPr lang="en-US" dirty="0"/>
              <a:t> by members of the society and indeed defines the membership in the society. Individuals who share a culture are members of a society; those who do not are outside the boundaries of the society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3</a:t>
            </a:fld>
            <a:endParaRPr lang="en-US"/>
          </a:p>
        </p:txBody>
      </p:sp>
    </p:spTree>
    <p:extLst>
      <p:ext uri="{BB962C8B-B14F-4D97-AF65-F5344CB8AC3E}">
        <p14:creationId xmlns:p14="http://schemas.microsoft.com/office/powerpoint/2010/main" val="1645781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orientation refers to the beliefs that people in a culture hold about the appropriateness of power and authority differences in hierarchies such as business organizations. The extremes of the dimension of power orientation are summarized in Table 4.5</a:t>
            </a:r>
          </a:p>
        </p:txBody>
      </p:sp>
      <p:sp>
        <p:nvSpPr>
          <p:cNvPr id="4" name="Slide Number Placeholder 3"/>
          <p:cNvSpPr>
            <a:spLocks noGrp="1"/>
          </p:cNvSpPr>
          <p:nvPr>
            <p:ph type="sldNum" sz="quarter" idx="10"/>
          </p:nvPr>
        </p:nvSpPr>
        <p:spPr/>
        <p:txBody>
          <a:bodyPr/>
          <a:lstStyle/>
          <a:p>
            <a:fld id="{B0095DCC-EE18-4545-A460-FEB7AB82EEA5}" type="slidenum">
              <a:rPr lang="en-US" smtClean="0"/>
              <a:pPr/>
              <a:t>21</a:t>
            </a:fld>
            <a:endParaRPr lang="en-US"/>
          </a:p>
        </p:txBody>
      </p:sp>
    </p:spTree>
    <p:extLst>
      <p:ext uri="{BB962C8B-B14F-4D97-AF65-F5344CB8AC3E}">
        <p14:creationId xmlns:p14="http://schemas.microsoft.com/office/powerpoint/2010/main" val="2200417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Uncertainty orientation is the feeling people have regarding uncertain and ambiguous situations. The extremes of this dimension are summarized in Table 4.6</a:t>
            </a:r>
          </a:p>
          <a:p>
            <a:pPr marL="171450" indent="-171450">
              <a:buFont typeface="Arial" panose="020B0604020202020204" pitchFamily="34" charset="0"/>
              <a:buChar char="•"/>
            </a:pPr>
            <a:r>
              <a:rPr lang="en-US" dirty="0"/>
              <a:t>People in cultures characterized by </a:t>
            </a:r>
            <a:r>
              <a:rPr lang="en-US" b="1" dirty="0"/>
              <a:t>uncertainty acceptance </a:t>
            </a:r>
            <a:r>
              <a:rPr lang="en-US" dirty="0"/>
              <a:t>are stimulated by change and thrive on new opportunities. Ambiguity is seen as a context within which an individual can grow, develop, and carve out new opportunities. In these cultures certainty carries with it a sense of monotony, routineness, and overbearing structure</a:t>
            </a:r>
          </a:p>
          <a:p>
            <a:pPr marL="171450" indent="-171450">
              <a:buFont typeface="Arial" panose="020B0604020202020204" pitchFamily="34" charset="0"/>
              <a:buChar char="•"/>
            </a:pPr>
            <a:r>
              <a:rPr lang="en-US" dirty="0"/>
              <a:t>In contrast, people in cultures characterized by </a:t>
            </a:r>
            <a:r>
              <a:rPr lang="en-US" b="1" dirty="0"/>
              <a:t>uncertainty avoidance </a:t>
            </a:r>
            <a:r>
              <a:rPr lang="en-US" dirty="0"/>
              <a:t>dislike ambiguity and will avoid it whenever possible. Ambiguity and change are seen as undesirable. These people tend to prefer a structured and routine, even bureaucratic, way of doing things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22</a:t>
            </a:fld>
            <a:endParaRPr lang="en-US"/>
          </a:p>
        </p:txBody>
      </p:sp>
    </p:spTree>
    <p:extLst>
      <p:ext uri="{BB962C8B-B14F-4D97-AF65-F5344CB8AC3E}">
        <p14:creationId xmlns:p14="http://schemas.microsoft.com/office/powerpoint/2010/main" val="2794364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Hofstede’s</a:t>
            </a:r>
            <a:r>
              <a:rPr lang="en-US" dirty="0"/>
              <a:t> fourth dimension, goal orientation, is the manner in which people are motivated to work toward different kinds of goals. One extreme on the goal orientation continuum is </a:t>
            </a:r>
            <a:r>
              <a:rPr lang="en-US" b="1" dirty="0"/>
              <a:t>aggressive goal behavior</a:t>
            </a:r>
            <a:r>
              <a:rPr lang="en-US" dirty="0"/>
              <a:t> (see Table 4.7). People who exhibit aggressive goal behavior tend to place a high premium on material possessions, money, and assertiveness. At the other extreme, people who adopt </a:t>
            </a:r>
            <a:r>
              <a:rPr lang="en-US" b="1" dirty="0"/>
              <a:t>passive goal behavior </a:t>
            </a:r>
            <a:r>
              <a:rPr lang="en-US" dirty="0"/>
              <a:t>place a higher value on social relationships, quality of life, and concern for others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23</a:t>
            </a:fld>
            <a:endParaRPr lang="en-US"/>
          </a:p>
        </p:txBody>
      </p:sp>
    </p:spTree>
    <p:extLst>
      <p:ext uri="{BB962C8B-B14F-4D97-AF65-F5344CB8AC3E}">
        <p14:creationId xmlns:p14="http://schemas.microsoft.com/office/powerpoint/2010/main" val="954852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Hofstede’s</a:t>
            </a:r>
            <a:r>
              <a:rPr lang="en-US" dirty="0"/>
              <a:t> fifth dimension, time orientation, is the extent to which members of a culture adopt a long-term versus a short-term outlook on work, life, and other aspects of society</a:t>
            </a:r>
          </a:p>
        </p:txBody>
      </p:sp>
      <p:sp>
        <p:nvSpPr>
          <p:cNvPr id="4" name="Slide Number Placeholder 3"/>
          <p:cNvSpPr>
            <a:spLocks noGrp="1"/>
          </p:cNvSpPr>
          <p:nvPr>
            <p:ph type="sldNum" sz="quarter" idx="10"/>
          </p:nvPr>
        </p:nvSpPr>
        <p:spPr/>
        <p:txBody>
          <a:bodyPr/>
          <a:lstStyle/>
          <a:p>
            <a:fld id="{B0095DCC-EE18-4545-A460-FEB7AB82EEA5}" type="slidenum">
              <a:rPr lang="en-US" smtClean="0"/>
              <a:pPr/>
              <a:t>24</a:t>
            </a:fld>
            <a:endParaRPr lang="en-US"/>
          </a:p>
        </p:txBody>
      </p:sp>
    </p:spTree>
    <p:extLst>
      <p:ext uri="{BB962C8B-B14F-4D97-AF65-F5344CB8AC3E}">
        <p14:creationId xmlns:p14="http://schemas.microsoft.com/office/powerpoint/2010/main" val="169783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dealing with a new culture, many international businesspeople make the mistake of relying on the </a:t>
            </a:r>
            <a:r>
              <a:rPr lang="en-US" b="1" dirty="0"/>
              <a:t>self-reference criterion</a:t>
            </a:r>
            <a:r>
              <a:rPr lang="en-US" dirty="0"/>
              <a:t>, the unconscious use of one’s own culture to help assess new surroundings</a:t>
            </a:r>
          </a:p>
          <a:p>
            <a:pPr marL="171450" indent="-171450">
              <a:buFont typeface="Arial" panose="020B0604020202020204" pitchFamily="34" charset="0"/>
              <a:buChar char="•"/>
            </a:pPr>
            <a:r>
              <a:rPr lang="en-US" dirty="0"/>
              <a:t>To be successful, international businesspeople traveling abroad must remember that they are the foreigners and must attempt to behave according to the rules of the culture at hand. There are numerous ways to obtain knowledge about other cultures to achieve </a:t>
            </a:r>
            <a:r>
              <a:rPr lang="en-US" b="1" dirty="0"/>
              <a:t>cross-cultural literacy</a:t>
            </a:r>
          </a:p>
          <a:p>
            <a:pPr marL="171450" indent="-171450">
              <a:buFont typeface="Arial" panose="020B0604020202020204" pitchFamily="34" charset="0"/>
              <a:buChar char="•"/>
            </a:pPr>
            <a:r>
              <a:rPr lang="en-US" b="0" dirty="0"/>
              <a:t>Cross-cultural literacy is the first step in </a:t>
            </a:r>
            <a:r>
              <a:rPr lang="en-US" b="1" dirty="0"/>
              <a:t>acculturation</a:t>
            </a:r>
            <a:r>
              <a:rPr lang="en-US" b="0" dirty="0"/>
              <a:t>, the process by which people not only understand a foreign culture but also modify and adapt their behavior to make it compatible with that culture. Acculturation is of particular importance to home country managers who frequently interact with host country nationals—for example, a plant manager from the home country or a marketing director working overseas at a foreign subsidiary</a:t>
            </a:r>
          </a:p>
        </p:txBody>
      </p:sp>
      <p:sp>
        <p:nvSpPr>
          <p:cNvPr id="4" name="Slide Number Placeholder 3"/>
          <p:cNvSpPr>
            <a:spLocks noGrp="1"/>
          </p:cNvSpPr>
          <p:nvPr>
            <p:ph type="sldNum" sz="quarter" idx="10"/>
          </p:nvPr>
        </p:nvSpPr>
        <p:spPr/>
        <p:txBody>
          <a:bodyPr/>
          <a:lstStyle/>
          <a:p>
            <a:fld id="{B0095DCC-EE18-4545-A460-FEB7AB82EEA5}" type="slidenum">
              <a:rPr lang="en-US" smtClean="0"/>
              <a:pPr/>
              <a:t>25</a:t>
            </a:fld>
            <a:endParaRPr lang="en-US"/>
          </a:p>
        </p:txBody>
      </p:sp>
    </p:spTree>
    <p:extLst>
      <p:ext uri="{BB962C8B-B14F-4D97-AF65-F5344CB8AC3E}">
        <p14:creationId xmlns:p14="http://schemas.microsoft.com/office/powerpoint/2010/main" val="78703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society’s culture determines how its members communicate and interact with each other. The basic elements of culture (see Figure 4.1) are social structure, language, communication, religion, and values and attitudes. The interaction of these elements affects the local environment in which international businesses operate. They also affect the ability of countries to respond to changing circumstances.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4</a:t>
            </a:fld>
            <a:endParaRPr lang="en-US"/>
          </a:p>
        </p:txBody>
      </p:sp>
    </p:spTree>
    <p:extLst>
      <p:ext uri="{BB962C8B-B14F-4D97-AF65-F5344CB8AC3E}">
        <p14:creationId xmlns:p14="http://schemas.microsoft.com/office/powerpoint/2010/main" val="175468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Basic to every society is its social structure, the overall framework that determines the roles of individuals within the society, the stratification of the society, and individuals’ mobility within the society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Societies differ in </a:t>
            </a:r>
            <a:r>
              <a:rPr lang="en-US" sz="1200" b="1" i="0" u="none" strike="noStrike" kern="1200" baseline="0" dirty="0">
                <a:solidFill>
                  <a:schemeClr val="tx1"/>
                </a:solidFill>
                <a:latin typeface="+mn-lt"/>
                <a:ea typeface="+mn-ea"/>
                <a:cs typeface="+mn-cs"/>
              </a:rPr>
              <a:t>the way they define family and in the relative importance they place on the individual’s role within groups</a:t>
            </a:r>
          </a:p>
          <a:p>
            <a:pPr marL="171450" indent="-171450">
              <a:buFont typeface="Arial" panose="020B0604020202020204" pitchFamily="34" charset="0"/>
              <a:buChar char="•"/>
            </a:pPr>
            <a:r>
              <a:rPr lang="en-US" dirty="0"/>
              <a:t>Cultures also differ in the </a:t>
            </a:r>
            <a:r>
              <a:rPr lang="en-US" b="1" dirty="0"/>
              <a:t>importance of the individual relative to the group</a:t>
            </a:r>
          </a:p>
          <a:p>
            <a:pPr marL="171450" indent="-171450">
              <a:buFont typeface="Arial" panose="020B0604020202020204" pitchFamily="34" charset="0"/>
              <a:buChar char="•"/>
            </a:pPr>
            <a:r>
              <a:rPr lang="en-US" dirty="0"/>
              <a:t>Societies differ in their </a:t>
            </a:r>
            <a:r>
              <a:rPr lang="en-US" b="1" dirty="0"/>
              <a:t>degree of social stratification</a:t>
            </a:r>
            <a:r>
              <a:rPr lang="en-US" dirty="0"/>
              <a:t>. All societies categorize people to some extent on the basis of their birth, occupation, educational achievements, or other attributes. However, the importance of these categories in defining how individuals interact with each other within and between these groups varies by society</a:t>
            </a:r>
          </a:p>
          <a:p>
            <a:pPr marL="171450" indent="-171450">
              <a:buFont typeface="Arial" panose="020B0604020202020204" pitchFamily="34" charset="0"/>
              <a:buChar char="•"/>
            </a:pPr>
            <a:r>
              <a:rPr lang="en-US" b="1" dirty="0"/>
              <a:t>Social mobility </a:t>
            </a:r>
            <a:r>
              <a:rPr lang="en-US" dirty="0"/>
              <a:t>is the ability of individuals to move from one stratum of society to another. Social mobility tends to be higher in less stratified societies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5</a:t>
            </a:fld>
            <a:endParaRPr lang="en-US"/>
          </a:p>
        </p:txBody>
      </p:sp>
    </p:spTree>
    <p:extLst>
      <p:ext uri="{BB962C8B-B14F-4D97-AF65-F5344CB8AC3E}">
        <p14:creationId xmlns:p14="http://schemas.microsoft.com/office/powerpoint/2010/main" val="376038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Language is a </a:t>
            </a:r>
            <a:r>
              <a:rPr lang="en-US" b="1" dirty="0"/>
              <a:t>primary delineator of cultural groups </a:t>
            </a:r>
            <a:r>
              <a:rPr lang="en-US" dirty="0"/>
              <a:t>because it is an important means by which a society’s members communicate with each other</a:t>
            </a:r>
          </a:p>
          <a:p>
            <a:pPr marL="171450" indent="-171450">
              <a:buFont typeface="Arial" panose="020B0604020202020204" pitchFamily="34" charset="0"/>
              <a:buChar char="•"/>
            </a:pPr>
            <a:r>
              <a:rPr lang="en-US" dirty="0"/>
              <a:t>Language </a:t>
            </a:r>
            <a:r>
              <a:rPr lang="en-US" b="1" dirty="0"/>
              <a:t>organizes the way members of a society think about the world</a:t>
            </a:r>
            <a:r>
              <a:rPr lang="en-US" dirty="0"/>
              <a:t>. It </a:t>
            </a:r>
            <a:r>
              <a:rPr lang="en-US" b="1" dirty="0"/>
              <a:t>filters observations and perceptions </a:t>
            </a:r>
            <a:r>
              <a:rPr lang="en-US" dirty="0"/>
              <a:t>and thus affects unpredictably the messages that are sent when two individuals try to communicate</a:t>
            </a:r>
          </a:p>
          <a:p>
            <a:pPr marL="171450" indent="-171450">
              <a:buFont typeface="Arial" panose="020B0604020202020204" pitchFamily="34" charset="0"/>
              <a:buChar char="•"/>
            </a:pPr>
            <a:r>
              <a:rPr lang="en-US" dirty="0"/>
              <a:t>In addition to </a:t>
            </a:r>
            <a:r>
              <a:rPr lang="en-US" b="1" dirty="0"/>
              <a:t>shaping one’s perceptions of the world</a:t>
            </a:r>
            <a:r>
              <a:rPr lang="en-US" dirty="0"/>
              <a:t>, language provides </a:t>
            </a:r>
            <a:r>
              <a:rPr lang="en-US" b="1" dirty="0"/>
              <a:t>important clues about the cultural values of the society and aids acculturation</a:t>
            </a:r>
          </a:p>
          <a:p>
            <a:pPr marL="171450" indent="-171450">
              <a:buFont typeface="Arial" panose="020B0604020202020204" pitchFamily="34" charset="0"/>
              <a:buChar char="•"/>
            </a:pPr>
            <a:r>
              <a:rPr lang="en-US" dirty="0"/>
              <a:t>The presence of more than one language group is an important signal about </a:t>
            </a:r>
            <a:r>
              <a:rPr lang="en-US" b="1" dirty="0"/>
              <a:t>the diversity of a country’s population </a:t>
            </a:r>
            <a:r>
              <a:rPr lang="en-US" dirty="0"/>
              <a:t>and suggests that there may also be differences in income, cultural values, and educational achievement</a:t>
            </a:r>
          </a:p>
        </p:txBody>
      </p:sp>
      <p:sp>
        <p:nvSpPr>
          <p:cNvPr id="4" name="Slide Number Placeholder 3"/>
          <p:cNvSpPr>
            <a:spLocks noGrp="1"/>
          </p:cNvSpPr>
          <p:nvPr>
            <p:ph type="sldNum" sz="quarter" idx="10"/>
          </p:nvPr>
        </p:nvSpPr>
        <p:spPr/>
        <p:txBody>
          <a:bodyPr/>
          <a:lstStyle/>
          <a:p>
            <a:fld id="{B0095DCC-EE18-4545-A460-FEB7AB82EEA5}" type="slidenum">
              <a:rPr lang="en-US" smtClean="0"/>
              <a:pPr/>
              <a:t>6</a:t>
            </a:fld>
            <a:endParaRPr lang="en-US"/>
          </a:p>
        </p:txBody>
      </p:sp>
    </p:spTree>
    <p:extLst>
      <p:ext uri="{BB962C8B-B14F-4D97-AF65-F5344CB8AC3E}">
        <p14:creationId xmlns:p14="http://schemas.microsoft.com/office/powerpoint/2010/main" val="335452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Language as a Competitive Weapon </a:t>
            </a:r>
            <a:r>
              <a:rPr lang="en-US" dirty="0"/>
              <a:t>: Linguistic ties often create important competitive advantages because the ability to communicate is so important in conducting business transactions</a:t>
            </a:r>
          </a:p>
          <a:p>
            <a:pPr marL="171450" indent="-171450">
              <a:buFont typeface="Arial" panose="020B0604020202020204" pitchFamily="34" charset="0"/>
              <a:buChar char="•"/>
            </a:pPr>
            <a:r>
              <a:rPr lang="en-US" b="1" dirty="0"/>
              <a:t>Lingua Franca</a:t>
            </a:r>
            <a:r>
              <a:rPr lang="en-US" dirty="0"/>
              <a:t>: To conduct business, international businesspeople must be able to communicate. As a result of British economic and military dominance in the nineteenth century and U.S. dominance since World War II, English has emerged as the predominant common language, or </a:t>
            </a:r>
            <a:r>
              <a:rPr lang="en-US" b="1" dirty="0"/>
              <a:t>lingua franca</a:t>
            </a:r>
            <a:r>
              <a:rPr lang="en-US" dirty="0"/>
              <a:t>, of international business</a:t>
            </a:r>
          </a:p>
          <a:p>
            <a:pPr marL="171450" indent="-171450">
              <a:buFont typeface="Arial" panose="020B0604020202020204" pitchFamily="34" charset="0"/>
              <a:buChar char="•"/>
            </a:pPr>
            <a:r>
              <a:rPr lang="en-US" b="1" dirty="0"/>
              <a:t>Translation:</a:t>
            </a:r>
            <a:r>
              <a:rPr lang="en-US" dirty="0"/>
              <a:t> Of course, some linguistic differences may be overcome through translation. The process, however, requires more than merely substituting words of one language for those of another. Translators must be sensitive to subtleties in the connotations of words and focus on translating ideas, not the words themselves. Far too often, translation problems create marketing disasters</a:t>
            </a:r>
          </a:p>
          <a:p>
            <a:pPr marL="171450" indent="-171450">
              <a:buFont typeface="Arial" panose="020B0604020202020204" pitchFamily="34" charset="0"/>
              <a:buChar char="•"/>
            </a:pPr>
            <a:r>
              <a:rPr lang="en-US" dirty="0"/>
              <a:t>Firms can reduce the chances that they are sending the wrong message to their customers by using a technique known as </a:t>
            </a:r>
            <a:r>
              <a:rPr lang="en-US" b="1" dirty="0" err="1"/>
              <a:t>backtranslation</a:t>
            </a:r>
            <a:r>
              <a:rPr lang="en-US" dirty="0"/>
              <a:t>. With </a:t>
            </a:r>
            <a:r>
              <a:rPr lang="en-US" dirty="0" err="1"/>
              <a:t>backtranslation</a:t>
            </a:r>
            <a:r>
              <a:rPr lang="en-US" dirty="0"/>
              <a:t>, one person translates a document, then a second person translates the translated version back into the original language. This technique provides a check that the intended message is actually being sent, thus avoiding communication mistakes</a:t>
            </a:r>
          </a:p>
          <a:p>
            <a:pPr marL="171450" indent="-171450">
              <a:buFont typeface="Arial" panose="020B0604020202020204" pitchFamily="34" charset="0"/>
              <a:buChar char="•"/>
            </a:pPr>
            <a:r>
              <a:rPr lang="en-US" b="1" dirty="0"/>
              <a:t>Saying No:</a:t>
            </a:r>
            <a:r>
              <a:rPr lang="en-US" dirty="0"/>
              <a:t> Another cultural difficulty international businesspeople face is that words may have different meanings to persons with diverse cultural backgrounds</a:t>
            </a:r>
          </a:p>
        </p:txBody>
      </p:sp>
      <p:sp>
        <p:nvSpPr>
          <p:cNvPr id="4" name="Slide Number Placeholder 3"/>
          <p:cNvSpPr>
            <a:spLocks noGrp="1"/>
          </p:cNvSpPr>
          <p:nvPr>
            <p:ph type="sldNum" sz="quarter" idx="10"/>
          </p:nvPr>
        </p:nvSpPr>
        <p:spPr/>
        <p:txBody>
          <a:bodyPr/>
          <a:lstStyle/>
          <a:p>
            <a:fld id="{B0095DCC-EE18-4545-A460-FEB7AB82EEA5}" type="slidenum">
              <a:rPr lang="en-US" smtClean="0"/>
              <a:pPr/>
              <a:t>7</a:t>
            </a:fld>
            <a:endParaRPr lang="en-US"/>
          </a:p>
        </p:txBody>
      </p:sp>
    </p:spTree>
    <p:extLst>
      <p:ext uri="{BB962C8B-B14F-4D97-AF65-F5344CB8AC3E}">
        <p14:creationId xmlns:p14="http://schemas.microsoft.com/office/powerpoint/2010/main" val="193098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Members of a society communicate with each other using more than words. In fact, some researchers believe 80 to 90 percent of all information is transmitted among members of a culture by means other than language. This nonverbal communication includes facial expressions, hand gestures, intonation, eye contact, body positioning, and body posture</a:t>
            </a:r>
          </a:p>
          <a:p>
            <a:pPr marL="171450" indent="-171450">
              <a:buFont typeface="Arial" panose="020B0604020202020204" pitchFamily="34" charset="0"/>
              <a:buChar char="•"/>
            </a:pPr>
            <a:r>
              <a:rPr lang="en-US" dirty="0"/>
              <a:t>Although most members of a society quickly understand nonverbal forms of communication common to their society, outsiders may find the nonverbal communication difficult to comprehend. Table 4.1 lists some of the many common forms of nonverbal communication</a:t>
            </a:r>
          </a:p>
        </p:txBody>
      </p:sp>
      <p:sp>
        <p:nvSpPr>
          <p:cNvPr id="4" name="Slide Number Placeholder 3"/>
          <p:cNvSpPr>
            <a:spLocks noGrp="1"/>
          </p:cNvSpPr>
          <p:nvPr>
            <p:ph type="sldNum" sz="quarter" idx="10"/>
          </p:nvPr>
        </p:nvSpPr>
        <p:spPr/>
        <p:txBody>
          <a:bodyPr/>
          <a:lstStyle/>
          <a:p>
            <a:fld id="{B0095DCC-EE18-4545-A460-FEB7AB82EEA5}" type="slidenum">
              <a:rPr lang="en-US" smtClean="0"/>
              <a:pPr/>
              <a:t>8</a:t>
            </a:fld>
            <a:endParaRPr lang="en-US"/>
          </a:p>
        </p:txBody>
      </p:sp>
    </p:spTree>
    <p:extLst>
      <p:ext uri="{BB962C8B-B14F-4D97-AF65-F5344CB8AC3E}">
        <p14:creationId xmlns:p14="http://schemas.microsoft.com/office/powerpoint/2010/main" val="21986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Members of a society communicate with each other using more than words. In fact, some researchers believe 80 to 90 percent of all information is transmitted among members of a culture by means other than language. This nonverbal communication includes facial expressions, hand gestures, intonation, eye contact, body positioning, and body posture</a:t>
            </a:r>
          </a:p>
          <a:p>
            <a:pPr marL="171450" indent="-171450">
              <a:buFont typeface="Arial" panose="020B0604020202020204" pitchFamily="34" charset="0"/>
              <a:buChar char="•"/>
            </a:pPr>
            <a:r>
              <a:rPr lang="en-US" dirty="0"/>
              <a:t>Although most members of a society quickly understand nonverbal forms of communication common to their society, outsiders may find the nonverbal communication difficult to comprehend. Table 4.1 lists some of the many common forms of nonverbal communication</a:t>
            </a:r>
          </a:p>
        </p:txBody>
      </p:sp>
      <p:sp>
        <p:nvSpPr>
          <p:cNvPr id="4" name="Slide Number Placeholder 3"/>
          <p:cNvSpPr>
            <a:spLocks noGrp="1"/>
          </p:cNvSpPr>
          <p:nvPr>
            <p:ph type="sldNum" sz="quarter" idx="10"/>
          </p:nvPr>
        </p:nvSpPr>
        <p:spPr/>
        <p:txBody>
          <a:bodyPr/>
          <a:lstStyle/>
          <a:p>
            <a:fld id="{B0095DCC-EE18-4545-A460-FEB7AB82EEA5}" type="slidenum">
              <a:rPr lang="en-US" smtClean="0"/>
              <a:pPr/>
              <a:t>9</a:t>
            </a:fld>
            <a:endParaRPr lang="en-US"/>
          </a:p>
        </p:txBody>
      </p:sp>
    </p:spTree>
    <p:extLst>
      <p:ext uri="{BB962C8B-B14F-4D97-AF65-F5344CB8AC3E}">
        <p14:creationId xmlns:p14="http://schemas.microsoft.com/office/powerpoint/2010/main" val="179178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Gift-Giving and Hospitality Gift-giving are important means of communication in many business cultures</a:t>
            </a:r>
          </a:p>
          <a:p>
            <a:pPr marL="171450" indent="-171450">
              <a:buFont typeface="Arial" panose="020B0604020202020204" pitchFamily="34" charset="0"/>
              <a:buChar char="•"/>
            </a:pPr>
            <a:r>
              <a:rPr lang="en-US" dirty="0"/>
              <a:t>Japanese business etiquette requires solicitous hospitality. Elaborate meals and after-hours entertainment serve to build personal bonds and group harmony among the participants. These personal bonds are strengthened by the exchange of gifts, which vary according to the occasion and the status of the giver and the recipient. However, business gifts are opened in private so as not to cause the giver to lose face should the gift be too expensive or too cheap relative to the gift offered in return. Because the rules for gift-giving can be quite complicated, even to native Japanese, etiquette books that detail the appropriate gift for each circumstance are available</a:t>
            </a:r>
          </a:p>
          <a:p>
            <a:pPr marL="171450" indent="-171450">
              <a:buFont typeface="Arial" panose="020B0604020202020204" pitchFamily="34" charset="0"/>
              <a:buChar char="•"/>
            </a:pPr>
            <a:r>
              <a:rPr lang="en-US" dirty="0"/>
              <a:t>Hospitality customs also differ. When wooing clients, power-lunching U.S. executives often seek the most conspicuous table in a fancy restaurant as a means of communicating their status and clout. Conversely, in China business banquets are an important mechanism for developing the personal relationships so important in that business culture</a:t>
            </a:r>
          </a:p>
          <a:p>
            <a:pPr marL="171450" indent="-171450">
              <a:buFont typeface="Arial" panose="020B0604020202020204" pitchFamily="34" charset="0"/>
              <a:buChar char="•"/>
            </a:pPr>
            <a:r>
              <a:rPr lang="en-US" dirty="0"/>
              <a:t>Norms of hospitality even affect the way bad news is delivered in various cultures. In the United States bad news is typically delivered as soon as it is known. In Korea it is delivered at day’s end so it will not ruin the recipient’s whole day. Further, in order not to disrupt personal relationships, the bad news is often only hinted at. In Japan maintaining harmony among participants in a project is emphasized, so bad news often is communicated informally from a junior member of one negotiating team to a junior member of the other team. Even better, a third party may be used to deliver the message to preserve harmony within the group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10</a:t>
            </a:fld>
            <a:endParaRPr lang="en-US"/>
          </a:p>
        </p:txBody>
      </p:sp>
    </p:spTree>
    <p:extLst>
      <p:ext uri="{BB962C8B-B14F-4D97-AF65-F5344CB8AC3E}">
        <p14:creationId xmlns:p14="http://schemas.microsoft.com/office/powerpoint/2010/main" val="162726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4-</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a:buClr>
                <a:schemeClr val="accent1"/>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7" name="Slide Number Placeholder 6"/>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9" name="Slide Number Placeholder 8"/>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5" name="Slide Number Placeholder 4"/>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a:t>Ο </a:t>
            </a:r>
            <a:r>
              <a:rPr lang="el-GR" dirty="0" err="1"/>
              <a:t>Ρολος</a:t>
            </a:r>
            <a:r>
              <a:rPr lang="el-GR" dirty="0"/>
              <a:t> του </a:t>
            </a:r>
            <a:r>
              <a:rPr lang="el-GR" dirty="0" err="1"/>
              <a:t>Πολιτισμου</a:t>
            </a:r>
            <a:endParaRPr lang="en-US" dirty="0"/>
          </a:p>
        </p:txBody>
      </p:sp>
      <p:sp>
        <p:nvSpPr>
          <p:cNvPr id="9" name="Slide Number Placeholder 8"/>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a:t>Ο </a:t>
            </a:r>
            <a:r>
              <a:rPr lang="el-GR" dirty="0" err="1"/>
              <a:t>Ρολος</a:t>
            </a:r>
            <a:r>
              <a:rPr lang="el-GR" dirty="0"/>
              <a:t> του </a:t>
            </a:r>
            <a:r>
              <a:rPr lang="el-GR" dirty="0" err="1"/>
              <a:t>Πολιτισμου</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a:t>
            </a:r>
            <a:r>
              <a:rPr lang="en-US" dirty="0"/>
              <a:t>4-</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7" name="Slide Number Placeholder 6"/>
          <p:cNvSpPr>
            <a:spLocks noGrp="1"/>
          </p:cNvSpPr>
          <p:nvPr>
            <p:ph type="sldNum" sz="quarter" idx="12"/>
          </p:nvPr>
        </p:nvSpPr>
        <p:spPr/>
        <p:txBody>
          <a:bodyPr/>
          <a:lstStyle/>
          <a:p>
            <a:r>
              <a:rPr lang="el-GR" dirty="0"/>
              <a:t>Κεφάλαιο </a:t>
            </a:r>
            <a:r>
              <a:rPr lang="en-US" dirty="0"/>
              <a:t>4-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a:t>Ο </a:t>
            </a:r>
            <a:r>
              <a:rPr lang="el-GR" dirty="0" err="1"/>
              <a:t>Ρολος</a:t>
            </a:r>
            <a:r>
              <a:rPr lang="el-GR" dirty="0"/>
              <a:t> του </a:t>
            </a:r>
            <a:r>
              <a:rPr lang="el-GR" dirty="0" err="1"/>
              <a:t>Πολιτισμου</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a:t>
            </a:r>
            <a:r>
              <a:rPr lang="en-US" dirty="0"/>
              <a:t>4-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a:t>Griffin &amp; </a:t>
            </a:r>
            <a:r>
              <a:rPr lang="en-US" dirty="0" err="1"/>
              <a:t>Pustay</a:t>
            </a:r>
            <a:endParaRPr lang="en-US" dirty="0"/>
          </a:p>
          <a:p>
            <a:endParaRPr lang="en-US" dirty="0"/>
          </a:p>
        </p:txBody>
      </p:sp>
      <p:sp>
        <p:nvSpPr>
          <p:cNvPr id="3" name="Slide Number Placeholder 2"/>
          <p:cNvSpPr>
            <a:spLocks noGrp="1"/>
          </p:cNvSpPr>
          <p:nvPr>
            <p:ph type="sldNum" sz="quarter" idx="12"/>
          </p:nvPr>
        </p:nvSpPr>
        <p:spPr/>
        <p:txBody>
          <a:bodyPr/>
          <a:lstStyle/>
          <a:p>
            <a:r>
              <a:rPr lang="el-GR" dirty="0"/>
              <a:t>Κεφάλαιο </a:t>
            </a:r>
            <a:r>
              <a:rPr lang="en-US" dirty="0"/>
              <a:t>4-</a:t>
            </a:r>
            <a:fld id="{D57F1E4F-1CFF-5643-939E-217C01CDF565}" type="slidenum">
              <a:rPr lang="en-US" smtClean="0"/>
              <a:pPr/>
              <a:t>1</a:t>
            </a:fld>
            <a:endParaRPr lang="en-US" dirty="0"/>
          </a:p>
        </p:txBody>
      </p:sp>
      <p:pic>
        <p:nvPicPr>
          <p:cNvPr id="9" name="Picture 8" descr="Screen Shot 2013-10-27 at 8.09.44 PM.png"/>
          <p:cNvPicPr>
            <a:picLocks/>
          </p:cNvPicPr>
          <p:nvPr/>
        </p:nvPicPr>
        <p:blipFill rotWithShape="1">
          <a:blip r:embed="rId3">
            <a:extLst>
              <a:ext uri="{28A0092B-C50C-407E-A947-70E740481C1C}">
                <a14:useLocalDpi xmlns:a14="http://schemas.microsoft.com/office/drawing/2010/main" val="0"/>
              </a:ext>
            </a:extLst>
          </a:blip>
          <a:srcRect t="29326"/>
          <a:stretch/>
        </p:blipFill>
        <p:spPr>
          <a:xfrm>
            <a:off x="3437597" y="1922585"/>
            <a:ext cx="5330952" cy="4439718"/>
          </a:xfrm>
          <a:prstGeom prst="rect">
            <a:avLst/>
          </a:prstGeom>
        </p:spPr>
      </p:pic>
      <p:sp>
        <p:nvSpPr>
          <p:cNvPr id="7" name="Rectangle 6"/>
          <p:cNvSpPr/>
          <p:nvPr/>
        </p:nvSpPr>
        <p:spPr>
          <a:xfrm>
            <a:off x="3383014" y="0"/>
            <a:ext cx="5715266" cy="1384995"/>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4</a:t>
            </a:r>
          </a:p>
          <a:p>
            <a:r>
              <a:rPr lang="el-GR" sz="2400" b="1" spc="-50" dirty="0">
                <a:solidFill>
                  <a:srgbClr val="8A001A"/>
                </a:solidFill>
                <a:latin typeface="+mj-lt"/>
                <a:ea typeface="+mj-ea"/>
                <a:cs typeface="+mj-cs"/>
              </a:rPr>
              <a:t>Ο Ρόλος του Πολιτισμού</a:t>
            </a:r>
          </a:p>
        </p:txBody>
      </p:sp>
      <p:sp>
        <p:nvSpPr>
          <p:cNvPr id="10"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pic>
        <p:nvPicPr>
          <p:cNvPr id="11" name="Εικόνα 10" descr="Εικόνα που περιέχει κτίριο&#10;&#10;Περιγραφή που δημιουργήθηκε αυτόματα">
            <a:extLst>
              <a:ext uri="{FF2B5EF4-FFF2-40B4-BE49-F238E27FC236}">
                <a16:creationId xmlns:a16="http://schemas.microsoft.com/office/drawing/2014/main" id="{976A8092-B490-4726-814D-84D4FDA9F397}"/>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2" name="Εικόνα 11">
            <a:extLst>
              <a:ext uri="{FF2B5EF4-FFF2-40B4-BE49-F238E27FC236}">
                <a16:creationId xmlns:a16="http://schemas.microsoft.com/office/drawing/2014/main" id="{2625CA3D-BD8D-4F78-BB6D-6A382128EA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1849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t>Στοιχεία του Πολιτισμού</a:t>
            </a:r>
            <a:r>
              <a:rPr lang="en-US" dirty="0"/>
              <a:t>:</a:t>
            </a:r>
            <a:br>
              <a:rPr lang="en-US" dirty="0"/>
            </a:br>
            <a:r>
              <a:rPr lang="el-GR" dirty="0">
                <a:solidFill>
                  <a:srgbClr val="0070C0"/>
                </a:solidFill>
              </a:rPr>
              <a:t>Επικοινωνία</a:t>
            </a:r>
            <a:endParaRPr lang="en-US" dirty="0"/>
          </a:p>
        </p:txBody>
      </p:sp>
      <p:sp>
        <p:nvSpPr>
          <p:cNvPr id="3" name="Content Placeholder 2"/>
          <p:cNvSpPr>
            <a:spLocks noGrp="1"/>
          </p:cNvSpPr>
          <p:nvPr>
            <p:ph idx="1"/>
          </p:nvPr>
        </p:nvSpPr>
        <p:spPr/>
        <p:txBody>
          <a:bodyPr>
            <a:normAutofit/>
          </a:bodyPr>
          <a:lstStyle/>
          <a:p>
            <a:pPr>
              <a:lnSpc>
                <a:spcPct val="100000"/>
              </a:lnSpc>
              <a:spcAft>
                <a:spcPts val="800"/>
              </a:spcAft>
            </a:pPr>
            <a:r>
              <a:rPr lang="el-GR" sz="2600" b="1" dirty="0"/>
              <a:t>Δώρα και φιλοξενία</a:t>
            </a:r>
            <a:endParaRPr lang="en-US" sz="2600" b="1" dirty="0"/>
          </a:p>
          <a:p>
            <a:pPr marL="714375" lvl="1" indent="-514350">
              <a:lnSpc>
                <a:spcPct val="100000"/>
              </a:lnSpc>
            </a:pPr>
            <a:r>
              <a:rPr lang="el-GR" sz="2600" dirty="0"/>
              <a:t>Σημαντικά μέσα επικοινωνίας</a:t>
            </a:r>
            <a:r>
              <a:rPr lang="en-US" sz="2600" dirty="0"/>
              <a:t> </a:t>
            </a:r>
          </a:p>
          <a:p>
            <a:pPr marL="714375" lvl="1" indent="-514350">
              <a:lnSpc>
                <a:spcPct val="100000"/>
              </a:lnSpc>
            </a:pPr>
            <a:r>
              <a:rPr lang="el-GR" sz="2600" dirty="0"/>
              <a:t>Διαφορετικές εθιμοτυπίες προσφοράς δώρων</a:t>
            </a:r>
            <a:endParaRPr lang="en-US" sz="2600" dirty="0"/>
          </a:p>
          <a:p>
            <a:pPr marL="714375" lvl="1" indent="-514350">
              <a:lnSpc>
                <a:spcPct val="100000"/>
              </a:lnSpc>
            </a:pPr>
            <a:r>
              <a:rPr lang="el-GR" sz="2600" dirty="0"/>
              <a:t>Διαφορετικά έθιμα φιλοξενίας</a:t>
            </a:r>
            <a:endParaRPr lang="en-US" sz="2600" dirty="0"/>
          </a:p>
          <a:p>
            <a:pPr marL="714375" lvl="1" indent="-514350">
              <a:lnSpc>
                <a:spcPct val="100000"/>
              </a:lnSpc>
            </a:pPr>
            <a:r>
              <a:rPr lang="el-GR" sz="2600" dirty="0"/>
              <a:t>Ανακοίνωση άσχημων νέων</a:t>
            </a:r>
            <a:endParaRPr lang="en-US" sz="2600" dirty="0"/>
          </a:p>
          <a:p>
            <a:pPr marL="201168" lvl="1" indent="0">
              <a:lnSpc>
                <a:spcPct val="100000"/>
              </a:lnSpc>
              <a:buNone/>
            </a:pPr>
            <a:endParaRPr lang="en-US" sz="26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10</a:t>
            </a:fld>
            <a:endParaRPr lang="en-US" dirty="0"/>
          </a:p>
        </p:txBody>
      </p:sp>
      <p:pic>
        <p:nvPicPr>
          <p:cNvPr id="6" name="Εικόνα 5">
            <a:extLst>
              <a:ext uri="{FF2B5EF4-FFF2-40B4-BE49-F238E27FC236}">
                <a16:creationId xmlns:a16="http://schemas.microsoft.com/office/drawing/2014/main" id="{0F0BD057-C0AB-4ACB-8B9E-70E88248C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4544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t>Στοιχεία του Πολιτισμού</a:t>
            </a:r>
            <a:r>
              <a:rPr lang="en-US" sz="3000" dirty="0"/>
              <a:t>:</a:t>
            </a:r>
            <a:br>
              <a:rPr lang="en-US" sz="3000" dirty="0"/>
            </a:br>
            <a:r>
              <a:rPr lang="el-GR" sz="3000" dirty="0">
                <a:solidFill>
                  <a:srgbClr val="0070C0"/>
                </a:solidFill>
              </a:rPr>
              <a:t>Θρησκεία</a:t>
            </a:r>
            <a:endParaRPr lang="en-US" sz="3000" dirty="0">
              <a:solidFill>
                <a:srgbClr val="0070C0"/>
              </a:solidFill>
            </a:endParaRPr>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11</a:t>
            </a:fld>
            <a:endParaRPr lang="en-US" dirty="0"/>
          </a:p>
        </p:txBody>
      </p:sp>
      <p:pic>
        <p:nvPicPr>
          <p:cNvPr id="3" name="Picture 2"/>
          <p:cNvPicPr>
            <a:picLocks noChangeAspect="1"/>
          </p:cNvPicPr>
          <p:nvPr/>
        </p:nvPicPr>
        <p:blipFill>
          <a:blip r:embed="rId3"/>
          <a:stretch>
            <a:fillRect/>
          </a:stretch>
        </p:blipFill>
        <p:spPr>
          <a:xfrm>
            <a:off x="1154400" y="1374113"/>
            <a:ext cx="6840739" cy="4886242"/>
          </a:xfrm>
          <a:prstGeom prst="rect">
            <a:avLst/>
          </a:prstGeom>
        </p:spPr>
      </p:pic>
      <p:pic>
        <p:nvPicPr>
          <p:cNvPr id="6" name="Εικόνα 5">
            <a:extLst>
              <a:ext uri="{FF2B5EF4-FFF2-40B4-BE49-F238E27FC236}">
                <a16:creationId xmlns:a16="http://schemas.microsoft.com/office/drawing/2014/main" id="{7788895A-C244-485A-800F-F6DC20550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6663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t>Στοιχεία του Πολιτισμού</a:t>
            </a:r>
            <a:r>
              <a:rPr lang="en-US" sz="3000" dirty="0"/>
              <a:t>:</a:t>
            </a:r>
            <a:br>
              <a:rPr lang="en-US" sz="3000" dirty="0"/>
            </a:br>
            <a:r>
              <a:rPr lang="el-GR" sz="3000" dirty="0">
                <a:solidFill>
                  <a:srgbClr val="0070C0"/>
                </a:solidFill>
              </a:rPr>
              <a:t>Θρησκεία</a:t>
            </a:r>
            <a:endParaRPr lang="en-US" sz="3000" dirty="0"/>
          </a:p>
        </p:txBody>
      </p:sp>
      <p:sp>
        <p:nvSpPr>
          <p:cNvPr id="3" name="Content Placeholder 2"/>
          <p:cNvSpPr>
            <a:spLocks noGrp="1"/>
          </p:cNvSpPr>
          <p:nvPr>
            <p:ph sz="half" idx="1"/>
          </p:nvPr>
        </p:nvSpPr>
        <p:spPr/>
        <p:txBody>
          <a:bodyPr>
            <a:normAutofit fontScale="77500" lnSpcReduction="20000"/>
          </a:bodyPr>
          <a:lstStyle/>
          <a:p>
            <a:pPr marL="539750">
              <a:lnSpc>
                <a:spcPct val="120000"/>
              </a:lnSpc>
            </a:pPr>
            <a:r>
              <a:rPr lang="el-GR" dirty="0"/>
              <a:t>Διαμορφώνει τις στάσεις των υποστηρικτών.</a:t>
            </a:r>
            <a:endParaRPr lang="en-US" dirty="0"/>
          </a:p>
          <a:p>
            <a:pPr marL="539750">
              <a:lnSpc>
                <a:spcPct val="120000"/>
              </a:lnSpc>
            </a:pPr>
            <a:r>
              <a:rPr lang="el-GR" dirty="0"/>
              <a:t>Περιορίζει τους ρόλους των ατόμων στην κοινωνία.</a:t>
            </a:r>
            <a:endParaRPr lang="en-US" dirty="0"/>
          </a:p>
          <a:p>
            <a:pPr marL="539750">
              <a:lnSpc>
                <a:spcPct val="120000"/>
              </a:lnSpc>
            </a:pPr>
            <a:r>
              <a:rPr lang="el-GR" dirty="0"/>
              <a:t>Επηρεάζει την αγοραστική συμπεριφορά των καταναλωτών.</a:t>
            </a:r>
            <a:endParaRPr lang="en-US" dirty="0"/>
          </a:p>
          <a:p>
            <a:pPr marL="539750">
              <a:lnSpc>
                <a:spcPct val="120000"/>
              </a:lnSpc>
            </a:pPr>
            <a:r>
              <a:rPr lang="el-GR" dirty="0"/>
              <a:t>Επηρεάζει τα εποχιακά πρότυπα κατανάλωσης.</a:t>
            </a:r>
            <a:endParaRPr lang="en-US" dirty="0"/>
          </a:p>
          <a:p>
            <a:pPr>
              <a:lnSpc>
                <a:spcPct val="120000"/>
              </a:lnSpc>
            </a:pPr>
            <a:endParaRPr lang="en-US" dirty="0"/>
          </a:p>
        </p:txBody>
      </p:sp>
      <p:sp>
        <p:nvSpPr>
          <p:cNvPr id="6" name="Content Placeholder 5"/>
          <p:cNvSpPr>
            <a:spLocks noGrp="1"/>
          </p:cNvSpPr>
          <p:nvPr>
            <p:ph sz="half" idx="2"/>
          </p:nvPr>
        </p:nvSpPr>
        <p:spPr/>
        <p:txBody>
          <a:bodyPr>
            <a:normAutofit fontScale="77500" lnSpcReduction="20000"/>
          </a:bodyPr>
          <a:lstStyle/>
          <a:p>
            <a:pPr marL="620713">
              <a:lnSpc>
                <a:spcPct val="120000"/>
              </a:lnSpc>
              <a:spcAft>
                <a:spcPts val="800"/>
              </a:spcAft>
            </a:pPr>
            <a:r>
              <a:rPr lang="el-GR" dirty="0"/>
              <a:t>Επηρεάζει τις διεθνείς επιχειρήσεις.</a:t>
            </a:r>
            <a:r>
              <a:rPr lang="en-US" dirty="0"/>
              <a:t> </a:t>
            </a:r>
          </a:p>
          <a:p>
            <a:pPr marL="714375" lvl="1" indent="-420688">
              <a:lnSpc>
                <a:spcPct val="120000"/>
              </a:lnSpc>
            </a:pPr>
            <a:r>
              <a:rPr lang="el-GR" dirty="0"/>
              <a:t>Νομικό σύστημα</a:t>
            </a:r>
            <a:endParaRPr lang="en-US" dirty="0"/>
          </a:p>
          <a:p>
            <a:pPr marL="714375" lvl="1" indent="-420688">
              <a:lnSpc>
                <a:spcPct val="120000"/>
              </a:lnSpc>
            </a:pPr>
            <a:r>
              <a:rPr lang="el-GR" dirty="0"/>
              <a:t>Ομοιότητα θρησκευτικών πεποιθήσεων</a:t>
            </a:r>
            <a:endParaRPr lang="en-US" dirty="0"/>
          </a:p>
          <a:p>
            <a:pPr marL="714375" lvl="1" indent="-420688">
              <a:lnSpc>
                <a:spcPct val="120000"/>
              </a:lnSpc>
            </a:pPr>
            <a:r>
              <a:rPr lang="el-GR" dirty="0"/>
              <a:t>Ανεκτικότητα</a:t>
            </a:r>
            <a:endParaRPr lang="en-US" dirty="0"/>
          </a:p>
          <a:p>
            <a:pPr>
              <a:lnSpc>
                <a:spcPct val="120000"/>
              </a:lnSpc>
            </a:pPr>
            <a:endParaRPr lang="en-US"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12</a:t>
            </a:fld>
            <a:endParaRPr lang="en-US" dirty="0"/>
          </a:p>
        </p:txBody>
      </p:sp>
      <p:pic>
        <p:nvPicPr>
          <p:cNvPr id="7" name="Εικόνα 6">
            <a:extLst>
              <a:ext uri="{FF2B5EF4-FFF2-40B4-BE49-F238E27FC236}">
                <a16:creationId xmlns:a16="http://schemas.microsoft.com/office/drawing/2014/main" id="{064D5EA3-B5EC-45FB-8043-DC97DCFCF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10460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t>Στοιχεία του Πολιτισμού</a:t>
            </a:r>
            <a:r>
              <a:rPr lang="en-US" dirty="0"/>
              <a:t>:</a:t>
            </a:r>
            <a:br>
              <a:rPr lang="en-US" dirty="0"/>
            </a:br>
            <a:r>
              <a:rPr lang="el-GR" dirty="0">
                <a:solidFill>
                  <a:srgbClr val="0070C0"/>
                </a:solidFill>
              </a:rPr>
              <a:t>Αξίες και συμπεριφορές</a:t>
            </a:r>
            <a:endParaRPr lang="en-US" dirty="0"/>
          </a:p>
        </p:txBody>
      </p:sp>
      <p:sp>
        <p:nvSpPr>
          <p:cNvPr id="3" name="Content Placeholder 2"/>
          <p:cNvSpPr>
            <a:spLocks noGrp="1"/>
          </p:cNvSpPr>
          <p:nvPr>
            <p:ph idx="1"/>
          </p:nvPr>
        </p:nvSpPr>
        <p:spPr/>
        <p:txBody>
          <a:bodyPr>
            <a:normAutofit/>
          </a:bodyPr>
          <a:lstStyle/>
          <a:p>
            <a:pPr>
              <a:lnSpc>
                <a:spcPct val="100000"/>
              </a:lnSpc>
            </a:pPr>
            <a:r>
              <a:rPr lang="el-GR" sz="2600" dirty="0"/>
              <a:t>Χρόνος</a:t>
            </a:r>
            <a:endParaRPr lang="en-US" sz="2600" dirty="0"/>
          </a:p>
          <a:p>
            <a:pPr>
              <a:lnSpc>
                <a:spcPct val="100000"/>
              </a:lnSpc>
            </a:pPr>
            <a:r>
              <a:rPr lang="el-GR" sz="2600" dirty="0"/>
              <a:t>Ηλικία</a:t>
            </a:r>
            <a:endParaRPr lang="en-US" sz="2600" dirty="0"/>
          </a:p>
          <a:p>
            <a:pPr>
              <a:lnSpc>
                <a:spcPct val="100000"/>
              </a:lnSpc>
            </a:pPr>
            <a:r>
              <a:rPr lang="el-GR" sz="2600" dirty="0"/>
              <a:t>Εκπαίδευση</a:t>
            </a:r>
            <a:endParaRPr lang="en-US" sz="2600" dirty="0"/>
          </a:p>
          <a:p>
            <a:pPr>
              <a:lnSpc>
                <a:spcPct val="100000"/>
              </a:lnSpc>
            </a:pPr>
            <a:r>
              <a:rPr lang="el-GR" sz="2600" dirty="0"/>
              <a:t>Κοινωνική θέση</a:t>
            </a:r>
            <a:endParaRPr lang="en-US" sz="26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13</a:t>
            </a:fld>
            <a:endParaRPr lang="en-US" dirty="0"/>
          </a:p>
        </p:txBody>
      </p:sp>
      <p:pic>
        <p:nvPicPr>
          <p:cNvPr id="6" name="Εικόνα 5">
            <a:extLst>
              <a:ext uri="{FF2B5EF4-FFF2-40B4-BE49-F238E27FC236}">
                <a16:creationId xmlns:a16="http://schemas.microsoft.com/office/drawing/2014/main" id="{763B1FE7-3BDE-4B99-A2BB-7B238917B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52768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5" y="321773"/>
            <a:ext cx="8387097" cy="914400"/>
          </a:xfrm>
        </p:spPr>
        <p:txBody>
          <a:bodyPr>
            <a:noAutofit/>
          </a:bodyPr>
          <a:lstStyle/>
          <a:p>
            <a:pPr>
              <a:lnSpc>
                <a:spcPct val="100000"/>
              </a:lnSpc>
            </a:pPr>
            <a:r>
              <a:rPr lang="el-GR" sz="2500" dirty="0"/>
              <a:t>Βλέποντας το Δάσος και Όχι το Δέντρο</a:t>
            </a:r>
            <a:r>
              <a:rPr lang="en-US" sz="2500" dirty="0"/>
              <a:t>:</a:t>
            </a:r>
            <a:br>
              <a:rPr lang="el-GR" sz="2500" dirty="0"/>
            </a:br>
            <a:r>
              <a:rPr lang="el-GR" sz="2500" dirty="0">
                <a:solidFill>
                  <a:srgbClr val="0070C0"/>
                </a:solidFill>
              </a:rPr>
              <a:t>Η Προσέγγιση του </a:t>
            </a:r>
            <a:r>
              <a:rPr lang="el-GR" sz="2500" dirty="0" err="1">
                <a:solidFill>
                  <a:srgbClr val="0070C0"/>
                </a:solidFill>
              </a:rPr>
              <a:t>Hall</a:t>
            </a:r>
            <a:r>
              <a:rPr lang="el-GR" sz="2500" dirty="0">
                <a:solidFill>
                  <a:srgbClr val="0070C0"/>
                </a:solidFill>
              </a:rPr>
              <a:t> για Πολιτισμό Υψηλού και Χαμηλού Εννοιολογικού Πλαισίου</a:t>
            </a:r>
            <a:endParaRPr lang="en-US" sz="2500" dirty="0">
              <a:solidFill>
                <a:srgbClr val="0070C0"/>
              </a:solidFill>
            </a:endParaRPr>
          </a:p>
        </p:txBody>
      </p:sp>
      <p:sp>
        <p:nvSpPr>
          <p:cNvPr id="11" name="Content Placeholder 10"/>
          <p:cNvSpPr>
            <a:spLocks noGrp="1"/>
          </p:cNvSpPr>
          <p:nvPr>
            <p:ph sz="half" idx="1"/>
          </p:nvPr>
        </p:nvSpPr>
        <p:spPr>
          <a:xfrm>
            <a:off x="463826" y="1578042"/>
            <a:ext cx="8222974" cy="4504706"/>
          </a:xfrm>
          <a:ln>
            <a:noFill/>
          </a:ln>
        </p:spPr>
        <p:txBody>
          <a:bodyPr>
            <a:normAutofit/>
          </a:bodyPr>
          <a:lstStyle/>
          <a:p>
            <a:pPr>
              <a:lnSpc>
                <a:spcPct val="100000"/>
              </a:lnSpc>
            </a:pPr>
            <a:r>
              <a:rPr lang="el-GR" sz="2600" b="1" dirty="0"/>
              <a:t>Διαφορά πολιτισμών χαμηλού και υψηλού εννοιολογικού πλαισίου</a:t>
            </a:r>
            <a:endParaRPr lang="en-US" sz="2600" b="1" dirty="0"/>
          </a:p>
          <a:p>
            <a:pPr marL="714375" lvl="1" indent="-450850">
              <a:lnSpc>
                <a:spcPct val="100000"/>
              </a:lnSpc>
            </a:pPr>
            <a:r>
              <a:rPr lang="el-GR" sz="2600" dirty="0"/>
              <a:t>Λέξεις</a:t>
            </a:r>
            <a:endParaRPr lang="en-US" sz="2600" dirty="0"/>
          </a:p>
          <a:p>
            <a:pPr marL="714375" lvl="1" indent="-450850">
              <a:lnSpc>
                <a:spcPct val="100000"/>
              </a:lnSpc>
            </a:pPr>
            <a:r>
              <a:rPr lang="el-GR" sz="2600" dirty="0" err="1"/>
              <a:t>Συμφραζόμενα</a:t>
            </a:r>
            <a:endParaRPr lang="en-US" sz="2600" dirty="0"/>
          </a:p>
          <a:p>
            <a:pPr marL="714375" lvl="1" indent="-450850">
              <a:lnSpc>
                <a:spcPct val="100000"/>
              </a:lnSpc>
            </a:pPr>
            <a:r>
              <a:rPr lang="el-GR" sz="2600" dirty="0"/>
              <a:t>Πολιτισμικές ενδείξεις</a:t>
            </a:r>
            <a:endParaRPr lang="en-US" sz="2600" dirty="0"/>
          </a:p>
          <a:p>
            <a:pPr marL="714375" lvl="1" indent="-450850">
              <a:lnSpc>
                <a:spcPct val="100000"/>
              </a:lnSpc>
            </a:pPr>
            <a:r>
              <a:rPr lang="el-GR" sz="2600" dirty="0"/>
              <a:t>Επιχειρηματικές συμπεριφορές</a:t>
            </a:r>
            <a:endParaRPr lang="en-US" sz="26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14</a:t>
            </a:fld>
            <a:endParaRPr lang="en-US" dirty="0"/>
          </a:p>
        </p:txBody>
      </p:sp>
      <p:pic>
        <p:nvPicPr>
          <p:cNvPr id="6" name="Εικόνα 5">
            <a:extLst>
              <a:ext uri="{FF2B5EF4-FFF2-40B4-BE49-F238E27FC236}">
                <a16:creationId xmlns:a16="http://schemas.microsoft.com/office/drawing/2014/main" id="{1238651F-9B9D-47FE-ADFE-88E823F08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7943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5" y="321773"/>
            <a:ext cx="8387097" cy="914400"/>
          </a:xfrm>
        </p:spPr>
        <p:txBody>
          <a:bodyPr>
            <a:noAutofit/>
          </a:bodyPr>
          <a:lstStyle/>
          <a:p>
            <a:pPr>
              <a:lnSpc>
                <a:spcPct val="100000"/>
              </a:lnSpc>
            </a:pPr>
            <a:r>
              <a:rPr lang="el-GR" sz="2500" dirty="0"/>
              <a:t>Βλέποντας το Δάσος και Όχι το Δέντρο</a:t>
            </a:r>
            <a:r>
              <a:rPr lang="en-US" sz="2500" dirty="0"/>
              <a:t>:</a:t>
            </a:r>
            <a:br>
              <a:rPr lang="el-GR" sz="2500" dirty="0"/>
            </a:br>
            <a:r>
              <a:rPr lang="el-GR" sz="2500" dirty="0">
                <a:solidFill>
                  <a:srgbClr val="0070C0"/>
                </a:solidFill>
              </a:rPr>
              <a:t>Η Προσέγγιση του </a:t>
            </a:r>
            <a:r>
              <a:rPr lang="el-GR" sz="2500" dirty="0" err="1">
                <a:solidFill>
                  <a:srgbClr val="0070C0"/>
                </a:solidFill>
              </a:rPr>
              <a:t>Hall</a:t>
            </a:r>
            <a:r>
              <a:rPr lang="el-GR" sz="2500" dirty="0">
                <a:solidFill>
                  <a:srgbClr val="0070C0"/>
                </a:solidFill>
              </a:rPr>
              <a:t> για Πολιτισμό Υψηλού και Χαμηλού Εννοιολογικού Πλαισίου</a:t>
            </a:r>
            <a:endParaRPr lang="en-US" sz="2500" dirty="0">
              <a:solidFill>
                <a:srgbClr val="0070C0"/>
              </a:solidFill>
            </a:endParaRPr>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15</a:t>
            </a:fld>
            <a:endParaRPr lang="en-US" dirty="0"/>
          </a:p>
        </p:txBody>
      </p:sp>
      <p:pic>
        <p:nvPicPr>
          <p:cNvPr id="6" name="Picture 5"/>
          <p:cNvPicPr>
            <a:picLocks noChangeAspect="1"/>
          </p:cNvPicPr>
          <p:nvPr/>
        </p:nvPicPr>
        <p:blipFill>
          <a:blip r:embed="rId3"/>
          <a:stretch>
            <a:fillRect/>
          </a:stretch>
        </p:blipFill>
        <p:spPr>
          <a:xfrm>
            <a:off x="463824" y="2163007"/>
            <a:ext cx="8222975" cy="2851353"/>
          </a:xfrm>
          <a:prstGeom prst="rect">
            <a:avLst/>
          </a:prstGeom>
        </p:spPr>
      </p:pic>
      <p:pic>
        <p:nvPicPr>
          <p:cNvPr id="7" name="Εικόνα 6">
            <a:extLst>
              <a:ext uri="{FF2B5EF4-FFF2-40B4-BE49-F238E27FC236}">
                <a16:creationId xmlns:a16="http://schemas.microsoft.com/office/drawing/2014/main" id="{CF160FBF-696D-4F5C-879C-D27E65BF7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7987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2800" dirty="0"/>
              <a:t>Βλέποντας το Δάσος και Όχι το Δέντρο</a:t>
            </a:r>
            <a:r>
              <a:rPr lang="en-US" sz="2800" dirty="0"/>
              <a:t>: </a:t>
            </a:r>
            <a:br>
              <a:rPr lang="en-US" sz="2800" dirty="0"/>
            </a:br>
            <a:r>
              <a:rPr lang="el-GR" sz="2800" dirty="0">
                <a:solidFill>
                  <a:srgbClr val="0070C0"/>
                </a:solidFill>
              </a:rPr>
              <a:t>Η Προσέγγιση της Πολιτισμικής Ομάδας</a:t>
            </a:r>
            <a:endParaRPr lang="en-US" sz="28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16</a:t>
            </a:fld>
            <a:endParaRPr lang="en-US" dirty="0"/>
          </a:p>
        </p:txBody>
      </p:sp>
      <p:pic>
        <p:nvPicPr>
          <p:cNvPr id="3" name="Picture 2"/>
          <p:cNvPicPr>
            <a:picLocks noChangeAspect="1"/>
          </p:cNvPicPr>
          <p:nvPr/>
        </p:nvPicPr>
        <p:blipFill>
          <a:blip r:embed="rId3"/>
          <a:stretch>
            <a:fillRect/>
          </a:stretch>
        </p:blipFill>
        <p:spPr>
          <a:xfrm>
            <a:off x="1081454" y="1435140"/>
            <a:ext cx="6981092" cy="4831285"/>
          </a:xfrm>
          <a:prstGeom prst="rect">
            <a:avLst/>
          </a:prstGeom>
        </p:spPr>
      </p:pic>
      <p:pic>
        <p:nvPicPr>
          <p:cNvPr id="6" name="Εικόνα 5">
            <a:extLst>
              <a:ext uri="{FF2B5EF4-FFF2-40B4-BE49-F238E27FC236}">
                <a16:creationId xmlns:a16="http://schemas.microsoft.com/office/drawing/2014/main" id="{6FC2DD93-63DD-4536-9C9D-508889FC9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2677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l-GR" sz="3200" dirty="0"/>
              <a:t>Βλέποντας το Δάσος και Όχι το Δέντρο</a:t>
            </a:r>
            <a:r>
              <a:rPr lang="en-US" sz="3200" dirty="0"/>
              <a:t>: </a:t>
            </a:r>
            <a:br>
              <a:rPr lang="en-US" sz="3200" dirty="0"/>
            </a:br>
            <a:r>
              <a:rPr lang="el-GR" sz="3200" dirty="0">
                <a:solidFill>
                  <a:srgbClr val="0070C0"/>
                </a:solidFill>
              </a:rPr>
              <a:t>Η Προσέγγιση της Πολιτισμικής Ομάδας</a:t>
            </a:r>
            <a:endParaRPr lang="en-US" dirty="0"/>
          </a:p>
        </p:txBody>
      </p:sp>
      <p:sp>
        <p:nvSpPr>
          <p:cNvPr id="3" name="Content Placeholder 2"/>
          <p:cNvSpPr>
            <a:spLocks noGrp="1"/>
          </p:cNvSpPr>
          <p:nvPr>
            <p:ph idx="1"/>
          </p:nvPr>
        </p:nvSpPr>
        <p:spPr/>
        <p:txBody>
          <a:bodyPr/>
          <a:lstStyle/>
          <a:p>
            <a:r>
              <a:rPr lang="el-GR" dirty="0"/>
              <a:t>Στρατηγικές διεθνοποίησης</a:t>
            </a:r>
            <a:endParaRPr lang="en-US" dirty="0"/>
          </a:p>
          <a:p>
            <a:r>
              <a:rPr lang="el-GR" dirty="0"/>
              <a:t>Μέθοδοι εισόδου σε ξένες αγορές</a:t>
            </a:r>
            <a:endParaRPr lang="en-US"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17</a:t>
            </a:fld>
            <a:endParaRPr lang="en-US" dirty="0"/>
          </a:p>
        </p:txBody>
      </p:sp>
      <p:pic>
        <p:nvPicPr>
          <p:cNvPr id="6" name="Εικόνα 5">
            <a:extLst>
              <a:ext uri="{FF2B5EF4-FFF2-40B4-BE49-F238E27FC236}">
                <a16:creationId xmlns:a16="http://schemas.microsoft.com/office/drawing/2014/main" id="{3B0B0820-C00A-4B9C-AB3E-FB593AECA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2326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nSpc>
                <a:spcPct val="100000"/>
              </a:lnSpc>
            </a:pPr>
            <a:r>
              <a:rPr lang="el-GR" sz="2900" dirty="0"/>
              <a:t>Βλέποντας το Δάσος και Όχι το Δέντρο</a:t>
            </a:r>
            <a:r>
              <a:rPr lang="en-US" sz="2900" dirty="0"/>
              <a:t>: </a:t>
            </a:r>
            <a:br>
              <a:rPr lang="en-US" sz="2900" dirty="0"/>
            </a:br>
            <a:r>
              <a:rPr lang="el-GR" sz="2900" dirty="0">
                <a:solidFill>
                  <a:srgbClr val="0070C0"/>
                </a:solidFill>
              </a:rPr>
              <a:t>Οι Πέντε Διαστάσεις του </a:t>
            </a:r>
            <a:r>
              <a:rPr lang="el-GR" sz="2900" dirty="0" err="1">
                <a:solidFill>
                  <a:srgbClr val="0070C0"/>
                </a:solidFill>
              </a:rPr>
              <a:t>Hofstede</a:t>
            </a:r>
            <a:endParaRPr lang="en-US" sz="2900" dirty="0"/>
          </a:p>
        </p:txBody>
      </p:sp>
      <p:sp>
        <p:nvSpPr>
          <p:cNvPr id="3" name="Footer Placeholder 2"/>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4" name="Slide Number Placeholder 3"/>
          <p:cNvSpPr>
            <a:spLocks noGrp="1"/>
          </p:cNvSpPr>
          <p:nvPr>
            <p:ph type="sldNum" sz="quarter" idx="12"/>
          </p:nvPr>
        </p:nvSpPr>
        <p:spPr/>
        <p:txBody>
          <a:bodyPr/>
          <a:lstStyle/>
          <a:p>
            <a:r>
              <a:rPr lang="el-GR" dirty="0"/>
              <a:t>Κεφάλαιο </a:t>
            </a:r>
            <a:r>
              <a:rPr lang="en-US" dirty="0"/>
              <a:t>4-</a:t>
            </a:r>
            <a:fld id="{D57F1E4F-1CFF-5643-939E-217C01CDF565}" type="slidenum">
              <a:rPr lang="en-US" smtClean="0"/>
              <a:pPr/>
              <a:t>18</a:t>
            </a:fld>
            <a:endParaRPr lang="en-US" dirty="0"/>
          </a:p>
        </p:txBody>
      </p:sp>
      <p:pic>
        <p:nvPicPr>
          <p:cNvPr id="2" name="Picture 1"/>
          <p:cNvPicPr>
            <a:picLocks noChangeAspect="1"/>
          </p:cNvPicPr>
          <p:nvPr/>
        </p:nvPicPr>
        <p:blipFill>
          <a:blip r:embed="rId3"/>
          <a:stretch>
            <a:fillRect/>
          </a:stretch>
        </p:blipFill>
        <p:spPr>
          <a:xfrm>
            <a:off x="2118551" y="1394164"/>
            <a:ext cx="4552807" cy="4534619"/>
          </a:xfrm>
          <a:prstGeom prst="rect">
            <a:avLst/>
          </a:prstGeom>
        </p:spPr>
      </p:pic>
      <p:pic>
        <p:nvPicPr>
          <p:cNvPr id="6" name="Picture 5"/>
          <p:cNvPicPr>
            <a:picLocks noChangeAspect="1"/>
          </p:cNvPicPr>
          <p:nvPr/>
        </p:nvPicPr>
        <p:blipFill>
          <a:blip r:embed="rId4"/>
          <a:stretch>
            <a:fillRect/>
          </a:stretch>
        </p:blipFill>
        <p:spPr>
          <a:xfrm>
            <a:off x="2346201" y="6011626"/>
            <a:ext cx="4097505" cy="266618"/>
          </a:xfrm>
          <a:prstGeom prst="rect">
            <a:avLst/>
          </a:prstGeom>
        </p:spPr>
      </p:pic>
      <p:pic>
        <p:nvPicPr>
          <p:cNvPr id="7" name="Εικόνα 6">
            <a:extLst>
              <a:ext uri="{FF2B5EF4-FFF2-40B4-BE49-F238E27FC236}">
                <a16:creationId xmlns:a16="http://schemas.microsoft.com/office/drawing/2014/main" id="{F15BAA3D-B84C-410E-A050-CC49BF9463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4878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2900" dirty="0"/>
              <a:t>Βλέποντας το Δάσος και Όχι το Δέντρο</a:t>
            </a:r>
            <a:r>
              <a:rPr lang="en-US" sz="2900" dirty="0"/>
              <a:t>: </a:t>
            </a:r>
            <a:br>
              <a:rPr lang="en-US" sz="2900" dirty="0"/>
            </a:br>
            <a:r>
              <a:rPr lang="el-GR" sz="2900" dirty="0">
                <a:solidFill>
                  <a:srgbClr val="0070C0"/>
                </a:solidFill>
              </a:rPr>
              <a:t>Προσανατολισμός στην Κοινωνία</a:t>
            </a:r>
            <a:endParaRPr lang="en-US" sz="29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574431" y="1453662"/>
            <a:ext cx="7995138" cy="4799837"/>
          </a:xfrm>
          <a:prstGeom prst="rect">
            <a:avLst/>
          </a:prstGeom>
        </p:spPr>
      </p:pic>
      <p:pic>
        <p:nvPicPr>
          <p:cNvPr id="6" name="Εικόνα 5">
            <a:extLst>
              <a:ext uri="{FF2B5EF4-FFF2-40B4-BE49-F238E27FC236}">
                <a16:creationId xmlns:a16="http://schemas.microsoft.com/office/drawing/2014/main" id="{C6603208-53B5-4B39-902C-BF19FE832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6661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3" name="Content Placeholder 2"/>
          <p:cNvSpPr>
            <a:spLocks noGrp="1"/>
          </p:cNvSpPr>
          <p:nvPr>
            <p:ph idx="1"/>
          </p:nvPr>
        </p:nvSpPr>
        <p:spPr/>
        <p:txBody>
          <a:bodyPr>
            <a:noAutofit/>
          </a:bodyPr>
          <a:lstStyle/>
          <a:p>
            <a:pPr>
              <a:lnSpc>
                <a:spcPct val="100000"/>
              </a:lnSpc>
              <a:spcBef>
                <a:spcPts val="700"/>
              </a:spcBef>
            </a:pPr>
            <a:r>
              <a:rPr lang="el-GR" sz="1800" dirty="0"/>
              <a:t>Να συζητήσετε τα κύρια χαρακτηριστικά του πολιτισμού. </a:t>
            </a:r>
          </a:p>
          <a:p>
            <a:pPr>
              <a:lnSpc>
                <a:spcPct val="100000"/>
              </a:lnSpc>
              <a:spcBef>
                <a:spcPts val="700"/>
              </a:spcBef>
            </a:pPr>
            <a:r>
              <a:rPr lang="el-GR" sz="1800" dirty="0"/>
              <a:t>Να περιγράψετε τα διάφορα στοιχεία του πολιτισμού και να δώσετε παραδείγματα για το πώς επηρεάζουν τις διεθνείς επιχειρηματικές δραστηριότητες. </a:t>
            </a:r>
          </a:p>
          <a:p>
            <a:pPr>
              <a:lnSpc>
                <a:spcPct val="100000"/>
              </a:lnSpc>
              <a:spcBef>
                <a:spcPts val="700"/>
              </a:spcBef>
            </a:pPr>
            <a:r>
              <a:rPr lang="el-GR" sz="1800" dirty="0"/>
              <a:t>Να προσδιορίσετε τα μέσα με τα οποία τα μέλη ενός πολιτισμού επικοινωνούν μεταξύ τους. </a:t>
            </a:r>
          </a:p>
          <a:p>
            <a:pPr>
              <a:lnSpc>
                <a:spcPct val="100000"/>
              </a:lnSpc>
              <a:spcBef>
                <a:spcPts val="700"/>
              </a:spcBef>
            </a:pPr>
            <a:r>
              <a:rPr lang="el-GR" sz="1800" dirty="0"/>
              <a:t>Να συζητήσετε πώς οι θρησκευτικές και άλλες αξίες επηρεάζουν το εγχώριο περιβάλλον στο οποίο λειτουργούν οι διεθνείς επιχειρήσεις. </a:t>
            </a:r>
          </a:p>
          <a:p>
            <a:pPr>
              <a:lnSpc>
                <a:spcPct val="100000"/>
              </a:lnSpc>
              <a:spcBef>
                <a:spcPts val="700"/>
              </a:spcBef>
            </a:pPr>
            <a:r>
              <a:rPr lang="el-GR" sz="1800" dirty="0"/>
              <a:t>Να περιγράψετε τις μεγάλες πολιτισμικές ομάδες και τη χρησιμότητά τους για τα διεθνή διευθυντικά στελέχη. </a:t>
            </a:r>
          </a:p>
          <a:p>
            <a:pPr>
              <a:lnSpc>
                <a:spcPct val="100000"/>
              </a:lnSpc>
              <a:spcBef>
                <a:spcPts val="700"/>
              </a:spcBef>
            </a:pPr>
            <a:r>
              <a:rPr lang="el-GR" sz="1800" dirty="0"/>
              <a:t>Να εξηγήσετε τα βασικά ευρήματα του </a:t>
            </a:r>
            <a:r>
              <a:rPr lang="el-GR" sz="1800" dirty="0" err="1"/>
              <a:t>Hofstede</a:t>
            </a:r>
            <a:r>
              <a:rPr lang="el-GR" sz="1800" dirty="0"/>
              <a:t> σχετικά με τις διαφορές στις πολιτιστικές αξίες. </a:t>
            </a:r>
          </a:p>
          <a:p>
            <a:pPr>
              <a:lnSpc>
                <a:spcPct val="100000"/>
              </a:lnSpc>
              <a:spcBef>
                <a:spcPts val="700"/>
              </a:spcBef>
            </a:pPr>
            <a:r>
              <a:rPr lang="el-GR" sz="1800" dirty="0"/>
              <a:t>Να εξηγήσετε πώς μπορεί να προκύψουν πολιτισμικές συγκρούσεις στις διεθνείς επιχειρήσεις. </a:t>
            </a:r>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A8AD19D8-1DD0-46D8-B134-3693D9726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07536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l-GR" sz="3200" dirty="0"/>
              <a:t>Βλέποντας το Δάσος και Όχι το Δέντρο</a:t>
            </a:r>
            <a:r>
              <a:rPr lang="en-US" sz="3200" dirty="0"/>
              <a:t>: </a:t>
            </a:r>
            <a:br>
              <a:rPr lang="en-US" sz="3200" dirty="0"/>
            </a:br>
            <a:r>
              <a:rPr lang="el-GR" sz="3200" dirty="0">
                <a:solidFill>
                  <a:srgbClr val="0070C0"/>
                </a:solidFill>
              </a:rPr>
              <a:t>Προσανατολισμός στην Εξουσία</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53209298"/>
              </p:ext>
            </p:extLst>
          </p:nvPr>
        </p:nvGraphicFramePr>
        <p:xfrm>
          <a:off x="644771" y="1758462"/>
          <a:ext cx="7901353" cy="421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20</a:t>
            </a:fld>
            <a:endParaRPr lang="en-US" dirty="0"/>
          </a:p>
        </p:txBody>
      </p:sp>
      <p:pic>
        <p:nvPicPr>
          <p:cNvPr id="6" name="Εικόνα 5">
            <a:extLst>
              <a:ext uri="{FF2B5EF4-FFF2-40B4-BE49-F238E27FC236}">
                <a16:creationId xmlns:a16="http://schemas.microsoft.com/office/drawing/2014/main" id="{F0B7CC7E-F587-41F5-862D-9CEAA83B92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6879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2900" dirty="0"/>
              <a:t>Βλέποντας το Δάσος και Όχι το Δέντρο</a:t>
            </a:r>
            <a:r>
              <a:rPr lang="en-US" sz="2900" dirty="0"/>
              <a:t>: </a:t>
            </a:r>
            <a:br>
              <a:rPr lang="en-US" sz="2900" dirty="0"/>
            </a:br>
            <a:r>
              <a:rPr lang="el-GR" sz="2900" dirty="0">
                <a:solidFill>
                  <a:srgbClr val="0070C0"/>
                </a:solidFill>
              </a:rPr>
              <a:t>Προσανατολισμός στην Εξουσία</a:t>
            </a:r>
            <a:endParaRPr lang="en-US" sz="29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21</a:t>
            </a:fld>
            <a:endParaRPr lang="en-US" dirty="0"/>
          </a:p>
        </p:txBody>
      </p:sp>
      <p:pic>
        <p:nvPicPr>
          <p:cNvPr id="3" name="Picture 2"/>
          <p:cNvPicPr>
            <a:picLocks noChangeAspect="1"/>
          </p:cNvPicPr>
          <p:nvPr/>
        </p:nvPicPr>
        <p:blipFill>
          <a:blip r:embed="rId3"/>
          <a:stretch>
            <a:fillRect/>
          </a:stretch>
        </p:blipFill>
        <p:spPr>
          <a:xfrm>
            <a:off x="457201" y="1677992"/>
            <a:ext cx="8229600" cy="4271419"/>
          </a:xfrm>
          <a:prstGeom prst="rect">
            <a:avLst/>
          </a:prstGeom>
        </p:spPr>
      </p:pic>
      <p:pic>
        <p:nvPicPr>
          <p:cNvPr id="6" name="Εικόνα 5">
            <a:extLst>
              <a:ext uri="{FF2B5EF4-FFF2-40B4-BE49-F238E27FC236}">
                <a16:creationId xmlns:a16="http://schemas.microsoft.com/office/drawing/2014/main" id="{C9A82DC3-670E-4376-A9BE-5EF2A60E3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88688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l-GR" dirty="0"/>
              <a:t>Βλέποντας το Δάσος και Όχι το Δέντρο</a:t>
            </a:r>
            <a:r>
              <a:rPr lang="en-US" dirty="0"/>
              <a:t>: </a:t>
            </a:r>
            <a:br>
              <a:rPr lang="en-US" dirty="0"/>
            </a:br>
            <a:r>
              <a:rPr lang="el-GR" dirty="0">
                <a:solidFill>
                  <a:srgbClr val="0070C0"/>
                </a:solidFill>
              </a:rPr>
              <a:t>Προσανατολισμός στην Αβεβαιότητα</a:t>
            </a:r>
            <a:endParaRPr lang="en-US" dirty="0">
              <a:solidFill>
                <a:srgbClr val="0070C0"/>
              </a:solidFill>
            </a:endParaRPr>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22</a:t>
            </a:fld>
            <a:endParaRPr lang="en-US" dirty="0"/>
          </a:p>
        </p:txBody>
      </p:sp>
      <p:pic>
        <p:nvPicPr>
          <p:cNvPr id="3" name="Picture 2"/>
          <p:cNvPicPr>
            <a:picLocks noChangeAspect="1"/>
          </p:cNvPicPr>
          <p:nvPr/>
        </p:nvPicPr>
        <p:blipFill>
          <a:blip r:embed="rId3"/>
          <a:stretch>
            <a:fillRect/>
          </a:stretch>
        </p:blipFill>
        <p:spPr>
          <a:xfrm>
            <a:off x="457201" y="1817076"/>
            <a:ext cx="8234190" cy="4003324"/>
          </a:xfrm>
          <a:prstGeom prst="rect">
            <a:avLst/>
          </a:prstGeom>
        </p:spPr>
      </p:pic>
      <p:pic>
        <p:nvPicPr>
          <p:cNvPr id="6" name="Εικόνα 5">
            <a:extLst>
              <a:ext uri="{FF2B5EF4-FFF2-40B4-BE49-F238E27FC236}">
                <a16:creationId xmlns:a16="http://schemas.microsoft.com/office/drawing/2014/main" id="{12AFEA41-661A-4697-B1CF-C25D0F805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8553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l-GR" dirty="0"/>
              <a:t>Βλέποντας το Δάσος και Όχι το Δέντρο</a:t>
            </a:r>
            <a:r>
              <a:rPr lang="en-US" dirty="0"/>
              <a:t>: </a:t>
            </a:r>
            <a:br>
              <a:rPr lang="en-US" dirty="0"/>
            </a:br>
            <a:r>
              <a:rPr lang="el-GR" dirty="0">
                <a:solidFill>
                  <a:srgbClr val="0070C0"/>
                </a:solidFill>
              </a:rPr>
              <a:t>Προσανατολισμός στους Στόχους</a:t>
            </a:r>
            <a:endParaRPr lang="en-US"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23</a:t>
            </a:fld>
            <a:endParaRPr lang="en-US" dirty="0"/>
          </a:p>
        </p:txBody>
      </p:sp>
      <p:pic>
        <p:nvPicPr>
          <p:cNvPr id="3" name="Picture 2"/>
          <p:cNvPicPr>
            <a:picLocks noChangeAspect="1"/>
          </p:cNvPicPr>
          <p:nvPr/>
        </p:nvPicPr>
        <p:blipFill>
          <a:blip r:embed="rId3"/>
          <a:stretch>
            <a:fillRect/>
          </a:stretch>
        </p:blipFill>
        <p:spPr>
          <a:xfrm>
            <a:off x="457200" y="1824333"/>
            <a:ext cx="8229600" cy="3972911"/>
          </a:xfrm>
          <a:prstGeom prst="rect">
            <a:avLst/>
          </a:prstGeom>
        </p:spPr>
      </p:pic>
      <p:pic>
        <p:nvPicPr>
          <p:cNvPr id="6" name="Εικόνα 5">
            <a:extLst>
              <a:ext uri="{FF2B5EF4-FFF2-40B4-BE49-F238E27FC236}">
                <a16:creationId xmlns:a16="http://schemas.microsoft.com/office/drawing/2014/main" id="{AA05202B-701C-4CBD-9055-B1DFC6F39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7213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2900" dirty="0"/>
              <a:t>Βλέποντας το Δάσος και Όχι το Δέντρο</a:t>
            </a:r>
            <a:r>
              <a:rPr lang="en-US" sz="2900" dirty="0"/>
              <a:t>: </a:t>
            </a:r>
            <a:br>
              <a:rPr lang="en-US" sz="2900" dirty="0"/>
            </a:br>
            <a:r>
              <a:rPr lang="el-GR" sz="2900" dirty="0">
                <a:solidFill>
                  <a:srgbClr val="0070C0"/>
                </a:solidFill>
              </a:rPr>
              <a:t>Προσανατολισμός στον Χρόνο</a:t>
            </a:r>
            <a:endParaRPr lang="en-US" sz="29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8916711"/>
              </p:ext>
            </p:extLst>
          </p:nvPr>
        </p:nvGraphicFramePr>
        <p:xfrm>
          <a:off x="750276" y="1699846"/>
          <a:ext cx="7573108" cy="4272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4" name="Slide Number Placeholder 3"/>
          <p:cNvSpPr>
            <a:spLocks noGrp="1"/>
          </p:cNvSpPr>
          <p:nvPr>
            <p:ph type="sldNum" sz="quarter" idx="12"/>
          </p:nvPr>
        </p:nvSpPr>
        <p:spPr/>
        <p:txBody>
          <a:bodyPr/>
          <a:lstStyle/>
          <a:p>
            <a:r>
              <a:rPr lang="el-GR" dirty="0"/>
              <a:t>Κεφάλαιο </a:t>
            </a:r>
            <a:r>
              <a:rPr lang="en-US" dirty="0"/>
              <a:t>4-</a:t>
            </a:r>
            <a:fld id="{D57F1E4F-1CFF-5643-939E-217C01CDF565}" type="slidenum">
              <a:rPr lang="en-US" smtClean="0"/>
              <a:pPr/>
              <a:t>24</a:t>
            </a:fld>
            <a:endParaRPr lang="en-US" dirty="0"/>
          </a:p>
        </p:txBody>
      </p:sp>
      <p:pic>
        <p:nvPicPr>
          <p:cNvPr id="7" name="Εικόνα 6">
            <a:extLst>
              <a:ext uri="{FF2B5EF4-FFF2-40B4-BE49-F238E27FC236}">
                <a16:creationId xmlns:a16="http://schemas.microsoft.com/office/drawing/2014/main" id="{2162F6F4-0EFB-47F5-BC92-1E21A3BA75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59733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33595"/>
            <a:ext cx="8382000" cy="914400"/>
          </a:xfrm>
        </p:spPr>
        <p:txBody>
          <a:bodyPr>
            <a:noAutofit/>
          </a:bodyPr>
          <a:lstStyle/>
          <a:p>
            <a:pPr>
              <a:lnSpc>
                <a:spcPct val="100000"/>
              </a:lnSpc>
            </a:pPr>
            <a:r>
              <a:rPr lang="el-GR" sz="2600" dirty="0"/>
              <a:t>Διοίκηση σε Διεθνές Επίπεδο και Πολιτισμικές Διαφορές</a:t>
            </a:r>
            <a:r>
              <a:rPr lang="en-US" sz="2600" dirty="0"/>
              <a:t>: </a:t>
            </a:r>
            <a:r>
              <a:rPr lang="el-GR" sz="2600" dirty="0">
                <a:solidFill>
                  <a:srgbClr val="0070C0"/>
                </a:solidFill>
              </a:rPr>
              <a:t>Κατανοώντας Νέους Πολιτισμούς</a:t>
            </a:r>
            <a:endParaRPr lang="en-US" sz="2600" dirty="0">
              <a:solidFill>
                <a:srgbClr val="0070C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72318184"/>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25</a:t>
            </a:fld>
            <a:endParaRPr lang="en-US" dirty="0"/>
          </a:p>
        </p:txBody>
      </p:sp>
      <p:pic>
        <p:nvPicPr>
          <p:cNvPr id="6" name="Εικόνα 5">
            <a:extLst>
              <a:ext uri="{FF2B5EF4-FFF2-40B4-BE49-F238E27FC236}">
                <a16:creationId xmlns:a16="http://schemas.microsoft.com/office/drawing/2014/main" id="{38833C96-EF5B-4B33-8441-BE3361A30D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10721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a:xfrm>
            <a:off x="457200" y="1509630"/>
            <a:ext cx="8229600" cy="4791596"/>
          </a:xfrm>
        </p:spPr>
        <p:txBody>
          <a:bodyPr>
            <a:noAutofit/>
          </a:bodyPr>
          <a:lstStyle/>
          <a:p>
            <a:pPr>
              <a:lnSpc>
                <a:spcPct val="100000"/>
              </a:lnSpc>
            </a:pPr>
            <a:r>
              <a:rPr lang="el-GR" sz="2200" dirty="0"/>
              <a:t>Τι είναι πολιτισμός; </a:t>
            </a:r>
          </a:p>
          <a:p>
            <a:pPr>
              <a:lnSpc>
                <a:spcPct val="100000"/>
              </a:lnSpc>
            </a:pPr>
            <a:r>
              <a:rPr lang="el-GR" sz="2200" dirty="0"/>
              <a:t>Ποια είναι τα κύρια χαρακτηριστικά του πολιτισμού; </a:t>
            </a:r>
          </a:p>
          <a:p>
            <a:pPr>
              <a:lnSpc>
                <a:spcPct val="100000"/>
              </a:lnSpc>
            </a:pPr>
            <a:r>
              <a:rPr lang="el-GR" sz="2200" dirty="0"/>
              <a:t>Περιγράψτε τη διαφορά ανάμεσα σε πολιτισμούς υψηλού και χαμηλού εννοιολογικού πλαισίου. </a:t>
            </a:r>
          </a:p>
          <a:p>
            <a:pPr>
              <a:lnSpc>
                <a:spcPct val="100000"/>
              </a:lnSpc>
            </a:pPr>
            <a:r>
              <a:rPr lang="el-GR" sz="2200" dirty="0"/>
              <a:t>Τι είναι τα πολιτιστικά συμπλέγματα; </a:t>
            </a:r>
          </a:p>
          <a:p>
            <a:pPr>
              <a:lnSpc>
                <a:spcPct val="100000"/>
              </a:lnSpc>
            </a:pPr>
            <a:r>
              <a:rPr lang="el-GR" sz="2200" dirty="0"/>
              <a:t>Τι είναι ο ατομικισμός και τι η συλλογικότητα; Σε τι διαφέρουν; </a:t>
            </a:r>
          </a:p>
          <a:p>
            <a:pPr>
              <a:lnSpc>
                <a:spcPct val="100000"/>
              </a:lnSpc>
            </a:pPr>
            <a:r>
              <a:rPr lang="el-GR" sz="2200" dirty="0"/>
              <a:t>Συζητήστε τις διαφορές στα συστήματα αμοιβής μεταξύ αμερικανικών και ιαπωνικών επιχειρήσεων. Σε ποιο βαθμό αυτές οι διαφορές καθορίζονται από τον πολιτισμό; </a:t>
            </a:r>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26</a:t>
            </a:fld>
            <a:endParaRPr lang="en-US" dirty="0"/>
          </a:p>
        </p:txBody>
      </p:sp>
      <p:pic>
        <p:nvPicPr>
          <p:cNvPr id="6" name="Εικόνα 5">
            <a:extLst>
              <a:ext uri="{FF2B5EF4-FFF2-40B4-BE49-F238E27FC236}">
                <a16:creationId xmlns:a16="http://schemas.microsoft.com/office/drawing/2014/main" id="{7A42984A-159E-4307-9A06-8084EB873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a:xfrm>
            <a:off x="457200" y="1509630"/>
            <a:ext cx="8229600" cy="4791596"/>
          </a:xfrm>
        </p:spPr>
        <p:txBody>
          <a:bodyPr>
            <a:noAutofit/>
          </a:bodyPr>
          <a:lstStyle/>
          <a:p>
            <a:pPr>
              <a:lnSpc>
                <a:spcPct val="100000"/>
              </a:lnSpc>
            </a:pPr>
            <a:r>
              <a:rPr lang="el-GR" sz="2200" dirty="0"/>
              <a:t>Τι είναι ο προσανατολισμός στην εξουσία; </a:t>
            </a:r>
          </a:p>
          <a:p>
            <a:pPr>
              <a:lnSpc>
                <a:spcPct val="100000"/>
              </a:lnSpc>
            </a:pPr>
            <a:r>
              <a:rPr lang="el-GR" sz="2200" dirty="0"/>
              <a:t>Τι είναι ο προσανατολισμός στην αβεβαιότητα; </a:t>
            </a:r>
          </a:p>
          <a:p>
            <a:pPr>
              <a:lnSpc>
                <a:spcPct val="100000"/>
              </a:lnSpc>
            </a:pPr>
            <a:r>
              <a:rPr lang="el-GR" sz="2200" dirty="0"/>
              <a:t>Ποιες είναι οι </a:t>
            </a:r>
            <a:r>
              <a:rPr lang="el-GR" sz="2200"/>
              <a:t>επιθετικές και οι παθητικές </a:t>
            </a:r>
            <a:r>
              <a:rPr lang="el-GR" sz="2200" dirty="0"/>
              <a:t>συμπεριφορές ως προς τους στόχους; Σε τι διαφέρουν; </a:t>
            </a:r>
          </a:p>
          <a:p>
            <a:pPr>
              <a:lnSpc>
                <a:spcPct val="100000"/>
              </a:lnSpc>
            </a:pPr>
            <a:r>
              <a:rPr lang="el-GR" sz="2200" dirty="0"/>
              <a:t>Τι είναι το κριτήριο </a:t>
            </a:r>
            <a:r>
              <a:rPr lang="el-GR" sz="2200" dirty="0" err="1"/>
              <a:t>αυτοαναφοράς</a:t>
            </a:r>
            <a:r>
              <a:rPr lang="el-GR" sz="2200" dirty="0"/>
              <a:t>; </a:t>
            </a:r>
          </a:p>
          <a:p>
            <a:pPr>
              <a:lnSpc>
                <a:spcPct val="100000"/>
              </a:lnSpc>
            </a:pPr>
            <a:endParaRPr lang="en-US" sz="22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27</a:t>
            </a:fld>
            <a:endParaRPr lang="en-US" dirty="0"/>
          </a:p>
        </p:txBody>
      </p:sp>
      <p:pic>
        <p:nvPicPr>
          <p:cNvPr id="6" name="Εικόνα 5">
            <a:extLst>
              <a:ext uri="{FF2B5EF4-FFF2-40B4-BE49-F238E27FC236}">
                <a16:creationId xmlns:a16="http://schemas.microsoft.com/office/drawing/2014/main" id="{C579F7AC-DEF1-428A-AE49-0521F843A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4528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3" name="Slide Number Placeholder 2"/>
          <p:cNvSpPr>
            <a:spLocks noGrp="1"/>
          </p:cNvSpPr>
          <p:nvPr>
            <p:ph type="sldNum" sz="quarter" idx="12"/>
          </p:nvPr>
        </p:nvSpPr>
        <p:spPr/>
        <p:txBody>
          <a:bodyPr/>
          <a:lstStyle/>
          <a:p>
            <a:r>
              <a:rPr lang="el-GR" dirty="0"/>
              <a:t>Κεφάλαιο </a:t>
            </a:r>
            <a:r>
              <a:rPr lang="en-US" dirty="0"/>
              <a:t>4-</a:t>
            </a:r>
            <a:fld id="{D57F1E4F-1CFF-5643-939E-217C01CDF565}" type="slidenum">
              <a:rPr lang="en-US" smtClean="0"/>
              <a:pPr/>
              <a:t>28</a:t>
            </a:fld>
            <a:endParaRPr lang="en-US" dirty="0"/>
          </a:p>
        </p:txBody>
      </p:sp>
      <p:pic>
        <p:nvPicPr>
          <p:cNvPr id="5" name="Εικόνα 4">
            <a:extLst>
              <a:ext uri="{FF2B5EF4-FFF2-40B4-BE49-F238E27FC236}">
                <a16:creationId xmlns:a16="http://schemas.microsoft.com/office/drawing/2014/main" id="{D7C536FC-8EA7-4617-9F31-CECDEB6AA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6" name="TextBox 5">
            <a:extLst>
              <a:ext uri="{FF2B5EF4-FFF2-40B4-BE49-F238E27FC236}">
                <a16:creationId xmlns:a16="http://schemas.microsoft.com/office/drawing/2014/main" id="{78598008-99EF-4050-9CDE-9977074F5D59}"/>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7" name="Picture 2">
            <a:extLst>
              <a:ext uri="{FF2B5EF4-FFF2-40B4-BE49-F238E27FC236}">
                <a16:creationId xmlns:a16="http://schemas.microsoft.com/office/drawing/2014/main" id="{378952A5-5BED-4417-AD15-C1834C13E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8" name="Εικόνα 7">
            <a:extLst>
              <a:ext uri="{FF2B5EF4-FFF2-40B4-BE49-F238E27FC236}">
                <a16:creationId xmlns:a16="http://schemas.microsoft.com/office/drawing/2014/main" id="{AA27A171-08E8-4636-A51C-5488923B4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0" name="TextBox 9">
            <a:extLst>
              <a:ext uri="{FF2B5EF4-FFF2-40B4-BE49-F238E27FC236}">
                <a16:creationId xmlns:a16="http://schemas.microsoft.com/office/drawing/2014/main" id="{543CDB86-26A9-4456-B1A3-4A233BDD92E0}"/>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40551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Χαρακτηριστικά του Πολιτισμού </a:t>
            </a:r>
            <a:endParaRPr lang="en-US" dirty="0"/>
          </a:p>
        </p:txBody>
      </p:sp>
      <p:sp>
        <p:nvSpPr>
          <p:cNvPr id="3" name="Content Placeholder 2"/>
          <p:cNvSpPr>
            <a:spLocks noGrp="1"/>
          </p:cNvSpPr>
          <p:nvPr>
            <p:ph idx="1"/>
          </p:nvPr>
        </p:nvSpPr>
        <p:spPr/>
        <p:txBody>
          <a:bodyPr>
            <a:normAutofit/>
          </a:bodyPr>
          <a:lstStyle/>
          <a:p>
            <a:r>
              <a:rPr lang="el-GR" sz="2500" dirty="0"/>
              <a:t>Πολιτισμός είναι η συλλογή αξιών, πεποιθήσεων, συμπεριφορών, εθίμων και στάσεων που διακρίνουν μία κοινωνία από μια άλλη. </a:t>
            </a:r>
            <a:endParaRPr lang="en-US" sz="25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3</a:t>
            </a:fld>
            <a:endParaRPr lang="en-US" dirty="0"/>
          </a:p>
        </p:txBody>
      </p:sp>
      <p:graphicFrame>
        <p:nvGraphicFramePr>
          <p:cNvPr id="6" name="Diagram 5"/>
          <p:cNvGraphicFramePr/>
          <p:nvPr>
            <p:extLst>
              <p:ext uri="{D42A27DB-BD31-4B8C-83A1-F6EECF244321}">
                <p14:modId xmlns:p14="http://schemas.microsoft.com/office/powerpoint/2010/main" val="844798660"/>
              </p:ext>
            </p:extLst>
          </p:nvPr>
        </p:nvGraphicFramePr>
        <p:xfrm>
          <a:off x="657225" y="2914649"/>
          <a:ext cx="7458075" cy="314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888F7773-067F-4276-A05E-52F9398CDA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3675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000" dirty="0"/>
              <a:t>Στοιχεία του Πολιτισμού </a:t>
            </a:r>
            <a:endParaRPr lang="en-US" sz="30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4</a:t>
            </a:fld>
            <a:endParaRPr lang="en-US" dirty="0"/>
          </a:p>
        </p:txBody>
      </p:sp>
      <p:pic>
        <p:nvPicPr>
          <p:cNvPr id="3" name="Picture 2"/>
          <p:cNvPicPr>
            <a:picLocks noChangeAspect="1"/>
          </p:cNvPicPr>
          <p:nvPr/>
        </p:nvPicPr>
        <p:blipFill>
          <a:blip r:embed="rId3"/>
          <a:stretch>
            <a:fillRect/>
          </a:stretch>
        </p:blipFill>
        <p:spPr>
          <a:xfrm>
            <a:off x="2284858" y="1521140"/>
            <a:ext cx="4574283" cy="4090024"/>
          </a:xfrm>
          <a:prstGeom prst="rect">
            <a:avLst/>
          </a:prstGeom>
        </p:spPr>
      </p:pic>
      <p:pic>
        <p:nvPicPr>
          <p:cNvPr id="7" name="Picture 6"/>
          <p:cNvPicPr>
            <a:picLocks noChangeAspect="1"/>
          </p:cNvPicPr>
          <p:nvPr/>
        </p:nvPicPr>
        <p:blipFill>
          <a:blip r:embed="rId4"/>
          <a:stretch>
            <a:fillRect/>
          </a:stretch>
        </p:blipFill>
        <p:spPr>
          <a:xfrm>
            <a:off x="2712558" y="5798732"/>
            <a:ext cx="3718882" cy="381033"/>
          </a:xfrm>
          <a:prstGeom prst="rect">
            <a:avLst/>
          </a:prstGeom>
        </p:spPr>
      </p:pic>
      <p:pic>
        <p:nvPicPr>
          <p:cNvPr id="8" name="Εικόνα 7">
            <a:extLst>
              <a:ext uri="{FF2B5EF4-FFF2-40B4-BE49-F238E27FC236}">
                <a16:creationId xmlns:a16="http://schemas.microsoft.com/office/drawing/2014/main" id="{14B2518B-8D3A-4A6B-A086-8716A416B7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37130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l-GR" dirty="0"/>
              <a:t>Στοιχεία του Πολιτισμού</a:t>
            </a:r>
            <a:r>
              <a:rPr lang="en-US" dirty="0"/>
              <a:t>:</a:t>
            </a:r>
            <a:br>
              <a:rPr lang="en-US" dirty="0"/>
            </a:br>
            <a:r>
              <a:rPr lang="el-GR" dirty="0">
                <a:solidFill>
                  <a:srgbClr val="0070C0"/>
                </a:solidFill>
              </a:rPr>
              <a:t>Κοινωνική Διαστρωμάτωση</a:t>
            </a:r>
            <a:endParaRPr lang="en-US" dirty="0">
              <a:solidFill>
                <a:srgbClr val="0070C0"/>
              </a:solidFill>
            </a:endParaRPr>
          </a:p>
        </p:txBody>
      </p:sp>
      <p:sp>
        <p:nvSpPr>
          <p:cNvPr id="3" name="Content Placeholder 2"/>
          <p:cNvSpPr>
            <a:spLocks noGrp="1"/>
          </p:cNvSpPr>
          <p:nvPr>
            <p:ph idx="1"/>
          </p:nvPr>
        </p:nvSpPr>
        <p:spPr>
          <a:xfrm>
            <a:off x="457200" y="1552492"/>
            <a:ext cx="8229600" cy="4660739"/>
          </a:xfrm>
        </p:spPr>
        <p:txBody>
          <a:bodyPr>
            <a:normAutofit fontScale="70000" lnSpcReduction="20000"/>
          </a:bodyPr>
          <a:lstStyle/>
          <a:p>
            <a:pPr>
              <a:lnSpc>
                <a:spcPct val="120000"/>
              </a:lnSpc>
            </a:pPr>
            <a:r>
              <a:rPr lang="el-GR" sz="3000" b="1" dirty="0"/>
              <a:t>Άτομα</a:t>
            </a:r>
            <a:r>
              <a:rPr lang="en-US" sz="3000" b="1" dirty="0"/>
              <a:t>, </a:t>
            </a:r>
            <a:r>
              <a:rPr lang="el-GR" sz="3000" b="1" dirty="0"/>
              <a:t>Οικογένειες και Ομάδες</a:t>
            </a:r>
            <a:endParaRPr lang="en-US" sz="3000" b="1" dirty="0"/>
          </a:p>
          <a:p>
            <a:pPr marL="539750" lvl="1" indent="-339725">
              <a:lnSpc>
                <a:spcPct val="120000"/>
              </a:lnSpc>
            </a:pPr>
            <a:r>
              <a:rPr lang="el-GR" sz="3000" dirty="0"/>
              <a:t>Ορισμός οικογένειας</a:t>
            </a:r>
            <a:endParaRPr lang="en-US" sz="3000" dirty="0"/>
          </a:p>
          <a:p>
            <a:pPr marL="539750" lvl="1" indent="-339725">
              <a:lnSpc>
                <a:spcPct val="120000"/>
              </a:lnSpc>
            </a:pPr>
            <a:r>
              <a:rPr lang="el-GR" sz="3000" dirty="0"/>
              <a:t>Ρόλος των ατόμων εντός των ομάδων</a:t>
            </a:r>
            <a:endParaRPr lang="en-US" sz="3000" dirty="0"/>
          </a:p>
          <a:p>
            <a:pPr marL="539750" lvl="1" indent="-339725">
              <a:lnSpc>
                <a:spcPct val="120000"/>
              </a:lnSpc>
            </a:pPr>
            <a:r>
              <a:rPr lang="el-GR" sz="3000" dirty="0"/>
              <a:t>Σημασία του ατόμου σε σχέση με την ομάδα</a:t>
            </a:r>
            <a:endParaRPr lang="en-US" sz="3000" dirty="0"/>
          </a:p>
          <a:p>
            <a:pPr>
              <a:lnSpc>
                <a:spcPct val="120000"/>
              </a:lnSpc>
            </a:pPr>
            <a:r>
              <a:rPr lang="el-GR" sz="3000" b="1" dirty="0"/>
              <a:t>Κοινωνική διαστρωμάτωση</a:t>
            </a:r>
            <a:endParaRPr lang="en-US" sz="3000" b="1" dirty="0"/>
          </a:p>
          <a:p>
            <a:pPr marL="539750" lvl="1" indent="-339725">
              <a:lnSpc>
                <a:spcPct val="120000"/>
              </a:lnSpc>
            </a:pPr>
            <a:r>
              <a:rPr lang="el-GR" sz="3000" dirty="0"/>
              <a:t>Γνωρίσματα</a:t>
            </a:r>
            <a:endParaRPr lang="en-US" sz="3000" dirty="0"/>
          </a:p>
          <a:p>
            <a:pPr marL="539750" lvl="1" indent="-339725">
              <a:lnSpc>
                <a:spcPct val="120000"/>
              </a:lnSpc>
            </a:pPr>
            <a:r>
              <a:rPr lang="el-GR" sz="3000" dirty="0"/>
              <a:t>Πολύ</a:t>
            </a:r>
            <a:r>
              <a:rPr lang="en-US" sz="3000" dirty="0"/>
              <a:t> </a:t>
            </a:r>
            <a:r>
              <a:rPr lang="el-GR" sz="3000" dirty="0"/>
              <a:t>διαστρωμένες κοινωνίες</a:t>
            </a:r>
            <a:endParaRPr lang="en-US" sz="3000" dirty="0"/>
          </a:p>
          <a:p>
            <a:pPr marL="539750" lvl="1" indent="-339725">
              <a:lnSpc>
                <a:spcPct val="120000"/>
              </a:lnSpc>
            </a:pPr>
            <a:r>
              <a:rPr lang="el-GR" sz="3000" dirty="0"/>
              <a:t>Λιγότερο</a:t>
            </a:r>
            <a:r>
              <a:rPr lang="en-US" sz="3000" dirty="0"/>
              <a:t> </a:t>
            </a:r>
            <a:r>
              <a:rPr lang="el-GR" sz="3000" dirty="0"/>
              <a:t>διαστρωμένες κοινωνίες</a:t>
            </a:r>
            <a:endParaRPr lang="en-US" sz="3000" dirty="0"/>
          </a:p>
          <a:p>
            <a:pPr>
              <a:lnSpc>
                <a:spcPct val="120000"/>
              </a:lnSpc>
            </a:pPr>
            <a:r>
              <a:rPr lang="el-GR" sz="3000" b="1" dirty="0"/>
              <a:t>Κοινωνική κινητικότητα</a:t>
            </a:r>
            <a:endParaRPr lang="en-US" sz="3000" b="1" dirty="0"/>
          </a:p>
          <a:p>
            <a:pPr marL="620713" lvl="1" indent="-420688">
              <a:lnSpc>
                <a:spcPct val="120000"/>
              </a:lnSpc>
            </a:pPr>
            <a:r>
              <a:rPr lang="el-GR" sz="3000" dirty="0"/>
              <a:t>Χαμηλή κοινωνική κινητικότητα</a:t>
            </a:r>
            <a:endParaRPr lang="en-US" sz="3000" dirty="0"/>
          </a:p>
          <a:p>
            <a:pPr marL="620713" lvl="1" indent="-420688">
              <a:lnSpc>
                <a:spcPct val="120000"/>
              </a:lnSpc>
            </a:pPr>
            <a:r>
              <a:rPr lang="el-GR" sz="3000" dirty="0"/>
              <a:t>Υψηλή κοινωνική κινητικότητα</a:t>
            </a:r>
            <a:endParaRPr lang="en-US" sz="3000" dirty="0"/>
          </a:p>
          <a:p>
            <a:pPr lvl="1">
              <a:lnSpc>
                <a:spcPct val="120000"/>
              </a:lnSpc>
            </a:pPr>
            <a:endParaRPr lang="en-US"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5</a:t>
            </a:fld>
            <a:endParaRPr lang="en-US" dirty="0"/>
          </a:p>
        </p:txBody>
      </p:sp>
      <p:pic>
        <p:nvPicPr>
          <p:cNvPr id="6" name="Εικόνα 5">
            <a:extLst>
              <a:ext uri="{FF2B5EF4-FFF2-40B4-BE49-F238E27FC236}">
                <a16:creationId xmlns:a16="http://schemas.microsoft.com/office/drawing/2014/main" id="{2E0B89DF-C174-46C9-87AF-5FCADA969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9466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t>Στοιχεία του Πολιτισμού</a:t>
            </a:r>
            <a:r>
              <a:rPr lang="en-US" dirty="0"/>
              <a:t>:</a:t>
            </a:r>
            <a:br>
              <a:rPr lang="en-US" dirty="0"/>
            </a:br>
            <a:r>
              <a:rPr lang="el-GR" dirty="0">
                <a:solidFill>
                  <a:srgbClr val="0070C0"/>
                </a:solidFill>
              </a:rPr>
              <a:t>Γλώσσα</a:t>
            </a:r>
            <a:endParaRPr lang="en-US" dirty="0"/>
          </a:p>
        </p:txBody>
      </p:sp>
      <p:sp>
        <p:nvSpPr>
          <p:cNvPr id="3" name="Content Placeholder 2"/>
          <p:cNvSpPr>
            <a:spLocks noGrp="1"/>
          </p:cNvSpPr>
          <p:nvPr>
            <p:ph idx="1"/>
          </p:nvPr>
        </p:nvSpPr>
        <p:spPr/>
        <p:txBody>
          <a:bodyPr>
            <a:normAutofit/>
          </a:bodyPr>
          <a:lstStyle/>
          <a:p>
            <a:pPr>
              <a:lnSpc>
                <a:spcPct val="100000"/>
              </a:lnSpc>
            </a:pPr>
            <a:r>
              <a:rPr lang="el-GR" sz="2600" dirty="0"/>
              <a:t>Προσδιορίζει τις πολιτισμικές ομάδες.</a:t>
            </a:r>
            <a:endParaRPr lang="en-US" sz="2600" dirty="0"/>
          </a:p>
          <a:p>
            <a:pPr>
              <a:lnSpc>
                <a:spcPct val="100000"/>
              </a:lnSpc>
            </a:pPr>
            <a:r>
              <a:rPr lang="el-GR" sz="2600" dirty="0"/>
              <a:t>Διαμορφώνει τις αντιλήψεις των ατόμων για τον κόσμο.</a:t>
            </a:r>
            <a:endParaRPr lang="en-US" sz="2600" dirty="0"/>
          </a:p>
          <a:p>
            <a:pPr>
              <a:lnSpc>
                <a:spcPct val="100000"/>
              </a:lnSpc>
            </a:pPr>
            <a:r>
              <a:rPr lang="el-GR" sz="2600" dirty="0"/>
              <a:t>Φιλτράρει παρατηρήσεις και αντιλήψεις.</a:t>
            </a:r>
            <a:endParaRPr lang="en-US" sz="2600" dirty="0"/>
          </a:p>
          <a:p>
            <a:pPr>
              <a:lnSpc>
                <a:spcPct val="100000"/>
              </a:lnSpc>
            </a:pPr>
            <a:r>
              <a:rPr lang="el-GR" sz="2600" dirty="0"/>
              <a:t>Παρέχει σημαντικές ενδείξεις για τις πολιτιστικές αξίες της κοινωνίας.</a:t>
            </a:r>
            <a:endParaRPr lang="en-US" sz="2600" dirty="0"/>
          </a:p>
          <a:p>
            <a:pPr>
              <a:lnSpc>
                <a:spcPct val="100000"/>
              </a:lnSpc>
            </a:pPr>
            <a:r>
              <a:rPr lang="el-GR" sz="2600" dirty="0"/>
              <a:t>Προσφέρει ενδείξεις για την ποικιλομορφία του πληθυσμού μιας χώρας.</a:t>
            </a:r>
            <a:endParaRPr lang="en-US" sz="2600" dirty="0"/>
          </a:p>
          <a:p>
            <a:pPr>
              <a:lnSpc>
                <a:spcPct val="100000"/>
              </a:lnSpc>
            </a:pPr>
            <a:endParaRPr lang="en-US" sz="26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6</a:t>
            </a:fld>
            <a:endParaRPr lang="en-US" dirty="0"/>
          </a:p>
        </p:txBody>
      </p:sp>
      <p:pic>
        <p:nvPicPr>
          <p:cNvPr id="6" name="Εικόνα 5">
            <a:extLst>
              <a:ext uri="{FF2B5EF4-FFF2-40B4-BE49-F238E27FC236}">
                <a16:creationId xmlns:a16="http://schemas.microsoft.com/office/drawing/2014/main" id="{C28CCD8E-AD35-416D-ACD8-FE21B8739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8526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t>Στοιχεία του Πολιτισμού</a:t>
            </a:r>
            <a:r>
              <a:rPr lang="en-US" dirty="0"/>
              <a:t>:</a:t>
            </a:r>
            <a:br>
              <a:rPr lang="en-US" dirty="0"/>
            </a:br>
            <a:r>
              <a:rPr lang="el-GR" dirty="0">
                <a:solidFill>
                  <a:srgbClr val="0070C0"/>
                </a:solidFill>
              </a:rPr>
              <a:t>Γλώσσα</a:t>
            </a:r>
            <a:endParaRPr lang="en-US" dirty="0">
              <a:solidFill>
                <a:srgbClr val="0070C0"/>
              </a:solidFill>
            </a:endParaRPr>
          </a:p>
        </p:txBody>
      </p:sp>
      <p:sp>
        <p:nvSpPr>
          <p:cNvPr id="3" name="Content Placeholder 2"/>
          <p:cNvSpPr>
            <a:spLocks noGrp="1"/>
          </p:cNvSpPr>
          <p:nvPr>
            <p:ph idx="1"/>
          </p:nvPr>
        </p:nvSpPr>
        <p:spPr/>
        <p:txBody>
          <a:bodyPr>
            <a:normAutofit/>
          </a:bodyPr>
          <a:lstStyle/>
          <a:p>
            <a:pPr>
              <a:lnSpc>
                <a:spcPct val="100000"/>
              </a:lnSpc>
            </a:pPr>
            <a:r>
              <a:rPr lang="el-GR" sz="2600" dirty="0"/>
              <a:t>Η γλώσσα ως ένα ανταγωνιστικό εργαλείο</a:t>
            </a:r>
            <a:endParaRPr lang="en-US" sz="2600" dirty="0"/>
          </a:p>
          <a:p>
            <a:pPr marL="620713" lvl="1" indent="-420688">
              <a:lnSpc>
                <a:spcPct val="100000"/>
              </a:lnSpc>
            </a:pPr>
            <a:r>
              <a:rPr lang="el-GR" sz="2600" dirty="0"/>
              <a:t>Γλωσσική κληρονομιά της αποικιοκρατίας</a:t>
            </a:r>
            <a:endParaRPr lang="en-US" sz="2600" dirty="0"/>
          </a:p>
          <a:p>
            <a:pPr>
              <a:lnSpc>
                <a:spcPct val="100000"/>
              </a:lnSpc>
            </a:pPr>
            <a:r>
              <a:rPr lang="el-GR" sz="2600" dirty="0"/>
              <a:t>Η κυρίαρχη κοινή γλώσσα ή</a:t>
            </a:r>
            <a:r>
              <a:rPr lang="en-US" sz="2600" dirty="0"/>
              <a:t> </a:t>
            </a:r>
            <a:r>
              <a:rPr lang="en-US" sz="2600" i="1" dirty="0"/>
              <a:t>lingua franca</a:t>
            </a:r>
          </a:p>
          <a:p>
            <a:pPr marL="620713" lvl="1" indent="-420688">
              <a:lnSpc>
                <a:spcPct val="100000"/>
              </a:lnSpc>
            </a:pPr>
            <a:r>
              <a:rPr lang="el-GR" sz="2600" dirty="0"/>
              <a:t>Αγγλική γλώσσα</a:t>
            </a:r>
            <a:endParaRPr lang="en-US" sz="2600" dirty="0"/>
          </a:p>
          <a:p>
            <a:pPr>
              <a:lnSpc>
                <a:spcPct val="100000"/>
              </a:lnSpc>
            </a:pPr>
            <a:r>
              <a:rPr lang="el-GR" sz="2600" dirty="0"/>
              <a:t>Μετάφραση</a:t>
            </a:r>
            <a:endParaRPr lang="en-US" sz="2600" dirty="0"/>
          </a:p>
          <a:p>
            <a:pPr marL="620713" lvl="1" indent="-420688">
              <a:lnSpc>
                <a:spcPct val="100000"/>
              </a:lnSpc>
            </a:pPr>
            <a:r>
              <a:rPr lang="el-GR" sz="2600" dirty="0"/>
              <a:t>Αντίστροφη μετάφραση</a:t>
            </a:r>
            <a:endParaRPr lang="en-US" sz="2600" dirty="0"/>
          </a:p>
          <a:p>
            <a:pPr>
              <a:lnSpc>
                <a:spcPct val="100000"/>
              </a:lnSpc>
            </a:pPr>
            <a:r>
              <a:rPr lang="el-GR" sz="2600" dirty="0"/>
              <a:t>Οι λέξεις μπορεί να έχουν διαφορετικές σημασίες.</a:t>
            </a:r>
            <a:endParaRPr lang="en-US" sz="2600" dirty="0"/>
          </a:p>
          <a:p>
            <a:pPr marL="620713" lvl="1" indent="-420688">
              <a:lnSpc>
                <a:spcPct val="100000"/>
              </a:lnSpc>
            </a:pPr>
            <a:r>
              <a:rPr lang="el-GR" sz="2600" dirty="0"/>
              <a:t>Διατύπωση άρνησης</a:t>
            </a:r>
            <a:endParaRPr lang="en-US" sz="2600" dirty="0"/>
          </a:p>
          <a:p>
            <a:pPr lvl="1">
              <a:lnSpc>
                <a:spcPct val="100000"/>
              </a:lnSpc>
            </a:pPr>
            <a:endParaRPr lang="en-US" sz="2600" dirty="0"/>
          </a:p>
          <a:p>
            <a:pPr>
              <a:lnSpc>
                <a:spcPct val="100000"/>
              </a:lnSpc>
            </a:pPr>
            <a:endParaRPr lang="en-US" sz="2600" dirty="0"/>
          </a:p>
        </p:txBody>
      </p:sp>
      <p:sp>
        <p:nvSpPr>
          <p:cNvPr id="4" name="Footer Placeholder 3"/>
          <p:cNvSpPr>
            <a:spLocks noGrp="1"/>
          </p:cNvSpPr>
          <p:nvPr>
            <p:ph type="ftr" sz="quarter" idx="11"/>
          </p:nvPr>
        </p:nvSpPr>
        <p:spPr/>
        <p:txBody>
          <a:bodyPr/>
          <a:lstStyle/>
          <a:p>
            <a:r>
              <a:rPr lang="el-GR" dirty="0"/>
              <a:t>Ο </a:t>
            </a:r>
            <a:r>
              <a:rPr lang="el-GR" dirty="0" err="1"/>
              <a:t>Ρολος</a:t>
            </a:r>
            <a:r>
              <a:rPr lang="el-GR" dirty="0"/>
              <a:t> του </a:t>
            </a:r>
            <a:r>
              <a:rPr lang="el-GR"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7</a:t>
            </a:fld>
            <a:endParaRPr lang="en-US" dirty="0"/>
          </a:p>
        </p:txBody>
      </p:sp>
      <p:pic>
        <p:nvPicPr>
          <p:cNvPr id="6" name="Εικόνα 5">
            <a:extLst>
              <a:ext uri="{FF2B5EF4-FFF2-40B4-BE49-F238E27FC236}">
                <a16:creationId xmlns:a16="http://schemas.microsoft.com/office/drawing/2014/main" id="{32135D58-56E7-43EA-8189-DA436F39F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79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t>Στοιχεία του Πολιτισμού</a:t>
            </a:r>
            <a:r>
              <a:rPr lang="en-US" sz="3000" dirty="0"/>
              <a:t>:</a:t>
            </a:r>
            <a:br>
              <a:rPr lang="en-US" sz="3000" dirty="0"/>
            </a:br>
            <a:r>
              <a:rPr lang="el-GR" sz="3000" dirty="0">
                <a:solidFill>
                  <a:srgbClr val="0070C0"/>
                </a:solidFill>
              </a:rPr>
              <a:t>Επικοινωνία</a:t>
            </a:r>
            <a:endParaRPr lang="en-US" sz="3000" dirty="0"/>
          </a:p>
        </p:txBody>
      </p:sp>
      <p:sp>
        <p:nvSpPr>
          <p:cNvPr id="3" name="Content Placeholder 2"/>
          <p:cNvSpPr>
            <a:spLocks noGrp="1"/>
          </p:cNvSpPr>
          <p:nvPr>
            <p:ph sz="half" idx="1"/>
          </p:nvPr>
        </p:nvSpPr>
        <p:spPr>
          <a:xfrm>
            <a:off x="463826" y="1578042"/>
            <a:ext cx="8222974" cy="4504706"/>
          </a:xfrm>
          <a:ln>
            <a:noFill/>
          </a:ln>
        </p:spPr>
        <p:txBody>
          <a:bodyPr>
            <a:normAutofit/>
          </a:bodyPr>
          <a:lstStyle/>
          <a:p>
            <a:pPr>
              <a:lnSpc>
                <a:spcPct val="100000"/>
              </a:lnSpc>
              <a:spcAft>
                <a:spcPts val="800"/>
              </a:spcAft>
            </a:pPr>
            <a:r>
              <a:rPr lang="el-GR" sz="2600" b="1" dirty="0"/>
              <a:t>Μη λεκτική επικοινωνία</a:t>
            </a:r>
            <a:endParaRPr lang="en-US" sz="2600" b="1" dirty="0"/>
          </a:p>
          <a:p>
            <a:pPr marL="714375" lvl="1" indent="-514350">
              <a:lnSpc>
                <a:spcPct val="100000"/>
              </a:lnSpc>
            </a:pPr>
            <a:r>
              <a:rPr lang="el-GR" sz="2600" dirty="0"/>
              <a:t>Εκφράσεις προσώπου</a:t>
            </a:r>
            <a:endParaRPr lang="en-US" sz="2600" dirty="0"/>
          </a:p>
          <a:p>
            <a:pPr marL="714375" lvl="1" indent="-514350">
              <a:lnSpc>
                <a:spcPct val="100000"/>
              </a:lnSpc>
            </a:pPr>
            <a:r>
              <a:rPr lang="el-GR" sz="2600" dirty="0"/>
              <a:t>Χειρονομίες</a:t>
            </a:r>
            <a:endParaRPr lang="en-US" sz="2600" dirty="0"/>
          </a:p>
          <a:p>
            <a:pPr marL="714375" lvl="1" indent="-514350">
              <a:lnSpc>
                <a:spcPct val="100000"/>
              </a:lnSpc>
            </a:pPr>
            <a:r>
              <a:rPr lang="el-GR" sz="2600" dirty="0"/>
              <a:t>Ένταση φωνής</a:t>
            </a:r>
            <a:endParaRPr lang="en-US" sz="2600" dirty="0"/>
          </a:p>
          <a:p>
            <a:pPr marL="714375" lvl="1" indent="-514350">
              <a:lnSpc>
                <a:spcPct val="100000"/>
              </a:lnSpc>
            </a:pPr>
            <a:r>
              <a:rPr lang="el-GR" sz="2600" dirty="0"/>
              <a:t>Οπτική επαφή</a:t>
            </a:r>
            <a:endParaRPr lang="en-US" sz="2600" dirty="0"/>
          </a:p>
          <a:p>
            <a:pPr marL="714375" lvl="1" indent="-514350">
              <a:lnSpc>
                <a:spcPct val="100000"/>
              </a:lnSpc>
            </a:pPr>
            <a:r>
              <a:rPr lang="el-GR" sz="2600" dirty="0"/>
              <a:t>Τοποθέτηση σώματος</a:t>
            </a:r>
            <a:endParaRPr lang="en-US" sz="2600" dirty="0"/>
          </a:p>
          <a:p>
            <a:pPr marL="714375" lvl="1" indent="-514350">
              <a:lnSpc>
                <a:spcPct val="100000"/>
              </a:lnSpc>
            </a:pPr>
            <a:r>
              <a:rPr lang="el-GR" sz="2600" dirty="0"/>
              <a:t>Στάση σώματος</a:t>
            </a:r>
            <a:endParaRPr lang="en-US" sz="26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8</a:t>
            </a:fld>
            <a:endParaRPr lang="en-US" dirty="0"/>
          </a:p>
        </p:txBody>
      </p:sp>
      <p:pic>
        <p:nvPicPr>
          <p:cNvPr id="6" name="Εικόνα 5">
            <a:extLst>
              <a:ext uri="{FF2B5EF4-FFF2-40B4-BE49-F238E27FC236}">
                <a16:creationId xmlns:a16="http://schemas.microsoft.com/office/drawing/2014/main" id="{88CC7400-6D44-49C7-AB3F-C9F6AEF2A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82472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t>Στοιχεία του Πολιτισμού</a:t>
            </a:r>
            <a:r>
              <a:rPr lang="en-US" sz="3000" dirty="0"/>
              <a:t>:</a:t>
            </a:r>
            <a:br>
              <a:rPr lang="en-US" sz="3000" dirty="0"/>
            </a:br>
            <a:r>
              <a:rPr lang="el-GR" sz="3000" dirty="0">
                <a:solidFill>
                  <a:srgbClr val="0070C0"/>
                </a:solidFill>
              </a:rPr>
              <a:t>Επικοινωνία</a:t>
            </a:r>
            <a:endParaRPr lang="en-US" sz="3000" dirty="0"/>
          </a:p>
        </p:txBody>
      </p:sp>
      <p:sp>
        <p:nvSpPr>
          <p:cNvPr id="4" name="Footer Placeholder 3"/>
          <p:cNvSpPr>
            <a:spLocks noGrp="1"/>
          </p:cNvSpPr>
          <p:nvPr>
            <p:ph type="ftr" sz="quarter" idx="11"/>
          </p:nvPr>
        </p:nvSpPr>
        <p:spPr/>
        <p:txBody>
          <a:bodyPr/>
          <a:lstStyle/>
          <a:p>
            <a:r>
              <a:rPr lang="el-GR" b="1" dirty="0"/>
              <a:t>Ο </a:t>
            </a:r>
            <a:r>
              <a:rPr lang="el-GR" b="1" dirty="0" err="1"/>
              <a:t>Ρολος</a:t>
            </a:r>
            <a:r>
              <a:rPr lang="el-GR" b="1" dirty="0"/>
              <a:t> του </a:t>
            </a:r>
            <a:r>
              <a:rPr lang="el-GR" b="1" dirty="0" err="1"/>
              <a:t>Πολιτισμου</a:t>
            </a:r>
            <a:endParaRPr lang="en-US" dirty="0"/>
          </a:p>
        </p:txBody>
      </p:sp>
      <p:sp>
        <p:nvSpPr>
          <p:cNvPr id="5" name="Slide Number Placeholder 4"/>
          <p:cNvSpPr>
            <a:spLocks noGrp="1"/>
          </p:cNvSpPr>
          <p:nvPr>
            <p:ph type="sldNum" sz="quarter" idx="12"/>
          </p:nvPr>
        </p:nvSpPr>
        <p:spPr/>
        <p:txBody>
          <a:bodyPr/>
          <a:lstStyle/>
          <a:p>
            <a:r>
              <a:rPr lang="en-US" dirty="0"/>
              <a:t> </a:t>
            </a:r>
            <a:r>
              <a:rPr lang="el-GR" dirty="0"/>
              <a:t>Κεφάλαιο </a:t>
            </a:r>
            <a:r>
              <a:rPr lang="en-US" dirty="0"/>
              <a:t>4-</a:t>
            </a:r>
            <a:fld id="{D57F1E4F-1CFF-5643-939E-217C01CDF565}" type="slidenum">
              <a:rPr lang="en-US" smtClean="0"/>
              <a:pPr/>
              <a:t>9</a:t>
            </a:fld>
            <a:endParaRPr lang="en-US" dirty="0"/>
          </a:p>
        </p:txBody>
      </p:sp>
      <p:pic>
        <p:nvPicPr>
          <p:cNvPr id="7" name="Picture 6"/>
          <p:cNvPicPr>
            <a:picLocks noChangeAspect="1"/>
          </p:cNvPicPr>
          <p:nvPr/>
        </p:nvPicPr>
        <p:blipFill>
          <a:blip r:embed="rId3"/>
          <a:stretch>
            <a:fillRect/>
          </a:stretch>
        </p:blipFill>
        <p:spPr>
          <a:xfrm>
            <a:off x="463825" y="1899138"/>
            <a:ext cx="8340931" cy="3619196"/>
          </a:xfrm>
          <a:prstGeom prst="rect">
            <a:avLst/>
          </a:prstGeom>
        </p:spPr>
      </p:pic>
      <p:pic>
        <p:nvPicPr>
          <p:cNvPr id="6" name="Εικόνα 5">
            <a:extLst>
              <a:ext uri="{FF2B5EF4-FFF2-40B4-BE49-F238E27FC236}">
                <a16:creationId xmlns:a16="http://schemas.microsoft.com/office/drawing/2014/main" id="{BCB32AB7-B2E5-46DE-8247-C0C07C4DD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71201697"/>
      </p:ext>
    </p:extLst>
  </p:cSld>
  <p:clrMapOvr>
    <a:masterClrMapping/>
  </p:clrMapOvr>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1722</TotalTime>
  <Words>4508</Words>
  <Application>Microsoft Office PowerPoint</Application>
  <PresentationFormat>Προβολή στην οθόνη (4:3)</PresentationFormat>
  <Paragraphs>261</Paragraphs>
  <Slides>28</Slides>
  <Notes>24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Arial</vt:lpstr>
      <vt:lpstr>Calibri</vt:lpstr>
      <vt:lpstr>Verdana</vt:lpstr>
      <vt:lpstr>Wingdings</vt:lpstr>
      <vt:lpstr>iPearson2</vt:lpstr>
      <vt:lpstr>Διεθνείς Επιχειρήσεις και Επιχειρηματικότητα  8η Έκδοση </vt:lpstr>
      <vt:lpstr>Μαθησιακοί Στόχοι</vt:lpstr>
      <vt:lpstr>Χαρακτηριστικά του Πολιτισμού </vt:lpstr>
      <vt:lpstr>Στοιχεία του Πολιτισμού </vt:lpstr>
      <vt:lpstr>Στοιχεία του Πολιτισμού: Κοινωνική Διαστρωμάτωση</vt:lpstr>
      <vt:lpstr>Στοιχεία του Πολιτισμού: Γλώσσα</vt:lpstr>
      <vt:lpstr>Στοιχεία του Πολιτισμού: Γλώσσα</vt:lpstr>
      <vt:lpstr>Στοιχεία του Πολιτισμού: Επικοινωνία</vt:lpstr>
      <vt:lpstr>Στοιχεία του Πολιτισμού: Επικοινωνία</vt:lpstr>
      <vt:lpstr>Στοιχεία του Πολιτισμού: Επικοινωνία</vt:lpstr>
      <vt:lpstr>Στοιχεία του Πολιτισμού: Θρησκεία</vt:lpstr>
      <vt:lpstr>Στοιχεία του Πολιτισμού: Θρησκεία</vt:lpstr>
      <vt:lpstr>Στοιχεία του Πολιτισμού: Αξίες και συμπεριφορές</vt:lpstr>
      <vt:lpstr>Βλέποντας το Δάσος και Όχι το Δέντρο: Η Προσέγγιση του Hall για Πολιτισμό Υψηλού και Χαμηλού Εννοιολογικού Πλαισίου</vt:lpstr>
      <vt:lpstr>Βλέποντας το Δάσος και Όχι το Δέντρο: Η Προσέγγιση του Hall για Πολιτισμό Υψηλού και Χαμηλού Εννοιολογικού Πλαισίου</vt:lpstr>
      <vt:lpstr>Βλέποντας το Δάσος και Όχι το Δέντρο:  Η Προσέγγιση της Πολιτισμικής Ομάδας</vt:lpstr>
      <vt:lpstr>Βλέποντας το Δάσος και Όχι το Δέντρο:  Η Προσέγγιση της Πολιτισμικής Ομάδας</vt:lpstr>
      <vt:lpstr>Βλέποντας το Δάσος και Όχι το Δέντρο:  Οι Πέντε Διαστάσεις του Hofstede</vt:lpstr>
      <vt:lpstr>Βλέποντας το Δάσος και Όχι το Δέντρο:  Προσανατολισμός στην Κοινωνία</vt:lpstr>
      <vt:lpstr>Βλέποντας το Δάσος και Όχι το Δέντρο:  Προσανατολισμός στην Εξουσία</vt:lpstr>
      <vt:lpstr>Βλέποντας το Δάσος και Όχι το Δέντρο:  Προσανατολισμός στην Εξουσία</vt:lpstr>
      <vt:lpstr>Βλέποντας το Δάσος και Όχι το Δέντρο:  Προσανατολισμός στην Αβεβαιότητα</vt:lpstr>
      <vt:lpstr>Βλέποντας το Δάσος και Όχι το Δέντρο:  Προσανατολισμός στους Στόχους</vt:lpstr>
      <vt:lpstr>Βλέποντας το Δάσος και Όχι το Δέντρο:  Προσανατολισμός στον Χρόνο</vt:lpstr>
      <vt:lpstr>Διοίκηση σε Διεθνές Επίπεδο και Πολιτισμικές Διαφορές: Κατανοώντας Νέους Πολιτισμούς</vt:lpstr>
      <vt:lpstr>Ερωτήσεις Ανασκόπησης</vt:lpstr>
      <vt:lpstr>Ερωτήσεις Ανασκόπησης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Xanthippe Adamoglou</cp:lastModifiedBy>
  <cp:revision>187</cp:revision>
  <dcterms:created xsi:type="dcterms:W3CDTF">2014-01-04T20:22:36Z</dcterms:created>
  <dcterms:modified xsi:type="dcterms:W3CDTF">2025-05-29T18:32:14Z</dcterms:modified>
</cp:coreProperties>
</file>