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Lst>
  <p:notesMasterIdLst>
    <p:notesMasterId r:id="rId48"/>
  </p:notesMasterIdLst>
  <p:sldIdLst>
    <p:sldId id="531" r:id="rId2"/>
    <p:sldId id="438" r:id="rId3"/>
    <p:sldId id="631" r:id="rId4"/>
    <p:sldId id="488" r:id="rId5"/>
    <p:sldId id="632" r:id="rId6"/>
    <p:sldId id="598" r:id="rId7"/>
    <p:sldId id="615" r:id="rId8"/>
    <p:sldId id="633" r:id="rId9"/>
    <p:sldId id="616" r:id="rId10"/>
    <p:sldId id="612" r:id="rId11"/>
    <p:sldId id="532" r:id="rId12"/>
    <p:sldId id="634" r:id="rId13"/>
    <p:sldId id="617" r:id="rId14"/>
    <p:sldId id="618" r:id="rId15"/>
    <p:sldId id="635" r:id="rId16"/>
    <p:sldId id="619" r:id="rId17"/>
    <p:sldId id="636" r:id="rId18"/>
    <p:sldId id="620" r:id="rId19"/>
    <p:sldId id="637" r:id="rId20"/>
    <p:sldId id="622" r:id="rId21"/>
    <p:sldId id="638" r:id="rId22"/>
    <p:sldId id="640" r:id="rId23"/>
    <p:sldId id="642" r:id="rId24"/>
    <p:sldId id="641" r:id="rId25"/>
    <p:sldId id="621" r:id="rId26"/>
    <p:sldId id="657" r:id="rId27"/>
    <p:sldId id="599" r:id="rId28"/>
    <p:sldId id="646" r:id="rId29"/>
    <p:sldId id="643" r:id="rId30"/>
    <p:sldId id="644" r:id="rId31"/>
    <p:sldId id="645" r:id="rId32"/>
    <p:sldId id="624" r:id="rId33"/>
    <p:sldId id="630" r:id="rId34"/>
    <p:sldId id="626" r:id="rId35"/>
    <p:sldId id="647" r:id="rId36"/>
    <p:sldId id="648" r:id="rId37"/>
    <p:sldId id="627" r:id="rId38"/>
    <p:sldId id="658" r:id="rId39"/>
    <p:sldId id="650" r:id="rId40"/>
    <p:sldId id="486" r:id="rId41"/>
    <p:sldId id="652" r:id="rId42"/>
    <p:sldId id="651" r:id="rId43"/>
    <p:sldId id="653" r:id="rId44"/>
    <p:sldId id="654" r:id="rId45"/>
    <p:sldId id="655" r:id="rId46"/>
    <p:sldId id="649" r:id="rId47"/>
  </p:sldIdLst>
  <p:sldSz cx="9144000" cy="6858000" type="screen4x3"/>
  <p:notesSz cx="6858000" cy="9144000"/>
  <p:defaultTextStyle>
    <a:defPPr>
      <a:defRPr lang="en-US"/>
    </a:defPPr>
    <a:lvl1pPr algn="l" rtl="0" fontAlgn="base">
      <a:spcBef>
        <a:spcPct val="0"/>
      </a:spcBef>
      <a:spcAft>
        <a:spcPct val="0"/>
      </a:spcAft>
      <a:defRPr sz="1400" b="1" kern="1200">
        <a:solidFill>
          <a:schemeClr val="tx1"/>
        </a:solidFill>
        <a:latin typeface="Arial" charset="0"/>
        <a:ea typeface="+mn-ea"/>
        <a:cs typeface="+mn-cs"/>
      </a:defRPr>
    </a:lvl1pPr>
    <a:lvl2pPr marL="457200" algn="l" rtl="0" fontAlgn="base">
      <a:spcBef>
        <a:spcPct val="0"/>
      </a:spcBef>
      <a:spcAft>
        <a:spcPct val="0"/>
      </a:spcAft>
      <a:defRPr sz="1400" b="1" kern="1200">
        <a:solidFill>
          <a:schemeClr val="tx1"/>
        </a:solidFill>
        <a:latin typeface="Arial" charset="0"/>
        <a:ea typeface="+mn-ea"/>
        <a:cs typeface="+mn-cs"/>
      </a:defRPr>
    </a:lvl2pPr>
    <a:lvl3pPr marL="914400" algn="l" rtl="0" fontAlgn="base">
      <a:spcBef>
        <a:spcPct val="0"/>
      </a:spcBef>
      <a:spcAft>
        <a:spcPct val="0"/>
      </a:spcAft>
      <a:defRPr sz="1400" b="1" kern="1200">
        <a:solidFill>
          <a:schemeClr val="tx1"/>
        </a:solidFill>
        <a:latin typeface="Arial" charset="0"/>
        <a:ea typeface="+mn-ea"/>
        <a:cs typeface="+mn-cs"/>
      </a:defRPr>
    </a:lvl3pPr>
    <a:lvl4pPr marL="1371600" algn="l" rtl="0" fontAlgn="base">
      <a:spcBef>
        <a:spcPct val="0"/>
      </a:spcBef>
      <a:spcAft>
        <a:spcPct val="0"/>
      </a:spcAft>
      <a:defRPr sz="1400" b="1" kern="1200">
        <a:solidFill>
          <a:schemeClr val="tx1"/>
        </a:solidFill>
        <a:latin typeface="Arial" charset="0"/>
        <a:ea typeface="+mn-ea"/>
        <a:cs typeface="+mn-cs"/>
      </a:defRPr>
    </a:lvl4pPr>
    <a:lvl5pPr marL="1828800" algn="l" rtl="0" fontAlgn="base">
      <a:spcBef>
        <a:spcPct val="0"/>
      </a:spcBef>
      <a:spcAft>
        <a:spcPct val="0"/>
      </a:spcAft>
      <a:defRPr sz="1400" b="1" kern="1200">
        <a:solidFill>
          <a:schemeClr val="tx1"/>
        </a:solidFill>
        <a:latin typeface="Arial" charset="0"/>
        <a:ea typeface="+mn-ea"/>
        <a:cs typeface="+mn-cs"/>
      </a:defRPr>
    </a:lvl5pPr>
    <a:lvl6pPr marL="2286000" algn="l" defTabSz="914400" rtl="0" eaLnBrk="1" latinLnBrk="0" hangingPunct="1">
      <a:defRPr sz="1400" b="1" kern="1200">
        <a:solidFill>
          <a:schemeClr val="tx1"/>
        </a:solidFill>
        <a:latin typeface="Arial" charset="0"/>
        <a:ea typeface="+mn-ea"/>
        <a:cs typeface="+mn-cs"/>
      </a:defRPr>
    </a:lvl6pPr>
    <a:lvl7pPr marL="2743200" algn="l" defTabSz="914400" rtl="0" eaLnBrk="1" latinLnBrk="0" hangingPunct="1">
      <a:defRPr sz="1400" b="1" kern="1200">
        <a:solidFill>
          <a:schemeClr val="tx1"/>
        </a:solidFill>
        <a:latin typeface="Arial" charset="0"/>
        <a:ea typeface="+mn-ea"/>
        <a:cs typeface="+mn-cs"/>
      </a:defRPr>
    </a:lvl7pPr>
    <a:lvl8pPr marL="3200400" algn="l" defTabSz="914400" rtl="0" eaLnBrk="1" latinLnBrk="0" hangingPunct="1">
      <a:defRPr sz="1400" b="1" kern="1200">
        <a:solidFill>
          <a:schemeClr val="tx1"/>
        </a:solidFill>
        <a:latin typeface="Arial" charset="0"/>
        <a:ea typeface="+mn-ea"/>
        <a:cs typeface="+mn-cs"/>
      </a:defRPr>
    </a:lvl8pPr>
    <a:lvl9pPr marL="3657600" algn="l" defTabSz="914400" rtl="0" eaLnBrk="1" latinLnBrk="0" hangingPunct="1">
      <a:defRPr sz="14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7589"/>
    <a:srgbClr val="8A3A6A"/>
    <a:srgbClr val="A4C695"/>
    <a:srgbClr val="356A41"/>
    <a:srgbClr val="831951"/>
    <a:srgbClr val="3D68AF"/>
    <a:srgbClr val="736FB0"/>
    <a:srgbClr val="C2652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59" autoAdjust="0"/>
    <p:restoredTop sz="78425" autoAdjust="0"/>
  </p:normalViewPr>
  <p:slideViewPr>
    <p:cSldViewPr snapToGrid="0">
      <p:cViewPr>
        <p:scale>
          <a:sx n="86" d="100"/>
          <a:sy n="86" d="100"/>
        </p:scale>
        <p:origin x="-1402" y="-130"/>
      </p:cViewPr>
      <p:guideLst>
        <p:guide orient="horz" pos="517"/>
        <p:guide pos="357"/>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Lst>
  </p:outlineViewPr>
  <p:notesTextViewPr>
    <p:cViewPr>
      <p:scale>
        <a:sx n="100" d="100"/>
        <a:sy n="100" d="100"/>
      </p:scale>
      <p:origin x="0" y="0"/>
    </p:cViewPr>
  </p:notesTextViewPr>
  <p:sorterViewPr>
    <p:cViewPr>
      <p:scale>
        <a:sx n="66" d="100"/>
        <a:sy n="66" d="100"/>
      </p:scale>
      <p:origin x="0" y="306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13" Type="http://schemas.openxmlformats.org/officeDocument/2006/relationships/slide" Target="slides/slide14.xml"/><Relationship Id="rId18" Type="http://schemas.openxmlformats.org/officeDocument/2006/relationships/slide" Target="slides/slide19.xml"/><Relationship Id="rId26" Type="http://schemas.openxmlformats.org/officeDocument/2006/relationships/slide" Target="slides/slide27.xml"/><Relationship Id="rId3" Type="http://schemas.openxmlformats.org/officeDocument/2006/relationships/slide" Target="slides/slide4.xml"/><Relationship Id="rId21" Type="http://schemas.openxmlformats.org/officeDocument/2006/relationships/slide" Target="slides/slide22.xml"/><Relationship Id="rId34" Type="http://schemas.openxmlformats.org/officeDocument/2006/relationships/slide" Target="slides/slide35.xml"/><Relationship Id="rId7" Type="http://schemas.openxmlformats.org/officeDocument/2006/relationships/slide" Target="slides/slide8.xml"/><Relationship Id="rId12" Type="http://schemas.openxmlformats.org/officeDocument/2006/relationships/slide" Target="slides/slide13.xml"/><Relationship Id="rId17" Type="http://schemas.openxmlformats.org/officeDocument/2006/relationships/slide" Target="slides/slide18.xml"/><Relationship Id="rId25" Type="http://schemas.openxmlformats.org/officeDocument/2006/relationships/slide" Target="slides/slide26.xml"/><Relationship Id="rId33" Type="http://schemas.openxmlformats.org/officeDocument/2006/relationships/slide" Target="slides/slide34.xml"/><Relationship Id="rId2" Type="http://schemas.openxmlformats.org/officeDocument/2006/relationships/slide" Target="slides/slide3.xml"/><Relationship Id="rId16" Type="http://schemas.openxmlformats.org/officeDocument/2006/relationships/slide" Target="slides/slide17.xml"/><Relationship Id="rId20" Type="http://schemas.openxmlformats.org/officeDocument/2006/relationships/slide" Target="slides/slide21.xml"/><Relationship Id="rId29" Type="http://schemas.openxmlformats.org/officeDocument/2006/relationships/slide" Target="slides/slide30.xml"/><Relationship Id="rId1" Type="http://schemas.openxmlformats.org/officeDocument/2006/relationships/slide" Target="slides/slide2.xml"/><Relationship Id="rId6" Type="http://schemas.openxmlformats.org/officeDocument/2006/relationships/slide" Target="slides/slide7.xml"/><Relationship Id="rId11" Type="http://schemas.openxmlformats.org/officeDocument/2006/relationships/slide" Target="slides/slide12.xml"/><Relationship Id="rId24" Type="http://schemas.openxmlformats.org/officeDocument/2006/relationships/slide" Target="slides/slide25.xml"/><Relationship Id="rId32" Type="http://schemas.openxmlformats.org/officeDocument/2006/relationships/slide" Target="slides/slide33.xml"/><Relationship Id="rId37" Type="http://schemas.openxmlformats.org/officeDocument/2006/relationships/slide" Target="slides/slide38.xml"/><Relationship Id="rId5" Type="http://schemas.openxmlformats.org/officeDocument/2006/relationships/slide" Target="slides/slide6.xml"/><Relationship Id="rId15" Type="http://schemas.openxmlformats.org/officeDocument/2006/relationships/slide" Target="slides/slide16.xml"/><Relationship Id="rId23" Type="http://schemas.openxmlformats.org/officeDocument/2006/relationships/slide" Target="slides/slide24.xml"/><Relationship Id="rId28" Type="http://schemas.openxmlformats.org/officeDocument/2006/relationships/slide" Target="slides/slide29.xml"/><Relationship Id="rId36" Type="http://schemas.openxmlformats.org/officeDocument/2006/relationships/slide" Target="slides/slide37.xml"/><Relationship Id="rId10" Type="http://schemas.openxmlformats.org/officeDocument/2006/relationships/slide" Target="slides/slide11.xml"/><Relationship Id="rId19" Type="http://schemas.openxmlformats.org/officeDocument/2006/relationships/slide" Target="slides/slide20.xml"/><Relationship Id="rId31" Type="http://schemas.openxmlformats.org/officeDocument/2006/relationships/slide" Target="slides/slide32.xml"/><Relationship Id="rId4" Type="http://schemas.openxmlformats.org/officeDocument/2006/relationships/slide" Target="slides/slide5.xml"/><Relationship Id="rId9" Type="http://schemas.openxmlformats.org/officeDocument/2006/relationships/slide" Target="slides/slide10.xml"/><Relationship Id="rId14" Type="http://schemas.openxmlformats.org/officeDocument/2006/relationships/slide" Target="slides/slide15.xml"/><Relationship Id="rId22" Type="http://schemas.openxmlformats.org/officeDocument/2006/relationships/slide" Target="slides/slide23.xml"/><Relationship Id="rId27" Type="http://schemas.openxmlformats.org/officeDocument/2006/relationships/slide" Target="slides/slide28.xml"/><Relationship Id="rId30" Type="http://schemas.openxmlformats.org/officeDocument/2006/relationships/slide" Target="slides/slide31.xml"/><Relationship Id="rId35" Type="http://schemas.openxmlformats.org/officeDocument/2006/relationships/slide" Target="slides/slide3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4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spcAft>
                <a:spcPct val="0"/>
              </a:spcAft>
              <a:defRPr sz="1200" b="0"/>
            </a:lvl1pPr>
          </a:lstStyle>
          <a:p>
            <a:pPr>
              <a:defRPr/>
            </a:pPr>
            <a:endParaRPr lang="en-US"/>
          </a:p>
        </p:txBody>
      </p:sp>
      <p:sp>
        <p:nvSpPr>
          <p:cNvPr id="5242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spcAft>
                <a:spcPct val="0"/>
              </a:spcAft>
              <a:defRPr sz="1200" b="0"/>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242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242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spcAft>
                <a:spcPct val="0"/>
              </a:spcAft>
              <a:defRPr sz="1200" b="0"/>
            </a:lvl1pPr>
          </a:lstStyle>
          <a:p>
            <a:pPr>
              <a:defRPr/>
            </a:pPr>
            <a:endParaRPr lang="en-US"/>
          </a:p>
        </p:txBody>
      </p:sp>
      <p:sp>
        <p:nvSpPr>
          <p:cNvPr id="5242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spcAft>
                <a:spcPct val="0"/>
              </a:spcAft>
              <a:defRPr sz="1200" b="0"/>
            </a:lvl1pPr>
          </a:lstStyle>
          <a:p>
            <a:pPr>
              <a:defRPr/>
            </a:pPr>
            <a:fld id="{8C72DF11-931C-4D0E-A260-C46F7A2583D4}" type="slidenum">
              <a:rPr lang="en-US"/>
              <a:pPr>
                <a:defRPr/>
              </a:pPr>
              <a:t>‹#›</a:t>
            </a:fld>
            <a:endParaRPr lang="en-US"/>
          </a:p>
        </p:txBody>
      </p:sp>
    </p:spTree>
    <p:extLst>
      <p:ext uri="{BB962C8B-B14F-4D97-AF65-F5344CB8AC3E}">
        <p14:creationId xmlns:p14="http://schemas.microsoft.com/office/powerpoint/2010/main" xmlns="" val="26592665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a:ln/>
        </p:spPr>
      </p:sp>
      <p:sp>
        <p:nvSpPr>
          <p:cNvPr id="15362" name="Notes Placeholder 2"/>
          <p:cNvSpPr>
            <a:spLocks noGrp="1"/>
          </p:cNvSpPr>
          <p:nvPr>
            <p:ph type="body" idx="1"/>
          </p:nvPr>
        </p:nvSpPr>
        <p:spPr>
          <a:noFill/>
          <a:ln/>
        </p:spPr>
        <p:txBody>
          <a:bodyPr/>
          <a:lstStyle/>
          <a:p>
            <a:pPr eaLnBrk="1" hangingPunct="1"/>
            <a:endParaRPr lang="en-US" smtClean="0"/>
          </a:p>
        </p:txBody>
      </p:sp>
      <p:sp>
        <p:nvSpPr>
          <p:cNvPr id="15363" name="Slide Number Placeholder 3"/>
          <p:cNvSpPr>
            <a:spLocks noGrp="1"/>
          </p:cNvSpPr>
          <p:nvPr>
            <p:ph type="sldNum" sz="quarter" idx="5"/>
          </p:nvPr>
        </p:nvSpPr>
        <p:spPr>
          <a:noFill/>
        </p:spPr>
        <p:txBody>
          <a:bodyPr/>
          <a:lstStyle/>
          <a:p>
            <a:fld id="{68ECA6A5-B75D-49E1-B1C0-4038C047765E}"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4DC6862B-E39C-467D-84B2-ED93B9FB2BC0}" type="slidenum">
              <a:rPr lang="en-US" smtClean="0"/>
              <a:pPr/>
              <a:t>10</a:t>
            </a:fld>
            <a:endParaRPr lang="en-US" smtClean="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48A2A448-D618-47FB-A35F-F9A9F67F2023}" type="slidenum">
              <a:rPr lang="en-US" smtClean="0"/>
              <a:pPr/>
              <a:t>11</a:t>
            </a:fld>
            <a:endParaRPr lang="en-US" smtClean="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42BE4E95-0D31-45BB-99BC-F1BAA3982180}" type="slidenum">
              <a:rPr lang="en-US" smtClean="0"/>
              <a:pPr/>
              <a:t>12</a:t>
            </a:fld>
            <a:endParaRPr lang="en-US" smtClean="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EFB69263-0272-4028-9697-452D2E5C4F21}" type="slidenum">
              <a:rPr lang="en-US" smtClean="0"/>
              <a:pPr/>
              <a:t>13</a:t>
            </a:fld>
            <a:endParaRPr lang="en-US" smtClean="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fld id="{D9C581D8-2BD8-4C97-B6F8-956EFF651E3A}" type="slidenum">
              <a:rPr lang="en-US" smtClean="0"/>
              <a:pPr/>
              <a:t>14</a:t>
            </a:fld>
            <a:endParaRPr lang="en-US" smtClean="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p>
            <a:fld id="{0026694B-E281-409D-B1E7-13FE6B3F9940}" type="slidenum">
              <a:rPr lang="en-US" smtClean="0"/>
              <a:pPr/>
              <a:t>15</a:t>
            </a:fld>
            <a:endParaRPr lang="en-US" smtClean="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6442BA88-C488-47D5-B0B1-1FE677AFFB22}" type="slidenum">
              <a:rPr lang="en-US" smtClean="0"/>
              <a:pPr/>
              <a:t>16</a:t>
            </a:fld>
            <a:endParaRPr lang="en-US" smtClean="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p>
            <a:fld id="{73C23BD8-5DEF-4187-8937-8CB4C8E3C77F}" type="slidenum">
              <a:rPr lang="en-US" smtClean="0"/>
              <a:pPr/>
              <a:t>17</a:t>
            </a:fld>
            <a:endParaRPr lang="en-US" smtClean="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289EFB02-CEFF-4080-B9AC-734251D8AA66}" type="slidenum">
              <a:rPr lang="en-US" smtClean="0"/>
              <a:pPr/>
              <a:t>18</a:t>
            </a:fld>
            <a:endParaRPr lang="en-US" smtClean="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p>
            <a:fld id="{C931607B-EFC8-4A53-8ED2-15F53B58A170}" type="slidenum">
              <a:rPr lang="en-US" smtClean="0"/>
              <a:pPr/>
              <a:t>19</a:t>
            </a:fld>
            <a:endParaRPr lang="en-US" smtClean="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F0107912-A7C3-4E15-913F-ACB5A06CF806}" type="slidenum">
              <a:rPr lang="en-US" smtClean="0"/>
              <a:pPr/>
              <a:t>2</a:t>
            </a:fld>
            <a:endParaRPr lang="en-US" smtClean="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p:spPr>
        <p:txBody>
          <a:bodyPr/>
          <a:lstStyle/>
          <a:p>
            <a:fld id="{7B6B36EA-DDC9-4B5C-B83F-0D0128B72E1F}" type="slidenum">
              <a:rPr lang="en-US" smtClean="0"/>
              <a:pPr/>
              <a:t>20</a:t>
            </a:fld>
            <a:endParaRPr lang="en-US" smtClean="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p:spPr>
        <p:txBody>
          <a:bodyPr/>
          <a:lstStyle/>
          <a:p>
            <a:fld id="{AA6CF2E6-F3A5-4BAB-821B-40BBF8BBC721}" type="slidenum">
              <a:rPr lang="en-US" smtClean="0"/>
              <a:pPr/>
              <a:t>21</a:t>
            </a:fld>
            <a:endParaRPr lang="en-US" smtClean="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p:spPr>
        <p:txBody>
          <a:bodyPr/>
          <a:lstStyle/>
          <a:p>
            <a:fld id="{15495F41-C12F-475E-9D31-721CD59AD297}" type="slidenum">
              <a:rPr lang="en-US" smtClean="0"/>
              <a:pPr/>
              <a:t>22</a:t>
            </a:fld>
            <a:endParaRPr lang="en-US" smtClean="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fld id="{4A9CB27D-6548-4532-8903-5122B8794931}" type="slidenum">
              <a:rPr lang="en-US" smtClean="0"/>
              <a:pPr/>
              <a:t>23</a:t>
            </a:fld>
            <a:endParaRPr lang="en-US" smtClean="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p:spPr>
        <p:txBody>
          <a:bodyPr/>
          <a:lstStyle/>
          <a:p>
            <a:fld id="{0F780609-2EA1-4E7C-9963-118387AD9B54}" type="slidenum">
              <a:rPr lang="en-US" smtClean="0"/>
              <a:pPr/>
              <a:t>24</a:t>
            </a:fld>
            <a:endParaRPr lang="en-US" smtClean="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p:spPr>
        <p:txBody>
          <a:bodyPr/>
          <a:lstStyle/>
          <a:p>
            <a:fld id="{0675C894-D24F-44CE-A71D-EB9CC83C6FA7}" type="slidenum">
              <a:rPr lang="en-US" smtClean="0"/>
              <a:pPr/>
              <a:t>25</a:t>
            </a:fld>
            <a:endParaRPr lang="en-US" smtClean="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F1EE75E-B7DE-4BC6-AD81-FD07146A66D1}" type="slidenum">
              <a:rPr lang="en-US" sz="1200" b="0"/>
              <a:pPr algn="r"/>
              <a:t>26</a:t>
            </a:fld>
            <a:endParaRPr lang="en-US" sz="1200" b="0"/>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p:spPr>
        <p:txBody>
          <a:bodyPr/>
          <a:lstStyle/>
          <a:p>
            <a:fld id="{91F06DF9-0204-45EE-ABAA-1CD6644F918F}" type="slidenum">
              <a:rPr lang="en-US" smtClean="0"/>
              <a:pPr/>
              <a:t>27</a:t>
            </a:fld>
            <a:endParaRPr lang="en-US" smtClean="0"/>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p:spPr>
        <p:txBody>
          <a:bodyPr/>
          <a:lstStyle/>
          <a:p>
            <a:fld id="{C4E72DDE-5AA9-4C30-8A2A-7E6B6BCF2749}" type="slidenum">
              <a:rPr lang="en-US" smtClean="0"/>
              <a:pPr/>
              <a:t>28</a:t>
            </a:fld>
            <a:endParaRPr lang="en-US" smtClean="0"/>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p:spPr>
        <p:txBody>
          <a:bodyPr/>
          <a:lstStyle/>
          <a:p>
            <a:fld id="{E2B174FF-885B-4115-9975-5C0CF1B00375}" type="slidenum">
              <a:rPr lang="en-US" smtClean="0"/>
              <a:pPr/>
              <a:t>29</a:t>
            </a:fld>
            <a:endParaRPr lang="en-US" smtClean="0"/>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fld id="{86C565F8-8284-4467-AA0D-A249AA00EE64}" type="slidenum">
              <a:rPr lang="en-US" smtClean="0"/>
              <a:pPr/>
              <a:t>3</a:t>
            </a:fld>
            <a:endParaRPr lang="en-US" smtClean="0"/>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p:spPr>
        <p:txBody>
          <a:bodyPr/>
          <a:lstStyle/>
          <a:p>
            <a:fld id="{FDAEDEFF-48EB-4796-B8AD-43F4E070C0F2}" type="slidenum">
              <a:rPr lang="en-US" smtClean="0"/>
              <a:pPr/>
              <a:t>30</a:t>
            </a:fld>
            <a:endParaRPr lang="en-US" smtClean="0"/>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p:spPr>
        <p:txBody>
          <a:bodyPr/>
          <a:lstStyle/>
          <a:p>
            <a:fld id="{21577332-8190-493C-A0AC-9CE8BD2BD169}" type="slidenum">
              <a:rPr lang="en-US" smtClean="0"/>
              <a:pPr/>
              <a:t>31</a:t>
            </a:fld>
            <a:endParaRPr lang="en-US" smtClean="0"/>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p:spPr>
        <p:txBody>
          <a:bodyPr/>
          <a:lstStyle/>
          <a:p>
            <a:fld id="{2199CA66-7F81-48A8-83B9-56AF1C7452F3}" type="slidenum">
              <a:rPr lang="en-US" smtClean="0"/>
              <a:pPr/>
              <a:t>32</a:t>
            </a:fld>
            <a:endParaRPr lang="en-US" smtClean="0"/>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p:spPr>
        <p:txBody>
          <a:bodyPr/>
          <a:lstStyle/>
          <a:p>
            <a:fld id="{39461B42-6ED3-432A-9DB4-2455BC33FEA9}" type="slidenum">
              <a:rPr lang="en-US" smtClean="0"/>
              <a:pPr/>
              <a:t>33</a:t>
            </a:fld>
            <a:endParaRPr lang="en-US" smtClean="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p:spPr>
        <p:txBody>
          <a:bodyPr/>
          <a:lstStyle/>
          <a:p>
            <a:fld id="{09CF5F0A-CBD5-4B7D-8C27-4651E1DAE1DF}" type="slidenum">
              <a:rPr lang="en-US" smtClean="0"/>
              <a:pPr/>
              <a:t>34</a:t>
            </a:fld>
            <a:endParaRPr lang="en-US" smtClean="0"/>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p:spPr>
        <p:txBody>
          <a:bodyPr/>
          <a:lstStyle/>
          <a:p>
            <a:fld id="{68A06E4D-2112-4A85-BFCE-7F2E6C671EC6}" type="slidenum">
              <a:rPr lang="en-US" smtClean="0"/>
              <a:pPr/>
              <a:t>35</a:t>
            </a:fld>
            <a:endParaRPr lang="en-US" smtClean="0"/>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p:spPr>
        <p:txBody>
          <a:bodyPr/>
          <a:lstStyle/>
          <a:p>
            <a:fld id="{21566F1B-6387-41DA-B903-26A131E48173}" type="slidenum">
              <a:rPr lang="en-US" smtClean="0"/>
              <a:pPr/>
              <a:t>36</a:t>
            </a:fld>
            <a:endParaRPr lang="en-US" smtClean="0"/>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p:spPr>
        <p:txBody>
          <a:bodyPr/>
          <a:lstStyle/>
          <a:p>
            <a:fld id="{62A84769-CE4D-4BF6-B4E2-D1E73E6573B8}" type="slidenum">
              <a:rPr lang="en-US" smtClean="0"/>
              <a:pPr/>
              <a:t>37</a:t>
            </a:fld>
            <a:endParaRPr lang="en-US" smtClean="0"/>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69ECDCD-9ECE-484C-B822-24835764DF18}" type="slidenum">
              <a:rPr lang="en-US" sz="1200" b="0"/>
              <a:pPr algn="r"/>
              <a:t>38</a:t>
            </a:fld>
            <a:endParaRPr lang="en-US" sz="1200" b="0"/>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p:spPr>
        <p:txBody>
          <a:bodyPr/>
          <a:lstStyle/>
          <a:p>
            <a:fld id="{5C3FC41C-00D5-4C27-B83B-9E75C2C45480}" type="slidenum">
              <a:rPr lang="en-US" smtClean="0"/>
              <a:pPr/>
              <a:t>39</a:t>
            </a:fld>
            <a:endParaRPr lang="en-US" smtClean="0"/>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62B9DE93-D435-4B37-8BA4-4564F45381DC}" type="slidenum">
              <a:rPr lang="en-US" smtClean="0"/>
              <a:pPr/>
              <a:t>4</a:t>
            </a:fld>
            <a:endParaRPr lang="en-US" smtClean="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p:spPr>
        <p:txBody>
          <a:bodyPr/>
          <a:lstStyle/>
          <a:p>
            <a:fld id="{845484F5-830A-4459-9A0C-542229D1CF7D}" type="slidenum">
              <a:rPr lang="en-US" smtClean="0"/>
              <a:pPr/>
              <a:t>40</a:t>
            </a:fld>
            <a:endParaRPr lang="en-US" smtClean="0"/>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a:noFill/>
        </p:spPr>
        <p:txBody>
          <a:bodyPr/>
          <a:lstStyle/>
          <a:p>
            <a:fld id="{BBBA28A5-95C4-492A-A527-C515644B8940}" type="slidenum">
              <a:rPr lang="en-US" smtClean="0"/>
              <a:pPr/>
              <a:t>41</a:t>
            </a:fld>
            <a:endParaRPr lang="en-US" smtClean="0"/>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p:spPr>
        <p:txBody>
          <a:bodyPr/>
          <a:lstStyle/>
          <a:p>
            <a:fld id="{F4128AC4-CC4C-4394-9159-F4A0894E3DE5}" type="slidenum">
              <a:rPr lang="en-US" smtClean="0"/>
              <a:pPr/>
              <a:t>42</a:t>
            </a:fld>
            <a:endParaRPr lang="en-US" smtClean="0"/>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p:spPr>
        <p:txBody>
          <a:bodyPr/>
          <a:lstStyle/>
          <a:p>
            <a:fld id="{79FD8BAF-36F1-4A2E-AB39-F6DE5B0F6620}" type="slidenum">
              <a:rPr lang="en-US" smtClean="0"/>
              <a:pPr/>
              <a:t>43</a:t>
            </a:fld>
            <a:endParaRPr lang="en-US" smtClean="0"/>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p:spPr>
        <p:txBody>
          <a:bodyPr/>
          <a:lstStyle/>
          <a:p>
            <a:fld id="{45B79C0C-649F-40E7-9B07-F80451EA4D52}" type="slidenum">
              <a:rPr lang="en-US" smtClean="0"/>
              <a:pPr/>
              <a:t>44</a:t>
            </a:fld>
            <a:endParaRPr lang="en-US" smtClean="0"/>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a:noFill/>
        </p:spPr>
        <p:txBody>
          <a:bodyPr/>
          <a:lstStyle/>
          <a:p>
            <a:fld id="{ED40E43D-185E-4345-BD26-0F27472045DA}" type="slidenum">
              <a:rPr lang="en-US" smtClean="0"/>
              <a:pPr/>
              <a:t>45</a:t>
            </a:fld>
            <a:endParaRPr lang="en-US" smtClean="0"/>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p:spPr>
        <p:txBody>
          <a:bodyPr/>
          <a:lstStyle/>
          <a:p>
            <a:fld id="{050DD079-ED9C-428A-A007-D43BEC168A81}" type="slidenum">
              <a:rPr lang="en-US" smtClean="0"/>
              <a:pPr/>
              <a:t>46</a:t>
            </a:fld>
            <a:endParaRPr lang="en-US" smtClean="0"/>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fld id="{A733213B-AC88-4766-B467-9514DAB44866}" type="slidenum">
              <a:rPr lang="en-US" smtClean="0"/>
              <a:pPr/>
              <a:t>5</a:t>
            </a:fld>
            <a:endParaRPr lang="en-US" smtClean="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r>
              <a:rPr lang="en-US" smtClean="0"/>
              <a:t>Panel (a) </a:t>
            </a:r>
            <a:r>
              <a:rPr lang="en-US" b="1" smtClean="0"/>
              <a:t>The slope of the curve measures the marginal product of labor, which declines as the quantity of labor used in manufacturing increases.</a:t>
            </a:r>
          </a:p>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98746395-861E-430A-8A8B-ECD09EF0D865}" type="slidenum">
              <a:rPr lang="en-US" smtClean="0"/>
              <a:pPr/>
              <a:t>6</a:t>
            </a:fld>
            <a:endParaRPr lang="en-US" smtClean="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pPr eaLnBrk="1" hangingPunct="1">
              <a:spcBef>
                <a:spcPct val="10000"/>
              </a:spcBef>
              <a:spcAft>
                <a:spcPct val="10000"/>
              </a:spcAft>
            </a:pPr>
            <a:r>
              <a:rPr lang="en-US" b="1" smtClean="0"/>
              <a:t>Its slope equals </a:t>
            </a:r>
            <a:r>
              <a:rPr lang="en-US" b="1" i="1" smtClean="0"/>
              <a:t>–MPLA</a:t>
            </a:r>
            <a:r>
              <a:rPr lang="en-US" b="1" smtClean="0"/>
              <a:t>/</a:t>
            </a:r>
            <a:r>
              <a:rPr lang="en-US" b="1" i="1" smtClean="0"/>
              <a:t>MPLM</a:t>
            </a:r>
            <a:r>
              <a:rPr lang="en-US" b="1" smtClean="0"/>
              <a:t>, the ratio of the marginal products of labor in the two  industries. The slope of the PPF can be interpreted as the opportunity cost of the manufacturing output—it is the amount of the agricultural good that would need to be given up to obtain one more unit of output in the manufacturing sector.</a:t>
            </a:r>
          </a:p>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620BE9AD-E2C5-4881-8787-54417B30241D}" type="slidenum">
              <a:rPr lang="en-US" smtClean="0"/>
              <a:pPr/>
              <a:t>7</a:t>
            </a:fld>
            <a:endParaRPr lang="en-US" smtClean="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02F4FBAE-2B0B-45F5-AFC9-0CE1BF7E9BD8}" type="slidenum">
              <a:rPr lang="en-US" smtClean="0"/>
              <a:pPr/>
              <a:t>8</a:t>
            </a:fld>
            <a:endParaRPr lang="en-US" smtClean="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0ED88F65-BE84-4B54-A828-ECC36D96A23E}" type="slidenum">
              <a:rPr lang="en-US" smtClean="0"/>
              <a:pPr/>
              <a:t>9</a:t>
            </a:fld>
            <a:endParaRPr lang="en-US" smtClean="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3" y="703263"/>
            <a:ext cx="1985962" cy="56975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76275" y="703263"/>
            <a:ext cx="5805488" cy="56975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52475" y="1641475"/>
            <a:ext cx="3857625" cy="4759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641475"/>
            <a:ext cx="3857625" cy="4759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70724" name="Rectangle 4"/>
          <p:cNvSpPr>
            <a:spLocks noChangeArrowheads="1"/>
          </p:cNvSpPr>
          <p:nvPr userDrawn="1"/>
        </p:nvSpPr>
        <p:spPr bwMode="auto">
          <a:xfrm>
            <a:off x="8439150" y="6686550"/>
            <a:ext cx="709613" cy="171450"/>
          </a:xfrm>
          <a:prstGeom prst="rect">
            <a:avLst/>
          </a:prstGeom>
          <a:solidFill>
            <a:srgbClr val="D4D3D3"/>
          </a:solidFill>
          <a:ln w="9525">
            <a:noFill/>
            <a:miter lim="800000"/>
            <a:headEnd/>
            <a:tailEnd/>
          </a:ln>
          <a:effectLst/>
        </p:spPr>
        <p:txBody>
          <a:bodyPr anchor="ctr" anchorCtr="1"/>
          <a:lstStyle/>
          <a:p>
            <a:pPr algn="r">
              <a:spcBef>
                <a:spcPct val="10000"/>
              </a:spcBef>
              <a:spcAft>
                <a:spcPct val="10000"/>
              </a:spcAft>
              <a:defRPr/>
            </a:pPr>
            <a:fld id="{7611C4EA-97D0-41CE-95EF-B563A15A9D99}" type="slidenum">
              <a:rPr lang="en-US" sz="1100" b="0">
                <a:solidFill>
                  <a:srgbClr val="8A3A6A"/>
                </a:solidFill>
              </a:rPr>
              <a:pPr algn="r">
                <a:spcBef>
                  <a:spcPct val="10000"/>
                </a:spcBef>
                <a:spcAft>
                  <a:spcPct val="10000"/>
                </a:spcAft>
                <a:defRPr/>
              </a:pPr>
              <a:t>‹#›</a:t>
            </a:fld>
            <a:r>
              <a:rPr lang="en-US" sz="1100" b="0" dirty="0">
                <a:solidFill>
                  <a:srgbClr val="8A3A6A"/>
                </a:solidFill>
              </a:rPr>
              <a:t> of 46</a:t>
            </a:r>
          </a:p>
        </p:txBody>
      </p:sp>
      <p:sp>
        <p:nvSpPr>
          <p:cNvPr id="670725" name="Rectangle 5"/>
          <p:cNvSpPr>
            <a:spLocks noChangeArrowheads="1"/>
          </p:cNvSpPr>
          <p:nvPr userDrawn="1"/>
        </p:nvSpPr>
        <p:spPr bwMode="auto">
          <a:xfrm>
            <a:off x="427038" y="6623050"/>
            <a:ext cx="8420100" cy="234950"/>
          </a:xfrm>
          <a:prstGeom prst="rect">
            <a:avLst/>
          </a:prstGeom>
          <a:noFill/>
          <a:ln w="9525">
            <a:noFill/>
            <a:miter lim="800000"/>
            <a:headEnd/>
            <a:tailEnd/>
          </a:ln>
          <a:effectLst/>
        </p:spPr>
        <p:txBody>
          <a:bodyPr anchor="ctr"/>
          <a:lstStyle/>
          <a:p>
            <a:pPr eaLnBrk="0" hangingPunct="0">
              <a:spcBef>
                <a:spcPct val="10000"/>
              </a:spcBef>
              <a:spcAft>
                <a:spcPct val="10000"/>
              </a:spcAft>
              <a:defRPr/>
            </a:pPr>
            <a:r>
              <a:rPr lang="en-US" sz="1000" b="0" dirty="0">
                <a:solidFill>
                  <a:schemeClr val="bg2"/>
                </a:solidFill>
              </a:rPr>
              <a:t>Copyright © 2011 Worth Publishers</a:t>
            </a:r>
            <a:r>
              <a:rPr lang="en-US" sz="1000" b="0" dirty="0">
                <a:solidFill>
                  <a:schemeClr val="bg2"/>
                </a:solidFill>
                <a:cs typeface="Arial" charset="0"/>
              </a:rPr>
              <a:t>·</a:t>
            </a:r>
            <a:r>
              <a:rPr lang="en-US" sz="1000" b="0" dirty="0">
                <a:solidFill>
                  <a:schemeClr val="bg2"/>
                </a:solidFill>
              </a:rPr>
              <a:t> International Economics</a:t>
            </a:r>
            <a:r>
              <a:rPr lang="en-US" sz="1000" b="0" dirty="0">
                <a:solidFill>
                  <a:schemeClr val="bg2"/>
                </a:solidFill>
                <a:cs typeface="Arial" charset="0"/>
              </a:rPr>
              <a:t>· </a:t>
            </a:r>
            <a:r>
              <a:rPr lang="en-US" sz="1000" b="0" dirty="0">
                <a:solidFill>
                  <a:schemeClr val="bg2"/>
                </a:solidFill>
              </a:rPr>
              <a:t>Feenstra/Taylor, 2/e.</a:t>
            </a:r>
          </a:p>
        </p:txBody>
      </p:sp>
      <p:sp>
        <p:nvSpPr>
          <p:cNvPr id="670726" name="Rectangle 6"/>
          <p:cNvSpPr>
            <a:spLocks noChangeArrowheads="1"/>
          </p:cNvSpPr>
          <p:nvPr userDrawn="1"/>
        </p:nvSpPr>
        <p:spPr bwMode="auto">
          <a:xfrm rot="10800000">
            <a:off x="0" y="396875"/>
            <a:ext cx="234950" cy="6272213"/>
          </a:xfrm>
          <a:prstGeom prst="rect">
            <a:avLst/>
          </a:prstGeom>
          <a:noFill/>
          <a:ln w="9525">
            <a:noFill/>
            <a:miter lim="800000"/>
            <a:headEnd/>
            <a:tailEnd/>
          </a:ln>
          <a:effectLst/>
        </p:spPr>
        <p:txBody>
          <a:bodyPr vert="eaVert" wrap="none" tIns="182880" bIns="365760" anchor="ctr"/>
          <a:lstStyle/>
          <a:p>
            <a:pPr>
              <a:spcBef>
                <a:spcPct val="10000"/>
              </a:spcBef>
              <a:spcAft>
                <a:spcPct val="10000"/>
              </a:spcAft>
              <a:tabLst>
                <a:tab pos="1089025" algn="l"/>
              </a:tabLst>
              <a:defRPr/>
            </a:pPr>
            <a:r>
              <a:rPr lang="en-US" sz="1050" b="0" dirty="0">
                <a:solidFill>
                  <a:schemeClr val="bg2"/>
                </a:solidFill>
              </a:rPr>
              <a:t>Chapter 3:  Gains and Losses from Trade in the Specific-Factors Model</a:t>
            </a:r>
          </a:p>
        </p:txBody>
      </p:sp>
      <p:sp>
        <p:nvSpPr>
          <p:cNvPr id="27653" name="Rectangle 8"/>
          <p:cNvSpPr>
            <a:spLocks noGrp="1" noChangeArrowheads="1"/>
          </p:cNvSpPr>
          <p:nvPr>
            <p:ph type="title"/>
          </p:nvPr>
        </p:nvSpPr>
        <p:spPr bwMode="auto">
          <a:xfrm>
            <a:off x="676275" y="703263"/>
            <a:ext cx="7339013"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styleand dafsklfjskfjsdakjsdaadjfsdakfdsjlajfaffsd</a:t>
            </a:r>
          </a:p>
        </p:txBody>
      </p:sp>
      <p:sp>
        <p:nvSpPr>
          <p:cNvPr id="27654" name="Rectangle 9"/>
          <p:cNvSpPr>
            <a:spLocks noGrp="1" noChangeArrowheads="1"/>
          </p:cNvSpPr>
          <p:nvPr>
            <p:ph type="body" idx="1"/>
          </p:nvPr>
        </p:nvSpPr>
        <p:spPr bwMode="auto">
          <a:xfrm>
            <a:off x="752475" y="1641475"/>
            <a:ext cx="7867650" cy="4759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Tree>
  </p:cSld>
  <p:clrMap bg1="lt1" tx1="dk1" bg2="lt2" tx2="dk2" accent1="accent1" accent2="accent2" accent3="accent3" accent4="accent4" accent5="accent5" accent6="accent6" hlink="hlink" folHlink="folHlink"/>
  <p:sldLayoutIdLst>
    <p:sldLayoutId id="2147483699" r:id="rId1"/>
    <p:sldLayoutId id="2147483698" r:id="rId2"/>
    <p:sldLayoutId id="2147483697" r:id="rId3"/>
    <p:sldLayoutId id="2147483696" r:id="rId4"/>
    <p:sldLayoutId id="2147483695" r:id="rId5"/>
    <p:sldLayoutId id="2147483694" r:id="rId6"/>
    <p:sldLayoutId id="2147483693" r:id="rId7"/>
    <p:sldLayoutId id="2147483692" r:id="rId8"/>
    <p:sldLayoutId id="2147483691" r:id="rId9"/>
    <p:sldLayoutId id="2147483690" r:id="rId10"/>
    <p:sldLayoutId id="2147483689" r:id="rId11"/>
  </p:sldLayoutIdLst>
  <p:timing>
    <p:tnLst>
      <p:par>
        <p:cTn id="1" dur="indefinite" restart="never" nodeType="tmRoot"/>
      </p:par>
    </p:tnLst>
  </p:timing>
  <p:txStyles>
    <p:titleStyle>
      <a:lvl1pPr algn="l" rtl="0" eaLnBrk="0" fontAlgn="base" hangingPunct="0">
        <a:spcBef>
          <a:spcPct val="0"/>
        </a:spcBef>
        <a:spcAft>
          <a:spcPct val="0"/>
        </a:spcAft>
        <a:defRPr sz="2400" b="1">
          <a:solidFill>
            <a:srgbClr val="194F8B"/>
          </a:solidFill>
          <a:latin typeface="+mj-lt"/>
          <a:ea typeface="+mj-ea"/>
          <a:cs typeface="+mj-cs"/>
        </a:defRPr>
      </a:lvl1pPr>
      <a:lvl2pPr algn="l" rtl="0" eaLnBrk="0" fontAlgn="base" hangingPunct="0">
        <a:spcBef>
          <a:spcPct val="0"/>
        </a:spcBef>
        <a:spcAft>
          <a:spcPct val="0"/>
        </a:spcAft>
        <a:defRPr sz="2400" b="1">
          <a:solidFill>
            <a:srgbClr val="194F8B"/>
          </a:solidFill>
          <a:latin typeface="Arial" charset="0"/>
        </a:defRPr>
      </a:lvl2pPr>
      <a:lvl3pPr algn="l" rtl="0" eaLnBrk="0" fontAlgn="base" hangingPunct="0">
        <a:spcBef>
          <a:spcPct val="0"/>
        </a:spcBef>
        <a:spcAft>
          <a:spcPct val="0"/>
        </a:spcAft>
        <a:defRPr sz="2400" b="1">
          <a:solidFill>
            <a:srgbClr val="194F8B"/>
          </a:solidFill>
          <a:latin typeface="Arial" charset="0"/>
        </a:defRPr>
      </a:lvl3pPr>
      <a:lvl4pPr algn="l" rtl="0" eaLnBrk="0" fontAlgn="base" hangingPunct="0">
        <a:spcBef>
          <a:spcPct val="0"/>
        </a:spcBef>
        <a:spcAft>
          <a:spcPct val="0"/>
        </a:spcAft>
        <a:defRPr sz="2400" b="1">
          <a:solidFill>
            <a:srgbClr val="194F8B"/>
          </a:solidFill>
          <a:latin typeface="Arial" charset="0"/>
        </a:defRPr>
      </a:lvl4pPr>
      <a:lvl5pPr algn="l" rtl="0" eaLnBrk="0" fontAlgn="base" hangingPunct="0">
        <a:spcBef>
          <a:spcPct val="0"/>
        </a:spcBef>
        <a:spcAft>
          <a:spcPct val="0"/>
        </a:spcAft>
        <a:defRPr sz="2400" b="1">
          <a:solidFill>
            <a:srgbClr val="194F8B"/>
          </a:solidFill>
          <a:latin typeface="Arial" charset="0"/>
        </a:defRPr>
      </a:lvl5pPr>
      <a:lvl6pPr marL="457200" algn="l" rtl="0" fontAlgn="base">
        <a:spcBef>
          <a:spcPct val="0"/>
        </a:spcBef>
        <a:spcAft>
          <a:spcPct val="0"/>
        </a:spcAft>
        <a:defRPr sz="2400" b="1">
          <a:solidFill>
            <a:srgbClr val="194F8B"/>
          </a:solidFill>
          <a:latin typeface="Arial" charset="0"/>
        </a:defRPr>
      </a:lvl6pPr>
      <a:lvl7pPr marL="914400" algn="l" rtl="0" fontAlgn="base">
        <a:spcBef>
          <a:spcPct val="0"/>
        </a:spcBef>
        <a:spcAft>
          <a:spcPct val="0"/>
        </a:spcAft>
        <a:defRPr sz="2400" b="1">
          <a:solidFill>
            <a:srgbClr val="194F8B"/>
          </a:solidFill>
          <a:latin typeface="Arial" charset="0"/>
        </a:defRPr>
      </a:lvl7pPr>
      <a:lvl8pPr marL="1371600" algn="l" rtl="0" fontAlgn="base">
        <a:spcBef>
          <a:spcPct val="0"/>
        </a:spcBef>
        <a:spcAft>
          <a:spcPct val="0"/>
        </a:spcAft>
        <a:defRPr sz="2400" b="1">
          <a:solidFill>
            <a:srgbClr val="194F8B"/>
          </a:solidFill>
          <a:latin typeface="Arial" charset="0"/>
        </a:defRPr>
      </a:lvl8pPr>
      <a:lvl9pPr marL="1828800" algn="l" rtl="0" fontAlgn="base">
        <a:spcBef>
          <a:spcPct val="0"/>
        </a:spcBef>
        <a:spcAft>
          <a:spcPct val="0"/>
        </a:spcAft>
        <a:defRPr sz="2400" b="1">
          <a:solidFill>
            <a:srgbClr val="194F8B"/>
          </a:solidFill>
          <a:latin typeface="Arial" charset="0"/>
        </a:defRPr>
      </a:lvl9pPr>
    </p:titleStyle>
    <p:bodyStyle>
      <a:lvl1pPr marL="342900" indent="-342900" algn="l" rtl="0" eaLnBrk="0" fontAlgn="base" hangingPunct="0">
        <a:spcBef>
          <a:spcPct val="20000"/>
        </a:spcBef>
        <a:spcAft>
          <a:spcPct val="0"/>
        </a:spcAft>
        <a:defRPr sz="2000" i="1">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32.png"/><Relationship Id="rId11" Type="http://schemas.openxmlformats.org/officeDocument/2006/relationships/image" Target="../media/image38.png"/><Relationship Id="rId5" Type="http://schemas.openxmlformats.org/officeDocument/2006/relationships/image" Target="../media/image31.png"/><Relationship Id="rId10"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35.png"/></Relationships>
</file>

<file path=ppt/slides/_rels/slide1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50.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12" Type="http://schemas.openxmlformats.org/officeDocument/2006/relationships/image" Target="../media/image64.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7.pn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png"/></Relationships>
</file>

<file path=ppt/slides/_rels/slide21.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12" Type="http://schemas.openxmlformats.org/officeDocument/2006/relationships/image" Target="../media/image64.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7.pn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png"/></Relationships>
</file>

<file path=ppt/slides/_rels/slide2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66.png"/></Relationships>
</file>

<file path=ppt/slides/_rels/slide2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6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 Id="rId9" Type="http://schemas.openxmlformats.org/officeDocument/2006/relationships/image" Target="../media/image79.png"/></Relationships>
</file>

<file path=ppt/slides/_rels/slide35.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image" Target="../media/image76.png"/><Relationship Id="rId5" Type="http://schemas.openxmlformats.org/officeDocument/2006/relationships/image" Target="../media/image75.png"/><Relationship Id="rId10" Type="http://schemas.openxmlformats.org/officeDocument/2006/relationships/image" Target="../media/image80.png"/><Relationship Id="rId4" Type="http://schemas.openxmlformats.org/officeDocument/2006/relationships/image" Target="../media/image74.png"/><Relationship Id="rId9" Type="http://schemas.openxmlformats.org/officeDocument/2006/relationships/image" Target="../media/image79.png"/></Relationships>
</file>

<file path=ppt/slides/_rels/slide36.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83.png"/><Relationship Id="rId3" Type="http://schemas.openxmlformats.org/officeDocument/2006/relationships/image" Target="../media/image73.png"/><Relationship Id="rId7" Type="http://schemas.openxmlformats.org/officeDocument/2006/relationships/image" Target="../media/image77.png"/><Relationship Id="rId12" Type="http://schemas.openxmlformats.org/officeDocument/2006/relationships/image" Target="../media/image82.png"/><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image" Target="../media/image76.png"/><Relationship Id="rId11" Type="http://schemas.openxmlformats.org/officeDocument/2006/relationships/image" Target="../media/image81.png"/><Relationship Id="rId5" Type="http://schemas.openxmlformats.org/officeDocument/2006/relationships/image" Target="../media/image75.png"/><Relationship Id="rId10" Type="http://schemas.openxmlformats.org/officeDocument/2006/relationships/image" Target="../media/image80.png"/><Relationship Id="rId4" Type="http://schemas.openxmlformats.org/officeDocument/2006/relationships/image" Target="../media/image74.png"/><Relationship Id="rId9" Type="http://schemas.openxmlformats.org/officeDocument/2006/relationships/image" Target="../media/image79.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84.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a:spLocks noChangeArrowheads="1"/>
          </p:cNvSpPr>
          <p:nvPr/>
        </p:nvSpPr>
        <p:spPr bwMode="auto">
          <a:xfrm>
            <a:off x="6835775" y="4572000"/>
            <a:ext cx="2308225" cy="2286000"/>
          </a:xfrm>
          <a:prstGeom prst="rect">
            <a:avLst/>
          </a:prstGeom>
          <a:solidFill>
            <a:srgbClr val="FBEFD8"/>
          </a:solidFill>
          <a:ln w="9525" algn="ctr">
            <a:noFill/>
            <a:round/>
            <a:headEnd/>
            <a:tailEnd/>
          </a:ln>
        </p:spPr>
        <p:txBody>
          <a:bodyPr/>
          <a:lstStyle/>
          <a:p>
            <a:endParaRPr lang="en-US" sz="2800" b="0">
              <a:solidFill>
                <a:schemeClr val="tx2"/>
              </a:solidFill>
            </a:endParaRPr>
          </a:p>
        </p:txBody>
      </p:sp>
      <p:sp>
        <p:nvSpPr>
          <p:cNvPr id="7" name="Text Box 5"/>
          <p:cNvSpPr txBox="1">
            <a:spLocks noChangeArrowheads="1"/>
          </p:cNvSpPr>
          <p:nvPr/>
        </p:nvSpPr>
        <p:spPr bwMode="auto">
          <a:xfrm>
            <a:off x="425450" y="1371600"/>
            <a:ext cx="6099175" cy="707886"/>
          </a:xfrm>
          <a:prstGeom prst="rect">
            <a:avLst/>
          </a:prstGeom>
          <a:noFill/>
          <a:ln w="9525" algn="ctr">
            <a:noFill/>
            <a:miter lim="800000"/>
            <a:headEnd/>
            <a:tailEnd/>
          </a:ln>
        </p:spPr>
        <p:txBody>
          <a:bodyPr>
            <a:spAutoFit/>
          </a:bodyPr>
          <a:lstStyle/>
          <a:p>
            <a:pPr>
              <a:spcBef>
                <a:spcPct val="10000"/>
              </a:spcBef>
              <a:spcAft>
                <a:spcPct val="10000"/>
              </a:spcAft>
            </a:pPr>
            <a:r>
              <a:rPr lang="el-GR" sz="2000" dirty="0" smtClean="0">
                <a:solidFill>
                  <a:srgbClr val="394978"/>
                </a:solidFill>
                <a:latin typeface="Times New Roman" pitchFamily="18" charset="0"/>
                <a:cs typeface="Times New Roman" pitchFamily="18" charset="0"/>
              </a:rPr>
              <a:t>Κέρδη και Ζημίες από το Εμπόριο στο Υπόδειγμα των Συγκεκριμένων Παραγωγικών Συντελεστών</a:t>
            </a:r>
            <a:endParaRPr lang="en-US" sz="2400" dirty="0">
              <a:solidFill>
                <a:srgbClr val="394978"/>
              </a:solidFill>
              <a:latin typeface="Times New Roman" pitchFamily="18" charset="0"/>
              <a:cs typeface="Times New Roman" pitchFamily="18" charset="0"/>
            </a:endParaRPr>
          </a:p>
        </p:txBody>
      </p:sp>
      <p:sp>
        <p:nvSpPr>
          <p:cNvPr id="11" name="Text Box 7"/>
          <p:cNvSpPr txBox="1">
            <a:spLocks noChangeArrowheads="1"/>
          </p:cNvSpPr>
          <p:nvPr/>
        </p:nvSpPr>
        <p:spPr bwMode="auto">
          <a:xfrm>
            <a:off x="5081588" y="5978525"/>
            <a:ext cx="1646237" cy="676275"/>
          </a:xfrm>
          <a:prstGeom prst="rect">
            <a:avLst/>
          </a:prstGeom>
          <a:noFill/>
          <a:ln w="9525">
            <a:noFill/>
            <a:miter lim="800000"/>
            <a:headEnd/>
            <a:tailEnd/>
          </a:ln>
        </p:spPr>
        <p:txBody>
          <a:bodyPr wrap="none">
            <a:spAutoFit/>
          </a:bodyPr>
          <a:lstStyle/>
          <a:p>
            <a:pPr>
              <a:spcBef>
                <a:spcPct val="10000"/>
              </a:spcBef>
              <a:spcAft>
                <a:spcPct val="10000"/>
              </a:spcAft>
            </a:pPr>
            <a:r>
              <a:rPr lang="en-US">
                <a:solidFill>
                  <a:srgbClr val="394978"/>
                </a:solidFill>
                <a:latin typeface="Times New Roman" pitchFamily="18" charset="0"/>
                <a:cs typeface="Times New Roman" pitchFamily="18" charset="0"/>
              </a:rPr>
              <a:t>Prepared by:</a:t>
            </a:r>
            <a:br>
              <a:rPr lang="en-US">
                <a:solidFill>
                  <a:srgbClr val="394978"/>
                </a:solidFill>
                <a:latin typeface="Times New Roman" pitchFamily="18" charset="0"/>
                <a:cs typeface="Times New Roman" pitchFamily="18" charset="0"/>
              </a:rPr>
            </a:br>
            <a:r>
              <a:rPr lang="en-US">
                <a:solidFill>
                  <a:srgbClr val="394978"/>
                </a:solidFill>
                <a:latin typeface="Times New Roman" pitchFamily="18" charset="0"/>
                <a:cs typeface="Times New Roman" pitchFamily="18" charset="0"/>
              </a:rPr>
              <a:t>Fernando Quijano</a:t>
            </a:r>
            <a:br>
              <a:rPr lang="en-US">
                <a:solidFill>
                  <a:srgbClr val="394978"/>
                </a:solidFill>
                <a:latin typeface="Times New Roman" pitchFamily="18" charset="0"/>
                <a:cs typeface="Times New Roman" pitchFamily="18" charset="0"/>
              </a:rPr>
            </a:br>
            <a:r>
              <a:rPr lang="en-US" sz="1000">
                <a:solidFill>
                  <a:srgbClr val="394978"/>
                </a:solidFill>
                <a:latin typeface="Times New Roman" pitchFamily="18" charset="0"/>
                <a:cs typeface="Times New Roman" pitchFamily="18" charset="0"/>
              </a:rPr>
              <a:t>Dickinson State University</a:t>
            </a:r>
            <a:endParaRPr lang="en-US">
              <a:solidFill>
                <a:srgbClr val="394978"/>
              </a:solidFill>
              <a:latin typeface="Times New Roman" pitchFamily="18" charset="0"/>
              <a:cs typeface="Times New Roman" pitchFamily="18" charset="0"/>
            </a:endParaRPr>
          </a:p>
        </p:txBody>
      </p:sp>
      <p:sp>
        <p:nvSpPr>
          <p:cNvPr id="18" name="Rectangle 17"/>
          <p:cNvSpPr>
            <a:spLocks noChangeArrowheads="1"/>
          </p:cNvSpPr>
          <p:nvPr/>
        </p:nvSpPr>
        <p:spPr bwMode="auto">
          <a:xfrm>
            <a:off x="6835775" y="1262063"/>
            <a:ext cx="2308225" cy="1270000"/>
          </a:xfrm>
          <a:prstGeom prst="rect">
            <a:avLst/>
          </a:prstGeom>
          <a:solidFill>
            <a:srgbClr val="94AE98"/>
          </a:solidFill>
          <a:ln w="9525" algn="ctr">
            <a:noFill/>
            <a:round/>
            <a:headEnd/>
            <a:tailEnd/>
          </a:ln>
        </p:spPr>
        <p:txBody>
          <a:bodyPr/>
          <a:lstStyle/>
          <a:p>
            <a:endParaRPr lang="en-US" sz="2800" b="0">
              <a:solidFill>
                <a:schemeClr val="tx2"/>
              </a:solidFill>
            </a:endParaRPr>
          </a:p>
        </p:txBody>
      </p:sp>
      <p:grpSp>
        <p:nvGrpSpPr>
          <p:cNvPr id="26" name="Group 25"/>
          <p:cNvGrpSpPr>
            <a:grpSpLocks/>
          </p:cNvGrpSpPr>
          <p:nvPr/>
        </p:nvGrpSpPr>
        <p:grpSpPr bwMode="auto">
          <a:xfrm>
            <a:off x="0" y="-7938"/>
            <a:ext cx="9144000" cy="1285876"/>
            <a:chOff x="-1" y="-7256"/>
            <a:chExt cx="9144001" cy="1285647"/>
          </a:xfrm>
        </p:grpSpPr>
        <p:sp>
          <p:nvSpPr>
            <p:cNvPr id="14358" name="Rectangle 13"/>
            <p:cNvSpPr>
              <a:spLocks noChangeArrowheads="1"/>
            </p:cNvSpPr>
            <p:nvPr/>
          </p:nvSpPr>
          <p:spPr bwMode="auto">
            <a:xfrm>
              <a:off x="-1" y="0"/>
              <a:ext cx="6836229" cy="1262743"/>
            </a:xfrm>
            <a:prstGeom prst="rect">
              <a:avLst/>
            </a:prstGeom>
            <a:solidFill>
              <a:srgbClr val="69134B"/>
            </a:solidFill>
            <a:ln w="9525" algn="ctr">
              <a:noFill/>
              <a:round/>
              <a:headEnd/>
              <a:tailEnd/>
            </a:ln>
          </p:spPr>
          <p:txBody>
            <a:bodyPr/>
            <a:lstStyle/>
            <a:p>
              <a:endParaRPr lang="en-US" sz="2800" b="0">
                <a:solidFill>
                  <a:schemeClr val="tx2"/>
                </a:solidFill>
              </a:endParaRPr>
            </a:p>
          </p:txBody>
        </p:sp>
        <p:sp>
          <p:nvSpPr>
            <p:cNvPr id="14359" name="Rectangle 16"/>
            <p:cNvSpPr>
              <a:spLocks noChangeArrowheads="1"/>
            </p:cNvSpPr>
            <p:nvPr/>
          </p:nvSpPr>
          <p:spPr bwMode="auto">
            <a:xfrm>
              <a:off x="6836229" y="-7256"/>
              <a:ext cx="2307771" cy="1270000"/>
            </a:xfrm>
            <a:prstGeom prst="rect">
              <a:avLst/>
            </a:prstGeom>
            <a:solidFill>
              <a:srgbClr val="57699E"/>
            </a:solidFill>
            <a:ln w="9525" algn="ctr">
              <a:noFill/>
              <a:round/>
              <a:headEnd/>
              <a:tailEnd/>
            </a:ln>
          </p:spPr>
          <p:txBody>
            <a:bodyPr/>
            <a:lstStyle/>
            <a:p>
              <a:endParaRPr lang="en-US" sz="2800" b="0">
                <a:solidFill>
                  <a:schemeClr val="tx2"/>
                </a:solidFill>
              </a:endParaRPr>
            </a:p>
          </p:txBody>
        </p:sp>
        <p:cxnSp>
          <p:nvCxnSpPr>
            <p:cNvPr id="14360" name="Straight Connector 19"/>
            <p:cNvCxnSpPr>
              <a:cxnSpLocks noChangeShapeType="1"/>
            </p:cNvCxnSpPr>
            <p:nvPr/>
          </p:nvCxnSpPr>
          <p:spPr bwMode="auto">
            <a:xfrm>
              <a:off x="0" y="1278391"/>
              <a:ext cx="9144000" cy="0"/>
            </a:xfrm>
            <a:prstGeom prst="line">
              <a:avLst/>
            </a:prstGeom>
            <a:noFill/>
            <a:ln w="76200" algn="ctr">
              <a:solidFill>
                <a:schemeClr val="tx1"/>
              </a:solidFill>
              <a:round/>
              <a:headEnd/>
              <a:tailEnd/>
            </a:ln>
          </p:spPr>
        </p:cxnSp>
      </p:grpSp>
      <p:sp>
        <p:nvSpPr>
          <p:cNvPr id="6" name="Text Box 4"/>
          <p:cNvSpPr txBox="1">
            <a:spLocks noChangeArrowheads="1"/>
          </p:cNvSpPr>
          <p:nvPr/>
        </p:nvSpPr>
        <p:spPr bwMode="auto">
          <a:xfrm>
            <a:off x="7437438" y="1303338"/>
            <a:ext cx="1106487" cy="1200150"/>
          </a:xfrm>
          <a:prstGeom prst="rect">
            <a:avLst/>
          </a:prstGeom>
          <a:noFill/>
          <a:ln w="9525">
            <a:noFill/>
            <a:miter lim="800000"/>
            <a:headEnd/>
            <a:tailEnd/>
          </a:ln>
        </p:spPr>
        <p:txBody>
          <a:bodyPr anchor="ctr">
            <a:spAutoFit/>
          </a:bodyPr>
          <a:lstStyle/>
          <a:p>
            <a:pPr algn="ctr">
              <a:spcBef>
                <a:spcPct val="10000"/>
              </a:spcBef>
              <a:spcAft>
                <a:spcPct val="10000"/>
              </a:spcAft>
            </a:pPr>
            <a:r>
              <a:rPr lang="en-US" sz="7200"/>
              <a:t>3</a:t>
            </a:r>
          </a:p>
        </p:txBody>
      </p:sp>
      <p:graphicFrame>
        <p:nvGraphicFramePr>
          <p:cNvPr id="14366" name="Group 30"/>
          <p:cNvGraphicFramePr>
            <a:graphicFrameLocks noGrp="1"/>
          </p:cNvGraphicFramePr>
          <p:nvPr/>
        </p:nvGraphicFramePr>
        <p:xfrm>
          <a:off x="6880225" y="2700338"/>
          <a:ext cx="2263775" cy="2194560"/>
        </p:xfrm>
        <a:graphic>
          <a:graphicData uri="http://schemas.openxmlformats.org/drawingml/2006/table">
            <a:tbl>
              <a:tblPr/>
              <a:tblGrid>
                <a:gridCol w="333375"/>
                <a:gridCol w="1930400"/>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Arial" charset="0"/>
                        </a:rPr>
                        <a:t>Υπόδειγμα Συγκεκριμένων Παραγωγικών Συντελεστών</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r>
              <a:tr h="352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Arial" charset="0"/>
                        </a:rPr>
                        <a:t>Τα Κέρδη της Εργασίας</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Arial" charset="0"/>
                        </a:rPr>
                        <a:t>Τα Κέρδη του Κεφαλαίου και της Γης</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pic>
        <p:nvPicPr>
          <p:cNvPr id="14362" name="Picture 26" descr="Pages from feenestra comps_8_25"/>
          <p:cNvPicPr>
            <a:picLocks noChangeAspect="1" noChangeArrowheads="1"/>
          </p:cNvPicPr>
          <p:nvPr/>
        </p:nvPicPr>
        <p:blipFill>
          <a:blip r:embed="rId3" cstate="print"/>
          <a:srcRect/>
          <a:stretch>
            <a:fillRect/>
          </a:stretch>
        </p:blipFill>
        <p:spPr bwMode="auto">
          <a:xfrm>
            <a:off x="839788" y="2219325"/>
            <a:ext cx="3440112" cy="43608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up)">
                                      <p:cBhvr>
                                        <p:cTn id="11" dur="500"/>
                                        <p:tgtEl>
                                          <p:spTgt spid="1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wipe(left)">
                                      <p:cBhvr>
                                        <p:cTn id="19" dur="500"/>
                                        <p:tgtEl>
                                          <p:spTgt spid="7">
                                            <p:txEl>
                                              <p:pRg st="0" end="0"/>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4366"/>
                                        </p:tgtEl>
                                        <p:attrNameLst>
                                          <p:attrName>style.visibility</p:attrName>
                                        </p:attrNameLst>
                                      </p:cBhvr>
                                      <p:to>
                                        <p:strVal val="visible"/>
                                      </p:to>
                                    </p:set>
                                    <p:animEffect transition="in" filter="wipe(left)">
                                      <p:cBhvr>
                                        <p:cTn id="23" dur="500"/>
                                        <p:tgtEl>
                                          <p:spTgt spid="14366"/>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500"/>
                                        <p:tgtEl>
                                          <p:spTgt spid="2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11" grpId="0"/>
      <p:bldP spid="18" grpId="0" animBg="1"/>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 name="Rectangle 14"/>
          <p:cNvSpPr>
            <a:spLocks noChangeArrowheads="1"/>
          </p:cNvSpPr>
          <p:nvPr/>
        </p:nvSpPr>
        <p:spPr bwMode="auto">
          <a:xfrm>
            <a:off x="566738" y="476250"/>
            <a:ext cx="2205037" cy="190500"/>
          </a:xfrm>
          <a:prstGeom prst="rect">
            <a:avLst/>
          </a:prstGeom>
          <a:solidFill>
            <a:srgbClr val="D4E4C1"/>
          </a:solidFill>
          <a:ln w="9525" algn="ctr">
            <a:noFill/>
            <a:round/>
            <a:headEnd/>
            <a:tailEnd/>
          </a:ln>
        </p:spPr>
        <p:txBody>
          <a:bodyPr/>
          <a:lstStyle/>
          <a:p>
            <a:endParaRPr lang="en-US" sz="2800" b="0">
              <a:solidFill>
                <a:schemeClr val="tx2"/>
              </a:solidFill>
            </a:endParaRPr>
          </a:p>
        </p:txBody>
      </p:sp>
      <p:sp>
        <p:nvSpPr>
          <p:cNvPr id="862211" name="Rectangle 3"/>
          <p:cNvSpPr>
            <a:spLocks noGrp="1" noChangeArrowheads="1"/>
          </p:cNvSpPr>
          <p:nvPr>
            <p:ph type="title"/>
          </p:nvPr>
        </p:nvSpPr>
        <p:spPr>
          <a:xfrm>
            <a:off x="566738" y="0"/>
            <a:ext cx="8577262" cy="944563"/>
          </a:xfrm>
        </p:spPr>
        <p:txBody>
          <a:bodyPr/>
          <a:lstStyle/>
          <a:p>
            <a:r>
              <a:rPr lang="el-GR" dirty="0" smtClean="0">
                <a:solidFill>
                  <a:srgbClr val="668C6B"/>
                </a:solidFill>
              </a:rPr>
              <a:t>ΕΦΑΡΜΟΓΗ</a:t>
            </a:r>
            <a:endParaRPr lang="en-US" dirty="0" smtClean="0">
              <a:solidFill>
                <a:srgbClr val="668C6B"/>
              </a:solidFill>
            </a:endParaRPr>
          </a:p>
        </p:txBody>
      </p:sp>
      <p:sp>
        <p:nvSpPr>
          <p:cNvPr id="862213" name="Rectangle 5"/>
          <p:cNvSpPr>
            <a:spLocks noChangeArrowheads="1"/>
          </p:cNvSpPr>
          <p:nvPr/>
        </p:nvSpPr>
        <p:spPr bwMode="auto">
          <a:xfrm>
            <a:off x="566738" y="820738"/>
            <a:ext cx="7351712" cy="461962"/>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Πόσο Μεγάλα είναι τα Κέρδη από το Εμπόριο;</a:t>
            </a:r>
            <a:endParaRPr lang="en-US" sz="2400" dirty="0">
              <a:solidFill>
                <a:srgbClr val="356A41"/>
              </a:solidFill>
            </a:endParaRPr>
          </a:p>
        </p:txBody>
      </p:sp>
      <p:cxnSp>
        <p:nvCxnSpPr>
          <p:cNvPr id="13" name="Straight Connector 12"/>
          <p:cNvCxnSpPr>
            <a:cxnSpLocks noChangeShapeType="1"/>
          </p:cNvCxnSpPr>
          <p:nvPr/>
        </p:nvCxnSpPr>
        <p:spPr bwMode="auto">
          <a:xfrm>
            <a:off x="566738" y="682625"/>
            <a:ext cx="2205037" cy="0"/>
          </a:xfrm>
          <a:prstGeom prst="line">
            <a:avLst/>
          </a:prstGeom>
          <a:noFill/>
          <a:ln w="19050" cap="rnd" algn="ctr">
            <a:solidFill>
              <a:srgbClr val="A4C695"/>
            </a:solidFill>
            <a:prstDash val="sysDash"/>
            <a:round/>
            <a:headEnd/>
            <a:tailEnd/>
          </a:ln>
        </p:spPr>
      </p:cxnSp>
      <p:sp>
        <p:nvSpPr>
          <p:cNvPr id="24" name="Rectangle 23"/>
          <p:cNvSpPr>
            <a:spLocks noChangeArrowheads="1"/>
          </p:cNvSpPr>
          <p:nvPr/>
        </p:nvSpPr>
        <p:spPr bwMode="auto">
          <a:xfrm>
            <a:off x="566738" y="1247775"/>
            <a:ext cx="8156575" cy="5447645"/>
          </a:xfrm>
          <a:prstGeom prst="rect">
            <a:avLst/>
          </a:prstGeom>
          <a:noFill/>
          <a:ln w="9525">
            <a:noFill/>
            <a:miter lim="800000"/>
            <a:headEnd/>
            <a:tailEnd/>
          </a:ln>
        </p:spPr>
        <p:txBody>
          <a:bodyPr>
            <a:spAutoFit/>
          </a:bodyPr>
          <a:lstStyle/>
          <a:p>
            <a:pPr>
              <a:spcBef>
                <a:spcPct val="10000"/>
              </a:spcBef>
              <a:spcAft>
                <a:spcPct val="10000"/>
              </a:spcAft>
            </a:pPr>
            <a:r>
              <a:rPr lang="el-GR" sz="2000" b="0" dirty="0" smtClean="0"/>
              <a:t>Υπάρχουν λίγα ιστορικά παραδείγματα χωρών που μετακινήθηκαν από την </a:t>
            </a:r>
            <a:r>
              <a:rPr lang="el-GR" sz="2000" dirty="0" smtClean="0"/>
              <a:t>αυτάρκεια</a:t>
            </a:r>
            <a:r>
              <a:rPr lang="el-GR" sz="2000" b="0" dirty="0" smtClean="0"/>
              <a:t> (δηλαδή, καθόλου εμπόριο) στο ελεύθερο εμπόριο, ή αντιστρόφως, επαρκώς γρήγορα ώστε να εκτιμήσουμε τα κέρδη από το εμπόριο.</a:t>
            </a:r>
            <a:endParaRPr lang="en-US" sz="2000" b="0" dirty="0"/>
          </a:p>
          <a:p>
            <a:pPr>
              <a:spcBef>
                <a:spcPct val="10000"/>
              </a:spcBef>
              <a:spcAft>
                <a:spcPct val="10000"/>
              </a:spcAft>
            </a:pPr>
            <a:r>
              <a:rPr lang="el-GR" sz="2000" b="0" dirty="0" smtClean="0"/>
              <a:t>Ένα τέτοιο επεισόδιο συνέβη στις Ηνωμένες Πολιτείες μεταξύ του Δεκεμβρίου 1807 και του Μαρτίου 1809, όταν το Αμερικανικό Κογκρέσο επέβαλε σχεδόν απόλυτη απαγόρευση στο διεθνές εμπόριο κατόπιν αιτήματος του Προέδρου </a:t>
            </a:r>
            <a:r>
              <a:rPr lang="en-US" sz="2000" b="0" dirty="0" smtClean="0"/>
              <a:t>Thomas </a:t>
            </a:r>
            <a:r>
              <a:rPr lang="en-US" sz="2000" b="0" dirty="0"/>
              <a:t>Jefferson. </a:t>
            </a:r>
            <a:r>
              <a:rPr lang="el-GR" sz="2000" b="0" dirty="0" smtClean="0"/>
              <a:t>Η απόλυτη απαγόρευση στο εμπόριο συνολικά ονομάζεται </a:t>
            </a:r>
            <a:r>
              <a:rPr lang="el-GR" sz="2000" dirty="0" smtClean="0"/>
              <a:t>εμπάργκο. </a:t>
            </a:r>
            <a:r>
              <a:rPr lang="el-GR" sz="2000" b="0" dirty="0" smtClean="0"/>
              <a:t> Όπως θα περίμενε κανείς, το εμπόριο των ΗΠΑ μειώθηκε δραματικά κατά την περίοδο αυτή. </a:t>
            </a:r>
            <a:endParaRPr lang="en-US" sz="2000" b="0" dirty="0"/>
          </a:p>
          <a:p>
            <a:pPr>
              <a:spcBef>
                <a:spcPct val="10000"/>
              </a:spcBef>
              <a:spcAft>
                <a:spcPct val="10000"/>
              </a:spcAft>
            </a:pPr>
            <a:r>
              <a:rPr lang="el-GR" sz="2000" b="0" dirty="0" smtClean="0"/>
              <a:t>Ένα άλλο ιστορικό παράδειγμα είναι η ραγδαία ένταξη της Ιαπωνίας στην παγκόσμια οικονομία το 1854, μετά από 200 χρόνια </a:t>
            </a:r>
            <a:r>
              <a:rPr lang="el-GR" sz="2000" b="0" dirty="0" err="1" smtClean="0"/>
              <a:t>αυτοεπιβληθείσας</a:t>
            </a:r>
            <a:r>
              <a:rPr lang="el-GR" sz="2000" b="0" dirty="0" smtClean="0"/>
              <a:t> αυτάρκειας.  Τα κέρδη όμως δεν ήταν μονομερή. Οι εμπορικοί εταίροι της Ιαπωνίας – όπως οι Ηνωμένες Πολιτείες – επίσης κέρδισαν από το γεγονός ότι μπορούσαν να έχουν εμπορικές σχέσεις με αγορές που μόλις είχαν ανοίξει. </a:t>
            </a:r>
            <a:endParaRPr lang="en-US" sz="2400" dirty="0">
              <a:solidFill>
                <a:srgbClr val="007589"/>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2211"/>
                                        </p:tgtEl>
                                        <p:attrNameLst>
                                          <p:attrName>style.visibility</p:attrName>
                                        </p:attrNameLst>
                                      </p:cBhvr>
                                      <p:to>
                                        <p:strVal val="visible"/>
                                      </p:to>
                                    </p:set>
                                    <p:animEffect transition="in" filter="wipe(left)">
                                      <p:cBhvr>
                                        <p:cTn id="7" dur="500"/>
                                        <p:tgtEl>
                                          <p:spTgt spid="8622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par>
                                <p:cTn id="11" presetID="22" presetClass="entr" presetSubtype="8"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862213"/>
                                        </p:tgtEl>
                                        <p:attrNameLst>
                                          <p:attrName>style.visibility</p:attrName>
                                        </p:attrNameLst>
                                      </p:cBhvr>
                                      <p:to>
                                        <p:strVal val="visible"/>
                                      </p:to>
                                    </p:set>
                                    <p:animEffect transition="in" filter="wipe(left)">
                                      <p:cBhvr>
                                        <p:cTn id="17" dur="500"/>
                                        <p:tgtEl>
                                          <p:spTgt spid="862213"/>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24">
                                            <p:txEl>
                                              <p:pRg st="0" end="0"/>
                                            </p:txEl>
                                          </p:spTgt>
                                        </p:tgtEl>
                                        <p:attrNameLst>
                                          <p:attrName>style.visibility</p:attrName>
                                        </p:attrNameLst>
                                      </p:cBhvr>
                                      <p:to>
                                        <p:strVal val="visible"/>
                                      </p:to>
                                    </p:set>
                                    <p:animEffect transition="in" filter="wipe(left)">
                                      <p:cBhvr>
                                        <p:cTn id="21" dur="500"/>
                                        <p:tgtEl>
                                          <p:spTgt spid="2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4">
                                            <p:txEl>
                                              <p:pRg st="1" end="1"/>
                                            </p:txEl>
                                          </p:spTgt>
                                        </p:tgtEl>
                                        <p:attrNameLst>
                                          <p:attrName>style.visibility</p:attrName>
                                        </p:attrNameLst>
                                      </p:cBhvr>
                                      <p:to>
                                        <p:strVal val="visible"/>
                                      </p:to>
                                    </p:set>
                                    <p:animEffect transition="in" filter="wipe(left)">
                                      <p:cBhvr>
                                        <p:cTn id="26" dur="500"/>
                                        <p:tgtEl>
                                          <p:spTgt spid="24">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4">
                                            <p:txEl>
                                              <p:pRg st="2" end="2"/>
                                            </p:txEl>
                                          </p:spTgt>
                                        </p:tgtEl>
                                        <p:attrNameLst>
                                          <p:attrName>style.visibility</p:attrName>
                                        </p:attrNameLst>
                                      </p:cBhvr>
                                      <p:to>
                                        <p:strVal val="visible"/>
                                      </p:to>
                                    </p:set>
                                    <p:animEffect transition="in" filter="wipe(left)">
                                      <p:cBhvr>
                                        <p:cTn id="31" dur="500"/>
                                        <p:tgtEl>
                                          <p:spTgt spid="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862211" grpId="0"/>
      <p:bldP spid="862213" grpId="0"/>
      <p:bldP spid="24" grpId="0" uiExpand="1" build="p" bldLvl="3"/>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2213" name="Rectangle 5"/>
          <p:cNvSpPr>
            <a:spLocks noChangeArrowheads="1"/>
          </p:cNvSpPr>
          <p:nvPr/>
        </p:nvSpPr>
        <p:spPr bwMode="auto">
          <a:xfrm>
            <a:off x="566738" y="631825"/>
            <a:ext cx="7351712" cy="461963"/>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Καθορισμός Μισθών</a:t>
            </a:r>
            <a:endParaRPr lang="en-US" sz="2400" dirty="0">
              <a:solidFill>
                <a:srgbClr val="356A41"/>
              </a:solidFill>
            </a:endParaRPr>
          </a:p>
        </p:txBody>
      </p:sp>
      <p:grpSp>
        <p:nvGrpSpPr>
          <p:cNvPr id="27" name="Group 39"/>
          <p:cNvGrpSpPr>
            <a:grpSpLocks/>
          </p:cNvGrpSpPr>
          <p:nvPr/>
        </p:nvGrpSpPr>
        <p:grpSpPr bwMode="auto">
          <a:xfrm>
            <a:off x="533400" y="1082675"/>
            <a:ext cx="8496300" cy="5230813"/>
            <a:chOff x="566738" y="2200275"/>
            <a:chExt cx="7805737" cy="4219575"/>
          </a:xfrm>
        </p:grpSpPr>
        <p:sp>
          <p:nvSpPr>
            <p:cNvPr id="35856" name="Rectangle 32"/>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35857" name="Rectangle 36"/>
            <p:cNvSpPr>
              <a:spLocks noChangeArrowheads="1"/>
            </p:cNvSpPr>
            <p:nvPr/>
          </p:nvSpPr>
          <p:spPr bwMode="auto">
            <a:xfrm>
              <a:off x="581024" y="2219327"/>
              <a:ext cx="7772401" cy="258148"/>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38" name="Text Box 7"/>
          <p:cNvSpPr txBox="1">
            <a:spLocks noChangeArrowheads="1"/>
          </p:cNvSpPr>
          <p:nvPr/>
        </p:nvSpPr>
        <p:spPr bwMode="auto">
          <a:xfrm>
            <a:off x="552450" y="1103313"/>
            <a:ext cx="2205038" cy="285750"/>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ΣΧΗΜΑ</a:t>
            </a:r>
            <a:r>
              <a:rPr lang="en-US" dirty="0" smtClean="0"/>
              <a:t> </a:t>
            </a:r>
            <a:r>
              <a:rPr lang="en-US" dirty="0"/>
              <a:t>3-4 (1 </a:t>
            </a:r>
            <a:r>
              <a:rPr lang="el-GR" dirty="0" smtClean="0"/>
              <a:t>από</a:t>
            </a:r>
            <a:r>
              <a:rPr lang="en-US" dirty="0" smtClean="0"/>
              <a:t> </a:t>
            </a:r>
            <a:r>
              <a:rPr lang="en-US" dirty="0"/>
              <a:t>2)</a:t>
            </a:r>
          </a:p>
        </p:txBody>
      </p:sp>
      <p:sp>
        <p:nvSpPr>
          <p:cNvPr id="39" name="Rectangle 38"/>
          <p:cNvSpPr>
            <a:spLocks noChangeArrowheads="1"/>
          </p:cNvSpPr>
          <p:nvPr/>
        </p:nvSpPr>
        <p:spPr bwMode="auto">
          <a:xfrm>
            <a:off x="566738" y="5426075"/>
            <a:ext cx="8462962" cy="830997"/>
          </a:xfrm>
          <a:prstGeom prst="rect">
            <a:avLst/>
          </a:prstGeom>
          <a:noFill/>
          <a:ln w="9525">
            <a:noFill/>
            <a:miter lim="800000"/>
            <a:headEnd/>
            <a:tailEnd/>
          </a:ln>
        </p:spPr>
        <p:txBody>
          <a:bodyPr>
            <a:spAutoFit/>
          </a:bodyPr>
          <a:lstStyle/>
          <a:p>
            <a:pPr>
              <a:spcBef>
                <a:spcPct val="10000"/>
              </a:spcBef>
              <a:spcAft>
                <a:spcPct val="10000"/>
              </a:spcAft>
            </a:pPr>
            <a:r>
              <a:rPr lang="el-GR" sz="1600" dirty="0" smtClean="0"/>
              <a:t>Το εργατικό δυναμικό που χρησιμοποιείται στη βιομηχανία μετράται από αριστερά προς τα δεξιά κατά μήκος του οριζόντιου άξονα, και το εργατικό δυναμικό που χρησιμοποιείται στη γεωργία μετράται από δεξιά προς τα αριστερά. </a:t>
            </a:r>
            <a:endParaRPr lang="en-US" sz="1600" dirty="0"/>
          </a:p>
        </p:txBody>
      </p:sp>
      <p:sp>
        <p:nvSpPr>
          <p:cNvPr id="40" name="Rectangle 39"/>
          <p:cNvSpPr>
            <a:spLocks noChangeArrowheads="1"/>
          </p:cNvSpPr>
          <p:nvPr/>
        </p:nvSpPr>
        <p:spPr bwMode="auto">
          <a:xfrm>
            <a:off x="1441450" y="1477963"/>
            <a:ext cx="6262688" cy="3948112"/>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42" name="Rectangle 41"/>
          <p:cNvSpPr>
            <a:spLocks noChangeArrowheads="1"/>
          </p:cNvSpPr>
          <p:nvPr/>
        </p:nvSpPr>
        <p:spPr bwMode="auto">
          <a:xfrm>
            <a:off x="877888" y="333375"/>
            <a:ext cx="2822575" cy="265113"/>
          </a:xfrm>
          <a:prstGeom prst="rect">
            <a:avLst/>
          </a:prstGeom>
          <a:solidFill>
            <a:srgbClr val="F5D8A5"/>
          </a:solidFill>
          <a:ln w="9525" algn="ctr">
            <a:noFill/>
            <a:round/>
            <a:headEnd/>
            <a:tailEnd/>
          </a:ln>
        </p:spPr>
        <p:txBody>
          <a:bodyPr/>
          <a:lstStyle/>
          <a:p>
            <a:endParaRPr lang="en-US" sz="2800" b="0">
              <a:solidFill>
                <a:schemeClr val="tx2"/>
              </a:solidFill>
            </a:endParaRPr>
          </a:p>
        </p:txBody>
      </p:sp>
      <p:cxnSp>
        <p:nvCxnSpPr>
          <p:cNvPr id="43" name="Straight Connector 42"/>
          <p:cNvCxnSpPr>
            <a:cxnSpLocks noChangeShapeType="1"/>
          </p:cNvCxnSpPr>
          <p:nvPr/>
        </p:nvCxnSpPr>
        <p:spPr bwMode="auto">
          <a:xfrm>
            <a:off x="566738" y="623888"/>
            <a:ext cx="3133725" cy="0"/>
          </a:xfrm>
          <a:prstGeom prst="line">
            <a:avLst/>
          </a:prstGeom>
          <a:noFill/>
          <a:ln w="19050" cap="rnd" algn="ctr">
            <a:solidFill>
              <a:srgbClr val="9C3A45"/>
            </a:solidFill>
            <a:prstDash val="sysDash"/>
            <a:round/>
            <a:headEnd/>
            <a:tailEnd/>
          </a:ln>
        </p:spPr>
      </p:cxnSp>
      <p:sp>
        <p:nvSpPr>
          <p:cNvPr id="45" name="Rectangle 3"/>
          <p:cNvSpPr>
            <a:spLocks noGrp="1" noChangeArrowheads="1"/>
          </p:cNvSpPr>
          <p:nvPr>
            <p:ph type="title"/>
          </p:nvPr>
        </p:nvSpPr>
        <p:spPr>
          <a:xfrm>
            <a:off x="566738" y="0"/>
            <a:ext cx="8577262" cy="820738"/>
          </a:xfrm>
        </p:spPr>
        <p:txBody>
          <a:bodyPr/>
          <a:lstStyle/>
          <a:p>
            <a:r>
              <a:rPr lang="en-US" dirty="0" smtClean="0">
                <a:solidFill>
                  <a:srgbClr val="69134B"/>
                </a:solidFill>
              </a:rPr>
              <a:t>2  </a:t>
            </a:r>
            <a:r>
              <a:rPr lang="el-GR" dirty="0" smtClean="0">
                <a:solidFill>
                  <a:srgbClr val="69134B"/>
                </a:solidFill>
              </a:rPr>
              <a:t>Κέρδη της Εργασίας</a:t>
            </a:r>
            <a:endParaRPr lang="en-US" dirty="0" smtClean="0">
              <a:solidFill>
                <a:srgbClr val="69134B"/>
              </a:solidFill>
            </a:endParaRPr>
          </a:p>
        </p:txBody>
      </p:sp>
      <p:pic>
        <p:nvPicPr>
          <p:cNvPr id="3" name="Picture 2"/>
          <p:cNvPicPr>
            <a:picLocks noChangeAspect="1"/>
          </p:cNvPicPr>
          <p:nvPr/>
        </p:nvPicPr>
        <p:blipFill>
          <a:blip r:embed="rId3" cstate="print"/>
          <a:srcRect/>
          <a:stretch>
            <a:fillRect/>
          </a:stretch>
        </p:blipFill>
        <p:spPr bwMode="auto">
          <a:xfrm>
            <a:off x="1379538" y="1492250"/>
            <a:ext cx="6324600" cy="3933825"/>
          </a:xfrm>
          <a:prstGeom prst="rect">
            <a:avLst/>
          </a:prstGeom>
          <a:noFill/>
          <a:ln w="9525">
            <a:noFill/>
            <a:miter lim="800000"/>
            <a:headEnd/>
            <a:tailEnd/>
          </a:ln>
        </p:spPr>
      </p:pic>
      <p:pic>
        <p:nvPicPr>
          <p:cNvPr id="5" name="Picture 4"/>
          <p:cNvPicPr>
            <a:picLocks noChangeAspect="1"/>
          </p:cNvPicPr>
          <p:nvPr/>
        </p:nvPicPr>
        <p:blipFill>
          <a:blip r:embed="rId4" cstate="print"/>
          <a:srcRect/>
          <a:stretch>
            <a:fillRect/>
          </a:stretch>
        </p:blipFill>
        <p:spPr bwMode="auto">
          <a:xfrm>
            <a:off x="1379538" y="1492250"/>
            <a:ext cx="6324600" cy="3933825"/>
          </a:xfrm>
          <a:prstGeom prst="rect">
            <a:avLst/>
          </a:prstGeom>
          <a:noFill/>
          <a:ln w="9525">
            <a:noFill/>
            <a:miter lim="800000"/>
            <a:headEnd/>
            <a:tailEnd/>
          </a:ln>
        </p:spPr>
      </p:pic>
      <p:pic>
        <p:nvPicPr>
          <p:cNvPr id="6" name="Picture 5"/>
          <p:cNvPicPr>
            <a:picLocks noChangeAspect="1"/>
          </p:cNvPicPr>
          <p:nvPr/>
        </p:nvPicPr>
        <p:blipFill>
          <a:blip r:embed="rId5" cstate="print"/>
          <a:srcRect/>
          <a:stretch>
            <a:fillRect/>
          </a:stretch>
        </p:blipFill>
        <p:spPr bwMode="auto">
          <a:xfrm>
            <a:off x="1379538" y="1492250"/>
            <a:ext cx="6324600" cy="3933825"/>
          </a:xfrm>
          <a:prstGeom prst="rect">
            <a:avLst/>
          </a:prstGeom>
          <a:noFill/>
          <a:ln w="9525">
            <a:noFill/>
            <a:miter lim="800000"/>
            <a:headEnd/>
            <a:tailEnd/>
          </a:ln>
        </p:spPr>
      </p:pic>
      <p:pic>
        <p:nvPicPr>
          <p:cNvPr id="7" name="Picture 6"/>
          <p:cNvPicPr>
            <a:picLocks noChangeAspect="1"/>
          </p:cNvPicPr>
          <p:nvPr/>
        </p:nvPicPr>
        <p:blipFill>
          <a:blip r:embed="rId6" cstate="print"/>
          <a:srcRect/>
          <a:stretch>
            <a:fillRect/>
          </a:stretch>
        </p:blipFill>
        <p:spPr bwMode="auto">
          <a:xfrm>
            <a:off x="1379538" y="1492250"/>
            <a:ext cx="6324600" cy="3933825"/>
          </a:xfrm>
          <a:prstGeom prst="rect">
            <a:avLst/>
          </a:prstGeom>
          <a:noFill/>
          <a:ln w="9525">
            <a:noFill/>
            <a:miter lim="800000"/>
            <a:headEnd/>
            <a:tailEnd/>
          </a:ln>
        </p:spPr>
      </p:pic>
      <p:pic>
        <p:nvPicPr>
          <p:cNvPr id="8" name="Picture 7"/>
          <p:cNvPicPr>
            <a:picLocks noChangeAspect="1"/>
          </p:cNvPicPr>
          <p:nvPr/>
        </p:nvPicPr>
        <p:blipFill>
          <a:blip r:embed="rId7" cstate="print"/>
          <a:srcRect/>
          <a:stretch>
            <a:fillRect/>
          </a:stretch>
        </p:blipFill>
        <p:spPr bwMode="auto">
          <a:xfrm>
            <a:off x="1379538" y="1492250"/>
            <a:ext cx="6324600" cy="3933825"/>
          </a:xfrm>
          <a:prstGeom prst="rect">
            <a:avLst/>
          </a:prstGeom>
          <a:noFill/>
          <a:ln w="9525">
            <a:noFill/>
            <a:miter lim="800000"/>
            <a:headEnd/>
            <a:tailEnd/>
          </a:ln>
        </p:spPr>
      </p:pic>
      <p:pic>
        <p:nvPicPr>
          <p:cNvPr id="9" name="Picture 8"/>
          <p:cNvPicPr>
            <a:picLocks noChangeAspect="1"/>
          </p:cNvPicPr>
          <p:nvPr/>
        </p:nvPicPr>
        <p:blipFill>
          <a:blip r:embed="rId8" cstate="print"/>
          <a:srcRect/>
          <a:stretch>
            <a:fillRect/>
          </a:stretch>
        </p:blipFill>
        <p:spPr bwMode="auto">
          <a:xfrm>
            <a:off x="1379538" y="1492250"/>
            <a:ext cx="6324600" cy="3933825"/>
          </a:xfrm>
          <a:prstGeom prst="rect">
            <a:avLst/>
          </a:prstGeom>
          <a:noFill/>
          <a:ln w="9525">
            <a:noFill/>
            <a:miter lim="800000"/>
            <a:headEnd/>
            <a:tailEnd/>
          </a:ln>
        </p:spPr>
      </p:pic>
      <p:sp>
        <p:nvSpPr>
          <p:cNvPr id="35855" name="Text Box 18"/>
          <p:cNvSpPr txBox="1">
            <a:spLocks noChangeArrowheads="1"/>
          </p:cNvSpPr>
          <p:nvPr/>
        </p:nvSpPr>
        <p:spPr bwMode="auto">
          <a:xfrm>
            <a:off x="3071813" y="1060450"/>
            <a:ext cx="5910657" cy="307777"/>
          </a:xfrm>
          <a:prstGeom prst="rect">
            <a:avLst/>
          </a:prstGeom>
          <a:noFill/>
          <a:ln w="9525">
            <a:noFill/>
            <a:miter lim="800000"/>
            <a:headEnd/>
            <a:tailEnd/>
          </a:ln>
        </p:spPr>
        <p:txBody>
          <a:bodyPr wrap="none">
            <a:spAutoFit/>
          </a:bodyPr>
          <a:lstStyle/>
          <a:p>
            <a:r>
              <a:rPr lang="el-GR" dirty="0" smtClean="0">
                <a:solidFill>
                  <a:srgbClr val="8A3A6A"/>
                </a:solidFill>
              </a:rPr>
              <a:t>Κατανομή της Εργασίας Ανάμεσα στη Μεταποίηση και τη Γεωργία</a:t>
            </a:r>
            <a:endParaRPr lang="en-US" dirty="0">
              <a:solidFill>
                <a:srgbClr val="8A3A6A"/>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ipe(left)">
                                      <p:cBhvr>
                                        <p:cTn id="11" dur="500"/>
                                        <p:tgtEl>
                                          <p:spTgt spid="42"/>
                                        </p:tgtEl>
                                      </p:cBhvr>
                                    </p:animEffect>
                                  </p:childTnLst>
                                </p:cTn>
                              </p:par>
                              <p:par>
                                <p:cTn id="12" presetID="22" presetClass="entr" presetSubtype="8" fill="hold" nodeType="with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wipe(left)">
                                      <p:cBhvr>
                                        <p:cTn id="14" dur="500"/>
                                        <p:tgtEl>
                                          <p:spTgt spid="43"/>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862213"/>
                                        </p:tgtEl>
                                        <p:attrNameLst>
                                          <p:attrName>style.visibility</p:attrName>
                                        </p:attrNameLst>
                                      </p:cBhvr>
                                      <p:to>
                                        <p:strVal val="visible"/>
                                      </p:to>
                                    </p:set>
                                    <p:animEffect transition="in" filter="wipe(left)">
                                      <p:cBhvr>
                                        <p:cTn id="18" dur="500"/>
                                        <p:tgtEl>
                                          <p:spTgt spid="862213"/>
                                        </p:tgtEl>
                                      </p:cBhvr>
                                    </p:animEffect>
                                  </p:childTnLst>
                                </p:cTn>
                              </p:par>
                            </p:childTnLst>
                          </p:cTn>
                        </p:par>
                        <p:par>
                          <p:cTn id="19" fill="hold">
                            <p:stCondLst>
                              <p:cond delay="1500"/>
                            </p:stCondLst>
                            <p:childTnLst>
                              <p:par>
                                <p:cTn id="20" presetID="29" presetClass="entr" presetSubtype="0"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ppt_x</p:attrName>
                                        </p:attrNameLst>
                                      </p:cBhvr>
                                      <p:tavLst>
                                        <p:tav tm="0">
                                          <p:val>
                                            <p:strVal val="#ppt_x-.2"/>
                                          </p:val>
                                        </p:tav>
                                        <p:tav tm="100000">
                                          <p:val>
                                            <p:strVal val="#ppt_x"/>
                                          </p:val>
                                        </p:tav>
                                      </p:tavLst>
                                    </p:anim>
                                    <p:anim calcmode="lin" valueType="num">
                                      <p:cBhvr>
                                        <p:cTn id="23" dur="5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24" dur="500"/>
                                        <p:tgtEl>
                                          <p:spTgt spid="27"/>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left)">
                                      <p:cBhvr>
                                        <p:cTn id="28" dur="500"/>
                                        <p:tgtEl>
                                          <p:spTgt spid="38"/>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wipe(left)">
                                      <p:cBhvr>
                                        <p:cTn id="32" dur="500"/>
                                        <p:tgtEl>
                                          <p:spTgt spid="40"/>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39">
                                            <p:txEl>
                                              <p:pRg st="0" end="0"/>
                                            </p:txEl>
                                          </p:spTgt>
                                        </p:tgtEl>
                                        <p:attrNameLst>
                                          <p:attrName>style.visibility</p:attrName>
                                        </p:attrNameLst>
                                      </p:cBhvr>
                                      <p:to>
                                        <p:strVal val="visible"/>
                                      </p:to>
                                    </p:set>
                                    <p:animEffect transition="in" filter="wipe(left)">
                                      <p:cBhvr>
                                        <p:cTn id="36" dur="500"/>
                                        <p:tgtEl>
                                          <p:spTgt spid="39">
                                            <p:txEl>
                                              <p:pRg st="0" end="0"/>
                                            </p:txEl>
                                          </p:spTgt>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wipe(left)">
                                      <p:cBhvr>
                                        <p:cTn id="40" dur="750"/>
                                        <p:tgtEl>
                                          <p:spTgt spid="3"/>
                                        </p:tgtEl>
                                      </p:cBhvr>
                                    </p:animEffect>
                                  </p:childTnLst>
                                </p:cTn>
                              </p:par>
                            </p:childTnLst>
                          </p:cTn>
                        </p:par>
                        <p:par>
                          <p:cTn id="41" fill="hold">
                            <p:stCondLst>
                              <p:cond delay="4250"/>
                            </p:stCondLst>
                            <p:childTnLst>
                              <p:par>
                                <p:cTn id="42" presetID="22" presetClass="entr" presetSubtype="8"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ipe(left)">
                                      <p:cBhvr>
                                        <p:cTn id="44" dur="750"/>
                                        <p:tgtEl>
                                          <p:spTgt spid="5"/>
                                        </p:tgtEl>
                                      </p:cBhvr>
                                    </p:animEffect>
                                  </p:childTnLst>
                                </p:cTn>
                              </p:par>
                            </p:childTnLst>
                          </p:cTn>
                        </p:par>
                        <p:par>
                          <p:cTn id="45" fill="hold">
                            <p:stCondLst>
                              <p:cond delay="5000"/>
                            </p:stCondLst>
                            <p:childTnLst>
                              <p:par>
                                <p:cTn id="46" presetID="22" presetClass="entr" presetSubtype="8" fill="hold" nodeType="after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left)">
                                      <p:cBhvr>
                                        <p:cTn id="48" dur="750"/>
                                        <p:tgtEl>
                                          <p:spTgt spid="6"/>
                                        </p:tgtEl>
                                      </p:cBhvr>
                                    </p:animEffect>
                                  </p:childTnLst>
                                </p:cTn>
                              </p:par>
                            </p:childTnLst>
                          </p:cTn>
                        </p:par>
                        <p:par>
                          <p:cTn id="49" fill="hold">
                            <p:stCondLst>
                              <p:cond delay="5750"/>
                            </p:stCondLst>
                            <p:childTnLst>
                              <p:par>
                                <p:cTn id="50" presetID="22" presetClass="entr" presetSubtype="2" fill="hold" nodeType="after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right)">
                                      <p:cBhvr>
                                        <p:cTn id="52" dur="750"/>
                                        <p:tgtEl>
                                          <p:spTgt spid="7"/>
                                        </p:tgtEl>
                                      </p:cBhvr>
                                    </p:animEffect>
                                  </p:childTnLst>
                                </p:cTn>
                              </p:par>
                            </p:childTnLst>
                          </p:cTn>
                        </p:par>
                        <p:par>
                          <p:cTn id="53" fill="hold">
                            <p:stCondLst>
                              <p:cond delay="6500"/>
                            </p:stCondLst>
                            <p:childTnLst>
                              <p:par>
                                <p:cTn id="54" presetID="22" presetClass="entr" presetSubtype="2" fill="hold" nodeType="after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wipe(right)">
                                      <p:cBhvr>
                                        <p:cTn id="56" dur="750"/>
                                        <p:tgtEl>
                                          <p:spTgt spid="8"/>
                                        </p:tgtEl>
                                      </p:cBhvr>
                                    </p:animEffect>
                                  </p:childTnLst>
                                </p:cTn>
                              </p:par>
                            </p:childTnLst>
                          </p:cTn>
                        </p:par>
                        <p:par>
                          <p:cTn id="57" fill="hold">
                            <p:stCondLst>
                              <p:cond delay="7250"/>
                            </p:stCondLst>
                            <p:childTnLst>
                              <p:par>
                                <p:cTn id="58" presetID="22" presetClass="entr" presetSubtype="2" fill="hold" nodeType="after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wipe(right)">
                                      <p:cBhvr>
                                        <p:cTn id="60"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2213" grpId="0" autoUpdateAnimBg="0"/>
      <p:bldP spid="38" grpId="0" animBg="1"/>
      <p:bldP spid="39" grpId="0" uiExpand="1" build="p" bldLvl="2"/>
      <p:bldP spid="40" grpId="0" animBg="1"/>
      <p:bldP spid="42" grpId="0" animBg="1"/>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89" name="Rectangle 5"/>
          <p:cNvSpPr>
            <a:spLocks noChangeArrowheads="1"/>
          </p:cNvSpPr>
          <p:nvPr/>
        </p:nvSpPr>
        <p:spPr bwMode="auto">
          <a:xfrm>
            <a:off x="566738" y="631825"/>
            <a:ext cx="7351712" cy="461963"/>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Καθορισμός Μισθών</a:t>
            </a:r>
            <a:endParaRPr lang="en-US" sz="2400" dirty="0">
              <a:solidFill>
                <a:srgbClr val="356A41"/>
              </a:solidFill>
            </a:endParaRPr>
          </a:p>
        </p:txBody>
      </p:sp>
      <p:grpSp>
        <p:nvGrpSpPr>
          <p:cNvPr id="37890" name="Group 39"/>
          <p:cNvGrpSpPr>
            <a:grpSpLocks/>
          </p:cNvGrpSpPr>
          <p:nvPr/>
        </p:nvGrpSpPr>
        <p:grpSpPr bwMode="auto">
          <a:xfrm>
            <a:off x="533400" y="1082675"/>
            <a:ext cx="8496300" cy="5534025"/>
            <a:chOff x="566738" y="2200275"/>
            <a:chExt cx="7805737" cy="4219575"/>
          </a:xfrm>
        </p:grpSpPr>
        <p:sp>
          <p:nvSpPr>
            <p:cNvPr id="37906" name="Rectangle 32"/>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37907" name="Rectangle 36"/>
            <p:cNvSpPr>
              <a:spLocks noChangeArrowheads="1"/>
            </p:cNvSpPr>
            <p:nvPr/>
          </p:nvSpPr>
          <p:spPr bwMode="auto">
            <a:xfrm>
              <a:off x="581024" y="2219327"/>
              <a:ext cx="7772401" cy="244036"/>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37891" name="Text Box 7"/>
          <p:cNvSpPr txBox="1">
            <a:spLocks noChangeArrowheads="1"/>
          </p:cNvSpPr>
          <p:nvPr/>
        </p:nvSpPr>
        <p:spPr bwMode="auto">
          <a:xfrm>
            <a:off x="552450" y="1103313"/>
            <a:ext cx="2205038" cy="285750"/>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ΣΧΗΜΑ </a:t>
            </a:r>
            <a:r>
              <a:rPr lang="en-US" dirty="0" smtClean="0"/>
              <a:t> </a:t>
            </a:r>
            <a:r>
              <a:rPr lang="en-US" dirty="0"/>
              <a:t>3-4 (2 </a:t>
            </a:r>
            <a:r>
              <a:rPr lang="el-GR" dirty="0" smtClean="0"/>
              <a:t>από</a:t>
            </a:r>
            <a:r>
              <a:rPr lang="en-US" dirty="0" smtClean="0"/>
              <a:t> </a:t>
            </a:r>
            <a:r>
              <a:rPr lang="en-US" dirty="0"/>
              <a:t>2)</a:t>
            </a:r>
          </a:p>
        </p:txBody>
      </p:sp>
      <p:sp>
        <p:nvSpPr>
          <p:cNvPr id="39" name="Rectangle 38"/>
          <p:cNvSpPr>
            <a:spLocks noChangeArrowheads="1"/>
          </p:cNvSpPr>
          <p:nvPr/>
        </p:nvSpPr>
        <p:spPr bwMode="auto">
          <a:xfrm>
            <a:off x="566738" y="5426075"/>
            <a:ext cx="8462962" cy="1175706"/>
          </a:xfrm>
          <a:prstGeom prst="rect">
            <a:avLst/>
          </a:prstGeom>
          <a:noFill/>
          <a:ln w="9525">
            <a:noFill/>
            <a:miter lim="800000"/>
            <a:headEnd/>
            <a:tailEnd/>
          </a:ln>
        </p:spPr>
        <p:txBody>
          <a:bodyPr>
            <a:spAutoFit/>
          </a:bodyPr>
          <a:lstStyle/>
          <a:p>
            <a:pPr>
              <a:spcBef>
                <a:spcPct val="10000"/>
              </a:spcBef>
              <a:spcAft>
                <a:spcPct val="10000"/>
              </a:spcAft>
            </a:pPr>
            <a:r>
              <a:rPr lang="el-GR" sz="1600" dirty="0" smtClean="0">
                <a:solidFill>
                  <a:srgbClr val="8A3A6A"/>
                </a:solidFill>
              </a:rPr>
              <a:t>Κατανομή της Εργασίας Ανάμεσα στη Μεταποίηση και τη Γεωργία (συνέχεια)</a:t>
            </a:r>
            <a:endParaRPr lang="en-US" sz="1600" dirty="0" smtClean="0">
              <a:solidFill>
                <a:srgbClr val="8A3A6A"/>
              </a:solidFill>
            </a:endParaRPr>
          </a:p>
          <a:p>
            <a:pPr>
              <a:spcBef>
                <a:spcPct val="10000"/>
              </a:spcBef>
              <a:spcAft>
                <a:spcPct val="10000"/>
              </a:spcAft>
            </a:pPr>
            <a:r>
              <a:rPr lang="el-GR" sz="1600" dirty="0" smtClean="0"/>
              <a:t>Η ισορροπία της αγοράς εργασίας είναι στο σημείο </a:t>
            </a:r>
            <a:r>
              <a:rPr lang="en-US" sz="1600" i="1" dirty="0" smtClean="0"/>
              <a:t>A</a:t>
            </a:r>
            <a:r>
              <a:rPr lang="en-US" sz="1600" dirty="0"/>
              <a:t>. </a:t>
            </a:r>
          </a:p>
          <a:p>
            <a:pPr>
              <a:spcBef>
                <a:spcPct val="10000"/>
              </a:spcBef>
              <a:spcAft>
                <a:spcPct val="10000"/>
              </a:spcAft>
            </a:pPr>
            <a:r>
              <a:rPr lang="el-GR" sz="1600" dirty="0" smtClean="0"/>
              <a:t>Για μισθό ισορροπίας </a:t>
            </a:r>
            <a:r>
              <a:rPr lang="en-US" sz="1600" i="1" dirty="0" smtClean="0"/>
              <a:t>W</a:t>
            </a:r>
            <a:r>
              <a:rPr lang="en-US" sz="1600" dirty="0"/>
              <a:t>, </a:t>
            </a:r>
            <a:r>
              <a:rPr lang="el-GR" sz="1600" dirty="0" smtClean="0"/>
              <a:t>η βιομηχανία χρησιμοποιεί </a:t>
            </a:r>
            <a:r>
              <a:rPr lang="en-US" sz="1600" dirty="0" smtClean="0"/>
              <a:t> </a:t>
            </a:r>
            <a:r>
              <a:rPr lang="en-US" sz="1600" dirty="0"/>
              <a:t>0</a:t>
            </a:r>
            <a:r>
              <a:rPr lang="en-US" sz="1600" i="1" baseline="-25000" dirty="0"/>
              <a:t>M</a:t>
            </a:r>
            <a:r>
              <a:rPr lang="en-US" sz="1600" i="1" dirty="0"/>
              <a:t>L</a:t>
            </a:r>
            <a:r>
              <a:rPr lang="en-US" sz="1600" dirty="0"/>
              <a:t> </a:t>
            </a:r>
            <a:r>
              <a:rPr lang="el-GR" sz="1600" dirty="0" smtClean="0"/>
              <a:t>μονάδες εργασίας και η γεωργία χρησιμοποιεί </a:t>
            </a:r>
            <a:r>
              <a:rPr lang="en-US" sz="1600" dirty="0" smtClean="0"/>
              <a:t>0</a:t>
            </a:r>
            <a:r>
              <a:rPr lang="en-US" sz="1600" i="1" baseline="-25000" dirty="0" smtClean="0"/>
              <a:t>A</a:t>
            </a:r>
            <a:r>
              <a:rPr lang="en-US" sz="1600" i="1" dirty="0" smtClean="0"/>
              <a:t>L</a:t>
            </a:r>
            <a:r>
              <a:rPr lang="en-US" sz="1600" dirty="0" smtClean="0"/>
              <a:t> </a:t>
            </a:r>
            <a:r>
              <a:rPr lang="el-GR" sz="1600" dirty="0" smtClean="0"/>
              <a:t>μονάδες.</a:t>
            </a:r>
            <a:endParaRPr lang="en-US" sz="1600" dirty="0"/>
          </a:p>
        </p:txBody>
      </p:sp>
      <p:sp>
        <p:nvSpPr>
          <p:cNvPr id="37893" name="Rectangle 39"/>
          <p:cNvSpPr>
            <a:spLocks noChangeArrowheads="1"/>
          </p:cNvSpPr>
          <p:nvPr/>
        </p:nvSpPr>
        <p:spPr bwMode="auto">
          <a:xfrm>
            <a:off x="1441450" y="1477963"/>
            <a:ext cx="6262688" cy="3948112"/>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pic>
        <p:nvPicPr>
          <p:cNvPr id="37894" name="Picture 2"/>
          <p:cNvPicPr>
            <a:picLocks noChangeAspect="1"/>
          </p:cNvPicPr>
          <p:nvPr/>
        </p:nvPicPr>
        <p:blipFill>
          <a:blip r:embed="rId3" cstate="print"/>
          <a:srcRect/>
          <a:stretch>
            <a:fillRect/>
          </a:stretch>
        </p:blipFill>
        <p:spPr bwMode="auto">
          <a:xfrm>
            <a:off x="1379538" y="1492250"/>
            <a:ext cx="6324600" cy="3933825"/>
          </a:xfrm>
          <a:prstGeom prst="rect">
            <a:avLst/>
          </a:prstGeom>
          <a:noFill/>
          <a:ln w="9525">
            <a:noFill/>
            <a:miter lim="800000"/>
            <a:headEnd/>
            <a:tailEnd/>
          </a:ln>
        </p:spPr>
      </p:pic>
      <p:pic>
        <p:nvPicPr>
          <p:cNvPr id="4" name="Picture 3"/>
          <p:cNvPicPr>
            <a:picLocks noChangeAspect="1"/>
          </p:cNvPicPr>
          <p:nvPr/>
        </p:nvPicPr>
        <p:blipFill>
          <a:blip r:embed="rId4" cstate="print"/>
          <a:srcRect/>
          <a:stretch>
            <a:fillRect/>
          </a:stretch>
        </p:blipFill>
        <p:spPr bwMode="auto">
          <a:xfrm>
            <a:off x="1379538" y="1492250"/>
            <a:ext cx="6324600" cy="3933825"/>
          </a:xfrm>
          <a:prstGeom prst="rect">
            <a:avLst/>
          </a:prstGeom>
          <a:noFill/>
          <a:ln w="9525">
            <a:noFill/>
            <a:miter lim="800000"/>
            <a:headEnd/>
            <a:tailEnd/>
          </a:ln>
        </p:spPr>
      </p:pic>
      <p:pic>
        <p:nvPicPr>
          <p:cNvPr id="37896" name="Picture 4"/>
          <p:cNvPicPr>
            <a:picLocks noChangeAspect="1"/>
          </p:cNvPicPr>
          <p:nvPr/>
        </p:nvPicPr>
        <p:blipFill>
          <a:blip r:embed="rId5" cstate="print"/>
          <a:srcRect/>
          <a:stretch>
            <a:fillRect/>
          </a:stretch>
        </p:blipFill>
        <p:spPr bwMode="auto">
          <a:xfrm>
            <a:off x="1379538" y="1492250"/>
            <a:ext cx="6324600" cy="3933825"/>
          </a:xfrm>
          <a:prstGeom prst="rect">
            <a:avLst/>
          </a:prstGeom>
          <a:noFill/>
          <a:ln w="9525">
            <a:noFill/>
            <a:miter lim="800000"/>
            <a:headEnd/>
            <a:tailEnd/>
          </a:ln>
        </p:spPr>
      </p:pic>
      <p:pic>
        <p:nvPicPr>
          <p:cNvPr id="37897" name="Picture 5"/>
          <p:cNvPicPr>
            <a:picLocks noChangeAspect="1"/>
          </p:cNvPicPr>
          <p:nvPr/>
        </p:nvPicPr>
        <p:blipFill>
          <a:blip r:embed="rId6" cstate="print"/>
          <a:srcRect/>
          <a:stretch>
            <a:fillRect/>
          </a:stretch>
        </p:blipFill>
        <p:spPr bwMode="auto">
          <a:xfrm>
            <a:off x="1379538" y="1492250"/>
            <a:ext cx="6324600" cy="3933825"/>
          </a:xfrm>
          <a:prstGeom prst="rect">
            <a:avLst/>
          </a:prstGeom>
          <a:noFill/>
          <a:ln w="9525">
            <a:noFill/>
            <a:miter lim="800000"/>
            <a:headEnd/>
            <a:tailEnd/>
          </a:ln>
        </p:spPr>
      </p:pic>
      <p:pic>
        <p:nvPicPr>
          <p:cNvPr id="37898" name="Picture 6"/>
          <p:cNvPicPr>
            <a:picLocks noChangeAspect="1"/>
          </p:cNvPicPr>
          <p:nvPr/>
        </p:nvPicPr>
        <p:blipFill>
          <a:blip r:embed="rId7" cstate="print"/>
          <a:srcRect/>
          <a:stretch>
            <a:fillRect/>
          </a:stretch>
        </p:blipFill>
        <p:spPr bwMode="auto">
          <a:xfrm>
            <a:off x="1379538" y="1492250"/>
            <a:ext cx="6324600" cy="3933825"/>
          </a:xfrm>
          <a:prstGeom prst="rect">
            <a:avLst/>
          </a:prstGeom>
          <a:noFill/>
          <a:ln w="9525">
            <a:noFill/>
            <a:miter lim="800000"/>
            <a:headEnd/>
            <a:tailEnd/>
          </a:ln>
        </p:spPr>
      </p:pic>
      <p:pic>
        <p:nvPicPr>
          <p:cNvPr id="37899" name="Picture 7"/>
          <p:cNvPicPr>
            <a:picLocks noChangeAspect="1"/>
          </p:cNvPicPr>
          <p:nvPr/>
        </p:nvPicPr>
        <p:blipFill>
          <a:blip r:embed="rId8" cstate="print"/>
          <a:srcRect/>
          <a:stretch>
            <a:fillRect/>
          </a:stretch>
        </p:blipFill>
        <p:spPr bwMode="auto">
          <a:xfrm>
            <a:off x="1379538" y="1492250"/>
            <a:ext cx="6324600" cy="3933825"/>
          </a:xfrm>
          <a:prstGeom prst="rect">
            <a:avLst/>
          </a:prstGeom>
          <a:noFill/>
          <a:ln w="9525">
            <a:noFill/>
            <a:miter lim="800000"/>
            <a:headEnd/>
            <a:tailEnd/>
          </a:ln>
        </p:spPr>
      </p:pic>
      <p:pic>
        <p:nvPicPr>
          <p:cNvPr id="37900" name="Picture 8"/>
          <p:cNvPicPr>
            <a:picLocks noChangeAspect="1"/>
          </p:cNvPicPr>
          <p:nvPr/>
        </p:nvPicPr>
        <p:blipFill>
          <a:blip r:embed="rId9" cstate="print"/>
          <a:srcRect/>
          <a:stretch>
            <a:fillRect/>
          </a:stretch>
        </p:blipFill>
        <p:spPr bwMode="auto">
          <a:xfrm>
            <a:off x="1379538" y="1492250"/>
            <a:ext cx="6324600" cy="3933825"/>
          </a:xfrm>
          <a:prstGeom prst="rect">
            <a:avLst/>
          </a:prstGeom>
          <a:noFill/>
          <a:ln w="9525">
            <a:noFill/>
            <a:miter lim="800000"/>
            <a:headEnd/>
            <a:tailEnd/>
          </a:ln>
        </p:spPr>
      </p:pic>
      <p:pic>
        <p:nvPicPr>
          <p:cNvPr id="10" name="Picture 9"/>
          <p:cNvPicPr>
            <a:picLocks noChangeAspect="1"/>
          </p:cNvPicPr>
          <p:nvPr/>
        </p:nvPicPr>
        <p:blipFill>
          <a:blip r:embed="rId10" cstate="print"/>
          <a:srcRect/>
          <a:stretch>
            <a:fillRect/>
          </a:stretch>
        </p:blipFill>
        <p:spPr bwMode="auto">
          <a:xfrm>
            <a:off x="1379538" y="1492250"/>
            <a:ext cx="6324600" cy="3933825"/>
          </a:xfrm>
          <a:prstGeom prst="rect">
            <a:avLst/>
          </a:prstGeom>
          <a:noFill/>
          <a:ln w="9525">
            <a:noFill/>
            <a:miter lim="800000"/>
            <a:headEnd/>
            <a:tailEnd/>
          </a:ln>
        </p:spPr>
      </p:pic>
      <p:pic>
        <p:nvPicPr>
          <p:cNvPr id="11" name="Picture 10"/>
          <p:cNvPicPr>
            <a:picLocks noChangeAspect="1"/>
          </p:cNvPicPr>
          <p:nvPr/>
        </p:nvPicPr>
        <p:blipFill>
          <a:blip r:embed="rId11" cstate="print"/>
          <a:srcRect/>
          <a:stretch>
            <a:fillRect/>
          </a:stretch>
        </p:blipFill>
        <p:spPr bwMode="auto">
          <a:xfrm>
            <a:off x="1379538" y="1492250"/>
            <a:ext cx="6324600" cy="3933825"/>
          </a:xfrm>
          <a:prstGeom prst="rect">
            <a:avLst/>
          </a:prstGeom>
          <a:noFill/>
          <a:ln w="9525">
            <a:noFill/>
            <a:miter lim="800000"/>
            <a:headEnd/>
            <a:tailEnd/>
          </a:ln>
        </p:spPr>
      </p:pic>
      <p:sp>
        <p:nvSpPr>
          <p:cNvPr id="37903" name="Rectangle 21"/>
          <p:cNvSpPr>
            <a:spLocks noChangeArrowheads="1"/>
          </p:cNvSpPr>
          <p:nvPr/>
        </p:nvSpPr>
        <p:spPr bwMode="auto">
          <a:xfrm>
            <a:off x="877888" y="333375"/>
            <a:ext cx="2822575" cy="265113"/>
          </a:xfrm>
          <a:prstGeom prst="rect">
            <a:avLst/>
          </a:prstGeom>
          <a:solidFill>
            <a:srgbClr val="F5D8A5"/>
          </a:solidFill>
          <a:ln w="9525" algn="ctr">
            <a:noFill/>
            <a:round/>
            <a:headEnd/>
            <a:tailEnd/>
          </a:ln>
        </p:spPr>
        <p:txBody>
          <a:bodyPr/>
          <a:lstStyle/>
          <a:p>
            <a:endParaRPr lang="en-US" sz="2800" b="0">
              <a:solidFill>
                <a:schemeClr val="tx2"/>
              </a:solidFill>
            </a:endParaRPr>
          </a:p>
        </p:txBody>
      </p:sp>
      <p:cxnSp>
        <p:nvCxnSpPr>
          <p:cNvPr id="37904" name="Straight Connector 22"/>
          <p:cNvCxnSpPr>
            <a:cxnSpLocks noChangeShapeType="1"/>
          </p:cNvCxnSpPr>
          <p:nvPr/>
        </p:nvCxnSpPr>
        <p:spPr bwMode="auto">
          <a:xfrm>
            <a:off x="566738" y="623888"/>
            <a:ext cx="3133725" cy="0"/>
          </a:xfrm>
          <a:prstGeom prst="line">
            <a:avLst/>
          </a:prstGeom>
          <a:noFill/>
          <a:ln w="19050" cap="rnd" algn="ctr">
            <a:solidFill>
              <a:srgbClr val="9C3A45"/>
            </a:solidFill>
            <a:prstDash val="sysDash"/>
            <a:round/>
            <a:headEnd/>
            <a:tailEnd/>
          </a:ln>
        </p:spPr>
      </p:cxnSp>
      <p:sp>
        <p:nvSpPr>
          <p:cNvPr id="37905" name="Rectangle 3"/>
          <p:cNvSpPr>
            <a:spLocks noGrp="1" noChangeArrowheads="1"/>
          </p:cNvSpPr>
          <p:nvPr>
            <p:ph type="title"/>
          </p:nvPr>
        </p:nvSpPr>
        <p:spPr>
          <a:xfrm>
            <a:off x="566738" y="0"/>
            <a:ext cx="8577262" cy="820738"/>
          </a:xfrm>
        </p:spPr>
        <p:txBody>
          <a:bodyPr/>
          <a:lstStyle/>
          <a:p>
            <a:r>
              <a:rPr lang="en-US" dirty="0" smtClean="0">
                <a:solidFill>
                  <a:srgbClr val="69134B"/>
                </a:solidFill>
              </a:rPr>
              <a:t>2  </a:t>
            </a:r>
            <a:r>
              <a:rPr lang="el-GR" dirty="0" smtClean="0">
                <a:solidFill>
                  <a:srgbClr val="69134B"/>
                </a:solidFill>
              </a:rPr>
              <a:t>Κέρδη της Εργασίας</a:t>
            </a:r>
            <a:endParaRPr lang="en-US" dirty="0" smtClean="0">
              <a:solidFill>
                <a:srgbClr val="69134B"/>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xEl>
                                              <p:pRg st="1" end="1"/>
                                            </p:txEl>
                                          </p:spTgt>
                                        </p:tgtEl>
                                        <p:attrNameLst>
                                          <p:attrName>style.visibility</p:attrName>
                                        </p:attrNameLst>
                                      </p:cBhvr>
                                      <p:to>
                                        <p:strVal val="visible"/>
                                      </p:to>
                                    </p:set>
                                    <p:animEffect transition="in" filter="wipe(left)">
                                      <p:cBhvr>
                                        <p:cTn id="7" dur="500"/>
                                        <p:tgtEl>
                                          <p:spTgt spid="39">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75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9">
                                            <p:txEl>
                                              <p:pRg st="2" end="2"/>
                                            </p:txEl>
                                          </p:spTgt>
                                        </p:tgtEl>
                                        <p:attrNameLst>
                                          <p:attrName>style.visibility</p:attrName>
                                        </p:attrNameLst>
                                      </p:cBhvr>
                                      <p:to>
                                        <p:strVal val="visible"/>
                                      </p:to>
                                    </p:set>
                                    <p:animEffect transition="in" filter="wipe(left)">
                                      <p:cBhvr>
                                        <p:cTn id="20" dur="500"/>
                                        <p:tgtEl>
                                          <p:spTgt spid="39">
                                            <p:txEl>
                                              <p:pRg st="2" end="2"/>
                                            </p:txEl>
                                          </p:spTgt>
                                        </p:tgtEl>
                                      </p:cBhvr>
                                    </p:animEffect>
                                  </p:childTnLst>
                                </p:cTn>
                              </p:par>
                            </p:childTnLst>
                          </p:cTn>
                        </p:par>
                        <p:par>
                          <p:cTn id="21" fill="hold">
                            <p:stCondLst>
                              <p:cond delay="500"/>
                            </p:stCondLst>
                            <p:childTnLst>
                              <p:par>
                                <p:cTn id="22" presetID="16" presetClass="entr" presetSubtype="21"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uiExpand="1" build="p" bldLvl="2"/>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Rectangle 5"/>
          <p:cNvSpPr>
            <a:spLocks noChangeArrowheads="1"/>
          </p:cNvSpPr>
          <p:nvPr/>
        </p:nvSpPr>
        <p:spPr bwMode="auto">
          <a:xfrm>
            <a:off x="566738" y="820738"/>
            <a:ext cx="8359548" cy="461665"/>
          </a:xfrm>
          <a:prstGeom prst="rect">
            <a:avLst/>
          </a:prstGeom>
          <a:noFill/>
          <a:ln w="9525" algn="ctr">
            <a:noFill/>
            <a:miter lim="800000"/>
            <a:headEnd/>
            <a:tailEnd/>
          </a:ln>
        </p:spPr>
        <p:txBody>
          <a:bodyPr wrap="square">
            <a:spAutoFit/>
          </a:bodyPr>
          <a:lstStyle/>
          <a:p>
            <a:pPr>
              <a:spcBef>
                <a:spcPct val="20000"/>
              </a:spcBef>
            </a:pPr>
            <a:r>
              <a:rPr lang="el-GR" sz="2400" dirty="0" smtClean="0">
                <a:solidFill>
                  <a:srgbClr val="356A41"/>
                </a:solidFill>
              </a:rPr>
              <a:t>Μεταβολή στη Σχετική Τιμή Βιομηχανικών Προϊόντων</a:t>
            </a:r>
            <a:endParaRPr lang="en-US" sz="2400" dirty="0">
              <a:solidFill>
                <a:srgbClr val="356A41"/>
              </a:solidFill>
            </a:endParaRPr>
          </a:p>
        </p:txBody>
      </p:sp>
      <p:grpSp>
        <p:nvGrpSpPr>
          <p:cNvPr id="8" name="Group 39"/>
          <p:cNvGrpSpPr>
            <a:grpSpLocks/>
          </p:cNvGrpSpPr>
          <p:nvPr/>
        </p:nvGrpSpPr>
        <p:grpSpPr bwMode="auto">
          <a:xfrm>
            <a:off x="566738" y="1282700"/>
            <a:ext cx="8388350" cy="5332413"/>
            <a:chOff x="566738" y="2200275"/>
            <a:chExt cx="7805737" cy="4219575"/>
          </a:xfrm>
        </p:grpSpPr>
        <p:sp>
          <p:nvSpPr>
            <p:cNvPr id="39953" name="Rectangle 8"/>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39954" name="Rectangle 9"/>
            <p:cNvSpPr>
              <a:spLocks noChangeArrowheads="1"/>
            </p:cNvSpPr>
            <p:nvPr/>
          </p:nvSpPr>
          <p:spPr bwMode="auto">
            <a:xfrm>
              <a:off x="581024" y="2219327"/>
              <a:ext cx="7772401" cy="253257"/>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11" name="Text Box 7"/>
          <p:cNvSpPr txBox="1">
            <a:spLocks noChangeArrowheads="1"/>
          </p:cNvSpPr>
          <p:nvPr/>
        </p:nvSpPr>
        <p:spPr bwMode="auto">
          <a:xfrm>
            <a:off x="585788" y="1303338"/>
            <a:ext cx="1328737" cy="285750"/>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ΣΧΗΜΑ</a:t>
            </a:r>
            <a:r>
              <a:rPr lang="en-US" dirty="0" smtClean="0"/>
              <a:t> </a:t>
            </a:r>
            <a:r>
              <a:rPr lang="en-US" dirty="0"/>
              <a:t>3-5</a:t>
            </a:r>
          </a:p>
        </p:txBody>
      </p:sp>
      <p:sp>
        <p:nvSpPr>
          <p:cNvPr id="12" name="Rectangle 11"/>
          <p:cNvSpPr>
            <a:spLocks noChangeArrowheads="1"/>
          </p:cNvSpPr>
          <p:nvPr/>
        </p:nvSpPr>
        <p:spPr bwMode="auto">
          <a:xfrm>
            <a:off x="6296025" y="1697038"/>
            <a:ext cx="2659063" cy="5056769"/>
          </a:xfrm>
          <a:prstGeom prst="rect">
            <a:avLst/>
          </a:prstGeom>
          <a:noFill/>
          <a:ln w="9525">
            <a:noFill/>
            <a:miter lim="800000"/>
            <a:headEnd/>
            <a:tailEnd/>
          </a:ln>
        </p:spPr>
        <p:txBody>
          <a:bodyPr>
            <a:spAutoFit/>
          </a:bodyPr>
          <a:lstStyle/>
          <a:p>
            <a:pPr>
              <a:spcBef>
                <a:spcPct val="10000"/>
              </a:spcBef>
              <a:spcAft>
                <a:spcPct val="10000"/>
              </a:spcAft>
            </a:pPr>
            <a:r>
              <a:rPr lang="el-GR" sz="1600" dirty="0" smtClean="0">
                <a:solidFill>
                  <a:srgbClr val="8A3A6A"/>
                </a:solidFill>
              </a:rPr>
              <a:t>Αύξηση στην Τιμή των Βιομηχανικών Προϊόντων</a:t>
            </a:r>
            <a:endParaRPr lang="en-US" sz="1600" dirty="0">
              <a:solidFill>
                <a:srgbClr val="8A3A6A"/>
              </a:solidFill>
            </a:endParaRPr>
          </a:p>
          <a:p>
            <a:pPr>
              <a:spcBef>
                <a:spcPct val="10000"/>
              </a:spcBef>
              <a:spcAft>
                <a:spcPct val="10000"/>
              </a:spcAft>
            </a:pPr>
            <a:r>
              <a:rPr lang="el-GR" dirty="0" smtClean="0"/>
              <a:t>Με μια αύξηση στην τιμή του βιομηχανικού προϊόντος, η καμπύλη </a:t>
            </a:r>
            <a:r>
              <a:rPr lang="en-US" i="1" dirty="0" smtClean="0"/>
              <a:t>P</a:t>
            </a:r>
            <a:r>
              <a:rPr lang="en-US" i="1" baseline="-25000" dirty="0" smtClean="0"/>
              <a:t>M</a:t>
            </a:r>
            <a:r>
              <a:rPr lang="en-US" dirty="0" smtClean="0"/>
              <a:t> </a:t>
            </a:r>
            <a:r>
              <a:rPr lang="en-US" dirty="0"/>
              <a:t>• </a:t>
            </a:r>
            <a:r>
              <a:rPr lang="en-US" i="1" dirty="0"/>
              <a:t>MPL</a:t>
            </a:r>
            <a:r>
              <a:rPr lang="en-US" i="1" baseline="-25000" dirty="0"/>
              <a:t>M</a:t>
            </a:r>
            <a:r>
              <a:rPr lang="en-US" dirty="0"/>
              <a:t> </a:t>
            </a:r>
            <a:r>
              <a:rPr lang="el-GR" dirty="0" smtClean="0"/>
              <a:t>μετατοπίζεται ανοδικά στη θέση </a:t>
            </a:r>
            <a:r>
              <a:rPr lang="en-US" dirty="0" smtClean="0"/>
              <a:t> </a:t>
            </a:r>
            <a:r>
              <a:rPr lang="en-US" i="1" dirty="0"/>
              <a:t>P</a:t>
            </a:r>
            <a:r>
              <a:rPr lang="en-US" i="1" baseline="-25000" dirty="0"/>
              <a:t>M</a:t>
            </a:r>
            <a:r>
              <a:rPr lang="en-US" i="1" dirty="0">
                <a:sym typeface="Symbol" pitchFamily="18" charset="2"/>
              </a:rPr>
              <a:t></a:t>
            </a:r>
            <a:r>
              <a:rPr lang="en-US" dirty="0"/>
              <a:t> • </a:t>
            </a:r>
            <a:r>
              <a:rPr lang="en-US" i="1" dirty="0"/>
              <a:t>MPL</a:t>
            </a:r>
            <a:r>
              <a:rPr lang="en-US" i="1" baseline="-25000" dirty="0"/>
              <a:t>M</a:t>
            </a:r>
            <a:r>
              <a:rPr lang="en-US" dirty="0"/>
              <a:t> </a:t>
            </a:r>
            <a:r>
              <a:rPr lang="el-GR" dirty="0" smtClean="0"/>
              <a:t>και η ισορροπία μετακινείται από το σημείο Α στο σημείο Β. </a:t>
            </a:r>
            <a:endParaRPr lang="en-US" dirty="0"/>
          </a:p>
          <a:p>
            <a:pPr>
              <a:spcBef>
                <a:spcPct val="10000"/>
              </a:spcBef>
              <a:spcAft>
                <a:spcPct val="10000"/>
              </a:spcAft>
            </a:pPr>
            <a:r>
              <a:rPr lang="el-GR" dirty="0" smtClean="0"/>
              <a:t>Ο όγκος εργασίας που χρησιμοποιείται στην παραγωγή αυξάνει από </a:t>
            </a:r>
            <a:r>
              <a:rPr lang="en-US" dirty="0" smtClean="0"/>
              <a:t>0</a:t>
            </a:r>
            <a:r>
              <a:rPr lang="en-US" i="1" baseline="-25000" dirty="0" smtClean="0"/>
              <a:t>M</a:t>
            </a:r>
            <a:r>
              <a:rPr lang="en-US" i="1" dirty="0" smtClean="0"/>
              <a:t>L</a:t>
            </a:r>
            <a:r>
              <a:rPr lang="en-US" dirty="0" smtClean="0"/>
              <a:t> </a:t>
            </a:r>
            <a:r>
              <a:rPr lang="el-GR" dirty="0" smtClean="0"/>
              <a:t>σε</a:t>
            </a:r>
            <a:r>
              <a:rPr lang="en-US" dirty="0" smtClean="0"/>
              <a:t> </a:t>
            </a:r>
            <a:r>
              <a:rPr lang="en-US" dirty="0"/>
              <a:t>0</a:t>
            </a:r>
            <a:r>
              <a:rPr lang="en-US" i="1" baseline="-25000" dirty="0"/>
              <a:t>M</a:t>
            </a:r>
            <a:r>
              <a:rPr lang="en-US" i="1" dirty="0"/>
              <a:t>L</a:t>
            </a:r>
            <a:r>
              <a:rPr lang="en-US" i="1" dirty="0">
                <a:sym typeface="Symbol" pitchFamily="18" charset="2"/>
              </a:rPr>
              <a:t></a:t>
            </a:r>
            <a:r>
              <a:rPr lang="en-US" dirty="0"/>
              <a:t>, </a:t>
            </a:r>
            <a:r>
              <a:rPr lang="el-GR" dirty="0" smtClean="0"/>
              <a:t>και ο όγκος εργασίας που χρησιμοποιείται στη γεωργία μειώνεται από </a:t>
            </a:r>
            <a:r>
              <a:rPr lang="en-US" dirty="0" smtClean="0"/>
              <a:t>0</a:t>
            </a:r>
            <a:r>
              <a:rPr lang="en-US" i="1" baseline="-25000" dirty="0" smtClean="0"/>
              <a:t>A</a:t>
            </a:r>
            <a:r>
              <a:rPr lang="en-US" i="1" dirty="0" smtClean="0"/>
              <a:t>L</a:t>
            </a:r>
            <a:r>
              <a:rPr lang="en-US" dirty="0" smtClean="0"/>
              <a:t> </a:t>
            </a:r>
            <a:r>
              <a:rPr lang="el-GR" dirty="0" smtClean="0"/>
              <a:t>σε</a:t>
            </a:r>
            <a:r>
              <a:rPr lang="en-US" dirty="0" smtClean="0"/>
              <a:t> </a:t>
            </a:r>
            <a:r>
              <a:rPr lang="en-US" dirty="0"/>
              <a:t>0</a:t>
            </a:r>
            <a:r>
              <a:rPr lang="en-US" i="1" baseline="-25000" dirty="0"/>
              <a:t>A</a:t>
            </a:r>
            <a:r>
              <a:rPr lang="en-US" i="1" dirty="0"/>
              <a:t>L</a:t>
            </a:r>
            <a:r>
              <a:rPr lang="en-US" i="1" dirty="0">
                <a:sym typeface="Symbol" pitchFamily="18" charset="2"/>
              </a:rPr>
              <a:t></a:t>
            </a:r>
            <a:r>
              <a:rPr lang="en-US" dirty="0"/>
              <a:t>. </a:t>
            </a:r>
          </a:p>
          <a:p>
            <a:pPr>
              <a:spcBef>
                <a:spcPct val="10000"/>
              </a:spcBef>
              <a:spcAft>
                <a:spcPct val="10000"/>
              </a:spcAft>
            </a:pPr>
            <a:r>
              <a:rPr lang="el-GR" dirty="0" smtClean="0"/>
              <a:t>Ο μισθός αυξάνει από</a:t>
            </a:r>
            <a:r>
              <a:rPr lang="en-US" dirty="0" smtClean="0"/>
              <a:t> </a:t>
            </a:r>
            <a:r>
              <a:rPr lang="en-US" i="1" dirty="0"/>
              <a:t>W</a:t>
            </a:r>
            <a:r>
              <a:rPr lang="en-US" dirty="0"/>
              <a:t> </a:t>
            </a:r>
            <a:r>
              <a:rPr lang="el-GR" dirty="0" smtClean="0"/>
              <a:t>σε</a:t>
            </a:r>
            <a:r>
              <a:rPr lang="en-US" dirty="0" smtClean="0"/>
              <a:t> </a:t>
            </a:r>
            <a:r>
              <a:rPr lang="en-US" i="1" dirty="0"/>
              <a:t>W</a:t>
            </a:r>
            <a:r>
              <a:rPr lang="en-US" i="1" dirty="0">
                <a:sym typeface="Symbol" pitchFamily="18" charset="2"/>
              </a:rPr>
              <a:t></a:t>
            </a:r>
            <a:r>
              <a:rPr lang="en-US" dirty="0"/>
              <a:t>, </a:t>
            </a:r>
            <a:r>
              <a:rPr lang="el-GR" dirty="0" smtClean="0"/>
              <a:t> αλλά αυτή η μεταβολή είναι μικρότερη από την ανοδική μετατόπιση</a:t>
            </a:r>
            <a:r>
              <a:rPr lang="en-US" dirty="0" smtClean="0"/>
              <a:t> </a:t>
            </a:r>
            <a:r>
              <a:rPr lang="en-US" dirty="0">
                <a:sym typeface="Symbol" pitchFamily="18" charset="2"/>
              </a:rPr>
              <a:t></a:t>
            </a:r>
            <a:r>
              <a:rPr lang="en-US" i="1" dirty="0"/>
              <a:t>P</a:t>
            </a:r>
            <a:r>
              <a:rPr lang="en-US" i="1" baseline="-25000" dirty="0"/>
              <a:t>M</a:t>
            </a:r>
            <a:r>
              <a:rPr lang="en-US" dirty="0"/>
              <a:t> • </a:t>
            </a:r>
            <a:r>
              <a:rPr lang="en-US" i="1" dirty="0"/>
              <a:t>MPL</a:t>
            </a:r>
            <a:r>
              <a:rPr lang="en-US" i="1" baseline="-25000" dirty="0"/>
              <a:t>M</a:t>
            </a:r>
            <a:r>
              <a:rPr lang="en-US" dirty="0"/>
              <a:t>.</a:t>
            </a:r>
          </a:p>
        </p:txBody>
      </p:sp>
      <p:sp>
        <p:nvSpPr>
          <p:cNvPr id="13" name="Rectangle 12"/>
          <p:cNvSpPr>
            <a:spLocks noChangeArrowheads="1"/>
          </p:cNvSpPr>
          <p:nvPr/>
        </p:nvSpPr>
        <p:spPr bwMode="auto">
          <a:xfrm>
            <a:off x="688975" y="1701800"/>
            <a:ext cx="5559425" cy="4311650"/>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pic>
        <p:nvPicPr>
          <p:cNvPr id="3" name="Picture 2"/>
          <p:cNvPicPr>
            <a:picLocks noChangeAspect="1"/>
          </p:cNvPicPr>
          <p:nvPr/>
        </p:nvPicPr>
        <p:blipFill>
          <a:blip r:embed="rId3" cstate="print"/>
          <a:srcRect/>
          <a:stretch>
            <a:fillRect/>
          </a:stretch>
        </p:blipFill>
        <p:spPr bwMode="auto">
          <a:xfrm>
            <a:off x="774700" y="1835150"/>
            <a:ext cx="5391150" cy="4048125"/>
          </a:xfrm>
          <a:prstGeom prst="rect">
            <a:avLst/>
          </a:prstGeom>
          <a:noFill/>
          <a:ln w="9525">
            <a:noFill/>
            <a:miter lim="800000"/>
            <a:headEnd/>
            <a:tailEnd/>
          </a:ln>
        </p:spPr>
      </p:pic>
      <p:pic>
        <p:nvPicPr>
          <p:cNvPr id="4" name="Picture 3"/>
          <p:cNvPicPr>
            <a:picLocks noChangeAspect="1"/>
          </p:cNvPicPr>
          <p:nvPr/>
        </p:nvPicPr>
        <p:blipFill>
          <a:blip r:embed="rId4" cstate="print"/>
          <a:srcRect/>
          <a:stretch>
            <a:fillRect/>
          </a:stretch>
        </p:blipFill>
        <p:spPr bwMode="auto">
          <a:xfrm>
            <a:off x="774700" y="1835150"/>
            <a:ext cx="5391150" cy="4048125"/>
          </a:xfrm>
          <a:prstGeom prst="rect">
            <a:avLst/>
          </a:prstGeom>
          <a:noFill/>
          <a:ln w="9525">
            <a:noFill/>
            <a:miter lim="800000"/>
            <a:headEnd/>
            <a:tailEnd/>
          </a:ln>
        </p:spPr>
      </p:pic>
      <p:pic>
        <p:nvPicPr>
          <p:cNvPr id="5" name="Picture 4"/>
          <p:cNvPicPr>
            <a:picLocks noChangeAspect="1"/>
          </p:cNvPicPr>
          <p:nvPr/>
        </p:nvPicPr>
        <p:blipFill>
          <a:blip r:embed="rId5" cstate="print"/>
          <a:srcRect/>
          <a:stretch>
            <a:fillRect/>
          </a:stretch>
        </p:blipFill>
        <p:spPr bwMode="auto">
          <a:xfrm>
            <a:off x="774700" y="1835150"/>
            <a:ext cx="5391150" cy="4048125"/>
          </a:xfrm>
          <a:prstGeom prst="rect">
            <a:avLst/>
          </a:prstGeom>
          <a:noFill/>
          <a:ln w="9525">
            <a:noFill/>
            <a:miter lim="800000"/>
            <a:headEnd/>
            <a:tailEnd/>
          </a:ln>
        </p:spPr>
      </p:pic>
      <p:pic>
        <p:nvPicPr>
          <p:cNvPr id="6" name="Picture 5"/>
          <p:cNvPicPr>
            <a:picLocks noChangeAspect="1"/>
          </p:cNvPicPr>
          <p:nvPr/>
        </p:nvPicPr>
        <p:blipFill>
          <a:blip r:embed="rId6" cstate="print"/>
          <a:srcRect/>
          <a:stretch>
            <a:fillRect/>
          </a:stretch>
        </p:blipFill>
        <p:spPr bwMode="auto">
          <a:xfrm>
            <a:off x="774700" y="1835150"/>
            <a:ext cx="5391150" cy="4048125"/>
          </a:xfrm>
          <a:prstGeom prst="rect">
            <a:avLst/>
          </a:prstGeom>
          <a:noFill/>
          <a:ln w="9525">
            <a:noFill/>
            <a:miter lim="800000"/>
            <a:headEnd/>
            <a:tailEnd/>
          </a:ln>
        </p:spPr>
      </p:pic>
      <p:pic>
        <p:nvPicPr>
          <p:cNvPr id="7" name="Picture 6"/>
          <p:cNvPicPr>
            <a:picLocks noChangeAspect="1"/>
          </p:cNvPicPr>
          <p:nvPr/>
        </p:nvPicPr>
        <p:blipFill>
          <a:blip r:embed="rId7" cstate="print"/>
          <a:srcRect/>
          <a:stretch>
            <a:fillRect/>
          </a:stretch>
        </p:blipFill>
        <p:spPr bwMode="auto">
          <a:xfrm>
            <a:off x="774700" y="1835150"/>
            <a:ext cx="5391150" cy="4048125"/>
          </a:xfrm>
          <a:prstGeom prst="rect">
            <a:avLst/>
          </a:prstGeom>
          <a:noFill/>
          <a:ln w="9525">
            <a:noFill/>
            <a:miter lim="800000"/>
            <a:headEnd/>
            <a:tailEnd/>
          </a:ln>
        </p:spPr>
      </p:pic>
      <p:pic>
        <p:nvPicPr>
          <p:cNvPr id="18" name="Picture 17"/>
          <p:cNvPicPr>
            <a:picLocks noChangeAspect="1"/>
          </p:cNvPicPr>
          <p:nvPr/>
        </p:nvPicPr>
        <p:blipFill>
          <a:blip r:embed="rId8" cstate="print"/>
          <a:srcRect/>
          <a:stretch>
            <a:fillRect/>
          </a:stretch>
        </p:blipFill>
        <p:spPr bwMode="auto">
          <a:xfrm>
            <a:off x="774700" y="1835150"/>
            <a:ext cx="5391150" cy="4048125"/>
          </a:xfrm>
          <a:prstGeom prst="rect">
            <a:avLst/>
          </a:prstGeom>
          <a:noFill/>
          <a:ln w="9525">
            <a:noFill/>
            <a:miter lim="800000"/>
            <a:headEnd/>
            <a:tailEnd/>
          </a:ln>
        </p:spPr>
      </p:pic>
      <p:pic>
        <p:nvPicPr>
          <p:cNvPr id="19" name="Picture 18"/>
          <p:cNvPicPr>
            <a:picLocks noChangeAspect="1"/>
          </p:cNvPicPr>
          <p:nvPr/>
        </p:nvPicPr>
        <p:blipFill>
          <a:blip r:embed="rId9" cstate="print"/>
          <a:srcRect/>
          <a:stretch>
            <a:fillRect/>
          </a:stretch>
        </p:blipFill>
        <p:spPr bwMode="auto">
          <a:xfrm>
            <a:off x="774700" y="1835150"/>
            <a:ext cx="5391150" cy="4048125"/>
          </a:xfrm>
          <a:prstGeom prst="rect">
            <a:avLst/>
          </a:prstGeom>
          <a:noFill/>
          <a:ln w="9525">
            <a:noFill/>
            <a:miter lim="800000"/>
            <a:headEnd/>
            <a:tailEnd/>
          </a:ln>
        </p:spPr>
      </p:pic>
      <p:pic>
        <p:nvPicPr>
          <p:cNvPr id="20" name="Picture 19"/>
          <p:cNvPicPr>
            <a:picLocks noChangeAspect="1"/>
          </p:cNvPicPr>
          <p:nvPr/>
        </p:nvPicPr>
        <p:blipFill>
          <a:blip r:embed="rId10" cstate="print"/>
          <a:srcRect/>
          <a:stretch>
            <a:fillRect/>
          </a:stretch>
        </p:blipFill>
        <p:spPr bwMode="auto">
          <a:xfrm>
            <a:off x="774700" y="1835150"/>
            <a:ext cx="5391150" cy="4048125"/>
          </a:xfrm>
          <a:prstGeom prst="rect">
            <a:avLst/>
          </a:prstGeom>
          <a:noFill/>
          <a:ln w="9525">
            <a:noFill/>
            <a:miter lim="800000"/>
            <a:headEnd/>
            <a:tailEnd/>
          </a:ln>
        </p:spPr>
      </p:pic>
      <p:sp>
        <p:nvSpPr>
          <p:cNvPr id="39950" name="Rectangle 20"/>
          <p:cNvSpPr>
            <a:spLocks noChangeArrowheads="1"/>
          </p:cNvSpPr>
          <p:nvPr/>
        </p:nvSpPr>
        <p:spPr bwMode="auto">
          <a:xfrm>
            <a:off x="877888" y="333375"/>
            <a:ext cx="2822575" cy="265113"/>
          </a:xfrm>
          <a:prstGeom prst="rect">
            <a:avLst/>
          </a:prstGeom>
          <a:solidFill>
            <a:srgbClr val="F5D8A5"/>
          </a:solidFill>
          <a:ln w="9525" algn="ctr">
            <a:noFill/>
            <a:round/>
            <a:headEnd/>
            <a:tailEnd/>
          </a:ln>
        </p:spPr>
        <p:txBody>
          <a:bodyPr/>
          <a:lstStyle/>
          <a:p>
            <a:endParaRPr lang="en-US" sz="2800" b="0">
              <a:solidFill>
                <a:schemeClr val="tx2"/>
              </a:solidFill>
            </a:endParaRPr>
          </a:p>
        </p:txBody>
      </p:sp>
      <p:cxnSp>
        <p:nvCxnSpPr>
          <p:cNvPr id="39951" name="Straight Connector 21"/>
          <p:cNvCxnSpPr>
            <a:cxnSpLocks noChangeShapeType="1"/>
          </p:cNvCxnSpPr>
          <p:nvPr/>
        </p:nvCxnSpPr>
        <p:spPr bwMode="auto">
          <a:xfrm>
            <a:off x="566738" y="623888"/>
            <a:ext cx="3133725" cy="0"/>
          </a:xfrm>
          <a:prstGeom prst="line">
            <a:avLst/>
          </a:prstGeom>
          <a:noFill/>
          <a:ln w="19050" cap="rnd" algn="ctr">
            <a:solidFill>
              <a:srgbClr val="9C3A45"/>
            </a:solidFill>
            <a:prstDash val="sysDash"/>
            <a:round/>
            <a:headEnd/>
            <a:tailEnd/>
          </a:ln>
        </p:spPr>
      </p:cxnSp>
      <p:sp>
        <p:nvSpPr>
          <p:cNvPr id="39952" name="Rectangle 3"/>
          <p:cNvSpPr>
            <a:spLocks noGrp="1" noChangeArrowheads="1"/>
          </p:cNvSpPr>
          <p:nvPr>
            <p:ph type="title"/>
          </p:nvPr>
        </p:nvSpPr>
        <p:spPr>
          <a:xfrm>
            <a:off x="566738" y="0"/>
            <a:ext cx="8577262" cy="820738"/>
          </a:xfrm>
        </p:spPr>
        <p:txBody>
          <a:bodyPr/>
          <a:lstStyle/>
          <a:p>
            <a:r>
              <a:rPr lang="en-US" dirty="0" smtClean="0">
                <a:solidFill>
                  <a:srgbClr val="69134B"/>
                </a:solidFill>
              </a:rPr>
              <a:t>2  </a:t>
            </a:r>
            <a:r>
              <a:rPr lang="el-GR" dirty="0" smtClean="0">
                <a:solidFill>
                  <a:srgbClr val="69134B"/>
                </a:solidFill>
              </a:rPr>
              <a:t>Κέρδη της Εργασίας</a:t>
            </a:r>
            <a:endParaRPr lang="en-US" dirty="0" smtClean="0">
              <a:solidFill>
                <a:srgbClr val="69134B"/>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9"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ppt_x</p:attrName>
                                        </p:attrNameLst>
                                      </p:cBhvr>
                                      <p:tavLst>
                                        <p:tav tm="0">
                                          <p:val>
                                            <p:strVal val="#ppt_x-.2"/>
                                          </p:val>
                                        </p:tav>
                                        <p:tav tm="100000">
                                          <p:val>
                                            <p:strVal val="#ppt_x"/>
                                          </p:val>
                                        </p:tav>
                                      </p:tavLst>
                                    </p:anim>
                                    <p:anim calcmode="lin" valueType="num">
                                      <p:cBhvr>
                                        <p:cTn id="12" dur="5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3" dur="500"/>
                                        <p:tgtEl>
                                          <p:spTgt spid="8"/>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750"/>
                                        <p:tgtEl>
                                          <p:spTgt spid="3"/>
                                        </p:tgtEl>
                                      </p:cBhvr>
                                    </p:animEffect>
                                  </p:childTnLst>
                                </p:cTn>
                              </p:par>
                            </p:childTnLst>
                          </p:cTn>
                        </p:par>
                        <p:par>
                          <p:cTn id="26" fill="hold">
                            <p:stCondLst>
                              <p:cond delay="2750"/>
                            </p:stCondLst>
                            <p:childTnLst>
                              <p:par>
                                <p:cTn id="27" presetID="22" presetClass="entr" presetSubtype="8"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left)">
                                      <p:cBhvr>
                                        <p:cTn id="29" dur="750"/>
                                        <p:tgtEl>
                                          <p:spTgt spid="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left)">
                                      <p:cBhvr>
                                        <p:cTn id="33" dur="750"/>
                                        <p:tgtEl>
                                          <p:spTgt spid="5"/>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750"/>
                                        <p:tgtEl>
                                          <p:spTgt spid="6"/>
                                        </p:tgtEl>
                                      </p:cBhvr>
                                    </p:animEffect>
                                  </p:childTnLst>
                                </p:cTn>
                              </p:par>
                            </p:childTnLst>
                          </p:cTn>
                        </p:par>
                        <p:par>
                          <p:cTn id="38" fill="hold">
                            <p:stCondLst>
                              <p:cond delay="5000"/>
                            </p:stCondLst>
                            <p:childTnLst>
                              <p:par>
                                <p:cTn id="39" presetID="22" presetClass="entr" presetSubtype="8" fill="hold"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750"/>
                                        <p:tgtEl>
                                          <p:spTgt spid="7"/>
                                        </p:tgtEl>
                                      </p:cBhvr>
                                    </p:animEffect>
                                  </p:childTnLst>
                                </p:cTn>
                              </p:par>
                            </p:childTnLst>
                          </p:cTn>
                        </p:par>
                        <p:par>
                          <p:cTn id="42" fill="hold">
                            <p:stCondLst>
                              <p:cond delay="5750"/>
                            </p:stCondLst>
                            <p:childTnLst>
                              <p:par>
                                <p:cTn id="43" presetID="22" presetClass="entr" presetSubtype="8" fill="hold" grpId="0" nodeType="afterEffect">
                                  <p:stCondLst>
                                    <p:cond delay="0"/>
                                  </p:stCondLst>
                                  <p:childTnLst>
                                    <p:set>
                                      <p:cBhvr>
                                        <p:cTn id="44" dur="1" fill="hold">
                                          <p:stCondLst>
                                            <p:cond delay="0"/>
                                          </p:stCondLst>
                                        </p:cTn>
                                        <p:tgtEl>
                                          <p:spTgt spid="12">
                                            <p:txEl>
                                              <p:pRg st="0" end="0"/>
                                            </p:txEl>
                                          </p:spTgt>
                                        </p:tgtEl>
                                        <p:attrNameLst>
                                          <p:attrName>style.visibility</p:attrName>
                                        </p:attrNameLst>
                                      </p:cBhvr>
                                      <p:to>
                                        <p:strVal val="visible"/>
                                      </p:to>
                                    </p:set>
                                    <p:animEffect transition="in" filter="wipe(left)">
                                      <p:cBhvr>
                                        <p:cTn id="45" dur="500"/>
                                        <p:tgtEl>
                                          <p:spTgt spid="12">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2">
                                            <p:txEl>
                                              <p:pRg st="1" end="1"/>
                                            </p:txEl>
                                          </p:spTgt>
                                        </p:tgtEl>
                                        <p:attrNameLst>
                                          <p:attrName>style.visibility</p:attrName>
                                        </p:attrNameLst>
                                      </p:cBhvr>
                                      <p:to>
                                        <p:strVal val="visible"/>
                                      </p:to>
                                    </p:set>
                                    <p:animEffect transition="in" filter="wipe(left)">
                                      <p:cBhvr>
                                        <p:cTn id="50" dur="500"/>
                                        <p:tgtEl>
                                          <p:spTgt spid="12">
                                            <p:txEl>
                                              <p:pRg st="1" end="1"/>
                                            </p:txEl>
                                          </p:spTgt>
                                        </p:tgtEl>
                                      </p:cBhvr>
                                    </p:animEffect>
                                  </p:childTnLst>
                                </p:cTn>
                              </p:par>
                            </p:childTnLst>
                          </p:cTn>
                        </p:par>
                        <p:par>
                          <p:cTn id="51" fill="hold">
                            <p:stCondLst>
                              <p:cond delay="500"/>
                            </p:stCondLst>
                            <p:childTnLst>
                              <p:par>
                                <p:cTn id="52" presetID="22" presetClass="entr" presetSubtype="8" fill="hold"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left)">
                                      <p:cBhvr>
                                        <p:cTn id="54" dur="750"/>
                                        <p:tgtEl>
                                          <p:spTgt spid="18"/>
                                        </p:tgtEl>
                                      </p:cBhvr>
                                    </p:animEffect>
                                  </p:childTnLst>
                                </p:cTn>
                              </p:par>
                            </p:childTnLst>
                          </p:cTn>
                        </p:par>
                        <p:par>
                          <p:cTn id="55" fill="hold">
                            <p:stCondLst>
                              <p:cond delay="1250"/>
                            </p:stCondLst>
                            <p:childTnLst>
                              <p:par>
                                <p:cTn id="56" presetID="22" presetClass="entr" presetSubtype="8" fill="hold" nodeType="after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wipe(left)">
                                      <p:cBhvr>
                                        <p:cTn id="58" dur="750"/>
                                        <p:tgtEl>
                                          <p:spTgt spid="20"/>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2">
                                            <p:txEl>
                                              <p:pRg st="2" end="2"/>
                                            </p:txEl>
                                          </p:spTgt>
                                        </p:tgtEl>
                                        <p:attrNameLst>
                                          <p:attrName>style.visibility</p:attrName>
                                        </p:attrNameLst>
                                      </p:cBhvr>
                                      <p:to>
                                        <p:strVal val="visible"/>
                                      </p:to>
                                    </p:set>
                                    <p:animEffect transition="in" filter="wipe(left)">
                                      <p:cBhvr>
                                        <p:cTn id="63" dur="500"/>
                                        <p:tgtEl>
                                          <p:spTgt spid="12">
                                            <p:txEl>
                                              <p:pRg st="2" end="2"/>
                                            </p:txEl>
                                          </p:spTgt>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12">
                                            <p:txEl>
                                              <p:pRg st="3" end="3"/>
                                            </p:txEl>
                                          </p:spTgt>
                                        </p:tgtEl>
                                        <p:attrNameLst>
                                          <p:attrName>style.visibility</p:attrName>
                                        </p:attrNameLst>
                                      </p:cBhvr>
                                      <p:to>
                                        <p:strVal val="visible"/>
                                      </p:to>
                                    </p:set>
                                    <p:animEffect transition="in" filter="wipe(left)">
                                      <p:cBhvr>
                                        <p:cTn id="67" dur="500"/>
                                        <p:tgtEl>
                                          <p:spTgt spid="12">
                                            <p:txEl>
                                              <p:pRg st="3" end="3"/>
                                            </p:txEl>
                                          </p:spTgt>
                                        </p:tgtEl>
                                      </p:cBhvr>
                                    </p:animEffect>
                                  </p:childTnLst>
                                </p:cTn>
                              </p:par>
                            </p:childTnLst>
                          </p:cTn>
                        </p:par>
                        <p:par>
                          <p:cTn id="68" fill="hold">
                            <p:stCondLst>
                              <p:cond delay="1000"/>
                            </p:stCondLst>
                            <p:childTnLst>
                              <p:par>
                                <p:cTn id="69" presetID="22" presetClass="entr" presetSubtype="8" fill="hold"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left)">
                                      <p:cBhvr>
                                        <p:cTn id="71"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animBg="1"/>
      <p:bldP spid="12" grpId="0" uiExpand="1" build="p" bldLvl="2"/>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5" name="Rectangle 5"/>
          <p:cNvSpPr>
            <a:spLocks noChangeArrowheads="1"/>
          </p:cNvSpPr>
          <p:nvPr/>
        </p:nvSpPr>
        <p:spPr bwMode="auto">
          <a:xfrm>
            <a:off x="566738" y="820738"/>
            <a:ext cx="8083776" cy="461665"/>
          </a:xfrm>
          <a:prstGeom prst="rect">
            <a:avLst/>
          </a:prstGeom>
          <a:noFill/>
          <a:ln w="9525" algn="ctr">
            <a:noFill/>
            <a:miter lim="800000"/>
            <a:headEnd/>
            <a:tailEnd/>
          </a:ln>
        </p:spPr>
        <p:txBody>
          <a:bodyPr wrap="square">
            <a:spAutoFit/>
          </a:bodyPr>
          <a:lstStyle/>
          <a:p>
            <a:pPr>
              <a:spcBef>
                <a:spcPct val="20000"/>
              </a:spcBef>
            </a:pPr>
            <a:r>
              <a:rPr lang="el-GR" sz="2400" dirty="0" smtClean="0">
                <a:solidFill>
                  <a:srgbClr val="356A41"/>
                </a:solidFill>
              </a:rPr>
              <a:t>Μεταβολή στη Σχετική Τιμή Βιομηχανικών Προϊόντων</a:t>
            </a:r>
            <a:endParaRPr lang="en-US" sz="2400" dirty="0" smtClean="0">
              <a:solidFill>
                <a:srgbClr val="356A41"/>
              </a:solidFill>
            </a:endParaRPr>
          </a:p>
        </p:txBody>
      </p:sp>
      <p:sp>
        <p:nvSpPr>
          <p:cNvPr id="27" name="Rectangle 6"/>
          <p:cNvSpPr>
            <a:spLocks noChangeArrowheads="1"/>
          </p:cNvSpPr>
          <p:nvPr/>
        </p:nvSpPr>
        <p:spPr bwMode="auto">
          <a:xfrm>
            <a:off x="566738" y="1480457"/>
            <a:ext cx="7947025" cy="2751522"/>
          </a:xfrm>
          <a:prstGeom prst="rect">
            <a:avLst/>
          </a:prstGeom>
          <a:noFill/>
          <a:ln w="9525" algn="ctr">
            <a:noFill/>
            <a:miter lim="800000"/>
            <a:headEnd/>
            <a:tailEnd/>
          </a:ln>
        </p:spPr>
        <p:txBody>
          <a:bodyPr wrap="square">
            <a:spAutoFit/>
          </a:bodyPr>
          <a:lstStyle/>
          <a:p>
            <a:pPr>
              <a:spcBef>
                <a:spcPct val="10000"/>
              </a:spcBef>
              <a:spcAft>
                <a:spcPct val="10000"/>
              </a:spcAft>
            </a:pPr>
            <a:r>
              <a:rPr lang="el-GR" sz="2400" dirty="0" smtClean="0">
                <a:solidFill>
                  <a:srgbClr val="3D68AF"/>
                </a:solidFill>
              </a:rPr>
              <a:t>Επιπτώσεις στο Μισθό</a:t>
            </a:r>
            <a:r>
              <a:rPr lang="en-US" sz="2400" dirty="0" smtClean="0">
                <a:solidFill>
                  <a:srgbClr val="3D68AF"/>
                </a:solidFill>
              </a:rPr>
              <a:t> </a:t>
            </a:r>
            <a:r>
              <a:rPr lang="el-GR" sz="2400" b="0" dirty="0" smtClean="0"/>
              <a:t>Μια αύξηση στη σχετική τιμή της μεταποίησης </a:t>
            </a:r>
            <a:r>
              <a:rPr lang="en-US" sz="2400" b="0" dirty="0" smtClean="0"/>
              <a:t> </a:t>
            </a:r>
            <a:r>
              <a:rPr lang="en-US" sz="2400" b="0" i="1" dirty="0" smtClean="0"/>
              <a:t>P</a:t>
            </a:r>
            <a:r>
              <a:rPr lang="en-US" sz="2400" b="0" i="1" baseline="-25000" dirty="0" smtClean="0"/>
              <a:t>M</a:t>
            </a:r>
            <a:r>
              <a:rPr lang="en-US" sz="2400" b="0" dirty="0" smtClean="0"/>
              <a:t>/</a:t>
            </a:r>
            <a:r>
              <a:rPr lang="en-US" sz="2400" b="0" i="1" dirty="0" smtClean="0"/>
              <a:t>P</a:t>
            </a:r>
            <a:r>
              <a:rPr lang="en-US" sz="2400" b="0" i="1" baseline="-25000" dirty="0" smtClean="0"/>
              <a:t>A</a:t>
            </a:r>
            <a:r>
              <a:rPr lang="en-US" sz="2400" b="0" i="1" dirty="0" smtClean="0"/>
              <a:t> </a:t>
            </a:r>
            <a:r>
              <a:rPr lang="el-GR" sz="2400" b="0" i="1" dirty="0" smtClean="0"/>
              <a:t> </a:t>
            </a:r>
            <a:r>
              <a:rPr lang="el-GR" sz="2400" b="0" dirty="0" smtClean="0"/>
              <a:t>μπορεί να συμβεί είτε λόγω μιας αύξηση της </a:t>
            </a:r>
            <a:r>
              <a:rPr lang="en-US" sz="2400" b="0" i="1" dirty="0" smtClean="0"/>
              <a:t>P</a:t>
            </a:r>
            <a:r>
              <a:rPr lang="en-US" sz="2400" b="0" i="1" baseline="-25000" dirty="0" smtClean="0"/>
              <a:t>M</a:t>
            </a:r>
            <a:r>
              <a:rPr lang="en-US" sz="2400" b="0" i="1" dirty="0" smtClean="0"/>
              <a:t> </a:t>
            </a:r>
            <a:r>
              <a:rPr lang="el-GR" sz="2400" b="0" dirty="0" smtClean="0"/>
              <a:t>είτε μιας μείωσης της</a:t>
            </a:r>
            <a:r>
              <a:rPr lang="en-US" sz="2400" b="0" dirty="0" smtClean="0"/>
              <a:t> </a:t>
            </a:r>
            <a:r>
              <a:rPr lang="en-US" sz="2400" b="0" i="1" dirty="0"/>
              <a:t>P</a:t>
            </a:r>
            <a:r>
              <a:rPr lang="en-US" sz="2400" b="0" i="1" baseline="-25000" dirty="0"/>
              <a:t>A</a:t>
            </a:r>
            <a:r>
              <a:rPr lang="en-US" sz="2400" b="0" dirty="0"/>
              <a:t>. </a:t>
            </a:r>
          </a:p>
          <a:p>
            <a:pPr>
              <a:spcBef>
                <a:spcPct val="10000"/>
              </a:spcBef>
              <a:spcAft>
                <a:spcPct val="10000"/>
              </a:spcAft>
            </a:pPr>
            <a:r>
              <a:rPr lang="el-GR" sz="2400" b="0" dirty="0" smtClean="0"/>
              <a:t>Και οι δύο αυτές μεταβολές των τιμών θα έχουν την ίδια επίπτωση στον </a:t>
            </a:r>
            <a:r>
              <a:rPr lang="el-GR" sz="2400" dirty="0" smtClean="0"/>
              <a:t>πραγματικό μισθό</a:t>
            </a:r>
            <a:r>
              <a:rPr lang="el-GR" sz="2400" b="0" dirty="0" smtClean="0"/>
              <a:t>, δηλαδή στην ποσότητα των βιομηχανικών προϊόντων και τροφίμων που ένας εργαζόμενος μπορεί να αγοράσει. </a:t>
            </a:r>
            <a:endParaRPr lang="en-US" sz="2400" b="0" dirty="0"/>
          </a:p>
        </p:txBody>
      </p:sp>
      <p:sp>
        <p:nvSpPr>
          <p:cNvPr id="41987" name="Rectangle 9"/>
          <p:cNvSpPr>
            <a:spLocks noChangeArrowheads="1"/>
          </p:cNvSpPr>
          <p:nvPr/>
        </p:nvSpPr>
        <p:spPr bwMode="auto">
          <a:xfrm>
            <a:off x="877888" y="333375"/>
            <a:ext cx="2822575" cy="265113"/>
          </a:xfrm>
          <a:prstGeom prst="rect">
            <a:avLst/>
          </a:prstGeom>
          <a:solidFill>
            <a:srgbClr val="F5D8A5"/>
          </a:solidFill>
          <a:ln w="9525" algn="ctr">
            <a:noFill/>
            <a:round/>
            <a:headEnd/>
            <a:tailEnd/>
          </a:ln>
        </p:spPr>
        <p:txBody>
          <a:bodyPr/>
          <a:lstStyle/>
          <a:p>
            <a:endParaRPr lang="en-US" sz="2800" b="0">
              <a:solidFill>
                <a:schemeClr val="tx2"/>
              </a:solidFill>
            </a:endParaRPr>
          </a:p>
        </p:txBody>
      </p:sp>
      <p:cxnSp>
        <p:nvCxnSpPr>
          <p:cNvPr id="41988" name="Straight Connector 10"/>
          <p:cNvCxnSpPr>
            <a:cxnSpLocks noChangeShapeType="1"/>
          </p:cNvCxnSpPr>
          <p:nvPr/>
        </p:nvCxnSpPr>
        <p:spPr bwMode="auto">
          <a:xfrm>
            <a:off x="566738" y="623888"/>
            <a:ext cx="3133725" cy="0"/>
          </a:xfrm>
          <a:prstGeom prst="line">
            <a:avLst/>
          </a:prstGeom>
          <a:noFill/>
          <a:ln w="19050" cap="rnd" algn="ctr">
            <a:solidFill>
              <a:srgbClr val="9C3A45"/>
            </a:solidFill>
            <a:prstDash val="sysDash"/>
            <a:round/>
            <a:headEnd/>
            <a:tailEnd/>
          </a:ln>
        </p:spPr>
      </p:cxnSp>
      <p:sp>
        <p:nvSpPr>
          <p:cNvPr id="41989" name="Rectangle 3"/>
          <p:cNvSpPr>
            <a:spLocks noGrp="1" noChangeArrowheads="1"/>
          </p:cNvSpPr>
          <p:nvPr>
            <p:ph type="title"/>
          </p:nvPr>
        </p:nvSpPr>
        <p:spPr>
          <a:xfrm>
            <a:off x="566738" y="0"/>
            <a:ext cx="8577262" cy="820738"/>
          </a:xfrm>
        </p:spPr>
        <p:txBody>
          <a:bodyPr/>
          <a:lstStyle/>
          <a:p>
            <a:r>
              <a:rPr lang="en-US" dirty="0" smtClean="0">
                <a:solidFill>
                  <a:srgbClr val="69134B"/>
                </a:solidFill>
              </a:rPr>
              <a:t>2  </a:t>
            </a:r>
            <a:r>
              <a:rPr lang="el-GR" dirty="0" smtClean="0">
                <a:solidFill>
                  <a:srgbClr val="69134B"/>
                </a:solidFill>
              </a:rPr>
              <a:t>Κέρδη της Εργασίας</a:t>
            </a:r>
            <a:endParaRPr lang="en-US" dirty="0" smtClean="0">
              <a:solidFill>
                <a:srgbClr val="69134B"/>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wipe(left)">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
                                            <p:txEl>
                                              <p:pRg st="1" end="1"/>
                                            </p:txEl>
                                          </p:spTgt>
                                        </p:tgtEl>
                                        <p:attrNameLst>
                                          <p:attrName>style.visibility</p:attrName>
                                        </p:attrNameLst>
                                      </p:cBhvr>
                                      <p:to>
                                        <p:strVal val="visible"/>
                                      </p:to>
                                    </p:set>
                                    <p:animEffect transition="in" filter="wipe(left)">
                                      <p:cBhvr>
                                        <p:cTn id="12" dur="500"/>
                                        <p:tgtEl>
                                          <p:spTgt spid="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uiExpand="1" build="p" bldLvl="2"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3" name="Rectangle 5"/>
          <p:cNvSpPr>
            <a:spLocks noChangeArrowheads="1"/>
          </p:cNvSpPr>
          <p:nvPr/>
        </p:nvSpPr>
        <p:spPr bwMode="auto">
          <a:xfrm>
            <a:off x="566738" y="820739"/>
            <a:ext cx="8272462" cy="461665"/>
          </a:xfrm>
          <a:prstGeom prst="rect">
            <a:avLst/>
          </a:prstGeom>
          <a:noFill/>
          <a:ln w="9525" algn="ctr">
            <a:noFill/>
            <a:miter lim="800000"/>
            <a:headEnd/>
            <a:tailEnd/>
          </a:ln>
        </p:spPr>
        <p:txBody>
          <a:bodyPr wrap="square">
            <a:spAutoFit/>
          </a:bodyPr>
          <a:lstStyle/>
          <a:p>
            <a:pPr>
              <a:spcBef>
                <a:spcPct val="20000"/>
              </a:spcBef>
            </a:pPr>
            <a:r>
              <a:rPr lang="el-GR" sz="2400" dirty="0" smtClean="0">
                <a:solidFill>
                  <a:srgbClr val="356A41"/>
                </a:solidFill>
              </a:rPr>
              <a:t>Μεταβολή στη Σχετική Τιμή Βιομηχανικών Προϊόντων</a:t>
            </a:r>
            <a:endParaRPr lang="en-US" sz="2400" dirty="0" smtClean="0">
              <a:solidFill>
                <a:srgbClr val="356A41"/>
              </a:solidFill>
            </a:endParaRPr>
          </a:p>
        </p:txBody>
      </p:sp>
      <p:sp>
        <p:nvSpPr>
          <p:cNvPr id="7" name="Rectangle 6"/>
          <p:cNvSpPr>
            <a:spLocks noChangeArrowheads="1"/>
          </p:cNvSpPr>
          <p:nvPr/>
        </p:nvSpPr>
        <p:spPr bwMode="auto">
          <a:xfrm>
            <a:off x="6386513" y="1230313"/>
            <a:ext cx="2641600" cy="4795159"/>
          </a:xfrm>
          <a:prstGeom prst="rect">
            <a:avLst/>
          </a:prstGeom>
          <a:noFill/>
          <a:ln w="9525" algn="ctr">
            <a:noFill/>
            <a:miter lim="800000"/>
            <a:headEnd/>
            <a:tailEnd/>
          </a:ln>
        </p:spPr>
        <p:txBody>
          <a:bodyPr>
            <a:spAutoFit/>
          </a:bodyPr>
          <a:lstStyle/>
          <a:p>
            <a:pPr>
              <a:spcBef>
                <a:spcPct val="10000"/>
              </a:spcBef>
              <a:spcAft>
                <a:spcPct val="10000"/>
              </a:spcAft>
            </a:pPr>
            <a:r>
              <a:rPr lang="el-GR" sz="1600" dirty="0" smtClean="0">
                <a:solidFill>
                  <a:srgbClr val="3D68AF"/>
                </a:solidFill>
              </a:rPr>
              <a:t>Επιπτώσεις στους Πραγματικούς Μισθούς</a:t>
            </a:r>
            <a:r>
              <a:rPr lang="en-US" sz="1600" dirty="0" smtClean="0">
                <a:solidFill>
                  <a:srgbClr val="3D68AF"/>
                </a:solidFill>
              </a:rPr>
              <a:t> </a:t>
            </a:r>
            <a:endParaRPr lang="el-GR" sz="1600" dirty="0" smtClean="0">
              <a:solidFill>
                <a:srgbClr val="3D68AF"/>
              </a:solidFill>
            </a:endParaRPr>
          </a:p>
          <a:p>
            <a:pPr>
              <a:spcBef>
                <a:spcPct val="10000"/>
              </a:spcBef>
              <a:spcAft>
                <a:spcPct val="10000"/>
              </a:spcAft>
            </a:pPr>
            <a:r>
              <a:rPr lang="el-GR" b="0" dirty="0" smtClean="0"/>
              <a:t>Σημειώστε ότι μια αύξηση στο μισθό από </a:t>
            </a:r>
            <a:r>
              <a:rPr lang="en-US" b="0" i="1" dirty="0" smtClean="0"/>
              <a:t>W </a:t>
            </a:r>
            <a:r>
              <a:rPr lang="el-GR" b="0" dirty="0" smtClean="0"/>
              <a:t>σε</a:t>
            </a:r>
            <a:r>
              <a:rPr lang="en-US" b="0" dirty="0" smtClean="0"/>
              <a:t> </a:t>
            </a:r>
            <a:r>
              <a:rPr lang="en-US" b="0" i="1" dirty="0"/>
              <a:t>W</a:t>
            </a:r>
            <a:r>
              <a:rPr lang="en-US" b="0" dirty="0"/>
              <a:t>′ </a:t>
            </a:r>
            <a:r>
              <a:rPr lang="el-GR" b="0" dirty="0" smtClean="0"/>
              <a:t>είναι μικρότερη από την κάθετη αύξηση</a:t>
            </a:r>
            <a:r>
              <a:rPr lang="en-US" b="0" dirty="0" smtClean="0"/>
              <a:t> </a:t>
            </a:r>
            <a:r>
              <a:rPr lang="en-US" b="0" dirty="0"/>
              <a:t>Δ</a:t>
            </a:r>
            <a:r>
              <a:rPr lang="en-US" b="0" i="1" dirty="0"/>
              <a:t>P</a:t>
            </a:r>
            <a:r>
              <a:rPr lang="en-US" b="0" i="1" baseline="-25000" dirty="0"/>
              <a:t>M</a:t>
            </a:r>
            <a:r>
              <a:rPr lang="en-US" b="0" i="1" dirty="0"/>
              <a:t> </a:t>
            </a:r>
            <a:r>
              <a:rPr lang="en-US" b="0" dirty="0"/>
              <a:t>• </a:t>
            </a:r>
            <a:r>
              <a:rPr lang="en-US" b="0" i="1" dirty="0"/>
              <a:t>MPL</a:t>
            </a:r>
            <a:r>
              <a:rPr lang="en-US" b="0" i="1" baseline="-25000" dirty="0"/>
              <a:t>M</a:t>
            </a:r>
            <a:r>
              <a:rPr lang="en-US" b="0" i="1" dirty="0"/>
              <a:t> </a:t>
            </a:r>
            <a:r>
              <a:rPr lang="el-GR" b="0" i="1" dirty="0" smtClean="0"/>
              <a:t> </a:t>
            </a:r>
            <a:r>
              <a:rPr lang="el-GR" b="0" dirty="0" smtClean="0"/>
              <a:t>που συνέβη στην καμπύλη </a:t>
            </a:r>
            <a:r>
              <a:rPr lang="en-US" b="0" dirty="0" smtClean="0"/>
              <a:t>the </a:t>
            </a:r>
            <a:r>
              <a:rPr lang="en-US" b="0" i="1" dirty="0"/>
              <a:t>P</a:t>
            </a:r>
            <a:r>
              <a:rPr lang="en-US" b="0" i="1" baseline="-25000" dirty="0"/>
              <a:t>M</a:t>
            </a:r>
            <a:r>
              <a:rPr lang="en-US" b="0" i="1" dirty="0"/>
              <a:t> </a:t>
            </a:r>
            <a:r>
              <a:rPr lang="en-US" b="0" dirty="0"/>
              <a:t>• </a:t>
            </a:r>
            <a:r>
              <a:rPr lang="en-US" b="0" i="1" dirty="0" smtClean="0"/>
              <a:t>MPL</a:t>
            </a:r>
            <a:r>
              <a:rPr lang="en-US" b="0" i="1" baseline="-25000" dirty="0" smtClean="0"/>
              <a:t>M</a:t>
            </a:r>
            <a:r>
              <a:rPr lang="en-US" b="0" i="1" dirty="0" smtClean="0"/>
              <a:t> </a:t>
            </a:r>
            <a:r>
              <a:rPr lang="el-GR" b="0" dirty="0" smtClean="0"/>
              <a:t>.</a:t>
            </a:r>
            <a:endParaRPr lang="en-US" b="0" dirty="0"/>
          </a:p>
          <a:p>
            <a:pPr>
              <a:spcBef>
                <a:spcPct val="10000"/>
              </a:spcBef>
              <a:spcAft>
                <a:spcPct val="10000"/>
              </a:spcAft>
            </a:pPr>
            <a:r>
              <a:rPr lang="el-GR" b="0" dirty="0" smtClean="0"/>
              <a:t>Όταν</a:t>
            </a:r>
            <a:r>
              <a:rPr lang="en-US" b="0" dirty="0" smtClean="0"/>
              <a:t> </a:t>
            </a:r>
            <a:r>
              <a:rPr lang="en-US" b="0" dirty="0"/>
              <a:t>Δ</a:t>
            </a:r>
            <a:r>
              <a:rPr lang="en-US" b="0" i="1" dirty="0"/>
              <a:t>W</a:t>
            </a:r>
            <a:r>
              <a:rPr lang="en-US" b="0" dirty="0"/>
              <a:t>/</a:t>
            </a:r>
            <a:r>
              <a:rPr lang="en-US" b="0" i="1" dirty="0"/>
              <a:t>W </a:t>
            </a:r>
            <a:r>
              <a:rPr lang="en-US" b="0" dirty="0"/>
              <a:t>&lt; Δ</a:t>
            </a:r>
            <a:r>
              <a:rPr lang="en-US" b="0" i="1" dirty="0"/>
              <a:t>P</a:t>
            </a:r>
            <a:r>
              <a:rPr lang="en-US" b="0" i="1" baseline="-25000" dirty="0"/>
              <a:t>M</a:t>
            </a:r>
            <a:r>
              <a:rPr lang="en-US" b="0" i="1" dirty="0"/>
              <a:t> </a:t>
            </a:r>
            <a:r>
              <a:rPr lang="en-US" b="0" dirty="0"/>
              <a:t>/</a:t>
            </a:r>
            <a:r>
              <a:rPr lang="en-US" b="0" i="1" dirty="0"/>
              <a:t>P</a:t>
            </a:r>
            <a:r>
              <a:rPr lang="en-US" b="0" i="1" baseline="-25000" dirty="0"/>
              <a:t>M</a:t>
            </a:r>
            <a:r>
              <a:rPr lang="en-US" b="0" i="1" dirty="0"/>
              <a:t>, </a:t>
            </a:r>
            <a:r>
              <a:rPr lang="el-GR" b="0" dirty="0" smtClean="0"/>
              <a:t>τότε το ποσοστό αύξησης στο μισθό είναι </a:t>
            </a:r>
            <a:r>
              <a:rPr lang="el-GR" b="0" i="1" dirty="0" smtClean="0"/>
              <a:t>μικρότερο από </a:t>
            </a:r>
            <a:r>
              <a:rPr lang="el-GR" b="0" dirty="0" smtClean="0"/>
              <a:t>το ποσοστό αύξησης στην τιμή του βιομηχανικού προϊόντος. </a:t>
            </a:r>
            <a:endParaRPr lang="en-US" b="0" dirty="0"/>
          </a:p>
          <a:p>
            <a:pPr>
              <a:spcBef>
                <a:spcPct val="10000"/>
              </a:spcBef>
              <a:spcAft>
                <a:spcPct val="10000"/>
              </a:spcAft>
            </a:pPr>
            <a:r>
              <a:rPr lang="el-GR" b="0" dirty="0" smtClean="0"/>
              <a:t>Αυτή η αναντιστοιχία σημαίνει ότι ο όγκος βιομηχανικών προϊόντων που μπορεί να αγοραστεί με το μισθό έχει μειωθεί, επομένως ο </a:t>
            </a:r>
            <a:r>
              <a:rPr lang="el-GR" b="0" i="1" dirty="0" smtClean="0"/>
              <a:t>πραγματικός μισθός με όρους βιομηχανικού προϊόντος  </a:t>
            </a:r>
            <a:r>
              <a:rPr lang="en-US" b="0" i="1" dirty="0" smtClean="0"/>
              <a:t>W</a:t>
            </a:r>
            <a:r>
              <a:rPr lang="en-US" b="0" dirty="0" smtClean="0"/>
              <a:t>/</a:t>
            </a:r>
            <a:r>
              <a:rPr lang="en-US" b="0" i="1" dirty="0" smtClean="0"/>
              <a:t>PM </a:t>
            </a:r>
            <a:r>
              <a:rPr lang="el-GR" b="0" dirty="0" smtClean="0"/>
              <a:t>έχει μειωθεί</a:t>
            </a:r>
            <a:r>
              <a:rPr lang="el-GR" sz="1600" b="0" dirty="0" smtClean="0"/>
              <a:t>. </a:t>
            </a:r>
            <a:endParaRPr lang="en-US" sz="1600" dirty="0">
              <a:solidFill>
                <a:srgbClr val="3D68AF"/>
              </a:solidFill>
            </a:endParaRPr>
          </a:p>
        </p:txBody>
      </p:sp>
      <p:sp>
        <p:nvSpPr>
          <p:cNvPr id="44035" name="Rectangle 9"/>
          <p:cNvSpPr>
            <a:spLocks noChangeArrowheads="1"/>
          </p:cNvSpPr>
          <p:nvPr/>
        </p:nvSpPr>
        <p:spPr bwMode="auto">
          <a:xfrm>
            <a:off x="877888" y="333375"/>
            <a:ext cx="2822575" cy="265113"/>
          </a:xfrm>
          <a:prstGeom prst="rect">
            <a:avLst/>
          </a:prstGeom>
          <a:solidFill>
            <a:srgbClr val="F5D8A5"/>
          </a:solidFill>
          <a:ln w="9525" algn="ctr">
            <a:noFill/>
            <a:round/>
            <a:headEnd/>
            <a:tailEnd/>
          </a:ln>
        </p:spPr>
        <p:txBody>
          <a:bodyPr/>
          <a:lstStyle/>
          <a:p>
            <a:endParaRPr lang="en-US" sz="2800" b="0">
              <a:solidFill>
                <a:schemeClr val="tx2"/>
              </a:solidFill>
            </a:endParaRPr>
          </a:p>
        </p:txBody>
      </p:sp>
      <p:cxnSp>
        <p:nvCxnSpPr>
          <p:cNvPr id="44036" name="Straight Connector 10"/>
          <p:cNvCxnSpPr>
            <a:cxnSpLocks noChangeShapeType="1"/>
          </p:cNvCxnSpPr>
          <p:nvPr/>
        </p:nvCxnSpPr>
        <p:spPr bwMode="auto">
          <a:xfrm>
            <a:off x="566738" y="623888"/>
            <a:ext cx="3133725" cy="0"/>
          </a:xfrm>
          <a:prstGeom prst="line">
            <a:avLst/>
          </a:prstGeom>
          <a:noFill/>
          <a:ln w="19050" cap="rnd" algn="ctr">
            <a:solidFill>
              <a:srgbClr val="9C3A45"/>
            </a:solidFill>
            <a:prstDash val="sysDash"/>
            <a:round/>
            <a:headEnd/>
            <a:tailEnd/>
          </a:ln>
        </p:spPr>
      </p:cxnSp>
      <p:sp>
        <p:nvSpPr>
          <p:cNvPr id="44037" name="Rectangle 3"/>
          <p:cNvSpPr>
            <a:spLocks noGrp="1" noChangeArrowheads="1"/>
          </p:cNvSpPr>
          <p:nvPr>
            <p:ph type="title"/>
          </p:nvPr>
        </p:nvSpPr>
        <p:spPr>
          <a:xfrm>
            <a:off x="566738" y="0"/>
            <a:ext cx="8577262" cy="820738"/>
          </a:xfrm>
        </p:spPr>
        <p:txBody>
          <a:bodyPr/>
          <a:lstStyle/>
          <a:p>
            <a:r>
              <a:rPr lang="en-US" dirty="0" smtClean="0">
                <a:solidFill>
                  <a:srgbClr val="69134B"/>
                </a:solidFill>
              </a:rPr>
              <a:t>2  </a:t>
            </a:r>
            <a:r>
              <a:rPr lang="el-GR" dirty="0" smtClean="0">
                <a:solidFill>
                  <a:srgbClr val="69134B"/>
                </a:solidFill>
              </a:rPr>
              <a:t>Κέρδη της Εργασίας</a:t>
            </a:r>
            <a:endParaRPr lang="en-US" dirty="0" smtClean="0">
              <a:solidFill>
                <a:srgbClr val="69134B"/>
              </a:solidFill>
            </a:endParaRPr>
          </a:p>
        </p:txBody>
      </p:sp>
      <p:grpSp>
        <p:nvGrpSpPr>
          <p:cNvPr id="9" name="Group 39"/>
          <p:cNvGrpSpPr>
            <a:grpSpLocks/>
          </p:cNvGrpSpPr>
          <p:nvPr/>
        </p:nvGrpSpPr>
        <p:grpSpPr bwMode="auto">
          <a:xfrm>
            <a:off x="566738" y="1282700"/>
            <a:ext cx="5791200" cy="4730750"/>
            <a:chOff x="566738" y="2200275"/>
            <a:chExt cx="7805737" cy="4219575"/>
          </a:xfrm>
        </p:grpSpPr>
        <p:sp>
          <p:nvSpPr>
            <p:cNvPr id="44049" name="Rectangle 12"/>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44050" name="Rectangle 14"/>
            <p:cNvSpPr>
              <a:spLocks noChangeArrowheads="1"/>
            </p:cNvSpPr>
            <p:nvPr/>
          </p:nvSpPr>
          <p:spPr bwMode="auto">
            <a:xfrm>
              <a:off x="581024" y="2219327"/>
              <a:ext cx="7772401" cy="253257"/>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16" name="Text Box 7"/>
          <p:cNvSpPr txBox="1">
            <a:spLocks noChangeArrowheads="1"/>
          </p:cNvSpPr>
          <p:nvPr/>
        </p:nvSpPr>
        <p:spPr bwMode="auto">
          <a:xfrm>
            <a:off x="585788" y="1303338"/>
            <a:ext cx="2636837" cy="285750"/>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ΣΧΗΜΑ </a:t>
            </a:r>
            <a:r>
              <a:rPr lang="en-US" dirty="0" smtClean="0"/>
              <a:t> </a:t>
            </a:r>
            <a:r>
              <a:rPr lang="en-US" dirty="0"/>
              <a:t>3-5 </a:t>
            </a:r>
            <a:r>
              <a:rPr lang="en-US" dirty="0" smtClean="0"/>
              <a:t>(</a:t>
            </a:r>
            <a:r>
              <a:rPr lang="el-GR" dirty="0" smtClean="0"/>
              <a:t>αναπαραγωγή</a:t>
            </a:r>
            <a:r>
              <a:rPr lang="en-US" dirty="0" smtClean="0"/>
              <a:t>)</a:t>
            </a:r>
            <a:endParaRPr lang="en-US" dirty="0"/>
          </a:p>
        </p:txBody>
      </p:sp>
      <p:sp>
        <p:nvSpPr>
          <p:cNvPr id="18" name="Rectangle 17"/>
          <p:cNvSpPr>
            <a:spLocks noChangeArrowheads="1"/>
          </p:cNvSpPr>
          <p:nvPr/>
        </p:nvSpPr>
        <p:spPr bwMode="auto">
          <a:xfrm>
            <a:off x="674688" y="1701800"/>
            <a:ext cx="5559425" cy="4181475"/>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pic>
        <p:nvPicPr>
          <p:cNvPr id="19" name="Picture 18"/>
          <p:cNvPicPr>
            <a:picLocks noChangeAspect="1"/>
          </p:cNvPicPr>
          <p:nvPr/>
        </p:nvPicPr>
        <p:blipFill>
          <a:blip r:embed="rId3" cstate="print"/>
          <a:srcRect/>
          <a:stretch>
            <a:fillRect/>
          </a:stretch>
        </p:blipFill>
        <p:spPr bwMode="auto">
          <a:xfrm>
            <a:off x="760413" y="1762125"/>
            <a:ext cx="5391150" cy="4048125"/>
          </a:xfrm>
          <a:prstGeom prst="rect">
            <a:avLst/>
          </a:prstGeom>
          <a:noFill/>
          <a:ln w="9525">
            <a:noFill/>
            <a:miter lim="800000"/>
            <a:headEnd/>
            <a:tailEnd/>
          </a:ln>
        </p:spPr>
      </p:pic>
      <p:pic>
        <p:nvPicPr>
          <p:cNvPr id="20" name="Picture 19"/>
          <p:cNvPicPr>
            <a:picLocks noChangeAspect="1"/>
          </p:cNvPicPr>
          <p:nvPr/>
        </p:nvPicPr>
        <p:blipFill>
          <a:blip r:embed="rId4" cstate="print"/>
          <a:srcRect/>
          <a:stretch>
            <a:fillRect/>
          </a:stretch>
        </p:blipFill>
        <p:spPr bwMode="auto">
          <a:xfrm>
            <a:off x="760413" y="1762125"/>
            <a:ext cx="5391150" cy="4048125"/>
          </a:xfrm>
          <a:prstGeom prst="rect">
            <a:avLst/>
          </a:prstGeom>
          <a:noFill/>
          <a:ln w="9525">
            <a:noFill/>
            <a:miter lim="800000"/>
            <a:headEnd/>
            <a:tailEnd/>
          </a:ln>
        </p:spPr>
      </p:pic>
      <p:pic>
        <p:nvPicPr>
          <p:cNvPr id="21" name="Picture 20"/>
          <p:cNvPicPr>
            <a:picLocks noChangeAspect="1"/>
          </p:cNvPicPr>
          <p:nvPr/>
        </p:nvPicPr>
        <p:blipFill>
          <a:blip r:embed="rId5" cstate="print"/>
          <a:srcRect/>
          <a:stretch>
            <a:fillRect/>
          </a:stretch>
        </p:blipFill>
        <p:spPr bwMode="auto">
          <a:xfrm>
            <a:off x="760413" y="1762125"/>
            <a:ext cx="5391150" cy="4048125"/>
          </a:xfrm>
          <a:prstGeom prst="rect">
            <a:avLst/>
          </a:prstGeom>
          <a:noFill/>
          <a:ln w="9525">
            <a:noFill/>
            <a:miter lim="800000"/>
            <a:headEnd/>
            <a:tailEnd/>
          </a:ln>
        </p:spPr>
      </p:pic>
      <p:pic>
        <p:nvPicPr>
          <p:cNvPr id="22" name="Picture 21"/>
          <p:cNvPicPr>
            <a:picLocks noChangeAspect="1"/>
          </p:cNvPicPr>
          <p:nvPr/>
        </p:nvPicPr>
        <p:blipFill>
          <a:blip r:embed="rId6" cstate="print"/>
          <a:srcRect/>
          <a:stretch>
            <a:fillRect/>
          </a:stretch>
        </p:blipFill>
        <p:spPr bwMode="auto">
          <a:xfrm>
            <a:off x="760413" y="1762125"/>
            <a:ext cx="5391150" cy="4048125"/>
          </a:xfrm>
          <a:prstGeom prst="rect">
            <a:avLst/>
          </a:prstGeom>
          <a:noFill/>
          <a:ln w="9525">
            <a:noFill/>
            <a:miter lim="800000"/>
            <a:headEnd/>
            <a:tailEnd/>
          </a:ln>
        </p:spPr>
      </p:pic>
      <p:pic>
        <p:nvPicPr>
          <p:cNvPr id="23" name="Picture 22"/>
          <p:cNvPicPr>
            <a:picLocks noChangeAspect="1"/>
          </p:cNvPicPr>
          <p:nvPr/>
        </p:nvPicPr>
        <p:blipFill>
          <a:blip r:embed="rId7" cstate="print"/>
          <a:srcRect/>
          <a:stretch>
            <a:fillRect/>
          </a:stretch>
        </p:blipFill>
        <p:spPr bwMode="auto">
          <a:xfrm>
            <a:off x="760413" y="1762125"/>
            <a:ext cx="5391150" cy="4048125"/>
          </a:xfrm>
          <a:prstGeom prst="rect">
            <a:avLst/>
          </a:prstGeom>
          <a:noFill/>
          <a:ln w="9525">
            <a:noFill/>
            <a:miter lim="800000"/>
            <a:headEnd/>
            <a:tailEnd/>
          </a:ln>
        </p:spPr>
      </p:pic>
      <p:pic>
        <p:nvPicPr>
          <p:cNvPr id="24" name="Picture 23"/>
          <p:cNvPicPr>
            <a:picLocks noChangeAspect="1"/>
          </p:cNvPicPr>
          <p:nvPr/>
        </p:nvPicPr>
        <p:blipFill>
          <a:blip r:embed="rId8" cstate="print"/>
          <a:srcRect/>
          <a:stretch>
            <a:fillRect/>
          </a:stretch>
        </p:blipFill>
        <p:spPr bwMode="auto">
          <a:xfrm>
            <a:off x="760413" y="1762125"/>
            <a:ext cx="5391150" cy="4048125"/>
          </a:xfrm>
          <a:prstGeom prst="rect">
            <a:avLst/>
          </a:prstGeom>
          <a:noFill/>
          <a:ln w="9525">
            <a:noFill/>
            <a:miter lim="800000"/>
            <a:headEnd/>
            <a:tailEnd/>
          </a:ln>
        </p:spPr>
      </p:pic>
      <p:pic>
        <p:nvPicPr>
          <p:cNvPr id="25" name="Picture 24"/>
          <p:cNvPicPr>
            <a:picLocks noChangeAspect="1"/>
          </p:cNvPicPr>
          <p:nvPr/>
        </p:nvPicPr>
        <p:blipFill>
          <a:blip r:embed="rId9" cstate="print"/>
          <a:srcRect/>
          <a:stretch>
            <a:fillRect/>
          </a:stretch>
        </p:blipFill>
        <p:spPr bwMode="auto">
          <a:xfrm>
            <a:off x="760413" y="1762125"/>
            <a:ext cx="5391150" cy="4048125"/>
          </a:xfrm>
          <a:prstGeom prst="rect">
            <a:avLst/>
          </a:prstGeom>
          <a:noFill/>
          <a:ln w="9525">
            <a:noFill/>
            <a:miter lim="800000"/>
            <a:headEnd/>
            <a:tailEnd/>
          </a:ln>
        </p:spPr>
      </p:pic>
      <p:pic>
        <p:nvPicPr>
          <p:cNvPr id="26" name="Picture 25"/>
          <p:cNvPicPr>
            <a:picLocks noChangeAspect="1"/>
          </p:cNvPicPr>
          <p:nvPr/>
        </p:nvPicPr>
        <p:blipFill>
          <a:blip r:embed="rId10" cstate="print"/>
          <a:srcRect/>
          <a:stretch>
            <a:fillRect/>
          </a:stretch>
        </p:blipFill>
        <p:spPr bwMode="auto">
          <a:xfrm>
            <a:off x="760413" y="1762125"/>
            <a:ext cx="5391150" cy="4048125"/>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left)">
                                      <p:cBhvr>
                                        <p:cTn id="11" dur="500"/>
                                        <p:tgtEl>
                                          <p:spTgt spid="7">
                                            <p:txEl>
                                              <p:pRg st="1" end="1"/>
                                            </p:txEl>
                                          </p:spTgt>
                                        </p:tgtEl>
                                      </p:cBhvr>
                                    </p:animEffect>
                                  </p:childTnLst>
                                </p:cTn>
                              </p:par>
                            </p:childTnLst>
                          </p:cTn>
                        </p:par>
                        <p:par>
                          <p:cTn id="12" fill="hold">
                            <p:stCondLst>
                              <p:cond delay="1000"/>
                            </p:stCondLst>
                            <p:childTnLst>
                              <p:par>
                                <p:cTn id="13" presetID="29"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ppt_x</p:attrName>
                                        </p:attrNameLst>
                                      </p:cBhvr>
                                      <p:tavLst>
                                        <p:tav tm="0">
                                          <p:val>
                                            <p:strVal val="#ppt_x-.2"/>
                                          </p:val>
                                        </p:tav>
                                        <p:tav tm="100000">
                                          <p:val>
                                            <p:strVal val="#ppt_x"/>
                                          </p:val>
                                        </p:tav>
                                      </p:tavLst>
                                    </p:anim>
                                    <p:anim calcmode="lin" valueType="num">
                                      <p:cBhvr>
                                        <p:cTn id="16" dur="5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7" dur="500"/>
                                        <p:tgtEl>
                                          <p:spTgt spid="9"/>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22" presetClass="entr" presetSubtype="8"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left)">
                                      <p:cBhvr>
                                        <p:cTn id="33" dur="750"/>
                                        <p:tgtEl>
                                          <p:spTgt spid="20"/>
                                        </p:tgtEl>
                                      </p:cBhvr>
                                    </p:animEffect>
                                  </p:childTnLst>
                                </p:cTn>
                              </p:par>
                            </p:childTnLst>
                          </p:cTn>
                        </p:par>
                        <p:par>
                          <p:cTn id="34" fill="hold">
                            <p:stCondLst>
                              <p:cond delay="4000"/>
                            </p:stCondLst>
                            <p:childTnLst>
                              <p:par>
                                <p:cTn id="35" presetID="22" presetClass="entr" presetSubtype="8"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750"/>
                                        <p:tgtEl>
                                          <p:spTgt spid="21"/>
                                        </p:tgtEl>
                                      </p:cBhvr>
                                    </p:animEffect>
                                  </p:childTnLst>
                                </p:cTn>
                              </p:par>
                            </p:childTnLst>
                          </p:cTn>
                        </p:par>
                        <p:par>
                          <p:cTn id="38" fill="hold">
                            <p:stCondLst>
                              <p:cond delay="4750"/>
                            </p:stCondLst>
                            <p:childTnLst>
                              <p:par>
                                <p:cTn id="39" presetID="22" presetClass="entr" presetSubtype="8"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left)">
                                      <p:cBhvr>
                                        <p:cTn id="41" dur="750"/>
                                        <p:tgtEl>
                                          <p:spTgt spid="22"/>
                                        </p:tgtEl>
                                      </p:cBhvr>
                                    </p:animEffect>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wipe(left)">
                                      <p:cBhvr>
                                        <p:cTn id="45" dur="750"/>
                                        <p:tgtEl>
                                          <p:spTgt spid="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750"/>
                                        <p:tgtEl>
                                          <p:spTgt spid="24"/>
                                        </p:tgtEl>
                                      </p:cBhvr>
                                    </p:animEffect>
                                  </p:childTnLst>
                                </p:cTn>
                              </p:par>
                            </p:childTnLst>
                          </p:cTn>
                        </p:par>
                        <p:par>
                          <p:cTn id="50" fill="hold">
                            <p:stCondLst>
                              <p:cond delay="7000"/>
                            </p:stCondLst>
                            <p:childTnLst>
                              <p:par>
                                <p:cTn id="51" presetID="22" presetClass="entr" presetSubtype="8" fill="hold"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left)">
                                      <p:cBhvr>
                                        <p:cTn id="53" dur="750"/>
                                        <p:tgtEl>
                                          <p:spTgt spid="26"/>
                                        </p:tgtEl>
                                      </p:cBhvr>
                                    </p:animEffect>
                                  </p:childTnLst>
                                </p:cTn>
                              </p:par>
                            </p:childTnLst>
                          </p:cTn>
                        </p:par>
                        <p:par>
                          <p:cTn id="54" fill="hold">
                            <p:stCondLst>
                              <p:cond delay="7750"/>
                            </p:stCondLst>
                            <p:childTnLst>
                              <p:par>
                                <p:cTn id="55" presetID="22" presetClass="entr" presetSubtype="8" fill="hold"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75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7">
                                            <p:txEl>
                                              <p:pRg st="2" end="2"/>
                                            </p:txEl>
                                          </p:spTgt>
                                        </p:tgtEl>
                                        <p:attrNameLst>
                                          <p:attrName>style.visibility</p:attrName>
                                        </p:attrNameLst>
                                      </p:cBhvr>
                                      <p:to>
                                        <p:strVal val="visible"/>
                                      </p:to>
                                    </p:set>
                                    <p:animEffect transition="in" filter="wipe(left)">
                                      <p:cBhvr>
                                        <p:cTn id="62" dur="500"/>
                                        <p:tgtEl>
                                          <p:spTgt spid="7">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7">
                                            <p:txEl>
                                              <p:pRg st="3" end="3"/>
                                            </p:txEl>
                                          </p:spTgt>
                                        </p:tgtEl>
                                        <p:attrNameLst>
                                          <p:attrName>style.visibility</p:attrName>
                                        </p:attrNameLst>
                                      </p:cBhvr>
                                      <p:to>
                                        <p:strVal val="visible"/>
                                      </p:to>
                                    </p:set>
                                    <p:animEffect transition="in" filter="wipe(left)">
                                      <p:cBhvr>
                                        <p:cTn id="6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bldLvl="2" autoUpdateAnimBg="0"/>
      <p:bldP spid="16"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1" name="Rectangle 5"/>
          <p:cNvSpPr>
            <a:spLocks noChangeArrowheads="1"/>
          </p:cNvSpPr>
          <p:nvPr/>
        </p:nvSpPr>
        <p:spPr bwMode="auto">
          <a:xfrm>
            <a:off x="566738" y="820738"/>
            <a:ext cx="8156348" cy="904863"/>
          </a:xfrm>
          <a:prstGeom prst="rect">
            <a:avLst/>
          </a:prstGeom>
          <a:noFill/>
          <a:ln w="9525" algn="ctr">
            <a:noFill/>
            <a:miter lim="800000"/>
            <a:headEnd/>
            <a:tailEnd/>
          </a:ln>
        </p:spPr>
        <p:txBody>
          <a:bodyPr wrap="square">
            <a:spAutoFit/>
          </a:bodyPr>
          <a:lstStyle/>
          <a:p>
            <a:pPr>
              <a:spcBef>
                <a:spcPct val="20000"/>
              </a:spcBef>
            </a:pPr>
            <a:r>
              <a:rPr lang="el-GR" sz="2400" dirty="0" smtClean="0">
                <a:solidFill>
                  <a:srgbClr val="356A41"/>
                </a:solidFill>
              </a:rPr>
              <a:t>Μεταβολή στη Σχετική Τιμή Βιομηχανικών Προϊόντων</a:t>
            </a:r>
            <a:endParaRPr lang="en-US" sz="2400" dirty="0" smtClean="0">
              <a:solidFill>
                <a:srgbClr val="356A41"/>
              </a:solidFill>
            </a:endParaRPr>
          </a:p>
          <a:p>
            <a:pPr>
              <a:spcBef>
                <a:spcPct val="20000"/>
              </a:spcBef>
            </a:pPr>
            <a:endParaRPr lang="en-US" sz="2400" dirty="0">
              <a:solidFill>
                <a:srgbClr val="356A41"/>
              </a:solidFill>
            </a:endParaRPr>
          </a:p>
        </p:txBody>
      </p:sp>
      <p:sp>
        <p:nvSpPr>
          <p:cNvPr id="7" name="Rectangle 6"/>
          <p:cNvSpPr>
            <a:spLocks noChangeArrowheads="1"/>
          </p:cNvSpPr>
          <p:nvPr/>
        </p:nvSpPr>
        <p:spPr bwMode="auto">
          <a:xfrm>
            <a:off x="566738" y="1814286"/>
            <a:ext cx="7947025" cy="5146024"/>
          </a:xfrm>
          <a:prstGeom prst="rect">
            <a:avLst/>
          </a:prstGeom>
          <a:noFill/>
          <a:ln w="9525" algn="ctr">
            <a:noFill/>
            <a:miter lim="800000"/>
            <a:headEnd/>
            <a:tailEnd/>
          </a:ln>
        </p:spPr>
        <p:txBody>
          <a:bodyPr wrap="square">
            <a:spAutoFit/>
          </a:bodyPr>
          <a:lstStyle/>
          <a:p>
            <a:pPr>
              <a:spcBef>
                <a:spcPct val="10000"/>
              </a:spcBef>
              <a:spcAft>
                <a:spcPct val="10000"/>
              </a:spcAft>
            </a:pPr>
            <a:r>
              <a:rPr lang="el-GR" sz="2400" dirty="0" smtClean="0">
                <a:solidFill>
                  <a:srgbClr val="3D68AF"/>
                </a:solidFill>
              </a:rPr>
              <a:t>Συνολική Επίπτωση στην Εργασία</a:t>
            </a:r>
            <a:r>
              <a:rPr lang="en-US" sz="2400" dirty="0" smtClean="0">
                <a:solidFill>
                  <a:srgbClr val="3D68AF"/>
                </a:solidFill>
              </a:rPr>
              <a:t> </a:t>
            </a:r>
            <a:r>
              <a:rPr lang="el-GR" sz="2000" b="0" dirty="0" smtClean="0"/>
              <a:t>Στο υπόδειγμα συγκεκριμένων παραγωγικών συντελεστών, η αύξηση στη τιμή του βιομηχανικού προϊόντος έχει αμφιλεγόμενη επίπτωση στον πραγματικό μισθό και επομένως μια </a:t>
            </a:r>
            <a:r>
              <a:rPr lang="el-GR" sz="2000" b="0" i="1" dirty="0" smtClean="0"/>
              <a:t>αμφιλεγόμενη </a:t>
            </a:r>
            <a:r>
              <a:rPr lang="el-GR" sz="2000" b="0" dirty="0" smtClean="0"/>
              <a:t>επίπτωση στην ευημερία των εργαζομένων. </a:t>
            </a:r>
            <a:endParaRPr lang="en-US" sz="2000" b="0" dirty="0"/>
          </a:p>
          <a:p>
            <a:pPr>
              <a:spcBef>
                <a:spcPct val="10000"/>
              </a:spcBef>
              <a:spcAft>
                <a:spcPct val="10000"/>
              </a:spcAft>
            </a:pPr>
            <a:r>
              <a:rPr lang="el-GR" sz="2000" b="0" dirty="0" smtClean="0"/>
              <a:t>Αν και αμφιλεγόμενο, το συμπέρασμα είναι σημαντικό. </a:t>
            </a:r>
            <a:endParaRPr lang="en-US" sz="2000" b="0" dirty="0"/>
          </a:p>
          <a:p>
            <a:pPr>
              <a:spcBef>
                <a:spcPct val="10000"/>
              </a:spcBef>
              <a:spcAft>
                <a:spcPct val="10000"/>
              </a:spcAft>
            </a:pPr>
            <a:r>
              <a:rPr lang="el-GR" sz="2000" b="0" dirty="0" smtClean="0"/>
              <a:t>Το αποτέλεσμα είναι διαφορετικό  από αυτό που βρέθηκε στο </a:t>
            </a:r>
            <a:r>
              <a:rPr lang="el-GR" sz="2000" b="0" dirty="0" err="1" smtClean="0"/>
              <a:t>Ρικαρντιανό</a:t>
            </a:r>
            <a:r>
              <a:rPr lang="el-GR" sz="2000" b="0" dirty="0" smtClean="0"/>
              <a:t> υπόδειγμα, όπου το εργατικό δυναμικό αποκόμιζε αναμφισβήτητα υψηλότερο πραγματικό μισθό. </a:t>
            </a:r>
            <a:endParaRPr lang="en-US" sz="2000" b="0" dirty="0"/>
          </a:p>
          <a:p>
            <a:pPr>
              <a:spcBef>
                <a:spcPct val="10000"/>
              </a:spcBef>
              <a:spcAft>
                <a:spcPct val="10000"/>
              </a:spcAft>
            </a:pPr>
            <a:r>
              <a:rPr lang="el-GR" sz="2000" b="0" dirty="0" smtClean="0"/>
              <a:t>Αυτό μας προειδοποιεί ότι κάποιος δεν μπορεί να κάνει ανεπιφύλακτες δηλώσεις σχετικά με τις επιπτώσεις του εμπορίου στους εργαζόμενους.  </a:t>
            </a:r>
            <a:endParaRPr lang="en-US" sz="2000" b="0" dirty="0"/>
          </a:p>
          <a:p>
            <a:pPr>
              <a:spcBef>
                <a:spcPct val="10000"/>
              </a:spcBef>
              <a:spcAft>
                <a:spcPct val="10000"/>
              </a:spcAft>
            </a:pPr>
            <a:r>
              <a:rPr lang="el-GR" sz="2000" b="0" dirty="0" smtClean="0"/>
              <a:t>Οι επιπτώσεις του εμπορίου στους πραγματικούς μισθούς μπορεί να είναι περίπλοκες. </a:t>
            </a:r>
            <a:endParaRPr lang="en-US" sz="2000" b="0" dirty="0"/>
          </a:p>
          <a:p>
            <a:pPr>
              <a:spcBef>
                <a:spcPct val="10000"/>
              </a:spcBef>
              <a:spcAft>
                <a:spcPct val="10000"/>
              </a:spcAft>
            </a:pPr>
            <a:endParaRPr lang="en-US" sz="2400" b="0" dirty="0"/>
          </a:p>
        </p:txBody>
      </p:sp>
      <p:sp>
        <p:nvSpPr>
          <p:cNvPr id="46083" name="Rectangle 7"/>
          <p:cNvSpPr>
            <a:spLocks noChangeArrowheads="1"/>
          </p:cNvSpPr>
          <p:nvPr/>
        </p:nvSpPr>
        <p:spPr bwMode="auto">
          <a:xfrm>
            <a:off x="877888" y="333375"/>
            <a:ext cx="2822575" cy="265113"/>
          </a:xfrm>
          <a:prstGeom prst="rect">
            <a:avLst/>
          </a:prstGeom>
          <a:solidFill>
            <a:srgbClr val="F5D8A5"/>
          </a:solidFill>
          <a:ln w="9525" algn="ctr">
            <a:noFill/>
            <a:round/>
            <a:headEnd/>
            <a:tailEnd/>
          </a:ln>
        </p:spPr>
        <p:txBody>
          <a:bodyPr/>
          <a:lstStyle/>
          <a:p>
            <a:endParaRPr lang="en-US" sz="2800" b="0">
              <a:solidFill>
                <a:schemeClr val="tx2"/>
              </a:solidFill>
            </a:endParaRPr>
          </a:p>
        </p:txBody>
      </p:sp>
      <p:cxnSp>
        <p:nvCxnSpPr>
          <p:cNvPr id="46084" name="Straight Connector 8"/>
          <p:cNvCxnSpPr>
            <a:cxnSpLocks noChangeShapeType="1"/>
          </p:cNvCxnSpPr>
          <p:nvPr/>
        </p:nvCxnSpPr>
        <p:spPr bwMode="auto">
          <a:xfrm>
            <a:off x="566738" y="623888"/>
            <a:ext cx="3133725" cy="0"/>
          </a:xfrm>
          <a:prstGeom prst="line">
            <a:avLst/>
          </a:prstGeom>
          <a:noFill/>
          <a:ln w="19050" cap="rnd" algn="ctr">
            <a:solidFill>
              <a:srgbClr val="9C3A45"/>
            </a:solidFill>
            <a:prstDash val="sysDash"/>
            <a:round/>
            <a:headEnd/>
            <a:tailEnd/>
          </a:ln>
        </p:spPr>
      </p:cxnSp>
      <p:sp>
        <p:nvSpPr>
          <p:cNvPr id="46085" name="Rectangle 3"/>
          <p:cNvSpPr>
            <a:spLocks noGrp="1" noChangeArrowheads="1"/>
          </p:cNvSpPr>
          <p:nvPr>
            <p:ph type="title"/>
          </p:nvPr>
        </p:nvSpPr>
        <p:spPr>
          <a:xfrm>
            <a:off x="566738" y="0"/>
            <a:ext cx="8577262" cy="820738"/>
          </a:xfrm>
        </p:spPr>
        <p:txBody>
          <a:bodyPr/>
          <a:lstStyle/>
          <a:p>
            <a:r>
              <a:rPr lang="en-US" dirty="0" smtClean="0">
                <a:solidFill>
                  <a:srgbClr val="69134B"/>
                </a:solidFill>
              </a:rPr>
              <a:t>2  </a:t>
            </a:r>
            <a:r>
              <a:rPr lang="el-GR" dirty="0" smtClean="0">
                <a:solidFill>
                  <a:srgbClr val="69134B"/>
                </a:solidFill>
              </a:rPr>
              <a:t>Κέρδη της Εργασίας</a:t>
            </a:r>
            <a:endParaRPr lang="en-US" dirty="0" smtClean="0">
              <a:solidFill>
                <a:srgbClr val="69134B"/>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Effect transition="in" filter="wipe(left)">
                                      <p:cBhvr>
                                        <p:cTn id="16" dur="500"/>
                                        <p:tgtEl>
                                          <p:spTgt spid="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wipe(left)">
                                      <p:cBhvr>
                                        <p:cTn id="21" dur="500"/>
                                        <p:tgtEl>
                                          <p:spTgt spid="7">
                                            <p:txEl>
                                              <p:pRg st="3" end="3"/>
                                            </p:txEl>
                                          </p:spTgt>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Effect transition="in" filter="wipe(left)">
                                      <p:cBhvr>
                                        <p:cTn id="25"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bldLvl="2"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29" name="Rectangle 5"/>
          <p:cNvSpPr>
            <a:spLocks noChangeArrowheads="1"/>
          </p:cNvSpPr>
          <p:nvPr/>
        </p:nvSpPr>
        <p:spPr bwMode="auto">
          <a:xfrm>
            <a:off x="566738" y="638630"/>
            <a:ext cx="8083776" cy="461665"/>
          </a:xfrm>
          <a:prstGeom prst="rect">
            <a:avLst/>
          </a:prstGeom>
          <a:noFill/>
          <a:ln w="9525" algn="ctr">
            <a:noFill/>
            <a:miter lim="800000"/>
            <a:headEnd/>
            <a:tailEnd/>
          </a:ln>
        </p:spPr>
        <p:txBody>
          <a:bodyPr wrap="square">
            <a:spAutoFit/>
          </a:bodyPr>
          <a:lstStyle/>
          <a:p>
            <a:pPr>
              <a:spcBef>
                <a:spcPct val="20000"/>
              </a:spcBef>
            </a:pPr>
            <a:r>
              <a:rPr lang="el-GR" sz="2400" dirty="0" smtClean="0">
                <a:solidFill>
                  <a:srgbClr val="356A41"/>
                </a:solidFill>
              </a:rPr>
              <a:t>Μεταβολή στη Σχετική Τιμή Βιομηχανικών Προϊόντων</a:t>
            </a:r>
            <a:endParaRPr lang="en-US" sz="2400" dirty="0" smtClean="0">
              <a:solidFill>
                <a:srgbClr val="356A41"/>
              </a:solidFill>
            </a:endParaRPr>
          </a:p>
        </p:txBody>
      </p:sp>
      <p:sp>
        <p:nvSpPr>
          <p:cNvPr id="18" name="Rectangle 6"/>
          <p:cNvSpPr>
            <a:spLocks noChangeArrowheads="1"/>
          </p:cNvSpPr>
          <p:nvPr/>
        </p:nvSpPr>
        <p:spPr bwMode="auto">
          <a:xfrm>
            <a:off x="566738" y="1201188"/>
            <a:ext cx="7947025" cy="5697885"/>
          </a:xfrm>
          <a:prstGeom prst="rect">
            <a:avLst/>
          </a:prstGeom>
          <a:noFill/>
          <a:ln w="9525" algn="ctr">
            <a:noFill/>
            <a:miter lim="800000"/>
            <a:headEnd/>
            <a:tailEnd/>
          </a:ln>
        </p:spPr>
        <p:txBody>
          <a:bodyPr wrap="square">
            <a:spAutoFit/>
          </a:bodyPr>
          <a:lstStyle/>
          <a:p>
            <a:pPr>
              <a:spcBef>
                <a:spcPct val="10000"/>
              </a:spcBef>
              <a:spcAft>
                <a:spcPct val="10000"/>
              </a:spcAft>
            </a:pPr>
            <a:r>
              <a:rPr lang="el-GR" sz="2400" dirty="0" smtClean="0">
                <a:solidFill>
                  <a:srgbClr val="3D68AF"/>
                </a:solidFill>
              </a:rPr>
              <a:t>Ανεργία στο Υπόδειγμα Συγκεκριμένων Συντελεστών</a:t>
            </a:r>
            <a:r>
              <a:rPr lang="en-US" sz="2400" dirty="0" smtClean="0">
                <a:solidFill>
                  <a:srgbClr val="3D68AF"/>
                </a:solidFill>
              </a:rPr>
              <a:t>  </a:t>
            </a:r>
            <a:r>
              <a:rPr lang="el-GR" sz="2000" b="0" dirty="0" smtClean="0"/>
              <a:t>Είναι δύσκολο να συνδυάζουμε υποδείγματα κύκλων επιχειρηματικής δραστηριότητας με υποδείγματα διεθνούς εμπορίου προκειμένου να απομονώσουμε τις επιπτώσεις του εμπορίου στους εργαζόμενους. </a:t>
            </a:r>
            <a:endParaRPr lang="en-US" sz="2000" b="0" dirty="0"/>
          </a:p>
          <a:p>
            <a:pPr>
              <a:spcBef>
                <a:spcPct val="10000"/>
              </a:spcBef>
              <a:spcAft>
                <a:spcPct val="10000"/>
              </a:spcAft>
            </a:pPr>
            <a:r>
              <a:rPr lang="el-GR" sz="2000" b="0" dirty="0" smtClean="0"/>
              <a:t>Από τη στιγμή που αναγνωρίζουμε ότι οι εργαζόμενοι μπορούν να βρουν νέες δουλειές – πιθανώς σε εξαγωγικούς τομείς που επεκτείνονται – τότε συνεχίζουμε να μην μπορούμε να συμπεράνουμε ότι το εμπόριο είναι απαραίτητα καλό ή κακό για τους εργαζόμενους. </a:t>
            </a:r>
            <a:endParaRPr lang="en-US" sz="2000" b="0" dirty="0"/>
          </a:p>
          <a:p>
            <a:pPr>
              <a:spcBef>
                <a:spcPct val="10000"/>
              </a:spcBef>
              <a:spcAft>
                <a:spcPct val="10000"/>
              </a:spcAft>
            </a:pPr>
            <a:r>
              <a:rPr lang="el-GR" sz="2000" b="0" dirty="0" smtClean="0"/>
              <a:t>Στις δύο εφαρμογές που ακολουθούν εξετάζουμε κάποια στοιχεία από τις Ηνωμένες Πολιτείες σχετικά με το χρόνο που χρειάστηκε για να βρούνε κάποιοι απολυμένοι νέες δουλειές και τους μισθούς που συνόδευαν αυτές τις δουλειές, σε μια προσπάθεια των κυβερνήσεων να αποζημιώσουν αυτούς που έχασαν τις δουλειές τους λόγω του ανταγωνισμού από εισαγωγές. Αυτός ο τύπος αποζημιώσεων είναι γνωστός ως</a:t>
            </a:r>
            <a:r>
              <a:rPr lang="el-GR" sz="2000" dirty="0" smtClean="0"/>
              <a:t> Ενίσχυση Προσαρμογής από το Εμπόριο (ΤΑΑ)</a:t>
            </a:r>
            <a:r>
              <a:rPr lang="el-GR" sz="2000" b="0" dirty="0" smtClean="0"/>
              <a:t> στις Ηνωμένες Πολιτείες.  </a:t>
            </a:r>
            <a:endParaRPr lang="en-US" sz="2000" b="0" dirty="0">
              <a:solidFill>
                <a:srgbClr val="3D68AF"/>
              </a:solidFill>
            </a:endParaRPr>
          </a:p>
        </p:txBody>
      </p:sp>
      <p:sp>
        <p:nvSpPr>
          <p:cNvPr id="48131" name="Rectangle 7"/>
          <p:cNvSpPr>
            <a:spLocks noChangeArrowheads="1"/>
          </p:cNvSpPr>
          <p:nvPr/>
        </p:nvSpPr>
        <p:spPr bwMode="auto">
          <a:xfrm>
            <a:off x="877888" y="333375"/>
            <a:ext cx="2822575" cy="265113"/>
          </a:xfrm>
          <a:prstGeom prst="rect">
            <a:avLst/>
          </a:prstGeom>
          <a:solidFill>
            <a:srgbClr val="F5D8A5"/>
          </a:solidFill>
          <a:ln w="9525" algn="ctr">
            <a:noFill/>
            <a:round/>
            <a:headEnd/>
            <a:tailEnd/>
          </a:ln>
        </p:spPr>
        <p:txBody>
          <a:bodyPr/>
          <a:lstStyle/>
          <a:p>
            <a:endParaRPr lang="en-US" sz="2800" b="0">
              <a:solidFill>
                <a:schemeClr val="tx2"/>
              </a:solidFill>
            </a:endParaRPr>
          </a:p>
        </p:txBody>
      </p:sp>
      <p:cxnSp>
        <p:nvCxnSpPr>
          <p:cNvPr id="48132" name="Straight Connector 8"/>
          <p:cNvCxnSpPr>
            <a:cxnSpLocks noChangeShapeType="1"/>
          </p:cNvCxnSpPr>
          <p:nvPr/>
        </p:nvCxnSpPr>
        <p:spPr bwMode="auto">
          <a:xfrm>
            <a:off x="566738" y="623888"/>
            <a:ext cx="3133725" cy="0"/>
          </a:xfrm>
          <a:prstGeom prst="line">
            <a:avLst/>
          </a:prstGeom>
          <a:noFill/>
          <a:ln w="19050" cap="rnd" algn="ctr">
            <a:solidFill>
              <a:srgbClr val="9C3A45"/>
            </a:solidFill>
            <a:prstDash val="sysDash"/>
            <a:round/>
            <a:headEnd/>
            <a:tailEnd/>
          </a:ln>
        </p:spPr>
      </p:cxnSp>
      <p:sp>
        <p:nvSpPr>
          <p:cNvPr id="48133" name="Rectangle 3"/>
          <p:cNvSpPr>
            <a:spLocks noGrp="1" noChangeArrowheads="1"/>
          </p:cNvSpPr>
          <p:nvPr>
            <p:ph type="title"/>
          </p:nvPr>
        </p:nvSpPr>
        <p:spPr>
          <a:xfrm>
            <a:off x="566738" y="0"/>
            <a:ext cx="8577262" cy="820738"/>
          </a:xfrm>
        </p:spPr>
        <p:txBody>
          <a:bodyPr/>
          <a:lstStyle/>
          <a:p>
            <a:r>
              <a:rPr lang="en-US" dirty="0" smtClean="0">
                <a:solidFill>
                  <a:srgbClr val="69134B"/>
                </a:solidFill>
              </a:rPr>
              <a:t>2  </a:t>
            </a:r>
            <a:r>
              <a:rPr lang="el-GR" dirty="0" smtClean="0">
                <a:solidFill>
                  <a:srgbClr val="69134B"/>
                </a:solidFill>
              </a:rPr>
              <a:t>Κέρδη της Εργασίας</a:t>
            </a:r>
            <a:endParaRPr lang="en-US" dirty="0" smtClean="0">
              <a:solidFill>
                <a:srgbClr val="69134B"/>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wipe(left)">
                                      <p:cBhvr>
                                        <p:cTn id="7" dur="500"/>
                                        <p:tgtEl>
                                          <p:spTgt spid="18">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xEl>
                                              <p:pRg st="1" end="1"/>
                                            </p:txEl>
                                          </p:spTgt>
                                        </p:tgtEl>
                                        <p:attrNameLst>
                                          <p:attrName>style.visibility</p:attrName>
                                        </p:attrNameLst>
                                      </p:cBhvr>
                                      <p:to>
                                        <p:strVal val="visible"/>
                                      </p:to>
                                    </p:set>
                                    <p:animEffect transition="in" filter="wipe(left)">
                                      <p:cBhvr>
                                        <p:cTn id="11" dur="500"/>
                                        <p:tgtEl>
                                          <p:spTgt spid="18">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8">
                                            <p:txEl>
                                              <p:pRg st="2" end="2"/>
                                            </p:txEl>
                                          </p:spTgt>
                                        </p:tgtEl>
                                        <p:attrNameLst>
                                          <p:attrName>style.visibility</p:attrName>
                                        </p:attrNameLst>
                                      </p:cBhvr>
                                      <p:to>
                                        <p:strVal val="visible"/>
                                      </p:to>
                                    </p:set>
                                    <p:animEffect transition="in" filter="wipe(left)">
                                      <p:cBhvr>
                                        <p:cTn id="16" dur="500"/>
                                        <p:tgtEl>
                                          <p:spTgt spid="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bldLvl="2"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 name="Rectangle 14"/>
          <p:cNvSpPr>
            <a:spLocks noChangeArrowheads="1"/>
          </p:cNvSpPr>
          <p:nvPr/>
        </p:nvSpPr>
        <p:spPr bwMode="auto">
          <a:xfrm>
            <a:off x="566738" y="476250"/>
            <a:ext cx="2393950" cy="206375"/>
          </a:xfrm>
          <a:prstGeom prst="rect">
            <a:avLst/>
          </a:prstGeom>
          <a:solidFill>
            <a:srgbClr val="D4E4C1"/>
          </a:solidFill>
          <a:ln w="9525" algn="ctr">
            <a:noFill/>
            <a:round/>
            <a:headEnd/>
            <a:tailEnd/>
          </a:ln>
        </p:spPr>
        <p:txBody>
          <a:bodyPr/>
          <a:lstStyle/>
          <a:p>
            <a:endParaRPr lang="en-US" sz="2800" b="0">
              <a:solidFill>
                <a:schemeClr val="tx2"/>
              </a:solidFill>
            </a:endParaRPr>
          </a:p>
        </p:txBody>
      </p:sp>
      <p:sp>
        <p:nvSpPr>
          <p:cNvPr id="862211" name="Rectangle 3"/>
          <p:cNvSpPr>
            <a:spLocks noGrp="1" noChangeArrowheads="1"/>
          </p:cNvSpPr>
          <p:nvPr>
            <p:ph type="title"/>
          </p:nvPr>
        </p:nvSpPr>
        <p:spPr>
          <a:xfrm>
            <a:off x="566738" y="0"/>
            <a:ext cx="8577262" cy="944563"/>
          </a:xfrm>
        </p:spPr>
        <p:txBody>
          <a:bodyPr/>
          <a:lstStyle/>
          <a:p>
            <a:r>
              <a:rPr lang="el-GR" dirty="0" smtClean="0">
                <a:solidFill>
                  <a:srgbClr val="668C6B"/>
                </a:solidFill>
              </a:rPr>
              <a:t>ΕΦΑΡΜΟΓΗ</a:t>
            </a:r>
            <a:endParaRPr lang="en-US" dirty="0" smtClean="0">
              <a:solidFill>
                <a:srgbClr val="668C6B"/>
              </a:solidFill>
            </a:endParaRPr>
          </a:p>
        </p:txBody>
      </p:sp>
      <p:sp>
        <p:nvSpPr>
          <p:cNvPr id="862213" name="Rectangle 5"/>
          <p:cNvSpPr>
            <a:spLocks noChangeArrowheads="1"/>
          </p:cNvSpPr>
          <p:nvPr/>
        </p:nvSpPr>
        <p:spPr bwMode="auto">
          <a:xfrm>
            <a:off x="566738" y="719138"/>
            <a:ext cx="8112805" cy="830997"/>
          </a:xfrm>
          <a:prstGeom prst="rect">
            <a:avLst/>
          </a:prstGeom>
          <a:noFill/>
          <a:ln w="9525" algn="ctr">
            <a:noFill/>
            <a:miter lim="800000"/>
            <a:headEnd/>
            <a:tailEnd/>
          </a:ln>
        </p:spPr>
        <p:txBody>
          <a:bodyPr wrap="square">
            <a:spAutoFit/>
          </a:bodyPr>
          <a:lstStyle/>
          <a:p>
            <a:pPr>
              <a:spcBef>
                <a:spcPct val="20000"/>
              </a:spcBef>
            </a:pPr>
            <a:r>
              <a:rPr lang="el-GR" sz="2400" dirty="0" smtClean="0">
                <a:solidFill>
                  <a:srgbClr val="356A41"/>
                </a:solidFill>
              </a:rPr>
              <a:t>Βιομηχανία και Υπηρεσίες στις Ηνωμένες Πολιτείες: Απασχόληση και Μισθοί σε διάφορους Τομείς</a:t>
            </a:r>
            <a:endParaRPr lang="en-US" sz="2400" dirty="0">
              <a:solidFill>
                <a:srgbClr val="356A41"/>
              </a:solidFill>
            </a:endParaRPr>
          </a:p>
        </p:txBody>
      </p:sp>
      <p:cxnSp>
        <p:nvCxnSpPr>
          <p:cNvPr id="13" name="Straight Connector 12"/>
          <p:cNvCxnSpPr>
            <a:cxnSpLocks noChangeShapeType="1"/>
          </p:cNvCxnSpPr>
          <p:nvPr/>
        </p:nvCxnSpPr>
        <p:spPr bwMode="auto">
          <a:xfrm flipV="1">
            <a:off x="566738" y="666750"/>
            <a:ext cx="2393950" cy="15875"/>
          </a:xfrm>
          <a:prstGeom prst="line">
            <a:avLst/>
          </a:prstGeom>
          <a:noFill/>
          <a:ln w="19050" cap="rnd" algn="ctr">
            <a:solidFill>
              <a:srgbClr val="A4C695"/>
            </a:solidFill>
            <a:prstDash val="sysDash"/>
            <a:round/>
            <a:headEnd/>
            <a:tailEnd/>
          </a:ln>
        </p:spPr>
      </p:cxnSp>
      <p:sp>
        <p:nvSpPr>
          <p:cNvPr id="14" name="Rectangle 13"/>
          <p:cNvSpPr>
            <a:spLocks noChangeArrowheads="1"/>
          </p:cNvSpPr>
          <p:nvPr/>
        </p:nvSpPr>
        <p:spPr bwMode="auto">
          <a:xfrm>
            <a:off x="533400" y="1643063"/>
            <a:ext cx="7705725" cy="2677656"/>
          </a:xfrm>
          <a:prstGeom prst="rect">
            <a:avLst/>
          </a:prstGeom>
          <a:noFill/>
          <a:ln w="9525">
            <a:noFill/>
            <a:miter lim="800000"/>
            <a:headEnd/>
            <a:tailEnd/>
          </a:ln>
        </p:spPr>
        <p:txBody>
          <a:bodyPr>
            <a:spAutoFit/>
          </a:bodyPr>
          <a:lstStyle/>
          <a:p>
            <a:pPr>
              <a:spcBef>
                <a:spcPct val="10000"/>
              </a:spcBef>
              <a:spcAft>
                <a:spcPct val="10000"/>
              </a:spcAft>
            </a:pPr>
            <a:r>
              <a:rPr lang="el-GR" sz="2400" b="0" dirty="0" smtClean="0"/>
              <a:t>Ένας μεγαλύτερος τομέας στις βιομηχανικές χώρες είναι αυτός των </a:t>
            </a:r>
            <a:r>
              <a:rPr lang="el-GR" sz="2400" dirty="0" smtClean="0"/>
              <a:t>υπηρεσιών</a:t>
            </a:r>
            <a:r>
              <a:rPr lang="el-GR" sz="2400" b="0" dirty="0" smtClean="0"/>
              <a:t>, ο οποίος περιλαμβάνει το χονδρικό και λιανικό εμπόριο, τα χρηματοοικονομικά, τα νομικά θέματα, την εκπαίδευση, τις τεχνολογίες της πληροφορικής, την παραγωγή λογισμικού, τη συμβουλευτική, τις υπηρεσίες υγείας και τις υπηρεσίες του δημοσίου τομέα. </a:t>
            </a:r>
            <a:endParaRPr lang="en-US" sz="24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2211"/>
                                        </p:tgtEl>
                                        <p:attrNameLst>
                                          <p:attrName>style.visibility</p:attrName>
                                        </p:attrNameLst>
                                      </p:cBhvr>
                                      <p:to>
                                        <p:strVal val="visible"/>
                                      </p:to>
                                    </p:set>
                                    <p:animEffect transition="in" filter="wipe(left)">
                                      <p:cBhvr>
                                        <p:cTn id="7" dur="500"/>
                                        <p:tgtEl>
                                          <p:spTgt spid="8622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par>
                                <p:cTn id="11" presetID="22" presetClass="entr" presetSubtype="8"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862213"/>
                                        </p:tgtEl>
                                        <p:attrNameLst>
                                          <p:attrName>style.visibility</p:attrName>
                                        </p:attrNameLst>
                                      </p:cBhvr>
                                      <p:to>
                                        <p:strVal val="visible"/>
                                      </p:to>
                                    </p:set>
                                    <p:animEffect transition="in" filter="wipe(left)">
                                      <p:cBhvr>
                                        <p:cTn id="17" dur="500"/>
                                        <p:tgtEl>
                                          <p:spTgt spid="862213"/>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862211" grpId="0"/>
      <p:bldP spid="8622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5" name="Rectangle 5"/>
          <p:cNvSpPr>
            <a:spLocks noChangeArrowheads="1"/>
          </p:cNvSpPr>
          <p:nvPr/>
        </p:nvSpPr>
        <p:spPr bwMode="auto">
          <a:xfrm>
            <a:off x="566738" y="719138"/>
            <a:ext cx="7880576" cy="830997"/>
          </a:xfrm>
          <a:prstGeom prst="rect">
            <a:avLst/>
          </a:prstGeom>
          <a:noFill/>
          <a:ln w="9525" algn="ctr">
            <a:noFill/>
            <a:miter lim="800000"/>
            <a:headEnd/>
            <a:tailEnd/>
          </a:ln>
        </p:spPr>
        <p:txBody>
          <a:bodyPr wrap="square">
            <a:spAutoFit/>
          </a:bodyPr>
          <a:lstStyle/>
          <a:p>
            <a:pPr>
              <a:spcBef>
                <a:spcPct val="20000"/>
              </a:spcBef>
            </a:pPr>
            <a:r>
              <a:rPr lang="el-GR" sz="2400" dirty="0" smtClean="0">
                <a:solidFill>
                  <a:srgbClr val="356A41"/>
                </a:solidFill>
              </a:rPr>
              <a:t>Βιομηχανία και Υπηρεσίες στις Ηνωμένες Πολιτείες: Απασχόληση και Μισθοί σε διάφορους Τομείς</a:t>
            </a:r>
            <a:endParaRPr lang="en-US" sz="2400" dirty="0" smtClean="0">
              <a:solidFill>
                <a:srgbClr val="356A41"/>
              </a:solidFill>
            </a:endParaRPr>
          </a:p>
        </p:txBody>
      </p:sp>
      <p:grpSp>
        <p:nvGrpSpPr>
          <p:cNvPr id="7" name="Group 39"/>
          <p:cNvGrpSpPr>
            <a:grpSpLocks/>
          </p:cNvGrpSpPr>
          <p:nvPr/>
        </p:nvGrpSpPr>
        <p:grpSpPr bwMode="auto">
          <a:xfrm>
            <a:off x="547688" y="1716088"/>
            <a:ext cx="7858125" cy="4891087"/>
            <a:chOff x="566738" y="2200275"/>
            <a:chExt cx="7805737" cy="4219575"/>
          </a:xfrm>
        </p:grpSpPr>
        <p:sp>
          <p:nvSpPr>
            <p:cNvPr id="52242" name="Rectangle 7"/>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52243" name="Rectangle 8"/>
            <p:cNvSpPr>
              <a:spLocks noChangeArrowheads="1"/>
            </p:cNvSpPr>
            <p:nvPr/>
          </p:nvSpPr>
          <p:spPr bwMode="auto">
            <a:xfrm>
              <a:off x="595443" y="2206736"/>
              <a:ext cx="7772401" cy="277604"/>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10" name="Text Box 7"/>
          <p:cNvSpPr txBox="1">
            <a:spLocks noChangeArrowheads="1"/>
          </p:cNvSpPr>
          <p:nvPr/>
        </p:nvSpPr>
        <p:spPr bwMode="auto">
          <a:xfrm>
            <a:off x="566738" y="1736725"/>
            <a:ext cx="1328737" cy="285750"/>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ΣΧΗΜΑ</a:t>
            </a:r>
            <a:r>
              <a:rPr lang="en-US" dirty="0" smtClean="0"/>
              <a:t> </a:t>
            </a:r>
            <a:r>
              <a:rPr lang="en-US" dirty="0"/>
              <a:t>3-6</a:t>
            </a:r>
          </a:p>
        </p:txBody>
      </p:sp>
      <p:sp>
        <p:nvSpPr>
          <p:cNvPr id="11" name="Rectangle 10"/>
          <p:cNvSpPr>
            <a:spLocks noChangeArrowheads="1"/>
          </p:cNvSpPr>
          <p:nvPr/>
        </p:nvSpPr>
        <p:spPr bwMode="auto">
          <a:xfrm>
            <a:off x="493713" y="5268686"/>
            <a:ext cx="8156575" cy="1618905"/>
          </a:xfrm>
          <a:prstGeom prst="rect">
            <a:avLst/>
          </a:prstGeom>
          <a:noFill/>
          <a:ln w="9525">
            <a:noFill/>
            <a:miter lim="800000"/>
            <a:headEnd/>
            <a:tailEnd/>
          </a:ln>
        </p:spPr>
        <p:txBody>
          <a:bodyPr wrap="square">
            <a:spAutoFit/>
          </a:bodyPr>
          <a:lstStyle/>
          <a:p>
            <a:pPr>
              <a:spcBef>
                <a:spcPct val="10000"/>
              </a:spcBef>
              <a:spcAft>
                <a:spcPct val="10000"/>
              </a:spcAft>
            </a:pPr>
            <a:r>
              <a:rPr lang="el-GR" sz="1600" b="0" dirty="0" smtClean="0"/>
              <a:t>Η απασχόληση στο βιομηχανικό τομέα στις ΗΠΑ φαίνεται στον αριστερό άξονα και το μερίδιο της βιομηχανικής απασχόλησης επί της συνολικής απασχόλησης των ΗΠΑ φαίνεται στο δεξιό άξονα. Τόσο η βιομηχανική απασχόληση όσο και το μερίδιό της στη συνολική απασχόληση διαχρονικά μειώνονται, και αυτό αποδεικνύει ότι ο τομέας των υπηρεσιών διευρύνεται. </a:t>
            </a:r>
          </a:p>
          <a:p>
            <a:pPr>
              <a:spcBef>
                <a:spcPct val="10000"/>
              </a:spcBef>
              <a:spcAft>
                <a:spcPct val="10000"/>
              </a:spcAft>
            </a:pPr>
            <a:endParaRPr lang="el-GR" sz="1600" b="0" dirty="0" smtClean="0"/>
          </a:p>
        </p:txBody>
      </p:sp>
      <p:sp>
        <p:nvSpPr>
          <p:cNvPr id="12" name="Rectangle 11"/>
          <p:cNvSpPr>
            <a:spLocks noChangeArrowheads="1"/>
          </p:cNvSpPr>
          <p:nvPr/>
        </p:nvSpPr>
        <p:spPr bwMode="auto">
          <a:xfrm>
            <a:off x="642938" y="2093913"/>
            <a:ext cx="7667625" cy="3171825"/>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pic>
        <p:nvPicPr>
          <p:cNvPr id="3" name="Picture 2"/>
          <p:cNvPicPr>
            <a:picLocks noChangeAspect="1"/>
          </p:cNvPicPr>
          <p:nvPr/>
        </p:nvPicPr>
        <p:blipFill>
          <a:blip r:embed="rId3" cstate="print"/>
          <a:srcRect/>
          <a:stretch>
            <a:fillRect/>
          </a:stretch>
        </p:blipFill>
        <p:spPr bwMode="auto">
          <a:xfrm>
            <a:off x="1279525" y="2147888"/>
            <a:ext cx="6591300" cy="3076575"/>
          </a:xfrm>
          <a:prstGeom prst="rect">
            <a:avLst/>
          </a:prstGeom>
          <a:noFill/>
          <a:ln w="9525">
            <a:noFill/>
            <a:miter lim="800000"/>
            <a:headEnd/>
            <a:tailEnd/>
          </a:ln>
        </p:spPr>
      </p:pic>
      <p:pic>
        <p:nvPicPr>
          <p:cNvPr id="4" name="Picture 3"/>
          <p:cNvPicPr>
            <a:picLocks noChangeAspect="1"/>
          </p:cNvPicPr>
          <p:nvPr/>
        </p:nvPicPr>
        <p:blipFill>
          <a:blip r:embed="rId4" cstate="print"/>
          <a:srcRect/>
          <a:stretch>
            <a:fillRect/>
          </a:stretch>
        </p:blipFill>
        <p:spPr bwMode="auto">
          <a:xfrm>
            <a:off x="1279525" y="2147888"/>
            <a:ext cx="6591300" cy="3076575"/>
          </a:xfrm>
          <a:prstGeom prst="rect">
            <a:avLst/>
          </a:prstGeom>
          <a:noFill/>
          <a:ln w="9525">
            <a:noFill/>
            <a:miter lim="800000"/>
            <a:headEnd/>
            <a:tailEnd/>
          </a:ln>
        </p:spPr>
      </p:pic>
      <p:pic>
        <p:nvPicPr>
          <p:cNvPr id="5" name="Picture 4"/>
          <p:cNvPicPr>
            <a:picLocks noChangeAspect="1"/>
          </p:cNvPicPr>
          <p:nvPr/>
        </p:nvPicPr>
        <p:blipFill>
          <a:blip r:embed="rId5" cstate="print"/>
          <a:srcRect/>
          <a:stretch>
            <a:fillRect/>
          </a:stretch>
        </p:blipFill>
        <p:spPr bwMode="auto">
          <a:xfrm>
            <a:off x="1279525" y="2147888"/>
            <a:ext cx="6591300" cy="3076575"/>
          </a:xfrm>
          <a:prstGeom prst="rect">
            <a:avLst/>
          </a:prstGeom>
          <a:noFill/>
          <a:ln w="9525">
            <a:noFill/>
            <a:miter lim="800000"/>
            <a:headEnd/>
            <a:tailEnd/>
          </a:ln>
        </p:spPr>
      </p:pic>
      <p:pic>
        <p:nvPicPr>
          <p:cNvPr id="6" name="Picture 5"/>
          <p:cNvPicPr>
            <a:picLocks noChangeAspect="1"/>
          </p:cNvPicPr>
          <p:nvPr/>
        </p:nvPicPr>
        <p:blipFill>
          <a:blip r:embed="rId6" cstate="print"/>
          <a:srcRect/>
          <a:stretch>
            <a:fillRect/>
          </a:stretch>
        </p:blipFill>
        <p:spPr bwMode="auto">
          <a:xfrm>
            <a:off x="1279525" y="2147888"/>
            <a:ext cx="6591300" cy="3076575"/>
          </a:xfrm>
          <a:prstGeom prst="rect">
            <a:avLst/>
          </a:prstGeom>
          <a:noFill/>
          <a:ln w="9525">
            <a:noFill/>
            <a:miter lim="800000"/>
            <a:headEnd/>
            <a:tailEnd/>
          </a:ln>
        </p:spPr>
      </p:pic>
      <p:pic>
        <p:nvPicPr>
          <p:cNvPr id="16" name="Picture 15"/>
          <p:cNvPicPr>
            <a:picLocks noChangeAspect="1"/>
          </p:cNvPicPr>
          <p:nvPr/>
        </p:nvPicPr>
        <p:blipFill>
          <a:blip r:embed="rId7" cstate="print"/>
          <a:srcRect/>
          <a:stretch>
            <a:fillRect/>
          </a:stretch>
        </p:blipFill>
        <p:spPr bwMode="auto">
          <a:xfrm>
            <a:off x="1279525" y="2147888"/>
            <a:ext cx="6591300" cy="3076575"/>
          </a:xfrm>
          <a:prstGeom prst="rect">
            <a:avLst/>
          </a:prstGeom>
          <a:noFill/>
          <a:ln w="9525">
            <a:noFill/>
            <a:miter lim="800000"/>
            <a:headEnd/>
            <a:tailEnd/>
          </a:ln>
        </p:spPr>
      </p:pic>
      <p:pic>
        <p:nvPicPr>
          <p:cNvPr id="17" name="Picture 16"/>
          <p:cNvPicPr>
            <a:picLocks noChangeAspect="1"/>
          </p:cNvPicPr>
          <p:nvPr/>
        </p:nvPicPr>
        <p:blipFill>
          <a:blip r:embed="rId8" cstate="print"/>
          <a:srcRect/>
          <a:stretch>
            <a:fillRect/>
          </a:stretch>
        </p:blipFill>
        <p:spPr bwMode="auto">
          <a:xfrm>
            <a:off x="1279525" y="2147888"/>
            <a:ext cx="6591300" cy="3076575"/>
          </a:xfrm>
          <a:prstGeom prst="rect">
            <a:avLst/>
          </a:prstGeom>
          <a:noFill/>
          <a:ln w="9525">
            <a:noFill/>
            <a:miter lim="800000"/>
            <a:headEnd/>
            <a:tailEnd/>
          </a:ln>
        </p:spPr>
      </p:pic>
      <p:pic>
        <p:nvPicPr>
          <p:cNvPr id="18" name="Picture 17"/>
          <p:cNvPicPr>
            <a:picLocks noChangeAspect="1"/>
          </p:cNvPicPr>
          <p:nvPr/>
        </p:nvPicPr>
        <p:blipFill>
          <a:blip r:embed="rId9" cstate="print"/>
          <a:srcRect/>
          <a:stretch>
            <a:fillRect/>
          </a:stretch>
        </p:blipFill>
        <p:spPr bwMode="auto">
          <a:xfrm>
            <a:off x="1279525" y="2147888"/>
            <a:ext cx="6591300" cy="3076575"/>
          </a:xfrm>
          <a:prstGeom prst="rect">
            <a:avLst/>
          </a:prstGeom>
          <a:noFill/>
          <a:ln w="9525">
            <a:noFill/>
            <a:miter lim="800000"/>
            <a:headEnd/>
            <a:tailEnd/>
          </a:ln>
        </p:spPr>
      </p:pic>
      <p:pic>
        <p:nvPicPr>
          <p:cNvPr id="19" name="Picture 18"/>
          <p:cNvPicPr>
            <a:picLocks noChangeAspect="1"/>
          </p:cNvPicPr>
          <p:nvPr/>
        </p:nvPicPr>
        <p:blipFill>
          <a:blip r:embed="rId10" cstate="print"/>
          <a:srcRect/>
          <a:stretch>
            <a:fillRect/>
          </a:stretch>
        </p:blipFill>
        <p:spPr bwMode="auto">
          <a:xfrm>
            <a:off x="1279525" y="2147888"/>
            <a:ext cx="6591300" cy="3076575"/>
          </a:xfrm>
          <a:prstGeom prst="rect">
            <a:avLst/>
          </a:prstGeom>
          <a:noFill/>
          <a:ln w="9525">
            <a:noFill/>
            <a:miter lim="800000"/>
            <a:headEnd/>
            <a:tailEnd/>
          </a:ln>
        </p:spPr>
      </p:pic>
      <p:sp>
        <p:nvSpPr>
          <p:cNvPr id="52238" name="Rectangle 21"/>
          <p:cNvSpPr>
            <a:spLocks noChangeArrowheads="1"/>
          </p:cNvSpPr>
          <p:nvPr/>
        </p:nvSpPr>
        <p:spPr bwMode="auto">
          <a:xfrm>
            <a:off x="566738" y="476250"/>
            <a:ext cx="2393950" cy="206375"/>
          </a:xfrm>
          <a:prstGeom prst="rect">
            <a:avLst/>
          </a:prstGeom>
          <a:solidFill>
            <a:srgbClr val="D4E4C1"/>
          </a:solidFill>
          <a:ln w="9525" algn="ctr">
            <a:noFill/>
            <a:round/>
            <a:headEnd/>
            <a:tailEnd/>
          </a:ln>
        </p:spPr>
        <p:txBody>
          <a:bodyPr/>
          <a:lstStyle/>
          <a:p>
            <a:endParaRPr lang="en-US" sz="2800" b="0">
              <a:solidFill>
                <a:schemeClr val="tx2"/>
              </a:solidFill>
            </a:endParaRPr>
          </a:p>
        </p:txBody>
      </p:sp>
      <p:sp>
        <p:nvSpPr>
          <p:cNvPr id="52239" name="Rectangle 3"/>
          <p:cNvSpPr>
            <a:spLocks noGrp="1" noChangeArrowheads="1"/>
          </p:cNvSpPr>
          <p:nvPr>
            <p:ph type="title"/>
          </p:nvPr>
        </p:nvSpPr>
        <p:spPr>
          <a:xfrm>
            <a:off x="566738" y="0"/>
            <a:ext cx="8577262" cy="769257"/>
          </a:xfrm>
        </p:spPr>
        <p:txBody>
          <a:bodyPr/>
          <a:lstStyle/>
          <a:p>
            <a:r>
              <a:rPr lang="el-GR" dirty="0" smtClean="0">
                <a:solidFill>
                  <a:srgbClr val="668C6B"/>
                </a:solidFill>
              </a:rPr>
              <a:t>ΕΦΑΡΜΟΓΗ</a:t>
            </a:r>
            <a:endParaRPr lang="en-US" dirty="0" smtClean="0">
              <a:solidFill>
                <a:srgbClr val="668C6B"/>
              </a:solidFill>
            </a:endParaRPr>
          </a:p>
        </p:txBody>
      </p:sp>
      <p:cxnSp>
        <p:nvCxnSpPr>
          <p:cNvPr id="52240" name="Straight Connector 23"/>
          <p:cNvCxnSpPr>
            <a:cxnSpLocks noChangeShapeType="1"/>
          </p:cNvCxnSpPr>
          <p:nvPr/>
        </p:nvCxnSpPr>
        <p:spPr bwMode="auto">
          <a:xfrm flipV="1">
            <a:off x="566738" y="666750"/>
            <a:ext cx="2393950" cy="15875"/>
          </a:xfrm>
          <a:prstGeom prst="line">
            <a:avLst/>
          </a:prstGeom>
          <a:noFill/>
          <a:ln w="19050" cap="rnd" algn="ctr">
            <a:solidFill>
              <a:srgbClr val="A4C695"/>
            </a:solidFill>
            <a:prstDash val="sysDash"/>
            <a:round/>
            <a:headEnd/>
            <a:tailEnd/>
          </a:ln>
        </p:spPr>
      </p:cxnSp>
      <p:sp>
        <p:nvSpPr>
          <p:cNvPr id="52241" name="Text Box 20"/>
          <p:cNvSpPr txBox="1">
            <a:spLocks noChangeArrowheads="1"/>
          </p:cNvSpPr>
          <p:nvPr/>
        </p:nvSpPr>
        <p:spPr bwMode="auto">
          <a:xfrm>
            <a:off x="2041525" y="1698625"/>
            <a:ext cx="5342296" cy="307777"/>
          </a:xfrm>
          <a:prstGeom prst="rect">
            <a:avLst/>
          </a:prstGeom>
          <a:noFill/>
          <a:ln w="9525">
            <a:noFill/>
            <a:miter lim="800000"/>
            <a:headEnd/>
            <a:tailEnd/>
          </a:ln>
        </p:spPr>
        <p:txBody>
          <a:bodyPr wrap="none">
            <a:spAutoFit/>
          </a:bodyPr>
          <a:lstStyle/>
          <a:p>
            <a:r>
              <a:rPr lang="el-GR" dirty="0" smtClean="0">
                <a:solidFill>
                  <a:srgbClr val="8A3A6A"/>
                </a:solidFill>
              </a:rPr>
              <a:t>Η Απασχόληση στο Βιομηχανικό Τομές στις ΗΠΑ</a:t>
            </a:r>
            <a:r>
              <a:rPr lang="en-US" dirty="0" smtClean="0">
                <a:solidFill>
                  <a:srgbClr val="8A3A6A"/>
                </a:solidFill>
              </a:rPr>
              <a:t>, </a:t>
            </a:r>
            <a:r>
              <a:rPr lang="en-US" dirty="0">
                <a:solidFill>
                  <a:srgbClr val="8A3A6A"/>
                </a:solidFill>
              </a:rPr>
              <a:t>1973–2009</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2"/>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500"/>
                                        <p:tgtEl>
                                          <p:spTgt spid="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750"/>
                                        <p:tgtEl>
                                          <p:spTgt spid="3"/>
                                        </p:tgtEl>
                                      </p:cBhvr>
                                    </p:animEffect>
                                  </p:childTnLst>
                                </p:cTn>
                              </p:par>
                            </p:childTnLst>
                          </p:cTn>
                        </p:par>
                        <p:par>
                          <p:cTn id="22" fill="hold">
                            <p:stCondLst>
                              <p:cond delay="2250"/>
                            </p:stCondLst>
                            <p:childTnLst>
                              <p:par>
                                <p:cTn id="23" presetID="22" presetClass="entr" presetSubtype="1"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750"/>
                                        <p:tgtEl>
                                          <p:spTgt spid="4"/>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750"/>
                                        <p:tgtEl>
                                          <p:spTgt spid="5"/>
                                        </p:tgtEl>
                                      </p:cBhvr>
                                    </p:animEffect>
                                  </p:childTnLst>
                                </p:cTn>
                              </p:par>
                            </p:childTnLst>
                          </p:cTn>
                        </p:par>
                        <p:par>
                          <p:cTn id="30" fill="hold">
                            <p:stCondLst>
                              <p:cond delay="3750"/>
                            </p:stCondLst>
                            <p:childTnLst>
                              <p:par>
                                <p:cTn id="31" presetID="22" presetClass="entr" presetSubtype="8"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1000"/>
                                        <p:tgtEl>
                                          <p:spTgt spid="6"/>
                                        </p:tgtEl>
                                      </p:cBhvr>
                                    </p:animEffect>
                                  </p:childTnLst>
                                </p:cTn>
                              </p:par>
                            </p:childTnLst>
                          </p:cTn>
                        </p:par>
                        <p:par>
                          <p:cTn id="34" fill="hold">
                            <p:stCondLst>
                              <p:cond delay="4750"/>
                            </p:stCondLst>
                            <p:childTnLst>
                              <p:par>
                                <p:cTn id="35" presetID="22" presetClass="entr" presetSubtype="2"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right)">
                                      <p:cBhvr>
                                        <p:cTn id="37" dur="750"/>
                                        <p:tgtEl>
                                          <p:spTgt spid="16"/>
                                        </p:tgtEl>
                                      </p:cBhvr>
                                    </p:animEffect>
                                  </p:childTnLst>
                                </p:cTn>
                              </p:par>
                            </p:childTnLst>
                          </p:cTn>
                        </p:par>
                        <p:par>
                          <p:cTn id="38" fill="hold">
                            <p:stCondLst>
                              <p:cond delay="5500"/>
                            </p:stCondLst>
                            <p:childTnLst>
                              <p:par>
                                <p:cTn id="39" presetID="22" presetClass="entr" presetSubtype="1" fill="hold"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up)">
                                      <p:cBhvr>
                                        <p:cTn id="41" dur="750"/>
                                        <p:tgtEl>
                                          <p:spTgt spid="17"/>
                                        </p:tgtEl>
                                      </p:cBhvr>
                                    </p:animEffect>
                                  </p:childTnLst>
                                </p:cTn>
                              </p:par>
                            </p:childTnLst>
                          </p:cTn>
                        </p:par>
                        <p:par>
                          <p:cTn id="42" fill="hold">
                            <p:stCondLst>
                              <p:cond delay="6250"/>
                            </p:stCondLst>
                            <p:childTnLst>
                              <p:par>
                                <p:cTn id="43" presetID="22" presetClass="entr" presetSubtype="8"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left)">
                                      <p:cBhvr>
                                        <p:cTn id="45" dur="1000"/>
                                        <p:tgtEl>
                                          <p:spTgt spid="18"/>
                                        </p:tgtEl>
                                      </p:cBhvr>
                                    </p:animEffect>
                                  </p:childTnLst>
                                </p:cTn>
                              </p:par>
                            </p:childTnLst>
                          </p:cTn>
                        </p:par>
                        <p:par>
                          <p:cTn id="46" fill="hold">
                            <p:stCondLst>
                              <p:cond delay="7250"/>
                            </p:stCondLst>
                            <p:childTnLst>
                              <p:par>
                                <p:cTn id="47" presetID="22" presetClass="entr" presetSubtype="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left)">
                                      <p:cBhvr>
                                        <p:cTn id="49" dur="750"/>
                                        <p:tgtEl>
                                          <p:spTgt spid="19"/>
                                        </p:tgtEl>
                                      </p:cBhvr>
                                    </p:animEffect>
                                  </p:childTnLst>
                                </p:cTn>
                              </p:par>
                            </p:childTnLst>
                          </p:cTn>
                        </p:par>
                        <p:par>
                          <p:cTn id="50" fill="hold">
                            <p:stCondLst>
                              <p:cond delay="8000"/>
                            </p:stCondLst>
                            <p:childTnLst>
                              <p:par>
                                <p:cTn id="51" presetID="22" presetClass="entr" presetSubtype="8"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6127750" y="0"/>
            <a:ext cx="3016250" cy="1951038"/>
          </a:xfrm>
          <a:prstGeom prst="rect">
            <a:avLst/>
          </a:prstGeom>
          <a:noFill/>
          <a:ln w="9525">
            <a:noFill/>
            <a:miter lim="800000"/>
            <a:headEnd/>
            <a:tailEnd/>
          </a:ln>
        </p:spPr>
      </p:pic>
      <p:sp>
        <p:nvSpPr>
          <p:cNvPr id="2" name="Rectangle 1"/>
          <p:cNvSpPr>
            <a:spLocks noChangeArrowheads="1"/>
          </p:cNvSpPr>
          <p:nvPr/>
        </p:nvSpPr>
        <p:spPr bwMode="auto">
          <a:xfrm>
            <a:off x="6127750" y="1955800"/>
            <a:ext cx="3016250" cy="708025"/>
          </a:xfrm>
          <a:prstGeom prst="rect">
            <a:avLst/>
          </a:prstGeom>
          <a:noFill/>
          <a:ln w="9525">
            <a:noFill/>
            <a:miter lim="800000"/>
            <a:headEnd/>
            <a:tailEnd/>
          </a:ln>
        </p:spPr>
        <p:txBody>
          <a:bodyPr>
            <a:spAutoFit/>
          </a:bodyPr>
          <a:lstStyle/>
          <a:p>
            <a:pPr>
              <a:spcBef>
                <a:spcPct val="10000"/>
              </a:spcBef>
              <a:spcAft>
                <a:spcPct val="10000"/>
              </a:spcAft>
            </a:pPr>
            <a:r>
              <a:rPr lang="en-US" sz="2000" b="0"/>
              <a:t>Evo Morales and his supporters.</a:t>
            </a:r>
            <a:endParaRPr lang="en-US" sz="2000"/>
          </a:p>
        </p:txBody>
      </p:sp>
      <p:sp>
        <p:nvSpPr>
          <p:cNvPr id="3" name="Rectangle 2"/>
          <p:cNvSpPr>
            <a:spLocks noChangeArrowheads="1"/>
          </p:cNvSpPr>
          <p:nvPr/>
        </p:nvSpPr>
        <p:spPr bwMode="auto">
          <a:xfrm>
            <a:off x="523875" y="2699657"/>
            <a:ext cx="8139113" cy="3896451"/>
          </a:xfrm>
          <a:prstGeom prst="rect">
            <a:avLst/>
          </a:prstGeom>
          <a:noFill/>
          <a:ln w="9525">
            <a:noFill/>
            <a:miter lim="800000"/>
            <a:headEnd/>
            <a:tailEnd/>
          </a:ln>
        </p:spPr>
        <p:txBody>
          <a:bodyPr wrap="square">
            <a:spAutoFit/>
          </a:bodyPr>
          <a:lstStyle/>
          <a:p>
            <a:pPr>
              <a:spcBef>
                <a:spcPct val="10000"/>
              </a:spcBef>
              <a:spcAft>
                <a:spcPct val="10000"/>
              </a:spcAft>
            </a:pPr>
            <a:r>
              <a:rPr lang="el-GR" sz="2400" b="0" dirty="0" smtClean="0"/>
              <a:t>Το νέο σύνταγμα το 2009 δίνει στους ιθαγενείς τον έλεγχο των φυσικών πόρων στις περιοχές τους. </a:t>
            </a:r>
            <a:endParaRPr lang="en-US" sz="2400" b="0" dirty="0"/>
          </a:p>
          <a:p>
            <a:pPr>
              <a:spcBef>
                <a:spcPct val="10000"/>
              </a:spcBef>
              <a:spcAft>
                <a:spcPct val="10000"/>
              </a:spcAft>
            </a:pPr>
            <a:endParaRPr lang="en-US" sz="800" b="0" dirty="0"/>
          </a:p>
          <a:p>
            <a:pPr>
              <a:spcBef>
                <a:spcPct val="10000"/>
              </a:spcBef>
              <a:spcAft>
                <a:spcPct val="10000"/>
              </a:spcAft>
            </a:pPr>
            <a:r>
              <a:rPr lang="el-GR" sz="2400" b="0" dirty="0" smtClean="0"/>
              <a:t>Εκτός από το πετρέλαιο και το φυσικό αέριο, οι πόροι αυτοί περιλαμβάνουν </a:t>
            </a:r>
            <a:r>
              <a:rPr lang="el-GR" sz="2400" b="0" dirty="0" err="1" smtClean="0"/>
              <a:t>λίθιο</a:t>
            </a:r>
            <a:r>
              <a:rPr lang="el-GR" sz="2400" b="0" dirty="0" smtClean="0"/>
              <a:t>, ένα βασικό συστατικό στην κατασκευή μπαταριών για ηλεκτρικά αυτοκίνητα, το οποίο υπάρχει εν αφθονία στη Βολιβία.</a:t>
            </a:r>
            <a:endParaRPr lang="en-US" sz="2400" b="0" dirty="0"/>
          </a:p>
          <a:p>
            <a:pPr>
              <a:spcBef>
                <a:spcPct val="10000"/>
              </a:spcBef>
              <a:spcAft>
                <a:spcPct val="10000"/>
              </a:spcAft>
            </a:pPr>
            <a:endParaRPr lang="en-US" sz="1000" b="0" dirty="0"/>
          </a:p>
          <a:p>
            <a:pPr>
              <a:spcBef>
                <a:spcPct val="10000"/>
              </a:spcBef>
              <a:spcAft>
                <a:spcPct val="10000"/>
              </a:spcAft>
            </a:pPr>
            <a:r>
              <a:rPr lang="el-GR" sz="2400" b="0" dirty="0" smtClean="0"/>
              <a:t>Ένα βασικό μάθημα από το κεφάλαιο αυτό είναι ότι στις περισσότερες περιπτώσεις το άνοιγμα μιας χώρας στο εμπόριο δημιουργεί κερδισμένους </a:t>
            </a:r>
            <a:r>
              <a:rPr lang="el-GR" sz="2400" b="0" i="1" dirty="0" smtClean="0"/>
              <a:t>και </a:t>
            </a:r>
            <a:r>
              <a:rPr lang="el-GR" sz="2400" b="0" dirty="0" smtClean="0"/>
              <a:t>χαμένους. </a:t>
            </a:r>
            <a:endParaRPr lang="en-US" sz="2400" dirty="0"/>
          </a:p>
        </p:txBody>
      </p:sp>
      <p:sp>
        <p:nvSpPr>
          <p:cNvPr id="6" name="Rectangle 5"/>
          <p:cNvSpPr>
            <a:spLocks noChangeArrowheads="1"/>
          </p:cNvSpPr>
          <p:nvPr/>
        </p:nvSpPr>
        <p:spPr bwMode="auto">
          <a:xfrm>
            <a:off x="558800" y="333375"/>
            <a:ext cx="3541713" cy="265113"/>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7" name="Straight Connector 6"/>
          <p:cNvCxnSpPr>
            <a:cxnSpLocks noChangeShapeType="1"/>
          </p:cNvCxnSpPr>
          <p:nvPr/>
        </p:nvCxnSpPr>
        <p:spPr bwMode="auto">
          <a:xfrm>
            <a:off x="566738" y="623888"/>
            <a:ext cx="3533775" cy="0"/>
          </a:xfrm>
          <a:prstGeom prst="line">
            <a:avLst/>
          </a:prstGeom>
          <a:noFill/>
          <a:ln w="19050" cap="rnd" algn="ctr">
            <a:solidFill>
              <a:srgbClr val="9C3A45"/>
            </a:solidFill>
            <a:prstDash val="sysDash"/>
            <a:round/>
            <a:headEnd/>
            <a:tailEnd/>
          </a:ln>
        </p:spPr>
      </p:cxnSp>
      <p:sp>
        <p:nvSpPr>
          <p:cNvPr id="8" name="Rectangle 3"/>
          <p:cNvSpPr>
            <a:spLocks noChangeArrowheads="1"/>
          </p:cNvSpPr>
          <p:nvPr/>
        </p:nvSpPr>
        <p:spPr bwMode="auto">
          <a:xfrm>
            <a:off x="566738" y="0"/>
            <a:ext cx="8577262" cy="820738"/>
          </a:xfrm>
          <a:prstGeom prst="rect">
            <a:avLst/>
          </a:prstGeom>
          <a:noFill/>
          <a:ln w="9525">
            <a:noFill/>
            <a:miter lim="800000"/>
            <a:headEnd/>
            <a:tailEnd/>
          </a:ln>
        </p:spPr>
        <p:txBody>
          <a:bodyPr anchor="ctr"/>
          <a:lstStyle/>
          <a:p>
            <a:pPr eaLnBrk="0" hangingPunct="0">
              <a:tabLst>
                <a:tab pos="3948113" algn="l"/>
              </a:tabLst>
            </a:pPr>
            <a:r>
              <a:rPr lang="el-GR" sz="2400" dirty="0" smtClean="0">
                <a:solidFill>
                  <a:srgbClr val="69134B"/>
                </a:solidFill>
              </a:rPr>
              <a:t>Εισαγωγή</a:t>
            </a:r>
            <a:endParaRPr lang="en-US" sz="2400" dirty="0">
              <a:solidFill>
                <a:srgbClr val="69134B"/>
              </a:solidFill>
            </a:endParaRPr>
          </a:p>
        </p:txBody>
      </p:sp>
      <p:sp>
        <p:nvSpPr>
          <p:cNvPr id="18440" name="Text Box 8"/>
          <p:cNvSpPr txBox="1">
            <a:spLocks noChangeArrowheads="1"/>
          </p:cNvSpPr>
          <p:nvPr/>
        </p:nvSpPr>
        <p:spPr bwMode="auto">
          <a:xfrm>
            <a:off x="503238" y="827314"/>
            <a:ext cx="5402262" cy="2154436"/>
          </a:xfrm>
          <a:prstGeom prst="rect">
            <a:avLst/>
          </a:prstGeom>
          <a:noFill/>
          <a:ln w="9525">
            <a:noFill/>
            <a:miter lim="800000"/>
            <a:headEnd/>
            <a:tailEnd/>
          </a:ln>
        </p:spPr>
        <p:txBody>
          <a:bodyPr wrap="square">
            <a:spAutoFit/>
          </a:bodyPr>
          <a:lstStyle/>
          <a:p>
            <a:r>
              <a:rPr lang="el-GR" sz="2400" b="0" dirty="0" smtClean="0"/>
              <a:t>Τον Δεκέμβριο του 2005, ο</a:t>
            </a:r>
            <a:r>
              <a:rPr lang="en-US" sz="2400" b="0" dirty="0" smtClean="0"/>
              <a:t> </a:t>
            </a:r>
            <a:r>
              <a:rPr lang="en-US" sz="2400" b="0" dirty="0" err="1"/>
              <a:t>Evo</a:t>
            </a:r>
            <a:r>
              <a:rPr lang="en-US" sz="2400" b="0" dirty="0"/>
              <a:t> Morales </a:t>
            </a:r>
            <a:r>
              <a:rPr lang="el-GR" sz="2400" b="0" dirty="0" smtClean="0"/>
              <a:t>ήταν ο πρώτος ιθαγενής Ινδιάνος </a:t>
            </a:r>
            <a:r>
              <a:rPr lang="en-US" sz="2400" b="0" dirty="0" err="1" smtClean="0"/>
              <a:t>Aymara</a:t>
            </a:r>
            <a:r>
              <a:rPr lang="en-US" sz="2400" b="0" dirty="0" smtClean="0"/>
              <a:t> </a:t>
            </a:r>
            <a:r>
              <a:rPr lang="el-GR" sz="2400" b="0" dirty="0" smtClean="0"/>
              <a:t>που εκλέχθηκε για το προεδρικό αξίωμα στην</a:t>
            </a:r>
            <a:r>
              <a:rPr lang="en-US" sz="2400" b="0" dirty="0" smtClean="0"/>
              <a:t>180</a:t>
            </a:r>
            <a:r>
              <a:rPr lang="el-GR" sz="2400" b="0" dirty="0" err="1" smtClean="0"/>
              <a:t>χρονη</a:t>
            </a:r>
            <a:r>
              <a:rPr lang="el-GR" sz="2400" b="0" dirty="0" smtClean="0"/>
              <a:t> ιστορία της Βολιβίας.</a:t>
            </a:r>
            <a:endParaRPr lang="en-US" sz="2400" b="0" dirty="0"/>
          </a:p>
          <a:p>
            <a:endParaRPr lang="en-US"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par>
                                <p:cTn id="15" presetID="22" presetClass="entr" presetSubtype="8"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18440"/>
                                        </p:tgtEl>
                                        <p:attrNameLst>
                                          <p:attrName>style.visibility</p:attrName>
                                        </p:attrNameLst>
                                      </p:cBhvr>
                                      <p:to>
                                        <p:strVal val="visible"/>
                                      </p:to>
                                    </p:set>
                                    <p:animEffect transition="in" filter="wipe(left)">
                                      <p:cBhvr>
                                        <p:cTn id="24" dur="500"/>
                                        <p:tgtEl>
                                          <p:spTgt spid="1844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wipe(left)">
                                      <p:cBhvr>
                                        <p:cTn id="29" dur="500"/>
                                        <p:tgtEl>
                                          <p:spTgt spid="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wipe(left)">
                                      <p:cBhvr>
                                        <p:cTn id="34" dur="5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wipe(left)">
                                      <p:cBhvr>
                                        <p:cTn id="3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8" grpId="0"/>
      <p:bldP spid="18440"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3" name="Rectangle 5"/>
          <p:cNvSpPr>
            <a:spLocks noChangeArrowheads="1"/>
          </p:cNvSpPr>
          <p:nvPr/>
        </p:nvSpPr>
        <p:spPr bwMode="auto">
          <a:xfrm>
            <a:off x="566738" y="719138"/>
            <a:ext cx="8374062" cy="830997"/>
          </a:xfrm>
          <a:prstGeom prst="rect">
            <a:avLst/>
          </a:prstGeom>
          <a:noFill/>
          <a:ln w="9525" algn="ctr">
            <a:noFill/>
            <a:miter lim="800000"/>
            <a:headEnd/>
            <a:tailEnd/>
          </a:ln>
        </p:spPr>
        <p:txBody>
          <a:bodyPr wrap="square">
            <a:spAutoFit/>
          </a:bodyPr>
          <a:lstStyle/>
          <a:p>
            <a:pPr>
              <a:spcBef>
                <a:spcPct val="20000"/>
              </a:spcBef>
            </a:pPr>
            <a:r>
              <a:rPr lang="el-GR" sz="2400" dirty="0" smtClean="0">
                <a:solidFill>
                  <a:srgbClr val="356A41"/>
                </a:solidFill>
              </a:rPr>
              <a:t>Βιομηχανία και Υπηρεσίες στις Ηνωμένες Πολιτείες: Απασχόληση και Μισθοί σε διάφορους Τομείς</a:t>
            </a:r>
            <a:endParaRPr lang="en-US" sz="2400" dirty="0" smtClean="0">
              <a:solidFill>
                <a:srgbClr val="356A41"/>
              </a:solidFill>
            </a:endParaRPr>
          </a:p>
        </p:txBody>
      </p:sp>
      <p:grpSp>
        <p:nvGrpSpPr>
          <p:cNvPr id="14" name="Group 39"/>
          <p:cNvGrpSpPr>
            <a:grpSpLocks/>
          </p:cNvGrpSpPr>
          <p:nvPr/>
        </p:nvGrpSpPr>
        <p:grpSpPr bwMode="auto">
          <a:xfrm>
            <a:off x="533400" y="1549400"/>
            <a:ext cx="8494713" cy="5051425"/>
            <a:chOff x="566738" y="2200275"/>
            <a:chExt cx="7805737" cy="4219575"/>
          </a:xfrm>
        </p:grpSpPr>
        <p:sp>
          <p:nvSpPr>
            <p:cNvPr id="54292" name="Rectangle 15"/>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54293" name="Rectangle 16"/>
            <p:cNvSpPr>
              <a:spLocks noChangeArrowheads="1"/>
            </p:cNvSpPr>
            <p:nvPr/>
          </p:nvSpPr>
          <p:spPr bwMode="auto">
            <a:xfrm>
              <a:off x="581024" y="2219327"/>
              <a:ext cx="7772401" cy="267376"/>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18" name="Text Box 7"/>
          <p:cNvSpPr txBox="1">
            <a:spLocks noChangeArrowheads="1"/>
          </p:cNvSpPr>
          <p:nvPr/>
        </p:nvSpPr>
        <p:spPr bwMode="auto">
          <a:xfrm>
            <a:off x="568325" y="1568450"/>
            <a:ext cx="2174875" cy="285750"/>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ΣΧΗΜΑ</a:t>
            </a:r>
            <a:r>
              <a:rPr lang="en-US" dirty="0" smtClean="0"/>
              <a:t> </a:t>
            </a:r>
            <a:r>
              <a:rPr lang="en-US" dirty="0"/>
              <a:t>3-7 (1 </a:t>
            </a:r>
            <a:r>
              <a:rPr lang="el-GR" dirty="0" smtClean="0"/>
              <a:t>από</a:t>
            </a:r>
            <a:r>
              <a:rPr lang="en-US" dirty="0" smtClean="0"/>
              <a:t> </a:t>
            </a:r>
            <a:r>
              <a:rPr lang="en-US" dirty="0"/>
              <a:t>2)</a:t>
            </a:r>
          </a:p>
        </p:txBody>
      </p:sp>
      <p:sp>
        <p:nvSpPr>
          <p:cNvPr id="19" name="Rectangle 18"/>
          <p:cNvSpPr>
            <a:spLocks noChangeArrowheads="1"/>
          </p:cNvSpPr>
          <p:nvPr/>
        </p:nvSpPr>
        <p:spPr bwMode="auto">
          <a:xfrm>
            <a:off x="6086475" y="1878013"/>
            <a:ext cx="2921000" cy="3693319"/>
          </a:xfrm>
          <a:prstGeom prst="rect">
            <a:avLst/>
          </a:prstGeom>
          <a:noFill/>
          <a:ln w="9525">
            <a:noFill/>
            <a:miter lim="800000"/>
            <a:headEnd/>
            <a:tailEnd/>
          </a:ln>
        </p:spPr>
        <p:txBody>
          <a:bodyPr>
            <a:spAutoFit/>
          </a:bodyPr>
          <a:lstStyle/>
          <a:p>
            <a:pPr>
              <a:spcBef>
                <a:spcPct val="10000"/>
              </a:spcBef>
              <a:spcAft>
                <a:spcPct val="10000"/>
              </a:spcAft>
            </a:pPr>
            <a:r>
              <a:rPr lang="el-GR" sz="1800" dirty="0" smtClean="0"/>
              <a:t>Το διάγραμμα αυτό δείχνει τους πραγματικούς μισθούς (σε σταθερές τιμές 2008) που κερδίζουν οι εργάτες παραγωγής στη βιομηχανία των ΗΠΑ, σε όλες τις ιδιωτικές υπηρεσίες, καθώς και στις υπηρεσίες πληροφορικής (ένα υποσύνολο όλων των ιδιωτικών υπηρεσιών)</a:t>
            </a:r>
            <a:endParaRPr lang="en-US" sz="1800" dirty="0"/>
          </a:p>
        </p:txBody>
      </p:sp>
      <p:sp>
        <p:nvSpPr>
          <p:cNvPr id="20" name="Rectangle 19"/>
          <p:cNvSpPr>
            <a:spLocks noChangeArrowheads="1"/>
          </p:cNvSpPr>
          <p:nvPr/>
        </p:nvSpPr>
        <p:spPr bwMode="auto">
          <a:xfrm>
            <a:off x="657225" y="1938338"/>
            <a:ext cx="5429250" cy="4259262"/>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pic>
        <p:nvPicPr>
          <p:cNvPr id="3" name="Picture 2"/>
          <p:cNvPicPr>
            <a:picLocks noChangeAspect="1"/>
          </p:cNvPicPr>
          <p:nvPr/>
        </p:nvPicPr>
        <p:blipFill>
          <a:blip r:embed="rId3" cstate="print"/>
          <a:srcRect/>
          <a:stretch>
            <a:fillRect/>
          </a:stretch>
        </p:blipFill>
        <p:spPr bwMode="auto">
          <a:xfrm>
            <a:off x="723900" y="2016125"/>
            <a:ext cx="5276850" cy="4181475"/>
          </a:xfrm>
          <a:prstGeom prst="rect">
            <a:avLst/>
          </a:prstGeom>
          <a:noFill/>
          <a:ln w="9525">
            <a:noFill/>
            <a:miter lim="800000"/>
            <a:headEnd/>
            <a:tailEnd/>
          </a:ln>
        </p:spPr>
      </p:pic>
      <p:pic>
        <p:nvPicPr>
          <p:cNvPr id="5" name="Picture 4"/>
          <p:cNvPicPr>
            <a:picLocks noChangeAspect="1"/>
          </p:cNvPicPr>
          <p:nvPr/>
        </p:nvPicPr>
        <p:blipFill>
          <a:blip r:embed="rId4" cstate="print"/>
          <a:srcRect/>
          <a:stretch>
            <a:fillRect/>
          </a:stretch>
        </p:blipFill>
        <p:spPr bwMode="auto">
          <a:xfrm>
            <a:off x="723900" y="2016125"/>
            <a:ext cx="5276850" cy="4181475"/>
          </a:xfrm>
          <a:prstGeom prst="rect">
            <a:avLst/>
          </a:prstGeom>
          <a:noFill/>
          <a:ln w="9525">
            <a:noFill/>
            <a:miter lim="800000"/>
            <a:headEnd/>
            <a:tailEnd/>
          </a:ln>
        </p:spPr>
      </p:pic>
      <p:pic>
        <p:nvPicPr>
          <p:cNvPr id="4" name="Picture 3"/>
          <p:cNvPicPr>
            <a:picLocks noChangeAspect="1"/>
          </p:cNvPicPr>
          <p:nvPr/>
        </p:nvPicPr>
        <p:blipFill>
          <a:blip r:embed="rId5" cstate="print"/>
          <a:srcRect/>
          <a:stretch>
            <a:fillRect/>
          </a:stretch>
        </p:blipFill>
        <p:spPr bwMode="auto">
          <a:xfrm>
            <a:off x="723900" y="2016125"/>
            <a:ext cx="5276850" cy="4181475"/>
          </a:xfrm>
          <a:prstGeom prst="rect">
            <a:avLst/>
          </a:prstGeom>
          <a:noFill/>
          <a:ln w="9525">
            <a:noFill/>
            <a:miter lim="800000"/>
            <a:headEnd/>
            <a:tailEnd/>
          </a:ln>
        </p:spPr>
      </p:pic>
      <p:pic>
        <p:nvPicPr>
          <p:cNvPr id="7" name="Picture 6"/>
          <p:cNvPicPr>
            <a:picLocks noChangeAspect="1"/>
          </p:cNvPicPr>
          <p:nvPr/>
        </p:nvPicPr>
        <p:blipFill>
          <a:blip r:embed="rId6" cstate="print"/>
          <a:srcRect/>
          <a:stretch>
            <a:fillRect/>
          </a:stretch>
        </p:blipFill>
        <p:spPr bwMode="auto">
          <a:xfrm>
            <a:off x="723900" y="2016125"/>
            <a:ext cx="5276850" cy="4181475"/>
          </a:xfrm>
          <a:prstGeom prst="rect">
            <a:avLst/>
          </a:prstGeom>
          <a:noFill/>
          <a:ln w="9525">
            <a:noFill/>
            <a:miter lim="800000"/>
            <a:headEnd/>
            <a:tailEnd/>
          </a:ln>
        </p:spPr>
      </p:pic>
      <p:pic>
        <p:nvPicPr>
          <p:cNvPr id="8" name="Picture 7"/>
          <p:cNvPicPr>
            <a:picLocks noChangeAspect="1"/>
          </p:cNvPicPr>
          <p:nvPr/>
        </p:nvPicPr>
        <p:blipFill>
          <a:blip r:embed="rId7" cstate="print"/>
          <a:srcRect/>
          <a:stretch>
            <a:fillRect/>
          </a:stretch>
        </p:blipFill>
        <p:spPr bwMode="auto">
          <a:xfrm>
            <a:off x="723900" y="2016125"/>
            <a:ext cx="5276850" cy="4181475"/>
          </a:xfrm>
          <a:prstGeom prst="rect">
            <a:avLst/>
          </a:prstGeom>
          <a:noFill/>
          <a:ln w="9525">
            <a:noFill/>
            <a:miter lim="800000"/>
            <a:headEnd/>
            <a:tailEnd/>
          </a:ln>
        </p:spPr>
      </p:pic>
      <p:pic>
        <p:nvPicPr>
          <p:cNvPr id="9" name="Picture 8"/>
          <p:cNvPicPr>
            <a:picLocks noChangeAspect="1"/>
          </p:cNvPicPr>
          <p:nvPr/>
        </p:nvPicPr>
        <p:blipFill>
          <a:blip r:embed="rId8" cstate="print"/>
          <a:srcRect/>
          <a:stretch>
            <a:fillRect/>
          </a:stretch>
        </p:blipFill>
        <p:spPr bwMode="auto">
          <a:xfrm>
            <a:off x="723900" y="2016125"/>
            <a:ext cx="5276850" cy="4181475"/>
          </a:xfrm>
          <a:prstGeom prst="rect">
            <a:avLst/>
          </a:prstGeom>
          <a:noFill/>
          <a:ln w="9525">
            <a:noFill/>
            <a:miter lim="800000"/>
            <a:headEnd/>
            <a:tailEnd/>
          </a:ln>
        </p:spPr>
      </p:pic>
      <p:pic>
        <p:nvPicPr>
          <p:cNvPr id="10" name="Picture 9"/>
          <p:cNvPicPr>
            <a:picLocks noChangeAspect="1"/>
          </p:cNvPicPr>
          <p:nvPr/>
        </p:nvPicPr>
        <p:blipFill>
          <a:blip r:embed="rId9" cstate="print"/>
          <a:srcRect/>
          <a:stretch>
            <a:fillRect/>
          </a:stretch>
        </p:blipFill>
        <p:spPr bwMode="auto">
          <a:xfrm>
            <a:off x="723900" y="2016125"/>
            <a:ext cx="5276850" cy="4181475"/>
          </a:xfrm>
          <a:prstGeom prst="rect">
            <a:avLst/>
          </a:prstGeom>
          <a:noFill/>
          <a:ln w="9525">
            <a:noFill/>
            <a:miter lim="800000"/>
            <a:headEnd/>
            <a:tailEnd/>
          </a:ln>
        </p:spPr>
      </p:pic>
      <p:pic>
        <p:nvPicPr>
          <p:cNvPr id="11" name="Picture 10"/>
          <p:cNvPicPr>
            <a:picLocks noChangeAspect="1"/>
          </p:cNvPicPr>
          <p:nvPr/>
        </p:nvPicPr>
        <p:blipFill>
          <a:blip r:embed="rId10" cstate="print"/>
          <a:srcRect/>
          <a:stretch>
            <a:fillRect/>
          </a:stretch>
        </p:blipFill>
        <p:spPr bwMode="auto">
          <a:xfrm>
            <a:off x="723900" y="2016125"/>
            <a:ext cx="5276850" cy="4181475"/>
          </a:xfrm>
          <a:prstGeom prst="rect">
            <a:avLst/>
          </a:prstGeom>
          <a:noFill/>
          <a:ln w="9525">
            <a:noFill/>
            <a:miter lim="800000"/>
            <a:headEnd/>
            <a:tailEnd/>
          </a:ln>
        </p:spPr>
      </p:pic>
      <p:pic>
        <p:nvPicPr>
          <p:cNvPr id="12" name="Picture 11"/>
          <p:cNvPicPr>
            <a:picLocks noChangeAspect="1"/>
          </p:cNvPicPr>
          <p:nvPr/>
        </p:nvPicPr>
        <p:blipFill>
          <a:blip r:embed="rId11" cstate="print"/>
          <a:srcRect/>
          <a:stretch>
            <a:fillRect/>
          </a:stretch>
        </p:blipFill>
        <p:spPr bwMode="auto">
          <a:xfrm>
            <a:off x="723900" y="2016125"/>
            <a:ext cx="5276850" cy="4181475"/>
          </a:xfrm>
          <a:prstGeom prst="rect">
            <a:avLst/>
          </a:prstGeom>
          <a:noFill/>
          <a:ln w="9525">
            <a:noFill/>
            <a:miter lim="800000"/>
            <a:headEnd/>
            <a:tailEnd/>
          </a:ln>
        </p:spPr>
      </p:pic>
      <p:sp>
        <p:nvSpPr>
          <p:cNvPr id="54287" name="Rectangle 25"/>
          <p:cNvSpPr>
            <a:spLocks noChangeArrowheads="1"/>
          </p:cNvSpPr>
          <p:nvPr/>
        </p:nvSpPr>
        <p:spPr bwMode="auto">
          <a:xfrm>
            <a:off x="566738" y="476250"/>
            <a:ext cx="2393950" cy="206375"/>
          </a:xfrm>
          <a:prstGeom prst="rect">
            <a:avLst/>
          </a:prstGeom>
          <a:solidFill>
            <a:srgbClr val="D4E4C1"/>
          </a:solidFill>
          <a:ln w="9525" algn="ctr">
            <a:noFill/>
            <a:round/>
            <a:headEnd/>
            <a:tailEnd/>
          </a:ln>
        </p:spPr>
        <p:txBody>
          <a:bodyPr/>
          <a:lstStyle/>
          <a:p>
            <a:endParaRPr lang="en-US" sz="2800" b="0">
              <a:solidFill>
                <a:schemeClr val="tx2"/>
              </a:solidFill>
            </a:endParaRPr>
          </a:p>
        </p:txBody>
      </p:sp>
      <p:sp>
        <p:nvSpPr>
          <p:cNvPr id="54288" name="Rectangle 3"/>
          <p:cNvSpPr>
            <a:spLocks noGrp="1" noChangeArrowheads="1"/>
          </p:cNvSpPr>
          <p:nvPr>
            <p:ph type="title"/>
          </p:nvPr>
        </p:nvSpPr>
        <p:spPr>
          <a:xfrm>
            <a:off x="566738" y="1"/>
            <a:ext cx="8577262" cy="696686"/>
          </a:xfrm>
        </p:spPr>
        <p:txBody>
          <a:bodyPr/>
          <a:lstStyle/>
          <a:p>
            <a:r>
              <a:rPr lang="el-GR" dirty="0" smtClean="0">
                <a:solidFill>
                  <a:srgbClr val="668C6B"/>
                </a:solidFill>
              </a:rPr>
              <a:t>ΕΦΑΡΜΟΓΗ</a:t>
            </a:r>
            <a:endParaRPr lang="en-US" dirty="0" smtClean="0">
              <a:solidFill>
                <a:srgbClr val="668C6B"/>
              </a:solidFill>
            </a:endParaRPr>
          </a:p>
        </p:txBody>
      </p:sp>
      <p:cxnSp>
        <p:nvCxnSpPr>
          <p:cNvPr id="54289" name="Straight Connector 27"/>
          <p:cNvCxnSpPr>
            <a:cxnSpLocks noChangeShapeType="1"/>
          </p:cNvCxnSpPr>
          <p:nvPr/>
        </p:nvCxnSpPr>
        <p:spPr bwMode="auto">
          <a:xfrm flipV="1">
            <a:off x="566738" y="666750"/>
            <a:ext cx="2393950" cy="15875"/>
          </a:xfrm>
          <a:prstGeom prst="line">
            <a:avLst/>
          </a:prstGeom>
          <a:noFill/>
          <a:ln w="19050" cap="rnd" algn="ctr">
            <a:solidFill>
              <a:srgbClr val="A4C695"/>
            </a:solidFill>
            <a:prstDash val="sysDash"/>
            <a:round/>
            <a:headEnd/>
            <a:tailEnd/>
          </a:ln>
        </p:spPr>
      </p:cxnSp>
      <p:pic>
        <p:nvPicPr>
          <p:cNvPr id="30" name="Picture 29"/>
          <p:cNvPicPr>
            <a:picLocks noChangeAspect="1"/>
          </p:cNvPicPr>
          <p:nvPr/>
        </p:nvPicPr>
        <p:blipFill>
          <a:blip r:embed="rId12" cstate="print"/>
          <a:srcRect/>
          <a:stretch>
            <a:fillRect/>
          </a:stretch>
        </p:blipFill>
        <p:spPr bwMode="auto">
          <a:xfrm>
            <a:off x="657225" y="2016125"/>
            <a:ext cx="5276850" cy="4181475"/>
          </a:xfrm>
          <a:prstGeom prst="rect">
            <a:avLst/>
          </a:prstGeom>
          <a:noFill/>
          <a:ln w="9525">
            <a:noFill/>
            <a:miter lim="800000"/>
            <a:headEnd/>
            <a:tailEnd/>
          </a:ln>
        </p:spPr>
      </p:pic>
      <p:sp>
        <p:nvSpPr>
          <p:cNvPr id="54291" name="Text Box 22"/>
          <p:cNvSpPr txBox="1">
            <a:spLocks noChangeArrowheads="1"/>
          </p:cNvSpPr>
          <p:nvPr/>
        </p:nvSpPr>
        <p:spPr bwMode="auto">
          <a:xfrm>
            <a:off x="2984500" y="1568450"/>
            <a:ext cx="4403834" cy="307777"/>
          </a:xfrm>
          <a:prstGeom prst="rect">
            <a:avLst/>
          </a:prstGeom>
          <a:noFill/>
          <a:ln w="9525">
            <a:noFill/>
            <a:miter lim="800000"/>
            <a:headEnd/>
            <a:tailEnd/>
          </a:ln>
        </p:spPr>
        <p:txBody>
          <a:bodyPr wrap="none">
            <a:spAutoFit/>
          </a:bodyPr>
          <a:lstStyle/>
          <a:p>
            <a:r>
              <a:rPr lang="el-GR" dirty="0" smtClean="0">
                <a:solidFill>
                  <a:srgbClr val="8A3A6A"/>
                </a:solidFill>
              </a:rPr>
              <a:t>Πραγματικά Ωρομίσθια των Εργατών Παραγωγής</a:t>
            </a:r>
            <a:endParaRPr lang="en-US" dirty="0">
              <a:solidFill>
                <a:srgbClr val="8A3A6A"/>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ppt_x</p:attrName>
                                        </p:attrNameLst>
                                      </p:cBhvr>
                                      <p:tavLst>
                                        <p:tav tm="0">
                                          <p:val>
                                            <p:strVal val="#ppt_x-.2"/>
                                          </p:val>
                                        </p:tav>
                                        <p:tav tm="100000">
                                          <p:val>
                                            <p:strVal val="#ppt_x"/>
                                          </p:val>
                                        </p:tav>
                                      </p:tavLst>
                                    </p:anim>
                                    <p:anim calcmode="lin" valueType="num">
                                      <p:cBhvr>
                                        <p:cTn id="8" dur="5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9" dur="500"/>
                                        <p:tgtEl>
                                          <p:spTgt spid="1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750"/>
                                        <p:tgtEl>
                                          <p:spTgt spid="3"/>
                                        </p:tgtEl>
                                      </p:cBhvr>
                                    </p:animEffect>
                                  </p:childTnLst>
                                </p:cTn>
                              </p:par>
                            </p:childTnLst>
                          </p:cTn>
                        </p:par>
                        <p:par>
                          <p:cTn id="22" fill="hold">
                            <p:stCondLst>
                              <p:cond delay="2750"/>
                            </p:stCondLst>
                            <p:childTnLst>
                              <p:par>
                                <p:cTn id="23" presetID="22" presetClass="entr" presetSubtype="1"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750"/>
                                        <p:tgtEl>
                                          <p:spTgt spid="4"/>
                                        </p:tgtEl>
                                      </p:cBhvr>
                                    </p:animEffect>
                                  </p:childTnLst>
                                </p:cTn>
                              </p:par>
                            </p:childTnLst>
                          </p:cTn>
                        </p:par>
                        <p:par>
                          <p:cTn id="26" fill="hold">
                            <p:stCondLst>
                              <p:cond delay="3500"/>
                            </p:stCondLst>
                            <p:childTnLst>
                              <p:par>
                                <p:cTn id="27" presetID="22" presetClass="entr" presetSubtype="8"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750"/>
                                        <p:tgtEl>
                                          <p:spTgt spid="5"/>
                                        </p:tgtEl>
                                      </p:cBhvr>
                                    </p:animEffect>
                                  </p:childTnLst>
                                </p:cTn>
                              </p:par>
                            </p:childTnLst>
                          </p:cTn>
                        </p:par>
                        <p:par>
                          <p:cTn id="30" fill="hold">
                            <p:stCondLst>
                              <p:cond delay="4250"/>
                            </p:stCondLst>
                            <p:childTnLst>
                              <p:par>
                                <p:cTn id="31" presetID="22" presetClass="entr" presetSubtype="8" fill="hold" nodeType="after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wipe(left)">
                                      <p:cBhvr>
                                        <p:cTn id="33" dur="500"/>
                                        <p:tgtEl>
                                          <p:spTgt spid="30"/>
                                        </p:tgtEl>
                                      </p:cBhvr>
                                    </p:animEffect>
                                  </p:childTnLst>
                                </p:cTn>
                              </p:par>
                            </p:childTnLst>
                          </p:cTn>
                        </p:par>
                        <p:par>
                          <p:cTn id="34" fill="hold">
                            <p:stCondLst>
                              <p:cond delay="4750"/>
                            </p:stCondLst>
                            <p:childTnLst>
                              <p:par>
                                <p:cTn id="35" presetID="22" presetClass="entr" presetSubtype="8"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1000"/>
                                        <p:tgtEl>
                                          <p:spTgt spid="7"/>
                                        </p:tgtEl>
                                      </p:cBhvr>
                                    </p:animEffect>
                                  </p:childTnLst>
                                </p:cTn>
                              </p:par>
                            </p:childTnLst>
                          </p:cTn>
                        </p:par>
                        <p:par>
                          <p:cTn id="38" fill="hold">
                            <p:stCondLst>
                              <p:cond delay="5750"/>
                            </p:stCondLst>
                            <p:childTnLst>
                              <p:par>
                                <p:cTn id="39" presetID="22" presetClass="entr" presetSubtype="8"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750"/>
                                        <p:tgtEl>
                                          <p:spTgt spid="8"/>
                                        </p:tgtEl>
                                      </p:cBhvr>
                                    </p:animEffect>
                                  </p:childTnLst>
                                </p:cTn>
                              </p:par>
                            </p:childTnLst>
                          </p:cTn>
                        </p:par>
                        <p:par>
                          <p:cTn id="42" fill="hold">
                            <p:stCondLst>
                              <p:cond delay="6500"/>
                            </p:stCondLst>
                            <p:childTnLst>
                              <p:par>
                                <p:cTn id="43" presetID="22" presetClass="entr" presetSubtype="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left)">
                                      <p:cBhvr>
                                        <p:cTn id="45" dur="1000"/>
                                        <p:tgtEl>
                                          <p:spTgt spid="9"/>
                                        </p:tgtEl>
                                      </p:cBhvr>
                                    </p:animEffect>
                                  </p:childTnLst>
                                </p:cTn>
                              </p:par>
                            </p:childTnLst>
                          </p:cTn>
                        </p:par>
                        <p:par>
                          <p:cTn id="46" fill="hold">
                            <p:stCondLst>
                              <p:cond delay="7500"/>
                            </p:stCondLst>
                            <p:childTnLst>
                              <p:par>
                                <p:cTn id="47" presetID="22" presetClass="entr" presetSubtype="2" fill="hold"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750"/>
                                        <p:tgtEl>
                                          <p:spTgt spid="10"/>
                                        </p:tgtEl>
                                      </p:cBhvr>
                                    </p:animEffect>
                                  </p:childTnLst>
                                </p:cTn>
                              </p:par>
                            </p:childTnLst>
                          </p:cTn>
                        </p:par>
                        <p:par>
                          <p:cTn id="50" fill="hold">
                            <p:stCondLst>
                              <p:cond delay="8250"/>
                            </p:stCondLst>
                            <p:childTnLst>
                              <p:par>
                                <p:cTn id="51" presetID="22" presetClass="entr" presetSubtype="8" fill="hold"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1000"/>
                                        <p:tgtEl>
                                          <p:spTgt spid="11"/>
                                        </p:tgtEl>
                                      </p:cBhvr>
                                    </p:animEffect>
                                  </p:childTnLst>
                                </p:cTn>
                              </p:par>
                            </p:childTnLst>
                          </p:cTn>
                        </p:par>
                        <p:par>
                          <p:cTn id="54" fill="hold">
                            <p:stCondLst>
                              <p:cond delay="9250"/>
                            </p:stCondLst>
                            <p:childTnLst>
                              <p:par>
                                <p:cTn id="55" presetID="22" presetClass="entr" presetSubtype="8" fill="hold"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left)">
                                      <p:cBhvr>
                                        <p:cTn id="57" dur="750"/>
                                        <p:tgtEl>
                                          <p:spTgt spid="12"/>
                                        </p:tgtEl>
                                      </p:cBhvr>
                                    </p:animEffect>
                                  </p:childTnLst>
                                </p:cTn>
                              </p:par>
                            </p:childTnLst>
                          </p:cTn>
                        </p:par>
                        <p:par>
                          <p:cTn id="58" fill="hold">
                            <p:stCondLst>
                              <p:cond delay="10000"/>
                            </p:stCondLst>
                            <p:childTnLst>
                              <p:par>
                                <p:cTn id="59" presetID="22" presetClass="entr" presetSubtype="8"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left)">
                                      <p:cBhvr>
                                        <p:cTn id="6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1" name="Rectangle 5"/>
          <p:cNvSpPr>
            <a:spLocks noChangeArrowheads="1"/>
          </p:cNvSpPr>
          <p:nvPr/>
        </p:nvSpPr>
        <p:spPr bwMode="auto">
          <a:xfrm>
            <a:off x="566738" y="719138"/>
            <a:ext cx="8272462" cy="830997"/>
          </a:xfrm>
          <a:prstGeom prst="rect">
            <a:avLst/>
          </a:prstGeom>
          <a:noFill/>
          <a:ln w="9525" algn="ctr">
            <a:noFill/>
            <a:miter lim="800000"/>
            <a:headEnd/>
            <a:tailEnd/>
          </a:ln>
        </p:spPr>
        <p:txBody>
          <a:bodyPr wrap="square">
            <a:spAutoFit/>
          </a:bodyPr>
          <a:lstStyle/>
          <a:p>
            <a:pPr>
              <a:spcBef>
                <a:spcPct val="20000"/>
              </a:spcBef>
            </a:pPr>
            <a:r>
              <a:rPr lang="el-GR" sz="2400" dirty="0" smtClean="0">
                <a:solidFill>
                  <a:srgbClr val="356A41"/>
                </a:solidFill>
              </a:rPr>
              <a:t>Βιομηχανία και Υπηρεσίες στις Ηνωμένες Πολιτείες: Απασχόληση και Μισθοί σε διάφορους Τομείς</a:t>
            </a:r>
            <a:endParaRPr lang="en-US" sz="2400" dirty="0" smtClean="0">
              <a:solidFill>
                <a:srgbClr val="356A41"/>
              </a:solidFill>
            </a:endParaRPr>
          </a:p>
        </p:txBody>
      </p:sp>
      <p:grpSp>
        <p:nvGrpSpPr>
          <p:cNvPr id="56322" name="Group 39"/>
          <p:cNvGrpSpPr>
            <a:grpSpLocks/>
          </p:cNvGrpSpPr>
          <p:nvPr/>
        </p:nvGrpSpPr>
        <p:grpSpPr bwMode="auto">
          <a:xfrm>
            <a:off x="533400" y="1549400"/>
            <a:ext cx="8494713" cy="5051425"/>
            <a:chOff x="566738" y="2200275"/>
            <a:chExt cx="7805737" cy="4219575"/>
          </a:xfrm>
        </p:grpSpPr>
        <p:sp>
          <p:nvSpPr>
            <p:cNvPr id="56340" name="Rectangle 15"/>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56341" name="Rectangle 16"/>
            <p:cNvSpPr>
              <a:spLocks noChangeArrowheads="1"/>
            </p:cNvSpPr>
            <p:nvPr/>
          </p:nvSpPr>
          <p:spPr bwMode="auto">
            <a:xfrm>
              <a:off x="581024" y="2219327"/>
              <a:ext cx="7772401" cy="264182"/>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56323" name="Text Box 7"/>
          <p:cNvSpPr txBox="1">
            <a:spLocks noChangeArrowheads="1"/>
          </p:cNvSpPr>
          <p:nvPr/>
        </p:nvSpPr>
        <p:spPr bwMode="auto">
          <a:xfrm>
            <a:off x="568325" y="1568450"/>
            <a:ext cx="2174875" cy="285750"/>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ΣΧΗΜΑ</a:t>
            </a:r>
            <a:r>
              <a:rPr lang="en-US" dirty="0" smtClean="0"/>
              <a:t> </a:t>
            </a:r>
            <a:r>
              <a:rPr lang="en-US" dirty="0"/>
              <a:t>3-7 (2 </a:t>
            </a:r>
            <a:r>
              <a:rPr lang="el-GR" dirty="0" smtClean="0"/>
              <a:t>από</a:t>
            </a:r>
            <a:r>
              <a:rPr lang="en-US" dirty="0" smtClean="0"/>
              <a:t> </a:t>
            </a:r>
            <a:r>
              <a:rPr lang="en-US" dirty="0"/>
              <a:t>2)</a:t>
            </a:r>
          </a:p>
        </p:txBody>
      </p:sp>
      <p:sp>
        <p:nvSpPr>
          <p:cNvPr id="19" name="Rectangle 18"/>
          <p:cNvSpPr>
            <a:spLocks noChangeArrowheads="1"/>
          </p:cNvSpPr>
          <p:nvPr/>
        </p:nvSpPr>
        <p:spPr bwMode="auto">
          <a:xfrm>
            <a:off x="6223000" y="2009775"/>
            <a:ext cx="2746375" cy="4185761"/>
          </a:xfrm>
          <a:prstGeom prst="rect">
            <a:avLst/>
          </a:prstGeom>
          <a:noFill/>
          <a:ln w="9525">
            <a:noFill/>
            <a:miter lim="800000"/>
            <a:headEnd/>
            <a:tailEnd/>
          </a:ln>
        </p:spPr>
        <p:txBody>
          <a:bodyPr>
            <a:spAutoFit/>
          </a:bodyPr>
          <a:lstStyle/>
          <a:p>
            <a:pPr>
              <a:spcBef>
                <a:spcPct val="10000"/>
              </a:spcBef>
              <a:spcAft>
                <a:spcPct val="10000"/>
              </a:spcAft>
            </a:pPr>
            <a:r>
              <a:rPr lang="el-GR" dirty="0" smtClean="0"/>
              <a:t>Ενώ οι μισθοί ήταν ελαφρώς υψηλότεροι στη βιομηχανία απ’ ότι στο σύνολο των ιδιωτικών υπηρεσιών από το 1974 έως το 2007, όλες οι ιδιωτικές υπηρεσίες είναι υψηλότερες από το 2008. Η αλλαγή αυτή οφείλεται εν μέρει στην επίπτωση των μισθών στον κλάδο υπηρεσιών πληροφορικής, οι οποίοι είναι σημαντικά υψηλότεροι από εκείνους της βιομηχανίας.  Οι πραγματικοί μισθοί των εργατών παραγωγής έχουν μειωθεί ανάμεσα στο 1979 και το 1995, αλλά μετά το 1985 αυξάνουν. </a:t>
            </a:r>
          </a:p>
        </p:txBody>
      </p:sp>
      <p:sp>
        <p:nvSpPr>
          <p:cNvPr id="56325" name="Rectangle 22"/>
          <p:cNvSpPr>
            <a:spLocks noChangeArrowheads="1"/>
          </p:cNvSpPr>
          <p:nvPr/>
        </p:nvSpPr>
        <p:spPr bwMode="auto">
          <a:xfrm>
            <a:off x="566738" y="476250"/>
            <a:ext cx="2393950" cy="206375"/>
          </a:xfrm>
          <a:prstGeom prst="rect">
            <a:avLst/>
          </a:prstGeom>
          <a:solidFill>
            <a:srgbClr val="D4E4C1"/>
          </a:solidFill>
          <a:ln w="9525" algn="ctr">
            <a:noFill/>
            <a:round/>
            <a:headEnd/>
            <a:tailEnd/>
          </a:ln>
        </p:spPr>
        <p:txBody>
          <a:bodyPr/>
          <a:lstStyle/>
          <a:p>
            <a:endParaRPr lang="en-US" sz="2800" b="0">
              <a:solidFill>
                <a:schemeClr val="tx2"/>
              </a:solidFill>
            </a:endParaRPr>
          </a:p>
        </p:txBody>
      </p:sp>
      <p:sp>
        <p:nvSpPr>
          <p:cNvPr id="56326" name="Rectangle 3"/>
          <p:cNvSpPr>
            <a:spLocks noGrp="1" noChangeArrowheads="1"/>
          </p:cNvSpPr>
          <p:nvPr>
            <p:ph type="title"/>
          </p:nvPr>
        </p:nvSpPr>
        <p:spPr>
          <a:xfrm>
            <a:off x="566738" y="0"/>
            <a:ext cx="8577262" cy="653143"/>
          </a:xfrm>
        </p:spPr>
        <p:txBody>
          <a:bodyPr/>
          <a:lstStyle/>
          <a:p>
            <a:r>
              <a:rPr lang="el-GR" dirty="0" smtClean="0">
                <a:solidFill>
                  <a:srgbClr val="668C6B"/>
                </a:solidFill>
              </a:rPr>
              <a:t>ΕΦΑΡΜΟΓΗ</a:t>
            </a:r>
            <a:endParaRPr lang="en-US" dirty="0" smtClean="0">
              <a:solidFill>
                <a:srgbClr val="668C6B"/>
              </a:solidFill>
            </a:endParaRPr>
          </a:p>
        </p:txBody>
      </p:sp>
      <p:cxnSp>
        <p:nvCxnSpPr>
          <p:cNvPr id="56327" name="Straight Connector 24"/>
          <p:cNvCxnSpPr>
            <a:cxnSpLocks noChangeShapeType="1"/>
          </p:cNvCxnSpPr>
          <p:nvPr/>
        </p:nvCxnSpPr>
        <p:spPr bwMode="auto">
          <a:xfrm flipV="1">
            <a:off x="566738" y="666750"/>
            <a:ext cx="2393950" cy="15875"/>
          </a:xfrm>
          <a:prstGeom prst="line">
            <a:avLst/>
          </a:prstGeom>
          <a:noFill/>
          <a:ln w="19050" cap="rnd" algn="ctr">
            <a:solidFill>
              <a:srgbClr val="A4C695"/>
            </a:solidFill>
            <a:prstDash val="sysDash"/>
            <a:round/>
            <a:headEnd/>
            <a:tailEnd/>
          </a:ln>
        </p:spPr>
      </p:cxnSp>
      <p:sp>
        <p:nvSpPr>
          <p:cNvPr id="56328" name="Rectangle 25"/>
          <p:cNvSpPr>
            <a:spLocks noChangeArrowheads="1"/>
          </p:cNvSpPr>
          <p:nvPr/>
        </p:nvSpPr>
        <p:spPr bwMode="auto">
          <a:xfrm>
            <a:off x="657225" y="1938338"/>
            <a:ext cx="5429250" cy="4259262"/>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pic>
        <p:nvPicPr>
          <p:cNvPr id="56329" name="Picture 26"/>
          <p:cNvPicPr>
            <a:picLocks noChangeAspect="1"/>
          </p:cNvPicPr>
          <p:nvPr/>
        </p:nvPicPr>
        <p:blipFill>
          <a:blip r:embed="rId3" cstate="print"/>
          <a:srcRect/>
          <a:stretch>
            <a:fillRect/>
          </a:stretch>
        </p:blipFill>
        <p:spPr bwMode="auto">
          <a:xfrm>
            <a:off x="723900" y="2016125"/>
            <a:ext cx="5276850" cy="4181475"/>
          </a:xfrm>
          <a:prstGeom prst="rect">
            <a:avLst/>
          </a:prstGeom>
          <a:noFill/>
          <a:ln w="9525">
            <a:noFill/>
            <a:miter lim="800000"/>
            <a:headEnd/>
            <a:tailEnd/>
          </a:ln>
        </p:spPr>
      </p:pic>
      <p:pic>
        <p:nvPicPr>
          <p:cNvPr id="56330" name="Picture 27"/>
          <p:cNvPicPr>
            <a:picLocks noChangeAspect="1"/>
          </p:cNvPicPr>
          <p:nvPr/>
        </p:nvPicPr>
        <p:blipFill>
          <a:blip r:embed="rId4" cstate="print"/>
          <a:srcRect/>
          <a:stretch>
            <a:fillRect/>
          </a:stretch>
        </p:blipFill>
        <p:spPr bwMode="auto">
          <a:xfrm>
            <a:off x="723900" y="2016125"/>
            <a:ext cx="5276850" cy="4181475"/>
          </a:xfrm>
          <a:prstGeom prst="rect">
            <a:avLst/>
          </a:prstGeom>
          <a:noFill/>
          <a:ln w="9525">
            <a:noFill/>
            <a:miter lim="800000"/>
            <a:headEnd/>
            <a:tailEnd/>
          </a:ln>
        </p:spPr>
      </p:pic>
      <p:pic>
        <p:nvPicPr>
          <p:cNvPr id="56331" name="Picture 28"/>
          <p:cNvPicPr>
            <a:picLocks noChangeAspect="1"/>
          </p:cNvPicPr>
          <p:nvPr/>
        </p:nvPicPr>
        <p:blipFill>
          <a:blip r:embed="rId5" cstate="print"/>
          <a:srcRect/>
          <a:stretch>
            <a:fillRect/>
          </a:stretch>
        </p:blipFill>
        <p:spPr bwMode="auto">
          <a:xfrm>
            <a:off x="723900" y="2016125"/>
            <a:ext cx="5276850" cy="4181475"/>
          </a:xfrm>
          <a:prstGeom prst="rect">
            <a:avLst/>
          </a:prstGeom>
          <a:noFill/>
          <a:ln w="9525">
            <a:noFill/>
            <a:miter lim="800000"/>
            <a:headEnd/>
            <a:tailEnd/>
          </a:ln>
        </p:spPr>
      </p:pic>
      <p:pic>
        <p:nvPicPr>
          <p:cNvPr id="56332" name="Picture 29"/>
          <p:cNvPicPr>
            <a:picLocks noChangeAspect="1"/>
          </p:cNvPicPr>
          <p:nvPr/>
        </p:nvPicPr>
        <p:blipFill>
          <a:blip r:embed="rId6" cstate="print"/>
          <a:srcRect/>
          <a:stretch>
            <a:fillRect/>
          </a:stretch>
        </p:blipFill>
        <p:spPr bwMode="auto">
          <a:xfrm>
            <a:off x="723900" y="2016125"/>
            <a:ext cx="5276850" cy="4181475"/>
          </a:xfrm>
          <a:prstGeom prst="rect">
            <a:avLst/>
          </a:prstGeom>
          <a:noFill/>
          <a:ln w="9525">
            <a:noFill/>
            <a:miter lim="800000"/>
            <a:headEnd/>
            <a:tailEnd/>
          </a:ln>
        </p:spPr>
      </p:pic>
      <p:pic>
        <p:nvPicPr>
          <p:cNvPr id="56333" name="Picture 30"/>
          <p:cNvPicPr>
            <a:picLocks noChangeAspect="1"/>
          </p:cNvPicPr>
          <p:nvPr/>
        </p:nvPicPr>
        <p:blipFill>
          <a:blip r:embed="rId7" cstate="print"/>
          <a:srcRect/>
          <a:stretch>
            <a:fillRect/>
          </a:stretch>
        </p:blipFill>
        <p:spPr bwMode="auto">
          <a:xfrm>
            <a:off x="723900" y="2016125"/>
            <a:ext cx="5276850" cy="4181475"/>
          </a:xfrm>
          <a:prstGeom prst="rect">
            <a:avLst/>
          </a:prstGeom>
          <a:noFill/>
          <a:ln w="9525">
            <a:noFill/>
            <a:miter lim="800000"/>
            <a:headEnd/>
            <a:tailEnd/>
          </a:ln>
        </p:spPr>
      </p:pic>
      <p:pic>
        <p:nvPicPr>
          <p:cNvPr id="56334" name="Picture 31"/>
          <p:cNvPicPr>
            <a:picLocks noChangeAspect="1"/>
          </p:cNvPicPr>
          <p:nvPr/>
        </p:nvPicPr>
        <p:blipFill>
          <a:blip r:embed="rId8" cstate="print"/>
          <a:srcRect/>
          <a:stretch>
            <a:fillRect/>
          </a:stretch>
        </p:blipFill>
        <p:spPr bwMode="auto">
          <a:xfrm>
            <a:off x="723900" y="2016125"/>
            <a:ext cx="5276850" cy="4181475"/>
          </a:xfrm>
          <a:prstGeom prst="rect">
            <a:avLst/>
          </a:prstGeom>
          <a:noFill/>
          <a:ln w="9525">
            <a:noFill/>
            <a:miter lim="800000"/>
            <a:headEnd/>
            <a:tailEnd/>
          </a:ln>
        </p:spPr>
      </p:pic>
      <p:pic>
        <p:nvPicPr>
          <p:cNvPr id="56335" name="Picture 32"/>
          <p:cNvPicPr>
            <a:picLocks noChangeAspect="1"/>
          </p:cNvPicPr>
          <p:nvPr/>
        </p:nvPicPr>
        <p:blipFill>
          <a:blip r:embed="rId9" cstate="print"/>
          <a:srcRect/>
          <a:stretch>
            <a:fillRect/>
          </a:stretch>
        </p:blipFill>
        <p:spPr bwMode="auto">
          <a:xfrm>
            <a:off x="723900" y="2016125"/>
            <a:ext cx="5276850" cy="4181475"/>
          </a:xfrm>
          <a:prstGeom prst="rect">
            <a:avLst/>
          </a:prstGeom>
          <a:noFill/>
          <a:ln w="9525">
            <a:noFill/>
            <a:miter lim="800000"/>
            <a:headEnd/>
            <a:tailEnd/>
          </a:ln>
        </p:spPr>
      </p:pic>
      <p:pic>
        <p:nvPicPr>
          <p:cNvPr id="56336" name="Picture 33"/>
          <p:cNvPicPr>
            <a:picLocks noChangeAspect="1"/>
          </p:cNvPicPr>
          <p:nvPr/>
        </p:nvPicPr>
        <p:blipFill>
          <a:blip r:embed="rId10" cstate="print"/>
          <a:srcRect/>
          <a:stretch>
            <a:fillRect/>
          </a:stretch>
        </p:blipFill>
        <p:spPr bwMode="auto">
          <a:xfrm>
            <a:off x="723900" y="2016125"/>
            <a:ext cx="5276850" cy="4181475"/>
          </a:xfrm>
          <a:prstGeom prst="rect">
            <a:avLst/>
          </a:prstGeom>
          <a:noFill/>
          <a:ln w="9525">
            <a:noFill/>
            <a:miter lim="800000"/>
            <a:headEnd/>
            <a:tailEnd/>
          </a:ln>
        </p:spPr>
      </p:pic>
      <p:pic>
        <p:nvPicPr>
          <p:cNvPr id="56337" name="Picture 34"/>
          <p:cNvPicPr>
            <a:picLocks noChangeAspect="1"/>
          </p:cNvPicPr>
          <p:nvPr/>
        </p:nvPicPr>
        <p:blipFill>
          <a:blip r:embed="rId11" cstate="print"/>
          <a:srcRect/>
          <a:stretch>
            <a:fillRect/>
          </a:stretch>
        </p:blipFill>
        <p:spPr bwMode="auto">
          <a:xfrm>
            <a:off x="723900" y="2016125"/>
            <a:ext cx="5276850" cy="4181475"/>
          </a:xfrm>
          <a:prstGeom prst="rect">
            <a:avLst/>
          </a:prstGeom>
          <a:noFill/>
          <a:ln w="9525">
            <a:noFill/>
            <a:miter lim="800000"/>
            <a:headEnd/>
            <a:tailEnd/>
          </a:ln>
        </p:spPr>
      </p:pic>
      <p:pic>
        <p:nvPicPr>
          <p:cNvPr id="56338" name="Picture 35"/>
          <p:cNvPicPr>
            <a:picLocks noChangeAspect="1"/>
          </p:cNvPicPr>
          <p:nvPr/>
        </p:nvPicPr>
        <p:blipFill>
          <a:blip r:embed="rId12" cstate="print"/>
          <a:srcRect/>
          <a:stretch>
            <a:fillRect/>
          </a:stretch>
        </p:blipFill>
        <p:spPr bwMode="auto">
          <a:xfrm>
            <a:off x="657225" y="2016125"/>
            <a:ext cx="5276850" cy="4181475"/>
          </a:xfrm>
          <a:prstGeom prst="rect">
            <a:avLst/>
          </a:prstGeom>
          <a:noFill/>
          <a:ln w="9525">
            <a:noFill/>
            <a:miter lim="800000"/>
            <a:headEnd/>
            <a:tailEnd/>
          </a:ln>
        </p:spPr>
      </p:pic>
      <p:sp>
        <p:nvSpPr>
          <p:cNvPr id="56339" name="Text Box 22"/>
          <p:cNvSpPr txBox="1">
            <a:spLocks noChangeArrowheads="1"/>
          </p:cNvSpPr>
          <p:nvPr/>
        </p:nvSpPr>
        <p:spPr bwMode="auto">
          <a:xfrm>
            <a:off x="2854325" y="1582738"/>
            <a:ext cx="5269456" cy="523220"/>
          </a:xfrm>
          <a:prstGeom prst="rect">
            <a:avLst/>
          </a:prstGeom>
          <a:noFill/>
          <a:ln w="9525">
            <a:noFill/>
            <a:miter lim="800000"/>
            <a:headEnd/>
            <a:tailEnd/>
          </a:ln>
        </p:spPr>
        <p:txBody>
          <a:bodyPr wrap="square">
            <a:spAutoFit/>
          </a:bodyPr>
          <a:lstStyle/>
          <a:p>
            <a:r>
              <a:rPr lang="el-GR" dirty="0" smtClean="0">
                <a:solidFill>
                  <a:srgbClr val="8A3A6A"/>
                </a:solidFill>
              </a:rPr>
              <a:t>Πραγματικά Ωρομίσθια των Εργατών Παραγωγής (συνέχεια</a:t>
            </a:r>
            <a:r>
              <a:rPr lang="en-US" dirty="0">
                <a:solidFill>
                  <a:srgbClr val="8A3A6A"/>
                </a:solidFill>
              </a:rPr>
              <a:t/>
            </a:r>
            <a:br>
              <a:rPr lang="en-US" dirty="0">
                <a:solidFill>
                  <a:srgbClr val="8A3A6A"/>
                </a:solidFill>
              </a:rPr>
            </a:br>
            <a:endParaRPr lang="en-US" dirty="0">
              <a:solidFill>
                <a:srgbClr val="8A3A6A"/>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69" name="Rectangle 5"/>
          <p:cNvSpPr>
            <a:spLocks noChangeArrowheads="1"/>
          </p:cNvSpPr>
          <p:nvPr/>
        </p:nvSpPr>
        <p:spPr bwMode="auto">
          <a:xfrm>
            <a:off x="566738" y="719138"/>
            <a:ext cx="8243433" cy="830997"/>
          </a:xfrm>
          <a:prstGeom prst="rect">
            <a:avLst/>
          </a:prstGeom>
          <a:noFill/>
          <a:ln w="9525" algn="ctr">
            <a:noFill/>
            <a:miter lim="800000"/>
            <a:headEnd/>
            <a:tailEnd/>
          </a:ln>
        </p:spPr>
        <p:txBody>
          <a:bodyPr wrap="square">
            <a:spAutoFit/>
          </a:bodyPr>
          <a:lstStyle/>
          <a:p>
            <a:pPr>
              <a:spcBef>
                <a:spcPct val="20000"/>
              </a:spcBef>
            </a:pPr>
            <a:r>
              <a:rPr lang="el-GR" sz="2400" dirty="0" smtClean="0">
                <a:solidFill>
                  <a:srgbClr val="356A41"/>
                </a:solidFill>
              </a:rPr>
              <a:t>Βιομηχανία και Υπηρεσίες στις Ηνωμένες Πολιτείες: Απασχόληση και Μισθοί σε διάφορους Τομείς</a:t>
            </a:r>
            <a:endParaRPr lang="en-US" sz="2400" dirty="0" smtClean="0">
              <a:solidFill>
                <a:srgbClr val="356A41"/>
              </a:solidFill>
            </a:endParaRPr>
          </a:p>
        </p:txBody>
      </p:sp>
      <p:grpSp>
        <p:nvGrpSpPr>
          <p:cNvPr id="12" name="Group 39"/>
          <p:cNvGrpSpPr>
            <a:grpSpLocks/>
          </p:cNvGrpSpPr>
          <p:nvPr/>
        </p:nvGrpSpPr>
        <p:grpSpPr bwMode="auto">
          <a:xfrm>
            <a:off x="574675" y="1522413"/>
            <a:ext cx="8458200" cy="5081587"/>
            <a:chOff x="566738" y="2200275"/>
            <a:chExt cx="7805737" cy="4219575"/>
          </a:xfrm>
        </p:grpSpPr>
        <p:sp>
          <p:nvSpPr>
            <p:cNvPr id="58378" name="Rectangle 13"/>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58379" name="Rectangle 20"/>
            <p:cNvSpPr>
              <a:spLocks noChangeArrowheads="1"/>
            </p:cNvSpPr>
            <p:nvPr/>
          </p:nvSpPr>
          <p:spPr bwMode="auto">
            <a:xfrm>
              <a:off x="581023" y="2219328"/>
              <a:ext cx="7772402" cy="311349"/>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22" name="Text Box 7"/>
          <p:cNvSpPr txBox="1">
            <a:spLocks noChangeArrowheads="1"/>
          </p:cNvSpPr>
          <p:nvPr/>
        </p:nvSpPr>
        <p:spPr bwMode="auto">
          <a:xfrm>
            <a:off x="609600" y="1581150"/>
            <a:ext cx="2147888" cy="287338"/>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ΠΙΝΑΚΑΣ</a:t>
            </a:r>
            <a:r>
              <a:rPr lang="en-US" dirty="0" smtClean="0"/>
              <a:t> </a:t>
            </a:r>
            <a:r>
              <a:rPr lang="en-US" dirty="0"/>
              <a:t>3-1 (1 </a:t>
            </a:r>
            <a:r>
              <a:rPr lang="el-GR" dirty="0" smtClean="0"/>
              <a:t>από</a:t>
            </a:r>
            <a:r>
              <a:rPr lang="en-US" dirty="0" smtClean="0"/>
              <a:t> </a:t>
            </a:r>
            <a:r>
              <a:rPr lang="en-US" dirty="0"/>
              <a:t>3)</a:t>
            </a:r>
          </a:p>
        </p:txBody>
      </p:sp>
      <p:sp>
        <p:nvSpPr>
          <p:cNvPr id="23" name="Rectangle 22"/>
          <p:cNvSpPr>
            <a:spLocks noChangeArrowheads="1"/>
          </p:cNvSpPr>
          <p:nvPr/>
        </p:nvSpPr>
        <p:spPr bwMode="auto">
          <a:xfrm>
            <a:off x="639763" y="2716213"/>
            <a:ext cx="8286750" cy="2767012"/>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a:p>
            <a:endParaRPr lang="en-US" sz="2800" b="0">
              <a:solidFill>
                <a:schemeClr val="tx2"/>
              </a:solidFill>
            </a:endParaRPr>
          </a:p>
          <a:p>
            <a:endParaRPr lang="en-US" sz="2800" b="0">
              <a:solidFill>
                <a:schemeClr val="tx2"/>
              </a:solidFill>
            </a:endParaRPr>
          </a:p>
          <a:p>
            <a:endParaRPr lang="en-US" sz="2800" b="0">
              <a:solidFill>
                <a:schemeClr val="tx2"/>
              </a:solidFill>
            </a:endParaRPr>
          </a:p>
          <a:p>
            <a:endParaRPr lang="en-US" sz="2800" b="0">
              <a:solidFill>
                <a:schemeClr val="tx2"/>
              </a:solidFill>
            </a:endParaRPr>
          </a:p>
          <a:p>
            <a:endParaRPr lang="en-US" sz="2800" b="0">
              <a:solidFill>
                <a:schemeClr val="tx2"/>
              </a:solidFill>
            </a:endParaRPr>
          </a:p>
          <a:p>
            <a:endParaRPr lang="en-US" sz="2800" b="0">
              <a:solidFill>
                <a:schemeClr val="tx2"/>
              </a:solidFill>
            </a:endParaRPr>
          </a:p>
          <a:p>
            <a:endParaRPr lang="en-US" sz="2800" b="0">
              <a:solidFill>
                <a:schemeClr val="tx2"/>
              </a:solidFill>
            </a:endParaRPr>
          </a:p>
          <a:p>
            <a:endParaRPr lang="en-US" sz="2800" b="0">
              <a:solidFill>
                <a:schemeClr val="tx2"/>
              </a:solidFill>
            </a:endParaRPr>
          </a:p>
          <a:p>
            <a:endParaRPr lang="en-US" sz="2800" b="0">
              <a:solidFill>
                <a:schemeClr val="tx2"/>
              </a:solidFill>
            </a:endParaRPr>
          </a:p>
          <a:p>
            <a:endParaRPr lang="en-US" sz="2800" b="0">
              <a:solidFill>
                <a:schemeClr val="tx2"/>
              </a:solidFill>
            </a:endParaRPr>
          </a:p>
          <a:p>
            <a:endParaRPr lang="en-US" sz="2800" b="0">
              <a:solidFill>
                <a:schemeClr val="tx2"/>
              </a:solidFill>
            </a:endParaRPr>
          </a:p>
          <a:p>
            <a:endParaRPr lang="en-US" sz="2800" b="0">
              <a:solidFill>
                <a:schemeClr val="tx2"/>
              </a:solidFill>
            </a:endParaRPr>
          </a:p>
          <a:p>
            <a:endParaRPr lang="en-US" sz="2800" b="0">
              <a:solidFill>
                <a:schemeClr val="tx2"/>
              </a:solidFill>
            </a:endParaRPr>
          </a:p>
          <a:p>
            <a:endParaRPr lang="en-US" sz="2800" b="0">
              <a:solidFill>
                <a:schemeClr val="tx2"/>
              </a:solidFill>
            </a:endParaRPr>
          </a:p>
          <a:p>
            <a:endParaRPr lang="en-US" sz="2800" b="0">
              <a:solidFill>
                <a:schemeClr val="tx2"/>
              </a:solidFill>
            </a:endParaRPr>
          </a:p>
          <a:p>
            <a:endParaRPr lang="en-US" sz="2800" b="0">
              <a:solidFill>
                <a:schemeClr val="tx2"/>
              </a:solidFill>
            </a:endParaRPr>
          </a:p>
          <a:p>
            <a:endParaRPr lang="en-US" sz="2800" b="0">
              <a:solidFill>
                <a:schemeClr val="tx2"/>
              </a:solidFill>
            </a:endParaRPr>
          </a:p>
          <a:p>
            <a:endParaRPr lang="en-US" sz="2800" b="0">
              <a:solidFill>
                <a:schemeClr val="tx2"/>
              </a:solidFill>
            </a:endParaRPr>
          </a:p>
        </p:txBody>
      </p:sp>
      <p:sp>
        <p:nvSpPr>
          <p:cNvPr id="24" name="Rectangle 23"/>
          <p:cNvSpPr>
            <a:spLocks noChangeArrowheads="1"/>
          </p:cNvSpPr>
          <p:nvPr/>
        </p:nvSpPr>
        <p:spPr bwMode="auto">
          <a:xfrm>
            <a:off x="566738" y="1884363"/>
            <a:ext cx="8331200" cy="830997"/>
          </a:xfrm>
          <a:prstGeom prst="rect">
            <a:avLst/>
          </a:prstGeom>
          <a:noFill/>
          <a:ln w="9525">
            <a:noFill/>
            <a:miter lim="800000"/>
            <a:headEnd/>
            <a:tailEnd/>
          </a:ln>
        </p:spPr>
        <p:txBody>
          <a:bodyPr>
            <a:spAutoFit/>
          </a:bodyPr>
          <a:lstStyle/>
          <a:p>
            <a:pPr>
              <a:spcBef>
                <a:spcPct val="10000"/>
              </a:spcBef>
              <a:spcAft>
                <a:spcPct val="10000"/>
              </a:spcAft>
            </a:pPr>
            <a:r>
              <a:rPr lang="el-GR" sz="1600" dirty="0" smtClean="0">
                <a:solidFill>
                  <a:srgbClr val="8A3A6A"/>
                </a:solidFill>
              </a:rPr>
              <a:t>Απώλειες Θέσεων Εργασίας στους Κλάδους Μεταποίησης και Υπηρεσιών</a:t>
            </a:r>
            <a:r>
              <a:rPr lang="en-US" sz="1600" dirty="0" smtClean="0">
                <a:solidFill>
                  <a:srgbClr val="8A3A6A"/>
                </a:solidFill>
              </a:rPr>
              <a:t>, </a:t>
            </a:r>
            <a:r>
              <a:rPr lang="en-US" sz="1600" dirty="0">
                <a:solidFill>
                  <a:srgbClr val="8A3A6A"/>
                </a:solidFill>
              </a:rPr>
              <a:t>2005–2009 </a:t>
            </a:r>
            <a:r>
              <a:rPr lang="el-GR" sz="1600" dirty="0" smtClean="0"/>
              <a:t>Ο πίνακας αυτός δείχνει τον αριθμό εκτοπισμένων (ή απολυμένων) εργαζομένων στους κλάδους μεταποίησης και υπηρεσιών από το 2005 έως το 2009.  </a:t>
            </a:r>
            <a:r>
              <a:rPr lang="en-US" sz="1600" dirty="0" smtClean="0"/>
              <a:t> </a:t>
            </a:r>
            <a:endParaRPr lang="en-US" sz="1600" dirty="0"/>
          </a:p>
        </p:txBody>
      </p:sp>
      <p:pic>
        <p:nvPicPr>
          <p:cNvPr id="5" name="Picture 4"/>
          <p:cNvPicPr>
            <a:picLocks noChangeAspect="1"/>
          </p:cNvPicPr>
          <p:nvPr/>
        </p:nvPicPr>
        <p:blipFill>
          <a:blip r:embed="rId3" cstate="print"/>
          <a:srcRect/>
          <a:stretch>
            <a:fillRect/>
          </a:stretch>
        </p:blipFill>
        <p:spPr bwMode="auto">
          <a:xfrm>
            <a:off x="638175" y="2757715"/>
            <a:ext cx="8286750" cy="2596924"/>
          </a:xfrm>
          <a:prstGeom prst="rect">
            <a:avLst/>
          </a:prstGeom>
          <a:noFill/>
          <a:ln w="9525">
            <a:noFill/>
            <a:miter lim="800000"/>
            <a:headEnd/>
            <a:tailEnd/>
          </a:ln>
        </p:spPr>
      </p:pic>
      <p:sp>
        <p:nvSpPr>
          <p:cNvPr id="58375" name="Rectangle 19"/>
          <p:cNvSpPr>
            <a:spLocks noChangeArrowheads="1"/>
          </p:cNvSpPr>
          <p:nvPr/>
        </p:nvSpPr>
        <p:spPr bwMode="auto">
          <a:xfrm>
            <a:off x="566738" y="476250"/>
            <a:ext cx="2393950" cy="206375"/>
          </a:xfrm>
          <a:prstGeom prst="rect">
            <a:avLst/>
          </a:prstGeom>
          <a:solidFill>
            <a:srgbClr val="D4E4C1"/>
          </a:solidFill>
          <a:ln w="9525" algn="ctr">
            <a:noFill/>
            <a:round/>
            <a:headEnd/>
            <a:tailEnd/>
          </a:ln>
        </p:spPr>
        <p:txBody>
          <a:bodyPr/>
          <a:lstStyle/>
          <a:p>
            <a:endParaRPr lang="en-US" sz="2800" b="0">
              <a:solidFill>
                <a:schemeClr val="tx2"/>
              </a:solidFill>
            </a:endParaRPr>
          </a:p>
        </p:txBody>
      </p:sp>
      <p:sp>
        <p:nvSpPr>
          <p:cNvPr id="58376" name="Rectangle 3"/>
          <p:cNvSpPr>
            <a:spLocks noGrp="1" noChangeArrowheads="1"/>
          </p:cNvSpPr>
          <p:nvPr>
            <p:ph type="title"/>
          </p:nvPr>
        </p:nvSpPr>
        <p:spPr>
          <a:xfrm>
            <a:off x="566738" y="0"/>
            <a:ext cx="8577262" cy="682171"/>
          </a:xfrm>
        </p:spPr>
        <p:txBody>
          <a:bodyPr/>
          <a:lstStyle/>
          <a:p>
            <a:r>
              <a:rPr lang="el-GR" dirty="0" smtClean="0">
                <a:solidFill>
                  <a:srgbClr val="668C6B"/>
                </a:solidFill>
              </a:rPr>
              <a:t>ΕΦΑΡΜΟΓΗ</a:t>
            </a:r>
            <a:endParaRPr lang="en-US" dirty="0" smtClean="0">
              <a:solidFill>
                <a:srgbClr val="668C6B"/>
              </a:solidFill>
            </a:endParaRPr>
          </a:p>
        </p:txBody>
      </p:sp>
      <p:cxnSp>
        <p:nvCxnSpPr>
          <p:cNvPr id="58377" name="Straight Connector 25"/>
          <p:cNvCxnSpPr>
            <a:cxnSpLocks noChangeShapeType="1"/>
          </p:cNvCxnSpPr>
          <p:nvPr/>
        </p:nvCxnSpPr>
        <p:spPr bwMode="auto">
          <a:xfrm flipV="1">
            <a:off x="566738" y="666750"/>
            <a:ext cx="2393950" cy="15875"/>
          </a:xfrm>
          <a:prstGeom prst="line">
            <a:avLst/>
          </a:prstGeom>
          <a:noFill/>
          <a:ln w="19050" cap="rnd" algn="ctr">
            <a:solidFill>
              <a:srgbClr val="A4C695"/>
            </a:solidFill>
            <a:prstDash val="sysDash"/>
            <a:round/>
            <a:headEnd/>
            <a:tailEnd/>
          </a:ln>
        </p:spPr>
      </p:cxn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2"/>
                                          </p:val>
                                        </p:tav>
                                        <p:tav tm="100000">
                                          <p:val>
                                            <p:strVal val="#ppt_x"/>
                                          </p:val>
                                        </p:tav>
                                      </p:tavLst>
                                    </p:anim>
                                    <p:anim calcmode="lin" valueType="num">
                                      <p:cBhvr>
                                        <p:cTn id="8" dur="5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9" dur="500"/>
                                        <p:tgtEl>
                                          <p:spTgt spid="1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left)">
                                      <p:cBhvr>
                                        <p:cTn id="13" dur="500"/>
                                        <p:tgtEl>
                                          <p:spTgt spid="22"/>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500"/>
                                        <p:tgtEl>
                                          <p:spTgt spid="24"/>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up)">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7" name="Rectangle 5"/>
          <p:cNvSpPr>
            <a:spLocks noChangeArrowheads="1"/>
          </p:cNvSpPr>
          <p:nvPr/>
        </p:nvSpPr>
        <p:spPr bwMode="auto">
          <a:xfrm>
            <a:off x="566738" y="719138"/>
            <a:ext cx="8359548" cy="830997"/>
          </a:xfrm>
          <a:prstGeom prst="rect">
            <a:avLst/>
          </a:prstGeom>
          <a:noFill/>
          <a:ln w="9525" algn="ctr">
            <a:noFill/>
            <a:miter lim="800000"/>
            <a:headEnd/>
            <a:tailEnd/>
          </a:ln>
        </p:spPr>
        <p:txBody>
          <a:bodyPr wrap="square">
            <a:spAutoFit/>
          </a:bodyPr>
          <a:lstStyle/>
          <a:p>
            <a:pPr>
              <a:spcBef>
                <a:spcPct val="20000"/>
              </a:spcBef>
            </a:pPr>
            <a:r>
              <a:rPr lang="el-GR" sz="2400" dirty="0" smtClean="0">
                <a:solidFill>
                  <a:srgbClr val="356A41"/>
                </a:solidFill>
              </a:rPr>
              <a:t>Βιομηχανία και Υπηρεσίες στις Ηνωμένες Πολιτείες: Απασχόληση και Μισθοί σε διάφορους Τομείς</a:t>
            </a:r>
            <a:endParaRPr lang="en-US" sz="2400" dirty="0" smtClean="0">
              <a:solidFill>
                <a:srgbClr val="356A41"/>
              </a:solidFill>
            </a:endParaRPr>
          </a:p>
        </p:txBody>
      </p:sp>
      <p:grpSp>
        <p:nvGrpSpPr>
          <p:cNvPr id="60418" name="Group 39"/>
          <p:cNvGrpSpPr>
            <a:grpSpLocks/>
          </p:cNvGrpSpPr>
          <p:nvPr/>
        </p:nvGrpSpPr>
        <p:grpSpPr bwMode="auto">
          <a:xfrm>
            <a:off x="479653" y="1493384"/>
            <a:ext cx="8458200" cy="5081587"/>
            <a:chOff x="566738" y="2200275"/>
            <a:chExt cx="7805737" cy="4219575"/>
          </a:xfrm>
        </p:grpSpPr>
        <p:sp>
          <p:nvSpPr>
            <p:cNvPr id="60428" name="Rectangle 13"/>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60429" name="Rectangle 20"/>
            <p:cNvSpPr>
              <a:spLocks noChangeArrowheads="1"/>
            </p:cNvSpPr>
            <p:nvPr/>
          </p:nvSpPr>
          <p:spPr bwMode="auto">
            <a:xfrm>
              <a:off x="581023" y="2219328"/>
              <a:ext cx="7772402" cy="308679"/>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60419" name="Text Box 7"/>
          <p:cNvSpPr txBox="1">
            <a:spLocks noChangeArrowheads="1"/>
          </p:cNvSpPr>
          <p:nvPr/>
        </p:nvSpPr>
        <p:spPr bwMode="auto">
          <a:xfrm>
            <a:off x="609600" y="1581150"/>
            <a:ext cx="2147888" cy="287338"/>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ΠΙΝΑΚΑΣ</a:t>
            </a:r>
            <a:r>
              <a:rPr lang="en-US" dirty="0" smtClean="0"/>
              <a:t> </a:t>
            </a:r>
            <a:r>
              <a:rPr lang="en-US" dirty="0"/>
              <a:t>3-1 (2 </a:t>
            </a:r>
            <a:r>
              <a:rPr lang="el-GR" dirty="0" smtClean="0"/>
              <a:t>από</a:t>
            </a:r>
            <a:r>
              <a:rPr lang="en-US" dirty="0" smtClean="0"/>
              <a:t> </a:t>
            </a:r>
            <a:r>
              <a:rPr lang="en-US" dirty="0"/>
              <a:t>3)</a:t>
            </a:r>
          </a:p>
        </p:txBody>
      </p:sp>
      <p:sp>
        <p:nvSpPr>
          <p:cNvPr id="60420" name="Rectangle 22"/>
          <p:cNvSpPr>
            <a:spLocks noChangeArrowheads="1"/>
          </p:cNvSpPr>
          <p:nvPr/>
        </p:nvSpPr>
        <p:spPr bwMode="auto">
          <a:xfrm>
            <a:off x="639763" y="2716213"/>
            <a:ext cx="8286750" cy="2767012"/>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a:p>
            <a:endParaRPr lang="en-US" sz="2800" b="0">
              <a:solidFill>
                <a:schemeClr val="tx2"/>
              </a:solidFill>
            </a:endParaRPr>
          </a:p>
          <a:p>
            <a:endParaRPr lang="en-US" sz="2800" b="0">
              <a:solidFill>
                <a:schemeClr val="tx2"/>
              </a:solidFill>
            </a:endParaRPr>
          </a:p>
          <a:p>
            <a:endParaRPr lang="en-US" sz="2800" b="0">
              <a:solidFill>
                <a:schemeClr val="tx2"/>
              </a:solidFill>
            </a:endParaRPr>
          </a:p>
          <a:p>
            <a:endParaRPr lang="en-US" sz="2800" b="0">
              <a:solidFill>
                <a:schemeClr val="tx2"/>
              </a:solidFill>
            </a:endParaRPr>
          </a:p>
          <a:p>
            <a:endParaRPr lang="en-US" sz="2800" b="0">
              <a:solidFill>
                <a:schemeClr val="tx2"/>
              </a:solidFill>
            </a:endParaRPr>
          </a:p>
          <a:p>
            <a:endParaRPr lang="en-US" sz="2800" b="0">
              <a:solidFill>
                <a:schemeClr val="tx2"/>
              </a:solidFill>
            </a:endParaRPr>
          </a:p>
          <a:p>
            <a:endParaRPr lang="en-US" sz="2800" b="0">
              <a:solidFill>
                <a:schemeClr val="tx2"/>
              </a:solidFill>
            </a:endParaRPr>
          </a:p>
          <a:p>
            <a:endParaRPr lang="en-US" sz="2800" b="0">
              <a:solidFill>
                <a:schemeClr val="tx2"/>
              </a:solidFill>
            </a:endParaRPr>
          </a:p>
          <a:p>
            <a:endParaRPr lang="en-US" sz="2800" b="0">
              <a:solidFill>
                <a:schemeClr val="tx2"/>
              </a:solidFill>
            </a:endParaRPr>
          </a:p>
          <a:p>
            <a:endParaRPr lang="en-US" sz="2800" b="0">
              <a:solidFill>
                <a:schemeClr val="tx2"/>
              </a:solidFill>
            </a:endParaRPr>
          </a:p>
          <a:p>
            <a:endParaRPr lang="en-US" sz="2800" b="0">
              <a:solidFill>
                <a:schemeClr val="tx2"/>
              </a:solidFill>
            </a:endParaRPr>
          </a:p>
          <a:p>
            <a:endParaRPr lang="en-US" sz="2800" b="0">
              <a:solidFill>
                <a:schemeClr val="tx2"/>
              </a:solidFill>
            </a:endParaRPr>
          </a:p>
          <a:p>
            <a:endParaRPr lang="en-US" sz="2800" b="0">
              <a:solidFill>
                <a:schemeClr val="tx2"/>
              </a:solidFill>
            </a:endParaRPr>
          </a:p>
          <a:p>
            <a:endParaRPr lang="en-US" sz="2800" b="0">
              <a:solidFill>
                <a:schemeClr val="tx2"/>
              </a:solidFill>
            </a:endParaRPr>
          </a:p>
          <a:p>
            <a:endParaRPr lang="en-US" sz="2800" b="0">
              <a:solidFill>
                <a:schemeClr val="tx2"/>
              </a:solidFill>
            </a:endParaRPr>
          </a:p>
          <a:p>
            <a:endParaRPr lang="en-US" sz="2800" b="0">
              <a:solidFill>
                <a:schemeClr val="tx2"/>
              </a:solidFill>
            </a:endParaRPr>
          </a:p>
          <a:p>
            <a:endParaRPr lang="en-US" sz="2800" b="0">
              <a:solidFill>
                <a:schemeClr val="tx2"/>
              </a:solidFill>
            </a:endParaRPr>
          </a:p>
          <a:p>
            <a:endParaRPr lang="en-US" sz="2800" b="0">
              <a:solidFill>
                <a:schemeClr val="tx2"/>
              </a:solidFill>
            </a:endParaRPr>
          </a:p>
        </p:txBody>
      </p:sp>
      <p:sp>
        <p:nvSpPr>
          <p:cNvPr id="60421" name="Rectangle 23"/>
          <p:cNvSpPr>
            <a:spLocks noChangeArrowheads="1"/>
          </p:cNvSpPr>
          <p:nvPr/>
        </p:nvSpPr>
        <p:spPr bwMode="auto">
          <a:xfrm>
            <a:off x="566738" y="1884363"/>
            <a:ext cx="8331200" cy="830997"/>
          </a:xfrm>
          <a:prstGeom prst="rect">
            <a:avLst/>
          </a:prstGeom>
          <a:noFill/>
          <a:ln w="9525">
            <a:noFill/>
            <a:miter lim="800000"/>
            <a:headEnd/>
            <a:tailEnd/>
          </a:ln>
        </p:spPr>
        <p:txBody>
          <a:bodyPr>
            <a:spAutoFit/>
          </a:bodyPr>
          <a:lstStyle/>
          <a:p>
            <a:pPr>
              <a:spcBef>
                <a:spcPct val="10000"/>
              </a:spcBef>
              <a:spcAft>
                <a:spcPct val="10000"/>
              </a:spcAft>
            </a:pPr>
            <a:r>
              <a:rPr lang="el-GR" sz="1600" dirty="0" smtClean="0">
                <a:solidFill>
                  <a:srgbClr val="8A3A6A"/>
                </a:solidFill>
              </a:rPr>
              <a:t>Απώλειες Θέσεων Εργασίας στους Κλάδους Μεταποίησης και Υπηρεσιών</a:t>
            </a:r>
            <a:r>
              <a:rPr lang="en-US" sz="1600" dirty="0" smtClean="0">
                <a:solidFill>
                  <a:srgbClr val="8A3A6A"/>
                </a:solidFill>
              </a:rPr>
              <a:t>, 2005–2009 </a:t>
            </a:r>
            <a:r>
              <a:rPr lang="el-GR" sz="1600" dirty="0" smtClean="0"/>
              <a:t>Ο πίνακας αυτός δείχνει τον αριθμό εκτοπισμένων (ή απολυμένων) εργαζομένων στους κλάδους μεταποίησης και υπηρεσιών από το 2005 έως το 2009.  </a:t>
            </a:r>
            <a:r>
              <a:rPr lang="en-US" sz="1600" dirty="0" smtClean="0"/>
              <a:t> </a:t>
            </a:r>
            <a:endParaRPr lang="en-US" sz="1600" dirty="0"/>
          </a:p>
        </p:txBody>
      </p:sp>
      <p:sp>
        <p:nvSpPr>
          <p:cNvPr id="2" name="Rectangle 1"/>
          <p:cNvSpPr>
            <a:spLocks noChangeArrowheads="1"/>
          </p:cNvSpPr>
          <p:nvPr/>
        </p:nvSpPr>
        <p:spPr bwMode="auto">
          <a:xfrm>
            <a:off x="639763" y="5384800"/>
            <a:ext cx="8258175" cy="1652760"/>
          </a:xfrm>
          <a:prstGeom prst="rect">
            <a:avLst/>
          </a:prstGeom>
          <a:noFill/>
          <a:ln w="9525">
            <a:noFill/>
            <a:miter lim="800000"/>
            <a:headEnd/>
            <a:tailEnd/>
          </a:ln>
        </p:spPr>
        <p:txBody>
          <a:bodyPr wrap="square">
            <a:spAutoFit/>
          </a:bodyPr>
          <a:lstStyle/>
          <a:p>
            <a:pPr>
              <a:spcBef>
                <a:spcPct val="10000"/>
              </a:spcBef>
              <a:spcAft>
                <a:spcPct val="10000"/>
              </a:spcAft>
            </a:pPr>
            <a:r>
              <a:rPr lang="el-GR" sz="1600" b="0" dirty="0" smtClean="0"/>
              <a:t>Ανάμεσα στο 64% και το 68% αυτών που απολύθηκαν από το 2005 ως το 2007 επαναπροσλήφθηκαν μέχρι τον Ιανουάριο του 2008, με τους μισούς να κερδίζουν λιγότερα στις νέες δουλειές τους και τους άλλους μισούς τα ίδια ή περισσότερα , με ελαφρώς περισσότερους εργαζόμενους </a:t>
            </a:r>
            <a:r>
              <a:rPr lang="el-GR" sz="1600" b="0" dirty="0" err="1" smtClean="0"/>
              <a:t>επαναπροσληφθέντες</a:t>
            </a:r>
            <a:r>
              <a:rPr lang="el-GR" sz="1600" b="0" dirty="0" smtClean="0"/>
              <a:t> σε κλάδους υπηρεσιών να κερδίζουν περισσότερα στις νέες δουλειές τους. </a:t>
            </a:r>
          </a:p>
          <a:p>
            <a:pPr>
              <a:spcBef>
                <a:spcPct val="10000"/>
              </a:spcBef>
              <a:spcAft>
                <a:spcPct val="10000"/>
              </a:spcAft>
            </a:pPr>
            <a:endParaRPr lang="el-GR" sz="1800" b="0" dirty="0" smtClean="0"/>
          </a:p>
        </p:txBody>
      </p:sp>
      <p:pic>
        <p:nvPicPr>
          <p:cNvPr id="60423" name="Picture 4"/>
          <p:cNvPicPr>
            <a:picLocks noChangeAspect="1"/>
          </p:cNvPicPr>
          <p:nvPr/>
        </p:nvPicPr>
        <p:blipFill>
          <a:blip r:embed="rId3" cstate="print"/>
          <a:srcRect/>
          <a:stretch>
            <a:fillRect/>
          </a:stretch>
        </p:blipFill>
        <p:spPr bwMode="auto">
          <a:xfrm>
            <a:off x="638175" y="2801938"/>
            <a:ext cx="8286750" cy="2552700"/>
          </a:xfrm>
          <a:prstGeom prst="rect">
            <a:avLst/>
          </a:prstGeom>
          <a:noFill/>
          <a:ln w="9525">
            <a:noFill/>
            <a:miter lim="800000"/>
            <a:headEnd/>
            <a:tailEnd/>
          </a:ln>
        </p:spPr>
      </p:pic>
      <p:pic>
        <p:nvPicPr>
          <p:cNvPr id="7" name="Picture 6"/>
          <p:cNvPicPr>
            <a:picLocks noChangeAspect="1"/>
          </p:cNvPicPr>
          <p:nvPr/>
        </p:nvPicPr>
        <p:blipFill>
          <a:blip r:embed="rId4" cstate="print"/>
          <a:srcRect/>
          <a:stretch>
            <a:fillRect/>
          </a:stretch>
        </p:blipFill>
        <p:spPr bwMode="auto">
          <a:xfrm>
            <a:off x="638175" y="2801938"/>
            <a:ext cx="8286750" cy="2552700"/>
          </a:xfrm>
          <a:prstGeom prst="rect">
            <a:avLst/>
          </a:prstGeom>
          <a:noFill/>
          <a:ln w="9525">
            <a:noFill/>
            <a:miter lim="800000"/>
            <a:headEnd/>
            <a:tailEnd/>
          </a:ln>
        </p:spPr>
      </p:pic>
      <p:sp>
        <p:nvSpPr>
          <p:cNvPr id="60425" name="Rectangle 15"/>
          <p:cNvSpPr>
            <a:spLocks noChangeArrowheads="1"/>
          </p:cNvSpPr>
          <p:nvPr/>
        </p:nvSpPr>
        <p:spPr bwMode="auto">
          <a:xfrm>
            <a:off x="566738" y="476250"/>
            <a:ext cx="2393950" cy="206375"/>
          </a:xfrm>
          <a:prstGeom prst="rect">
            <a:avLst/>
          </a:prstGeom>
          <a:solidFill>
            <a:srgbClr val="D4E4C1"/>
          </a:solidFill>
          <a:ln w="9525" algn="ctr">
            <a:noFill/>
            <a:round/>
            <a:headEnd/>
            <a:tailEnd/>
          </a:ln>
        </p:spPr>
        <p:txBody>
          <a:bodyPr/>
          <a:lstStyle/>
          <a:p>
            <a:endParaRPr lang="en-US" sz="2800" b="0">
              <a:solidFill>
                <a:schemeClr val="tx2"/>
              </a:solidFill>
            </a:endParaRPr>
          </a:p>
        </p:txBody>
      </p:sp>
      <p:sp>
        <p:nvSpPr>
          <p:cNvPr id="60426" name="Rectangle 3"/>
          <p:cNvSpPr txBox="1">
            <a:spLocks noChangeArrowheads="1"/>
          </p:cNvSpPr>
          <p:nvPr/>
        </p:nvSpPr>
        <p:spPr bwMode="auto">
          <a:xfrm>
            <a:off x="566738" y="1"/>
            <a:ext cx="8577262" cy="711200"/>
          </a:xfrm>
          <a:prstGeom prst="rect">
            <a:avLst/>
          </a:prstGeom>
          <a:noFill/>
          <a:ln w="9525">
            <a:noFill/>
            <a:miter lim="800000"/>
            <a:headEnd/>
            <a:tailEnd/>
          </a:ln>
        </p:spPr>
        <p:txBody>
          <a:bodyPr anchor="ctr"/>
          <a:lstStyle/>
          <a:p>
            <a:pPr eaLnBrk="0" hangingPunct="0"/>
            <a:r>
              <a:rPr lang="el-GR" sz="2400" dirty="0" smtClean="0">
                <a:solidFill>
                  <a:srgbClr val="668C6B"/>
                </a:solidFill>
              </a:rPr>
              <a:t>ΕΦΑΡΜΟΓΗ</a:t>
            </a:r>
            <a:endParaRPr lang="en-US" sz="2400" dirty="0">
              <a:solidFill>
                <a:srgbClr val="668C6B"/>
              </a:solidFill>
            </a:endParaRPr>
          </a:p>
        </p:txBody>
      </p:sp>
      <p:cxnSp>
        <p:nvCxnSpPr>
          <p:cNvPr id="60427" name="Straight Connector 17"/>
          <p:cNvCxnSpPr>
            <a:cxnSpLocks noChangeShapeType="1"/>
          </p:cNvCxnSpPr>
          <p:nvPr/>
        </p:nvCxnSpPr>
        <p:spPr bwMode="auto">
          <a:xfrm flipV="1">
            <a:off x="566738" y="666750"/>
            <a:ext cx="2393950" cy="15875"/>
          </a:xfrm>
          <a:prstGeom prst="line">
            <a:avLst/>
          </a:prstGeom>
          <a:noFill/>
          <a:ln w="19050" cap="rnd" algn="ctr">
            <a:solidFill>
              <a:srgbClr val="A4C695"/>
            </a:solidFill>
            <a:prstDash val="sysDash"/>
            <a:round/>
            <a:headEnd/>
            <a:tailEnd/>
          </a:ln>
        </p:spPr>
      </p:cxn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5" name="Rectangle 5"/>
          <p:cNvSpPr>
            <a:spLocks noChangeArrowheads="1"/>
          </p:cNvSpPr>
          <p:nvPr/>
        </p:nvSpPr>
        <p:spPr bwMode="auto">
          <a:xfrm>
            <a:off x="566738" y="719138"/>
            <a:ext cx="8243433" cy="830997"/>
          </a:xfrm>
          <a:prstGeom prst="rect">
            <a:avLst/>
          </a:prstGeom>
          <a:noFill/>
          <a:ln w="9525" algn="ctr">
            <a:noFill/>
            <a:miter lim="800000"/>
            <a:headEnd/>
            <a:tailEnd/>
          </a:ln>
        </p:spPr>
        <p:txBody>
          <a:bodyPr wrap="square">
            <a:spAutoFit/>
          </a:bodyPr>
          <a:lstStyle/>
          <a:p>
            <a:pPr>
              <a:spcBef>
                <a:spcPct val="20000"/>
              </a:spcBef>
            </a:pPr>
            <a:r>
              <a:rPr lang="el-GR" sz="2400" dirty="0" smtClean="0">
                <a:solidFill>
                  <a:srgbClr val="356A41"/>
                </a:solidFill>
              </a:rPr>
              <a:t>Βιομηχανία και Υπηρεσίες στις Ηνωμένες Πολιτείες: Απασχόληση και Μισθοί σε διάφορους Τομείς</a:t>
            </a:r>
            <a:endParaRPr lang="en-US" sz="2400" dirty="0" smtClean="0">
              <a:solidFill>
                <a:srgbClr val="356A41"/>
              </a:solidFill>
            </a:endParaRPr>
          </a:p>
        </p:txBody>
      </p:sp>
      <p:grpSp>
        <p:nvGrpSpPr>
          <p:cNvPr id="62466" name="Group 39"/>
          <p:cNvGrpSpPr>
            <a:grpSpLocks/>
          </p:cNvGrpSpPr>
          <p:nvPr/>
        </p:nvGrpSpPr>
        <p:grpSpPr bwMode="auto">
          <a:xfrm>
            <a:off x="566738" y="1522413"/>
            <a:ext cx="8458200" cy="5081587"/>
            <a:chOff x="566738" y="2200275"/>
            <a:chExt cx="7805737" cy="4219575"/>
          </a:xfrm>
        </p:grpSpPr>
        <p:sp>
          <p:nvSpPr>
            <p:cNvPr id="62477" name="Rectangle 13"/>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62478" name="Rectangle 20"/>
            <p:cNvSpPr>
              <a:spLocks noChangeArrowheads="1"/>
            </p:cNvSpPr>
            <p:nvPr/>
          </p:nvSpPr>
          <p:spPr bwMode="auto">
            <a:xfrm>
              <a:off x="581023" y="2219328"/>
              <a:ext cx="7772402" cy="308679"/>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62467" name="Text Box 7"/>
          <p:cNvSpPr txBox="1">
            <a:spLocks noChangeArrowheads="1"/>
          </p:cNvSpPr>
          <p:nvPr/>
        </p:nvSpPr>
        <p:spPr bwMode="auto">
          <a:xfrm>
            <a:off x="609600" y="1581150"/>
            <a:ext cx="2147888" cy="287338"/>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ΠΙΝΑΚΑΣ</a:t>
            </a:r>
            <a:r>
              <a:rPr lang="en-US" dirty="0" smtClean="0"/>
              <a:t> </a:t>
            </a:r>
            <a:r>
              <a:rPr lang="en-US" dirty="0"/>
              <a:t>3-1 (3 </a:t>
            </a:r>
            <a:r>
              <a:rPr lang="el-GR" dirty="0" smtClean="0"/>
              <a:t>από</a:t>
            </a:r>
            <a:r>
              <a:rPr lang="en-US" dirty="0" smtClean="0"/>
              <a:t> </a:t>
            </a:r>
            <a:r>
              <a:rPr lang="en-US" dirty="0"/>
              <a:t>3)</a:t>
            </a:r>
          </a:p>
        </p:txBody>
      </p:sp>
      <p:sp>
        <p:nvSpPr>
          <p:cNvPr id="62468" name="Rectangle 22"/>
          <p:cNvSpPr>
            <a:spLocks noChangeArrowheads="1"/>
          </p:cNvSpPr>
          <p:nvPr/>
        </p:nvSpPr>
        <p:spPr bwMode="auto">
          <a:xfrm>
            <a:off x="639763" y="2716213"/>
            <a:ext cx="8286750" cy="2635250"/>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a:p>
            <a:endParaRPr lang="en-US" sz="2800" b="0">
              <a:solidFill>
                <a:schemeClr val="tx2"/>
              </a:solidFill>
            </a:endParaRPr>
          </a:p>
          <a:p>
            <a:endParaRPr lang="en-US" sz="2800" b="0">
              <a:solidFill>
                <a:schemeClr val="tx2"/>
              </a:solidFill>
            </a:endParaRPr>
          </a:p>
          <a:p>
            <a:endParaRPr lang="en-US" sz="2800" b="0">
              <a:solidFill>
                <a:schemeClr val="tx2"/>
              </a:solidFill>
            </a:endParaRPr>
          </a:p>
          <a:p>
            <a:endParaRPr lang="en-US" sz="2800" b="0">
              <a:solidFill>
                <a:schemeClr val="tx2"/>
              </a:solidFill>
            </a:endParaRPr>
          </a:p>
          <a:p>
            <a:endParaRPr lang="en-US" sz="2800" b="0">
              <a:solidFill>
                <a:schemeClr val="tx2"/>
              </a:solidFill>
            </a:endParaRPr>
          </a:p>
          <a:p>
            <a:endParaRPr lang="en-US" sz="2800" b="0">
              <a:solidFill>
                <a:schemeClr val="tx2"/>
              </a:solidFill>
            </a:endParaRPr>
          </a:p>
          <a:p>
            <a:endParaRPr lang="en-US" sz="2800" b="0">
              <a:solidFill>
                <a:schemeClr val="tx2"/>
              </a:solidFill>
            </a:endParaRPr>
          </a:p>
          <a:p>
            <a:endParaRPr lang="en-US" sz="2800" b="0">
              <a:solidFill>
                <a:schemeClr val="tx2"/>
              </a:solidFill>
            </a:endParaRPr>
          </a:p>
          <a:p>
            <a:endParaRPr lang="en-US" sz="2800" b="0">
              <a:solidFill>
                <a:schemeClr val="tx2"/>
              </a:solidFill>
            </a:endParaRPr>
          </a:p>
          <a:p>
            <a:endParaRPr lang="en-US" sz="2800" b="0">
              <a:solidFill>
                <a:schemeClr val="tx2"/>
              </a:solidFill>
            </a:endParaRPr>
          </a:p>
          <a:p>
            <a:endParaRPr lang="en-US" sz="2800" b="0">
              <a:solidFill>
                <a:schemeClr val="tx2"/>
              </a:solidFill>
            </a:endParaRPr>
          </a:p>
          <a:p>
            <a:endParaRPr lang="en-US" sz="2800" b="0">
              <a:solidFill>
                <a:schemeClr val="tx2"/>
              </a:solidFill>
            </a:endParaRPr>
          </a:p>
          <a:p>
            <a:endParaRPr lang="en-US" sz="2800" b="0">
              <a:solidFill>
                <a:schemeClr val="tx2"/>
              </a:solidFill>
            </a:endParaRPr>
          </a:p>
          <a:p>
            <a:endParaRPr lang="en-US" sz="2800" b="0">
              <a:solidFill>
                <a:schemeClr val="tx2"/>
              </a:solidFill>
            </a:endParaRPr>
          </a:p>
          <a:p>
            <a:endParaRPr lang="en-US" sz="2800" b="0">
              <a:solidFill>
                <a:schemeClr val="tx2"/>
              </a:solidFill>
            </a:endParaRPr>
          </a:p>
          <a:p>
            <a:endParaRPr lang="en-US" sz="2800" b="0">
              <a:solidFill>
                <a:schemeClr val="tx2"/>
              </a:solidFill>
            </a:endParaRPr>
          </a:p>
          <a:p>
            <a:endParaRPr lang="en-US" sz="2800" b="0">
              <a:solidFill>
                <a:schemeClr val="tx2"/>
              </a:solidFill>
            </a:endParaRPr>
          </a:p>
          <a:p>
            <a:endParaRPr lang="en-US" sz="2800" b="0">
              <a:solidFill>
                <a:schemeClr val="tx2"/>
              </a:solidFill>
            </a:endParaRPr>
          </a:p>
        </p:txBody>
      </p:sp>
      <p:sp>
        <p:nvSpPr>
          <p:cNvPr id="62469" name="Rectangle 23"/>
          <p:cNvSpPr>
            <a:spLocks noChangeArrowheads="1"/>
          </p:cNvSpPr>
          <p:nvPr/>
        </p:nvSpPr>
        <p:spPr bwMode="auto">
          <a:xfrm>
            <a:off x="566738" y="1884363"/>
            <a:ext cx="8331200" cy="830997"/>
          </a:xfrm>
          <a:prstGeom prst="rect">
            <a:avLst/>
          </a:prstGeom>
          <a:noFill/>
          <a:ln w="9525">
            <a:noFill/>
            <a:miter lim="800000"/>
            <a:headEnd/>
            <a:tailEnd/>
          </a:ln>
        </p:spPr>
        <p:txBody>
          <a:bodyPr>
            <a:spAutoFit/>
          </a:bodyPr>
          <a:lstStyle/>
          <a:p>
            <a:pPr>
              <a:spcBef>
                <a:spcPct val="10000"/>
              </a:spcBef>
              <a:spcAft>
                <a:spcPct val="10000"/>
              </a:spcAft>
            </a:pPr>
            <a:r>
              <a:rPr lang="el-GR" sz="1600" dirty="0" smtClean="0">
                <a:solidFill>
                  <a:srgbClr val="8A3A6A"/>
                </a:solidFill>
              </a:rPr>
              <a:t>Απώλειες Θέσεων Εργασίας στους Κλάδους Μεταποίησης και Υπηρεσιών</a:t>
            </a:r>
            <a:r>
              <a:rPr lang="en-US" sz="1600" dirty="0" smtClean="0">
                <a:solidFill>
                  <a:srgbClr val="8A3A6A"/>
                </a:solidFill>
              </a:rPr>
              <a:t>, 2005–2009 </a:t>
            </a:r>
            <a:r>
              <a:rPr lang="el-GR" sz="1600" dirty="0" smtClean="0"/>
              <a:t>Ο πίνακας αυτός δείχνει τον αριθμό εκτοπισμένων (ή απολυμένων) εργαζομένων στους κλάδους μεταποίησης και υπηρεσιών από το 2005 έως το 2009.  </a:t>
            </a:r>
            <a:r>
              <a:rPr lang="en-US" sz="1600" dirty="0" smtClean="0"/>
              <a:t>  </a:t>
            </a:r>
            <a:endParaRPr lang="en-US" sz="1600" dirty="0"/>
          </a:p>
        </p:txBody>
      </p:sp>
      <p:sp>
        <p:nvSpPr>
          <p:cNvPr id="62470" name="Rectangle 26"/>
          <p:cNvSpPr>
            <a:spLocks noChangeArrowheads="1"/>
          </p:cNvSpPr>
          <p:nvPr/>
        </p:nvSpPr>
        <p:spPr bwMode="auto">
          <a:xfrm>
            <a:off x="7448550" y="6254750"/>
            <a:ext cx="1506538" cy="274638"/>
          </a:xfrm>
          <a:prstGeom prst="rect">
            <a:avLst/>
          </a:prstGeom>
          <a:noFill/>
          <a:ln w="9525">
            <a:noFill/>
            <a:miter lim="800000"/>
            <a:headEnd/>
            <a:tailEnd/>
          </a:ln>
        </p:spPr>
        <p:txBody>
          <a:bodyPr wrap="none">
            <a:spAutoFit/>
          </a:bodyPr>
          <a:lstStyle/>
          <a:p>
            <a:pPr>
              <a:spcBef>
                <a:spcPct val="10000"/>
              </a:spcBef>
              <a:spcAft>
                <a:spcPct val="10000"/>
              </a:spcAft>
            </a:pPr>
            <a:r>
              <a:rPr lang="en-US" sz="1200" b="0"/>
              <a:t>n.a. = not available.</a:t>
            </a:r>
          </a:p>
        </p:txBody>
      </p:sp>
      <p:sp>
        <p:nvSpPr>
          <p:cNvPr id="2" name="Rectangle 1"/>
          <p:cNvSpPr>
            <a:spLocks noChangeArrowheads="1"/>
          </p:cNvSpPr>
          <p:nvPr/>
        </p:nvSpPr>
        <p:spPr bwMode="auto">
          <a:xfrm>
            <a:off x="609600" y="5351463"/>
            <a:ext cx="8288338" cy="1200329"/>
          </a:xfrm>
          <a:prstGeom prst="rect">
            <a:avLst/>
          </a:prstGeom>
          <a:noFill/>
          <a:ln w="9525">
            <a:noFill/>
            <a:miter lim="800000"/>
            <a:headEnd/>
            <a:tailEnd/>
          </a:ln>
        </p:spPr>
        <p:txBody>
          <a:bodyPr>
            <a:spAutoFit/>
          </a:bodyPr>
          <a:lstStyle/>
          <a:p>
            <a:pPr>
              <a:spcBef>
                <a:spcPct val="10000"/>
              </a:spcBef>
              <a:spcAft>
                <a:spcPct val="10000"/>
              </a:spcAft>
            </a:pPr>
            <a:r>
              <a:rPr lang="el-GR" sz="1800" b="0" dirty="0" smtClean="0"/>
              <a:t>Ωστόσο, η ύφεση που άρχισε το 2008 αύξησε σαφώς τον αριθμό των απολυμένων. Από τον Ιανουάριο του 2008 μέχρι το Δεκέμβριο του 2009  ο συνολικός αριθμός των απολυμένων αυξήθηκε σε 5,1 εκατομμύρια, από τους οποίους 2,1 εκατομμύρια εργαζόταν στη μεταποίηση.</a:t>
            </a:r>
            <a:endParaRPr lang="en-US" sz="1800" b="0" dirty="0"/>
          </a:p>
        </p:txBody>
      </p:sp>
      <p:pic>
        <p:nvPicPr>
          <p:cNvPr id="62472" name="Picture 3"/>
          <p:cNvPicPr>
            <a:picLocks noChangeAspect="1"/>
          </p:cNvPicPr>
          <p:nvPr/>
        </p:nvPicPr>
        <p:blipFill>
          <a:blip r:embed="rId3" cstate="print"/>
          <a:srcRect/>
          <a:stretch>
            <a:fillRect/>
          </a:stretch>
        </p:blipFill>
        <p:spPr bwMode="auto">
          <a:xfrm>
            <a:off x="641350" y="2798763"/>
            <a:ext cx="8286750" cy="2552700"/>
          </a:xfrm>
          <a:prstGeom prst="rect">
            <a:avLst/>
          </a:prstGeom>
          <a:noFill/>
          <a:ln w="9525">
            <a:noFill/>
            <a:miter lim="800000"/>
            <a:headEnd/>
            <a:tailEnd/>
          </a:ln>
        </p:spPr>
      </p:pic>
      <p:pic>
        <p:nvPicPr>
          <p:cNvPr id="5" name="Picture 4"/>
          <p:cNvPicPr>
            <a:picLocks noChangeAspect="1"/>
          </p:cNvPicPr>
          <p:nvPr/>
        </p:nvPicPr>
        <p:blipFill>
          <a:blip r:embed="rId4" cstate="print"/>
          <a:srcRect/>
          <a:stretch>
            <a:fillRect/>
          </a:stretch>
        </p:blipFill>
        <p:spPr bwMode="auto">
          <a:xfrm>
            <a:off x="641350" y="2798763"/>
            <a:ext cx="8286750" cy="2552700"/>
          </a:xfrm>
          <a:prstGeom prst="rect">
            <a:avLst/>
          </a:prstGeom>
          <a:noFill/>
          <a:ln w="9525">
            <a:noFill/>
            <a:miter lim="800000"/>
            <a:headEnd/>
            <a:tailEnd/>
          </a:ln>
        </p:spPr>
      </p:pic>
      <p:sp>
        <p:nvSpPr>
          <p:cNvPr id="62474" name="Rectangle 17"/>
          <p:cNvSpPr>
            <a:spLocks noChangeArrowheads="1"/>
          </p:cNvSpPr>
          <p:nvPr/>
        </p:nvSpPr>
        <p:spPr bwMode="auto">
          <a:xfrm>
            <a:off x="566738" y="476250"/>
            <a:ext cx="2393950" cy="206375"/>
          </a:xfrm>
          <a:prstGeom prst="rect">
            <a:avLst/>
          </a:prstGeom>
          <a:solidFill>
            <a:srgbClr val="D4E4C1"/>
          </a:solidFill>
          <a:ln w="9525" algn="ctr">
            <a:noFill/>
            <a:round/>
            <a:headEnd/>
            <a:tailEnd/>
          </a:ln>
        </p:spPr>
        <p:txBody>
          <a:bodyPr/>
          <a:lstStyle/>
          <a:p>
            <a:endParaRPr lang="en-US" sz="2800" b="0">
              <a:solidFill>
                <a:schemeClr val="tx2"/>
              </a:solidFill>
            </a:endParaRPr>
          </a:p>
        </p:txBody>
      </p:sp>
      <p:sp>
        <p:nvSpPr>
          <p:cNvPr id="62475" name="Rectangle 3"/>
          <p:cNvSpPr txBox="1">
            <a:spLocks noChangeArrowheads="1"/>
          </p:cNvSpPr>
          <p:nvPr/>
        </p:nvSpPr>
        <p:spPr bwMode="auto">
          <a:xfrm>
            <a:off x="566738" y="1"/>
            <a:ext cx="8577262" cy="725714"/>
          </a:xfrm>
          <a:prstGeom prst="rect">
            <a:avLst/>
          </a:prstGeom>
          <a:noFill/>
          <a:ln w="9525">
            <a:noFill/>
            <a:miter lim="800000"/>
            <a:headEnd/>
            <a:tailEnd/>
          </a:ln>
        </p:spPr>
        <p:txBody>
          <a:bodyPr anchor="ctr"/>
          <a:lstStyle/>
          <a:p>
            <a:pPr eaLnBrk="0" hangingPunct="0"/>
            <a:r>
              <a:rPr lang="el-GR" sz="2400" dirty="0" smtClean="0">
                <a:solidFill>
                  <a:srgbClr val="668C6B"/>
                </a:solidFill>
              </a:rPr>
              <a:t>ΕΦΑΡΜΟΓΗ</a:t>
            </a:r>
            <a:endParaRPr lang="en-US" sz="2400" dirty="0">
              <a:solidFill>
                <a:srgbClr val="668C6B"/>
              </a:solidFill>
            </a:endParaRPr>
          </a:p>
        </p:txBody>
      </p:sp>
      <p:cxnSp>
        <p:nvCxnSpPr>
          <p:cNvPr id="62476" name="Straight Connector 19"/>
          <p:cNvCxnSpPr>
            <a:cxnSpLocks noChangeShapeType="1"/>
          </p:cNvCxnSpPr>
          <p:nvPr/>
        </p:nvCxnSpPr>
        <p:spPr bwMode="auto">
          <a:xfrm flipV="1">
            <a:off x="566738" y="666750"/>
            <a:ext cx="2393950" cy="15875"/>
          </a:xfrm>
          <a:prstGeom prst="line">
            <a:avLst/>
          </a:prstGeom>
          <a:noFill/>
          <a:ln w="19050" cap="rnd" algn="ctr">
            <a:solidFill>
              <a:srgbClr val="A4C695"/>
            </a:solidFill>
            <a:prstDash val="sysDash"/>
            <a:round/>
            <a:headEnd/>
            <a:tailEnd/>
          </a:ln>
        </p:spPr>
      </p:cxn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2213" name="Rectangle 5"/>
          <p:cNvSpPr>
            <a:spLocks noChangeArrowheads="1"/>
          </p:cNvSpPr>
          <p:nvPr/>
        </p:nvSpPr>
        <p:spPr bwMode="auto">
          <a:xfrm>
            <a:off x="566738" y="820738"/>
            <a:ext cx="7672387" cy="1200329"/>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Προγράμματα Ενίσχυσης Προσαρμογής από το Εμπόριο: Χρηματοδότηση του Κόστους Προσαρμογής από το Εμπόριο</a:t>
            </a:r>
            <a:endParaRPr lang="en-US" sz="2400" dirty="0">
              <a:solidFill>
                <a:srgbClr val="356A41"/>
              </a:solidFill>
            </a:endParaRPr>
          </a:p>
        </p:txBody>
      </p:sp>
      <p:sp>
        <p:nvSpPr>
          <p:cNvPr id="2" name="Rectangle 1"/>
          <p:cNvSpPr>
            <a:spLocks noChangeArrowheads="1"/>
          </p:cNvSpPr>
          <p:nvPr/>
        </p:nvSpPr>
        <p:spPr bwMode="auto">
          <a:xfrm>
            <a:off x="585788" y="2394856"/>
            <a:ext cx="7653337" cy="3071610"/>
          </a:xfrm>
          <a:prstGeom prst="rect">
            <a:avLst/>
          </a:prstGeom>
          <a:noFill/>
          <a:ln w="9525">
            <a:noFill/>
            <a:miter lim="800000"/>
            <a:headEnd/>
            <a:tailEnd/>
          </a:ln>
        </p:spPr>
        <p:txBody>
          <a:bodyPr wrap="square">
            <a:spAutoFit/>
          </a:bodyPr>
          <a:lstStyle/>
          <a:p>
            <a:pPr>
              <a:spcBef>
                <a:spcPct val="10000"/>
              </a:spcBef>
              <a:spcAft>
                <a:spcPct val="10000"/>
              </a:spcAft>
            </a:pPr>
            <a:r>
              <a:rPr lang="el-GR" sz="2000" b="0" dirty="0" smtClean="0"/>
              <a:t>Το πρόγραμμα ασφάλισης της ανεργίας στις Ηνωμένες Πολιτείες παρέχει κάποια αποζημίωση ανεξαρτήτως του λόγου της απόλυσης. Επιπλέον, το πρόγραμμα </a:t>
            </a:r>
            <a:r>
              <a:rPr lang="el-GR" sz="2000" b="0" i="1" dirty="0" smtClean="0"/>
              <a:t>Ενίσχυσης Προσαρμογής από το Εμπόριο </a:t>
            </a:r>
            <a:r>
              <a:rPr lang="en-US" sz="2000" b="0" i="1" dirty="0" smtClean="0"/>
              <a:t>(</a:t>
            </a:r>
            <a:r>
              <a:rPr lang="en-US" sz="2000" b="0" i="1" dirty="0"/>
              <a:t>TAA) </a:t>
            </a:r>
            <a:r>
              <a:rPr lang="el-GR" sz="2000" b="0" dirty="0" smtClean="0"/>
              <a:t>προσφέρει επιπρόσθετες παροχές ασφάλισης της ανεργίας και ιατρική ασφάλιση των εργαζομένων που απολύθηκαν λόγω του ανταγωνισμού από τις εισαγωγές και οι οποίοι εγγράφονται σε προγράμματα επανεκπαίδευσης. </a:t>
            </a:r>
            <a:r>
              <a:rPr lang="en-US" sz="2000" b="0" dirty="0" smtClean="0"/>
              <a:t> </a:t>
            </a:r>
            <a:endParaRPr lang="en-US" sz="2000" b="0" dirty="0"/>
          </a:p>
          <a:p>
            <a:pPr>
              <a:spcBef>
                <a:spcPct val="10000"/>
              </a:spcBef>
              <a:spcAft>
                <a:spcPct val="10000"/>
              </a:spcAft>
            </a:pPr>
            <a:endParaRPr lang="en-US" sz="800" b="0" dirty="0"/>
          </a:p>
          <a:p>
            <a:pPr>
              <a:spcBef>
                <a:spcPct val="10000"/>
              </a:spcBef>
              <a:spcAft>
                <a:spcPct val="10000"/>
              </a:spcAft>
            </a:pPr>
            <a:r>
              <a:rPr lang="el-GR" sz="2000" b="0" dirty="0" smtClean="0"/>
              <a:t>Άλλες χώρες έχουν επίσης παρόμοια προγράμματα με το ΤΑΑ για την αποζημίωση αυτών που πλήττονται από το εμπόριο. </a:t>
            </a:r>
            <a:endParaRPr lang="en-US" sz="2000" dirty="0"/>
          </a:p>
        </p:txBody>
      </p:sp>
      <p:sp>
        <p:nvSpPr>
          <p:cNvPr id="12" name="Rectangle 11"/>
          <p:cNvSpPr>
            <a:spLocks noChangeArrowheads="1"/>
          </p:cNvSpPr>
          <p:nvPr/>
        </p:nvSpPr>
        <p:spPr bwMode="auto">
          <a:xfrm>
            <a:off x="566738" y="476250"/>
            <a:ext cx="2393950" cy="206375"/>
          </a:xfrm>
          <a:prstGeom prst="rect">
            <a:avLst/>
          </a:prstGeom>
          <a:solidFill>
            <a:srgbClr val="D4E4C1"/>
          </a:solidFill>
          <a:ln w="9525" algn="ctr">
            <a:noFill/>
            <a:round/>
            <a:headEnd/>
            <a:tailEnd/>
          </a:ln>
        </p:spPr>
        <p:txBody>
          <a:bodyPr/>
          <a:lstStyle/>
          <a:p>
            <a:endParaRPr lang="en-US" sz="2800" b="0">
              <a:solidFill>
                <a:schemeClr val="tx2"/>
              </a:solidFill>
            </a:endParaRPr>
          </a:p>
        </p:txBody>
      </p:sp>
      <p:sp>
        <p:nvSpPr>
          <p:cNvPr id="14" name="Rectangle 3"/>
          <p:cNvSpPr>
            <a:spLocks noGrp="1" noChangeArrowheads="1"/>
          </p:cNvSpPr>
          <p:nvPr>
            <p:ph type="title"/>
          </p:nvPr>
        </p:nvSpPr>
        <p:spPr>
          <a:xfrm>
            <a:off x="566738" y="0"/>
            <a:ext cx="8577262" cy="944563"/>
          </a:xfrm>
        </p:spPr>
        <p:txBody>
          <a:bodyPr/>
          <a:lstStyle/>
          <a:p>
            <a:r>
              <a:rPr lang="el-GR" dirty="0" smtClean="0">
                <a:solidFill>
                  <a:srgbClr val="668C6B"/>
                </a:solidFill>
              </a:rPr>
              <a:t>ΕΦΑΡΜΟΓΗ</a:t>
            </a:r>
            <a:endParaRPr lang="en-US" dirty="0" smtClean="0">
              <a:solidFill>
                <a:srgbClr val="668C6B"/>
              </a:solidFill>
            </a:endParaRPr>
          </a:p>
        </p:txBody>
      </p:sp>
      <p:cxnSp>
        <p:nvCxnSpPr>
          <p:cNvPr id="16" name="Straight Connector 15"/>
          <p:cNvCxnSpPr>
            <a:cxnSpLocks noChangeShapeType="1"/>
          </p:cNvCxnSpPr>
          <p:nvPr/>
        </p:nvCxnSpPr>
        <p:spPr bwMode="auto">
          <a:xfrm flipV="1">
            <a:off x="566738" y="666750"/>
            <a:ext cx="2393950" cy="15875"/>
          </a:xfrm>
          <a:prstGeom prst="line">
            <a:avLst/>
          </a:prstGeom>
          <a:noFill/>
          <a:ln w="19050" cap="rnd" algn="ctr">
            <a:solidFill>
              <a:srgbClr val="A4C695"/>
            </a:solidFill>
            <a:prstDash val="sysDash"/>
            <a:round/>
            <a:headEnd/>
            <a:tailEnd/>
          </a:ln>
        </p:spPr>
      </p:cxn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par>
                                <p:cTn id="11" presetID="22" presetClass="entr" presetSubtype="8"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862213"/>
                                        </p:tgtEl>
                                        <p:attrNameLst>
                                          <p:attrName>style.visibility</p:attrName>
                                        </p:attrNameLst>
                                      </p:cBhvr>
                                      <p:to>
                                        <p:strVal val="visible"/>
                                      </p:to>
                                    </p:set>
                                    <p:animEffect transition="in" filter="wipe(left)">
                                      <p:cBhvr>
                                        <p:cTn id="17" dur="500"/>
                                        <p:tgtEl>
                                          <p:spTgt spid="862213"/>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wipe(left)">
                                      <p:cBhvr>
                                        <p:cTn id="21" dur="500"/>
                                        <p:tgtEl>
                                          <p:spTgt spid="2">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wipe(left)">
                                      <p:cBhvr>
                                        <p:cTn id="26"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2213" grpId="0"/>
      <p:bldP spid="2" grpId="0" uiExpand="1" build="p" bldLvl="2"/>
      <p:bldP spid="12" grpId="0" animBg="1"/>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Rectangle 11"/>
          <p:cNvSpPr>
            <a:spLocks noChangeArrowheads="1"/>
          </p:cNvSpPr>
          <p:nvPr/>
        </p:nvSpPr>
        <p:spPr bwMode="auto">
          <a:xfrm>
            <a:off x="623888" y="1582057"/>
            <a:ext cx="7140575" cy="4708981"/>
          </a:xfrm>
          <a:prstGeom prst="rect">
            <a:avLst/>
          </a:prstGeom>
          <a:noFill/>
          <a:ln w="9525" algn="ctr">
            <a:noFill/>
            <a:miter lim="800000"/>
            <a:headEnd/>
            <a:tailEnd/>
          </a:ln>
        </p:spPr>
        <p:txBody>
          <a:bodyPr wrap="square">
            <a:spAutoFit/>
          </a:bodyPr>
          <a:lstStyle/>
          <a:p>
            <a:pPr>
              <a:spcBef>
                <a:spcPct val="20000"/>
              </a:spcBef>
            </a:pPr>
            <a:r>
              <a:rPr lang="el-GR" sz="2000" b="0" dirty="0" smtClean="0"/>
              <a:t>Ο Πρόεδρος </a:t>
            </a:r>
            <a:r>
              <a:rPr lang="en-US" sz="2000" b="0" dirty="0" smtClean="0"/>
              <a:t>Kennedy</a:t>
            </a:r>
            <a:r>
              <a:rPr lang="el-GR" sz="2000" b="0" dirty="0" smtClean="0"/>
              <a:t> πρώτος παρουσίασε την Ενίσχυση Προσαρμογής από το Εμπόριο</a:t>
            </a:r>
            <a:r>
              <a:rPr lang="en-US" sz="2000" b="0" dirty="0" smtClean="0"/>
              <a:t> (</a:t>
            </a:r>
            <a:r>
              <a:rPr lang="en-US" sz="2000" b="0" dirty="0"/>
              <a:t>TAA</a:t>
            </a:r>
            <a:r>
              <a:rPr lang="en-US" sz="2000" b="0" dirty="0" smtClean="0"/>
              <a:t>)</a:t>
            </a:r>
            <a:r>
              <a:rPr lang="el-GR" sz="2000" b="0" dirty="0" smtClean="0"/>
              <a:t> στις Ηνωμένες Πολιτείες το 1962 για εργαζόμενους στη βιομηχανία. </a:t>
            </a:r>
            <a:r>
              <a:rPr lang="en-US" sz="2000" b="0" dirty="0" smtClean="0"/>
              <a:t> </a:t>
            </a:r>
            <a:endParaRPr lang="en-US" sz="2000" b="0" dirty="0"/>
          </a:p>
          <a:p>
            <a:pPr>
              <a:spcBef>
                <a:spcPct val="20000"/>
              </a:spcBef>
            </a:pPr>
            <a:r>
              <a:rPr lang="el-GR" sz="2000" b="0" dirty="0" smtClean="0"/>
              <a:t>Οι ανησυχίες του </a:t>
            </a:r>
            <a:r>
              <a:rPr lang="en-US" sz="2000" b="0" dirty="0" smtClean="0"/>
              <a:t>Kennedy</a:t>
            </a:r>
            <a:r>
              <a:rPr lang="el-GR" sz="2000" b="0" dirty="0" smtClean="0"/>
              <a:t> παραμένουν και σήμερα</a:t>
            </a:r>
            <a:r>
              <a:rPr lang="en-US" sz="2000" b="0" dirty="0" smtClean="0"/>
              <a:t>: </a:t>
            </a:r>
            <a:endParaRPr lang="en-US" sz="2000" b="0" dirty="0"/>
          </a:p>
          <a:p>
            <a:pPr>
              <a:spcBef>
                <a:spcPct val="20000"/>
              </a:spcBef>
            </a:pPr>
            <a:r>
              <a:rPr lang="en-US" sz="2000" b="0" dirty="0"/>
              <a:t>	</a:t>
            </a:r>
            <a:r>
              <a:rPr lang="el-GR" sz="2000" b="0" dirty="0" smtClean="0"/>
              <a:t>Η τεχνολογία και το εμπόριο σημαίνουν ανάπτυξη, 	καινοτομία, και υψηλότερο βιοτικό επίπεδο, αλλά 	επίσης αλλαγή και αστάθεια. </a:t>
            </a:r>
            <a:endParaRPr lang="en-US" sz="2000" b="0" dirty="0"/>
          </a:p>
          <a:p>
            <a:pPr>
              <a:spcBef>
                <a:spcPct val="20000"/>
              </a:spcBef>
            </a:pPr>
            <a:r>
              <a:rPr lang="el-GR" sz="2000" b="0" dirty="0" smtClean="0"/>
              <a:t>Το </a:t>
            </a:r>
            <a:r>
              <a:rPr lang="en-US" sz="2000" b="0" dirty="0" smtClean="0"/>
              <a:t>TAA </a:t>
            </a:r>
            <a:r>
              <a:rPr lang="el-GR" sz="2000" b="0" dirty="0" smtClean="0"/>
              <a:t>πρόσφατα διευρύνθηκε ώστε να περιλαμβάνει τους εργαζόμενους στον τομέα των υπηρεσιών. </a:t>
            </a:r>
            <a:endParaRPr lang="en-US" sz="2000" b="0" dirty="0"/>
          </a:p>
          <a:p>
            <a:pPr>
              <a:spcBef>
                <a:spcPct val="20000"/>
              </a:spcBef>
            </a:pPr>
            <a:r>
              <a:rPr lang="el-GR" sz="2000" b="0" dirty="0" smtClean="0"/>
              <a:t>Η καινοτομία του </a:t>
            </a:r>
            <a:r>
              <a:rPr lang="en-US" sz="2000" b="0" dirty="0" smtClean="0"/>
              <a:t>Kennedy</a:t>
            </a:r>
            <a:r>
              <a:rPr lang="el-GR" sz="2000" b="0" dirty="0" smtClean="0"/>
              <a:t> επομένως προσαρμόζεται στην οικονομία του 21</a:t>
            </a:r>
            <a:r>
              <a:rPr lang="el-GR" sz="2000" b="0" baseline="30000" dirty="0" smtClean="0"/>
              <a:t>ου</a:t>
            </a:r>
            <a:r>
              <a:rPr lang="el-GR" sz="2000" b="0" dirty="0" smtClean="0"/>
              <a:t> αιώνα, εξασφαλίζοντας στους σημερινούς εργαζόμενους την υποστήριξη που απόλαυσαν οι παππούδες τους. </a:t>
            </a:r>
            <a:endParaRPr lang="en-US" sz="2000" b="0" dirty="0"/>
          </a:p>
          <a:p>
            <a:pPr>
              <a:spcBef>
                <a:spcPct val="20000"/>
              </a:spcBef>
            </a:pPr>
            <a:endParaRPr lang="en-US" sz="2000" b="0" dirty="0"/>
          </a:p>
        </p:txBody>
      </p:sp>
      <p:grpSp>
        <p:nvGrpSpPr>
          <p:cNvPr id="19" name="Group 12"/>
          <p:cNvGrpSpPr>
            <a:grpSpLocks/>
          </p:cNvGrpSpPr>
          <p:nvPr/>
        </p:nvGrpSpPr>
        <p:grpSpPr bwMode="auto">
          <a:xfrm>
            <a:off x="493713" y="0"/>
            <a:ext cx="5662612" cy="820738"/>
            <a:chOff x="566739" y="4459460"/>
            <a:chExt cx="5662264" cy="820738"/>
          </a:xfrm>
        </p:grpSpPr>
        <p:pic>
          <p:nvPicPr>
            <p:cNvPr id="66565" name="Picture 13"/>
            <p:cNvPicPr>
              <a:picLocks noChangeAspect="1"/>
            </p:cNvPicPr>
            <p:nvPr/>
          </p:nvPicPr>
          <p:blipFill>
            <a:blip r:embed="rId3" cstate="print"/>
            <a:srcRect/>
            <a:stretch>
              <a:fillRect/>
            </a:stretch>
          </p:blipFill>
          <p:spPr bwMode="auto">
            <a:xfrm>
              <a:off x="828674" y="4497560"/>
              <a:ext cx="603027" cy="603027"/>
            </a:xfrm>
            <a:prstGeom prst="rect">
              <a:avLst/>
            </a:prstGeom>
            <a:noFill/>
            <a:ln w="9525">
              <a:noFill/>
              <a:miter lim="800000"/>
              <a:headEnd/>
              <a:tailEnd/>
            </a:ln>
          </p:spPr>
        </p:pic>
        <p:sp>
          <p:nvSpPr>
            <p:cNvPr id="24" name="Rectangle 3"/>
            <p:cNvSpPr txBox="1">
              <a:spLocks noChangeArrowheads="1"/>
            </p:cNvSpPr>
            <p:nvPr/>
          </p:nvSpPr>
          <p:spPr bwMode="auto">
            <a:xfrm>
              <a:off x="566739" y="4459460"/>
              <a:ext cx="5662264" cy="820738"/>
            </a:xfrm>
            <a:prstGeom prst="rect">
              <a:avLst/>
            </a:prstGeom>
            <a:noFill/>
            <a:ln w="9525">
              <a:noFill/>
              <a:miter lim="800000"/>
              <a:headEnd/>
              <a:tailEnd/>
            </a:ln>
          </p:spPr>
          <p:txBody>
            <a:bodyPr anchor="ctr"/>
            <a:lstStyle/>
            <a:p>
              <a:pPr eaLnBrk="0" hangingPunct="0">
                <a:defRPr/>
              </a:pPr>
              <a:r>
                <a:rPr lang="el-GR" sz="2800" kern="0" dirty="0" smtClean="0">
                  <a:solidFill>
                    <a:srgbClr val="69134B"/>
                  </a:solidFill>
                  <a:latin typeface="+mj-lt"/>
                  <a:ea typeface="+mj-ea"/>
                  <a:cs typeface="+mj-cs"/>
                </a:rPr>
                <a:t>ΠΡΩΤΟΣΕΛΙΔΟ</a:t>
              </a:r>
              <a:endParaRPr lang="en-US" sz="2800" kern="0" dirty="0">
                <a:solidFill>
                  <a:srgbClr val="69134B"/>
                </a:solidFill>
                <a:latin typeface="+mj-lt"/>
                <a:ea typeface="+mj-ea"/>
                <a:cs typeface="+mj-cs"/>
              </a:endParaRPr>
            </a:p>
          </p:txBody>
        </p:sp>
      </p:grpSp>
      <p:cxnSp>
        <p:nvCxnSpPr>
          <p:cNvPr id="66563" name="Straight Connector 7"/>
          <p:cNvCxnSpPr>
            <a:cxnSpLocks noChangeShapeType="1"/>
          </p:cNvCxnSpPr>
          <p:nvPr/>
        </p:nvCxnSpPr>
        <p:spPr bwMode="auto">
          <a:xfrm>
            <a:off x="479425" y="1289050"/>
            <a:ext cx="7658100" cy="0"/>
          </a:xfrm>
          <a:prstGeom prst="line">
            <a:avLst/>
          </a:prstGeom>
          <a:noFill/>
          <a:ln w="19050" cap="rnd" algn="ctr">
            <a:solidFill>
              <a:srgbClr val="9C3A45"/>
            </a:solidFill>
            <a:prstDash val="sysDash"/>
            <a:round/>
            <a:headEnd/>
            <a:tailEnd/>
          </a:ln>
        </p:spPr>
      </p:cxnSp>
      <p:sp>
        <p:nvSpPr>
          <p:cNvPr id="7" name="Rectangle 5"/>
          <p:cNvSpPr>
            <a:spLocks noChangeArrowheads="1"/>
          </p:cNvSpPr>
          <p:nvPr/>
        </p:nvSpPr>
        <p:spPr bwMode="auto">
          <a:xfrm>
            <a:off x="485775" y="642938"/>
            <a:ext cx="8129588" cy="707886"/>
          </a:xfrm>
          <a:prstGeom prst="rect">
            <a:avLst/>
          </a:prstGeom>
          <a:noFill/>
          <a:ln w="9525" algn="ctr">
            <a:noFill/>
            <a:miter lim="800000"/>
            <a:headEnd/>
            <a:tailEnd/>
          </a:ln>
        </p:spPr>
        <p:txBody>
          <a:bodyPr>
            <a:spAutoFit/>
          </a:bodyPr>
          <a:lstStyle/>
          <a:p>
            <a:pPr>
              <a:spcBef>
                <a:spcPct val="20000"/>
              </a:spcBef>
            </a:pPr>
            <a:r>
              <a:rPr lang="el-GR" sz="2000" dirty="0" smtClean="0">
                <a:solidFill>
                  <a:schemeClr val="accent2"/>
                </a:solidFill>
              </a:rPr>
              <a:t>Εργαζόμενοι στις Υπηρεσίες Μπορούν Τώρα να Διεκδικήσουν Ενίσχυση Προσαρμογής από το Εμπόριο </a:t>
            </a:r>
            <a:endParaRPr lang="en-US" sz="2000" dirty="0">
              <a:solidFill>
                <a:schemeClr val="accent2"/>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plus(in)">
                                      <p:cBhvr>
                                        <p:cTn id="7" dur="2000"/>
                                        <p:tgtEl>
                                          <p:spTgt spid="19"/>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Rectangle 5"/>
          <p:cNvSpPr>
            <a:spLocks noChangeArrowheads="1"/>
          </p:cNvSpPr>
          <p:nvPr/>
        </p:nvSpPr>
        <p:spPr bwMode="auto">
          <a:xfrm>
            <a:off x="566738" y="820738"/>
            <a:ext cx="8577262" cy="461665"/>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Καθορισμός των Πληρωμών σε Κεφάλαιο και Γη </a:t>
            </a:r>
            <a:endParaRPr lang="en-US" sz="2400" dirty="0">
              <a:solidFill>
                <a:srgbClr val="356A41"/>
              </a:solidFill>
            </a:endParaRPr>
          </a:p>
        </p:txBody>
      </p:sp>
      <p:sp>
        <p:nvSpPr>
          <p:cNvPr id="13" name="Rectangle 12"/>
          <p:cNvSpPr>
            <a:spLocks noChangeArrowheads="1"/>
          </p:cNvSpPr>
          <p:nvPr/>
        </p:nvSpPr>
        <p:spPr bwMode="auto">
          <a:xfrm>
            <a:off x="877888" y="333375"/>
            <a:ext cx="4362450" cy="265113"/>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18" name="Straight Connector 17"/>
          <p:cNvCxnSpPr>
            <a:cxnSpLocks noChangeShapeType="1"/>
          </p:cNvCxnSpPr>
          <p:nvPr/>
        </p:nvCxnSpPr>
        <p:spPr bwMode="auto">
          <a:xfrm>
            <a:off x="566738" y="595313"/>
            <a:ext cx="4673600" cy="0"/>
          </a:xfrm>
          <a:prstGeom prst="line">
            <a:avLst/>
          </a:prstGeom>
          <a:noFill/>
          <a:ln w="19050" cap="rnd" algn="ctr">
            <a:solidFill>
              <a:srgbClr val="9C3A45"/>
            </a:solidFill>
            <a:prstDash val="sysDash"/>
            <a:round/>
            <a:headEnd/>
            <a:tailEnd/>
          </a:ln>
        </p:spPr>
      </p:cxnSp>
      <p:sp>
        <p:nvSpPr>
          <p:cNvPr id="19" name="Rectangle 3"/>
          <p:cNvSpPr>
            <a:spLocks noGrp="1" noChangeArrowheads="1"/>
          </p:cNvSpPr>
          <p:nvPr>
            <p:ph type="title"/>
          </p:nvPr>
        </p:nvSpPr>
        <p:spPr>
          <a:xfrm>
            <a:off x="566738" y="0"/>
            <a:ext cx="8577262" cy="820738"/>
          </a:xfrm>
        </p:spPr>
        <p:txBody>
          <a:bodyPr/>
          <a:lstStyle/>
          <a:p>
            <a:r>
              <a:rPr lang="en-US" dirty="0" smtClean="0">
                <a:solidFill>
                  <a:srgbClr val="69134B"/>
                </a:solidFill>
              </a:rPr>
              <a:t>3  </a:t>
            </a:r>
            <a:r>
              <a:rPr lang="el-GR" dirty="0" smtClean="0">
                <a:solidFill>
                  <a:srgbClr val="69134B"/>
                </a:solidFill>
              </a:rPr>
              <a:t>Τα Κέρδη του Κεφαλαίου και της Γης</a:t>
            </a:r>
            <a:endParaRPr lang="en-US" dirty="0" smtClean="0">
              <a:solidFill>
                <a:srgbClr val="69134B"/>
              </a:solidFill>
            </a:endParaRPr>
          </a:p>
        </p:txBody>
      </p:sp>
      <p:sp>
        <p:nvSpPr>
          <p:cNvPr id="22" name="Rectangle 21"/>
          <p:cNvSpPr>
            <a:spLocks noChangeArrowheads="1"/>
          </p:cNvSpPr>
          <p:nvPr/>
        </p:nvSpPr>
        <p:spPr bwMode="auto">
          <a:xfrm>
            <a:off x="566738" y="1669143"/>
            <a:ext cx="8128000" cy="2529923"/>
          </a:xfrm>
          <a:prstGeom prst="rect">
            <a:avLst/>
          </a:prstGeom>
          <a:noFill/>
          <a:ln w="9525">
            <a:noFill/>
            <a:miter lim="800000"/>
            <a:headEnd/>
            <a:tailEnd/>
          </a:ln>
        </p:spPr>
        <p:txBody>
          <a:bodyPr wrap="square">
            <a:spAutoFit/>
          </a:bodyPr>
          <a:lstStyle/>
          <a:p>
            <a:pPr>
              <a:spcBef>
                <a:spcPct val="10000"/>
              </a:spcBef>
              <a:spcAft>
                <a:spcPct val="10000"/>
              </a:spcAft>
            </a:pPr>
            <a:r>
              <a:rPr lang="el-GR" sz="2400" b="0" dirty="0" smtClean="0"/>
              <a:t>Εάν</a:t>
            </a:r>
            <a:r>
              <a:rPr lang="en-US" sz="2400" b="0" dirty="0" smtClean="0"/>
              <a:t> </a:t>
            </a:r>
            <a:r>
              <a:rPr lang="en-US" sz="2400" b="0" i="1" dirty="0"/>
              <a:t>Q</a:t>
            </a:r>
            <a:r>
              <a:rPr lang="en-US" sz="2400" b="0" i="1" baseline="-25000" dirty="0"/>
              <a:t>M</a:t>
            </a:r>
            <a:r>
              <a:rPr lang="en-US" sz="2400" b="0" i="1" dirty="0"/>
              <a:t> </a:t>
            </a:r>
            <a:r>
              <a:rPr lang="el-GR" sz="2400" b="0" dirty="0" smtClean="0"/>
              <a:t>είναι το προϊόν της βιομηχανίας και </a:t>
            </a:r>
            <a:r>
              <a:rPr lang="en-US" sz="2400" b="0" i="1" dirty="0" smtClean="0"/>
              <a:t>Q</a:t>
            </a:r>
            <a:r>
              <a:rPr lang="en-US" sz="2400" b="0" i="1" baseline="-25000" dirty="0" smtClean="0"/>
              <a:t>A</a:t>
            </a:r>
            <a:r>
              <a:rPr lang="en-US" sz="2400" b="0" i="1" dirty="0" smtClean="0"/>
              <a:t> </a:t>
            </a:r>
            <a:r>
              <a:rPr lang="el-GR" sz="2400" b="0" dirty="0" smtClean="0"/>
              <a:t>είναι το προϊόν της γεωργίας, τότε τα έσοδα κάθε κλάδου είναι </a:t>
            </a:r>
            <a:r>
              <a:rPr lang="en-US" sz="2400" b="0" i="1" dirty="0" smtClean="0"/>
              <a:t>P</a:t>
            </a:r>
            <a:r>
              <a:rPr lang="en-US" sz="2400" b="0" i="1" baseline="-25000" dirty="0" smtClean="0"/>
              <a:t>M</a:t>
            </a:r>
            <a:r>
              <a:rPr lang="en-US" sz="2400" b="0" i="1" dirty="0" smtClean="0"/>
              <a:t> </a:t>
            </a:r>
            <a:r>
              <a:rPr lang="en-US" sz="2400" b="0" dirty="0"/>
              <a:t>• </a:t>
            </a:r>
            <a:r>
              <a:rPr lang="en-US" sz="2400" b="0" i="1" dirty="0"/>
              <a:t>Q</a:t>
            </a:r>
            <a:r>
              <a:rPr lang="en-US" sz="2400" b="0" i="1" baseline="-25000" dirty="0"/>
              <a:t>M</a:t>
            </a:r>
            <a:r>
              <a:rPr lang="en-US" sz="2400" b="0" i="1" dirty="0"/>
              <a:t> </a:t>
            </a:r>
            <a:r>
              <a:rPr lang="en-US" sz="2400" b="0" dirty="0"/>
              <a:t>and </a:t>
            </a:r>
            <a:r>
              <a:rPr lang="en-US" sz="2400" b="0" i="1" dirty="0"/>
              <a:t>P</a:t>
            </a:r>
            <a:r>
              <a:rPr lang="en-US" sz="2400" b="0" i="1" baseline="-25000" dirty="0"/>
              <a:t>A</a:t>
            </a:r>
            <a:r>
              <a:rPr lang="en-US" sz="2400" b="0" i="1" dirty="0"/>
              <a:t> </a:t>
            </a:r>
            <a:r>
              <a:rPr lang="en-US" sz="2400" b="0" dirty="0"/>
              <a:t>• </a:t>
            </a:r>
            <a:r>
              <a:rPr lang="en-US" sz="2400" b="0" i="1" dirty="0"/>
              <a:t>Q</a:t>
            </a:r>
            <a:r>
              <a:rPr lang="en-US" sz="2400" b="0" i="1" baseline="-25000" dirty="0"/>
              <a:t>A</a:t>
            </a:r>
            <a:r>
              <a:rPr lang="en-US" sz="2400" b="0" dirty="0"/>
              <a:t>, </a:t>
            </a:r>
            <a:r>
              <a:rPr lang="el-GR" sz="2400" b="0" dirty="0" smtClean="0"/>
              <a:t>και οι πληρωμές σε κεφάλαιο και γη είναι:</a:t>
            </a:r>
            <a:endParaRPr lang="en-US" sz="2400" b="0" dirty="0"/>
          </a:p>
          <a:p>
            <a:pPr>
              <a:spcBef>
                <a:spcPct val="10000"/>
              </a:spcBef>
              <a:spcAft>
                <a:spcPct val="10000"/>
              </a:spcAft>
            </a:pPr>
            <a:endParaRPr lang="en-US" sz="2400" b="0" dirty="0"/>
          </a:p>
          <a:p>
            <a:pPr algn="ctr">
              <a:spcBef>
                <a:spcPct val="10000"/>
              </a:spcBef>
              <a:spcAft>
                <a:spcPct val="10000"/>
              </a:spcAft>
            </a:pPr>
            <a:r>
              <a:rPr lang="el-GR" sz="2400" b="0" dirty="0" smtClean="0"/>
              <a:t>Πληρωμές σε κεφάλαιο </a:t>
            </a:r>
            <a:r>
              <a:rPr lang="en-US" sz="2400" b="0" dirty="0" smtClean="0"/>
              <a:t>= </a:t>
            </a:r>
            <a:r>
              <a:rPr lang="en-US" sz="2400" b="0" i="1" dirty="0"/>
              <a:t>P</a:t>
            </a:r>
            <a:r>
              <a:rPr lang="en-US" sz="2400" b="0" i="1" baseline="-25000" dirty="0"/>
              <a:t>M</a:t>
            </a:r>
            <a:r>
              <a:rPr lang="en-US" sz="2400" b="0" i="1" dirty="0"/>
              <a:t> </a:t>
            </a:r>
            <a:r>
              <a:rPr lang="en-US" sz="2400" b="0" dirty="0"/>
              <a:t>• </a:t>
            </a:r>
            <a:r>
              <a:rPr lang="en-US" sz="2400" b="0" i="1" dirty="0"/>
              <a:t>Q</a:t>
            </a:r>
            <a:r>
              <a:rPr lang="en-US" sz="2400" b="0" i="1" baseline="-25000" dirty="0"/>
              <a:t>M</a:t>
            </a:r>
            <a:r>
              <a:rPr lang="en-US" sz="2400" b="0" i="1" dirty="0"/>
              <a:t> </a:t>
            </a:r>
            <a:r>
              <a:rPr lang="en-US" sz="2400" b="0" dirty="0"/>
              <a:t>− </a:t>
            </a:r>
            <a:r>
              <a:rPr lang="en-US" sz="2400" b="0" i="1" dirty="0"/>
              <a:t>W </a:t>
            </a:r>
            <a:r>
              <a:rPr lang="en-US" sz="2400" b="0" dirty="0"/>
              <a:t>• </a:t>
            </a:r>
            <a:r>
              <a:rPr lang="en-US" sz="2400" b="0" i="1" dirty="0"/>
              <a:t>L</a:t>
            </a:r>
            <a:r>
              <a:rPr lang="en-US" sz="2400" b="0" i="1" baseline="-25000" dirty="0"/>
              <a:t>M</a:t>
            </a:r>
          </a:p>
          <a:p>
            <a:pPr algn="ctr">
              <a:spcBef>
                <a:spcPct val="10000"/>
              </a:spcBef>
              <a:spcAft>
                <a:spcPct val="10000"/>
              </a:spcAft>
            </a:pPr>
            <a:r>
              <a:rPr lang="el-GR" sz="2400" b="0" dirty="0" smtClean="0"/>
              <a:t>Πληρωμές σε γη</a:t>
            </a:r>
            <a:r>
              <a:rPr lang="en-US" sz="2400" b="0" dirty="0" smtClean="0"/>
              <a:t> </a:t>
            </a:r>
            <a:r>
              <a:rPr lang="en-US" sz="2400" b="0" dirty="0"/>
              <a:t>= </a:t>
            </a:r>
            <a:r>
              <a:rPr lang="en-US" sz="2400" b="0" i="1" dirty="0"/>
              <a:t>P</a:t>
            </a:r>
            <a:r>
              <a:rPr lang="en-US" sz="2400" b="0" i="1" baseline="-25000" dirty="0"/>
              <a:t>A</a:t>
            </a:r>
            <a:r>
              <a:rPr lang="en-US" sz="2400" b="0" i="1" dirty="0"/>
              <a:t> </a:t>
            </a:r>
            <a:r>
              <a:rPr lang="en-US" sz="2400" b="0" dirty="0"/>
              <a:t>• </a:t>
            </a:r>
            <a:r>
              <a:rPr lang="en-US" sz="2400" b="0" i="1" dirty="0"/>
              <a:t>Q</a:t>
            </a:r>
            <a:r>
              <a:rPr lang="en-US" sz="2400" b="0" i="1" baseline="-25000" dirty="0"/>
              <a:t>A</a:t>
            </a:r>
            <a:r>
              <a:rPr lang="en-US" sz="2400" b="0" i="1" dirty="0"/>
              <a:t> </a:t>
            </a:r>
            <a:r>
              <a:rPr lang="en-US" sz="2400" b="0" dirty="0"/>
              <a:t>− </a:t>
            </a:r>
            <a:r>
              <a:rPr lang="en-US" sz="2400" b="0" i="1" dirty="0"/>
              <a:t>W </a:t>
            </a:r>
            <a:r>
              <a:rPr lang="en-US" sz="2400" b="0" dirty="0"/>
              <a:t>• </a:t>
            </a:r>
            <a:r>
              <a:rPr lang="en-US" sz="2400" b="0" i="1" dirty="0"/>
              <a:t>L</a:t>
            </a:r>
            <a:r>
              <a:rPr lang="en-US" sz="2400" b="0" i="1" baseline="-25000" dirty="0"/>
              <a:t>A</a:t>
            </a:r>
            <a:endParaRPr lang="en-US" sz="2400" b="0" baseline="-250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22" presetClass="entr" presetSubtype="8"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left)">
                                      <p:cBhvr>
                                        <p:cTn id="2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animBg="1"/>
      <p:bldP spid="19"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7" name="Rectangle 5"/>
          <p:cNvSpPr>
            <a:spLocks noChangeArrowheads="1"/>
          </p:cNvSpPr>
          <p:nvPr/>
        </p:nvSpPr>
        <p:spPr bwMode="auto">
          <a:xfrm>
            <a:off x="566738" y="820738"/>
            <a:ext cx="8577262" cy="461665"/>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Καθορισμός των Πληρωμών σε Κεφάλαιο και Γη </a:t>
            </a:r>
            <a:endParaRPr lang="en-US" sz="2400" dirty="0" smtClean="0">
              <a:solidFill>
                <a:srgbClr val="356A41"/>
              </a:solidFill>
            </a:endParaRPr>
          </a:p>
        </p:txBody>
      </p:sp>
      <p:sp>
        <p:nvSpPr>
          <p:cNvPr id="70658" name="Rectangle 12"/>
          <p:cNvSpPr>
            <a:spLocks noChangeArrowheads="1"/>
          </p:cNvSpPr>
          <p:nvPr/>
        </p:nvSpPr>
        <p:spPr bwMode="auto">
          <a:xfrm>
            <a:off x="877888" y="333375"/>
            <a:ext cx="4362450" cy="265113"/>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70659" name="Straight Connector 17"/>
          <p:cNvCxnSpPr>
            <a:cxnSpLocks noChangeShapeType="1"/>
          </p:cNvCxnSpPr>
          <p:nvPr/>
        </p:nvCxnSpPr>
        <p:spPr bwMode="auto">
          <a:xfrm>
            <a:off x="566738" y="595313"/>
            <a:ext cx="4673600" cy="0"/>
          </a:xfrm>
          <a:prstGeom prst="line">
            <a:avLst/>
          </a:prstGeom>
          <a:noFill/>
          <a:ln w="19050" cap="rnd" algn="ctr">
            <a:solidFill>
              <a:srgbClr val="9C3A45"/>
            </a:solidFill>
            <a:prstDash val="sysDash"/>
            <a:round/>
            <a:headEnd/>
            <a:tailEnd/>
          </a:ln>
        </p:spPr>
      </p:cxnSp>
      <p:sp>
        <p:nvSpPr>
          <p:cNvPr id="70660" name="Rectangle 3"/>
          <p:cNvSpPr>
            <a:spLocks noGrp="1" noChangeArrowheads="1"/>
          </p:cNvSpPr>
          <p:nvPr>
            <p:ph type="title"/>
          </p:nvPr>
        </p:nvSpPr>
        <p:spPr>
          <a:xfrm>
            <a:off x="566738" y="0"/>
            <a:ext cx="8577262" cy="820738"/>
          </a:xfrm>
        </p:spPr>
        <p:txBody>
          <a:bodyPr/>
          <a:lstStyle/>
          <a:p>
            <a:r>
              <a:rPr lang="en-US" dirty="0" smtClean="0">
                <a:solidFill>
                  <a:srgbClr val="69134B"/>
                </a:solidFill>
              </a:rPr>
              <a:t>3 </a:t>
            </a:r>
            <a:r>
              <a:rPr lang="el-GR" dirty="0" smtClean="0">
                <a:solidFill>
                  <a:srgbClr val="69134B"/>
                </a:solidFill>
              </a:rPr>
              <a:t>Τα Κέρδη του Κεφαλαίου και της Γης</a:t>
            </a:r>
            <a:endParaRPr lang="en-US" dirty="0" smtClean="0">
              <a:solidFill>
                <a:srgbClr val="69134B"/>
              </a:solidFill>
            </a:endParaRPr>
          </a:p>
        </p:txBody>
      </p:sp>
      <p:sp>
        <p:nvSpPr>
          <p:cNvPr id="22" name="Rectangle 21"/>
          <p:cNvSpPr>
            <a:spLocks noChangeArrowheads="1"/>
          </p:cNvSpPr>
          <p:nvPr/>
        </p:nvSpPr>
        <p:spPr bwMode="auto">
          <a:xfrm>
            <a:off x="566738" y="1335314"/>
            <a:ext cx="8128000" cy="4598182"/>
          </a:xfrm>
          <a:prstGeom prst="rect">
            <a:avLst/>
          </a:prstGeom>
          <a:noFill/>
          <a:ln w="9525">
            <a:noFill/>
            <a:miter lim="800000"/>
            <a:headEnd/>
            <a:tailEnd/>
          </a:ln>
        </p:spPr>
        <p:txBody>
          <a:bodyPr wrap="square">
            <a:spAutoFit/>
          </a:bodyPr>
          <a:lstStyle/>
          <a:p>
            <a:pPr>
              <a:spcBef>
                <a:spcPct val="10000"/>
              </a:spcBef>
              <a:spcAft>
                <a:spcPct val="10000"/>
              </a:spcAft>
            </a:pPr>
            <a:r>
              <a:rPr lang="el-GR" sz="2400" b="0" dirty="0" smtClean="0"/>
              <a:t>Η αμοιβή μιας μονάδας κεφαλαίου </a:t>
            </a:r>
            <a:r>
              <a:rPr lang="en-US" sz="2400" b="0" dirty="0" smtClean="0"/>
              <a:t>(</a:t>
            </a:r>
            <a:r>
              <a:rPr lang="el-GR" sz="2400" b="0" dirty="0" smtClean="0"/>
              <a:t>μιας μηχανής, για παράδειγμα</a:t>
            </a:r>
            <a:r>
              <a:rPr lang="en-US" sz="2400" b="0" dirty="0" smtClean="0"/>
              <a:t>), </a:t>
            </a:r>
            <a:r>
              <a:rPr lang="el-GR" sz="2400" b="0" dirty="0" smtClean="0"/>
              <a:t>που την ονομάζουμε </a:t>
            </a:r>
            <a:r>
              <a:rPr lang="en-US" sz="2400" b="0" i="1" dirty="0" smtClean="0"/>
              <a:t>R</a:t>
            </a:r>
            <a:r>
              <a:rPr lang="en-US" sz="2400" b="0" i="1" baseline="-25000" dirty="0" smtClean="0"/>
              <a:t>K</a:t>
            </a:r>
            <a:r>
              <a:rPr lang="en-US" sz="2400" b="0" i="1" dirty="0"/>
              <a:t>, </a:t>
            </a:r>
            <a:r>
              <a:rPr lang="el-GR" sz="2400" b="0" dirty="0" smtClean="0"/>
              <a:t>και η αμοιβή ενός εκταρίου γης, που την ονομάζουμε</a:t>
            </a:r>
            <a:r>
              <a:rPr lang="en-US" sz="2400" b="0" dirty="0" smtClean="0"/>
              <a:t> </a:t>
            </a:r>
            <a:r>
              <a:rPr lang="en-US" sz="2400" b="0" i="1" dirty="0"/>
              <a:t>R</a:t>
            </a:r>
            <a:r>
              <a:rPr lang="en-US" sz="2400" b="0" i="1" baseline="-25000" dirty="0"/>
              <a:t>T</a:t>
            </a:r>
            <a:r>
              <a:rPr lang="en-US" sz="2400" b="0" dirty="0"/>
              <a:t>, </a:t>
            </a:r>
            <a:r>
              <a:rPr lang="el-GR" sz="2400" b="0" dirty="0" smtClean="0"/>
              <a:t>υπολογίζονται ως εξής</a:t>
            </a:r>
            <a:r>
              <a:rPr lang="en-US" sz="2400" b="0" dirty="0" smtClean="0"/>
              <a:t>:</a:t>
            </a:r>
            <a:endParaRPr lang="en-US" sz="2400" b="0" dirty="0"/>
          </a:p>
          <a:p>
            <a:pPr>
              <a:spcBef>
                <a:spcPct val="10000"/>
              </a:spcBef>
              <a:spcAft>
                <a:spcPct val="10000"/>
              </a:spcAft>
            </a:pPr>
            <a:endParaRPr lang="en-US" sz="2400" b="0" dirty="0"/>
          </a:p>
          <a:p>
            <a:pPr>
              <a:spcBef>
                <a:spcPct val="10000"/>
              </a:spcBef>
              <a:spcAft>
                <a:spcPct val="10000"/>
              </a:spcAft>
            </a:pPr>
            <a:endParaRPr lang="en-US" sz="2400" b="0" dirty="0"/>
          </a:p>
          <a:p>
            <a:pPr>
              <a:spcBef>
                <a:spcPct val="10000"/>
              </a:spcBef>
              <a:spcAft>
                <a:spcPct val="10000"/>
              </a:spcAft>
            </a:pPr>
            <a:endParaRPr lang="en-US" sz="2400" b="0" dirty="0"/>
          </a:p>
          <a:p>
            <a:pPr>
              <a:spcBef>
                <a:spcPct val="10000"/>
              </a:spcBef>
              <a:spcAft>
                <a:spcPct val="10000"/>
              </a:spcAft>
            </a:pPr>
            <a:endParaRPr lang="en-US" sz="2400" b="0" dirty="0"/>
          </a:p>
          <a:p>
            <a:pPr>
              <a:spcBef>
                <a:spcPct val="10000"/>
              </a:spcBef>
              <a:spcAft>
                <a:spcPct val="10000"/>
              </a:spcAft>
            </a:pPr>
            <a:endParaRPr lang="en-US" sz="2400" b="0" dirty="0"/>
          </a:p>
          <a:p>
            <a:pPr>
              <a:spcBef>
                <a:spcPct val="10000"/>
              </a:spcBef>
              <a:spcAft>
                <a:spcPct val="10000"/>
              </a:spcAft>
            </a:pPr>
            <a:r>
              <a:rPr lang="el-GR" sz="2400" b="0" dirty="0" smtClean="0"/>
              <a:t>Οι οικονομολόγοι ονομάζουν το</a:t>
            </a:r>
            <a:r>
              <a:rPr lang="en-US" sz="2400" b="0" i="1" dirty="0" smtClean="0"/>
              <a:t>R</a:t>
            </a:r>
            <a:r>
              <a:rPr lang="en-US" sz="2400" b="0" i="1" baseline="-25000" dirty="0" smtClean="0"/>
              <a:t>K</a:t>
            </a:r>
            <a:r>
              <a:rPr lang="en-US" sz="2400" b="0" dirty="0" smtClean="0"/>
              <a:t> </a:t>
            </a:r>
            <a:r>
              <a:rPr lang="el-GR" sz="2400" dirty="0" smtClean="0"/>
              <a:t>ενοίκιο του κεφαλαίου</a:t>
            </a:r>
            <a:r>
              <a:rPr lang="en-US" sz="2400" b="0" dirty="0" smtClean="0"/>
              <a:t> </a:t>
            </a:r>
            <a:r>
              <a:rPr lang="el-GR" sz="2400" b="0" dirty="0" smtClean="0"/>
              <a:t>και το</a:t>
            </a:r>
            <a:r>
              <a:rPr lang="en-US" sz="2400" b="0" dirty="0" smtClean="0"/>
              <a:t> </a:t>
            </a:r>
            <a:r>
              <a:rPr lang="en-US" sz="2400" b="0" i="1" dirty="0"/>
              <a:t>R</a:t>
            </a:r>
            <a:r>
              <a:rPr lang="en-US" sz="2400" b="0" i="1" baseline="-25000" dirty="0"/>
              <a:t>T</a:t>
            </a:r>
            <a:r>
              <a:rPr lang="en-US" sz="2400" b="0" dirty="0"/>
              <a:t> </a:t>
            </a:r>
            <a:r>
              <a:rPr lang="el-GR" sz="2400" dirty="0" smtClean="0"/>
              <a:t>ενοίκιο της γης</a:t>
            </a:r>
            <a:r>
              <a:rPr lang="en-US" sz="2400" dirty="0" smtClean="0"/>
              <a:t>.</a:t>
            </a:r>
            <a:endParaRPr lang="en-US" sz="2400" dirty="0"/>
          </a:p>
        </p:txBody>
      </p:sp>
      <p:pic>
        <p:nvPicPr>
          <p:cNvPr id="5" name="Picture 4"/>
          <p:cNvPicPr>
            <a:picLocks noChangeAspect="1"/>
          </p:cNvPicPr>
          <p:nvPr/>
        </p:nvPicPr>
        <p:blipFill>
          <a:blip r:embed="rId3" cstate="print"/>
          <a:srcRect/>
          <a:stretch>
            <a:fillRect/>
          </a:stretch>
        </p:blipFill>
        <p:spPr bwMode="auto">
          <a:xfrm>
            <a:off x="1477963" y="2757714"/>
            <a:ext cx="6305550" cy="1599974"/>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wipe(left)">
                                      <p:cBhvr>
                                        <p:cTn id="7" dur="500"/>
                                        <p:tgtEl>
                                          <p:spTgt spid="22">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2">
                                            <p:txEl>
                                              <p:pRg st="6" end="6"/>
                                            </p:txEl>
                                          </p:spTgt>
                                        </p:tgtEl>
                                        <p:attrNameLst>
                                          <p:attrName>style.visibility</p:attrName>
                                        </p:attrNameLst>
                                      </p:cBhvr>
                                      <p:to>
                                        <p:strVal val="visible"/>
                                      </p:to>
                                    </p:set>
                                    <p:animEffect transition="in" filter="wipe(left)">
                                      <p:cBhvr>
                                        <p:cTn id="15" dur="500"/>
                                        <p:tgtEl>
                                          <p:spTgt spid="2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uiExpand="1" build="p" bldLvl="2"/>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5" name="Rectangle 5"/>
          <p:cNvSpPr>
            <a:spLocks noChangeArrowheads="1"/>
          </p:cNvSpPr>
          <p:nvPr/>
        </p:nvSpPr>
        <p:spPr bwMode="auto">
          <a:xfrm>
            <a:off x="566738" y="820738"/>
            <a:ext cx="7351712" cy="461665"/>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Καθορισμός των Πληρωμών σε Κεφάλαιο και Γη </a:t>
            </a:r>
            <a:endParaRPr lang="en-US" sz="2400" dirty="0" smtClean="0">
              <a:solidFill>
                <a:srgbClr val="356A41"/>
              </a:solidFill>
            </a:endParaRPr>
          </a:p>
        </p:txBody>
      </p:sp>
      <p:sp>
        <p:nvSpPr>
          <p:cNvPr id="21" name="Rectangle 6"/>
          <p:cNvSpPr>
            <a:spLocks noChangeArrowheads="1"/>
          </p:cNvSpPr>
          <p:nvPr/>
        </p:nvSpPr>
        <p:spPr bwMode="auto">
          <a:xfrm>
            <a:off x="560388" y="1282700"/>
            <a:ext cx="7947025" cy="400050"/>
          </a:xfrm>
          <a:prstGeom prst="rect">
            <a:avLst/>
          </a:prstGeom>
          <a:noFill/>
          <a:ln w="9525" algn="ctr">
            <a:noFill/>
            <a:miter lim="800000"/>
            <a:headEnd/>
            <a:tailEnd/>
          </a:ln>
        </p:spPr>
        <p:txBody>
          <a:bodyPr>
            <a:spAutoFit/>
          </a:bodyPr>
          <a:lstStyle/>
          <a:p>
            <a:pPr>
              <a:spcBef>
                <a:spcPct val="10000"/>
              </a:spcBef>
              <a:spcAft>
                <a:spcPct val="10000"/>
              </a:spcAft>
            </a:pPr>
            <a:r>
              <a:rPr lang="el-GR" sz="2000" dirty="0" smtClean="0">
                <a:solidFill>
                  <a:srgbClr val="3D68AF"/>
                </a:solidFill>
              </a:rPr>
              <a:t>Μεταβολή στο Πραγματικό Ενοίκιο του Κεφαλαίου</a:t>
            </a:r>
            <a:endParaRPr lang="en-US" sz="2000" b="0" dirty="0">
              <a:solidFill>
                <a:srgbClr val="3D68AF"/>
              </a:solidFill>
            </a:endParaRPr>
          </a:p>
        </p:txBody>
      </p:sp>
      <p:sp>
        <p:nvSpPr>
          <p:cNvPr id="72707" name="Rectangle 12"/>
          <p:cNvSpPr>
            <a:spLocks noChangeArrowheads="1"/>
          </p:cNvSpPr>
          <p:nvPr/>
        </p:nvSpPr>
        <p:spPr bwMode="auto">
          <a:xfrm>
            <a:off x="877888" y="333375"/>
            <a:ext cx="4362450" cy="265113"/>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72708" name="Straight Connector 17"/>
          <p:cNvCxnSpPr>
            <a:cxnSpLocks noChangeShapeType="1"/>
          </p:cNvCxnSpPr>
          <p:nvPr/>
        </p:nvCxnSpPr>
        <p:spPr bwMode="auto">
          <a:xfrm>
            <a:off x="566738" y="595313"/>
            <a:ext cx="4673600" cy="0"/>
          </a:xfrm>
          <a:prstGeom prst="line">
            <a:avLst/>
          </a:prstGeom>
          <a:noFill/>
          <a:ln w="19050" cap="rnd" algn="ctr">
            <a:solidFill>
              <a:srgbClr val="9C3A45"/>
            </a:solidFill>
            <a:prstDash val="sysDash"/>
            <a:round/>
            <a:headEnd/>
            <a:tailEnd/>
          </a:ln>
        </p:spPr>
      </p:cxnSp>
      <p:sp>
        <p:nvSpPr>
          <p:cNvPr id="72709" name="Rectangle 3"/>
          <p:cNvSpPr>
            <a:spLocks noGrp="1" noChangeArrowheads="1"/>
          </p:cNvSpPr>
          <p:nvPr>
            <p:ph type="title"/>
          </p:nvPr>
        </p:nvSpPr>
        <p:spPr>
          <a:xfrm>
            <a:off x="566738" y="0"/>
            <a:ext cx="8577262" cy="820738"/>
          </a:xfrm>
        </p:spPr>
        <p:txBody>
          <a:bodyPr/>
          <a:lstStyle/>
          <a:p>
            <a:r>
              <a:rPr lang="en-US" dirty="0" smtClean="0">
                <a:solidFill>
                  <a:srgbClr val="69134B"/>
                </a:solidFill>
              </a:rPr>
              <a:t>3 </a:t>
            </a:r>
            <a:r>
              <a:rPr lang="el-GR" dirty="0" smtClean="0">
                <a:solidFill>
                  <a:srgbClr val="69134B"/>
                </a:solidFill>
              </a:rPr>
              <a:t>Τα Κέρδη του Κεφαλαίου και της Γης</a:t>
            </a:r>
            <a:endParaRPr lang="en-US" dirty="0" smtClean="0">
              <a:solidFill>
                <a:srgbClr val="69134B"/>
              </a:solidFill>
            </a:endParaRPr>
          </a:p>
        </p:txBody>
      </p:sp>
      <p:sp>
        <p:nvSpPr>
          <p:cNvPr id="5" name="Rectangle 4"/>
          <p:cNvSpPr>
            <a:spLocks noChangeArrowheads="1"/>
          </p:cNvSpPr>
          <p:nvPr/>
        </p:nvSpPr>
        <p:spPr bwMode="auto">
          <a:xfrm>
            <a:off x="566738" y="1728788"/>
            <a:ext cx="8248650" cy="4339650"/>
          </a:xfrm>
          <a:prstGeom prst="rect">
            <a:avLst/>
          </a:prstGeom>
          <a:noFill/>
          <a:ln w="9525">
            <a:noFill/>
            <a:miter lim="800000"/>
            <a:headEnd/>
            <a:tailEnd/>
          </a:ln>
        </p:spPr>
        <p:txBody>
          <a:bodyPr>
            <a:spAutoFit/>
          </a:bodyPr>
          <a:lstStyle/>
          <a:p>
            <a:pPr marL="342900" indent="-342900">
              <a:spcBef>
                <a:spcPct val="10000"/>
              </a:spcBef>
              <a:spcAft>
                <a:spcPct val="10000"/>
              </a:spcAft>
              <a:buFont typeface="Arial" charset="0"/>
              <a:buChar char="•"/>
            </a:pPr>
            <a:r>
              <a:rPr lang="el-GR" sz="2000" b="0" dirty="0" smtClean="0"/>
              <a:t>Καθώς χρησιμοποιείται περισσότερο εργατικό δυναμικό στη βιομηχανία, το οριακό προϊόν του κεφαλαίου θα αυξάνει επειδή κάθε μηχάνημα έχει περισσότερους εργαζόμενους να το λειτουργούν. </a:t>
            </a:r>
          </a:p>
          <a:p>
            <a:pPr marL="342900" indent="-342900">
              <a:spcBef>
                <a:spcPct val="10000"/>
              </a:spcBef>
              <a:spcAft>
                <a:spcPct val="10000"/>
              </a:spcAft>
            </a:pPr>
            <a:endParaRPr lang="en-US" sz="2000" b="0" dirty="0"/>
          </a:p>
          <a:p>
            <a:pPr marL="342900" indent="-342900">
              <a:spcBef>
                <a:spcPct val="10000"/>
              </a:spcBef>
              <a:spcAft>
                <a:spcPct val="10000"/>
              </a:spcAft>
              <a:buFont typeface="Arial" charset="0"/>
              <a:buChar char="•"/>
            </a:pPr>
            <a:r>
              <a:rPr lang="el-GR" sz="2000" b="0" dirty="0" smtClean="0"/>
              <a:t>Επιπλέον, όσο το εργατικό δυναμικό εγκαταλείπει τη γεωργία, το οριακό προϊόν της γης θα μειώνεται επειδή κάθε εκτάριο γης έχει τώρα λιγότερους εργαζόμενους για να το καλλιεργούν. </a:t>
            </a:r>
          </a:p>
          <a:p>
            <a:pPr marL="342900" indent="-342900">
              <a:spcBef>
                <a:spcPct val="10000"/>
              </a:spcBef>
              <a:spcAft>
                <a:spcPct val="10000"/>
              </a:spcAft>
            </a:pPr>
            <a:endParaRPr lang="en-US" sz="2000" b="0" dirty="0"/>
          </a:p>
          <a:p>
            <a:pPr marL="342900" indent="-342900">
              <a:spcBef>
                <a:spcPct val="10000"/>
              </a:spcBef>
              <a:spcAft>
                <a:spcPct val="10000"/>
              </a:spcAft>
              <a:buFont typeface="Arial" charset="0"/>
              <a:buChar char="•"/>
            </a:pPr>
            <a:r>
              <a:rPr lang="el-GR" sz="2000" b="0" dirty="0" smtClean="0"/>
              <a:t>Το γενικό συμπέρασμα είναι ότι </a:t>
            </a:r>
            <a:r>
              <a:rPr lang="el-GR" sz="2000" b="0" i="1" dirty="0" smtClean="0"/>
              <a:t>μια αύξηση στην ποσότητα της εργασίας που χρησιμοποιείται από ένα τομέα θα αυξήσει το οριακό προϊόν του παραγωγικού συντελεστή που είναι συγκεκριμένος γι’ αυτόν τον τομέα και μια μείωση του εργατικού δυναμικού θα μειώσει το οριακό προϊόν του συγκεκριμένου παραγωγικού συντελεστή. </a:t>
            </a:r>
            <a:endParaRPr lang="en-US" sz="20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left)">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wipe(left)">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wipe(left)">
                                      <p:cBhvr>
                                        <p:cTn id="21"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utoUpdateAnimBg="0"/>
      <p:bldP spid="5" grpId="0" build="p" bldLvl="2"/>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2642" name="Text Box 2"/>
          <p:cNvSpPr txBox="1">
            <a:spLocks noChangeArrowheads="1"/>
          </p:cNvSpPr>
          <p:nvPr/>
        </p:nvSpPr>
        <p:spPr bwMode="auto">
          <a:xfrm>
            <a:off x="566738" y="833438"/>
            <a:ext cx="8156575" cy="5386090"/>
          </a:xfrm>
          <a:prstGeom prst="rect">
            <a:avLst/>
          </a:prstGeom>
          <a:noFill/>
          <a:ln w="9525" algn="ctr">
            <a:noFill/>
            <a:miter lim="800000"/>
            <a:headEnd/>
            <a:tailEnd/>
          </a:ln>
        </p:spPr>
        <p:txBody>
          <a:bodyPr>
            <a:spAutoFit/>
          </a:bodyPr>
          <a:lstStyle/>
          <a:p>
            <a:pPr>
              <a:spcBef>
                <a:spcPct val="10000"/>
              </a:spcBef>
              <a:spcAft>
                <a:spcPct val="10000"/>
              </a:spcAft>
            </a:pPr>
            <a:r>
              <a:rPr lang="el-GR" sz="2000" b="0" dirty="0" smtClean="0"/>
              <a:t>Το άνοιγμα μιας χώρας στο εμπόριο δημιουργεί κερδισμένους και χαμένους. Το υπόδειγμα συγκεκριμένων συντελεστών βοηθά να εξηγήσουμε ποιος κερδίζει και ποιος χάνει. </a:t>
            </a:r>
            <a:endParaRPr lang="en-US" sz="2000" b="0" dirty="0"/>
          </a:p>
          <a:p>
            <a:pPr>
              <a:spcBef>
                <a:spcPct val="10000"/>
              </a:spcBef>
              <a:spcAft>
                <a:spcPct val="10000"/>
              </a:spcAft>
            </a:pPr>
            <a:endParaRPr lang="en-US" sz="2000" b="0" dirty="0"/>
          </a:p>
          <a:p>
            <a:pPr>
              <a:spcBef>
                <a:spcPct val="10000"/>
              </a:spcBef>
              <a:spcAft>
                <a:spcPct val="10000"/>
              </a:spcAft>
            </a:pPr>
            <a:r>
              <a:rPr lang="el-GR" sz="2000" b="0" dirty="0" smtClean="0"/>
              <a:t>Ονομάζεται </a:t>
            </a:r>
            <a:r>
              <a:rPr lang="el-GR" sz="2000" dirty="0" smtClean="0"/>
              <a:t>υπόδειγμα συγκεκριμένων συντελεστών </a:t>
            </a:r>
            <a:r>
              <a:rPr lang="el-GR" sz="2000" b="0" dirty="0" smtClean="0"/>
              <a:t>επειδή η γη είναι συγκεκριμένη για τον γεωργικό τομέα και το κεφάλαιο είναι συγκεκριμένο για τον βιομηχανικό τομέα. Η εργασία χρησιμοποιείται και στους δύο τομείς.  </a:t>
            </a:r>
            <a:endParaRPr lang="en-US" sz="2000" b="0" dirty="0"/>
          </a:p>
          <a:p>
            <a:pPr>
              <a:spcBef>
                <a:spcPct val="10000"/>
              </a:spcBef>
              <a:spcAft>
                <a:spcPct val="10000"/>
              </a:spcAft>
            </a:pPr>
            <a:endParaRPr lang="en-US" sz="2000" b="0" dirty="0"/>
          </a:p>
          <a:p>
            <a:pPr>
              <a:spcBef>
                <a:spcPct val="10000"/>
              </a:spcBef>
              <a:spcAft>
                <a:spcPct val="10000"/>
              </a:spcAft>
            </a:pPr>
            <a:r>
              <a:rPr lang="el-GR" sz="2000" b="0" dirty="0" smtClean="0"/>
              <a:t>Από το </a:t>
            </a:r>
            <a:r>
              <a:rPr lang="el-GR" sz="2000" b="0" dirty="0" err="1" smtClean="0"/>
              <a:t>Ρικαρντιανό</a:t>
            </a:r>
            <a:r>
              <a:rPr lang="el-GR" sz="2000" b="0" dirty="0" smtClean="0"/>
              <a:t> υπόδειγμα μάθαμε ότι το ελεύθερο εμπόριο αυξάνει τις σχετικές τιμές στον εξαγωγικό τομέα και μειώνει τις σχετικές τιμές στον εισαγωγικό τομέα, και αυτό με τη σειρά τους επηρεάζει τα κέρδη των παραγωγικών συντελεστών. </a:t>
            </a:r>
            <a:endParaRPr lang="en-US" sz="2000" b="0" dirty="0"/>
          </a:p>
          <a:p>
            <a:pPr>
              <a:spcBef>
                <a:spcPct val="10000"/>
              </a:spcBef>
              <a:spcAft>
                <a:spcPct val="10000"/>
              </a:spcAft>
            </a:pPr>
            <a:endParaRPr lang="en-US" sz="2000" b="0" dirty="0"/>
          </a:p>
          <a:p>
            <a:pPr>
              <a:spcBef>
                <a:spcPct val="10000"/>
              </a:spcBef>
              <a:spcAft>
                <a:spcPct val="10000"/>
              </a:spcAft>
            </a:pPr>
            <a:r>
              <a:rPr lang="el-GR" sz="2000" b="0" dirty="0" smtClean="0"/>
              <a:t>Οι μεταβλητοί  συντελεστές μπορούν να αντισταθμίσουν τις ζημίες πολύ πιο εύκολα από τους συγκεκριμένους, ή σταθερούς συντελεστές. </a:t>
            </a:r>
            <a:endParaRPr lang="en-US" sz="2000" b="0" dirty="0"/>
          </a:p>
        </p:txBody>
      </p:sp>
      <p:sp>
        <p:nvSpPr>
          <p:cNvPr id="6" name="Rectangle 5"/>
          <p:cNvSpPr>
            <a:spLocks noChangeArrowheads="1"/>
          </p:cNvSpPr>
          <p:nvPr/>
        </p:nvSpPr>
        <p:spPr bwMode="auto">
          <a:xfrm>
            <a:off x="558800" y="333375"/>
            <a:ext cx="3541713" cy="265113"/>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7" name="Straight Connector 6"/>
          <p:cNvCxnSpPr>
            <a:cxnSpLocks noChangeShapeType="1"/>
          </p:cNvCxnSpPr>
          <p:nvPr/>
        </p:nvCxnSpPr>
        <p:spPr bwMode="auto">
          <a:xfrm>
            <a:off x="566738" y="623888"/>
            <a:ext cx="3533775" cy="0"/>
          </a:xfrm>
          <a:prstGeom prst="line">
            <a:avLst/>
          </a:prstGeom>
          <a:noFill/>
          <a:ln w="19050" cap="rnd" algn="ctr">
            <a:solidFill>
              <a:srgbClr val="9C3A45"/>
            </a:solidFill>
            <a:prstDash val="sysDash"/>
            <a:round/>
            <a:headEnd/>
            <a:tailEnd/>
          </a:ln>
        </p:spPr>
      </p:cxnSp>
      <p:sp>
        <p:nvSpPr>
          <p:cNvPr id="8" name="Rectangle 3"/>
          <p:cNvSpPr>
            <a:spLocks noGrp="1" noChangeArrowheads="1"/>
          </p:cNvSpPr>
          <p:nvPr>
            <p:ph type="title"/>
          </p:nvPr>
        </p:nvSpPr>
        <p:spPr>
          <a:xfrm>
            <a:off x="566738" y="0"/>
            <a:ext cx="8577262" cy="820738"/>
          </a:xfrm>
        </p:spPr>
        <p:txBody>
          <a:bodyPr/>
          <a:lstStyle/>
          <a:p>
            <a:pPr>
              <a:tabLst>
                <a:tab pos="3948113" algn="l"/>
              </a:tabLst>
            </a:pPr>
            <a:r>
              <a:rPr lang="el-GR" dirty="0" smtClean="0">
                <a:solidFill>
                  <a:srgbClr val="69134B"/>
                </a:solidFill>
              </a:rPr>
              <a:t>Εισαγωγή</a:t>
            </a:r>
            <a:endParaRPr lang="en-US" dirty="0" smtClean="0">
              <a:solidFill>
                <a:srgbClr val="69134B"/>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par>
                                <p:cTn id="11" presetID="22" presetClass="entr" presetSubtype="8"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752642">
                                            <p:txEl>
                                              <p:pRg st="0" end="0"/>
                                            </p:txEl>
                                          </p:spTgt>
                                        </p:tgtEl>
                                        <p:attrNameLst>
                                          <p:attrName>style.visibility</p:attrName>
                                        </p:attrNameLst>
                                      </p:cBhvr>
                                      <p:to>
                                        <p:strVal val="visible"/>
                                      </p:to>
                                    </p:set>
                                    <p:animEffect transition="in" filter="wipe(left)">
                                      <p:cBhvr>
                                        <p:cTn id="17" dur="500"/>
                                        <p:tgtEl>
                                          <p:spTgt spid="75264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52642">
                                            <p:txEl>
                                              <p:pRg st="2" end="2"/>
                                            </p:txEl>
                                          </p:spTgt>
                                        </p:tgtEl>
                                        <p:attrNameLst>
                                          <p:attrName>style.visibility</p:attrName>
                                        </p:attrNameLst>
                                      </p:cBhvr>
                                      <p:to>
                                        <p:strVal val="visible"/>
                                      </p:to>
                                    </p:set>
                                    <p:animEffect transition="in" filter="wipe(left)">
                                      <p:cBhvr>
                                        <p:cTn id="22" dur="500"/>
                                        <p:tgtEl>
                                          <p:spTgt spid="75264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52642">
                                            <p:txEl>
                                              <p:pRg st="4" end="4"/>
                                            </p:txEl>
                                          </p:spTgt>
                                        </p:tgtEl>
                                        <p:attrNameLst>
                                          <p:attrName>style.visibility</p:attrName>
                                        </p:attrNameLst>
                                      </p:cBhvr>
                                      <p:to>
                                        <p:strVal val="visible"/>
                                      </p:to>
                                    </p:set>
                                    <p:animEffect transition="in" filter="wipe(left)">
                                      <p:cBhvr>
                                        <p:cTn id="27" dur="500"/>
                                        <p:tgtEl>
                                          <p:spTgt spid="75264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52642">
                                            <p:txEl>
                                              <p:pRg st="6" end="6"/>
                                            </p:txEl>
                                          </p:spTgt>
                                        </p:tgtEl>
                                        <p:attrNameLst>
                                          <p:attrName>style.visibility</p:attrName>
                                        </p:attrNameLst>
                                      </p:cBhvr>
                                      <p:to>
                                        <p:strVal val="visible"/>
                                      </p:to>
                                    </p:set>
                                    <p:animEffect transition="in" filter="wipe(left)">
                                      <p:cBhvr>
                                        <p:cTn id="32" dur="500"/>
                                        <p:tgtEl>
                                          <p:spTgt spid="75264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2642" grpId="0" uiExpand="1" build="p" bldLvl="4"/>
      <p:bldP spid="6" grpId="0" animBg="1"/>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Rectangle 5"/>
          <p:cNvSpPr>
            <a:spLocks noChangeArrowheads="1"/>
          </p:cNvSpPr>
          <p:nvPr/>
        </p:nvSpPr>
        <p:spPr bwMode="auto">
          <a:xfrm>
            <a:off x="566738" y="820738"/>
            <a:ext cx="7351712" cy="461665"/>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Καθορισμός των Πληρωμών σε Κεφάλαιο και Γη </a:t>
            </a:r>
            <a:endParaRPr lang="en-US" sz="2400" dirty="0" smtClean="0">
              <a:solidFill>
                <a:srgbClr val="356A41"/>
              </a:solidFill>
            </a:endParaRPr>
          </a:p>
        </p:txBody>
      </p:sp>
      <p:sp>
        <p:nvSpPr>
          <p:cNvPr id="2" name="Rectangle 1"/>
          <p:cNvSpPr>
            <a:spLocks noChangeArrowheads="1"/>
          </p:cNvSpPr>
          <p:nvPr/>
        </p:nvSpPr>
        <p:spPr bwMode="auto">
          <a:xfrm>
            <a:off x="539750" y="1582056"/>
            <a:ext cx="8148638" cy="4302716"/>
          </a:xfrm>
          <a:prstGeom prst="rect">
            <a:avLst/>
          </a:prstGeom>
          <a:noFill/>
          <a:ln w="9525">
            <a:noFill/>
            <a:miter lim="800000"/>
            <a:headEnd/>
            <a:tailEnd/>
          </a:ln>
        </p:spPr>
        <p:txBody>
          <a:bodyPr wrap="square">
            <a:spAutoFit/>
          </a:bodyPr>
          <a:lstStyle/>
          <a:p>
            <a:pPr marL="342900" indent="-342900">
              <a:spcBef>
                <a:spcPct val="10000"/>
              </a:spcBef>
              <a:spcAft>
                <a:spcPct val="10000"/>
              </a:spcAft>
              <a:buFont typeface="Arial" charset="0"/>
              <a:buChar char="•"/>
            </a:pPr>
            <a:r>
              <a:rPr lang="el-GR" sz="2400" b="0" dirty="0" smtClean="0"/>
              <a:t>Με το εργατικό δυναμικό να εγκαταλείπει τη γεωργία, το οριακό προϊόν κάθε εκταρίου μειώνεται, επομένως το </a:t>
            </a:r>
            <a:r>
              <a:rPr lang="en-US" sz="2400" b="0" i="1" dirty="0" smtClean="0"/>
              <a:t>R</a:t>
            </a:r>
            <a:r>
              <a:rPr lang="en-US" sz="2400" b="0" i="1" baseline="-25000" dirty="0" smtClean="0"/>
              <a:t>T</a:t>
            </a:r>
            <a:r>
              <a:rPr lang="en-US" sz="2400" b="0" dirty="0" smtClean="0"/>
              <a:t>/</a:t>
            </a:r>
            <a:r>
              <a:rPr lang="en-US" sz="2400" b="0" i="1" dirty="0" smtClean="0"/>
              <a:t>P</a:t>
            </a:r>
            <a:r>
              <a:rPr lang="en-US" sz="2400" b="0" i="1" baseline="-25000" dirty="0" smtClean="0"/>
              <a:t>A</a:t>
            </a:r>
            <a:r>
              <a:rPr lang="en-US" sz="2400" b="0" i="1" dirty="0" smtClean="0"/>
              <a:t> </a:t>
            </a:r>
            <a:r>
              <a:rPr lang="el-GR" sz="2400" b="0" dirty="0" smtClean="0"/>
              <a:t>επίσης μειώνεται</a:t>
            </a:r>
            <a:r>
              <a:rPr lang="en-US" sz="2400" b="0" dirty="0" smtClean="0"/>
              <a:t>. </a:t>
            </a:r>
            <a:endParaRPr lang="en-US" sz="2400" b="0" dirty="0"/>
          </a:p>
          <a:p>
            <a:pPr marL="342900" indent="-342900">
              <a:spcBef>
                <a:spcPct val="10000"/>
              </a:spcBef>
              <a:spcAft>
                <a:spcPct val="10000"/>
              </a:spcAft>
              <a:buFont typeface="Arial" charset="0"/>
              <a:buChar char="•"/>
            </a:pPr>
            <a:r>
              <a:rPr lang="el-GR" sz="2400" b="0" dirty="0" smtClean="0"/>
              <a:t>Το γεγονός ότι το</a:t>
            </a:r>
            <a:r>
              <a:rPr lang="en-US" sz="2400" b="0" dirty="0" smtClean="0"/>
              <a:t> </a:t>
            </a:r>
            <a:r>
              <a:rPr lang="en-US" sz="2400" b="0" i="1" dirty="0"/>
              <a:t>R</a:t>
            </a:r>
            <a:r>
              <a:rPr lang="en-US" sz="2400" b="0" i="1" baseline="-25000" dirty="0"/>
              <a:t>T</a:t>
            </a:r>
            <a:r>
              <a:rPr lang="en-US" sz="2400" b="0" i="1" dirty="0"/>
              <a:t> </a:t>
            </a:r>
            <a:r>
              <a:rPr lang="en-US" sz="2400" b="0" dirty="0"/>
              <a:t>/</a:t>
            </a:r>
            <a:r>
              <a:rPr lang="en-US" sz="2400" b="0" i="1" dirty="0"/>
              <a:t>P</a:t>
            </a:r>
            <a:r>
              <a:rPr lang="en-US" sz="2400" b="0" i="1" baseline="-25000" dirty="0"/>
              <a:t>A</a:t>
            </a:r>
            <a:r>
              <a:rPr lang="en-US" sz="2400" b="0" i="1" dirty="0"/>
              <a:t> </a:t>
            </a:r>
            <a:r>
              <a:rPr lang="el-GR" sz="2400" b="0" dirty="0" smtClean="0"/>
              <a:t>μειώνεται σημαίνει ότι το πραγματικό ενοίκιο της γης με όρους τροφίμων έχει μειωθεί, άρα οι ιδιοκτήτες γης δεν είναι σε θέση να αγοράσουν τόσο πολλά τρόφιμα όσα στο παρελθόν. </a:t>
            </a:r>
            <a:endParaRPr lang="en-US" sz="2400" b="0" dirty="0"/>
          </a:p>
          <a:p>
            <a:pPr marL="342900" indent="-342900">
              <a:spcBef>
                <a:spcPct val="10000"/>
              </a:spcBef>
              <a:spcAft>
                <a:spcPct val="10000"/>
              </a:spcAft>
              <a:buFont typeface="Arial" charset="0"/>
              <a:buChar char="•"/>
            </a:pPr>
            <a:r>
              <a:rPr lang="el-GR" sz="2400" b="0" dirty="0" smtClean="0"/>
              <a:t>Επομένως, οι ιδιοκτήτες γης είναι σαφώς σε χειρότερη θέση απ’ ότι πριν την αύξηση της τιμής του βιομηχανικού προϊόντος, επειδή είναι σε θέση να αγοράσουν λιγότερο και από τα δύο αγαθά.</a:t>
            </a:r>
            <a:endParaRPr lang="en-US" sz="2400" dirty="0"/>
          </a:p>
        </p:txBody>
      </p:sp>
      <p:sp>
        <p:nvSpPr>
          <p:cNvPr id="74755" name="Rectangle 15"/>
          <p:cNvSpPr>
            <a:spLocks noChangeArrowheads="1"/>
          </p:cNvSpPr>
          <p:nvPr/>
        </p:nvSpPr>
        <p:spPr bwMode="auto">
          <a:xfrm>
            <a:off x="877888" y="333375"/>
            <a:ext cx="4362450" cy="265113"/>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74756" name="Straight Connector 16"/>
          <p:cNvCxnSpPr>
            <a:cxnSpLocks noChangeShapeType="1"/>
          </p:cNvCxnSpPr>
          <p:nvPr/>
        </p:nvCxnSpPr>
        <p:spPr bwMode="auto">
          <a:xfrm>
            <a:off x="566738" y="595313"/>
            <a:ext cx="4673600" cy="0"/>
          </a:xfrm>
          <a:prstGeom prst="line">
            <a:avLst/>
          </a:prstGeom>
          <a:noFill/>
          <a:ln w="19050" cap="rnd" algn="ctr">
            <a:solidFill>
              <a:srgbClr val="9C3A45"/>
            </a:solidFill>
            <a:prstDash val="sysDash"/>
            <a:round/>
            <a:headEnd/>
            <a:tailEnd/>
          </a:ln>
        </p:spPr>
      </p:cxnSp>
      <p:sp>
        <p:nvSpPr>
          <p:cNvPr id="74757" name="Rectangle 3"/>
          <p:cNvSpPr>
            <a:spLocks noGrp="1" noChangeArrowheads="1"/>
          </p:cNvSpPr>
          <p:nvPr>
            <p:ph type="title"/>
          </p:nvPr>
        </p:nvSpPr>
        <p:spPr>
          <a:xfrm>
            <a:off x="566738" y="0"/>
            <a:ext cx="8577262" cy="820738"/>
          </a:xfrm>
        </p:spPr>
        <p:txBody>
          <a:bodyPr/>
          <a:lstStyle/>
          <a:p>
            <a:r>
              <a:rPr lang="en-US" dirty="0" smtClean="0">
                <a:solidFill>
                  <a:srgbClr val="69134B"/>
                </a:solidFill>
              </a:rPr>
              <a:t>3 </a:t>
            </a:r>
            <a:r>
              <a:rPr lang="el-GR" dirty="0" smtClean="0">
                <a:solidFill>
                  <a:srgbClr val="69134B"/>
                </a:solidFill>
              </a:rPr>
              <a:t>Τα Κέρδη του Κεφαλαίου και της Γης</a:t>
            </a:r>
            <a:endParaRPr lang="en-US" dirty="0" smtClean="0">
              <a:solidFill>
                <a:srgbClr val="69134B"/>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left)">
                                      <p:cBhvr>
                                        <p:cTn id="11" dur="5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wipe(left)">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wipe(left)">
                                      <p:cBhvr>
                                        <p:cTn id="21"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uiExpand="1" build="p" bldLvl="2"/>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Rectangle 5"/>
          <p:cNvSpPr>
            <a:spLocks noChangeArrowheads="1"/>
          </p:cNvSpPr>
          <p:nvPr/>
        </p:nvSpPr>
        <p:spPr bwMode="auto">
          <a:xfrm>
            <a:off x="566738" y="820738"/>
            <a:ext cx="7351712" cy="461665"/>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Καθορισμός των Πληρωμών σε Κεφάλαιο και Γη </a:t>
            </a:r>
            <a:endParaRPr lang="en-US" sz="2400" dirty="0" smtClean="0">
              <a:solidFill>
                <a:srgbClr val="356A41"/>
              </a:solidFill>
            </a:endParaRPr>
          </a:p>
        </p:txBody>
      </p:sp>
      <p:sp>
        <p:nvSpPr>
          <p:cNvPr id="11" name="Rectangle 6"/>
          <p:cNvSpPr>
            <a:spLocks noChangeArrowheads="1"/>
          </p:cNvSpPr>
          <p:nvPr/>
        </p:nvSpPr>
        <p:spPr bwMode="auto">
          <a:xfrm>
            <a:off x="539750" y="1233488"/>
            <a:ext cx="7947025" cy="400050"/>
          </a:xfrm>
          <a:prstGeom prst="rect">
            <a:avLst/>
          </a:prstGeom>
          <a:noFill/>
          <a:ln w="9525" algn="ctr">
            <a:noFill/>
            <a:miter lim="800000"/>
            <a:headEnd/>
            <a:tailEnd/>
          </a:ln>
        </p:spPr>
        <p:txBody>
          <a:bodyPr>
            <a:spAutoFit/>
          </a:bodyPr>
          <a:lstStyle/>
          <a:p>
            <a:pPr>
              <a:spcBef>
                <a:spcPct val="10000"/>
              </a:spcBef>
              <a:spcAft>
                <a:spcPct val="10000"/>
              </a:spcAft>
            </a:pPr>
            <a:r>
              <a:rPr lang="el-GR" sz="2000" dirty="0" smtClean="0">
                <a:solidFill>
                  <a:srgbClr val="3D68AF"/>
                </a:solidFill>
              </a:rPr>
              <a:t>Σύνοψη</a:t>
            </a:r>
            <a:endParaRPr lang="en-US" sz="2000" b="0" dirty="0">
              <a:solidFill>
                <a:srgbClr val="3D68AF"/>
              </a:solidFill>
            </a:endParaRPr>
          </a:p>
        </p:txBody>
      </p:sp>
      <p:sp>
        <p:nvSpPr>
          <p:cNvPr id="3" name="Rectangle 2"/>
          <p:cNvSpPr>
            <a:spLocks noChangeArrowheads="1"/>
          </p:cNvSpPr>
          <p:nvPr/>
        </p:nvSpPr>
        <p:spPr bwMode="auto">
          <a:xfrm>
            <a:off x="539750" y="1625600"/>
            <a:ext cx="8148638" cy="5161900"/>
          </a:xfrm>
          <a:prstGeom prst="rect">
            <a:avLst/>
          </a:prstGeom>
          <a:noFill/>
          <a:ln w="9525">
            <a:noFill/>
            <a:miter lim="800000"/>
            <a:headEnd/>
            <a:tailEnd/>
          </a:ln>
        </p:spPr>
        <p:txBody>
          <a:bodyPr wrap="square">
            <a:spAutoFit/>
          </a:bodyPr>
          <a:lstStyle/>
          <a:p>
            <a:pPr marL="342900" indent="-342900">
              <a:spcBef>
                <a:spcPct val="10000"/>
              </a:spcBef>
              <a:spcAft>
                <a:spcPct val="10000"/>
              </a:spcAft>
              <a:buFont typeface="Arial" charset="0"/>
              <a:buChar char="•"/>
            </a:pPr>
            <a:r>
              <a:rPr lang="el-GR" sz="2000" b="0" i="1" dirty="0" smtClean="0"/>
              <a:t>Μια αύξηση στη σχετική τιμή του προϊόντος ενός τομέα θα αυξήσει το πραγματικό ενοίκιο που κερδίζει ο συντελεστής που είναι συγκεκριμένος για τον τομέα αυτό, και θα μειώσει το πραγματικό ενοίκιο παραγωγικών συντελεστών που είναι συγκεκριμένοι για άλλους τομείς. </a:t>
            </a:r>
            <a:endParaRPr lang="en-US" sz="2000" b="0" dirty="0"/>
          </a:p>
          <a:p>
            <a:pPr marL="342900" indent="-342900">
              <a:spcBef>
                <a:spcPct val="10000"/>
              </a:spcBef>
              <a:spcAft>
                <a:spcPct val="10000"/>
              </a:spcAft>
            </a:pPr>
            <a:r>
              <a:rPr lang="en-US" sz="2000" b="0" dirty="0"/>
              <a:t> </a:t>
            </a:r>
          </a:p>
          <a:p>
            <a:pPr marL="342900" indent="-342900">
              <a:spcBef>
                <a:spcPct val="10000"/>
              </a:spcBef>
              <a:spcAft>
                <a:spcPct val="10000"/>
              </a:spcAft>
              <a:buFont typeface="Arial" charset="0"/>
              <a:buChar char="•"/>
            </a:pPr>
            <a:r>
              <a:rPr lang="el-GR" sz="2000" b="0" dirty="0" smtClean="0"/>
              <a:t>Το συμπέρασμα αυτό σημαίνει ότι:</a:t>
            </a:r>
            <a:endParaRPr lang="en-US" sz="2000" b="0" dirty="0"/>
          </a:p>
          <a:p>
            <a:pPr marL="800100" lvl="1" indent="-342900">
              <a:spcBef>
                <a:spcPct val="10000"/>
              </a:spcBef>
              <a:spcAft>
                <a:spcPct val="10000"/>
              </a:spcAft>
              <a:buFont typeface="Arial" charset="0"/>
              <a:buChar char="•"/>
            </a:pPr>
            <a:r>
              <a:rPr lang="el-GR" sz="2000" b="0" dirty="0" smtClean="0"/>
              <a:t>οι συγκεκριμένοι συντελεστές που χρησιμοποιούνται στους εξαγωγικούς κλάδους γενικά θα κερδίσουν καθώς το εμπόριο διευρύνεται. </a:t>
            </a:r>
            <a:endParaRPr lang="en-US" sz="2000" b="0" dirty="0"/>
          </a:p>
          <a:p>
            <a:pPr marL="800100" lvl="1" indent="-342900">
              <a:spcBef>
                <a:spcPct val="10000"/>
              </a:spcBef>
              <a:spcAft>
                <a:spcPct val="10000"/>
              </a:spcAft>
              <a:buFont typeface="Arial" charset="0"/>
              <a:buChar char="•"/>
            </a:pPr>
            <a:r>
              <a:rPr lang="el-GR" sz="2000" b="0" dirty="0" smtClean="0"/>
              <a:t>οι σχετική τιμή των εξαγόμενων προϊόντων αυξάνει. </a:t>
            </a:r>
            <a:endParaRPr lang="en-US" sz="2000" b="0" dirty="0"/>
          </a:p>
          <a:p>
            <a:pPr marL="800100" lvl="1" indent="-342900">
              <a:spcBef>
                <a:spcPct val="10000"/>
              </a:spcBef>
              <a:spcAft>
                <a:spcPct val="10000"/>
              </a:spcAft>
              <a:buFont typeface="Arial" charset="0"/>
              <a:buChar char="•"/>
            </a:pPr>
            <a:r>
              <a:rPr lang="el-GR" sz="2000" b="0" dirty="0" smtClean="0"/>
              <a:t>οι συγκεκριμένοι συντελεστές που χρησιμοποιούνται σε εισαγωγικούς κλάδους γενικά θα χάσουν καθώς το εμπόριο διευρύνεται και η σχετική τιμή των εισαγόμενων προϊόντων μειώνεται. </a:t>
            </a:r>
            <a:endParaRPr lang="en-US" sz="2400" dirty="0"/>
          </a:p>
        </p:txBody>
      </p:sp>
      <p:sp>
        <p:nvSpPr>
          <p:cNvPr id="76804" name="Rectangle 15"/>
          <p:cNvSpPr>
            <a:spLocks noChangeArrowheads="1"/>
          </p:cNvSpPr>
          <p:nvPr/>
        </p:nvSpPr>
        <p:spPr bwMode="auto">
          <a:xfrm>
            <a:off x="877888" y="333375"/>
            <a:ext cx="4362450" cy="265113"/>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76805" name="Straight Connector 16"/>
          <p:cNvCxnSpPr>
            <a:cxnSpLocks noChangeShapeType="1"/>
          </p:cNvCxnSpPr>
          <p:nvPr/>
        </p:nvCxnSpPr>
        <p:spPr bwMode="auto">
          <a:xfrm>
            <a:off x="566738" y="595313"/>
            <a:ext cx="4673600" cy="0"/>
          </a:xfrm>
          <a:prstGeom prst="line">
            <a:avLst/>
          </a:prstGeom>
          <a:noFill/>
          <a:ln w="19050" cap="rnd" algn="ctr">
            <a:solidFill>
              <a:srgbClr val="9C3A45"/>
            </a:solidFill>
            <a:prstDash val="sysDash"/>
            <a:round/>
            <a:headEnd/>
            <a:tailEnd/>
          </a:ln>
        </p:spPr>
      </p:cxnSp>
      <p:sp>
        <p:nvSpPr>
          <p:cNvPr id="76806" name="Rectangle 3"/>
          <p:cNvSpPr>
            <a:spLocks noGrp="1" noChangeArrowheads="1"/>
          </p:cNvSpPr>
          <p:nvPr>
            <p:ph type="title"/>
          </p:nvPr>
        </p:nvSpPr>
        <p:spPr>
          <a:xfrm>
            <a:off x="566738" y="0"/>
            <a:ext cx="8577262" cy="820738"/>
          </a:xfrm>
        </p:spPr>
        <p:txBody>
          <a:bodyPr/>
          <a:lstStyle/>
          <a:p>
            <a:r>
              <a:rPr lang="en-US" dirty="0" smtClean="0">
                <a:solidFill>
                  <a:srgbClr val="69134B"/>
                </a:solidFill>
              </a:rPr>
              <a:t>3 </a:t>
            </a:r>
            <a:r>
              <a:rPr lang="el-GR" dirty="0" smtClean="0">
                <a:solidFill>
                  <a:srgbClr val="69134B"/>
                </a:solidFill>
              </a:rPr>
              <a:t>Τα Κέρδη του Κεφαλαίου και της Γης</a:t>
            </a:r>
            <a:endParaRPr lang="en-US" dirty="0" smtClean="0">
              <a:solidFill>
                <a:srgbClr val="69134B"/>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left)">
                                      <p:cBhvr>
                                        <p:cTn id="15" dur="500"/>
                                        <p:tgtEl>
                                          <p:spTgt spid="3">
                                            <p:txEl>
                                              <p:pRg st="0" end="0"/>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wipe(left)">
                                      <p:cBhvr>
                                        <p:cTn id="2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autoUpdateAnimBg="0"/>
      <p:bldP spid="3" grpId="0" uiExpand="1" build="p" bldLvl="2"/>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srcRect/>
          <a:stretch>
            <a:fillRect/>
          </a:stretch>
        </p:blipFill>
        <p:spPr bwMode="auto">
          <a:xfrm>
            <a:off x="464457" y="1057275"/>
            <a:ext cx="8152493" cy="5562600"/>
          </a:xfrm>
          <a:prstGeom prst="rect">
            <a:avLst/>
          </a:prstGeom>
          <a:noFill/>
          <a:ln w="9525">
            <a:noFill/>
            <a:miter lim="800000"/>
            <a:headEnd/>
            <a:tailEnd/>
          </a:ln>
        </p:spPr>
      </p:pic>
      <p:sp>
        <p:nvSpPr>
          <p:cNvPr id="14" name="Rectangle 5"/>
          <p:cNvSpPr>
            <a:spLocks noChangeArrowheads="1"/>
          </p:cNvSpPr>
          <p:nvPr/>
        </p:nvSpPr>
        <p:spPr bwMode="auto">
          <a:xfrm>
            <a:off x="566738" y="646113"/>
            <a:ext cx="7351712" cy="400050"/>
          </a:xfrm>
          <a:prstGeom prst="rect">
            <a:avLst/>
          </a:prstGeom>
          <a:noFill/>
          <a:ln w="9525" algn="ctr">
            <a:noFill/>
            <a:miter lim="800000"/>
            <a:headEnd/>
            <a:tailEnd/>
          </a:ln>
        </p:spPr>
        <p:txBody>
          <a:bodyPr>
            <a:spAutoFit/>
          </a:bodyPr>
          <a:lstStyle/>
          <a:p>
            <a:pPr>
              <a:spcBef>
                <a:spcPct val="20000"/>
              </a:spcBef>
            </a:pPr>
            <a:r>
              <a:rPr lang="el-GR" sz="2000" dirty="0" smtClean="0">
                <a:solidFill>
                  <a:srgbClr val="356A41"/>
                </a:solidFill>
              </a:rPr>
              <a:t>Αριθμητικό Παράδειγμα</a:t>
            </a:r>
            <a:endParaRPr lang="en-US" sz="2000" dirty="0">
              <a:solidFill>
                <a:srgbClr val="356A41"/>
              </a:solidFill>
            </a:endParaRPr>
          </a:p>
        </p:txBody>
      </p:sp>
      <p:sp>
        <p:nvSpPr>
          <p:cNvPr id="12" name="Rectangle 6"/>
          <p:cNvSpPr>
            <a:spLocks noChangeArrowheads="1"/>
          </p:cNvSpPr>
          <p:nvPr/>
        </p:nvSpPr>
        <p:spPr bwMode="auto">
          <a:xfrm>
            <a:off x="406400" y="4006850"/>
            <a:ext cx="5461001" cy="338554"/>
          </a:xfrm>
          <a:prstGeom prst="rect">
            <a:avLst/>
          </a:prstGeom>
          <a:noFill/>
          <a:ln w="9525" algn="ctr">
            <a:noFill/>
            <a:miter lim="800000"/>
            <a:headEnd/>
            <a:tailEnd/>
          </a:ln>
        </p:spPr>
        <p:txBody>
          <a:bodyPr wrap="square">
            <a:spAutoFit/>
          </a:bodyPr>
          <a:lstStyle/>
          <a:p>
            <a:pPr>
              <a:spcBef>
                <a:spcPct val="10000"/>
              </a:spcBef>
              <a:spcAft>
                <a:spcPct val="10000"/>
              </a:spcAft>
            </a:pPr>
            <a:r>
              <a:rPr lang="el-GR" sz="1600" dirty="0" smtClean="0">
                <a:solidFill>
                  <a:srgbClr val="3D68AF"/>
                </a:solidFill>
              </a:rPr>
              <a:t>Μεταβολή στο Πραγματικό Ενοίκιο του Κεφαλαίου</a:t>
            </a:r>
            <a:endParaRPr lang="en-US" sz="1600" b="0" dirty="0">
              <a:solidFill>
                <a:srgbClr val="3D68AF"/>
              </a:solidFill>
            </a:endParaRPr>
          </a:p>
        </p:txBody>
      </p:sp>
      <p:sp>
        <p:nvSpPr>
          <p:cNvPr id="15" name="Rectangle 6"/>
          <p:cNvSpPr>
            <a:spLocks noChangeArrowheads="1"/>
          </p:cNvSpPr>
          <p:nvPr/>
        </p:nvSpPr>
        <p:spPr bwMode="auto">
          <a:xfrm>
            <a:off x="5949950" y="4006850"/>
            <a:ext cx="2667000" cy="830997"/>
          </a:xfrm>
          <a:prstGeom prst="rect">
            <a:avLst/>
          </a:prstGeom>
          <a:noFill/>
          <a:ln w="9525" algn="ctr">
            <a:noFill/>
            <a:miter lim="800000"/>
            <a:headEnd/>
            <a:tailEnd/>
          </a:ln>
        </p:spPr>
        <p:txBody>
          <a:bodyPr>
            <a:spAutoFit/>
          </a:bodyPr>
          <a:lstStyle/>
          <a:p>
            <a:pPr>
              <a:spcBef>
                <a:spcPct val="10000"/>
              </a:spcBef>
              <a:spcAft>
                <a:spcPct val="10000"/>
              </a:spcAft>
            </a:pPr>
            <a:r>
              <a:rPr lang="el-GR" sz="1600" dirty="0" smtClean="0">
                <a:solidFill>
                  <a:srgbClr val="3D68AF"/>
                </a:solidFill>
              </a:rPr>
              <a:t>Μεταβολή στο Πραγματικό Ενοίκιο της Γης</a:t>
            </a:r>
            <a:endParaRPr lang="en-US" sz="1600" b="0" dirty="0">
              <a:solidFill>
                <a:srgbClr val="3D68AF"/>
              </a:solidFill>
            </a:endParaRPr>
          </a:p>
        </p:txBody>
      </p:sp>
      <p:sp>
        <p:nvSpPr>
          <p:cNvPr id="78853" name="Rectangle 9"/>
          <p:cNvSpPr>
            <a:spLocks noChangeArrowheads="1"/>
          </p:cNvSpPr>
          <p:nvPr/>
        </p:nvSpPr>
        <p:spPr bwMode="auto">
          <a:xfrm>
            <a:off x="877888" y="333375"/>
            <a:ext cx="4362450" cy="265113"/>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78854" name="Straight Connector 10"/>
          <p:cNvCxnSpPr>
            <a:cxnSpLocks noChangeShapeType="1"/>
          </p:cNvCxnSpPr>
          <p:nvPr/>
        </p:nvCxnSpPr>
        <p:spPr bwMode="auto">
          <a:xfrm>
            <a:off x="566738" y="595313"/>
            <a:ext cx="4673600" cy="0"/>
          </a:xfrm>
          <a:prstGeom prst="line">
            <a:avLst/>
          </a:prstGeom>
          <a:noFill/>
          <a:ln w="19050" cap="rnd" algn="ctr">
            <a:solidFill>
              <a:srgbClr val="9C3A45"/>
            </a:solidFill>
            <a:prstDash val="sysDash"/>
            <a:round/>
            <a:headEnd/>
            <a:tailEnd/>
          </a:ln>
        </p:spPr>
      </p:cxnSp>
      <p:sp>
        <p:nvSpPr>
          <p:cNvPr id="78855" name="Rectangle 3"/>
          <p:cNvSpPr>
            <a:spLocks noGrp="1" noChangeArrowheads="1"/>
          </p:cNvSpPr>
          <p:nvPr>
            <p:ph type="title"/>
          </p:nvPr>
        </p:nvSpPr>
        <p:spPr>
          <a:xfrm>
            <a:off x="566738" y="0"/>
            <a:ext cx="8577262" cy="820738"/>
          </a:xfrm>
        </p:spPr>
        <p:txBody>
          <a:bodyPr/>
          <a:lstStyle/>
          <a:p>
            <a:r>
              <a:rPr lang="en-US" dirty="0" smtClean="0">
                <a:solidFill>
                  <a:srgbClr val="69134B"/>
                </a:solidFill>
              </a:rPr>
              <a:t>3 </a:t>
            </a:r>
            <a:r>
              <a:rPr lang="el-GR" dirty="0" smtClean="0">
                <a:solidFill>
                  <a:srgbClr val="69134B"/>
                </a:solidFill>
              </a:rPr>
              <a:t>Τα Κέρδη του Κεφαλαίου και της Γης</a:t>
            </a:r>
            <a:endParaRPr lang="en-US" dirty="0" smtClean="0">
              <a:solidFill>
                <a:srgbClr val="69134B"/>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autoUpdateAnimBg="0"/>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Rectangle 5"/>
          <p:cNvSpPr>
            <a:spLocks noChangeArrowheads="1"/>
          </p:cNvSpPr>
          <p:nvPr/>
        </p:nvSpPr>
        <p:spPr bwMode="auto">
          <a:xfrm>
            <a:off x="566738" y="820738"/>
            <a:ext cx="7351712" cy="461665"/>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Καθορισμός των Πληρωμών σε Κεφάλαιο και Γη</a:t>
            </a:r>
            <a:endParaRPr lang="en-US" sz="2400" dirty="0" smtClean="0">
              <a:solidFill>
                <a:srgbClr val="356A41"/>
              </a:solidFill>
            </a:endParaRPr>
          </a:p>
        </p:txBody>
      </p:sp>
      <p:sp>
        <p:nvSpPr>
          <p:cNvPr id="12" name="Rectangle 6"/>
          <p:cNvSpPr>
            <a:spLocks noChangeArrowheads="1"/>
          </p:cNvSpPr>
          <p:nvPr/>
        </p:nvSpPr>
        <p:spPr bwMode="auto">
          <a:xfrm>
            <a:off x="539750" y="1204913"/>
            <a:ext cx="7947025" cy="400050"/>
          </a:xfrm>
          <a:prstGeom prst="rect">
            <a:avLst/>
          </a:prstGeom>
          <a:noFill/>
          <a:ln w="9525" algn="ctr">
            <a:noFill/>
            <a:miter lim="800000"/>
            <a:headEnd/>
            <a:tailEnd/>
          </a:ln>
        </p:spPr>
        <p:txBody>
          <a:bodyPr>
            <a:spAutoFit/>
          </a:bodyPr>
          <a:lstStyle/>
          <a:p>
            <a:pPr>
              <a:spcBef>
                <a:spcPct val="10000"/>
              </a:spcBef>
              <a:spcAft>
                <a:spcPct val="10000"/>
              </a:spcAft>
            </a:pPr>
            <a:r>
              <a:rPr lang="el-GR" sz="2000" dirty="0" smtClean="0">
                <a:solidFill>
                  <a:srgbClr val="3D68AF"/>
                </a:solidFill>
              </a:rPr>
              <a:t>Γενική Εξίσωση για τη Μεταβολή στις Τιμές Συντελεστών</a:t>
            </a:r>
            <a:endParaRPr lang="en-US" sz="2000" b="0" dirty="0">
              <a:solidFill>
                <a:srgbClr val="3D68AF"/>
              </a:solidFill>
            </a:endParaRPr>
          </a:p>
        </p:txBody>
      </p:sp>
      <p:sp>
        <p:nvSpPr>
          <p:cNvPr id="5" name="Rectangle 4"/>
          <p:cNvSpPr>
            <a:spLocks noChangeArrowheads="1"/>
          </p:cNvSpPr>
          <p:nvPr/>
        </p:nvSpPr>
        <p:spPr bwMode="auto">
          <a:xfrm>
            <a:off x="566738" y="1557338"/>
            <a:ext cx="8374062" cy="954107"/>
          </a:xfrm>
          <a:prstGeom prst="rect">
            <a:avLst/>
          </a:prstGeom>
          <a:noFill/>
          <a:ln w="9525">
            <a:noFill/>
            <a:miter lim="800000"/>
            <a:headEnd/>
            <a:tailEnd/>
          </a:ln>
        </p:spPr>
        <p:txBody>
          <a:bodyPr>
            <a:spAutoFit/>
          </a:bodyPr>
          <a:lstStyle/>
          <a:p>
            <a:pPr>
              <a:spcBef>
                <a:spcPct val="10000"/>
              </a:spcBef>
              <a:spcAft>
                <a:spcPct val="10000"/>
              </a:spcAft>
            </a:pPr>
            <a:r>
              <a:rPr lang="el-GR" sz="1800" b="0" dirty="0" smtClean="0"/>
              <a:t>Οι εξισώσεις αυτές συνοψίζουν την ανταπόκριση βραχυπρόθεσμα των τιμών και των τριών συντελεστών</a:t>
            </a:r>
            <a:r>
              <a:rPr lang="en-US" sz="1800" b="0" dirty="0" smtClean="0"/>
              <a:t>, </a:t>
            </a:r>
            <a:r>
              <a:rPr lang="el-GR" sz="1800" b="0" dirty="0" smtClean="0"/>
              <a:t>όταν το κεφάλαιο και η γη είναι συγκεκριμένοι για κάθε τομέα ενώ η εργασία παρουσιάζει κινητικότητα προς τον έναν ή άλλο τομέα.</a:t>
            </a:r>
            <a:endParaRPr lang="en-US" sz="2000" dirty="0"/>
          </a:p>
        </p:txBody>
      </p:sp>
      <p:sp>
        <p:nvSpPr>
          <p:cNvPr id="80900" name="Rectangle 14"/>
          <p:cNvSpPr>
            <a:spLocks noChangeArrowheads="1"/>
          </p:cNvSpPr>
          <p:nvPr/>
        </p:nvSpPr>
        <p:spPr bwMode="auto">
          <a:xfrm>
            <a:off x="877888" y="333375"/>
            <a:ext cx="4362450" cy="265113"/>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80901" name="Straight Connector 16"/>
          <p:cNvCxnSpPr>
            <a:cxnSpLocks noChangeShapeType="1"/>
          </p:cNvCxnSpPr>
          <p:nvPr/>
        </p:nvCxnSpPr>
        <p:spPr bwMode="auto">
          <a:xfrm>
            <a:off x="566738" y="595313"/>
            <a:ext cx="4673600" cy="0"/>
          </a:xfrm>
          <a:prstGeom prst="line">
            <a:avLst/>
          </a:prstGeom>
          <a:noFill/>
          <a:ln w="19050" cap="rnd" algn="ctr">
            <a:solidFill>
              <a:srgbClr val="9C3A45"/>
            </a:solidFill>
            <a:prstDash val="sysDash"/>
            <a:round/>
            <a:headEnd/>
            <a:tailEnd/>
          </a:ln>
        </p:spPr>
      </p:cxnSp>
      <p:sp>
        <p:nvSpPr>
          <p:cNvPr id="80902" name="Rectangle 3"/>
          <p:cNvSpPr>
            <a:spLocks noGrp="1" noChangeArrowheads="1"/>
          </p:cNvSpPr>
          <p:nvPr>
            <p:ph type="title"/>
          </p:nvPr>
        </p:nvSpPr>
        <p:spPr>
          <a:xfrm>
            <a:off x="566738" y="0"/>
            <a:ext cx="8577262" cy="820738"/>
          </a:xfrm>
        </p:spPr>
        <p:txBody>
          <a:bodyPr/>
          <a:lstStyle/>
          <a:p>
            <a:r>
              <a:rPr lang="en-US" dirty="0" smtClean="0">
                <a:solidFill>
                  <a:srgbClr val="69134B"/>
                </a:solidFill>
              </a:rPr>
              <a:t>3 </a:t>
            </a:r>
            <a:r>
              <a:rPr lang="el-GR" dirty="0" smtClean="0">
                <a:solidFill>
                  <a:srgbClr val="69134B"/>
                </a:solidFill>
              </a:rPr>
              <a:t>Τα Κέρδη του Κεφαλαίου και της Γης</a:t>
            </a:r>
            <a:endParaRPr lang="en-US" dirty="0" smtClean="0">
              <a:solidFill>
                <a:srgbClr val="69134B"/>
              </a:solidFill>
            </a:endParaRPr>
          </a:p>
        </p:txBody>
      </p:sp>
      <p:sp>
        <p:nvSpPr>
          <p:cNvPr id="21" name="Rectangle 20"/>
          <p:cNvSpPr>
            <a:spLocks noChangeArrowheads="1"/>
          </p:cNvSpPr>
          <p:nvPr/>
        </p:nvSpPr>
        <p:spPr bwMode="auto">
          <a:xfrm>
            <a:off x="539750" y="4932363"/>
            <a:ext cx="7947025" cy="1895904"/>
          </a:xfrm>
          <a:prstGeom prst="rect">
            <a:avLst/>
          </a:prstGeom>
          <a:noFill/>
          <a:ln w="9525">
            <a:noFill/>
            <a:miter lim="800000"/>
            <a:headEnd/>
            <a:tailEnd/>
          </a:ln>
        </p:spPr>
        <p:txBody>
          <a:bodyPr>
            <a:spAutoFit/>
          </a:bodyPr>
          <a:lstStyle/>
          <a:p>
            <a:pPr marL="342900" indent="-342900">
              <a:spcBef>
                <a:spcPct val="10000"/>
              </a:spcBef>
              <a:spcAft>
                <a:spcPct val="10000"/>
              </a:spcAft>
              <a:buFont typeface="Arial" charset="0"/>
              <a:buChar char="•"/>
            </a:pPr>
            <a:r>
              <a:rPr lang="el-GR" sz="1800" b="0" i="1" dirty="0" smtClean="0"/>
              <a:t>Ο συγκεκριμένος συντελεστής στον τομέα του οποίου η σχετική τιμή έχει αυξημένα κέρδη. </a:t>
            </a:r>
            <a:endParaRPr lang="en-US" sz="1800" b="0" i="1" dirty="0"/>
          </a:p>
          <a:p>
            <a:pPr marL="342900" indent="-342900">
              <a:spcBef>
                <a:spcPct val="10000"/>
              </a:spcBef>
              <a:spcAft>
                <a:spcPct val="10000"/>
              </a:spcAft>
              <a:buFont typeface="Arial" charset="0"/>
              <a:buChar char="•"/>
            </a:pPr>
            <a:r>
              <a:rPr lang="el-GR" sz="1800" b="0" i="1" dirty="0" smtClean="0"/>
              <a:t>Ο συγκεκριμένος συντελεστής στον άλλο τομέα χάνει. </a:t>
            </a:r>
            <a:endParaRPr lang="en-US" sz="1800" b="0" i="1" dirty="0"/>
          </a:p>
          <a:p>
            <a:pPr marL="342900" indent="-342900">
              <a:spcBef>
                <a:spcPct val="10000"/>
              </a:spcBef>
              <a:spcAft>
                <a:spcPct val="10000"/>
              </a:spcAft>
              <a:buFont typeface="Arial" charset="0"/>
              <a:buChar char="•"/>
            </a:pPr>
            <a:r>
              <a:rPr lang="el-GR" sz="1800" b="0" i="1" dirty="0" smtClean="0"/>
              <a:t>Η εργασία είναι «εγκλωβισμένη στη μέση», με τον πραγματικό μισθό να αυξάνει με όρους του ενός προϊόντος και να μειώνεται με όρους του άλλου προϊόντος</a:t>
            </a:r>
            <a:r>
              <a:rPr lang="el-GR" sz="2000" b="0" i="1" dirty="0" smtClean="0"/>
              <a:t>. </a:t>
            </a:r>
            <a:r>
              <a:rPr lang="en-US" sz="2000" b="0" i="1" dirty="0" smtClean="0"/>
              <a:t> </a:t>
            </a:r>
            <a:endParaRPr lang="en-US" sz="2000" b="0" dirty="0"/>
          </a:p>
        </p:txBody>
      </p:sp>
      <p:pic>
        <p:nvPicPr>
          <p:cNvPr id="3" name="Picture 2"/>
          <p:cNvPicPr>
            <a:picLocks noChangeAspect="1"/>
          </p:cNvPicPr>
          <p:nvPr/>
        </p:nvPicPr>
        <p:blipFill>
          <a:blip r:embed="rId3" cstate="print"/>
          <a:srcRect/>
          <a:stretch>
            <a:fillRect/>
          </a:stretch>
        </p:blipFill>
        <p:spPr bwMode="auto">
          <a:xfrm>
            <a:off x="1570038" y="2528888"/>
            <a:ext cx="6496050" cy="238125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1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1">
                                            <p:txEl>
                                              <p:pRg st="0" end="0"/>
                                            </p:txEl>
                                          </p:spTgt>
                                        </p:tgtEl>
                                        <p:attrNameLst>
                                          <p:attrName>style.visibility</p:attrName>
                                        </p:attrNameLst>
                                      </p:cBhvr>
                                      <p:to>
                                        <p:strVal val="visible"/>
                                      </p:to>
                                    </p:set>
                                    <p:animEffect transition="in" filter="wipe(left)">
                                      <p:cBhvr>
                                        <p:cTn id="24" dur="500"/>
                                        <p:tgtEl>
                                          <p:spTgt spid="21">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1">
                                            <p:txEl>
                                              <p:pRg st="1" end="1"/>
                                            </p:txEl>
                                          </p:spTgt>
                                        </p:tgtEl>
                                        <p:attrNameLst>
                                          <p:attrName>style.visibility</p:attrName>
                                        </p:attrNameLst>
                                      </p:cBhvr>
                                      <p:to>
                                        <p:strVal val="visible"/>
                                      </p:to>
                                    </p:set>
                                    <p:animEffect transition="in" filter="wipe(left)">
                                      <p:cBhvr>
                                        <p:cTn id="29" dur="500"/>
                                        <p:tgtEl>
                                          <p:spTgt spid="21">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1">
                                            <p:txEl>
                                              <p:pRg st="2" end="2"/>
                                            </p:txEl>
                                          </p:spTgt>
                                        </p:tgtEl>
                                        <p:attrNameLst>
                                          <p:attrName>style.visibility</p:attrName>
                                        </p:attrNameLst>
                                      </p:cBhvr>
                                      <p:to>
                                        <p:strVal val="visible"/>
                                      </p:to>
                                    </p:set>
                                    <p:animEffect transition="in" filter="wipe(left)">
                                      <p:cBhvr>
                                        <p:cTn id="34"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autoUpdateAnimBg="0"/>
      <p:bldP spid="5" grpId="0"/>
      <p:bldP spid="21" grpId="0" uiExpand="1" build="p" bldLvl="2"/>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2213" name="Rectangle 5"/>
          <p:cNvSpPr>
            <a:spLocks noChangeArrowheads="1"/>
          </p:cNvSpPr>
          <p:nvPr/>
        </p:nvSpPr>
        <p:spPr bwMode="auto">
          <a:xfrm>
            <a:off x="566738" y="820738"/>
            <a:ext cx="7672387" cy="461962"/>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Οι Τιμές στη Γεωργία</a:t>
            </a:r>
            <a:endParaRPr lang="en-US" sz="2400" dirty="0">
              <a:solidFill>
                <a:srgbClr val="356A41"/>
              </a:solidFill>
            </a:endParaRPr>
          </a:p>
        </p:txBody>
      </p:sp>
      <p:sp>
        <p:nvSpPr>
          <p:cNvPr id="11" name="Rectangle 6"/>
          <p:cNvSpPr>
            <a:spLocks noChangeArrowheads="1"/>
          </p:cNvSpPr>
          <p:nvPr/>
        </p:nvSpPr>
        <p:spPr bwMode="auto">
          <a:xfrm>
            <a:off x="581025" y="1216025"/>
            <a:ext cx="7947025" cy="400050"/>
          </a:xfrm>
          <a:prstGeom prst="rect">
            <a:avLst/>
          </a:prstGeom>
          <a:noFill/>
          <a:ln w="9525" algn="ctr">
            <a:noFill/>
            <a:miter lim="800000"/>
            <a:headEnd/>
            <a:tailEnd/>
          </a:ln>
        </p:spPr>
        <p:txBody>
          <a:bodyPr>
            <a:spAutoFit/>
          </a:bodyPr>
          <a:lstStyle/>
          <a:p>
            <a:pPr>
              <a:spcBef>
                <a:spcPct val="20000"/>
              </a:spcBef>
            </a:pPr>
            <a:r>
              <a:rPr lang="el-GR" sz="2000" dirty="0" smtClean="0">
                <a:solidFill>
                  <a:srgbClr val="3D68AF"/>
                </a:solidFill>
              </a:rPr>
              <a:t>Τιμές του Καφέ</a:t>
            </a:r>
            <a:endParaRPr lang="en-US" sz="2000" dirty="0">
              <a:solidFill>
                <a:srgbClr val="3D68AF"/>
              </a:solidFill>
            </a:endParaRPr>
          </a:p>
        </p:txBody>
      </p:sp>
      <p:grpSp>
        <p:nvGrpSpPr>
          <p:cNvPr id="12" name="Group 39"/>
          <p:cNvGrpSpPr>
            <a:grpSpLocks/>
          </p:cNvGrpSpPr>
          <p:nvPr/>
        </p:nvGrpSpPr>
        <p:grpSpPr bwMode="auto">
          <a:xfrm>
            <a:off x="695325" y="1603375"/>
            <a:ext cx="8448675" cy="4800600"/>
            <a:chOff x="539537" y="2200275"/>
            <a:chExt cx="7813888" cy="4219575"/>
          </a:xfrm>
        </p:grpSpPr>
        <p:sp>
          <p:nvSpPr>
            <p:cNvPr id="82962" name="Rectangle 13"/>
            <p:cNvSpPr>
              <a:spLocks noChangeArrowheads="1"/>
            </p:cNvSpPr>
            <p:nvPr/>
          </p:nvSpPr>
          <p:spPr bwMode="auto">
            <a:xfrm>
              <a:off x="539537"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82963" name="Rectangle 15"/>
            <p:cNvSpPr>
              <a:spLocks noChangeArrowheads="1"/>
            </p:cNvSpPr>
            <p:nvPr/>
          </p:nvSpPr>
          <p:spPr bwMode="auto">
            <a:xfrm>
              <a:off x="581024" y="2219327"/>
              <a:ext cx="7772401" cy="294211"/>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17" name="Text Box 7"/>
          <p:cNvSpPr txBox="1">
            <a:spLocks noChangeArrowheads="1"/>
          </p:cNvSpPr>
          <p:nvPr/>
        </p:nvSpPr>
        <p:spPr bwMode="auto">
          <a:xfrm>
            <a:off x="619125" y="1624013"/>
            <a:ext cx="2341563" cy="285750"/>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ΣΧΗΜΑ</a:t>
            </a:r>
            <a:r>
              <a:rPr lang="en-US" dirty="0" smtClean="0"/>
              <a:t> </a:t>
            </a:r>
            <a:r>
              <a:rPr lang="en-US" dirty="0"/>
              <a:t>3-8 (1 </a:t>
            </a:r>
            <a:r>
              <a:rPr lang="el-GR" dirty="0" smtClean="0"/>
              <a:t>από</a:t>
            </a:r>
            <a:r>
              <a:rPr lang="en-US" dirty="0" smtClean="0"/>
              <a:t> </a:t>
            </a:r>
            <a:r>
              <a:rPr lang="en-US" dirty="0"/>
              <a:t>3)</a:t>
            </a:r>
          </a:p>
        </p:txBody>
      </p:sp>
      <p:sp>
        <p:nvSpPr>
          <p:cNvPr id="18" name="Rectangle 17"/>
          <p:cNvSpPr>
            <a:spLocks noChangeArrowheads="1"/>
          </p:cNvSpPr>
          <p:nvPr/>
        </p:nvSpPr>
        <p:spPr bwMode="auto">
          <a:xfrm>
            <a:off x="6975475" y="1959428"/>
            <a:ext cx="2168525" cy="3917996"/>
          </a:xfrm>
          <a:prstGeom prst="rect">
            <a:avLst/>
          </a:prstGeom>
          <a:noFill/>
          <a:ln w="9525">
            <a:noFill/>
            <a:miter lim="800000"/>
            <a:headEnd/>
            <a:tailEnd/>
          </a:ln>
        </p:spPr>
        <p:txBody>
          <a:bodyPr wrap="square">
            <a:spAutoFit/>
          </a:bodyPr>
          <a:lstStyle/>
          <a:p>
            <a:pPr>
              <a:spcBef>
                <a:spcPct val="10000"/>
              </a:spcBef>
              <a:spcAft>
                <a:spcPct val="10000"/>
              </a:spcAft>
            </a:pPr>
            <a:endParaRPr lang="en-US" sz="1600" dirty="0">
              <a:solidFill>
                <a:srgbClr val="8A3A6A"/>
              </a:solidFill>
            </a:endParaRPr>
          </a:p>
          <a:p>
            <a:pPr>
              <a:spcBef>
                <a:spcPct val="10000"/>
              </a:spcBef>
              <a:spcAft>
                <a:spcPct val="10000"/>
              </a:spcAft>
            </a:pPr>
            <a:r>
              <a:rPr lang="el-GR" b="0" dirty="0" smtClean="0"/>
              <a:t>Η πραγματική χονδρική τιμή του καφέ διακυμάνθηκε ευρέως στις παγκόσμιες αγορές.</a:t>
            </a:r>
            <a:endParaRPr lang="en-US" b="0" dirty="0"/>
          </a:p>
          <a:p>
            <a:pPr>
              <a:spcBef>
                <a:spcPct val="10000"/>
              </a:spcBef>
              <a:spcAft>
                <a:spcPct val="10000"/>
              </a:spcAft>
            </a:pPr>
            <a:r>
              <a:rPr lang="el-GR" b="0" dirty="0" smtClean="0"/>
              <a:t>Χρησιμοποιώντας σταθερές τιμές του 2008 σε δολάρια, οι τιμές έφτασαν στο υψηλότερο σημείο τους των περίπου </a:t>
            </a:r>
            <a:r>
              <a:rPr lang="en-US" b="0" dirty="0" smtClean="0"/>
              <a:t>$</a:t>
            </a:r>
            <a:r>
              <a:rPr lang="en-US" b="0" dirty="0"/>
              <a:t>3.00 </a:t>
            </a:r>
            <a:r>
              <a:rPr lang="el-GR" b="0" dirty="0" smtClean="0"/>
              <a:t>ανά λίβρα</a:t>
            </a:r>
            <a:r>
              <a:rPr lang="en-US" b="0" dirty="0" smtClean="0"/>
              <a:t> </a:t>
            </a:r>
            <a:r>
              <a:rPr lang="en-US" b="0" dirty="0"/>
              <a:t>1986,</a:t>
            </a:r>
          </a:p>
          <a:p>
            <a:pPr>
              <a:spcBef>
                <a:spcPct val="10000"/>
              </a:spcBef>
              <a:spcAft>
                <a:spcPct val="10000"/>
              </a:spcAft>
            </a:pPr>
            <a:r>
              <a:rPr lang="el-GR" b="0" dirty="0" smtClean="0"/>
              <a:t>μειώθηκαν σε</a:t>
            </a:r>
            <a:r>
              <a:rPr lang="en-US" b="0" dirty="0" smtClean="0"/>
              <a:t> 83</a:t>
            </a:r>
            <a:r>
              <a:rPr lang="el-GR" b="0" dirty="0" smtClean="0"/>
              <a:t> σεντς</a:t>
            </a:r>
            <a:r>
              <a:rPr lang="en-US" b="0" dirty="0" smtClean="0"/>
              <a:t> </a:t>
            </a:r>
            <a:r>
              <a:rPr lang="el-GR" b="0" dirty="0" smtClean="0"/>
              <a:t>ανά λίβρα</a:t>
            </a:r>
            <a:r>
              <a:rPr lang="en-US" b="0" dirty="0" smtClean="0"/>
              <a:t> </a:t>
            </a:r>
            <a:r>
              <a:rPr lang="en-US" b="0" dirty="0"/>
              <a:t>1993, </a:t>
            </a:r>
            <a:r>
              <a:rPr lang="el-GR" b="0" dirty="0" smtClean="0"/>
              <a:t>αυξήθηκαν σε </a:t>
            </a:r>
            <a:r>
              <a:rPr lang="en-US" b="0" dirty="0" smtClean="0"/>
              <a:t> </a:t>
            </a:r>
            <a:r>
              <a:rPr lang="en-US" b="0" dirty="0"/>
              <a:t>$1.77 </a:t>
            </a:r>
            <a:r>
              <a:rPr lang="el-GR" b="0" dirty="0" smtClean="0"/>
              <a:t>το</a:t>
            </a:r>
            <a:r>
              <a:rPr lang="en-US" b="0" dirty="0" smtClean="0"/>
              <a:t> </a:t>
            </a:r>
            <a:r>
              <a:rPr lang="en-US" b="0" dirty="0"/>
              <a:t>1995, </a:t>
            </a:r>
            <a:r>
              <a:rPr lang="el-GR" b="0" dirty="0" smtClean="0"/>
              <a:t>και στη συνέχεια έπεσαν σε 50 σεντς ανά λίβρα το 2001.</a:t>
            </a:r>
            <a:endParaRPr lang="en-US" b="0" dirty="0"/>
          </a:p>
        </p:txBody>
      </p:sp>
      <p:sp>
        <p:nvSpPr>
          <p:cNvPr id="19" name="Rectangle 18"/>
          <p:cNvSpPr>
            <a:spLocks noChangeArrowheads="1"/>
          </p:cNvSpPr>
          <p:nvPr/>
        </p:nvSpPr>
        <p:spPr bwMode="auto">
          <a:xfrm>
            <a:off x="685800" y="2008188"/>
            <a:ext cx="6194425" cy="3987800"/>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22" name="Rectangle 21"/>
          <p:cNvSpPr>
            <a:spLocks noChangeArrowheads="1"/>
          </p:cNvSpPr>
          <p:nvPr/>
        </p:nvSpPr>
        <p:spPr bwMode="auto">
          <a:xfrm>
            <a:off x="566738" y="476250"/>
            <a:ext cx="2393950" cy="206375"/>
          </a:xfrm>
          <a:prstGeom prst="rect">
            <a:avLst/>
          </a:prstGeom>
          <a:solidFill>
            <a:srgbClr val="D4E4C1"/>
          </a:solidFill>
          <a:ln w="9525" algn="ctr">
            <a:noFill/>
            <a:round/>
            <a:headEnd/>
            <a:tailEnd/>
          </a:ln>
        </p:spPr>
        <p:txBody>
          <a:bodyPr/>
          <a:lstStyle/>
          <a:p>
            <a:endParaRPr lang="en-US" sz="2800" b="0">
              <a:solidFill>
                <a:schemeClr val="tx2"/>
              </a:solidFill>
            </a:endParaRPr>
          </a:p>
        </p:txBody>
      </p:sp>
      <p:sp>
        <p:nvSpPr>
          <p:cNvPr id="23" name="Rectangle 3"/>
          <p:cNvSpPr>
            <a:spLocks noGrp="1" noChangeArrowheads="1"/>
          </p:cNvSpPr>
          <p:nvPr>
            <p:ph type="title"/>
          </p:nvPr>
        </p:nvSpPr>
        <p:spPr>
          <a:xfrm>
            <a:off x="566738" y="0"/>
            <a:ext cx="8577262" cy="682171"/>
          </a:xfrm>
        </p:spPr>
        <p:txBody>
          <a:bodyPr/>
          <a:lstStyle/>
          <a:p>
            <a:r>
              <a:rPr lang="el-GR" dirty="0" smtClean="0">
                <a:solidFill>
                  <a:srgbClr val="668C6B"/>
                </a:solidFill>
              </a:rPr>
              <a:t>ΕΦΑΡΜΟΓΗ</a:t>
            </a:r>
            <a:endParaRPr lang="en-US" dirty="0" smtClean="0">
              <a:solidFill>
                <a:srgbClr val="668C6B"/>
              </a:solidFill>
            </a:endParaRPr>
          </a:p>
        </p:txBody>
      </p:sp>
      <p:cxnSp>
        <p:nvCxnSpPr>
          <p:cNvPr id="24" name="Straight Connector 23"/>
          <p:cNvCxnSpPr>
            <a:cxnSpLocks noChangeShapeType="1"/>
          </p:cNvCxnSpPr>
          <p:nvPr/>
        </p:nvCxnSpPr>
        <p:spPr bwMode="auto">
          <a:xfrm flipV="1">
            <a:off x="566738" y="666750"/>
            <a:ext cx="2393950" cy="15875"/>
          </a:xfrm>
          <a:prstGeom prst="line">
            <a:avLst/>
          </a:prstGeom>
          <a:noFill/>
          <a:ln w="19050" cap="rnd" algn="ctr">
            <a:solidFill>
              <a:srgbClr val="A4C695"/>
            </a:solidFill>
            <a:prstDash val="sysDash"/>
            <a:round/>
            <a:headEnd/>
            <a:tailEnd/>
          </a:ln>
        </p:spPr>
      </p:cxnSp>
      <p:pic>
        <p:nvPicPr>
          <p:cNvPr id="26" name="Picture 25"/>
          <p:cNvPicPr>
            <a:picLocks noChangeAspect="1"/>
          </p:cNvPicPr>
          <p:nvPr/>
        </p:nvPicPr>
        <p:blipFill>
          <a:blip r:embed="rId3" cstate="print"/>
          <a:srcRect/>
          <a:stretch>
            <a:fillRect/>
          </a:stretch>
        </p:blipFill>
        <p:spPr bwMode="auto">
          <a:xfrm>
            <a:off x="685800" y="2008188"/>
            <a:ext cx="6210300" cy="3914775"/>
          </a:xfrm>
          <a:prstGeom prst="rect">
            <a:avLst/>
          </a:prstGeom>
          <a:noFill/>
          <a:ln w="9525">
            <a:noFill/>
            <a:miter lim="800000"/>
            <a:headEnd/>
            <a:tailEnd/>
          </a:ln>
        </p:spPr>
      </p:pic>
      <p:pic>
        <p:nvPicPr>
          <p:cNvPr id="27" name="Picture 26"/>
          <p:cNvPicPr>
            <a:picLocks noChangeAspect="1"/>
          </p:cNvPicPr>
          <p:nvPr/>
        </p:nvPicPr>
        <p:blipFill>
          <a:blip r:embed="rId4" cstate="print"/>
          <a:srcRect/>
          <a:stretch>
            <a:fillRect/>
          </a:stretch>
        </p:blipFill>
        <p:spPr bwMode="auto">
          <a:xfrm>
            <a:off x="685800" y="2008188"/>
            <a:ext cx="6210300" cy="3914775"/>
          </a:xfrm>
          <a:prstGeom prst="rect">
            <a:avLst/>
          </a:prstGeom>
          <a:noFill/>
          <a:ln w="9525">
            <a:noFill/>
            <a:miter lim="800000"/>
            <a:headEnd/>
            <a:tailEnd/>
          </a:ln>
        </p:spPr>
      </p:pic>
      <p:pic>
        <p:nvPicPr>
          <p:cNvPr id="28" name="Picture 27"/>
          <p:cNvPicPr>
            <a:picLocks noChangeAspect="1"/>
          </p:cNvPicPr>
          <p:nvPr/>
        </p:nvPicPr>
        <p:blipFill>
          <a:blip r:embed="rId5" cstate="print"/>
          <a:srcRect/>
          <a:stretch>
            <a:fillRect/>
          </a:stretch>
        </p:blipFill>
        <p:spPr bwMode="auto">
          <a:xfrm>
            <a:off x="685800" y="2008188"/>
            <a:ext cx="6210300" cy="3914775"/>
          </a:xfrm>
          <a:prstGeom prst="rect">
            <a:avLst/>
          </a:prstGeom>
          <a:noFill/>
          <a:ln w="9525">
            <a:noFill/>
            <a:miter lim="800000"/>
            <a:headEnd/>
            <a:tailEnd/>
          </a:ln>
        </p:spPr>
      </p:pic>
      <p:pic>
        <p:nvPicPr>
          <p:cNvPr id="29" name="Picture 28"/>
          <p:cNvPicPr>
            <a:picLocks noChangeAspect="1"/>
          </p:cNvPicPr>
          <p:nvPr/>
        </p:nvPicPr>
        <p:blipFill>
          <a:blip r:embed="rId6" cstate="print"/>
          <a:srcRect/>
          <a:stretch>
            <a:fillRect/>
          </a:stretch>
        </p:blipFill>
        <p:spPr bwMode="auto">
          <a:xfrm>
            <a:off x="685800" y="2008188"/>
            <a:ext cx="6210300" cy="3914775"/>
          </a:xfrm>
          <a:prstGeom prst="rect">
            <a:avLst/>
          </a:prstGeom>
          <a:noFill/>
          <a:ln w="9525">
            <a:noFill/>
            <a:miter lim="800000"/>
            <a:headEnd/>
            <a:tailEnd/>
          </a:ln>
        </p:spPr>
      </p:pic>
      <p:pic>
        <p:nvPicPr>
          <p:cNvPr id="30" name="Picture 29"/>
          <p:cNvPicPr>
            <a:picLocks noChangeAspect="1"/>
          </p:cNvPicPr>
          <p:nvPr/>
        </p:nvPicPr>
        <p:blipFill>
          <a:blip r:embed="rId7" cstate="print"/>
          <a:srcRect/>
          <a:stretch>
            <a:fillRect/>
          </a:stretch>
        </p:blipFill>
        <p:spPr bwMode="auto">
          <a:xfrm>
            <a:off x="685800" y="2008188"/>
            <a:ext cx="6210300" cy="3914775"/>
          </a:xfrm>
          <a:prstGeom prst="rect">
            <a:avLst/>
          </a:prstGeom>
          <a:noFill/>
          <a:ln w="9525">
            <a:noFill/>
            <a:miter lim="800000"/>
            <a:headEnd/>
            <a:tailEnd/>
          </a:ln>
        </p:spPr>
      </p:pic>
      <p:pic>
        <p:nvPicPr>
          <p:cNvPr id="31" name="Picture 30"/>
          <p:cNvPicPr>
            <a:picLocks noChangeAspect="1"/>
          </p:cNvPicPr>
          <p:nvPr/>
        </p:nvPicPr>
        <p:blipFill>
          <a:blip r:embed="rId8" cstate="print"/>
          <a:srcRect/>
          <a:stretch>
            <a:fillRect/>
          </a:stretch>
        </p:blipFill>
        <p:spPr bwMode="auto">
          <a:xfrm>
            <a:off x="685800" y="2008188"/>
            <a:ext cx="6210300" cy="3914775"/>
          </a:xfrm>
          <a:prstGeom prst="rect">
            <a:avLst/>
          </a:prstGeom>
          <a:noFill/>
          <a:ln w="9525">
            <a:noFill/>
            <a:miter lim="800000"/>
            <a:headEnd/>
            <a:tailEnd/>
          </a:ln>
        </p:spPr>
      </p:pic>
      <p:pic>
        <p:nvPicPr>
          <p:cNvPr id="862208" name="Picture 862207"/>
          <p:cNvPicPr>
            <a:picLocks noChangeAspect="1"/>
          </p:cNvPicPr>
          <p:nvPr/>
        </p:nvPicPr>
        <p:blipFill>
          <a:blip r:embed="rId9" cstate="print"/>
          <a:srcRect/>
          <a:stretch>
            <a:fillRect/>
          </a:stretch>
        </p:blipFill>
        <p:spPr bwMode="auto">
          <a:xfrm>
            <a:off x="685800" y="2008188"/>
            <a:ext cx="6210300" cy="3914775"/>
          </a:xfrm>
          <a:prstGeom prst="rect">
            <a:avLst/>
          </a:prstGeom>
          <a:noFill/>
          <a:ln w="9525">
            <a:noFill/>
            <a:miter lim="800000"/>
            <a:headEnd/>
            <a:tailEnd/>
          </a:ln>
        </p:spPr>
      </p:pic>
      <p:sp>
        <p:nvSpPr>
          <p:cNvPr id="82961" name="Text Box 21"/>
          <p:cNvSpPr txBox="1">
            <a:spLocks noChangeArrowheads="1"/>
          </p:cNvSpPr>
          <p:nvPr/>
        </p:nvSpPr>
        <p:spPr bwMode="auto">
          <a:xfrm>
            <a:off x="3100388" y="1625600"/>
            <a:ext cx="2306081" cy="307777"/>
          </a:xfrm>
          <a:prstGeom prst="rect">
            <a:avLst/>
          </a:prstGeom>
          <a:noFill/>
          <a:ln w="9525">
            <a:noFill/>
            <a:miter lim="800000"/>
            <a:headEnd/>
            <a:tailEnd/>
          </a:ln>
        </p:spPr>
        <p:txBody>
          <a:bodyPr wrap="none">
            <a:spAutoFit/>
          </a:bodyPr>
          <a:lstStyle/>
          <a:p>
            <a:r>
              <a:rPr lang="el-GR" dirty="0" smtClean="0">
                <a:solidFill>
                  <a:srgbClr val="8A3A6A"/>
                </a:solidFill>
              </a:rPr>
              <a:t>Παγκόσμια Αγορά Καφές</a:t>
            </a:r>
            <a:endParaRPr lang="en-US" dirty="0">
              <a:solidFill>
                <a:srgbClr val="8A3A6A"/>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left)">
                                      <p:cBhvr>
                                        <p:cTn id="10" dur="500"/>
                                        <p:tgtEl>
                                          <p:spTgt spid="22"/>
                                        </p:tgtEl>
                                      </p:cBhvr>
                                    </p:animEffect>
                                  </p:childTnLst>
                                </p:cTn>
                              </p:par>
                              <p:par>
                                <p:cTn id="11" presetID="22" presetClass="entr" presetSubtype="8"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left)">
                                      <p:cBhvr>
                                        <p:cTn id="13" dur="500"/>
                                        <p:tgtEl>
                                          <p:spTgt spid="24"/>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862213"/>
                                        </p:tgtEl>
                                        <p:attrNameLst>
                                          <p:attrName>style.visibility</p:attrName>
                                        </p:attrNameLst>
                                      </p:cBhvr>
                                      <p:to>
                                        <p:strVal val="visible"/>
                                      </p:to>
                                    </p:set>
                                    <p:animEffect transition="in" filter="wipe(left)">
                                      <p:cBhvr>
                                        <p:cTn id="17" dur="500"/>
                                        <p:tgtEl>
                                          <p:spTgt spid="862213"/>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par>
                          <p:cTn id="22" fill="hold">
                            <p:stCondLst>
                              <p:cond delay="1500"/>
                            </p:stCondLst>
                            <p:childTnLst>
                              <p:par>
                                <p:cTn id="23" presetID="29" presetClass="entr" presetSubtype="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ppt_x</p:attrName>
                                        </p:attrNameLst>
                                      </p:cBhvr>
                                      <p:tavLst>
                                        <p:tav tm="0">
                                          <p:val>
                                            <p:strVal val="#ppt_x-.2"/>
                                          </p:val>
                                        </p:tav>
                                        <p:tav tm="100000">
                                          <p:val>
                                            <p:strVal val="#ppt_x"/>
                                          </p:val>
                                        </p:tav>
                                      </p:tavLst>
                                    </p:anim>
                                    <p:anim calcmode="lin" valueType="num">
                                      <p:cBhvr>
                                        <p:cTn id="26" dur="5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27" dur="500"/>
                                        <p:tgtEl>
                                          <p:spTgt spid="12"/>
                                        </p:tgtEl>
                                      </p:cBhvr>
                                    </p:animEffect>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8">
                                            <p:txEl>
                                              <p:pRg st="1" end="1"/>
                                            </p:txEl>
                                          </p:spTgt>
                                        </p:tgtEl>
                                        <p:attrNameLst>
                                          <p:attrName>style.visibility</p:attrName>
                                        </p:attrNameLst>
                                      </p:cBhvr>
                                      <p:to>
                                        <p:strVal val="visible"/>
                                      </p:to>
                                    </p:set>
                                    <p:animEffect transition="in" filter="wipe(left)">
                                      <p:cBhvr>
                                        <p:cTn id="39" dur="500"/>
                                        <p:tgtEl>
                                          <p:spTgt spid="18">
                                            <p:txEl>
                                              <p:pRg st="1" end="1"/>
                                            </p:txEl>
                                          </p:spTgt>
                                        </p:tgtEl>
                                      </p:cBhvr>
                                    </p:animEffect>
                                  </p:childTnLst>
                                </p:cTn>
                              </p:par>
                            </p:childTnLst>
                          </p:cTn>
                        </p:par>
                        <p:par>
                          <p:cTn id="40" fill="hold">
                            <p:stCondLst>
                              <p:cond delay="3500"/>
                            </p:stCondLst>
                            <p:childTnLst>
                              <p:par>
                                <p:cTn id="41" presetID="22" presetClass="entr" presetSubtype="8"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750"/>
                                        <p:tgtEl>
                                          <p:spTgt spid="26"/>
                                        </p:tgtEl>
                                      </p:cBhvr>
                                    </p:animEffect>
                                  </p:childTnLst>
                                </p:cTn>
                              </p:par>
                            </p:childTnLst>
                          </p:cTn>
                        </p:par>
                        <p:par>
                          <p:cTn id="44" fill="hold">
                            <p:stCondLst>
                              <p:cond delay="4250"/>
                            </p:stCondLst>
                            <p:childTnLst>
                              <p:par>
                                <p:cTn id="45" presetID="22" presetClass="entr" presetSubtype="1" fill="hold"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up)">
                                      <p:cBhvr>
                                        <p:cTn id="47" dur="750"/>
                                        <p:tgtEl>
                                          <p:spTgt spid="27"/>
                                        </p:tgtEl>
                                      </p:cBhvr>
                                    </p:animEffect>
                                  </p:childTnLst>
                                </p:cTn>
                              </p:par>
                            </p:childTnLst>
                          </p:cTn>
                        </p:par>
                        <p:par>
                          <p:cTn id="48" fill="hold">
                            <p:stCondLst>
                              <p:cond delay="5000"/>
                            </p:stCondLst>
                            <p:childTnLst>
                              <p:par>
                                <p:cTn id="49" presetID="22" presetClass="entr" presetSubtype="8" fill="hold"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left)">
                                      <p:cBhvr>
                                        <p:cTn id="51" dur="750"/>
                                        <p:tgtEl>
                                          <p:spTgt spid="28"/>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8">
                                            <p:txEl>
                                              <p:pRg st="2" end="2"/>
                                            </p:txEl>
                                          </p:spTgt>
                                        </p:tgtEl>
                                        <p:attrNameLst>
                                          <p:attrName>style.visibility</p:attrName>
                                        </p:attrNameLst>
                                      </p:cBhvr>
                                      <p:to>
                                        <p:strVal val="visible"/>
                                      </p:to>
                                    </p:set>
                                    <p:animEffect transition="in" filter="wipe(left)">
                                      <p:cBhvr>
                                        <p:cTn id="56" dur="500"/>
                                        <p:tgtEl>
                                          <p:spTgt spid="18">
                                            <p:txEl>
                                              <p:pRg st="2" end="2"/>
                                            </p:txEl>
                                          </p:spTgt>
                                        </p:tgtEl>
                                      </p:cBhvr>
                                    </p:animEffect>
                                  </p:childTnLst>
                                </p:cTn>
                              </p:par>
                            </p:childTnLst>
                          </p:cTn>
                        </p:par>
                        <p:par>
                          <p:cTn id="57" fill="hold">
                            <p:stCondLst>
                              <p:cond delay="500"/>
                            </p:stCondLst>
                            <p:childTnLst>
                              <p:par>
                                <p:cTn id="58" presetID="22" presetClass="entr" presetSubtype="8" fill="hold" nodeType="after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wipe(left)">
                                      <p:cBhvr>
                                        <p:cTn id="60" dur="750"/>
                                        <p:tgtEl>
                                          <p:spTgt spid="29"/>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18">
                                            <p:txEl>
                                              <p:pRg st="3" end="3"/>
                                            </p:txEl>
                                          </p:spTgt>
                                        </p:tgtEl>
                                        <p:attrNameLst>
                                          <p:attrName>style.visibility</p:attrName>
                                        </p:attrNameLst>
                                      </p:cBhvr>
                                      <p:to>
                                        <p:strVal val="visible"/>
                                      </p:to>
                                    </p:set>
                                    <p:animEffect transition="in" filter="wipe(left)">
                                      <p:cBhvr>
                                        <p:cTn id="65" dur="500"/>
                                        <p:tgtEl>
                                          <p:spTgt spid="18">
                                            <p:txEl>
                                              <p:pRg st="3" end="3"/>
                                            </p:txEl>
                                          </p:spTgt>
                                        </p:tgtEl>
                                      </p:cBhvr>
                                    </p:animEffect>
                                  </p:childTnLst>
                                </p:cTn>
                              </p:par>
                            </p:childTnLst>
                          </p:cTn>
                        </p:par>
                        <p:par>
                          <p:cTn id="66" fill="hold">
                            <p:stCondLst>
                              <p:cond delay="500"/>
                            </p:stCondLst>
                            <p:childTnLst>
                              <p:par>
                                <p:cTn id="67" presetID="22" presetClass="entr" presetSubtype="8"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wipe(left)">
                                      <p:cBhvr>
                                        <p:cTn id="69" dur="750"/>
                                        <p:tgtEl>
                                          <p:spTgt spid="31"/>
                                        </p:tgtEl>
                                      </p:cBhvr>
                                    </p:animEffect>
                                  </p:childTnLst>
                                </p:cTn>
                              </p:par>
                            </p:childTnLst>
                          </p:cTn>
                        </p:par>
                        <p:par>
                          <p:cTn id="70" fill="hold">
                            <p:stCondLst>
                              <p:cond delay="1250"/>
                            </p:stCondLst>
                            <p:childTnLst>
                              <p:par>
                                <p:cTn id="71" presetID="22" presetClass="entr" presetSubtype="1" fill="hold" nodeType="afterEffect">
                                  <p:stCondLst>
                                    <p:cond delay="0"/>
                                  </p:stCondLst>
                                  <p:childTnLst>
                                    <p:set>
                                      <p:cBhvr>
                                        <p:cTn id="72" dur="1" fill="hold">
                                          <p:stCondLst>
                                            <p:cond delay="0"/>
                                          </p:stCondLst>
                                        </p:cTn>
                                        <p:tgtEl>
                                          <p:spTgt spid="862208"/>
                                        </p:tgtEl>
                                        <p:attrNameLst>
                                          <p:attrName>style.visibility</p:attrName>
                                        </p:attrNameLst>
                                      </p:cBhvr>
                                      <p:to>
                                        <p:strVal val="visible"/>
                                      </p:to>
                                    </p:set>
                                    <p:animEffect transition="in" filter="wipe(up)">
                                      <p:cBhvr>
                                        <p:cTn id="73" dur="750"/>
                                        <p:tgtEl>
                                          <p:spTgt spid="862208"/>
                                        </p:tgtEl>
                                      </p:cBhvr>
                                    </p:animEffect>
                                  </p:childTnLst>
                                </p:cTn>
                              </p:par>
                            </p:childTnLst>
                          </p:cTn>
                        </p:par>
                        <p:par>
                          <p:cTn id="74" fill="hold">
                            <p:stCondLst>
                              <p:cond delay="2000"/>
                            </p:stCondLst>
                            <p:childTnLst>
                              <p:par>
                                <p:cTn id="75" presetID="22" presetClass="entr" presetSubtype="8" fill="hold" nodeType="after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wipe(left)">
                                      <p:cBhvr>
                                        <p:cTn id="77"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2213" grpId="0"/>
      <p:bldP spid="11" grpId="0"/>
      <p:bldP spid="17" grpId="0" animBg="1"/>
      <p:bldP spid="18" grpId="0" uiExpand="1" build="p" bldLvl="2"/>
      <p:bldP spid="19" grpId="0" animBg="1"/>
      <p:bldP spid="22" grpId="0" animBg="1"/>
      <p:bldP spid="23" grpId="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3" name="Rectangle 5"/>
          <p:cNvSpPr>
            <a:spLocks noChangeArrowheads="1"/>
          </p:cNvSpPr>
          <p:nvPr/>
        </p:nvSpPr>
        <p:spPr bwMode="auto">
          <a:xfrm>
            <a:off x="566738" y="820738"/>
            <a:ext cx="7672387" cy="461962"/>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Οι Τιμές στη Γεωργία</a:t>
            </a:r>
            <a:endParaRPr lang="en-US" sz="2400" dirty="0">
              <a:solidFill>
                <a:srgbClr val="356A41"/>
              </a:solidFill>
            </a:endParaRPr>
          </a:p>
        </p:txBody>
      </p:sp>
      <p:sp>
        <p:nvSpPr>
          <p:cNvPr id="84994" name="Rectangle 6"/>
          <p:cNvSpPr>
            <a:spLocks noChangeArrowheads="1"/>
          </p:cNvSpPr>
          <p:nvPr/>
        </p:nvSpPr>
        <p:spPr bwMode="auto">
          <a:xfrm>
            <a:off x="581025" y="1216025"/>
            <a:ext cx="7947025" cy="400050"/>
          </a:xfrm>
          <a:prstGeom prst="rect">
            <a:avLst/>
          </a:prstGeom>
          <a:noFill/>
          <a:ln w="9525" algn="ctr">
            <a:noFill/>
            <a:miter lim="800000"/>
            <a:headEnd/>
            <a:tailEnd/>
          </a:ln>
        </p:spPr>
        <p:txBody>
          <a:bodyPr>
            <a:spAutoFit/>
          </a:bodyPr>
          <a:lstStyle/>
          <a:p>
            <a:pPr>
              <a:spcBef>
                <a:spcPct val="20000"/>
              </a:spcBef>
            </a:pPr>
            <a:r>
              <a:rPr lang="el-GR" sz="2000" dirty="0" smtClean="0">
                <a:solidFill>
                  <a:srgbClr val="3D68AF"/>
                </a:solidFill>
              </a:rPr>
              <a:t>Τιμές του Καφέ</a:t>
            </a:r>
            <a:endParaRPr lang="en-US" sz="2000" dirty="0">
              <a:solidFill>
                <a:srgbClr val="3D68AF"/>
              </a:solidFill>
            </a:endParaRPr>
          </a:p>
        </p:txBody>
      </p:sp>
      <p:grpSp>
        <p:nvGrpSpPr>
          <p:cNvPr id="84995" name="Group 39"/>
          <p:cNvGrpSpPr>
            <a:grpSpLocks/>
          </p:cNvGrpSpPr>
          <p:nvPr/>
        </p:nvGrpSpPr>
        <p:grpSpPr bwMode="auto">
          <a:xfrm>
            <a:off x="600075" y="1603375"/>
            <a:ext cx="8448675" cy="4800600"/>
            <a:chOff x="539537" y="2200275"/>
            <a:chExt cx="7813888" cy="4219575"/>
          </a:xfrm>
        </p:grpSpPr>
        <p:sp>
          <p:nvSpPr>
            <p:cNvPr id="85011" name="Rectangle 13"/>
            <p:cNvSpPr>
              <a:spLocks noChangeArrowheads="1"/>
            </p:cNvSpPr>
            <p:nvPr/>
          </p:nvSpPr>
          <p:spPr bwMode="auto">
            <a:xfrm>
              <a:off x="539537"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85012" name="Rectangle 15"/>
            <p:cNvSpPr>
              <a:spLocks noChangeArrowheads="1"/>
            </p:cNvSpPr>
            <p:nvPr/>
          </p:nvSpPr>
          <p:spPr bwMode="auto">
            <a:xfrm>
              <a:off x="581024" y="2219327"/>
              <a:ext cx="7772401" cy="294211"/>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84996" name="Text Box 7"/>
          <p:cNvSpPr txBox="1">
            <a:spLocks noChangeArrowheads="1"/>
          </p:cNvSpPr>
          <p:nvPr/>
        </p:nvSpPr>
        <p:spPr bwMode="auto">
          <a:xfrm>
            <a:off x="619125" y="1624013"/>
            <a:ext cx="2341563" cy="285750"/>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ΣΧΗΜΑ</a:t>
            </a:r>
            <a:r>
              <a:rPr lang="en-US" dirty="0" smtClean="0"/>
              <a:t> </a:t>
            </a:r>
            <a:r>
              <a:rPr lang="en-US" dirty="0"/>
              <a:t>3-8 (2 </a:t>
            </a:r>
            <a:r>
              <a:rPr lang="el-GR" dirty="0" smtClean="0"/>
              <a:t>από</a:t>
            </a:r>
            <a:r>
              <a:rPr lang="en-US" dirty="0" smtClean="0"/>
              <a:t> </a:t>
            </a:r>
            <a:r>
              <a:rPr lang="en-US" dirty="0"/>
              <a:t>3)</a:t>
            </a:r>
          </a:p>
        </p:txBody>
      </p:sp>
      <p:sp>
        <p:nvSpPr>
          <p:cNvPr id="18" name="Rectangle 17"/>
          <p:cNvSpPr>
            <a:spLocks noChangeArrowheads="1"/>
          </p:cNvSpPr>
          <p:nvPr/>
        </p:nvSpPr>
        <p:spPr bwMode="auto">
          <a:xfrm>
            <a:off x="6880225" y="1951038"/>
            <a:ext cx="2168525" cy="2585323"/>
          </a:xfrm>
          <a:prstGeom prst="rect">
            <a:avLst/>
          </a:prstGeom>
          <a:noFill/>
          <a:ln w="9525">
            <a:noFill/>
            <a:miter lim="800000"/>
            <a:headEnd/>
            <a:tailEnd/>
          </a:ln>
        </p:spPr>
        <p:txBody>
          <a:bodyPr>
            <a:spAutoFit/>
          </a:bodyPr>
          <a:lstStyle/>
          <a:p>
            <a:pPr>
              <a:spcBef>
                <a:spcPct val="10000"/>
              </a:spcBef>
              <a:spcAft>
                <a:spcPct val="10000"/>
              </a:spcAft>
            </a:pPr>
            <a:r>
              <a:rPr lang="el-GR" sz="1800" b="0" dirty="0" smtClean="0"/>
              <a:t>Από το 2001, υπάρχει μια σταθερή αύξηση τόσο στην τιμή όσο και στην ποσότητα, κάτι που σημαίνει μια μετατόπιση της ζήτησης για εισαγωγές.</a:t>
            </a:r>
            <a:r>
              <a:rPr lang="en-US" sz="1800" b="0" dirty="0" smtClean="0"/>
              <a:t>.</a:t>
            </a:r>
            <a:endParaRPr lang="en-US" sz="1800" b="0" dirty="0"/>
          </a:p>
        </p:txBody>
      </p:sp>
      <p:sp>
        <p:nvSpPr>
          <p:cNvPr id="84998" name="Rectangle 21"/>
          <p:cNvSpPr>
            <a:spLocks noChangeArrowheads="1"/>
          </p:cNvSpPr>
          <p:nvPr/>
        </p:nvSpPr>
        <p:spPr bwMode="auto">
          <a:xfrm>
            <a:off x="566738" y="476250"/>
            <a:ext cx="2393950" cy="206375"/>
          </a:xfrm>
          <a:prstGeom prst="rect">
            <a:avLst/>
          </a:prstGeom>
          <a:solidFill>
            <a:srgbClr val="D4E4C1"/>
          </a:solidFill>
          <a:ln w="9525" algn="ctr">
            <a:noFill/>
            <a:round/>
            <a:headEnd/>
            <a:tailEnd/>
          </a:ln>
        </p:spPr>
        <p:txBody>
          <a:bodyPr/>
          <a:lstStyle/>
          <a:p>
            <a:endParaRPr lang="en-US" sz="2800" b="0">
              <a:solidFill>
                <a:schemeClr val="tx2"/>
              </a:solidFill>
            </a:endParaRPr>
          </a:p>
        </p:txBody>
      </p:sp>
      <p:sp>
        <p:nvSpPr>
          <p:cNvPr id="84999" name="Rectangle 3"/>
          <p:cNvSpPr>
            <a:spLocks noGrp="1" noChangeArrowheads="1"/>
          </p:cNvSpPr>
          <p:nvPr>
            <p:ph type="title"/>
          </p:nvPr>
        </p:nvSpPr>
        <p:spPr>
          <a:xfrm>
            <a:off x="566738" y="0"/>
            <a:ext cx="8577262" cy="944563"/>
          </a:xfrm>
        </p:spPr>
        <p:txBody>
          <a:bodyPr/>
          <a:lstStyle/>
          <a:p>
            <a:r>
              <a:rPr lang="el-GR" dirty="0" smtClean="0">
                <a:solidFill>
                  <a:srgbClr val="668C6B"/>
                </a:solidFill>
              </a:rPr>
              <a:t>ΕΦΑΡΜΟΓΗ</a:t>
            </a:r>
            <a:endParaRPr lang="en-US" dirty="0" smtClean="0">
              <a:solidFill>
                <a:srgbClr val="668C6B"/>
              </a:solidFill>
            </a:endParaRPr>
          </a:p>
        </p:txBody>
      </p:sp>
      <p:cxnSp>
        <p:nvCxnSpPr>
          <p:cNvPr id="85000" name="Straight Connector 23"/>
          <p:cNvCxnSpPr>
            <a:cxnSpLocks noChangeShapeType="1"/>
          </p:cNvCxnSpPr>
          <p:nvPr/>
        </p:nvCxnSpPr>
        <p:spPr bwMode="auto">
          <a:xfrm flipV="1">
            <a:off x="566738" y="666750"/>
            <a:ext cx="2393950" cy="15875"/>
          </a:xfrm>
          <a:prstGeom prst="line">
            <a:avLst/>
          </a:prstGeom>
          <a:noFill/>
          <a:ln w="19050" cap="rnd" algn="ctr">
            <a:solidFill>
              <a:srgbClr val="A4C695"/>
            </a:solidFill>
            <a:prstDash val="sysDash"/>
            <a:round/>
            <a:headEnd/>
            <a:tailEnd/>
          </a:ln>
        </p:spPr>
      </p:cxnSp>
      <p:sp>
        <p:nvSpPr>
          <p:cNvPr id="85001" name="Rectangle 24"/>
          <p:cNvSpPr>
            <a:spLocks noChangeArrowheads="1"/>
          </p:cNvSpPr>
          <p:nvPr/>
        </p:nvSpPr>
        <p:spPr bwMode="auto">
          <a:xfrm>
            <a:off x="685800" y="2008188"/>
            <a:ext cx="6194425" cy="3987800"/>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pic>
        <p:nvPicPr>
          <p:cNvPr id="85002" name="Picture 25"/>
          <p:cNvPicPr>
            <a:picLocks noChangeAspect="1"/>
          </p:cNvPicPr>
          <p:nvPr/>
        </p:nvPicPr>
        <p:blipFill>
          <a:blip r:embed="rId3" cstate="print"/>
          <a:srcRect/>
          <a:stretch>
            <a:fillRect/>
          </a:stretch>
        </p:blipFill>
        <p:spPr bwMode="auto">
          <a:xfrm>
            <a:off x="685800" y="2008188"/>
            <a:ext cx="6210300" cy="3914775"/>
          </a:xfrm>
          <a:prstGeom prst="rect">
            <a:avLst/>
          </a:prstGeom>
          <a:noFill/>
          <a:ln w="9525">
            <a:noFill/>
            <a:miter lim="800000"/>
            <a:headEnd/>
            <a:tailEnd/>
          </a:ln>
        </p:spPr>
      </p:pic>
      <p:pic>
        <p:nvPicPr>
          <p:cNvPr id="85003" name="Picture 26"/>
          <p:cNvPicPr>
            <a:picLocks noChangeAspect="1"/>
          </p:cNvPicPr>
          <p:nvPr/>
        </p:nvPicPr>
        <p:blipFill>
          <a:blip r:embed="rId4" cstate="print"/>
          <a:srcRect/>
          <a:stretch>
            <a:fillRect/>
          </a:stretch>
        </p:blipFill>
        <p:spPr bwMode="auto">
          <a:xfrm>
            <a:off x="685800" y="2008188"/>
            <a:ext cx="6210300" cy="3914775"/>
          </a:xfrm>
          <a:prstGeom prst="rect">
            <a:avLst/>
          </a:prstGeom>
          <a:noFill/>
          <a:ln w="9525">
            <a:noFill/>
            <a:miter lim="800000"/>
            <a:headEnd/>
            <a:tailEnd/>
          </a:ln>
        </p:spPr>
      </p:pic>
      <p:pic>
        <p:nvPicPr>
          <p:cNvPr id="85004" name="Picture 27"/>
          <p:cNvPicPr>
            <a:picLocks noChangeAspect="1"/>
          </p:cNvPicPr>
          <p:nvPr/>
        </p:nvPicPr>
        <p:blipFill>
          <a:blip r:embed="rId5" cstate="print"/>
          <a:srcRect/>
          <a:stretch>
            <a:fillRect/>
          </a:stretch>
        </p:blipFill>
        <p:spPr bwMode="auto">
          <a:xfrm>
            <a:off x="685800" y="2008188"/>
            <a:ext cx="6210300" cy="3914775"/>
          </a:xfrm>
          <a:prstGeom prst="rect">
            <a:avLst/>
          </a:prstGeom>
          <a:noFill/>
          <a:ln w="9525">
            <a:noFill/>
            <a:miter lim="800000"/>
            <a:headEnd/>
            <a:tailEnd/>
          </a:ln>
        </p:spPr>
      </p:pic>
      <p:pic>
        <p:nvPicPr>
          <p:cNvPr id="85005" name="Picture 28"/>
          <p:cNvPicPr>
            <a:picLocks noChangeAspect="1"/>
          </p:cNvPicPr>
          <p:nvPr/>
        </p:nvPicPr>
        <p:blipFill>
          <a:blip r:embed="rId6" cstate="print"/>
          <a:srcRect/>
          <a:stretch>
            <a:fillRect/>
          </a:stretch>
        </p:blipFill>
        <p:spPr bwMode="auto">
          <a:xfrm>
            <a:off x="685800" y="2008188"/>
            <a:ext cx="6210300" cy="3914775"/>
          </a:xfrm>
          <a:prstGeom prst="rect">
            <a:avLst/>
          </a:prstGeom>
          <a:noFill/>
          <a:ln w="9525">
            <a:noFill/>
            <a:miter lim="800000"/>
            <a:headEnd/>
            <a:tailEnd/>
          </a:ln>
        </p:spPr>
      </p:pic>
      <p:pic>
        <p:nvPicPr>
          <p:cNvPr id="85006" name="Picture 29"/>
          <p:cNvPicPr>
            <a:picLocks noChangeAspect="1"/>
          </p:cNvPicPr>
          <p:nvPr/>
        </p:nvPicPr>
        <p:blipFill>
          <a:blip r:embed="rId7" cstate="print"/>
          <a:srcRect/>
          <a:stretch>
            <a:fillRect/>
          </a:stretch>
        </p:blipFill>
        <p:spPr bwMode="auto">
          <a:xfrm>
            <a:off x="685800" y="2008188"/>
            <a:ext cx="6210300" cy="3914775"/>
          </a:xfrm>
          <a:prstGeom prst="rect">
            <a:avLst/>
          </a:prstGeom>
          <a:noFill/>
          <a:ln w="9525">
            <a:noFill/>
            <a:miter lim="800000"/>
            <a:headEnd/>
            <a:tailEnd/>
          </a:ln>
        </p:spPr>
      </p:pic>
      <p:pic>
        <p:nvPicPr>
          <p:cNvPr id="85007" name="Picture 30"/>
          <p:cNvPicPr>
            <a:picLocks noChangeAspect="1"/>
          </p:cNvPicPr>
          <p:nvPr/>
        </p:nvPicPr>
        <p:blipFill>
          <a:blip r:embed="rId8" cstate="print"/>
          <a:srcRect/>
          <a:stretch>
            <a:fillRect/>
          </a:stretch>
        </p:blipFill>
        <p:spPr bwMode="auto">
          <a:xfrm>
            <a:off x="685800" y="2008188"/>
            <a:ext cx="6210300" cy="3914775"/>
          </a:xfrm>
          <a:prstGeom prst="rect">
            <a:avLst/>
          </a:prstGeom>
          <a:noFill/>
          <a:ln w="9525">
            <a:noFill/>
            <a:miter lim="800000"/>
            <a:headEnd/>
            <a:tailEnd/>
          </a:ln>
        </p:spPr>
      </p:pic>
      <p:pic>
        <p:nvPicPr>
          <p:cNvPr id="85008" name="Picture 31"/>
          <p:cNvPicPr>
            <a:picLocks noChangeAspect="1"/>
          </p:cNvPicPr>
          <p:nvPr/>
        </p:nvPicPr>
        <p:blipFill>
          <a:blip r:embed="rId9" cstate="print"/>
          <a:srcRect/>
          <a:stretch>
            <a:fillRect/>
          </a:stretch>
        </p:blipFill>
        <p:spPr bwMode="auto">
          <a:xfrm>
            <a:off x="685800" y="2008188"/>
            <a:ext cx="6210300" cy="3914775"/>
          </a:xfrm>
          <a:prstGeom prst="rect">
            <a:avLst/>
          </a:prstGeom>
          <a:noFill/>
          <a:ln w="9525">
            <a:noFill/>
            <a:miter lim="800000"/>
            <a:headEnd/>
            <a:tailEnd/>
          </a:ln>
        </p:spPr>
      </p:pic>
      <p:pic>
        <p:nvPicPr>
          <p:cNvPr id="2" name="Picture 1"/>
          <p:cNvPicPr>
            <a:picLocks noChangeAspect="1"/>
          </p:cNvPicPr>
          <p:nvPr/>
        </p:nvPicPr>
        <p:blipFill>
          <a:blip r:embed="rId10" cstate="print"/>
          <a:srcRect/>
          <a:stretch>
            <a:fillRect/>
          </a:stretch>
        </p:blipFill>
        <p:spPr bwMode="auto">
          <a:xfrm>
            <a:off x="685800" y="2008188"/>
            <a:ext cx="6210300" cy="3914775"/>
          </a:xfrm>
          <a:prstGeom prst="rect">
            <a:avLst/>
          </a:prstGeom>
          <a:noFill/>
          <a:ln w="9525">
            <a:noFill/>
            <a:miter lim="800000"/>
            <a:headEnd/>
            <a:tailEnd/>
          </a:ln>
        </p:spPr>
      </p:pic>
      <p:sp>
        <p:nvSpPr>
          <p:cNvPr id="85010" name="Text Box 21"/>
          <p:cNvSpPr txBox="1">
            <a:spLocks noChangeArrowheads="1"/>
          </p:cNvSpPr>
          <p:nvPr/>
        </p:nvSpPr>
        <p:spPr bwMode="auto">
          <a:xfrm>
            <a:off x="3071813" y="1611313"/>
            <a:ext cx="3619273" cy="544765"/>
          </a:xfrm>
          <a:prstGeom prst="rect">
            <a:avLst/>
          </a:prstGeom>
          <a:noFill/>
          <a:ln w="9525">
            <a:noFill/>
            <a:miter lim="800000"/>
            <a:headEnd/>
            <a:tailEnd/>
          </a:ln>
        </p:spPr>
        <p:txBody>
          <a:bodyPr wrap="square">
            <a:spAutoFit/>
          </a:bodyPr>
          <a:lstStyle/>
          <a:p>
            <a:pPr>
              <a:spcBef>
                <a:spcPct val="10000"/>
              </a:spcBef>
              <a:spcAft>
                <a:spcPct val="10000"/>
              </a:spcAft>
            </a:pPr>
            <a:r>
              <a:rPr lang="el-GR" dirty="0" smtClean="0">
                <a:solidFill>
                  <a:srgbClr val="8A3A6A"/>
                </a:solidFill>
              </a:rPr>
              <a:t>Παγκόσμια Αγορά Καφές</a:t>
            </a:r>
            <a:r>
              <a:rPr lang="en-US" dirty="0" smtClean="0">
                <a:solidFill>
                  <a:srgbClr val="8A3A6A"/>
                </a:solidFill>
              </a:rPr>
              <a:t> (</a:t>
            </a:r>
            <a:r>
              <a:rPr lang="el-GR" dirty="0" smtClean="0">
                <a:solidFill>
                  <a:srgbClr val="8A3A6A"/>
                </a:solidFill>
              </a:rPr>
              <a:t>συνέχεια</a:t>
            </a:r>
            <a:r>
              <a:rPr lang="en-US" dirty="0" smtClean="0">
                <a:solidFill>
                  <a:srgbClr val="8A3A6A"/>
                </a:solidFill>
              </a:rPr>
              <a:t>) </a:t>
            </a:r>
            <a:endParaRPr lang="en-US" dirty="0">
              <a:solidFill>
                <a:srgbClr val="8A3A6A"/>
              </a:solidFill>
            </a:endParaRPr>
          </a:p>
          <a:p>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wipe(left)">
                                      <p:cBhvr>
                                        <p:cTn id="7" dur="500"/>
                                        <p:tgtEl>
                                          <p:spTgt spid="18">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bldLvl="2"/>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1" name="Rectangle 5"/>
          <p:cNvSpPr>
            <a:spLocks noChangeArrowheads="1"/>
          </p:cNvSpPr>
          <p:nvPr/>
        </p:nvSpPr>
        <p:spPr bwMode="auto">
          <a:xfrm>
            <a:off x="566738" y="820738"/>
            <a:ext cx="7672387" cy="461962"/>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Οι Τιμές στη Γεωργία</a:t>
            </a:r>
            <a:endParaRPr lang="en-US" sz="2400" dirty="0">
              <a:solidFill>
                <a:srgbClr val="356A41"/>
              </a:solidFill>
            </a:endParaRPr>
          </a:p>
        </p:txBody>
      </p:sp>
      <p:sp>
        <p:nvSpPr>
          <p:cNvPr id="87042" name="Rectangle 6"/>
          <p:cNvSpPr>
            <a:spLocks noChangeArrowheads="1"/>
          </p:cNvSpPr>
          <p:nvPr/>
        </p:nvSpPr>
        <p:spPr bwMode="auto">
          <a:xfrm>
            <a:off x="581025" y="1216025"/>
            <a:ext cx="7947025" cy="400050"/>
          </a:xfrm>
          <a:prstGeom prst="rect">
            <a:avLst/>
          </a:prstGeom>
          <a:noFill/>
          <a:ln w="9525" algn="ctr">
            <a:noFill/>
            <a:miter lim="800000"/>
            <a:headEnd/>
            <a:tailEnd/>
          </a:ln>
        </p:spPr>
        <p:txBody>
          <a:bodyPr>
            <a:spAutoFit/>
          </a:bodyPr>
          <a:lstStyle/>
          <a:p>
            <a:pPr>
              <a:spcBef>
                <a:spcPct val="20000"/>
              </a:spcBef>
            </a:pPr>
            <a:r>
              <a:rPr lang="el-GR" sz="2000" dirty="0" smtClean="0">
                <a:solidFill>
                  <a:srgbClr val="3D68AF"/>
                </a:solidFill>
              </a:rPr>
              <a:t>Τιμές του Καφές</a:t>
            </a:r>
            <a:endParaRPr lang="en-US" sz="2000" dirty="0">
              <a:solidFill>
                <a:srgbClr val="3D68AF"/>
              </a:solidFill>
            </a:endParaRPr>
          </a:p>
        </p:txBody>
      </p:sp>
      <p:grpSp>
        <p:nvGrpSpPr>
          <p:cNvPr id="87043" name="Group 39"/>
          <p:cNvGrpSpPr>
            <a:grpSpLocks/>
          </p:cNvGrpSpPr>
          <p:nvPr/>
        </p:nvGrpSpPr>
        <p:grpSpPr bwMode="auto">
          <a:xfrm>
            <a:off x="600075" y="1603375"/>
            <a:ext cx="8448675" cy="4797425"/>
            <a:chOff x="539537" y="2200275"/>
            <a:chExt cx="7813888" cy="4219575"/>
          </a:xfrm>
        </p:grpSpPr>
        <p:sp>
          <p:nvSpPr>
            <p:cNvPr id="87062" name="Rectangle 13"/>
            <p:cNvSpPr>
              <a:spLocks noChangeArrowheads="1"/>
            </p:cNvSpPr>
            <p:nvPr/>
          </p:nvSpPr>
          <p:spPr bwMode="auto">
            <a:xfrm>
              <a:off x="539537"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87063" name="Rectangle 15"/>
            <p:cNvSpPr>
              <a:spLocks noChangeArrowheads="1"/>
            </p:cNvSpPr>
            <p:nvPr/>
          </p:nvSpPr>
          <p:spPr bwMode="auto">
            <a:xfrm>
              <a:off x="581024" y="2219327"/>
              <a:ext cx="7772401" cy="294211"/>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87044" name="Text Box 7"/>
          <p:cNvSpPr txBox="1">
            <a:spLocks noChangeArrowheads="1"/>
          </p:cNvSpPr>
          <p:nvPr/>
        </p:nvSpPr>
        <p:spPr bwMode="auto">
          <a:xfrm>
            <a:off x="619125" y="1624013"/>
            <a:ext cx="2341563" cy="285750"/>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ΣΧΗΜΑ</a:t>
            </a:r>
            <a:r>
              <a:rPr lang="en-US" dirty="0" smtClean="0"/>
              <a:t> </a:t>
            </a:r>
            <a:r>
              <a:rPr lang="en-US" dirty="0"/>
              <a:t>3-8 (3 </a:t>
            </a:r>
            <a:r>
              <a:rPr lang="el-GR" dirty="0" smtClean="0"/>
              <a:t>από</a:t>
            </a:r>
            <a:r>
              <a:rPr lang="en-US" dirty="0" smtClean="0"/>
              <a:t> </a:t>
            </a:r>
            <a:r>
              <a:rPr lang="en-US" dirty="0"/>
              <a:t>3)</a:t>
            </a:r>
          </a:p>
        </p:txBody>
      </p:sp>
      <p:sp>
        <p:nvSpPr>
          <p:cNvPr id="18" name="Rectangle 17"/>
          <p:cNvSpPr>
            <a:spLocks noChangeArrowheads="1"/>
          </p:cNvSpPr>
          <p:nvPr/>
        </p:nvSpPr>
        <p:spPr bwMode="auto">
          <a:xfrm>
            <a:off x="6880225" y="2031999"/>
            <a:ext cx="2168525" cy="3828740"/>
          </a:xfrm>
          <a:prstGeom prst="rect">
            <a:avLst/>
          </a:prstGeom>
          <a:noFill/>
          <a:ln w="9525">
            <a:noFill/>
            <a:miter lim="800000"/>
            <a:headEnd/>
            <a:tailEnd/>
          </a:ln>
        </p:spPr>
        <p:txBody>
          <a:bodyPr wrap="square">
            <a:spAutoFit/>
          </a:bodyPr>
          <a:lstStyle/>
          <a:p>
            <a:pPr>
              <a:spcBef>
                <a:spcPct val="10000"/>
              </a:spcBef>
              <a:spcAft>
                <a:spcPct val="10000"/>
              </a:spcAft>
            </a:pPr>
            <a:r>
              <a:rPr lang="el-GR" b="0" dirty="0" smtClean="0"/>
              <a:t>Μέχρι το 2008 οι τιμές είχαν αυξηθεί στο </a:t>
            </a:r>
            <a:r>
              <a:rPr lang="en-US" b="0" dirty="0" smtClean="0"/>
              <a:t>$1.24 </a:t>
            </a:r>
            <a:r>
              <a:rPr lang="el-GR" b="0" dirty="0" smtClean="0"/>
              <a:t>ανά λίβρα.</a:t>
            </a:r>
          </a:p>
          <a:p>
            <a:pPr>
              <a:spcBef>
                <a:spcPct val="10000"/>
              </a:spcBef>
              <a:spcAft>
                <a:spcPct val="10000"/>
              </a:spcAft>
            </a:pPr>
            <a:r>
              <a:rPr lang="el-GR" b="0" dirty="0" smtClean="0"/>
              <a:t>Ανταποκρινόμενη σε αυτές τις διακυμάνσεις της τιμής του καφέ, η ποσότητα των παγκόσμιων εξαγωγών καφέ ήταν στο χαμηλότερο σημείο της το 1986 </a:t>
            </a:r>
            <a:r>
              <a:rPr lang="en-US" b="0" dirty="0" smtClean="0"/>
              <a:t>(</a:t>
            </a:r>
            <a:r>
              <a:rPr lang="en-US" b="0" dirty="0"/>
              <a:t>65 </a:t>
            </a:r>
            <a:r>
              <a:rPr lang="el-GR" b="0" dirty="0" smtClean="0"/>
              <a:t>εκατομμύρια σακιά</a:t>
            </a:r>
            <a:r>
              <a:rPr lang="en-US" b="0" dirty="0" smtClean="0"/>
              <a:t>) </a:t>
            </a:r>
            <a:r>
              <a:rPr lang="el-GR" b="0" dirty="0" smtClean="0"/>
              <a:t>και στο υψηλότερο σημείο της το 2008 (97 εκατομμύρια σακιά) καθώς αυξήθηκαν οι προμήθειες από Βραζιλία και Βιετνάμ</a:t>
            </a:r>
            <a:r>
              <a:rPr lang="el-GR" sz="1600" b="0" dirty="0" smtClean="0"/>
              <a:t>.</a:t>
            </a:r>
            <a:endParaRPr lang="en-US" sz="1600" b="0" dirty="0"/>
          </a:p>
        </p:txBody>
      </p:sp>
      <p:sp>
        <p:nvSpPr>
          <p:cNvPr id="87046" name="Rectangle 21"/>
          <p:cNvSpPr>
            <a:spLocks noChangeArrowheads="1"/>
          </p:cNvSpPr>
          <p:nvPr/>
        </p:nvSpPr>
        <p:spPr bwMode="auto">
          <a:xfrm>
            <a:off x="566738" y="476250"/>
            <a:ext cx="2393950" cy="206375"/>
          </a:xfrm>
          <a:prstGeom prst="rect">
            <a:avLst/>
          </a:prstGeom>
          <a:solidFill>
            <a:srgbClr val="D4E4C1"/>
          </a:solidFill>
          <a:ln w="9525" algn="ctr">
            <a:noFill/>
            <a:round/>
            <a:headEnd/>
            <a:tailEnd/>
          </a:ln>
        </p:spPr>
        <p:txBody>
          <a:bodyPr/>
          <a:lstStyle/>
          <a:p>
            <a:endParaRPr lang="en-US" sz="2800" b="0">
              <a:solidFill>
                <a:schemeClr val="tx2"/>
              </a:solidFill>
            </a:endParaRPr>
          </a:p>
        </p:txBody>
      </p:sp>
      <p:sp>
        <p:nvSpPr>
          <p:cNvPr id="87047" name="Rectangle 3"/>
          <p:cNvSpPr>
            <a:spLocks noGrp="1" noChangeArrowheads="1"/>
          </p:cNvSpPr>
          <p:nvPr>
            <p:ph type="title"/>
          </p:nvPr>
        </p:nvSpPr>
        <p:spPr>
          <a:xfrm>
            <a:off x="566738" y="0"/>
            <a:ext cx="8577262" cy="944563"/>
          </a:xfrm>
        </p:spPr>
        <p:txBody>
          <a:bodyPr/>
          <a:lstStyle/>
          <a:p>
            <a:r>
              <a:rPr lang="el-GR" dirty="0" smtClean="0">
                <a:solidFill>
                  <a:srgbClr val="668C6B"/>
                </a:solidFill>
              </a:rPr>
              <a:t>ΕΦΑΡΜΟΓΗ</a:t>
            </a:r>
            <a:endParaRPr lang="en-US" dirty="0" smtClean="0">
              <a:solidFill>
                <a:srgbClr val="668C6B"/>
              </a:solidFill>
            </a:endParaRPr>
          </a:p>
        </p:txBody>
      </p:sp>
      <p:cxnSp>
        <p:nvCxnSpPr>
          <p:cNvPr id="87048" name="Straight Connector 23"/>
          <p:cNvCxnSpPr>
            <a:cxnSpLocks noChangeShapeType="1"/>
          </p:cNvCxnSpPr>
          <p:nvPr/>
        </p:nvCxnSpPr>
        <p:spPr bwMode="auto">
          <a:xfrm flipV="1">
            <a:off x="566738" y="666750"/>
            <a:ext cx="2393950" cy="15875"/>
          </a:xfrm>
          <a:prstGeom prst="line">
            <a:avLst/>
          </a:prstGeom>
          <a:noFill/>
          <a:ln w="19050" cap="rnd" algn="ctr">
            <a:solidFill>
              <a:srgbClr val="A4C695"/>
            </a:solidFill>
            <a:prstDash val="sysDash"/>
            <a:round/>
            <a:headEnd/>
            <a:tailEnd/>
          </a:ln>
        </p:spPr>
      </p:cxnSp>
      <p:sp>
        <p:nvSpPr>
          <p:cNvPr id="87049" name="Rectangle 24"/>
          <p:cNvSpPr>
            <a:spLocks noChangeArrowheads="1"/>
          </p:cNvSpPr>
          <p:nvPr/>
        </p:nvSpPr>
        <p:spPr bwMode="auto">
          <a:xfrm>
            <a:off x="685800" y="2008188"/>
            <a:ext cx="6194425" cy="3987800"/>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pic>
        <p:nvPicPr>
          <p:cNvPr id="87050" name="Picture 25"/>
          <p:cNvPicPr>
            <a:picLocks noChangeAspect="1"/>
          </p:cNvPicPr>
          <p:nvPr/>
        </p:nvPicPr>
        <p:blipFill>
          <a:blip r:embed="rId3" cstate="print"/>
          <a:srcRect/>
          <a:stretch>
            <a:fillRect/>
          </a:stretch>
        </p:blipFill>
        <p:spPr bwMode="auto">
          <a:xfrm>
            <a:off x="685800" y="2008188"/>
            <a:ext cx="6210300" cy="3914775"/>
          </a:xfrm>
          <a:prstGeom prst="rect">
            <a:avLst/>
          </a:prstGeom>
          <a:noFill/>
          <a:ln w="9525">
            <a:noFill/>
            <a:miter lim="800000"/>
            <a:headEnd/>
            <a:tailEnd/>
          </a:ln>
        </p:spPr>
      </p:pic>
      <p:pic>
        <p:nvPicPr>
          <p:cNvPr id="87051" name="Picture 26"/>
          <p:cNvPicPr>
            <a:picLocks noChangeAspect="1"/>
          </p:cNvPicPr>
          <p:nvPr/>
        </p:nvPicPr>
        <p:blipFill>
          <a:blip r:embed="rId4" cstate="print"/>
          <a:srcRect/>
          <a:stretch>
            <a:fillRect/>
          </a:stretch>
        </p:blipFill>
        <p:spPr bwMode="auto">
          <a:xfrm>
            <a:off x="685800" y="2008188"/>
            <a:ext cx="6210300" cy="3914775"/>
          </a:xfrm>
          <a:prstGeom prst="rect">
            <a:avLst/>
          </a:prstGeom>
          <a:noFill/>
          <a:ln w="9525">
            <a:noFill/>
            <a:miter lim="800000"/>
            <a:headEnd/>
            <a:tailEnd/>
          </a:ln>
        </p:spPr>
      </p:pic>
      <p:pic>
        <p:nvPicPr>
          <p:cNvPr id="87052" name="Picture 27"/>
          <p:cNvPicPr>
            <a:picLocks noChangeAspect="1"/>
          </p:cNvPicPr>
          <p:nvPr/>
        </p:nvPicPr>
        <p:blipFill>
          <a:blip r:embed="rId5" cstate="print"/>
          <a:srcRect/>
          <a:stretch>
            <a:fillRect/>
          </a:stretch>
        </p:blipFill>
        <p:spPr bwMode="auto">
          <a:xfrm>
            <a:off x="685800" y="2008188"/>
            <a:ext cx="6210300" cy="3914775"/>
          </a:xfrm>
          <a:prstGeom prst="rect">
            <a:avLst/>
          </a:prstGeom>
          <a:noFill/>
          <a:ln w="9525">
            <a:noFill/>
            <a:miter lim="800000"/>
            <a:headEnd/>
            <a:tailEnd/>
          </a:ln>
        </p:spPr>
      </p:pic>
      <p:pic>
        <p:nvPicPr>
          <p:cNvPr id="87053" name="Picture 28"/>
          <p:cNvPicPr>
            <a:picLocks noChangeAspect="1"/>
          </p:cNvPicPr>
          <p:nvPr/>
        </p:nvPicPr>
        <p:blipFill>
          <a:blip r:embed="rId6" cstate="print"/>
          <a:srcRect/>
          <a:stretch>
            <a:fillRect/>
          </a:stretch>
        </p:blipFill>
        <p:spPr bwMode="auto">
          <a:xfrm>
            <a:off x="685800" y="2008188"/>
            <a:ext cx="6210300" cy="3914775"/>
          </a:xfrm>
          <a:prstGeom prst="rect">
            <a:avLst/>
          </a:prstGeom>
          <a:noFill/>
          <a:ln w="9525">
            <a:noFill/>
            <a:miter lim="800000"/>
            <a:headEnd/>
            <a:tailEnd/>
          </a:ln>
        </p:spPr>
      </p:pic>
      <p:pic>
        <p:nvPicPr>
          <p:cNvPr id="87054" name="Picture 29"/>
          <p:cNvPicPr>
            <a:picLocks noChangeAspect="1"/>
          </p:cNvPicPr>
          <p:nvPr/>
        </p:nvPicPr>
        <p:blipFill>
          <a:blip r:embed="rId7" cstate="print"/>
          <a:srcRect/>
          <a:stretch>
            <a:fillRect/>
          </a:stretch>
        </p:blipFill>
        <p:spPr bwMode="auto">
          <a:xfrm>
            <a:off x="685800" y="2008188"/>
            <a:ext cx="6210300" cy="3914775"/>
          </a:xfrm>
          <a:prstGeom prst="rect">
            <a:avLst/>
          </a:prstGeom>
          <a:noFill/>
          <a:ln w="9525">
            <a:noFill/>
            <a:miter lim="800000"/>
            <a:headEnd/>
            <a:tailEnd/>
          </a:ln>
        </p:spPr>
      </p:pic>
      <p:pic>
        <p:nvPicPr>
          <p:cNvPr id="87055" name="Picture 30"/>
          <p:cNvPicPr>
            <a:picLocks noChangeAspect="1"/>
          </p:cNvPicPr>
          <p:nvPr/>
        </p:nvPicPr>
        <p:blipFill>
          <a:blip r:embed="rId8" cstate="print"/>
          <a:srcRect/>
          <a:stretch>
            <a:fillRect/>
          </a:stretch>
        </p:blipFill>
        <p:spPr bwMode="auto">
          <a:xfrm>
            <a:off x="685800" y="2008188"/>
            <a:ext cx="6210300" cy="3914775"/>
          </a:xfrm>
          <a:prstGeom prst="rect">
            <a:avLst/>
          </a:prstGeom>
          <a:noFill/>
          <a:ln w="9525">
            <a:noFill/>
            <a:miter lim="800000"/>
            <a:headEnd/>
            <a:tailEnd/>
          </a:ln>
        </p:spPr>
      </p:pic>
      <p:pic>
        <p:nvPicPr>
          <p:cNvPr id="87056" name="Picture 31"/>
          <p:cNvPicPr>
            <a:picLocks noChangeAspect="1"/>
          </p:cNvPicPr>
          <p:nvPr/>
        </p:nvPicPr>
        <p:blipFill>
          <a:blip r:embed="rId9" cstate="print"/>
          <a:srcRect/>
          <a:stretch>
            <a:fillRect/>
          </a:stretch>
        </p:blipFill>
        <p:spPr bwMode="auto">
          <a:xfrm>
            <a:off x="685800" y="2008188"/>
            <a:ext cx="6210300" cy="3914775"/>
          </a:xfrm>
          <a:prstGeom prst="rect">
            <a:avLst/>
          </a:prstGeom>
          <a:noFill/>
          <a:ln w="9525">
            <a:noFill/>
            <a:miter lim="800000"/>
            <a:headEnd/>
            <a:tailEnd/>
          </a:ln>
        </p:spPr>
      </p:pic>
      <p:pic>
        <p:nvPicPr>
          <p:cNvPr id="87057" name="Picture 32"/>
          <p:cNvPicPr>
            <a:picLocks noChangeAspect="1"/>
          </p:cNvPicPr>
          <p:nvPr/>
        </p:nvPicPr>
        <p:blipFill>
          <a:blip r:embed="rId10" cstate="print"/>
          <a:srcRect/>
          <a:stretch>
            <a:fillRect/>
          </a:stretch>
        </p:blipFill>
        <p:spPr bwMode="auto">
          <a:xfrm>
            <a:off x="685800" y="2008188"/>
            <a:ext cx="6210300" cy="3914775"/>
          </a:xfrm>
          <a:prstGeom prst="rect">
            <a:avLst/>
          </a:prstGeom>
          <a:noFill/>
          <a:ln w="9525">
            <a:noFill/>
            <a:miter lim="800000"/>
            <a:headEnd/>
            <a:tailEnd/>
          </a:ln>
        </p:spPr>
      </p:pic>
      <p:pic>
        <p:nvPicPr>
          <p:cNvPr id="2" name="Picture 1"/>
          <p:cNvPicPr>
            <a:picLocks noChangeAspect="1"/>
          </p:cNvPicPr>
          <p:nvPr/>
        </p:nvPicPr>
        <p:blipFill>
          <a:blip r:embed="rId11" cstate="print"/>
          <a:srcRect/>
          <a:stretch>
            <a:fillRect/>
          </a:stretch>
        </p:blipFill>
        <p:spPr bwMode="auto">
          <a:xfrm>
            <a:off x="685800" y="2008188"/>
            <a:ext cx="6210300" cy="3914775"/>
          </a:xfrm>
          <a:prstGeom prst="rect">
            <a:avLst/>
          </a:prstGeom>
          <a:noFill/>
          <a:ln w="9525">
            <a:noFill/>
            <a:miter lim="800000"/>
            <a:headEnd/>
            <a:tailEnd/>
          </a:ln>
        </p:spPr>
      </p:pic>
      <p:pic>
        <p:nvPicPr>
          <p:cNvPr id="4" name="Picture 3"/>
          <p:cNvPicPr>
            <a:picLocks noChangeAspect="1"/>
          </p:cNvPicPr>
          <p:nvPr/>
        </p:nvPicPr>
        <p:blipFill>
          <a:blip r:embed="rId12" cstate="print"/>
          <a:srcRect/>
          <a:stretch>
            <a:fillRect/>
          </a:stretch>
        </p:blipFill>
        <p:spPr bwMode="auto">
          <a:xfrm>
            <a:off x="685800" y="2008188"/>
            <a:ext cx="6210300" cy="3914775"/>
          </a:xfrm>
          <a:prstGeom prst="rect">
            <a:avLst/>
          </a:prstGeom>
          <a:noFill/>
          <a:ln w="9525">
            <a:noFill/>
            <a:miter lim="800000"/>
            <a:headEnd/>
            <a:tailEnd/>
          </a:ln>
        </p:spPr>
      </p:pic>
      <p:pic>
        <p:nvPicPr>
          <p:cNvPr id="5" name="Picture 4"/>
          <p:cNvPicPr>
            <a:picLocks noChangeAspect="1"/>
          </p:cNvPicPr>
          <p:nvPr/>
        </p:nvPicPr>
        <p:blipFill>
          <a:blip r:embed="rId13" cstate="print"/>
          <a:srcRect/>
          <a:stretch>
            <a:fillRect/>
          </a:stretch>
        </p:blipFill>
        <p:spPr bwMode="auto">
          <a:xfrm>
            <a:off x="685800" y="2008188"/>
            <a:ext cx="6210300" cy="3914775"/>
          </a:xfrm>
          <a:prstGeom prst="rect">
            <a:avLst/>
          </a:prstGeom>
          <a:noFill/>
          <a:ln w="9525">
            <a:noFill/>
            <a:miter lim="800000"/>
            <a:headEnd/>
            <a:tailEnd/>
          </a:ln>
        </p:spPr>
      </p:pic>
      <p:sp>
        <p:nvSpPr>
          <p:cNvPr id="87061" name="Text Box 24"/>
          <p:cNvSpPr txBox="1">
            <a:spLocks noChangeArrowheads="1"/>
          </p:cNvSpPr>
          <p:nvPr/>
        </p:nvSpPr>
        <p:spPr bwMode="auto">
          <a:xfrm>
            <a:off x="2955925" y="1568450"/>
            <a:ext cx="3280706" cy="544765"/>
          </a:xfrm>
          <a:prstGeom prst="rect">
            <a:avLst/>
          </a:prstGeom>
          <a:noFill/>
          <a:ln w="9525">
            <a:noFill/>
            <a:miter lim="800000"/>
            <a:headEnd/>
            <a:tailEnd/>
          </a:ln>
        </p:spPr>
        <p:txBody>
          <a:bodyPr wrap="none">
            <a:spAutoFit/>
          </a:bodyPr>
          <a:lstStyle/>
          <a:p>
            <a:pPr>
              <a:spcBef>
                <a:spcPct val="10000"/>
              </a:spcBef>
              <a:spcAft>
                <a:spcPct val="10000"/>
              </a:spcAft>
            </a:pPr>
            <a:r>
              <a:rPr lang="el-GR" dirty="0" smtClean="0">
                <a:solidFill>
                  <a:srgbClr val="8A3A6A"/>
                </a:solidFill>
              </a:rPr>
              <a:t>Παγκόσμια Αγορά Καφές</a:t>
            </a:r>
            <a:r>
              <a:rPr lang="en-US" dirty="0" smtClean="0">
                <a:solidFill>
                  <a:srgbClr val="8A3A6A"/>
                </a:solidFill>
              </a:rPr>
              <a:t> (</a:t>
            </a:r>
            <a:r>
              <a:rPr lang="el-GR" dirty="0" smtClean="0">
                <a:solidFill>
                  <a:srgbClr val="8A3A6A"/>
                </a:solidFill>
              </a:rPr>
              <a:t>συνέχεια</a:t>
            </a:r>
            <a:r>
              <a:rPr lang="en-US" dirty="0" smtClean="0">
                <a:solidFill>
                  <a:srgbClr val="8A3A6A"/>
                </a:solidFill>
              </a:rPr>
              <a:t>) </a:t>
            </a:r>
            <a:endParaRPr lang="en-US" dirty="0">
              <a:solidFill>
                <a:srgbClr val="8A3A6A"/>
              </a:solidFill>
            </a:endParaRPr>
          </a:p>
          <a:p>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wipe(left)">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wipe(left)">
                                      <p:cBhvr>
                                        <p:cTn id="12" dur="500"/>
                                        <p:tgtEl>
                                          <p:spTgt spid="18">
                                            <p:txEl>
                                              <p:pRg st="1" end="1"/>
                                            </p:txEl>
                                          </p:spTgt>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up)">
                                      <p:cBhvr>
                                        <p:cTn id="16" dur="1250"/>
                                        <p:tgtEl>
                                          <p:spTgt spid="2"/>
                                        </p:tgtEl>
                                      </p:cBhvr>
                                    </p:animEffect>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up)">
                                      <p:cBhvr>
                                        <p:cTn id="20" dur="1250"/>
                                        <p:tgtEl>
                                          <p:spTgt spid="5"/>
                                        </p:tgtEl>
                                      </p:cBhvr>
                                    </p:animEffect>
                                  </p:childTnLst>
                                </p:cTn>
                              </p:par>
                            </p:childTnLst>
                          </p:cTn>
                        </p:par>
                        <p:par>
                          <p:cTn id="21" fill="hold">
                            <p:stCondLst>
                              <p:cond delay="3000"/>
                            </p:stCondLst>
                            <p:childTnLst>
                              <p:par>
                                <p:cTn id="22" presetID="22" presetClass="entr" presetSubtype="4"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bldLvl="2"/>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89" name="Rectangle 5"/>
          <p:cNvSpPr>
            <a:spLocks noChangeArrowheads="1"/>
          </p:cNvSpPr>
          <p:nvPr/>
        </p:nvSpPr>
        <p:spPr bwMode="auto">
          <a:xfrm>
            <a:off x="566738" y="820738"/>
            <a:ext cx="7672387" cy="461962"/>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Οι Τιμές στη Γεωργία</a:t>
            </a:r>
            <a:endParaRPr lang="en-US" sz="2400" dirty="0">
              <a:solidFill>
                <a:srgbClr val="356A41"/>
              </a:solidFill>
            </a:endParaRPr>
          </a:p>
        </p:txBody>
      </p:sp>
      <p:sp>
        <p:nvSpPr>
          <p:cNvPr id="14" name="Rectangle 6"/>
          <p:cNvSpPr>
            <a:spLocks noChangeArrowheads="1"/>
          </p:cNvSpPr>
          <p:nvPr/>
        </p:nvSpPr>
        <p:spPr bwMode="auto">
          <a:xfrm>
            <a:off x="581025" y="1465943"/>
            <a:ext cx="7947025" cy="1323439"/>
          </a:xfrm>
          <a:prstGeom prst="rect">
            <a:avLst/>
          </a:prstGeom>
          <a:noFill/>
          <a:ln w="9525" algn="ctr">
            <a:noFill/>
            <a:miter lim="800000"/>
            <a:headEnd/>
            <a:tailEnd/>
          </a:ln>
        </p:spPr>
        <p:txBody>
          <a:bodyPr wrap="square">
            <a:spAutoFit/>
          </a:bodyPr>
          <a:lstStyle/>
          <a:p>
            <a:pPr>
              <a:spcBef>
                <a:spcPct val="10000"/>
              </a:spcBef>
              <a:spcAft>
                <a:spcPct val="10000"/>
              </a:spcAft>
            </a:pPr>
            <a:r>
              <a:rPr lang="el-GR" sz="2000" dirty="0" smtClean="0">
                <a:solidFill>
                  <a:srgbClr val="3D68AF"/>
                </a:solidFill>
              </a:rPr>
              <a:t>Τιμές του Καφές </a:t>
            </a:r>
            <a:r>
              <a:rPr lang="en-US" sz="2000" dirty="0" smtClean="0">
                <a:solidFill>
                  <a:srgbClr val="3D68AF"/>
                </a:solidFill>
              </a:rPr>
              <a:t> </a:t>
            </a:r>
            <a:r>
              <a:rPr lang="el-GR" sz="2000" b="0" dirty="0" smtClean="0"/>
              <a:t>Οι δραματικές διακυμάνσεις στις τιμές του καφέ δημιουργούν παρόμοιες μεγάλες διακυμάνσεις στο πραγματικό εισόδημα των γεωργών, κάτι που καθιστά δύσκολο γι’ αυτούς να διατηρήσουν τα προς το ζην. </a:t>
            </a:r>
            <a:endParaRPr lang="en-US" sz="2000" dirty="0">
              <a:solidFill>
                <a:srgbClr val="3D68AF"/>
              </a:solidFill>
            </a:endParaRPr>
          </a:p>
        </p:txBody>
      </p:sp>
      <p:sp>
        <p:nvSpPr>
          <p:cNvPr id="16" name="Rectangle 6"/>
          <p:cNvSpPr>
            <a:spLocks noChangeArrowheads="1"/>
          </p:cNvSpPr>
          <p:nvPr/>
        </p:nvSpPr>
        <p:spPr bwMode="auto">
          <a:xfrm>
            <a:off x="581025" y="2989943"/>
            <a:ext cx="7947025" cy="2554545"/>
          </a:xfrm>
          <a:prstGeom prst="rect">
            <a:avLst/>
          </a:prstGeom>
          <a:noFill/>
          <a:ln w="9525" algn="ctr">
            <a:noFill/>
            <a:miter lim="800000"/>
            <a:headEnd/>
            <a:tailEnd/>
          </a:ln>
        </p:spPr>
        <p:txBody>
          <a:bodyPr wrap="square">
            <a:spAutoFit/>
          </a:bodyPr>
          <a:lstStyle/>
          <a:p>
            <a:pPr>
              <a:spcBef>
                <a:spcPct val="10000"/>
              </a:spcBef>
              <a:spcAft>
                <a:spcPct val="10000"/>
              </a:spcAft>
            </a:pPr>
            <a:r>
              <a:rPr lang="el-GR" sz="2000" dirty="0" smtClean="0">
                <a:solidFill>
                  <a:srgbClr val="3D68AF"/>
                </a:solidFill>
              </a:rPr>
              <a:t>Δίκαιο Εμπόριο Καφέ </a:t>
            </a:r>
            <a:r>
              <a:rPr lang="en-US" sz="2000" dirty="0" smtClean="0">
                <a:solidFill>
                  <a:srgbClr val="3D68AF"/>
                </a:solidFill>
              </a:rPr>
              <a:t> </a:t>
            </a:r>
            <a:r>
              <a:rPr lang="el-GR" sz="2000" b="0" dirty="0" smtClean="0"/>
              <a:t>Η Τ</a:t>
            </a:r>
            <a:r>
              <a:rPr lang="en-US" sz="2000" b="0" dirty="0" err="1" smtClean="0"/>
              <a:t>ransFair</a:t>
            </a:r>
            <a:r>
              <a:rPr lang="en-US" sz="2000" b="0" dirty="0" smtClean="0"/>
              <a:t> </a:t>
            </a:r>
            <a:r>
              <a:rPr lang="en-GB" sz="2000" b="0" dirty="0" smtClean="0"/>
              <a:t>USA</a:t>
            </a:r>
            <a:r>
              <a:rPr lang="el-GR" sz="2000" b="0" dirty="0" smtClean="0"/>
              <a:t> και παρόμοιοι οργανισμοί αγοράζουν καφέ σε τιμές μεγαλύτερες από αυτές της αγοράς όταν η αγορά βρίσκεται στα κάτω της (όπως το 2001), ενώ για άλλα χρόνια (όπως το 2005) η τιμή του δίκαιου εμπορίου είναι κάτω από την τιμή της αγοράς</a:t>
            </a:r>
            <a:r>
              <a:rPr lang="en-US" sz="2000" b="0" dirty="0" smtClean="0"/>
              <a:t>. </a:t>
            </a:r>
            <a:r>
              <a:rPr lang="el-GR" sz="2000" b="0" dirty="0" smtClean="0"/>
              <a:t>Ουσιαστικά η </a:t>
            </a:r>
            <a:r>
              <a:rPr lang="en-US" sz="2000" b="0" dirty="0" err="1" smtClean="0"/>
              <a:t>TransFair</a:t>
            </a:r>
            <a:r>
              <a:rPr lang="en-US" sz="2000" b="0" dirty="0" smtClean="0"/>
              <a:t> </a:t>
            </a:r>
            <a:r>
              <a:rPr lang="en-US" sz="2000" b="0" dirty="0"/>
              <a:t>USA </a:t>
            </a:r>
            <a:r>
              <a:rPr lang="el-GR" sz="2000" b="0" dirty="0" smtClean="0"/>
              <a:t>προσφέρει στους αγρότες ένα είδος ασφάλειας σχετικά με το ότι η δίκαιη τιμή του καφέ δεν θα διακυμανθεί τόσο πολύ και διασφαλίζοντάς τους μια πιο σταθερή πηγή εισοδήματος διαχρονικά. </a:t>
            </a:r>
            <a:endParaRPr lang="en-US" sz="2000" dirty="0">
              <a:solidFill>
                <a:srgbClr val="3D68AF"/>
              </a:solidFill>
            </a:endParaRPr>
          </a:p>
        </p:txBody>
      </p:sp>
      <p:sp>
        <p:nvSpPr>
          <p:cNvPr id="89092" name="Rectangle 16"/>
          <p:cNvSpPr>
            <a:spLocks noChangeArrowheads="1"/>
          </p:cNvSpPr>
          <p:nvPr/>
        </p:nvSpPr>
        <p:spPr bwMode="auto">
          <a:xfrm>
            <a:off x="566738" y="476250"/>
            <a:ext cx="2393950" cy="206375"/>
          </a:xfrm>
          <a:prstGeom prst="rect">
            <a:avLst/>
          </a:prstGeom>
          <a:solidFill>
            <a:srgbClr val="D4E4C1"/>
          </a:solidFill>
          <a:ln w="9525" algn="ctr">
            <a:noFill/>
            <a:round/>
            <a:headEnd/>
            <a:tailEnd/>
          </a:ln>
        </p:spPr>
        <p:txBody>
          <a:bodyPr/>
          <a:lstStyle/>
          <a:p>
            <a:endParaRPr lang="en-US" sz="2800" b="0">
              <a:solidFill>
                <a:schemeClr val="tx2"/>
              </a:solidFill>
            </a:endParaRPr>
          </a:p>
        </p:txBody>
      </p:sp>
      <p:sp>
        <p:nvSpPr>
          <p:cNvPr id="89093" name="Rectangle 3"/>
          <p:cNvSpPr>
            <a:spLocks noGrp="1" noChangeArrowheads="1"/>
          </p:cNvSpPr>
          <p:nvPr>
            <p:ph type="title"/>
          </p:nvPr>
        </p:nvSpPr>
        <p:spPr>
          <a:xfrm>
            <a:off x="566738" y="0"/>
            <a:ext cx="8577262" cy="944563"/>
          </a:xfrm>
        </p:spPr>
        <p:txBody>
          <a:bodyPr/>
          <a:lstStyle/>
          <a:p>
            <a:r>
              <a:rPr lang="el-GR" dirty="0" smtClean="0">
                <a:solidFill>
                  <a:srgbClr val="668C6B"/>
                </a:solidFill>
              </a:rPr>
              <a:t>ΕΦΑΡΜΟΓΗ</a:t>
            </a:r>
            <a:endParaRPr lang="en-US" dirty="0" smtClean="0">
              <a:solidFill>
                <a:srgbClr val="668C6B"/>
              </a:solidFill>
            </a:endParaRPr>
          </a:p>
        </p:txBody>
      </p:sp>
      <p:cxnSp>
        <p:nvCxnSpPr>
          <p:cNvPr id="89094" name="Straight Connector 18"/>
          <p:cNvCxnSpPr>
            <a:cxnSpLocks noChangeShapeType="1"/>
          </p:cNvCxnSpPr>
          <p:nvPr/>
        </p:nvCxnSpPr>
        <p:spPr bwMode="auto">
          <a:xfrm flipV="1">
            <a:off x="566738" y="666750"/>
            <a:ext cx="2393950" cy="15875"/>
          </a:xfrm>
          <a:prstGeom prst="line">
            <a:avLst/>
          </a:prstGeom>
          <a:noFill/>
          <a:ln w="19050" cap="rnd" algn="ctr">
            <a:solidFill>
              <a:srgbClr val="A4C695"/>
            </a:solidFill>
            <a:prstDash val="sysDash"/>
            <a:round/>
            <a:headEnd/>
            <a:tailEnd/>
          </a:ln>
        </p:spPr>
      </p:cxn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9" name="Group 12"/>
          <p:cNvGrpSpPr>
            <a:grpSpLocks/>
          </p:cNvGrpSpPr>
          <p:nvPr/>
        </p:nvGrpSpPr>
        <p:grpSpPr bwMode="auto">
          <a:xfrm>
            <a:off x="493713" y="0"/>
            <a:ext cx="5662612" cy="820738"/>
            <a:chOff x="566739" y="4459460"/>
            <a:chExt cx="5662264" cy="820738"/>
          </a:xfrm>
        </p:grpSpPr>
        <p:pic>
          <p:nvPicPr>
            <p:cNvPr id="91143" name="Picture 13"/>
            <p:cNvPicPr>
              <a:picLocks noChangeAspect="1"/>
            </p:cNvPicPr>
            <p:nvPr/>
          </p:nvPicPr>
          <p:blipFill>
            <a:blip r:embed="rId3" cstate="print"/>
            <a:srcRect/>
            <a:stretch>
              <a:fillRect/>
            </a:stretch>
          </p:blipFill>
          <p:spPr bwMode="auto">
            <a:xfrm>
              <a:off x="828674" y="4497560"/>
              <a:ext cx="603027" cy="603027"/>
            </a:xfrm>
            <a:prstGeom prst="rect">
              <a:avLst/>
            </a:prstGeom>
            <a:noFill/>
            <a:ln w="9525">
              <a:noFill/>
              <a:miter lim="800000"/>
              <a:headEnd/>
              <a:tailEnd/>
            </a:ln>
          </p:spPr>
        </p:pic>
        <p:sp>
          <p:nvSpPr>
            <p:cNvPr id="24" name="Rectangle 3"/>
            <p:cNvSpPr txBox="1">
              <a:spLocks noChangeArrowheads="1"/>
            </p:cNvSpPr>
            <p:nvPr/>
          </p:nvSpPr>
          <p:spPr bwMode="auto">
            <a:xfrm>
              <a:off x="566739" y="4459460"/>
              <a:ext cx="5662264" cy="820738"/>
            </a:xfrm>
            <a:prstGeom prst="rect">
              <a:avLst/>
            </a:prstGeom>
            <a:noFill/>
            <a:ln w="9525">
              <a:noFill/>
              <a:miter lim="800000"/>
              <a:headEnd/>
              <a:tailEnd/>
            </a:ln>
          </p:spPr>
          <p:txBody>
            <a:bodyPr anchor="ctr"/>
            <a:lstStyle/>
            <a:p>
              <a:pPr eaLnBrk="0" hangingPunct="0">
                <a:defRPr/>
              </a:pPr>
              <a:r>
                <a:rPr lang="el-GR" sz="2800" kern="0" dirty="0" smtClean="0">
                  <a:solidFill>
                    <a:srgbClr val="69134B"/>
                  </a:solidFill>
                  <a:latin typeface="+mj-lt"/>
                  <a:ea typeface="+mj-ea"/>
                  <a:cs typeface="+mj-cs"/>
                </a:rPr>
                <a:t>ΠΡΩΤΟΣΕΛΙΔΟ</a:t>
              </a:r>
              <a:endParaRPr lang="en-US" sz="2800" kern="0" dirty="0">
                <a:solidFill>
                  <a:srgbClr val="69134B"/>
                </a:solidFill>
                <a:latin typeface="+mj-lt"/>
                <a:ea typeface="+mj-ea"/>
                <a:cs typeface="+mj-cs"/>
              </a:endParaRPr>
            </a:p>
          </p:txBody>
        </p:sp>
      </p:grpSp>
      <p:cxnSp>
        <p:nvCxnSpPr>
          <p:cNvPr id="91138" name="Straight Connector 7"/>
          <p:cNvCxnSpPr>
            <a:cxnSpLocks noChangeShapeType="1"/>
          </p:cNvCxnSpPr>
          <p:nvPr/>
        </p:nvCxnSpPr>
        <p:spPr bwMode="auto">
          <a:xfrm>
            <a:off x="479425" y="1289050"/>
            <a:ext cx="7658100" cy="0"/>
          </a:xfrm>
          <a:prstGeom prst="line">
            <a:avLst/>
          </a:prstGeom>
          <a:noFill/>
          <a:ln w="19050" cap="rnd" algn="ctr">
            <a:solidFill>
              <a:srgbClr val="9C3A45"/>
            </a:solidFill>
            <a:prstDash val="sysDash"/>
            <a:round/>
            <a:headEnd/>
            <a:tailEnd/>
          </a:ln>
        </p:spPr>
      </p:cxnSp>
      <p:sp>
        <p:nvSpPr>
          <p:cNvPr id="20" name="Rectangle 5"/>
          <p:cNvSpPr>
            <a:spLocks noChangeArrowheads="1"/>
          </p:cNvSpPr>
          <p:nvPr/>
        </p:nvSpPr>
        <p:spPr bwMode="auto">
          <a:xfrm>
            <a:off x="538163" y="609600"/>
            <a:ext cx="5662612" cy="646331"/>
          </a:xfrm>
          <a:prstGeom prst="rect">
            <a:avLst/>
          </a:prstGeom>
          <a:noFill/>
          <a:ln w="9525" algn="ctr">
            <a:noFill/>
            <a:miter lim="800000"/>
            <a:headEnd/>
            <a:tailEnd/>
          </a:ln>
        </p:spPr>
        <p:txBody>
          <a:bodyPr>
            <a:spAutoFit/>
          </a:bodyPr>
          <a:lstStyle/>
          <a:p>
            <a:pPr>
              <a:spcBef>
                <a:spcPct val="20000"/>
              </a:spcBef>
            </a:pPr>
            <a:r>
              <a:rPr lang="el-GR" sz="1800" dirty="0" smtClean="0">
                <a:solidFill>
                  <a:schemeClr val="accent2"/>
                </a:solidFill>
              </a:rPr>
              <a:t>Αύξηση στις Τιμές του Καφές – Σπουδαίο για τους Αγρότες, Σκληρό για τους Συνεταιρισμούς</a:t>
            </a:r>
            <a:endParaRPr lang="en-US" sz="1800" dirty="0">
              <a:solidFill>
                <a:schemeClr val="accent2"/>
              </a:solidFill>
            </a:endParaRPr>
          </a:p>
        </p:txBody>
      </p:sp>
      <p:pic>
        <p:nvPicPr>
          <p:cNvPr id="1026" name="Picture 2"/>
          <p:cNvPicPr>
            <a:picLocks noChangeAspect="1" noChangeArrowheads="1"/>
          </p:cNvPicPr>
          <p:nvPr/>
        </p:nvPicPr>
        <p:blipFill>
          <a:blip r:embed="rId4" cstate="print"/>
          <a:srcRect/>
          <a:stretch>
            <a:fillRect/>
          </a:stretch>
        </p:blipFill>
        <p:spPr bwMode="auto">
          <a:xfrm>
            <a:off x="6905625" y="0"/>
            <a:ext cx="2238375" cy="1487488"/>
          </a:xfrm>
          <a:prstGeom prst="rect">
            <a:avLst/>
          </a:prstGeom>
          <a:noFill/>
          <a:ln w="9525">
            <a:noFill/>
            <a:miter lim="800000"/>
            <a:headEnd/>
            <a:tailEnd/>
          </a:ln>
        </p:spPr>
      </p:pic>
      <p:sp>
        <p:nvSpPr>
          <p:cNvPr id="11" name="Rectangle 6"/>
          <p:cNvSpPr>
            <a:spLocks noChangeArrowheads="1"/>
          </p:cNvSpPr>
          <p:nvPr/>
        </p:nvSpPr>
        <p:spPr bwMode="auto">
          <a:xfrm>
            <a:off x="6219825" y="1495425"/>
            <a:ext cx="2924175" cy="769441"/>
          </a:xfrm>
          <a:prstGeom prst="rect">
            <a:avLst/>
          </a:prstGeom>
          <a:noFill/>
          <a:ln w="9525" algn="ctr">
            <a:noFill/>
            <a:miter lim="800000"/>
            <a:headEnd/>
            <a:tailEnd/>
          </a:ln>
        </p:spPr>
        <p:txBody>
          <a:bodyPr>
            <a:spAutoFit/>
          </a:bodyPr>
          <a:lstStyle/>
          <a:p>
            <a:pPr>
              <a:spcBef>
                <a:spcPct val="10000"/>
              </a:spcBef>
              <a:spcAft>
                <a:spcPct val="10000"/>
              </a:spcAft>
            </a:pPr>
            <a:r>
              <a:rPr lang="el-GR" sz="1100" b="0" dirty="0" smtClean="0"/>
              <a:t>Όμιλοι όπως η</a:t>
            </a:r>
            <a:r>
              <a:rPr lang="en-US" sz="1100" b="0" dirty="0" smtClean="0"/>
              <a:t> </a:t>
            </a:r>
            <a:r>
              <a:rPr lang="en-US" sz="1100" b="0" dirty="0" err="1"/>
              <a:t>TransFair</a:t>
            </a:r>
            <a:r>
              <a:rPr lang="en-US" sz="1100" b="0" dirty="0"/>
              <a:t> USA </a:t>
            </a:r>
            <a:r>
              <a:rPr lang="el-GR" sz="1100" b="0" dirty="0" smtClean="0"/>
              <a:t>διασφαλίζουν σε καλλιεργητές καφές, όπως ο </a:t>
            </a:r>
            <a:r>
              <a:rPr lang="en-US" sz="1100" b="0" dirty="0" smtClean="0"/>
              <a:t>Santiago Rivera</a:t>
            </a:r>
            <a:r>
              <a:rPr lang="el-GR" sz="1100" b="0" dirty="0" smtClean="0"/>
              <a:t> στη φωτογραφία μας, μια πιο σταθερή πηγή εισοδήματος διαχρονικά. </a:t>
            </a:r>
            <a:endParaRPr lang="en-US" sz="1100" dirty="0">
              <a:solidFill>
                <a:srgbClr val="3D68AF"/>
              </a:solidFill>
            </a:endParaRPr>
          </a:p>
        </p:txBody>
      </p:sp>
      <p:sp>
        <p:nvSpPr>
          <p:cNvPr id="113675" name="Text Box 11"/>
          <p:cNvSpPr txBox="1">
            <a:spLocks noChangeArrowheads="1"/>
          </p:cNvSpPr>
          <p:nvPr/>
        </p:nvSpPr>
        <p:spPr bwMode="auto">
          <a:xfrm>
            <a:off x="385763" y="1567543"/>
            <a:ext cx="8008937" cy="4401205"/>
          </a:xfrm>
          <a:prstGeom prst="rect">
            <a:avLst/>
          </a:prstGeom>
          <a:noFill/>
          <a:ln w="9525">
            <a:noFill/>
            <a:miter lim="800000"/>
            <a:headEnd/>
            <a:tailEnd/>
          </a:ln>
        </p:spPr>
        <p:txBody>
          <a:bodyPr wrap="square">
            <a:spAutoFit/>
          </a:bodyPr>
          <a:lstStyle/>
          <a:p>
            <a:r>
              <a:rPr lang="el-GR" sz="2000" dirty="0" smtClean="0"/>
              <a:t>Κατά τη διάρκεια της χειμερινής και </a:t>
            </a:r>
          </a:p>
          <a:p>
            <a:r>
              <a:rPr lang="el-GR" sz="2000" dirty="0" smtClean="0"/>
              <a:t>ανοιξιάτικης σοδειάς του 2005, οι μάνατζερ του </a:t>
            </a:r>
          </a:p>
          <a:p>
            <a:r>
              <a:rPr lang="el-GR" sz="2000" dirty="0" smtClean="0"/>
              <a:t>συνεταιρισμού </a:t>
            </a:r>
            <a:r>
              <a:rPr lang="en-US" sz="2000" dirty="0" err="1" smtClean="0"/>
              <a:t>Fairtrade</a:t>
            </a:r>
            <a:r>
              <a:rPr lang="en-US" sz="2000" dirty="0" smtClean="0"/>
              <a:t> </a:t>
            </a:r>
            <a:r>
              <a:rPr lang="el-GR" sz="2000" dirty="0" smtClean="0"/>
              <a:t>αντιμετώπισαν </a:t>
            </a:r>
          </a:p>
          <a:p>
            <a:r>
              <a:rPr lang="el-GR" sz="2000" dirty="0" smtClean="0"/>
              <a:t>δυσκολίες στο να βρούνε μέλη τα οποία θα παρέδιδαν καφέ στον οργανισμό τους σε τιμές δικαίου εμπορίου. </a:t>
            </a:r>
            <a:endParaRPr lang="en-US" sz="2000" dirty="0"/>
          </a:p>
          <a:p>
            <a:r>
              <a:rPr lang="el-GR" sz="2000" dirty="0" smtClean="0"/>
              <a:t>Οι παραγωγοί έβλεπαν ότι τους προσφέρονταν οι υψηλότερες τιμές της τελευταίας πενταετίας και μπήκαν στον πειρασμό να πωλήσουν την παραγωγή τους σε αυτόν που πρόσφερε τα περισσότερα αντί να την παραδώσουν, όπως είχαν υποσχεθεί, στους συνεταιρισμούς τους. </a:t>
            </a:r>
            <a:endParaRPr lang="en-US" sz="2000" dirty="0"/>
          </a:p>
          <a:p>
            <a:endParaRPr lang="en-US" sz="2000" dirty="0"/>
          </a:p>
          <a:p>
            <a:r>
              <a:rPr lang="el-GR" sz="2000" dirty="0" smtClean="0"/>
              <a:t>Η αύξηση των τιμών, σε συνδυασμό με την επίπτωση του δίκαιου εμπορίου, αύξησαν το εισόδημα και το βιοτικό επίπεδο των καλλιεργητών καφέ σε όλο τον κόσμο. </a:t>
            </a:r>
            <a:endParaRPr lang="en-US" sz="20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plus(in)">
                                      <p:cBhvr>
                                        <p:cTn id="7" dur="2000"/>
                                        <p:tgtEl>
                                          <p:spTgt spid="19"/>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2500"/>
                            </p:stCondLst>
                            <p:childTnLst>
                              <p:par>
                                <p:cTn id="13" presetID="10" presetClass="entr" presetSubtype="0" fill="hold" nodeType="after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par>
                                <p:cTn id="20" presetID="22" presetClass="entr" presetSubtype="8" fill="hold" nodeType="withEffect">
                                  <p:stCondLst>
                                    <p:cond delay="0"/>
                                  </p:stCondLst>
                                  <p:childTnLst>
                                    <p:set>
                                      <p:cBhvr>
                                        <p:cTn id="21" dur="1" fill="hold">
                                          <p:stCondLst>
                                            <p:cond delay="0"/>
                                          </p:stCondLst>
                                        </p:cTn>
                                        <p:tgtEl>
                                          <p:spTgt spid="113675">
                                            <p:txEl>
                                              <p:pRg st="0" end="0"/>
                                            </p:txEl>
                                          </p:spTgt>
                                        </p:tgtEl>
                                        <p:attrNameLst>
                                          <p:attrName>style.visibility</p:attrName>
                                        </p:attrNameLst>
                                      </p:cBhvr>
                                      <p:to>
                                        <p:strVal val="visible"/>
                                      </p:to>
                                    </p:set>
                                    <p:animEffect transition="in" filter="wipe(left)">
                                      <p:cBhvr>
                                        <p:cTn id="22" dur="500"/>
                                        <p:tgtEl>
                                          <p:spTgt spid="113675">
                                            <p:txEl>
                                              <p:pRg st="0" end="0"/>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113675">
                                            <p:txEl>
                                              <p:pRg st="1" end="1"/>
                                            </p:txEl>
                                          </p:spTgt>
                                        </p:tgtEl>
                                        <p:attrNameLst>
                                          <p:attrName>style.visibility</p:attrName>
                                        </p:attrNameLst>
                                      </p:cBhvr>
                                      <p:to>
                                        <p:strVal val="visible"/>
                                      </p:to>
                                    </p:set>
                                    <p:animEffect transition="in" filter="wipe(left)">
                                      <p:cBhvr>
                                        <p:cTn id="25" dur="500"/>
                                        <p:tgtEl>
                                          <p:spTgt spid="113675">
                                            <p:txEl>
                                              <p:pRg st="1" end="1"/>
                                            </p:txEl>
                                          </p:spTgt>
                                        </p:tgtEl>
                                      </p:cBhvr>
                                    </p:animEffect>
                                  </p:childTnLst>
                                </p:cTn>
                              </p:par>
                              <p:par>
                                <p:cTn id="26" presetID="22" presetClass="entr" presetSubtype="8" fill="hold" nodeType="withEffect">
                                  <p:stCondLst>
                                    <p:cond delay="0"/>
                                  </p:stCondLst>
                                  <p:childTnLst>
                                    <p:set>
                                      <p:cBhvr>
                                        <p:cTn id="27" dur="1" fill="hold">
                                          <p:stCondLst>
                                            <p:cond delay="0"/>
                                          </p:stCondLst>
                                        </p:cTn>
                                        <p:tgtEl>
                                          <p:spTgt spid="113675">
                                            <p:txEl>
                                              <p:pRg st="2" end="2"/>
                                            </p:txEl>
                                          </p:spTgt>
                                        </p:tgtEl>
                                        <p:attrNameLst>
                                          <p:attrName>style.visibility</p:attrName>
                                        </p:attrNameLst>
                                      </p:cBhvr>
                                      <p:to>
                                        <p:strVal val="visible"/>
                                      </p:to>
                                    </p:set>
                                    <p:animEffect transition="in" filter="wipe(left)">
                                      <p:cBhvr>
                                        <p:cTn id="28" dur="500"/>
                                        <p:tgtEl>
                                          <p:spTgt spid="113675">
                                            <p:txEl>
                                              <p:pRg st="2" end="2"/>
                                            </p:txEl>
                                          </p:spTgt>
                                        </p:tgtEl>
                                      </p:cBhvr>
                                    </p:animEffect>
                                  </p:childTnLst>
                                </p:cTn>
                              </p:par>
                              <p:par>
                                <p:cTn id="29" presetID="22" presetClass="entr" presetSubtype="8" fill="hold" nodeType="withEffect">
                                  <p:stCondLst>
                                    <p:cond delay="0"/>
                                  </p:stCondLst>
                                  <p:childTnLst>
                                    <p:set>
                                      <p:cBhvr>
                                        <p:cTn id="30" dur="1" fill="hold">
                                          <p:stCondLst>
                                            <p:cond delay="0"/>
                                          </p:stCondLst>
                                        </p:cTn>
                                        <p:tgtEl>
                                          <p:spTgt spid="113675">
                                            <p:txEl>
                                              <p:pRg st="3" end="3"/>
                                            </p:txEl>
                                          </p:spTgt>
                                        </p:tgtEl>
                                        <p:attrNameLst>
                                          <p:attrName>style.visibility</p:attrName>
                                        </p:attrNameLst>
                                      </p:cBhvr>
                                      <p:to>
                                        <p:strVal val="visible"/>
                                      </p:to>
                                    </p:set>
                                    <p:animEffect transition="in" filter="wipe(left)">
                                      <p:cBhvr>
                                        <p:cTn id="31" dur="500"/>
                                        <p:tgtEl>
                                          <p:spTgt spid="113675">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13675">
                                            <p:txEl>
                                              <p:pRg st="4" end="4"/>
                                            </p:txEl>
                                          </p:spTgt>
                                        </p:tgtEl>
                                        <p:attrNameLst>
                                          <p:attrName>style.visibility</p:attrName>
                                        </p:attrNameLst>
                                      </p:cBhvr>
                                      <p:to>
                                        <p:strVal val="visible"/>
                                      </p:to>
                                    </p:set>
                                    <p:animEffect transition="in" filter="wipe(left)">
                                      <p:cBhvr>
                                        <p:cTn id="36" dur="500"/>
                                        <p:tgtEl>
                                          <p:spTgt spid="113675">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13675">
                                            <p:txEl>
                                              <p:pRg st="6" end="6"/>
                                            </p:txEl>
                                          </p:spTgt>
                                        </p:tgtEl>
                                        <p:attrNameLst>
                                          <p:attrName>style.visibility</p:attrName>
                                        </p:attrNameLst>
                                      </p:cBhvr>
                                      <p:to>
                                        <p:strVal val="visible"/>
                                      </p:to>
                                    </p:set>
                                    <p:animEffect transition="in" filter="wipe(left)">
                                      <p:cBhvr>
                                        <p:cTn id="41" dur="500"/>
                                        <p:tgtEl>
                                          <p:spTgt spid="1136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utoUpdateAnimBg="0"/>
      <p:bldP spid="1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ChangeArrowheads="1"/>
          </p:cNvSpPr>
          <p:nvPr/>
        </p:nvSpPr>
        <p:spPr bwMode="auto">
          <a:xfrm>
            <a:off x="566738" y="1350963"/>
            <a:ext cx="8142287" cy="4179887"/>
          </a:xfrm>
          <a:prstGeom prst="rect">
            <a:avLst/>
          </a:prstGeom>
          <a:noFill/>
          <a:ln w="9525">
            <a:noFill/>
            <a:miter lim="800000"/>
            <a:headEnd/>
            <a:tailEnd/>
          </a:ln>
        </p:spPr>
        <p:txBody>
          <a:bodyPr/>
          <a:lstStyle/>
          <a:p>
            <a:pPr marL="465138" indent="-465138">
              <a:spcBef>
                <a:spcPct val="10000"/>
              </a:spcBef>
              <a:spcAft>
                <a:spcPct val="10000"/>
              </a:spcAft>
            </a:pPr>
            <a:r>
              <a:rPr lang="en-US" sz="2400" b="0" dirty="0"/>
              <a:t>1. 	</a:t>
            </a:r>
            <a:r>
              <a:rPr lang="el-GR" sz="2400" b="0" dirty="0" smtClean="0"/>
              <a:t>Το άνοιγμα μιας χώρας στο διεθνές εμπόριο οδηγεί σε συνολικά κέρδη, όμως σε ένα υπόδειγμα με πολλούς παραγωγικούς συντελεστές κάποιοι από αυτούς τους συντελεστές θα χάσουν. </a:t>
            </a:r>
            <a:endParaRPr lang="en-US" sz="2400" b="0" dirty="0"/>
          </a:p>
        </p:txBody>
      </p:sp>
      <p:sp>
        <p:nvSpPr>
          <p:cNvPr id="93186" name="Text Box 6"/>
          <p:cNvSpPr txBox="1">
            <a:spLocks noChangeArrowheads="1"/>
          </p:cNvSpPr>
          <p:nvPr/>
        </p:nvSpPr>
        <p:spPr bwMode="auto">
          <a:xfrm>
            <a:off x="541338" y="387350"/>
            <a:ext cx="2305050" cy="427038"/>
          </a:xfrm>
          <a:prstGeom prst="rect">
            <a:avLst/>
          </a:prstGeom>
          <a:noFill/>
          <a:ln w="9525" algn="ctr">
            <a:noFill/>
            <a:miter lim="800000"/>
            <a:headEnd/>
            <a:tailEnd/>
          </a:ln>
        </p:spPr>
        <p:txBody>
          <a:bodyPr>
            <a:spAutoFit/>
          </a:bodyPr>
          <a:lstStyle/>
          <a:p>
            <a:pPr>
              <a:spcBef>
                <a:spcPct val="50000"/>
              </a:spcBef>
            </a:pPr>
            <a:r>
              <a:rPr lang="en-US" sz="2200">
                <a:solidFill>
                  <a:schemeClr val="bg1"/>
                </a:solidFill>
              </a:rPr>
              <a:t>K e y   T e r m </a:t>
            </a:r>
          </a:p>
        </p:txBody>
      </p:sp>
      <p:sp>
        <p:nvSpPr>
          <p:cNvPr id="8" name="Text Box 5"/>
          <p:cNvSpPr txBox="1">
            <a:spLocks noChangeArrowheads="1"/>
          </p:cNvSpPr>
          <p:nvPr/>
        </p:nvSpPr>
        <p:spPr bwMode="auto">
          <a:xfrm>
            <a:off x="566738" y="423863"/>
            <a:ext cx="3163433" cy="461665"/>
          </a:xfrm>
          <a:prstGeom prst="rect">
            <a:avLst/>
          </a:prstGeom>
          <a:noFill/>
          <a:ln w="9525">
            <a:noFill/>
            <a:miter lim="800000"/>
            <a:headEnd/>
            <a:tailEnd/>
          </a:ln>
        </p:spPr>
        <p:txBody>
          <a:bodyPr wrap="square">
            <a:spAutoFit/>
          </a:bodyPr>
          <a:lstStyle/>
          <a:p>
            <a:pPr>
              <a:spcBef>
                <a:spcPct val="10000"/>
              </a:spcBef>
              <a:spcAft>
                <a:spcPct val="10000"/>
              </a:spcAft>
            </a:pPr>
            <a:r>
              <a:rPr lang="el-GR" sz="2400" dirty="0" smtClean="0">
                <a:solidFill>
                  <a:srgbClr val="007589"/>
                </a:solidFill>
              </a:rPr>
              <a:t>ΣΗΜΕΙΑ-ΚΛΙΕΔΙΑ</a:t>
            </a:r>
            <a:endParaRPr lang="en-US" sz="2400" dirty="0">
              <a:solidFill>
                <a:srgbClr val="007589"/>
              </a:solidFill>
            </a:endParaRPr>
          </a:p>
        </p:txBody>
      </p:sp>
      <p:cxnSp>
        <p:nvCxnSpPr>
          <p:cNvPr id="9" name="Straight Connector 8"/>
          <p:cNvCxnSpPr>
            <a:cxnSpLocks noChangeShapeType="1"/>
          </p:cNvCxnSpPr>
          <p:nvPr/>
        </p:nvCxnSpPr>
        <p:spPr bwMode="auto">
          <a:xfrm>
            <a:off x="566738" y="819150"/>
            <a:ext cx="8339137" cy="0"/>
          </a:xfrm>
          <a:prstGeom prst="line">
            <a:avLst/>
          </a:prstGeom>
          <a:noFill/>
          <a:ln w="19050" cap="rnd" algn="ctr">
            <a:solidFill>
              <a:srgbClr val="007589"/>
            </a:solidFill>
            <a:prstDash val="sysDash"/>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858114"/>
                                        </p:tgtEl>
                                        <p:attrNameLst>
                                          <p:attrName>style.visibility</p:attrName>
                                        </p:attrNameLst>
                                      </p:cBhvr>
                                      <p:to>
                                        <p:strVal val="visible"/>
                                      </p:to>
                                    </p:set>
                                    <p:animEffect transition="in" filter="wipe(left)">
                                      <p:cBhvr>
                                        <p:cTn id="16" dur="500"/>
                                        <p:tgtEl>
                                          <p:spTgt spid="858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8114" grpId="0" bldLvl="2" autoUpdateAnimBg="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 name="Rectangle 19"/>
          <p:cNvSpPr>
            <a:spLocks noChangeArrowheads="1"/>
          </p:cNvSpPr>
          <p:nvPr/>
        </p:nvSpPr>
        <p:spPr bwMode="auto">
          <a:xfrm>
            <a:off x="877888" y="333375"/>
            <a:ext cx="3541712" cy="265113"/>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23" name="Straight Connector 22"/>
          <p:cNvCxnSpPr>
            <a:cxnSpLocks noChangeShapeType="1"/>
          </p:cNvCxnSpPr>
          <p:nvPr/>
        </p:nvCxnSpPr>
        <p:spPr bwMode="auto">
          <a:xfrm>
            <a:off x="566738" y="609600"/>
            <a:ext cx="3852862" cy="0"/>
          </a:xfrm>
          <a:prstGeom prst="line">
            <a:avLst/>
          </a:prstGeom>
          <a:noFill/>
          <a:ln w="19050" cap="rnd" algn="ctr">
            <a:solidFill>
              <a:srgbClr val="9C3A45"/>
            </a:solidFill>
            <a:prstDash val="sysDash"/>
            <a:round/>
            <a:headEnd/>
            <a:tailEnd/>
          </a:ln>
        </p:spPr>
      </p:cxnSp>
      <p:sp>
        <p:nvSpPr>
          <p:cNvPr id="22" name="Rectangle 3"/>
          <p:cNvSpPr>
            <a:spLocks noGrp="1" noChangeArrowheads="1"/>
          </p:cNvSpPr>
          <p:nvPr>
            <p:ph type="title"/>
          </p:nvPr>
        </p:nvSpPr>
        <p:spPr>
          <a:xfrm>
            <a:off x="566738" y="0"/>
            <a:ext cx="8577262" cy="820738"/>
          </a:xfrm>
        </p:spPr>
        <p:txBody>
          <a:bodyPr/>
          <a:lstStyle/>
          <a:p>
            <a:r>
              <a:rPr lang="en-US" dirty="0" smtClean="0">
                <a:solidFill>
                  <a:srgbClr val="69134B"/>
                </a:solidFill>
              </a:rPr>
              <a:t>1  </a:t>
            </a:r>
            <a:r>
              <a:rPr lang="el-GR" dirty="0" smtClean="0">
                <a:solidFill>
                  <a:srgbClr val="69134B"/>
                </a:solidFill>
              </a:rPr>
              <a:t>Υπόδειγμα Συγκεκριμένων Συντελεστών</a:t>
            </a:r>
            <a:endParaRPr lang="en-US" dirty="0" smtClean="0">
              <a:solidFill>
                <a:srgbClr val="69134B"/>
              </a:solidFill>
            </a:endParaRPr>
          </a:p>
        </p:txBody>
      </p:sp>
      <p:sp>
        <p:nvSpPr>
          <p:cNvPr id="14" name="Rectangle 5"/>
          <p:cNvSpPr>
            <a:spLocks noChangeArrowheads="1"/>
          </p:cNvSpPr>
          <p:nvPr/>
        </p:nvSpPr>
        <p:spPr bwMode="auto">
          <a:xfrm>
            <a:off x="566738" y="828675"/>
            <a:ext cx="7351712" cy="461963"/>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Η Χώρα μας</a:t>
            </a:r>
            <a:endParaRPr lang="en-US" sz="2400" dirty="0">
              <a:solidFill>
                <a:srgbClr val="356A41"/>
              </a:solidFill>
            </a:endParaRPr>
          </a:p>
        </p:txBody>
      </p:sp>
      <p:sp>
        <p:nvSpPr>
          <p:cNvPr id="7" name="Rectangle 6"/>
          <p:cNvSpPr>
            <a:spLocks noChangeArrowheads="1"/>
          </p:cNvSpPr>
          <p:nvPr/>
        </p:nvSpPr>
        <p:spPr bwMode="auto">
          <a:xfrm>
            <a:off x="566738" y="3106056"/>
            <a:ext cx="7705725" cy="1938992"/>
          </a:xfrm>
          <a:prstGeom prst="rect">
            <a:avLst/>
          </a:prstGeom>
          <a:noFill/>
          <a:ln w="9525">
            <a:noFill/>
            <a:miter lim="800000"/>
            <a:headEnd/>
            <a:tailEnd/>
          </a:ln>
        </p:spPr>
        <p:txBody>
          <a:bodyPr wrap="square">
            <a:spAutoFit/>
          </a:bodyPr>
          <a:lstStyle/>
          <a:p>
            <a:pPr>
              <a:spcBef>
                <a:spcPct val="10000"/>
              </a:spcBef>
              <a:spcAft>
                <a:spcPct val="10000"/>
              </a:spcAft>
            </a:pPr>
            <a:r>
              <a:rPr lang="el-GR" sz="2400" b="0" dirty="0" smtClean="0"/>
              <a:t>Σε κάθε κλάδο, οι αυξήσεις στην ποσότητα της χρησιμοποιούμενης εργασίας υπόκεινται σε </a:t>
            </a:r>
            <a:r>
              <a:rPr lang="el-GR" sz="2400" dirty="0" smtClean="0"/>
              <a:t>φθίνουσες αποδόσεις</a:t>
            </a:r>
            <a:r>
              <a:rPr lang="el-GR" sz="2400" b="0" dirty="0" smtClean="0"/>
              <a:t>, δηλαδή, το οριακό προϊόν εργασίας μειώνεται καθώς αυξάνει ο αριθμός των χρησιμοποιούμενων εργαζομένων στον κλάδο. </a:t>
            </a:r>
            <a:endParaRPr lang="en-US" sz="2400" b="0" dirty="0"/>
          </a:p>
        </p:txBody>
      </p:sp>
      <p:sp>
        <p:nvSpPr>
          <p:cNvPr id="25" name="Rectangle 24"/>
          <p:cNvSpPr>
            <a:spLocks noChangeArrowheads="1"/>
          </p:cNvSpPr>
          <p:nvPr/>
        </p:nvSpPr>
        <p:spPr bwMode="auto">
          <a:xfrm>
            <a:off x="566738" y="1357313"/>
            <a:ext cx="7705725" cy="1643527"/>
          </a:xfrm>
          <a:prstGeom prst="rect">
            <a:avLst/>
          </a:prstGeom>
          <a:noFill/>
          <a:ln w="9525">
            <a:noFill/>
            <a:miter lim="800000"/>
            <a:headEnd/>
            <a:tailEnd/>
          </a:ln>
        </p:spPr>
        <p:txBody>
          <a:bodyPr>
            <a:spAutoFit/>
          </a:bodyPr>
          <a:lstStyle/>
          <a:p>
            <a:pPr>
              <a:spcBef>
                <a:spcPct val="10000"/>
              </a:spcBef>
              <a:spcAft>
                <a:spcPct val="10000"/>
              </a:spcAft>
            </a:pPr>
            <a:r>
              <a:rPr lang="el-GR" sz="2400" b="0" dirty="0" smtClean="0"/>
              <a:t>Θα συνεχίσουμε να χρησιμοποιούμε δύο χώρες: Τη χώρα μας και την ξένη χώρα. </a:t>
            </a:r>
            <a:endParaRPr lang="en-US" sz="2400" b="0" dirty="0"/>
          </a:p>
          <a:p>
            <a:pPr>
              <a:spcBef>
                <a:spcPct val="10000"/>
              </a:spcBef>
              <a:spcAft>
                <a:spcPct val="10000"/>
              </a:spcAft>
            </a:pPr>
            <a:r>
              <a:rPr lang="el-GR" sz="2400" b="0" dirty="0" smtClean="0"/>
              <a:t>Η βιομηχανία χρησιμοποιεί εργασία και κεφάλαιο, και η γεωργία χρησιμοποιεί εργασία και γη. </a:t>
            </a:r>
            <a:endParaRPr lang="en-US" sz="24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left)">
                                      <p:cBhvr>
                                        <p:cTn id="10" dur="500"/>
                                        <p:tgtEl>
                                          <p:spTgt spid="20"/>
                                        </p:tgtEl>
                                      </p:cBhvr>
                                    </p:animEffect>
                                  </p:childTnLst>
                                </p:cTn>
                              </p:par>
                              <p:par>
                                <p:cTn id="11" presetID="22" presetClass="entr" presetSubtype="8"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left)">
                                      <p:cBhvr>
                                        <p:cTn id="13" dur="500"/>
                                        <p:tgtEl>
                                          <p:spTgt spid="23"/>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p:bldP spid="14" grpId="0" autoUpdateAnimBg="0"/>
      <p:bldP spid="7" grpId="0"/>
      <p:bldP spid="2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ChangeArrowheads="1"/>
          </p:cNvSpPr>
          <p:nvPr/>
        </p:nvSpPr>
        <p:spPr bwMode="auto">
          <a:xfrm>
            <a:off x="566738" y="1350964"/>
            <a:ext cx="8142287" cy="3279094"/>
          </a:xfrm>
          <a:prstGeom prst="rect">
            <a:avLst/>
          </a:prstGeom>
          <a:noFill/>
          <a:ln w="9525">
            <a:noFill/>
            <a:miter lim="800000"/>
            <a:headEnd/>
            <a:tailEnd/>
          </a:ln>
        </p:spPr>
        <p:txBody>
          <a:bodyPr/>
          <a:lstStyle/>
          <a:p>
            <a:pPr marL="465138" indent="-465138">
              <a:spcBef>
                <a:spcPct val="10000"/>
              </a:spcBef>
              <a:spcAft>
                <a:spcPct val="10000"/>
              </a:spcAft>
            </a:pPr>
            <a:r>
              <a:rPr lang="en-US" sz="2400" b="0" dirty="0"/>
              <a:t>2. 	</a:t>
            </a:r>
            <a:r>
              <a:rPr lang="el-GR" sz="2400" b="0" dirty="0" smtClean="0"/>
              <a:t>Το γεγονός ότι κάποιοι άνθρωποι ζημιώνονται από το εμπόριο μερικές φορές δημιουργεί κοινωνικές συγκρούσεις που μπορεί να φθάσουν σε επίπεδα έντασης που να κλυδωνίσουν κυβερνήσεις. Ένα πρόσφατο παράδειγμα είναι η Βολιβία, όπου οι πολίτες δεν μπορούσαν να συμφωνήσουν στο πώς να μοιράσουν τα οφέλη από τις εξαγωγές φυσικού αερίου. </a:t>
            </a:r>
            <a:endParaRPr lang="en-US" sz="2400" b="0" dirty="0"/>
          </a:p>
        </p:txBody>
      </p:sp>
      <p:sp>
        <p:nvSpPr>
          <p:cNvPr id="95234" name="Text Box 6"/>
          <p:cNvSpPr txBox="1">
            <a:spLocks noChangeArrowheads="1"/>
          </p:cNvSpPr>
          <p:nvPr/>
        </p:nvSpPr>
        <p:spPr bwMode="auto">
          <a:xfrm>
            <a:off x="541338" y="387350"/>
            <a:ext cx="2305050" cy="427038"/>
          </a:xfrm>
          <a:prstGeom prst="rect">
            <a:avLst/>
          </a:prstGeom>
          <a:noFill/>
          <a:ln w="9525" algn="ctr">
            <a:noFill/>
            <a:miter lim="800000"/>
            <a:headEnd/>
            <a:tailEnd/>
          </a:ln>
        </p:spPr>
        <p:txBody>
          <a:bodyPr>
            <a:spAutoFit/>
          </a:bodyPr>
          <a:lstStyle/>
          <a:p>
            <a:pPr>
              <a:spcBef>
                <a:spcPct val="50000"/>
              </a:spcBef>
            </a:pPr>
            <a:r>
              <a:rPr lang="en-US" sz="2200">
                <a:solidFill>
                  <a:schemeClr val="bg1"/>
                </a:solidFill>
              </a:rPr>
              <a:t>K e y   T e r m </a:t>
            </a:r>
          </a:p>
        </p:txBody>
      </p:sp>
      <p:sp>
        <p:nvSpPr>
          <p:cNvPr id="95235" name="Text Box 5"/>
          <p:cNvSpPr txBox="1">
            <a:spLocks noChangeArrowheads="1"/>
          </p:cNvSpPr>
          <p:nvPr/>
        </p:nvSpPr>
        <p:spPr bwMode="auto">
          <a:xfrm>
            <a:off x="566738" y="423863"/>
            <a:ext cx="3192462" cy="461962"/>
          </a:xfrm>
          <a:prstGeom prst="rect">
            <a:avLst/>
          </a:prstGeom>
          <a:noFill/>
          <a:ln w="9525">
            <a:noFill/>
            <a:miter lim="800000"/>
            <a:headEnd/>
            <a:tailEnd/>
          </a:ln>
        </p:spPr>
        <p:txBody>
          <a:bodyPr wrap="square">
            <a:spAutoFit/>
          </a:bodyPr>
          <a:lstStyle/>
          <a:p>
            <a:pPr>
              <a:spcBef>
                <a:spcPct val="10000"/>
              </a:spcBef>
              <a:spcAft>
                <a:spcPct val="10000"/>
              </a:spcAft>
            </a:pPr>
            <a:r>
              <a:rPr lang="el-GR" sz="2400" dirty="0" smtClean="0">
                <a:solidFill>
                  <a:srgbClr val="007589"/>
                </a:solidFill>
              </a:rPr>
              <a:t>ΣΗΜΕΙΑ-ΚΛΕΙΔΙΑ</a:t>
            </a:r>
            <a:endParaRPr lang="en-US" sz="2400" dirty="0">
              <a:solidFill>
                <a:srgbClr val="007589"/>
              </a:solidFill>
            </a:endParaRPr>
          </a:p>
        </p:txBody>
      </p:sp>
      <p:cxnSp>
        <p:nvCxnSpPr>
          <p:cNvPr id="95236" name="Straight Connector 8"/>
          <p:cNvCxnSpPr>
            <a:cxnSpLocks noChangeShapeType="1"/>
          </p:cNvCxnSpPr>
          <p:nvPr/>
        </p:nvCxnSpPr>
        <p:spPr bwMode="auto">
          <a:xfrm>
            <a:off x="566738" y="819150"/>
            <a:ext cx="8339137" cy="0"/>
          </a:xfrm>
          <a:prstGeom prst="line">
            <a:avLst/>
          </a:prstGeom>
          <a:noFill/>
          <a:ln w="19050" cap="rnd" algn="ctr">
            <a:solidFill>
              <a:srgbClr val="007589"/>
            </a:solidFill>
            <a:prstDash val="sysDash"/>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8114"/>
                                        </p:tgtEl>
                                        <p:attrNameLst>
                                          <p:attrName>style.visibility</p:attrName>
                                        </p:attrNameLst>
                                      </p:cBhvr>
                                      <p:to>
                                        <p:strVal val="visible"/>
                                      </p:to>
                                    </p:set>
                                    <p:animEffect transition="in" filter="wipe(left)">
                                      <p:cBhvr>
                                        <p:cTn id="7" dur="500"/>
                                        <p:tgtEl>
                                          <p:spTgt spid="858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8114" grpId="0" bldLvl="2"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ChangeArrowheads="1"/>
          </p:cNvSpPr>
          <p:nvPr/>
        </p:nvSpPr>
        <p:spPr bwMode="auto">
          <a:xfrm>
            <a:off x="566738" y="1350963"/>
            <a:ext cx="8142287" cy="4179887"/>
          </a:xfrm>
          <a:prstGeom prst="rect">
            <a:avLst/>
          </a:prstGeom>
          <a:noFill/>
          <a:ln w="9525">
            <a:noFill/>
            <a:miter lim="800000"/>
            <a:headEnd/>
            <a:tailEnd/>
          </a:ln>
        </p:spPr>
        <p:txBody>
          <a:bodyPr/>
          <a:lstStyle/>
          <a:p>
            <a:pPr marL="465138" indent="-465138">
              <a:spcBef>
                <a:spcPct val="10000"/>
              </a:spcBef>
              <a:spcAft>
                <a:spcPct val="10000"/>
              </a:spcAft>
            </a:pPr>
            <a:r>
              <a:rPr lang="en-US" sz="2400" b="0" dirty="0"/>
              <a:t>3.	</a:t>
            </a:r>
            <a:r>
              <a:rPr lang="el-GR" sz="2400" b="0" dirty="0" smtClean="0"/>
              <a:t>Στο υπόδειγμα των συγκεκριμένων συντελεστών, οι παραγωγικοί συντελεστές που δεν μπορούν να μετακινηθούν ανάμεσα σε τομείς θα κερδίσουν ή θα χάσουν περισσότερο από το άνοιγμα μιας χώρας στο εμπόριο. Ο παραγωγικός συντελεστής που είναι συγκεκριμένος για τον κλάδο εισαγωγών θα χάσει σε πραγματικούς όρους, καθώς η σχετική τιμή του εισαγόμενου προϊόντος μειώνεται. Ο παραγωγικός συντελεστής που είναι συγκεκριμένος για τον κλάδο εξαγωγών θα κερδίσει σε πραγματικούς όρους, καθώς η σχετική τιμή των εξαγομένων προϊόντων αυξάνει. </a:t>
            </a:r>
            <a:endParaRPr lang="en-US" sz="2400" b="0" dirty="0"/>
          </a:p>
        </p:txBody>
      </p:sp>
      <p:sp>
        <p:nvSpPr>
          <p:cNvPr id="97282" name="Text Box 6"/>
          <p:cNvSpPr txBox="1">
            <a:spLocks noChangeArrowheads="1"/>
          </p:cNvSpPr>
          <p:nvPr/>
        </p:nvSpPr>
        <p:spPr bwMode="auto">
          <a:xfrm>
            <a:off x="541338" y="387350"/>
            <a:ext cx="2305050" cy="427038"/>
          </a:xfrm>
          <a:prstGeom prst="rect">
            <a:avLst/>
          </a:prstGeom>
          <a:noFill/>
          <a:ln w="9525" algn="ctr">
            <a:noFill/>
            <a:miter lim="800000"/>
            <a:headEnd/>
            <a:tailEnd/>
          </a:ln>
        </p:spPr>
        <p:txBody>
          <a:bodyPr>
            <a:spAutoFit/>
          </a:bodyPr>
          <a:lstStyle/>
          <a:p>
            <a:pPr>
              <a:spcBef>
                <a:spcPct val="50000"/>
              </a:spcBef>
            </a:pPr>
            <a:r>
              <a:rPr lang="en-US" sz="2200">
                <a:solidFill>
                  <a:schemeClr val="bg1"/>
                </a:solidFill>
              </a:rPr>
              <a:t>K e y   T e r m </a:t>
            </a:r>
          </a:p>
        </p:txBody>
      </p:sp>
      <p:sp>
        <p:nvSpPr>
          <p:cNvPr id="97283" name="Text Box 5"/>
          <p:cNvSpPr txBox="1">
            <a:spLocks noChangeArrowheads="1"/>
          </p:cNvSpPr>
          <p:nvPr/>
        </p:nvSpPr>
        <p:spPr bwMode="auto">
          <a:xfrm>
            <a:off x="566738" y="423863"/>
            <a:ext cx="3163433" cy="461962"/>
          </a:xfrm>
          <a:prstGeom prst="rect">
            <a:avLst/>
          </a:prstGeom>
          <a:noFill/>
          <a:ln w="9525">
            <a:noFill/>
            <a:miter lim="800000"/>
            <a:headEnd/>
            <a:tailEnd/>
          </a:ln>
        </p:spPr>
        <p:txBody>
          <a:bodyPr wrap="square">
            <a:spAutoFit/>
          </a:bodyPr>
          <a:lstStyle/>
          <a:p>
            <a:pPr>
              <a:spcBef>
                <a:spcPct val="10000"/>
              </a:spcBef>
              <a:spcAft>
                <a:spcPct val="10000"/>
              </a:spcAft>
            </a:pPr>
            <a:r>
              <a:rPr lang="el-GR" sz="2400" dirty="0" smtClean="0">
                <a:solidFill>
                  <a:srgbClr val="007589"/>
                </a:solidFill>
              </a:rPr>
              <a:t>ΣΗΜΕΙΑ-ΚΛΕΙΔΙΑ</a:t>
            </a:r>
            <a:endParaRPr lang="en-US" sz="2400" dirty="0">
              <a:solidFill>
                <a:srgbClr val="007589"/>
              </a:solidFill>
            </a:endParaRPr>
          </a:p>
        </p:txBody>
      </p:sp>
      <p:cxnSp>
        <p:nvCxnSpPr>
          <p:cNvPr id="97284" name="Straight Connector 8"/>
          <p:cNvCxnSpPr>
            <a:cxnSpLocks noChangeShapeType="1"/>
          </p:cNvCxnSpPr>
          <p:nvPr/>
        </p:nvCxnSpPr>
        <p:spPr bwMode="auto">
          <a:xfrm>
            <a:off x="566738" y="819150"/>
            <a:ext cx="8339137" cy="0"/>
          </a:xfrm>
          <a:prstGeom prst="line">
            <a:avLst/>
          </a:prstGeom>
          <a:noFill/>
          <a:ln w="19050" cap="rnd" algn="ctr">
            <a:solidFill>
              <a:srgbClr val="007589"/>
            </a:solidFill>
            <a:prstDash val="sysDash"/>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8114"/>
                                        </p:tgtEl>
                                        <p:attrNameLst>
                                          <p:attrName>style.visibility</p:attrName>
                                        </p:attrNameLst>
                                      </p:cBhvr>
                                      <p:to>
                                        <p:strVal val="visible"/>
                                      </p:to>
                                    </p:set>
                                    <p:animEffect transition="in" filter="wipe(left)">
                                      <p:cBhvr>
                                        <p:cTn id="7" dur="500"/>
                                        <p:tgtEl>
                                          <p:spTgt spid="858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8114" grpId="0" bldLvl="2"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ChangeArrowheads="1"/>
          </p:cNvSpPr>
          <p:nvPr/>
        </p:nvSpPr>
        <p:spPr bwMode="auto">
          <a:xfrm>
            <a:off x="566738" y="1350963"/>
            <a:ext cx="8142287" cy="4527323"/>
          </a:xfrm>
          <a:prstGeom prst="rect">
            <a:avLst/>
          </a:prstGeom>
          <a:noFill/>
          <a:ln w="9525">
            <a:noFill/>
            <a:miter lim="800000"/>
            <a:headEnd/>
            <a:tailEnd/>
          </a:ln>
        </p:spPr>
        <p:txBody>
          <a:bodyPr/>
          <a:lstStyle/>
          <a:p>
            <a:pPr marL="465138" indent="-465138">
              <a:spcBef>
                <a:spcPct val="10000"/>
              </a:spcBef>
              <a:spcAft>
                <a:spcPct val="10000"/>
              </a:spcAft>
            </a:pPr>
            <a:r>
              <a:rPr lang="en-US" sz="2400" b="0" dirty="0"/>
              <a:t>4.	</a:t>
            </a:r>
            <a:r>
              <a:rPr lang="el-GR" sz="2400" b="0" dirty="0" smtClean="0"/>
              <a:t>Στο υπόδειγμα των συγκεκριμένων συντελεστών υπάρχει κινητικότητα της εργασίας ανάμεσα σε τομείς, και τελικά το εργατικό δυναμικό αποκομίζει τον ίδιο μισθό σε κάθε έναν από αυτούς. Όταν η σχετική τιμή οποιουδήποτε από τα προϊόντα αυξηθεί, τότε ο πραγματικός μισθός θα αυξηθεί σε όρους του ενός προϊόντος, αλλά θα μειωθεί σε όρους του άλλου προϊόντος. Χωρίς να γνωρίζουμε ποια ποσότητα από το κάθε προϊόν προτιμούν να καταναλώσουν οι εργαζόμενοι, δεν μπορούμε να πούμε εάν οι εργαζόμενοι βρίσκονται σε καλύτερη ή σε δυσμενέστερη θέση λόγω του εμπορίου.</a:t>
            </a:r>
            <a:endParaRPr lang="en-US" sz="2400" b="0" dirty="0"/>
          </a:p>
        </p:txBody>
      </p:sp>
      <p:sp>
        <p:nvSpPr>
          <p:cNvPr id="99330" name="Text Box 6"/>
          <p:cNvSpPr txBox="1">
            <a:spLocks noChangeArrowheads="1"/>
          </p:cNvSpPr>
          <p:nvPr/>
        </p:nvSpPr>
        <p:spPr bwMode="auto">
          <a:xfrm>
            <a:off x="541338" y="387350"/>
            <a:ext cx="2305050" cy="427038"/>
          </a:xfrm>
          <a:prstGeom prst="rect">
            <a:avLst/>
          </a:prstGeom>
          <a:noFill/>
          <a:ln w="9525" algn="ctr">
            <a:noFill/>
            <a:miter lim="800000"/>
            <a:headEnd/>
            <a:tailEnd/>
          </a:ln>
        </p:spPr>
        <p:txBody>
          <a:bodyPr>
            <a:spAutoFit/>
          </a:bodyPr>
          <a:lstStyle/>
          <a:p>
            <a:pPr>
              <a:spcBef>
                <a:spcPct val="50000"/>
              </a:spcBef>
            </a:pPr>
            <a:r>
              <a:rPr lang="en-US" sz="2200">
                <a:solidFill>
                  <a:schemeClr val="bg1"/>
                </a:solidFill>
              </a:rPr>
              <a:t>K e y   T e r m </a:t>
            </a:r>
          </a:p>
        </p:txBody>
      </p:sp>
      <p:sp>
        <p:nvSpPr>
          <p:cNvPr id="99331" name="Text Box 5"/>
          <p:cNvSpPr txBox="1">
            <a:spLocks noChangeArrowheads="1"/>
          </p:cNvSpPr>
          <p:nvPr/>
        </p:nvSpPr>
        <p:spPr bwMode="auto">
          <a:xfrm>
            <a:off x="566738" y="423863"/>
            <a:ext cx="3511776" cy="461962"/>
          </a:xfrm>
          <a:prstGeom prst="rect">
            <a:avLst/>
          </a:prstGeom>
          <a:noFill/>
          <a:ln w="9525">
            <a:noFill/>
            <a:miter lim="800000"/>
            <a:headEnd/>
            <a:tailEnd/>
          </a:ln>
        </p:spPr>
        <p:txBody>
          <a:bodyPr wrap="square">
            <a:spAutoFit/>
          </a:bodyPr>
          <a:lstStyle/>
          <a:p>
            <a:pPr>
              <a:spcBef>
                <a:spcPct val="10000"/>
              </a:spcBef>
              <a:spcAft>
                <a:spcPct val="10000"/>
              </a:spcAft>
            </a:pPr>
            <a:r>
              <a:rPr lang="el-GR" sz="2400" dirty="0" smtClean="0">
                <a:solidFill>
                  <a:srgbClr val="007589"/>
                </a:solidFill>
              </a:rPr>
              <a:t>ΣΗΜΕΙΑ-ΚΛΕΙΔΙΑ</a:t>
            </a:r>
            <a:endParaRPr lang="en-US" sz="2400" dirty="0">
              <a:solidFill>
                <a:srgbClr val="007589"/>
              </a:solidFill>
            </a:endParaRPr>
          </a:p>
        </p:txBody>
      </p:sp>
      <p:cxnSp>
        <p:nvCxnSpPr>
          <p:cNvPr id="99332" name="Straight Connector 8"/>
          <p:cNvCxnSpPr>
            <a:cxnSpLocks noChangeShapeType="1"/>
          </p:cNvCxnSpPr>
          <p:nvPr/>
        </p:nvCxnSpPr>
        <p:spPr bwMode="auto">
          <a:xfrm>
            <a:off x="566738" y="819150"/>
            <a:ext cx="8339137" cy="0"/>
          </a:xfrm>
          <a:prstGeom prst="line">
            <a:avLst/>
          </a:prstGeom>
          <a:noFill/>
          <a:ln w="19050" cap="rnd" algn="ctr">
            <a:solidFill>
              <a:srgbClr val="007589"/>
            </a:solidFill>
            <a:prstDash val="sysDash"/>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8114"/>
                                        </p:tgtEl>
                                        <p:attrNameLst>
                                          <p:attrName>style.visibility</p:attrName>
                                        </p:attrNameLst>
                                      </p:cBhvr>
                                      <p:to>
                                        <p:strVal val="visible"/>
                                      </p:to>
                                    </p:set>
                                    <p:animEffect transition="in" filter="wipe(left)">
                                      <p:cBhvr>
                                        <p:cTn id="7" dur="500"/>
                                        <p:tgtEl>
                                          <p:spTgt spid="858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8114" grpId="0" bldLvl="2"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ChangeArrowheads="1"/>
          </p:cNvSpPr>
          <p:nvPr/>
        </p:nvSpPr>
        <p:spPr bwMode="auto">
          <a:xfrm>
            <a:off x="566738" y="1350963"/>
            <a:ext cx="8142287" cy="3612923"/>
          </a:xfrm>
          <a:prstGeom prst="rect">
            <a:avLst/>
          </a:prstGeom>
          <a:noFill/>
          <a:ln w="9525">
            <a:noFill/>
            <a:miter lim="800000"/>
            <a:headEnd/>
            <a:tailEnd/>
          </a:ln>
        </p:spPr>
        <p:txBody>
          <a:bodyPr/>
          <a:lstStyle/>
          <a:p>
            <a:pPr marL="465138" indent="-465138">
              <a:spcBef>
                <a:spcPct val="10000"/>
              </a:spcBef>
              <a:spcAft>
                <a:spcPct val="10000"/>
              </a:spcAft>
            </a:pPr>
            <a:r>
              <a:rPr lang="en-US" sz="2400" b="0" dirty="0"/>
              <a:t>5. 	</a:t>
            </a:r>
            <a:r>
              <a:rPr lang="el-GR" sz="2400" b="0" dirty="0" smtClean="0"/>
              <a:t>Οι οικονομολόγοι κανονικά δεν μετρούν το κόστος της ανεργίας ως ζημία που προκύπτει λόγω του εμπορίου, επειδή οι άνθρωποι συχνά κατορθώνουν να βρίσκουν νέες δουλειές. Στις Ηνωμένες Πολιτείες, για παράδειγμα, περίπου τα 2/3 των ατόμων που χάνουν τις δουλειές τους στη βιομηχανία ή σε επιχειρήσεις παροχής υπηρεσιών βρίσκουν τελικά μια νέα δουλειά μέσα σε δύο ή τρία χρόνια, συχνά όμως με χαμηλότερους μισθούς</a:t>
            </a:r>
            <a:r>
              <a:rPr lang="en-US" sz="2400" b="0" dirty="0" smtClean="0"/>
              <a:t>.</a:t>
            </a:r>
            <a:endParaRPr lang="en-US" sz="2400" b="0" dirty="0"/>
          </a:p>
        </p:txBody>
      </p:sp>
      <p:sp>
        <p:nvSpPr>
          <p:cNvPr id="101378" name="Text Box 6"/>
          <p:cNvSpPr txBox="1">
            <a:spLocks noChangeArrowheads="1"/>
          </p:cNvSpPr>
          <p:nvPr/>
        </p:nvSpPr>
        <p:spPr bwMode="auto">
          <a:xfrm>
            <a:off x="541338" y="387350"/>
            <a:ext cx="2305050" cy="427038"/>
          </a:xfrm>
          <a:prstGeom prst="rect">
            <a:avLst/>
          </a:prstGeom>
          <a:noFill/>
          <a:ln w="9525" algn="ctr">
            <a:noFill/>
            <a:miter lim="800000"/>
            <a:headEnd/>
            <a:tailEnd/>
          </a:ln>
        </p:spPr>
        <p:txBody>
          <a:bodyPr>
            <a:spAutoFit/>
          </a:bodyPr>
          <a:lstStyle/>
          <a:p>
            <a:pPr>
              <a:spcBef>
                <a:spcPct val="50000"/>
              </a:spcBef>
            </a:pPr>
            <a:r>
              <a:rPr lang="en-US" sz="2200">
                <a:solidFill>
                  <a:schemeClr val="bg1"/>
                </a:solidFill>
              </a:rPr>
              <a:t>K e y   T e r m </a:t>
            </a:r>
          </a:p>
        </p:txBody>
      </p:sp>
      <p:sp>
        <p:nvSpPr>
          <p:cNvPr id="101379" name="Text Box 5"/>
          <p:cNvSpPr txBox="1">
            <a:spLocks noChangeArrowheads="1"/>
          </p:cNvSpPr>
          <p:nvPr/>
        </p:nvSpPr>
        <p:spPr bwMode="auto">
          <a:xfrm>
            <a:off x="566738" y="423863"/>
            <a:ext cx="3453719" cy="461962"/>
          </a:xfrm>
          <a:prstGeom prst="rect">
            <a:avLst/>
          </a:prstGeom>
          <a:noFill/>
          <a:ln w="9525">
            <a:noFill/>
            <a:miter lim="800000"/>
            <a:headEnd/>
            <a:tailEnd/>
          </a:ln>
        </p:spPr>
        <p:txBody>
          <a:bodyPr wrap="square">
            <a:spAutoFit/>
          </a:bodyPr>
          <a:lstStyle/>
          <a:p>
            <a:pPr>
              <a:spcBef>
                <a:spcPct val="10000"/>
              </a:spcBef>
              <a:spcAft>
                <a:spcPct val="10000"/>
              </a:spcAft>
            </a:pPr>
            <a:r>
              <a:rPr lang="el-GR" sz="2400" dirty="0" smtClean="0">
                <a:solidFill>
                  <a:srgbClr val="007589"/>
                </a:solidFill>
              </a:rPr>
              <a:t>ΣΗΜΕΙΑ-ΚΛΕΙΔΙΑ</a:t>
            </a:r>
            <a:endParaRPr lang="en-US" sz="2400" dirty="0">
              <a:solidFill>
                <a:srgbClr val="007589"/>
              </a:solidFill>
            </a:endParaRPr>
          </a:p>
        </p:txBody>
      </p:sp>
      <p:cxnSp>
        <p:nvCxnSpPr>
          <p:cNvPr id="101380" name="Straight Connector 8"/>
          <p:cNvCxnSpPr>
            <a:cxnSpLocks noChangeShapeType="1"/>
          </p:cNvCxnSpPr>
          <p:nvPr/>
        </p:nvCxnSpPr>
        <p:spPr bwMode="auto">
          <a:xfrm>
            <a:off x="566738" y="819150"/>
            <a:ext cx="8339137" cy="0"/>
          </a:xfrm>
          <a:prstGeom prst="line">
            <a:avLst/>
          </a:prstGeom>
          <a:noFill/>
          <a:ln w="19050" cap="rnd" algn="ctr">
            <a:solidFill>
              <a:srgbClr val="007589"/>
            </a:solidFill>
            <a:prstDash val="sysDash"/>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8114"/>
                                        </p:tgtEl>
                                        <p:attrNameLst>
                                          <p:attrName>style.visibility</p:attrName>
                                        </p:attrNameLst>
                                      </p:cBhvr>
                                      <p:to>
                                        <p:strVal val="visible"/>
                                      </p:to>
                                    </p:set>
                                    <p:animEffect transition="in" filter="wipe(left)">
                                      <p:cBhvr>
                                        <p:cTn id="7" dur="500"/>
                                        <p:tgtEl>
                                          <p:spTgt spid="858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8114" grpId="0" bldLvl="2"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ChangeArrowheads="1"/>
          </p:cNvSpPr>
          <p:nvPr/>
        </p:nvSpPr>
        <p:spPr bwMode="auto">
          <a:xfrm>
            <a:off x="566738" y="1350963"/>
            <a:ext cx="8142287" cy="3308123"/>
          </a:xfrm>
          <a:prstGeom prst="rect">
            <a:avLst/>
          </a:prstGeom>
          <a:noFill/>
          <a:ln w="9525">
            <a:noFill/>
            <a:miter lim="800000"/>
            <a:headEnd/>
            <a:tailEnd/>
          </a:ln>
        </p:spPr>
        <p:txBody>
          <a:bodyPr/>
          <a:lstStyle/>
          <a:p>
            <a:pPr marL="465138" indent="-465138">
              <a:spcBef>
                <a:spcPct val="10000"/>
              </a:spcBef>
              <a:spcAft>
                <a:spcPct val="10000"/>
              </a:spcAft>
            </a:pPr>
            <a:r>
              <a:rPr lang="en-US" sz="2400" b="0" dirty="0"/>
              <a:t>6. 	</a:t>
            </a:r>
            <a:r>
              <a:rPr lang="el-GR" sz="2400" b="0" dirty="0" smtClean="0"/>
              <a:t>Οι πολιτικές Ενίσχυσης της Προσαρμογής από το Εμπόριο έχουν στόχο να αποζημιώσουν αυτού που επλήγησαν από το εμπόριο, παρέχοντας επιπλέον εισόδημα κατά την περίοδο της ανεργίας. Πρόσφατα, το πρόγραμμα Ενίσχυσης της Προσαρμογής από το Εμπόριο στις Ηνωμένες Πολιτείες επεκτάθηκε ώστε να περιλαμβάνει και εργαζόμενους που έχασαν τη δουλειά τους σε κλάδους παροχής υπηρεσιών. </a:t>
            </a:r>
            <a:endParaRPr lang="en-US" sz="2400" b="0" dirty="0"/>
          </a:p>
        </p:txBody>
      </p:sp>
      <p:sp>
        <p:nvSpPr>
          <p:cNvPr id="103426" name="Text Box 6"/>
          <p:cNvSpPr txBox="1">
            <a:spLocks noChangeArrowheads="1"/>
          </p:cNvSpPr>
          <p:nvPr/>
        </p:nvSpPr>
        <p:spPr bwMode="auto">
          <a:xfrm>
            <a:off x="541338" y="387350"/>
            <a:ext cx="2305050" cy="427038"/>
          </a:xfrm>
          <a:prstGeom prst="rect">
            <a:avLst/>
          </a:prstGeom>
          <a:noFill/>
          <a:ln w="9525" algn="ctr">
            <a:noFill/>
            <a:miter lim="800000"/>
            <a:headEnd/>
            <a:tailEnd/>
          </a:ln>
        </p:spPr>
        <p:txBody>
          <a:bodyPr>
            <a:spAutoFit/>
          </a:bodyPr>
          <a:lstStyle/>
          <a:p>
            <a:pPr>
              <a:spcBef>
                <a:spcPct val="50000"/>
              </a:spcBef>
            </a:pPr>
            <a:r>
              <a:rPr lang="en-US" sz="2200">
                <a:solidFill>
                  <a:schemeClr val="bg1"/>
                </a:solidFill>
              </a:rPr>
              <a:t>K e y   T e r m </a:t>
            </a:r>
          </a:p>
        </p:txBody>
      </p:sp>
      <p:sp>
        <p:nvSpPr>
          <p:cNvPr id="103427" name="Text Box 5"/>
          <p:cNvSpPr txBox="1">
            <a:spLocks noChangeArrowheads="1"/>
          </p:cNvSpPr>
          <p:nvPr/>
        </p:nvSpPr>
        <p:spPr bwMode="auto">
          <a:xfrm>
            <a:off x="566738" y="423863"/>
            <a:ext cx="3468233" cy="461962"/>
          </a:xfrm>
          <a:prstGeom prst="rect">
            <a:avLst/>
          </a:prstGeom>
          <a:noFill/>
          <a:ln w="9525">
            <a:noFill/>
            <a:miter lim="800000"/>
            <a:headEnd/>
            <a:tailEnd/>
          </a:ln>
        </p:spPr>
        <p:txBody>
          <a:bodyPr wrap="square">
            <a:spAutoFit/>
          </a:bodyPr>
          <a:lstStyle/>
          <a:p>
            <a:pPr>
              <a:spcBef>
                <a:spcPct val="10000"/>
              </a:spcBef>
              <a:spcAft>
                <a:spcPct val="10000"/>
              </a:spcAft>
            </a:pPr>
            <a:r>
              <a:rPr lang="el-GR" sz="2400" dirty="0" smtClean="0">
                <a:solidFill>
                  <a:srgbClr val="007589"/>
                </a:solidFill>
              </a:rPr>
              <a:t>ΣΗΜΕΙΑ-ΚΛΕΙΔΙΑ</a:t>
            </a:r>
            <a:endParaRPr lang="en-US" sz="2400" dirty="0">
              <a:solidFill>
                <a:srgbClr val="007589"/>
              </a:solidFill>
            </a:endParaRPr>
          </a:p>
        </p:txBody>
      </p:sp>
      <p:cxnSp>
        <p:nvCxnSpPr>
          <p:cNvPr id="103428" name="Straight Connector 8"/>
          <p:cNvCxnSpPr>
            <a:cxnSpLocks noChangeShapeType="1"/>
          </p:cNvCxnSpPr>
          <p:nvPr/>
        </p:nvCxnSpPr>
        <p:spPr bwMode="auto">
          <a:xfrm>
            <a:off x="566738" y="819150"/>
            <a:ext cx="8339137" cy="0"/>
          </a:xfrm>
          <a:prstGeom prst="line">
            <a:avLst/>
          </a:prstGeom>
          <a:noFill/>
          <a:ln w="19050" cap="rnd" algn="ctr">
            <a:solidFill>
              <a:srgbClr val="007589"/>
            </a:solidFill>
            <a:prstDash val="sysDash"/>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8114"/>
                                        </p:tgtEl>
                                        <p:attrNameLst>
                                          <p:attrName>style.visibility</p:attrName>
                                        </p:attrNameLst>
                                      </p:cBhvr>
                                      <p:to>
                                        <p:strVal val="visible"/>
                                      </p:to>
                                    </p:set>
                                    <p:animEffect transition="in" filter="wipe(left)">
                                      <p:cBhvr>
                                        <p:cTn id="7" dur="500"/>
                                        <p:tgtEl>
                                          <p:spTgt spid="858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8114" grpId="0" bldLvl="2"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ChangeArrowheads="1"/>
          </p:cNvSpPr>
          <p:nvPr/>
        </p:nvSpPr>
        <p:spPr bwMode="auto">
          <a:xfrm>
            <a:off x="566738" y="1350964"/>
            <a:ext cx="8142287" cy="2988808"/>
          </a:xfrm>
          <a:prstGeom prst="rect">
            <a:avLst/>
          </a:prstGeom>
          <a:noFill/>
          <a:ln w="9525">
            <a:noFill/>
            <a:miter lim="800000"/>
            <a:headEnd/>
            <a:tailEnd/>
          </a:ln>
        </p:spPr>
        <p:txBody>
          <a:bodyPr/>
          <a:lstStyle/>
          <a:p>
            <a:pPr marL="465138" indent="-465138">
              <a:spcBef>
                <a:spcPct val="10000"/>
              </a:spcBef>
              <a:spcAft>
                <a:spcPct val="10000"/>
              </a:spcAft>
            </a:pPr>
            <a:r>
              <a:rPr lang="en-US" sz="2400" b="0" dirty="0"/>
              <a:t>7.	</a:t>
            </a:r>
            <a:r>
              <a:rPr lang="el-GR" sz="2400" b="0" dirty="0" smtClean="0"/>
              <a:t>Ακόμα κι όταν πολλοί άνθρωποι απασχολούνται σε εξαγωγικές δραστηριότητες, όπως αυτοί που συμμετέχουν στις εξαγωγές καφές από συγκεκριμένες αναπτυσσόμενες χώρες, οι διακυμάνσεις στην παγκόσμια τιμή του καφές μπορούν να οδηγήσουν σε μεγάλες μεταβολές του εισοδήματος των καλλιεργητών και των εργαζομένων. </a:t>
            </a:r>
            <a:endParaRPr lang="en-US" sz="2400" b="0" dirty="0"/>
          </a:p>
        </p:txBody>
      </p:sp>
      <p:sp>
        <p:nvSpPr>
          <p:cNvPr id="105474" name="Text Box 6"/>
          <p:cNvSpPr txBox="1">
            <a:spLocks noChangeArrowheads="1"/>
          </p:cNvSpPr>
          <p:nvPr/>
        </p:nvSpPr>
        <p:spPr bwMode="auto">
          <a:xfrm>
            <a:off x="541338" y="387350"/>
            <a:ext cx="2305050" cy="427038"/>
          </a:xfrm>
          <a:prstGeom prst="rect">
            <a:avLst/>
          </a:prstGeom>
          <a:noFill/>
          <a:ln w="9525" algn="ctr">
            <a:noFill/>
            <a:miter lim="800000"/>
            <a:headEnd/>
            <a:tailEnd/>
          </a:ln>
        </p:spPr>
        <p:txBody>
          <a:bodyPr>
            <a:spAutoFit/>
          </a:bodyPr>
          <a:lstStyle/>
          <a:p>
            <a:pPr>
              <a:spcBef>
                <a:spcPct val="50000"/>
              </a:spcBef>
            </a:pPr>
            <a:r>
              <a:rPr lang="en-US" sz="2200">
                <a:solidFill>
                  <a:schemeClr val="bg1"/>
                </a:solidFill>
              </a:rPr>
              <a:t>K e y   T e r m </a:t>
            </a:r>
          </a:p>
        </p:txBody>
      </p:sp>
      <p:sp>
        <p:nvSpPr>
          <p:cNvPr id="105475" name="Text Box 5"/>
          <p:cNvSpPr txBox="1">
            <a:spLocks noChangeArrowheads="1"/>
          </p:cNvSpPr>
          <p:nvPr/>
        </p:nvSpPr>
        <p:spPr bwMode="auto">
          <a:xfrm>
            <a:off x="566738" y="423863"/>
            <a:ext cx="3192462" cy="461962"/>
          </a:xfrm>
          <a:prstGeom prst="rect">
            <a:avLst/>
          </a:prstGeom>
          <a:noFill/>
          <a:ln w="9525">
            <a:noFill/>
            <a:miter lim="800000"/>
            <a:headEnd/>
            <a:tailEnd/>
          </a:ln>
        </p:spPr>
        <p:txBody>
          <a:bodyPr wrap="square">
            <a:spAutoFit/>
          </a:bodyPr>
          <a:lstStyle/>
          <a:p>
            <a:pPr>
              <a:spcBef>
                <a:spcPct val="10000"/>
              </a:spcBef>
              <a:spcAft>
                <a:spcPct val="10000"/>
              </a:spcAft>
            </a:pPr>
            <a:r>
              <a:rPr lang="el-GR" sz="2400" dirty="0" smtClean="0">
                <a:solidFill>
                  <a:srgbClr val="007589"/>
                </a:solidFill>
              </a:rPr>
              <a:t>ΣΗΜΕΙΑ-ΚΛΕΙΔΙΑ</a:t>
            </a:r>
            <a:endParaRPr lang="en-US" sz="2400" dirty="0">
              <a:solidFill>
                <a:srgbClr val="007589"/>
              </a:solidFill>
            </a:endParaRPr>
          </a:p>
        </p:txBody>
      </p:sp>
      <p:cxnSp>
        <p:nvCxnSpPr>
          <p:cNvPr id="105476" name="Straight Connector 8"/>
          <p:cNvCxnSpPr>
            <a:cxnSpLocks noChangeShapeType="1"/>
          </p:cNvCxnSpPr>
          <p:nvPr/>
        </p:nvCxnSpPr>
        <p:spPr bwMode="auto">
          <a:xfrm>
            <a:off x="566738" y="819150"/>
            <a:ext cx="8339137" cy="0"/>
          </a:xfrm>
          <a:prstGeom prst="line">
            <a:avLst/>
          </a:prstGeom>
          <a:noFill/>
          <a:ln w="19050" cap="rnd" algn="ctr">
            <a:solidFill>
              <a:srgbClr val="007589"/>
            </a:solidFill>
            <a:prstDash val="sysDash"/>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8114"/>
                                        </p:tgtEl>
                                        <p:attrNameLst>
                                          <p:attrName>style.visibility</p:attrName>
                                        </p:attrNameLst>
                                      </p:cBhvr>
                                      <p:to>
                                        <p:strVal val="visible"/>
                                      </p:to>
                                    </p:set>
                                    <p:animEffect transition="in" filter="wipe(left)">
                                      <p:cBhvr>
                                        <p:cTn id="7" dur="500"/>
                                        <p:tgtEl>
                                          <p:spTgt spid="858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8114" grpId="0" bldLvl="2"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ChangeArrowheads="1"/>
          </p:cNvSpPr>
          <p:nvPr/>
        </p:nvSpPr>
        <p:spPr bwMode="auto">
          <a:xfrm>
            <a:off x="566738" y="1350963"/>
            <a:ext cx="2909887" cy="4179887"/>
          </a:xfrm>
          <a:prstGeom prst="rect">
            <a:avLst/>
          </a:prstGeom>
          <a:noFill/>
          <a:ln w="9525">
            <a:noFill/>
            <a:miter lim="800000"/>
            <a:headEnd/>
            <a:tailEnd/>
          </a:ln>
        </p:spPr>
        <p:txBody>
          <a:bodyPr/>
          <a:lstStyle/>
          <a:p>
            <a:pPr>
              <a:spcBef>
                <a:spcPct val="10000"/>
              </a:spcBef>
              <a:spcAft>
                <a:spcPct val="10000"/>
              </a:spcAft>
            </a:pPr>
            <a:r>
              <a:rPr lang="el-GR" sz="1600" dirty="0" smtClean="0"/>
              <a:t>Υπόδειγμα συγκεκριμένων παραγωγικών συντελεστών</a:t>
            </a:r>
            <a:endParaRPr lang="en-US" sz="1600" dirty="0"/>
          </a:p>
          <a:p>
            <a:pPr>
              <a:spcBef>
                <a:spcPct val="10000"/>
              </a:spcBef>
              <a:spcAft>
                <a:spcPct val="10000"/>
              </a:spcAft>
            </a:pPr>
            <a:r>
              <a:rPr lang="el-GR" sz="1600" dirty="0" smtClean="0"/>
              <a:t>Φθίνουσες αποδόσεις</a:t>
            </a:r>
            <a:endParaRPr lang="en-US" sz="1600" dirty="0"/>
          </a:p>
          <a:p>
            <a:pPr>
              <a:spcBef>
                <a:spcPct val="10000"/>
              </a:spcBef>
              <a:spcAft>
                <a:spcPct val="10000"/>
              </a:spcAft>
            </a:pPr>
            <a:r>
              <a:rPr lang="el-GR" sz="1600" dirty="0" smtClean="0"/>
              <a:t>αυτάρκεια</a:t>
            </a:r>
            <a:endParaRPr lang="en-US" sz="1600" dirty="0"/>
          </a:p>
        </p:txBody>
      </p:sp>
      <p:sp>
        <p:nvSpPr>
          <p:cNvPr id="107522" name="Text Box 6"/>
          <p:cNvSpPr txBox="1">
            <a:spLocks noChangeArrowheads="1"/>
          </p:cNvSpPr>
          <p:nvPr/>
        </p:nvSpPr>
        <p:spPr bwMode="auto">
          <a:xfrm>
            <a:off x="541338" y="387350"/>
            <a:ext cx="2305050" cy="427038"/>
          </a:xfrm>
          <a:prstGeom prst="rect">
            <a:avLst/>
          </a:prstGeom>
          <a:noFill/>
          <a:ln w="9525" algn="ctr">
            <a:noFill/>
            <a:miter lim="800000"/>
            <a:headEnd/>
            <a:tailEnd/>
          </a:ln>
        </p:spPr>
        <p:txBody>
          <a:bodyPr>
            <a:spAutoFit/>
          </a:bodyPr>
          <a:lstStyle/>
          <a:p>
            <a:pPr>
              <a:spcBef>
                <a:spcPct val="50000"/>
              </a:spcBef>
            </a:pPr>
            <a:r>
              <a:rPr lang="en-US" sz="2200">
                <a:solidFill>
                  <a:schemeClr val="bg1"/>
                </a:solidFill>
              </a:rPr>
              <a:t>K e y   T e r m </a:t>
            </a:r>
          </a:p>
        </p:txBody>
      </p:sp>
      <p:sp>
        <p:nvSpPr>
          <p:cNvPr id="8" name="Text Box 5"/>
          <p:cNvSpPr txBox="1">
            <a:spLocks noChangeArrowheads="1"/>
          </p:cNvSpPr>
          <p:nvPr/>
        </p:nvSpPr>
        <p:spPr bwMode="auto">
          <a:xfrm>
            <a:off x="566738" y="423863"/>
            <a:ext cx="2698976" cy="461665"/>
          </a:xfrm>
          <a:prstGeom prst="rect">
            <a:avLst/>
          </a:prstGeom>
          <a:noFill/>
          <a:ln w="9525">
            <a:noFill/>
            <a:miter lim="800000"/>
            <a:headEnd/>
            <a:tailEnd/>
          </a:ln>
        </p:spPr>
        <p:txBody>
          <a:bodyPr wrap="square">
            <a:spAutoFit/>
          </a:bodyPr>
          <a:lstStyle/>
          <a:p>
            <a:pPr>
              <a:spcBef>
                <a:spcPct val="10000"/>
              </a:spcBef>
              <a:spcAft>
                <a:spcPct val="10000"/>
              </a:spcAft>
            </a:pPr>
            <a:r>
              <a:rPr lang="el-GR" sz="2400" dirty="0" smtClean="0">
                <a:solidFill>
                  <a:srgbClr val="007589"/>
                </a:solidFill>
              </a:rPr>
              <a:t>ΟΡΟΙ-ΚΛΕΙΔΙΑ</a:t>
            </a:r>
            <a:endParaRPr lang="en-US" sz="2400" dirty="0">
              <a:solidFill>
                <a:srgbClr val="007589"/>
              </a:solidFill>
            </a:endParaRPr>
          </a:p>
        </p:txBody>
      </p:sp>
      <p:cxnSp>
        <p:nvCxnSpPr>
          <p:cNvPr id="9" name="Straight Connector 8"/>
          <p:cNvCxnSpPr>
            <a:cxnSpLocks noChangeShapeType="1"/>
          </p:cNvCxnSpPr>
          <p:nvPr/>
        </p:nvCxnSpPr>
        <p:spPr bwMode="auto">
          <a:xfrm>
            <a:off x="566738" y="819150"/>
            <a:ext cx="8339137" cy="0"/>
          </a:xfrm>
          <a:prstGeom prst="line">
            <a:avLst/>
          </a:prstGeom>
          <a:noFill/>
          <a:ln w="19050" cap="rnd" algn="ctr">
            <a:solidFill>
              <a:srgbClr val="007589"/>
            </a:solidFill>
            <a:prstDash val="sysDash"/>
            <a:round/>
            <a:headEnd/>
            <a:tailEnd/>
          </a:ln>
        </p:spPr>
      </p:cxnSp>
      <p:sp>
        <p:nvSpPr>
          <p:cNvPr id="6" name="Rectangle 2"/>
          <p:cNvSpPr>
            <a:spLocks noChangeArrowheads="1"/>
          </p:cNvSpPr>
          <p:nvPr/>
        </p:nvSpPr>
        <p:spPr bwMode="auto">
          <a:xfrm>
            <a:off x="3512457" y="1350963"/>
            <a:ext cx="2510518" cy="4519612"/>
          </a:xfrm>
          <a:prstGeom prst="rect">
            <a:avLst/>
          </a:prstGeom>
          <a:noFill/>
          <a:ln w="9525">
            <a:noFill/>
            <a:miter lim="800000"/>
            <a:headEnd/>
            <a:tailEnd/>
          </a:ln>
        </p:spPr>
        <p:txBody>
          <a:bodyPr/>
          <a:lstStyle/>
          <a:p>
            <a:pPr>
              <a:spcBef>
                <a:spcPct val="10000"/>
              </a:spcBef>
              <a:spcAft>
                <a:spcPct val="10000"/>
              </a:spcAft>
            </a:pPr>
            <a:r>
              <a:rPr lang="el-GR" sz="1600" dirty="0" smtClean="0"/>
              <a:t>εμπάργκο</a:t>
            </a:r>
            <a:endParaRPr lang="en-US" sz="1600" dirty="0"/>
          </a:p>
          <a:p>
            <a:pPr>
              <a:spcBef>
                <a:spcPct val="10000"/>
              </a:spcBef>
              <a:spcAft>
                <a:spcPct val="10000"/>
              </a:spcAft>
            </a:pPr>
            <a:r>
              <a:rPr lang="el-GR" sz="1600" dirty="0" smtClean="0"/>
              <a:t>Πραγματικός μισθός</a:t>
            </a:r>
            <a:endParaRPr lang="en-US" sz="1600" dirty="0"/>
          </a:p>
          <a:p>
            <a:pPr>
              <a:spcBef>
                <a:spcPct val="10000"/>
              </a:spcBef>
              <a:spcAft>
                <a:spcPct val="10000"/>
              </a:spcAft>
            </a:pPr>
            <a:r>
              <a:rPr lang="el-GR" sz="1600" dirty="0" smtClean="0"/>
              <a:t>Ενίσχυση Προσαρμογής από το Εμπόριο</a:t>
            </a:r>
            <a:r>
              <a:rPr lang="en-US" sz="1600" dirty="0" smtClean="0"/>
              <a:t>(TAA</a:t>
            </a:r>
            <a:r>
              <a:rPr lang="en-US" sz="1600" dirty="0"/>
              <a:t>)</a:t>
            </a:r>
          </a:p>
        </p:txBody>
      </p:sp>
      <p:sp>
        <p:nvSpPr>
          <p:cNvPr id="7" name="Rectangle 2"/>
          <p:cNvSpPr>
            <a:spLocks noChangeArrowheads="1"/>
          </p:cNvSpPr>
          <p:nvPr/>
        </p:nvSpPr>
        <p:spPr bwMode="auto">
          <a:xfrm>
            <a:off x="6256338" y="1350963"/>
            <a:ext cx="2887662" cy="4519612"/>
          </a:xfrm>
          <a:prstGeom prst="rect">
            <a:avLst/>
          </a:prstGeom>
          <a:noFill/>
          <a:ln w="9525">
            <a:noFill/>
            <a:miter lim="800000"/>
            <a:headEnd/>
            <a:tailEnd/>
          </a:ln>
        </p:spPr>
        <p:txBody>
          <a:bodyPr/>
          <a:lstStyle/>
          <a:p>
            <a:pPr>
              <a:spcBef>
                <a:spcPct val="10000"/>
              </a:spcBef>
              <a:spcAft>
                <a:spcPct val="10000"/>
              </a:spcAft>
            </a:pPr>
            <a:r>
              <a:rPr lang="el-GR" sz="1600" dirty="0" smtClean="0"/>
              <a:t>υπηρεσίες</a:t>
            </a:r>
            <a:endParaRPr lang="en-US" sz="1600" dirty="0"/>
          </a:p>
          <a:p>
            <a:pPr>
              <a:spcBef>
                <a:spcPct val="10000"/>
              </a:spcBef>
              <a:spcAft>
                <a:spcPct val="10000"/>
              </a:spcAft>
            </a:pPr>
            <a:r>
              <a:rPr lang="el-GR" sz="1600" dirty="0" smtClean="0"/>
              <a:t>Ενοίκιο κεφαλαίου</a:t>
            </a:r>
            <a:endParaRPr lang="en-US" sz="1600" dirty="0"/>
          </a:p>
          <a:p>
            <a:pPr>
              <a:spcBef>
                <a:spcPct val="10000"/>
              </a:spcBef>
              <a:spcAft>
                <a:spcPct val="10000"/>
              </a:spcAft>
            </a:pPr>
            <a:r>
              <a:rPr lang="el-GR" sz="1600" dirty="0" smtClean="0"/>
              <a:t>Ενοίκιο γης</a:t>
            </a:r>
            <a:endParaRPr lang="en-US" sz="1600" b="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858114"/>
                                        </p:tgtEl>
                                        <p:attrNameLst>
                                          <p:attrName>style.visibility</p:attrName>
                                        </p:attrNameLst>
                                      </p:cBhvr>
                                      <p:to>
                                        <p:strVal val="visible"/>
                                      </p:to>
                                    </p:set>
                                    <p:animEffect transition="in" filter="wipe(left)">
                                      <p:cBhvr>
                                        <p:cTn id="16" dur="500"/>
                                        <p:tgtEl>
                                          <p:spTgt spid="858114"/>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8114" grpId="0" bldLvl="2" autoUpdateAnimBg="0"/>
      <p:bldP spid="8" grpId="0"/>
      <p:bldP spid="6" grpId="0" bldLvl="2" autoUpdateAnimBg="0"/>
      <p:bldP spid="7" grpId="0" bldLvl="2"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Rectangle 5"/>
          <p:cNvSpPr>
            <a:spLocks noChangeArrowheads="1"/>
          </p:cNvSpPr>
          <p:nvPr/>
        </p:nvSpPr>
        <p:spPr bwMode="auto">
          <a:xfrm>
            <a:off x="566738" y="820738"/>
            <a:ext cx="7351712" cy="461962"/>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Η Χώρα μας</a:t>
            </a:r>
            <a:endParaRPr lang="en-US" sz="2400" dirty="0">
              <a:solidFill>
                <a:srgbClr val="356A41"/>
              </a:solidFill>
            </a:endParaRPr>
          </a:p>
        </p:txBody>
      </p:sp>
      <p:grpSp>
        <p:nvGrpSpPr>
          <p:cNvPr id="15" name="Group 39"/>
          <p:cNvGrpSpPr>
            <a:grpSpLocks/>
          </p:cNvGrpSpPr>
          <p:nvPr/>
        </p:nvGrpSpPr>
        <p:grpSpPr bwMode="auto">
          <a:xfrm>
            <a:off x="533400" y="1282700"/>
            <a:ext cx="7808913" cy="5246688"/>
            <a:chOff x="566738" y="2200275"/>
            <a:chExt cx="7805737" cy="4219575"/>
          </a:xfrm>
        </p:grpSpPr>
        <p:sp>
          <p:nvSpPr>
            <p:cNvPr id="22545" name="Rectangle 16"/>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22546" name="Rectangle 17"/>
            <p:cNvSpPr>
              <a:spLocks noChangeArrowheads="1"/>
            </p:cNvSpPr>
            <p:nvPr/>
          </p:nvSpPr>
          <p:spPr bwMode="auto">
            <a:xfrm>
              <a:off x="581024" y="2219326"/>
              <a:ext cx="7772401" cy="266995"/>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19" name="Text Box 7"/>
          <p:cNvSpPr txBox="1">
            <a:spLocks noChangeArrowheads="1"/>
          </p:cNvSpPr>
          <p:nvPr/>
        </p:nvSpPr>
        <p:spPr bwMode="auto">
          <a:xfrm>
            <a:off x="561975" y="1303338"/>
            <a:ext cx="1181100" cy="285750"/>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ΣΧΗΜΑ</a:t>
            </a:r>
            <a:r>
              <a:rPr lang="en-US" dirty="0" smtClean="0"/>
              <a:t> </a:t>
            </a:r>
            <a:r>
              <a:rPr lang="en-US" dirty="0"/>
              <a:t>3-1</a:t>
            </a:r>
          </a:p>
        </p:txBody>
      </p:sp>
      <p:sp>
        <p:nvSpPr>
          <p:cNvPr id="21" name="Rectangle 20"/>
          <p:cNvSpPr>
            <a:spLocks noChangeArrowheads="1"/>
          </p:cNvSpPr>
          <p:nvPr/>
        </p:nvSpPr>
        <p:spPr bwMode="auto">
          <a:xfrm>
            <a:off x="657225" y="1730375"/>
            <a:ext cx="7542213" cy="2982913"/>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24" name="Rectangle 23"/>
          <p:cNvSpPr>
            <a:spLocks noChangeArrowheads="1"/>
          </p:cNvSpPr>
          <p:nvPr/>
        </p:nvSpPr>
        <p:spPr bwMode="auto">
          <a:xfrm>
            <a:off x="571500" y="4713288"/>
            <a:ext cx="3878263" cy="1384995"/>
          </a:xfrm>
          <a:prstGeom prst="rect">
            <a:avLst/>
          </a:prstGeom>
          <a:noFill/>
          <a:ln w="9525">
            <a:noFill/>
            <a:miter lim="800000"/>
            <a:headEnd/>
            <a:tailEnd/>
          </a:ln>
        </p:spPr>
        <p:txBody>
          <a:bodyPr>
            <a:spAutoFit/>
          </a:bodyPr>
          <a:lstStyle/>
          <a:p>
            <a:pPr>
              <a:spcBef>
                <a:spcPct val="10000"/>
              </a:spcBef>
              <a:spcAft>
                <a:spcPct val="10000"/>
              </a:spcAft>
            </a:pPr>
            <a:r>
              <a:rPr lang="el-GR" sz="1800" dirty="0" smtClean="0">
                <a:solidFill>
                  <a:srgbClr val="8A3A6A"/>
                </a:solidFill>
              </a:rPr>
              <a:t>Διάγραμμα</a:t>
            </a:r>
            <a:r>
              <a:rPr lang="en-US" sz="1800" dirty="0" smtClean="0">
                <a:solidFill>
                  <a:srgbClr val="8A3A6A"/>
                </a:solidFill>
              </a:rPr>
              <a:t> (</a:t>
            </a:r>
            <a:r>
              <a:rPr lang="el-GR" sz="1800" dirty="0" smtClean="0">
                <a:solidFill>
                  <a:srgbClr val="8A3A6A"/>
                </a:solidFill>
              </a:rPr>
              <a:t>α</a:t>
            </a:r>
            <a:r>
              <a:rPr lang="en-US" sz="1800" dirty="0" smtClean="0">
                <a:solidFill>
                  <a:srgbClr val="8A3A6A"/>
                </a:solidFill>
              </a:rPr>
              <a:t>) </a:t>
            </a:r>
            <a:r>
              <a:rPr lang="el-GR" sz="1800" dirty="0" smtClean="0">
                <a:solidFill>
                  <a:srgbClr val="8A3A6A"/>
                </a:solidFill>
              </a:rPr>
              <a:t>Βιομηχανικό Προϊόν </a:t>
            </a:r>
            <a:r>
              <a:rPr lang="en-US" sz="1800" dirty="0" smtClean="0">
                <a:solidFill>
                  <a:srgbClr val="8A3A6A"/>
                </a:solidFill>
              </a:rPr>
              <a:t> </a:t>
            </a:r>
            <a:r>
              <a:rPr lang="el-GR" sz="1600" dirty="0" smtClean="0"/>
              <a:t>Καθώς χρησιμοποιείται περισσότερο εργατικό δυναμικό, το προϊόν αυξάνει, αλλά με φθίνοντα ρυθμό. </a:t>
            </a:r>
            <a:r>
              <a:rPr lang="en-US" sz="1600" dirty="0" smtClean="0"/>
              <a:t> </a:t>
            </a:r>
            <a:endParaRPr lang="en-US" sz="1600" dirty="0"/>
          </a:p>
        </p:txBody>
      </p:sp>
      <p:sp>
        <p:nvSpPr>
          <p:cNvPr id="32" name="Rectangle 31"/>
          <p:cNvSpPr>
            <a:spLocks noChangeArrowheads="1"/>
          </p:cNvSpPr>
          <p:nvPr/>
        </p:nvSpPr>
        <p:spPr bwMode="auto">
          <a:xfrm>
            <a:off x="4760913" y="4713288"/>
            <a:ext cx="3438525" cy="1631216"/>
          </a:xfrm>
          <a:prstGeom prst="rect">
            <a:avLst/>
          </a:prstGeom>
          <a:noFill/>
          <a:ln w="9525">
            <a:noFill/>
            <a:miter lim="800000"/>
            <a:headEnd/>
            <a:tailEnd/>
          </a:ln>
        </p:spPr>
        <p:txBody>
          <a:bodyPr>
            <a:spAutoFit/>
          </a:bodyPr>
          <a:lstStyle/>
          <a:p>
            <a:pPr>
              <a:spcBef>
                <a:spcPct val="10000"/>
              </a:spcBef>
              <a:spcAft>
                <a:spcPct val="10000"/>
              </a:spcAft>
            </a:pPr>
            <a:r>
              <a:rPr lang="el-GR" sz="1800" dirty="0" smtClean="0">
                <a:solidFill>
                  <a:srgbClr val="8A3A6A"/>
                </a:solidFill>
              </a:rPr>
              <a:t>Διάγραμμα (β</a:t>
            </a:r>
            <a:r>
              <a:rPr lang="en-US" sz="1800" dirty="0" smtClean="0">
                <a:solidFill>
                  <a:srgbClr val="8A3A6A"/>
                </a:solidFill>
              </a:rPr>
              <a:t>) </a:t>
            </a:r>
            <a:r>
              <a:rPr lang="el-GR" sz="1800" dirty="0" smtClean="0">
                <a:solidFill>
                  <a:srgbClr val="8A3A6A"/>
                </a:solidFill>
              </a:rPr>
              <a:t>Φθίνον Οριακό Προϊόν Εργασία </a:t>
            </a:r>
            <a:r>
              <a:rPr lang="en-US" sz="1800" dirty="0" smtClean="0">
                <a:solidFill>
                  <a:srgbClr val="8A3A6A"/>
                </a:solidFill>
              </a:rPr>
              <a:t> </a:t>
            </a:r>
            <a:r>
              <a:rPr lang="el-GR" sz="1600" dirty="0" smtClean="0"/>
              <a:t>Μια αύξηση στη χρησιμοποιούμενη στη μεταποίηση ποσότητα εργασίας</a:t>
            </a:r>
            <a:r>
              <a:rPr lang="en-US" sz="1600" dirty="0" smtClean="0"/>
              <a:t> </a:t>
            </a:r>
            <a:r>
              <a:rPr lang="el-GR" sz="1600" dirty="0" smtClean="0"/>
              <a:t>προκαλεί μείωση του οριακού προϊόντος εργασίας. </a:t>
            </a:r>
            <a:endParaRPr lang="en-US" sz="1600" dirty="0"/>
          </a:p>
        </p:txBody>
      </p:sp>
      <p:pic>
        <p:nvPicPr>
          <p:cNvPr id="3" name="Picture 2"/>
          <p:cNvPicPr>
            <a:picLocks noChangeAspect="1"/>
          </p:cNvPicPr>
          <p:nvPr/>
        </p:nvPicPr>
        <p:blipFill>
          <a:blip r:embed="rId3" cstate="print"/>
          <a:srcRect/>
          <a:stretch>
            <a:fillRect/>
          </a:stretch>
        </p:blipFill>
        <p:spPr bwMode="auto">
          <a:xfrm>
            <a:off x="763588" y="1816100"/>
            <a:ext cx="3557587" cy="2897188"/>
          </a:xfrm>
          <a:prstGeom prst="rect">
            <a:avLst/>
          </a:prstGeom>
          <a:noFill/>
          <a:ln w="9525">
            <a:noFill/>
            <a:miter lim="800000"/>
            <a:headEnd/>
            <a:tailEnd/>
          </a:ln>
        </p:spPr>
      </p:pic>
      <p:pic>
        <p:nvPicPr>
          <p:cNvPr id="4" name="Picture 3"/>
          <p:cNvPicPr>
            <a:picLocks noChangeAspect="1"/>
          </p:cNvPicPr>
          <p:nvPr/>
        </p:nvPicPr>
        <p:blipFill>
          <a:blip r:embed="rId4" cstate="print"/>
          <a:srcRect/>
          <a:stretch>
            <a:fillRect/>
          </a:stretch>
        </p:blipFill>
        <p:spPr bwMode="auto">
          <a:xfrm>
            <a:off x="763588" y="1816100"/>
            <a:ext cx="3557587" cy="2897188"/>
          </a:xfrm>
          <a:prstGeom prst="rect">
            <a:avLst/>
          </a:prstGeom>
          <a:noFill/>
          <a:ln w="9525">
            <a:noFill/>
            <a:miter lim="800000"/>
            <a:headEnd/>
            <a:tailEnd/>
          </a:ln>
        </p:spPr>
      </p:pic>
      <p:pic>
        <p:nvPicPr>
          <p:cNvPr id="6" name="Picture 5"/>
          <p:cNvPicPr>
            <a:picLocks noChangeAspect="1"/>
          </p:cNvPicPr>
          <p:nvPr/>
        </p:nvPicPr>
        <p:blipFill>
          <a:blip r:embed="rId5" cstate="print"/>
          <a:srcRect/>
          <a:stretch>
            <a:fillRect/>
          </a:stretch>
        </p:blipFill>
        <p:spPr bwMode="auto">
          <a:xfrm>
            <a:off x="763588" y="1816100"/>
            <a:ext cx="3557587" cy="2897188"/>
          </a:xfrm>
          <a:prstGeom prst="rect">
            <a:avLst/>
          </a:prstGeom>
          <a:noFill/>
          <a:ln w="9525">
            <a:noFill/>
            <a:miter lim="800000"/>
            <a:headEnd/>
            <a:tailEnd/>
          </a:ln>
        </p:spPr>
      </p:pic>
      <p:pic>
        <p:nvPicPr>
          <p:cNvPr id="5" name="Picture 4"/>
          <p:cNvPicPr>
            <a:picLocks noChangeAspect="1"/>
          </p:cNvPicPr>
          <p:nvPr/>
        </p:nvPicPr>
        <p:blipFill>
          <a:blip r:embed="rId6" cstate="print"/>
          <a:srcRect/>
          <a:stretch>
            <a:fillRect/>
          </a:stretch>
        </p:blipFill>
        <p:spPr bwMode="auto">
          <a:xfrm>
            <a:off x="763588" y="1816100"/>
            <a:ext cx="3557587" cy="2897188"/>
          </a:xfrm>
          <a:prstGeom prst="rect">
            <a:avLst/>
          </a:prstGeom>
          <a:noFill/>
          <a:ln w="9525">
            <a:noFill/>
            <a:miter lim="800000"/>
            <a:headEnd/>
            <a:tailEnd/>
          </a:ln>
        </p:spPr>
      </p:pic>
      <p:pic>
        <p:nvPicPr>
          <p:cNvPr id="9" name="Picture 8"/>
          <p:cNvPicPr>
            <a:picLocks noChangeAspect="1"/>
          </p:cNvPicPr>
          <p:nvPr/>
        </p:nvPicPr>
        <p:blipFill>
          <a:blip r:embed="rId7" cstate="print"/>
          <a:srcRect/>
          <a:stretch>
            <a:fillRect/>
          </a:stretch>
        </p:blipFill>
        <p:spPr bwMode="auto">
          <a:xfrm>
            <a:off x="763588" y="1816100"/>
            <a:ext cx="3557587" cy="2897188"/>
          </a:xfrm>
          <a:prstGeom prst="rect">
            <a:avLst/>
          </a:prstGeom>
          <a:noFill/>
          <a:ln w="9525">
            <a:noFill/>
            <a:miter lim="800000"/>
            <a:headEnd/>
            <a:tailEnd/>
          </a:ln>
        </p:spPr>
      </p:pic>
      <p:pic>
        <p:nvPicPr>
          <p:cNvPr id="10" name="Picture 9"/>
          <p:cNvPicPr>
            <a:picLocks noChangeAspect="1"/>
          </p:cNvPicPr>
          <p:nvPr/>
        </p:nvPicPr>
        <p:blipFill>
          <a:blip r:embed="rId8" cstate="print"/>
          <a:srcRect/>
          <a:stretch>
            <a:fillRect/>
          </a:stretch>
        </p:blipFill>
        <p:spPr bwMode="auto">
          <a:xfrm>
            <a:off x="4648200" y="1816100"/>
            <a:ext cx="3170238" cy="2897188"/>
          </a:xfrm>
          <a:prstGeom prst="rect">
            <a:avLst/>
          </a:prstGeom>
          <a:noFill/>
          <a:ln w="9525">
            <a:noFill/>
            <a:miter lim="800000"/>
            <a:headEnd/>
            <a:tailEnd/>
          </a:ln>
        </p:spPr>
      </p:pic>
      <p:pic>
        <p:nvPicPr>
          <p:cNvPr id="11" name="Picture 10"/>
          <p:cNvPicPr>
            <a:picLocks noChangeAspect="1"/>
          </p:cNvPicPr>
          <p:nvPr/>
        </p:nvPicPr>
        <p:blipFill>
          <a:blip r:embed="rId9" cstate="print"/>
          <a:srcRect/>
          <a:stretch>
            <a:fillRect/>
          </a:stretch>
        </p:blipFill>
        <p:spPr bwMode="auto">
          <a:xfrm>
            <a:off x="4648200" y="1816100"/>
            <a:ext cx="3170238" cy="2897188"/>
          </a:xfrm>
          <a:prstGeom prst="rect">
            <a:avLst/>
          </a:prstGeom>
          <a:noFill/>
          <a:ln w="9525">
            <a:noFill/>
            <a:miter lim="800000"/>
            <a:headEnd/>
            <a:tailEnd/>
          </a:ln>
        </p:spPr>
      </p:pic>
      <p:sp>
        <p:nvSpPr>
          <p:cNvPr id="22542" name="Rectangle 24"/>
          <p:cNvSpPr>
            <a:spLocks noChangeArrowheads="1"/>
          </p:cNvSpPr>
          <p:nvPr/>
        </p:nvSpPr>
        <p:spPr bwMode="auto">
          <a:xfrm>
            <a:off x="877888" y="333375"/>
            <a:ext cx="3541712" cy="265113"/>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22543" name="Straight Connector 25"/>
          <p:cNvCxnSpPr>
            <a:cxnSpLocks noChangeShapeType="1"/>
          </p:cNvCxnSpPr>
          <p:nvPr/>
        </p:nvCxnSpPr>
        <p:spPr bwMode="auto">
          <a:xfrm>
            <a:off x="566738" y="609600"/>
            <a:ext cx="3852862" cy="0"/>
          </a:xfrm>
          <a:prstGeom prst="line">
            <a:avLst/>
          </a:prstGeom>
          <a:noFill/>
          <a:ln w="19050" cap="rnd" algn="ctr">
            <a:solidFill>
              <a:srgbClr val="9C3A45"/>
            </a:solidFill>
            <a:prstDash val="sysDash"/>
            <a:round/>
            <a:headEnd/>
            <a:tailEnd/>
          </a:ln>
        </p:spPr>
      </p:cxnSp>
      <p:sp>
        <p:nvSpPr>
          <p:cNvPr id="22544" name="Rectangle 3"/>
          <p:cNvSpPr>
            <a:spLocks noGrp="1" noChangeArrowheads="1"/>
          </p:cNvSpPr>
          <p:nvPr>
            <p:ph type="title"/>
          </p:nvPr>
        </p:nvSpPr>
        <p:spPr>
          <a:xfrm>
            <a:off x="566738" y="0"/>
            <a:ext cx="8577262" cy="820738"/>
          </a:xfrm>
        </p:spPr>
        <p:txBody>
          <a:bodyPr/>
          <a:lstStyle/>
          <a:p>
            <a:r>
              <a:rPr lang="en-US" dirty="0" smtClean="0">
                <a:solidFill>
                  <a:srgbClr val="69134B"/>
                </a:solidFill>
              </a:rPr>
              <a:t>1 </a:t>
            </a:r>
            <a:r>
              <a:rPr lang="el-GR" dirty="0" smtClean="0">
                <a:solidFill>
                  <a:srgbClr val="69134B"/>
                </a:solidFill>
              </a:rPr>
              <a:t>Υπόδειγμα Συγκεκριμένων Συντελεστών</a:t>
            </a:r>
            <a:endParaRPr lang="en-US" dirty="0" smtClean="0">
              <a:solidFill>
                <a:srgbClr val="69134B"/>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500"/>
                                        <p:tgtEl>
                                          <p:spTgt spid="24"/>
                                        </p:tgtEl>
                                      </p:cBhvr>
                                    </p:animEffect>
                                  </p:childTnLst>
                                </p:cTn>
                              </p:par>
                            </p:childTnLst>
                          </p:cTn>
                        </p:par>
                        <p:par>
                          <p:cTn id="24" fill="hold">
                            <p:stCondLst>
                              <p:cond delay="3000"/>
                            </p:stCondLst>
                            <p:childTnLst>
                              <p:par>
                                <p:cTn id="25" presetID="22" presetClass="entr" presetSubtype="8"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37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750"/>
                                        <p:tgtEl>
                                          <p:spTgt spid="4"/>
                                        </p:tgtEl>
                                      </p:cBhvr>
                                    </p:animEffect>
                                  </p:childTnLst>
                                </p:cTn>
                              </p:par>
                            </p:childTnLst>
                          </p:cTn>
                        </p:par>
                        <p:par>
                          <p:cTn id="32" fill="hold">
                            <p:stCondLst>
                              <p:cond delay="4500"/>
                            </p:stCondLst>
                            <p:childTnLst>
                              <p:par>
                                <p:cTn id="33" presetID="22" presetClass="entr" presetSubtype="8"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750"/>
                                        <p:tgtEl>
                                          <p:spTgt spid="5"/>
                                        </p:tgtEl>
                                      </p:cBhvr>
                                    </p:animEffect>
                                  </p:childTnLst>
                                </p:cTn>
                              </p:par>
                            </p:childTnLst>
                          </p:cTn>
                        </p:par>
                        <p:par>
                          <p:cTn id="36" fill="hold">
                            <p:stCondLst>
                              <p:cond delay="5250"/>
                            </p:stCondLst>
                            <p:childTnLst>
                              <p:par>
                                <p:cTn id="37" presetID="22" presetClass="entr" presetSubtype="8"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750"/>
                                        <p:tgtEl>
                                          <p:spTgt spid="6"/>
                                        </p:tgtEl>
                                      </p:cBhvr>
                                    </p:animEffect>
                                  </p:childTnLst>
                                </p:cTn>
                              </p:par>
                            </p:childTnLst>
                          </p:cTn>
                        </p:par>
                        <p:par>
                          <p:cTn id="40" fill="hold">
                            <p:stCondLst>
                              <p:cond delay="6000"/>
                            </p:stCondLst>
                            <p:childTnLst>
                              <p:par>
                                <p:cTn id="41" presetID="22" presetClass="entr" presetSubtype="8"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wipe(left)">
                                      <p:cBhvr>
                                        <p:cTn id="48" dur="500"/>
                                        <p:tgtEl>
                                          <p:spTgt spid="32"/>
                                        </p:tgtEl>
                                      </p:cBhvr>
                                    </p:animEffect>
                                  </p:childTnLst>
                                </p:cTn>
                              </p:par>
                            </p:childTnLst>
                          </p:cTn>
                        </p:par>
                        <p:par>
                          <p:cTn id="49" fill="hold">
                            <p:stCondLst>
                              <p:cond delay="500"/>
                            </p:stCondLst>
                            <p:childTnLst>
                              <p:par>
                                <p:cTn id="50" presetID="22" presetClass="entr" presetSubtype="8"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left)">
                                      <p:cBhvr>
                                        <p:cTn id="52" dur="1000"/>
                                        <p:tgtEl>
                                          <p:spTgt spid="10"/>
                                        </p:tgtEl>
                                      </p:cBhvr>
                                    </p:animEffect>
                                  </p:childTnLst>
                                </p:cTn>
                              </p:par>
                            </p:childTnLst>
                          </p:cTn>
                        </p:par>
                        <p:par>
                          <p:cTn id="53" fill="hold">
                            <p:stCondLst>
                              <p:cond delay="1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utoUpdateAnimBg="0"/>
      <p:bldP spid="19" grpId="0" animBg="1"/>
      <p:bldP spid="21" grpId="0" animBg="1"/>
      <p:bldP spid="24" grpId="0"/>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7" name="Rectangle 5"/>
          <p:cNvSpPr>
            <a:spLocks noChangeArrowheads="1"/>
          </p:cNvSpPr>
          <p:nvPr/>
        </p:nvSpPr>
        <p:spPr bwMode="auto">
          <a:xfrm>
            <a:off x="566738" y="820738"/>
            <a:ext cx="7351712" cy="461962"/>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Η Χώρα μας</a:t>
            </a:r>
            <a:endParaRPr lang="en-US" sz="2400" dirty="0">
              <a:solidFill>
                <a:srgbClr val="356A41"/>
              </a:solidFill>
            </a:endParaRPr>
          </a:p>
        </p:txBody>
      </p:sp>
      <p:grpSp>
        <p:nvGrpSpPr>
          <p:cNvPr id="7" name="Group 39"/>
          <p:cNvGrpSpPr>
            <a:grpSpLocks/>
          </p:cNvGrpSpPr>
          <p:nvPr/>
        </p:nvGrpSpPr>
        <p:grpSpPr bwMode="auto">
          <a:xfrm>
            <a:off x="647700" y="1709738"/>
            <a:ext cx="7866063" cy="4533900"/>
            <a:chOff x="566738" y="2200275"/>
            <a:chExt cx="7805737" cy="4219575"/>
          </a:xfrm>
        </p:grpSpPr>
        <p:sp>
          <p:nvSpPr>
            <p:cNvPr id="24595" name="Rectangle 7"/>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24596" name="Rectangle 8"/>
            <p:cNvSpPr>
              <a:spLocks noChangeArrowheads="1"/>
            </p:cNvSpPr>
            <p:nvPr/>
          </p:nvSpPr>
          <p:spPr bwMode="auto">
            <a:xfrm>
              <a:off x="581024" y="2219327"/>
              <a:ext cx="7772401" cy="297890"/>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10" name="Text Box 7"/>
          <p:cNvSpPr txBox="1">
            <a:spLocks noChangeArrowheads="1"/>
          </p:cNvSpPr>
          <p:nvPr/>
        </p:nvSpPr>
        <p:spPr bwMode="auto">
          <a:xfrm>
            <a:off x="685800" y="1728788"/>
            <a:ext cx="1209675" cy="285750"/>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ΣΧΗΜΑ </a:t>
            </a:r>
            <a:r>
              <a:rPr lang="en-US" dirty="0" smtClean="0"/>
              <a:t> </a:t>
            </a:r>
            <a:r>
              <a:rPr lang="en-US" dirty="0"/>
              <a:t>3-2</a:t>
            </a:r>
          </a:p>
        </p:txBody>
      </p:sp>
      <p:sp>
        <p:nvSpPr>
          <p:cNvPr id="19" name="Rectangle 18"/>
          <p:cNvSpPr>
            <a:spLocks noChangeArrowheads="1"/>
          </p:cNvSpPr>
          <p:nvPr/>
        </p:nvSpPr>
        <p:spPr bwMode="auto">
          <a:xfrm>
            <a:off x="781050" y="2132013"/>
            <a:ext cx="4067175" cy="3243262"/>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32" name="Rectangle 6"/>
          <p:cNvSpPr>
            <a:spLocks noChangeArrowheads="1"/>
          </p:cNvSpPr>
          <p:nvPr/>
        </p:nvSpPr>
        <p:spPr bwMode="auto">
          <a:xfrm>
            <a:off x="566738" y="1255713"/>
            <a:ext cx="7947025" cy="400050"/>
          </a:xfrm>
          <a:prstGeom prst="rect">
            <a:avLst/>
          </a:prstGeom>
          <a:noFill/>
          <a:ln w="9525" algn="ctr">
            <a:noFill/>
            <a:miter lim="800000"/>
            <a:headEnd/>
            <a:tailEnd/>
          </a:ln>
        </p:spPr>
        <p:txBody>
          <a:bodyPr>
            <a:spAutoFit/>
          </a:bodyPr>
          <a:lstStyle/>
          <a:p>
            <a:pPr>
              <a:spcBef>
                <a:spcPct val="20000"/>
              </a:spcBef>
            </a:pPr>
            <a:r>
              <a:rPr lang="el-GR" sz="2000" dirty="0" smtClean="0">
                <a:solidFill>
                  <a:srgbClr val="3D68AF"/>
                </a:solidFill>
              </a:rPr>
              <a:t>Καμπύλη Παραγωγικών Δυνατοτήτων</a:t>
            </a:r>
            <a:endParaRPr lang="en-US" sz="2000" dirty="0">
              <a:solidFill>
                <a:srgbClr val="3D68AF"/>
              </a:solidFill>
            </a:endParaRPr>
          </a:p>
        </p:txBody>
      </p:sp>
      <p:sp>
        <p:nvSpPr>
          <p:cNvPr id="11" name="Rectangle 10"/>
          <p:cNvSpPr>
            <a:spLocks noChangeArrowheads="1"/>
          </p:cNvSpPr>
          <p:nvPr/>
        </p:nvSpPr>
        <p:spPr bwMode="auto">
          <a:xfrm>
            <a:off x="4895850" y="2119313"/>
            <a:ext cx="3617913" cy="2554545"/>
          </a:xfrm>
          <a:prstGeom prst="rect">
            <a:avLst/>
          </a:prstGeom>
          <a:noFill/>
          <a:ln w="9525">
            <a:noFill/>
            <a:miter lim="800000"/>
            <a:headEnd/>
            <a:tailEnd/>
          </a:ln>
        </p:spPr>
        <p:txBody>
          <a:bodyPr>
            <a:spAutoFit/>
          </a:bodyPr>
          <a:lstStyle/>
          <a:p>
            <a:pPr>
              <a:spcBef>
                <a:spcPct val="10000"/>
              </a:spcBef>
              <a:spcAft>
                <a:spcPct val="10000"/>
              </a:spcAft>
            </a:pPr>
            <a:r>
              <a:rPr lang="el-GR" sz="2000" dirty="0" smtClean="0">
                <a:solidFill>
                  <a:srgbClr val="8A3A6A"/>
                </a:solidFill>
              </a:rPr>
              <a:t>Καμπύλη Παραγωγικών Δυνατοτήτων </a:t>
            </a:r>
            <a:r>
              <a:rPr lang="el-GR" sz="2000" dirty="0" smtClean="0"/>
              <a:t>Η καμπύλη παραγωγικών δυνατοτήτων δείχνει την ποσότητα γεωργικού και βιομηχανικού προϊόντος που μπορεί να παραχθεί στην οικονομία με την εργασία</a:t>
            </a:r>
            <a:endParaRPr lang="en-US" sz="2000" dirty="0"/>
          </a:p>
        </p:txBody>
      </p:sp>
      <p:pic>
        <p:nvPicPr>
          <p:cNvPr id="3" name="Picture 2"/>
          <p:cNvPicPr>
            <a:picLocks noChangeAspect="1"/>
          </p:cNvPicPr>
          <p:nvPr/>
        </p:nvPicPr>
        <p:blipFill>
          <a:blip r:embed="rId3" cstate="print"/>
          <a:srcRect/>
          <a:stretch>
            <a:fillRect/>
          </a:stretch>
        </p:blipFill>
        <p:spPr bwMode="auto">
          <a:xfrm>
            <a:off x="871538" y="2220913"/>
            <a:ext cx="3819525" cy="3067050"/>
          </a:xfrm>
          <a:prstGeom prst="rect">
            <a:avLst/>
          </a:prstGeom>
          <a:noFill/>
          <a:ln w="9525">
            <a:noFill/>
            <a:miter lim="800000"/>
            <a:headEnd/>
            <a:tailEnd/>
          </a:ln>
        </p:spPr>
      </p:pic>
      <p:pic>
        <p:nvPicPr>
          <p:cNvPr id="4" name="Picture 3"/>
          <p:cNvPicPr>
            <a:picLocks noChangeAspect="1"/>
          </p:cNvPicPr>
          <p:nvPr/>
        </p:nvPicPr>
        <p:blipFill>
          <a:blip r:embed="rId4" cstate="print"/>
          <a:srcRect/>
          <a:stretch>
            <a:fillRect/>
          </a:stretch>
        </p:blipFill>
        <p:spPr bwMode="auto">
          <a:xfrm>
            <a:off x="871538" y="2220913"/>
            <a:ext cx="3819525" cy="3067050"/>
          </a:xfrm>
          <a:prstGeom prst="rect">
            <a:avLst/>
          </a:prstGeom>
          <a:noFill/>
          <a:ln w="9525">
            <a:noFill/>
            <a:miter lim="800000"/>
            <a:headEnd/>
            <a:tailEnd/>
          </a:ln>
        </p:spPr>
      </p:pic>
      <p:pic>
        <p:nvPicPr>
          <p:cNvPr id="12" name="Picture 11"/>
          <p:cNvPicPr>
            <a:picLocks noChangeAspect="1"/>
          </p:cNvPicPr>
          <p:nvPr/>
        </p:nvPicPr>
        <p:blipFill>
          <a:blip r:embed="rId5" cstate="print"/>
          <a:srcRect/>
          <a:stretch>
            <a:fillRect/>
          </a:stretch>
        </p:blipFill>
        <p:spPr bwMode="auto">
          <a:xfrm>
            <a:off x="871538" y="2220913"/>
            <a:ext cx="3819525" cy="3067050"/>
          </a:xfrm>
          <a:prstGeom prst="rect">
            <a:avLst/>
          </a:prstGeom>
          <a:noFill/>
          <a:ln w="9525">
            <a:noFill/>
            <a:miter lim="800000"/>
            <a:headEnd/>
            <a:tailEnd/>
          </a:ln>
        </p:spPr>
      </p:pic>
      <p:pic>
        <p:nvPicPr>
          <p:cNvPr id="15" name="Picture 14"/>
          <p:cNvPicPr>
            <a:picLocks noChangeAspect="1"/>
          </p:cNvPicPr>
          <p:nvPr/>
        </p:nvPicPr>
        <p:blipFill>
          <a:blip r:embed="rId6" cstate="print"/>
          <a:srcRect/>
          <a:stretch>
            <a:fillRect/>
          </a:stretch>
        </p:blipFill>
        <p:spPr bwMode="auto">
          <a:xfrm>
            <a:off x="871538" y="2220913"/>
            <a:ext cx="3819525" cy="3067050"/>
          </a:xfrm>
          <a:prstGeom prst="rect">
            <a:avLst/>
          </a:prstGeom>
          <a:noFill/>
          <a:ln w="9525">
            <a:noFill/>
            <a:miter lim="800000"/>
            <a:headEnd/>
            <a:tailEnd/>
          </a:ln>
        </p:spPr>
      </p:pic>
      <p:pic>
        <p:nvPicPr>
          <p:cNvPr id="5" name="Picture 4"/>
          <p:cNvPicPr>
            <a:picLocks noChangeAspect="1"/>
          </p:cNvPicPr>
          <p:nvPr/>
        </p:nvPicPr>
        <p:blipFill>
          <a:blip r:embed="rId7" cstate="print"/>
          <a:srcRect/>
          <a:stretch>
            <a:fillRect/>
          </a:stretch>
        </p:blipFill>
        <p:spPr bwMode="auto">
          <a:xfrm>
            <a:off x="871538" y="2220913"/>
            <a:ext cx="3819525" cy="3067050"/>
          </a:xfrm>
          <a:prstGeom prst="rect">
            <a:avLst/>
          </a:prstGeom>
          <a:noFill/>
          <a:ln w="9525">
            <a:noFill/>
            <a:miter lim="800000"/>
            <a:headEnd/>
            <a:tailEnd/>
          </a:ln>
        </p:spPr>
      </p:pic>
      <p:pic>
        <p:nvPicPr>
          <p:cNvPr id="6" name="Picture 5"/>
          <p:cNvPicPr>
            <a:picLocks noChangeAspect="1"/>
          </p:cNvPicPr>
          <p:nvPr/>
        </p:nvPicPr>
        <p:blipFill>
          <a:blip r:embed="rId8" cstate="print"/>
          <a:srcRect/>
          <a:stretch>
            <a:fillRect/>
          </a:stretch>
        </p:blipFill>
        <p:spPr bwMode="auto">
          <a:xfrm>
            <a:off x="871538" y="2220913"/>
            <a:ext cx="3819525" cy="3067050"/>
          </a:xfrm>
          <a:prstGeom prst="rect">
            <a:avLst/>
          </a:prstGeom>
          <a:noFill/>
          <a:ln w="9525">
            <a:noFill/>
            <a:miter lim="800000"/>
            <a:headEnd/>
            <a:tailEnd/>
          </a:ln>
        </p:spPr>
      </p:pic>
      <p:pic>
        <p:nvPicPr>
          <p:cNvPr id="13" name="Picture 12"/>
          <p:cNvPicPr>
            <a:picLocks noChangeAspect="1"/>
          </p:cNvPicPr>
          <p:nvPr/>
        </p:nvPicPr>
        <p:blipFill>
          <a:blip r:embed="rId9" cstate="print"/>
          <a:srcRect/>
          <a:stretch>
            <a:fillRect/>
          </a:stretch>
        </p:blipFill>
        <p:spPr bwMode="auto">
          <a:xfrm>
            <a:off x="871538" y="2220913"/>
            <a:ext cx="3819525" cy="3067050"/>
          </a:xfrm>
          <a:prstGeom prst="rect">
            <a:avLst/>
          </a:prstGeom>
          <a:noFill/>
          <a:ln w="9525">
            <a:noFill/>
            <a:miter lim="800000"/>
            <a:headEnd/>
            <a:tailEnd/>
          </a:ln>
        </p:spPr>
      </p:pic>
      <p:pic>
        <p:nvPicPr>
          <p:cNvPr id="14" name="Picture 13"/>
          <p:cNvPicPr>
            <a:picLocks noChangeAspect="1"/>
          </p:cNvPicPr>
          <p:nvPr/>
        </p:nvPicPr>
        <p:blipFill>
          <a:blip r:embed="rId10" cstate="print"/>
          <a:srcRect/>
          <a:stretch>
            <a:fillRect/>
          </a:stretch>
        </p:blipFill>
        <p:spPr bwMode="auto">
          <a:xfrm>
            <a:off x="871538" y="2220913"/>
            <a:ext cx="3819525" cy="3067050"/>
          </a:xfrm>
          <a:prstGeom prst="rect">
            <a:avLst/>
          </a:prstGeom>
          <a:noFill/>
          <a:ln w="9525">
            <a:noFill/>
            <a:miter lim="800000"/>
            <a:headEnd/>
            <a:tailEnd/>
          </a:ln>
        </p:spPr>
      </p:pic>
      <p:pic>
        <p:nvPicPr>
          <p:cNvPr id="16" name="Picture 15"/>
          <p:cNvPicPr>
            <a:picLocks noChangeAspect="1"/>
          </p:cNvPicPr>
          <p:nvPr/>
        </p:nvPicPr>
        <p:blipFill>
          <a:blip r:embed="rId11" cstate="print"/>
          <a:srcRect/>
          <a:stretch>
            <a:fillRect/>
          </a:stretch>
        </p:blipFill>
        <p:spPr bwMode="auto">
          <a:xfrm>
            <a:off x="871538" y="2220913"/>
            <a:ext cx="3819525" cy="3067050"/>
          </a:xfrm>
          <a:prstGeom prst="rect">
            <a:avLst/>
          </a:prstGeom>
          <a:noFill/>
          <a:ln w="9525">
            <a:noFill/>
            <a:miter lim="800000"/>
            <a:headEnd/>
            <a:tailEnd/>
          </a:ln>
        </p:spPr>
      </p:pic>
      <p:sp>
        <p:nvSpPr>
          <p:cNvPr id="24592" name="Rectangle 22"/>
          <p:cNvSpPr>
            <a:spLocks noChangeArrowheads="1"/>
          </p:cNvSpPr>
          <p:nvPr/>
        </p:nvSpPr>
        <p:spPr bwMode="auto">
          <a:xfrm>
            <a:off x="877888" y="333375"/>
            <a:ext cx="3541712" cy="265113"/>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24593" name="Straight Connector 23"/>
          <p:cNvCxnSpPr>
            <a:cxnSpLocks noChangeShapeType="1"/>
          </p:cNvCxnSpPr>
          <p:nvPr/>
        </p:nvCxnSpPr>
        <p:spPr bwMode="auto">
          <a:xfrm>
            <a:off x="566738" y="609600"/>
            <a:ext cx="3852862" cy="0"/>
          </a:xfrm>
          <a:prstGeom prst="line">
            <a:avLst/>
          </a:prstGeom>
          <a:noFill/>
          <a:ln w="19050" cap="rnd" algn="ctr">
            <a:solidFill>
              <a:srgbClr val="9C3A45"/>
            </a:solidFill>
            <a:prstDash val="sysDash"/>
            <a:round/>
            <a:headEnd/>
            <a:tailEnd/>
          </a:ln>
        </p:spPr>
      </p:cxnSp>
      <p:sp>
        <p:nvSpPr>
          <p:cNvPr id="24594" name="Rectangle 3"/>
          <p:cNvSpPr>
            <a:spLocks noGrp="1" noChangeArrowheads="1"/>
          </p:cNvSpPr>
          <p:nvPr>
            <p:ph type="title"/>
          </p:nvPr>
        </p:nvSpPr>
        <p:spPr>
          <a:xfrm>
            <a:off x="566738" y="0"/>
            <a:ext cx="8577262" cy="820738"/>
          </a:xfrm>
        </p:spPr>
        <p:txBody>
          <a:bodyPr/>
          <a:lstStyle/>
          <a:p>
            <a:r>
              <a:rPr lang="en-US" dirty="0" smtClean="0">
                <a:solidFill>
                  <a:srgbClr val="69134B"/>
                </a:solidFill>
              </a:rPr>
              <a:t>1  </a:t>
            </a:r>
            <a:r>
              <a:rPr lang="el-GR" dirty="0" smtClean="0">
                <a:solidFill>
                  <a:srgbClr val="69134B"/>
                </a:solidFill>
              </a:rPr>
              <a:t>Υπόδειγμα Συγκεκριμένων Συντελεστών</a:t>
            </a:r>
            <a:endParaRPr lang="en-US" dirty="0" smtClean="0">
              <a:solidFill>
                <a:srgbClr val="69134B"/>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29"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ppt_x</p:attrName>
                                        </p:attrNameLst>
                                      </p:cBhvr>
                                      <p:tavLst>
                                        <p:tav tm="0">
                                          <p:val>
                                            <p:strVal val="#ppt_x-.2"/>
                                          </p:val>
                                        </p:tav>
                                        <p:tav tm="100000">
                                          <p:val>
                                            <p:strVal val="#ppt_x"/>
                                          </p:val>
                                        </p:tav>
                                      </p:tavLst>
                                    </p:anim>
                                    <p:anim calcmode="lin" valueType="num">
                                      <p:cBhvr>
                                        <p:cTn id="12" dur="5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3" dur="500"/>
                                        <p:tgtEl>
                                          <p:spTgt spid="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Effect transition="in" filter="wipe(left)">
                                      <p:cBhvr>
                                        <p:cTn id="25" dur="500"/>
                                        <p:tgtEl>
                                          <p:spTgt spid="11">
                                            <p:txEl>
                                              <p:pRg st="0" end="0"/>
                                            </p:txEl>
                                          </p:spTgt>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750"/>
                                        <p:tgtEl>
                                          <p:spTgt spid="3"/>
                                        </p:tgtEl>
                                      </p:cBhvr>
                                    </p:animEffect>
                                  </p:childTnLst>
                                </p:cTn>
                              </p:par>
                            </p:childTnLst>
                          </p:cTn>
                        </p:par>
                        <p:par>
                          <p:cTn id="30" fill="hold">
                            <p:stCondLst>
                              <p:cond delay="3250"/>
                            </p:stCondLst>
                            <p:childTnLst>
                              <p:par>
                                <p:cTn id="31" presetID="22" presetClass="entr" presetSubtype="8"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left)">
                                      <p:cBhvr>
                                        <p:cTn id="33" dur="750"/>
                                        <p:tgtEl>
                                          <p:spTgt spid="4"/>
                                        </p:tgtEl>
                                      </p:cBhvr>
                                    </p:animEffect>
                                  </p:childTnLst>
                                </p:cTn>
                              </p:par>
                            </p:childTnLst>
                          </p:cTn>
                        </p:par>
                        <p:par>
                          <p:cTn id="34" fill="hold">
                            <p:stCondLst>
                              <p:cond delay="4000"/>
                            </p:stCondLst>
                            <p:childTnLst>
                              <p:par>
                                <p:cTn id="35" presetID="22" presetClass="entr" presetSubtype="8"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750"/>
                                        <p:tgtEl>
                                          <p:spTgt spid="5"/>
                                        </p:tgtEl>
                                      </p:cBhvr>
                                    </p:animEffect>
                                  </p:childTnLst>
                                </p:cTn>
                              </p:par>
                            </p:childTnLst>
                          </p:cTn>
                        </p:par>
                        <p:par>
                          <p:cTn id="38" fill="hold">
                            <p:stCondLst>
                              <p:cond delay="4750"/>
                            </p:stCondLst>
                            <p:childTnLst>
                              <p:par>
                                <p:cTn id="39" presetID="22" presetClass="entr" presetSubtype="8"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750"/>
                                        <p:tgtEl>
                                          <p:spTgt spid="6"/>
                                        </p:tgtEl>
                                      </p:cBhvr>
                                    </p:animEffect>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750"/>
                                        <p:tgtEl>
                                          <p:spTgt spid="1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left)">
                                      <p:cBhvr>
                                        <p:cTn id="49" dur="750"/>
                                        <p:tgtEl>
                                          <p:spTgt spid="13"/>
                                        </p:tgtEl>
                                      </p:cBhvr>
                                    </p:animEffect>
                                  </p:childTnLst>
                                </p:cTn>
                              </p:par>
                            </p:childTnLst>
                          </p:cTn>
                        </p:par>
                        <p:par>
                          <p:cTn id="50" fill="hold">
                            <p:stCondLst>
                              <p:cond delay="7000"/>
                            </p:stCondLst>
                            <p:childTnLst>
                              <p:par>
                                <p:cTn id="51" presetID="22" presetClass="entr" presetSubtype="8"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left)">
                                      <p:cBhvr>
                                        <p:cTn id="53" dur="750"/>
                                        <p:tgtEl>
                                          <p:spTgt spid="14"/>
                                        </p:tgtEl>
                                      </p:cBhvr>
                                    </p:animEffect>
                                  </p:childTnLst>
                                </p:cTn>
                              </p:par>
                            </p:childTnLst>
                          </p:cTn>
                        </p:par>
                        <p:par>
                          <p:cTn id="54" fill="hold">
                            <p:stCondLst>
                              <p:cond delay="775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750"/>
                                        <p:tgtEl>
                                          <p:spTgt spid="15"/>
                                        </p:tgtEl>
                                      </p:cBhvr>
                                    </p:animEffect>
                                  </p:childTnLst>
                                </p:cTn>
                              </p:par>
                            </p:childTnLst>
                          </p:cTn>
                        </p:par>
                        <p:par>
                          <p:cTn id="58" fill="hold">
                            <p:stCondLst>
                              <p:cond delay="8500"/>
                            </p:stCondLst>
                            <p:childTnLst>
                              <p:par>
                                <p:cTn id="59" presetID="22" presetClass="entr" presetSubtype="2" fill="hold"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right)">
                                      <p:cBhvr>
                                        <p:cTn id="61"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animBg="1"/>
      <p:bldP spid="32" grpId="0" autoUpdateAnimBg="0"/>
      <p:bldP spid="11" grpId="0" uiExpand="1" build="p" bldLvl="2"/>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6" name="Rectangle 5"/>
          <p:cNvSpPr>
            <a:spLocks noChangeArrowheads="1"/>
          </p:cNvSpPr>
          <p:nvPr/>
        </p:nvSpPr>
        <p:spPr bwMode="auto">
          <a:xfrm>
            <a:off x="566738" y="820738"/>
            <a:ext cx="7351712" cy="461962"/>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Η Χώρα μας</a:t>
            </a:r>
            <a:endParaRPr lang="en-US" sz="2400" dirty="0">
              <a:solidFill>
                <a:srgbClr val="356A41"/>
              </a:solidFill>
            </a:endParaRPr>
          </a:p>
        </p:txBody>
      </p:sp>
      <p:sp>
        <p:nvSpPr>
          <p:cNvPr id="32" name="Rectangle 6"/>
          <p:cNvSpPr>
            <a:spLocks noChangeArrowheads="1"/>
          </p:cNvSpPr>
          <p:nvPr/>
        </p:nvSpPr>
        <p:spPr bwMode="auto">
          <a:xfrm>
            <a:off x="566738" y="1211263"/>
            <a:ext cx="7947025" cy="400050"/>
          </a:xfrm>
          <a:prstGeom prst="rect">
            <a:avLst/>
          </a:prstGeom>
          <a:noFill/>
          <a:ln w="9525" algn="ctr">
            <a:noFill/>
            <a:miter lim="800000"/>
            <a:headEnd/>
            <a:tailEnd/>
          </a:ln>
        </p:spPr>
        <p:txBody>
          <a:bodyPr>
            <a:spAutoFit/>
          </a:bodyPr>
          <a:lstStyle/>
          <a:p>
            <a:pPr>
              <a:spcBef>
                <a:spcPct val="20000"/>
              </a:spcBef>
            </a:pPr>
            <a:r>
              <a:rPr lang="el-GR" sz="2000" dirty="0" smtClean="0">
                <a:solidFill>
                  <a:srgbClr val="3D68AF"/>
                </a:solidFill>
              </a:rPr>
              <a:t>Κόστος Ευκαιρίας και Τιμές</a:t>
            </a:r>
            <a:endParaRPr lang="en-US" sz="2000" dirty="0">
              <a:solidFill>
                <a:srgbClr val="3D68AF"/>
              </a:solidFill>
            </a:endParaRPr>
          </a:p>
        </p:txBody>
      </p:sp>
      <p:sp>
        <p:nvSpPr>
          <p:cNvPr id="1048" name="Rectangle 32"/>
          <p:cNvSpPr>
            <a:spLocks noChangeArrowheads="1"/>
          </p:cNvSpPr>
          <p:nvPr/>
        </p:nvSpPr>
        <p:spPr bwMode="auto">
          <a:xfrm>
            <a:off x="877888" y="333375"/>
            <a:ext cx="3541712" cy="265113"/>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1049" name="Straight Connector 33"/>
          <p:cNvCxnSpPr>
            <a:cxnSpLocks noChangeShapeType="1"/>
          </p:cNvCxnSpPr>
          <p:nvPr/>
        </p:nvCxnSpPr>
        <p:spPr bwMode="auto">
          <a:xfrm>
            <a:off x="566738" y="609600"/>
            <a:ext cx="3852862" cy="0"/>
          </a:xfrm>
          <a:prstGeom prst="line">
            <a:avLst/>
          </a:prstGeom>
          <a:noFill/>
          <a:ln w="19050" cap="rnd" algn="ctr">
            <a:solidFill>
              <a:srgbClr val="9C3A45"/>
            </a:solidFill>
            <a:prstDash val="sysDash"/>
            <a:round/>
            <a:headEnd/>
            <a:tailEnd/>
          </a:ln>
        </p:spPr>
      </p:cxnSp>
      <p:sp>
        <p:nvSpPr>
          <p:cNvPr id="1050" name="Rectangle 3"/>
          <p:cNvSpPr txBox="1">
            <a:spLocks noChangeArrowheads="1"/>
          </p:cNvSpPr>
          <p:nvPr/>
        </p:nvSpPr>
        <p:spPr bwMode="auto">
          <a:xfrm>
            <a:off x="566738" y="0"/>
            <a:ext cx="8577262" cy="820738"/>
          </a:xfrm>
          <a:prstGeom prst="rect">
            <a:avLst/>
          </a:prstGeom>
          <a:noFill/>
          <a:ln w="9525">
            <a:noFill/>
            <a:miter lim="800000"/>
            <a:headEnd/>
            <a:tailEnd/>
          </a:ln>
        </p:spPr>
        <p:txBody>
          <a:bodyPr anchor="ctr"/>
          <a:lstStyle/>
          <a:p>
            <a:pPr eaLnBrk="0" hangingPunct="0"/>
            <a:r>
              <a:rPr lang="en-US" sz="2400" dirty="0">
                <a:solidFill>
                  <a:srgbClr val="69134B"/>
                </a:solidFill>
              </a:rPr>
              <a:t>1 </a:t>
            </a:r>
            <a:r>
              <a:rPr lang="el-GR" sz="2400" dirty="0" smtClean="0">
                <a:solidFill>
                  <a:srgbClr val="69134B"/>
                </a:solidFill>
              </a:rPr>
              <a:t>Υπόδειγμα Συγκεκριμένων Συντελεστών</a:t>
            </a:r>
            <a:endParaRPr lang="en-US" sz="2400" dirty="0">
              <a:solidFill>
                <a:srgbClr val="69134B"/>
              </a:solidFill>
            </a:endParaRPr>
          </a:p>
        </p:txBody>
      </p:sp>
      <p:sp>
        <p:nvSpPr>
          <p:cNvPr id="4" name="Rectangle 3"/>
          <p:cNvSpPr>
            <a:spLocks noChangeArrowheads="1"/>
          </p:cNvSpPr>
          <p:nvPr/>
        </p:nvSpPr>
        <p:spPr bwMode="auto">
          <a:xfrm>
            <a:off x="566738" y="1628775"/>
            <a:ext cx="8142287" cy="2000548"/>
          </a:xfrm>
          <a:prstGeom prst="rect">
            <a:avLst/>
          </a:prstGeom>
          <a:noFill/>
          <a:ln w="9525">
            <a:noFill/>
            <a:miter lim="800000"/>
            <a:headEnd/>
            <a:tailEnd/>
          </a:ln>
        </p:spPr>
        <p:txBody>
          <a:bodyPr>
            <a:spAutoFit/>
          </a:bodyPr>
          <a:lstStyle/>
          <a:p>
            <a:pPr marL="0" lvl="1">
              <a:spcBef>
                <a:spcPct val="10000"/>
              </a:spcBef>
              <a:spcAft>
                <a:spcPct val="10000"/>
              </a:spcAft>
            </a:pPr>
            <a:r>
              <a:rPr lang="el-GR" sz="2000" b="0" dirty="0" smtClean="0">
                <a:solidFill>
                  <a:srgbClr val="000000"/>
                </a:solidFill>
                <a:cs typeface="Times New Roman" pitchFamily="18" charset="0"/>
              </a:rPr>
              <a:t>Όπως και στο </a:t>
            </a:r>
            <a:r>
              <a:rPr lang="el-GR" sz="2000" b="0" dirty="0" err="1" smtClean="0">
                <a:solidFill>
                  <a:srgbClr val="000000"/>
                </a:solidFill>
                <a:cs typeface="Times New Roman" pitchFamily="18" charset="0"/>
              </a:rPr>
              <a:t>Ρικαρντιανό</a:t>
            </a:r>
            <a:r>
              <a:rPr lang="el-GR" sz="2000" b="0" dirty="0" smtClean="0">
                <a:solidFill>
                  <a:srgbClr val="000000"/>
                </a:solidFill>
                <a:cs typeface="Times New Roman" pitchFamily="18" charset="0"/>
              </a:rPr>
              <a:t> υπόδειγμα, η κλίσης της ΚΠΔ είναι ίση με το κόστος ευκαιρίας ή τη σχετική τιμή του προϊόντος στον οριζόντιο άξονα</a:t>
            </a:r>
            <a:r>
              <a:rPr lang="en-US" sz="2000" b="0" dirty="0" smtClean="0">
                <a:solidFill>
                  <a:srgbClr val="000000"/>
                </a:solidFill>
                <a:cs typeface="Times New Roman" pitchFamily="18" charset="0"/>
              </a:rPr>
              <a:t>: </a:t>
            </a:r>
            <a:r>
              <a:rPr lang="el-GR" sz="2000" b="0" dirty="0" smtClean="0">
                <a:solidFill>
                  <a:srgbClr val="000000"/>
                </a:solidFill>
                <a:cs typeface="Times New Roman" pitchFamily="18" charset="0"/>
              </a:rPr>
              <a:t>εδώ είναι η μεταποίηση</a:t>
            </a:r>
            <a:r>
              <a:rPr lang="en-US" sz="2000" b="0" dirty="0" smtClean="0"/>
              <a:t>.</a:t>
            </a:r>
            <a:endParaRPr lang="en-US" sz="2000" b="0" dirty="0"/>
          </a:p>
          <a:p>
            <a:pPr marL="0" lvl="1">
              <a:spcBef>
                <a:spcPct val="10000"/>
              </a:spcBef>
              <a:spcAft>
                <a:spcPct val="10000"/>
              </a:spcAft>
            </a:pPr>
            <a:r>
              <a:rPr lang="el-GR" sz="2000" b="0" dirty="0" smtClean="0">
                <a:solidFill>
                  <a:srgbClr val="000000"/>
                </a:solidFill>
                <a:cs typeface="Times New Roman" pitchFamily="18" charset="0"/>
              </a:rPr>
              <a:t>Οι επιχειρήσεις προσλαμβάνουν εργατικό δυναμικό μέχρι του σημείου όπου το κόστος μια επιπλέον ώρας εργασίας (μισθός) είναι ίσο με την αξία μιας επιπλέον ώρας στην παραγωγή. </a:t>
            </a:r>
            <a:endParaRPr lang="en-US" sz="2000" b="0" dirty="0">
              <a:solidFill>
                <a:srgbClr val="000000"/>
              </a:solidFill>
              <a:cs typeface="Times New Roman" pitchFamily="18" charset="0"/>
            </a:endParaRPr>
          </a:p>
        </p:txBody>
      </p:sp>
      <p:graphicFrame>
        <p:nvGraphicFramePr>
          <p:cNvPr id="6" name="Object 21"/>
          <p:cNvGraphicFramePr>
            <a:graphicFrameLocks noChangeAspect="1"/>
          </p:cNvGraphicFramePr>
          <p:nvPr/>
        </p:nvGraphicFramePr>
        <p:xfrm>
          <a:off x="2647950" y="4011613"/>
          <a:ext cx="3600450" cy="1511300"/>
        </p:xfrm>
        <a:graphic>
          <a:graphicData uri="http://schemas.openxmlformats.org/presentationml/2006/ole">
            <p:oleObj spid="_x0000_s1046" name="Equation" r:id="rId4" imgW="990600" imgH="457200" progId="Equation.3">
              <p:embed/>
            </p:oleObj>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left)">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wipe(left)">
                                      <p:cBhvr>
                                        <p:cTn id="16" dur="500"/>
                                        <p:tgtEl>
                                          <p:spTgt spid="4">
                                            <p:txEl>
                                              <p:pRg st="1" end="1"/>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utoUpdateAnimBg="0"/>
      <p:bldP spid="4" grpId="0" uiExpand="1" build="p" bldLvl="2"/>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7" name="Rectangle 5"/>
          <p:cNvSpPr>
            <a:spLocks noChangeArrowheads="1"/>
          </p:cNvSpPr>
          <p:nvPr/>
        </p:nvSpPr>
        <p:spPr bwMode="auto">
          <a:xfrm>
            <a:off x="566738" y="820738"/>
            <a:ext cx="7351712" cy="461962"/>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Η Χώρα μας</a:t>
            </a:r>
            <a:endParaRPr lang="en-US" sz="2400" dirty="0">
              <a:solidFill>
                <a:srgbClr val="356A41"/>
              </a:solidFill>
            </a:endParaRPr>
          </a:p>
        </p:txBody>
      </p:sp>
      <p:grpSp>
        <p:nvGrpSpPr>
          <p:cNvPr id="2" name="Group 39"/>
          <p:cNvGrpSpPr>
            <a:grpSpLocks/>
          </p:cNvGrpSpPr>
          <p:nvPr/>
        </p:nvGrpSpPr>
        <p:grpSpPr bwMode="auto">
          <a:xfrm>
            <a:off x="647700" y="1630363"/>
            <a:ext cx="8162925" cy="4965700"/>
            <a:chOff x="566738" y="2200275"/>
            <a:chExt cx="7805737" cy="4219575"/>
          </a:xfrm>
        </p:grpSpPr>
        <p:sp>
          <p:nvSpPr>
            <p:cNvPr id="29716" name="Rectangle 7"/>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29717" name="Rectangle 8"/>
            <p:cNvSpPr>
              <a:spLocks noChangeArrowheads="1"/>
            </p:cNvSpPr>
            <p:nvPr/>
          </p:nvSpPr>
          <p:spPr bwMode="auto">
            <a:xfrm>
              <a:off x="581024" y="2219327"/>
              <a:ext cx="7772401" cy="273150"/>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10" name="Text Box 7"/>
          <p:cNvSpPr txBox="1">
            <a:spLocks noChangeArrowheads="1"/>
          </p:cNvSpPr>
          <p:nvPr/>
        </p:nvSpPr>
        <p:spPr bwMode="auto">
          <a:xfrm>
            <a:off x="682625" y="1652588"/>
            <a:ext cx="1436688" cy="285750"/>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ΣΧΗΜΑ</a:t>
            </a:r>
            <a:r>
              <a:rPr lang="en-US" dirty="0" smtClean="0"/>
              <a:t> </a:t>
            </a:r>
            <a:r>
              <a:rPr lang="en-US" dirty="0"/>
              <a:t>3-3</a:t>
            </a:r>
          </a:p>
        </p:txBody>
      </p:sp>
      <p:sp>
        <p:nvSpPr>
          <p:cNvPr id="11" name="Rectangle 10"/>
          <p:cNvSpPr>
            <a:spLocks noChangeArrowheads="1"/>
          </p:cNvSpPr>
          <p:nvPr/>
        </p:nvSpPr>
        <p:spPr bwMode="auto">
          <a:xfrm>
            <a:off x="5391150" y="2104571"/>
            <a:ext cx="3419475" cy="4358116"/>
          </a:xfrm>
          <a:prstGeom prst="rect">
            <a:avLst/>
          </a:prstGeom>
          <a:noFill/>
          <a:ln w="9525">
            <a:noFill/>
            <a:miter lim="800000"/>
            <a:headEnd/>
            <a:tailEnd/>
          </a:ln>
        </p:spPr>
        <p:txBody>
          <a:bodyPr wrap="square">
            <a:spAutoFit/>
          </a:bodyPr>
          <a:lstStyle/>
          <a:p>
            <a:pPr>
              <a:spcBef>
                <a:spcPct val="10000"/>
              </a:spcBef>
              <a:spcAft>
                <a:spcPct val="10000"/>
              </a:spcAft>
            </a:pPr>
            <a:r>
              <a:rPr lang="el-GR" dirty="0" smtClean="0">
                <a:solidFill>
                  <a:srgbClr val="8A3A6A"/>
                </a:solidFill>
              </a:rPr>
              <a:t>Αύξηση στη Σχετική Τιμή των Βιομηχανικών Προϊόντων </a:t>
            </a:r>
            <a:r>
              <a:rPr lang="el-GR" dirty="0" smtClean="0"/>
              <a:t>Χωρίς διεθνές εμπόριο, η οικονομία παράγει και καταναλώνει στο σημείο </a:t>
            </a:r>
            <a:r>
              <a:rPr lang="en-US" i="1" dirty="0" smtClean="0"/>
              <a:t>A</a:t>
            </a:r>
            <a:r>
              <a:rPr lang="en-US" dirty="0"/>
              <a:t>.</a:t>
            </a:r>
          </a:p>
          <a:p>
            <a:pPr>
              <a:spcBef>
                <a:spcPct val="10000"/>
              </a:spcBef>
              <a:spcAft>
                <a:spcPct val="10000"/>
              </a:spcAft>
            </a:pPr>
            <a:r>
              <a:rPr lang="el-GR" dirty="0" smtClean="0"/>
              <a:t>Η σχετική τιμή των βιομηχανικών προϊόντων</a:t>
            </a:r>
            <a:r>
              <a:rPr lang="en-US" dirty="0" smtClean="0"/>
              <a:t>, </a:t>
            </a:r>
            <a:r>
              <a:rPr lang="en-US" i="1" dirty="0"/>
              <a:t>P</a:t>
            </a:r>
            <a:r>
              <a:rPr lang="en-US" i="1" baseline="-25000" dirty="0"/>
              <a:t>M</a:t>
            </a:r>
            <a:r>
              <a:rPr lang="en-US" dirty="0"/>
              <a:t>/</a:t>
            </a:r>
            <a:r>
              <a:rPr lang="en-US" i="1" dirty="0"/>
              <a:t>P</a:t>
            </a:r>
            <a:r>
              <a:rPr lang="en-US" i="1" baseline="-25000" dirty="0"/>
              <a:t>A</a:t>
            </a:r>
            <a:r>
              <a:rPr lang="en-US" dirty="0"/>
              <a:t>, </a:t>
            </a:r>
            <a:r>
              <a:rPr lang="el-GR" dirty="0" smtClean="0"/>
              <a:t>είναι η κλίση της γραμμής που εφάπτεται στην ΚΠΔ και στην καμπύλη αδιαφορίας </a:t>
            </a:r>
            <a:r>
              <a:rPr lang="en-US" i="1" dirty="0" smtClean="0"/>
              <a:t>U</a:t>
            </a:r>
            <a:r>
              <a:rPr lang="en-US" baseline="-25000" dirty="0" smtClean="0"/>
              <a:t>1</a:t>
            </a:r>
            <a:r>
              <a:rPr lang="en-US" dirty="0"/>
              <a:t>, </a:t>
            </a:r>
            <a:r>
              <a:rPr lang="el-GR" dirty="0" smtClean="0"/>
              <a:t>στο σημείο</a:t>
            </a:r>
            <a:r>
              <a:rPr lang="en-US" dirty="0" smtClean="0"/>
              <a:t> </a:t>
            </a:r>
            <a:r>
              <a:rPr lang="en-US" i="1" dirty="0"/>
              <a:t>A</a:t>
            </a:r>
            <a:r>
              <a:rPr lang="en-US" dirty="0"/>
              <a:t>. </a:t>
            </a:r>
          </a:p>
          <a:p>
            <a:pPr>
              <a:spcBef>
                <a:spcPct val="10000"/>
              </a:spcBef>
              <a:spcAft>
                <a:spcPct val="10000"/>
              </a:spcAft>
            </a:pPr>
            <a:r>
              <a:rPr lang="el-GR" dirty="0" smtClean="0"/>
              <a:t>Με διεθνές εμπόριο, η οικονομία είναι σε θέση να  παράγει στο σημείο </a:t>
            </a:r>
            <a:r>
              <a:rPr lang="en-US" i="1" dirty="0" smtClean="0"/>
              <a:t>B</a:t>
            </a:r>
            <a:r>
              <a:rPr lang="en-US" dirty="0" smtClean="0"/>
              <a:t> </a:t>
            </a:r>
            <a:r>
              <a:rPr lang="el-GR" dirty="0" smtClean="0"/>
              <a:t>και να καταναλώσει στο σημείο</a:t>
            </a:r>
            <a:r>
              <a:rPr lang="en-US" dirty="0" smtClean="0"/>
              <a:t> </a:t>
            </a:r>
            <a:r>
              <a:rPr lang="en-US" i="1" dirty="0"/>
              <a:t>C</a:t>
            </a:r>
            <a:r>
              <a:rPr lang="en-US" dirty="0"/>
              <a:t>.</a:t>
            </a:r>
          </a:p>
          <a:p>
            <a:pPr>
              <a:spcBef>
                <a:spcPct val="10000"/>
              </a:spcBef>
              <a:spcAft>
                <a:spcPct val="10000"/>
              </a:spcAft>
            </a:pPr>
            <a:r>
              <a:rPr lang="el-GR" dirty="0" smtClean="0"/>
              <a:t>Η παγκόσμια σχετική τιμή βιομηχανικών προϊόντων, </a:t>
            </a:r>
            <a:r>
              <a:rPr lang="en-US" dirty="0" smtClean="0"/>
              <a:t>(</a:t>
            </a:r>
            <a:r>
              <a:rPr lang="en-US" i="1" dirty="0"/>
              <a:t>P</a:t>
            </a:r>
            <a:r>
              <a:rPr lang="en-US" i="1" baseline="-25000" dirty="0"/>
              <a:t>M</a:t>
            </a:r>
            <a:r>
              <a:rPr lang="en-US" dirty="0"/>
              <a:t>/</a:t>
            </a:r>
            <a:r>
              <a:rPr lang="en-US" i="1" dirty="0"/>
              <a:t>P</a:t>
            </a:r>
            <a:r>
              <a:rPr lang="en-US" i="1" baseline="-25000" dirty="0"/>
              <a:t>A</a:t>
            </a:r>
            <a:r>
              <a:rPr lang="en-US" dirty="0"/>
              <a:t>)</a:t>
            </a:r>
            <a:r>
              <a:rPr lang="en-US" i="1" baseline="30000" dirty="0"/>
              <a:t>W</a:t>
            </a:r>
            <a:r>
              <a:rPr lang="en-US" dirty="0"/>
              <a:t>, </a:t>
            </a:r>
            <a:r>
              <a:rPr lang="el-GR" dirty="0" smtClean="0"/>
              <a:t>είναι η κλίση της γραμμής </a:t>
            </a:r>
            <a:r>
              <a:rPr lang="en-US" i="1" dirty="0" smtClean="0"/>
              <a:t>BC</a:t>
            </a:r>
            <a:r>
              <a:rPr lang="en-US" dirty="0"/>
              <a:t>. </a:t>
            </a:r>
          </a:p>
          <a:p>
            <a:pPr>
              <a:spcBef>
                <a:spcPct val="10000"/>
              </a:spcBef>
              <a:spcAft>
                <a:spcPct val="10000"/>
              </a:spcAft>
            </a:pPr>
            <a:r>
              <a:rPr lang="el-GR" dirty="0" smtClean="0"/>
              <a:t>Η αύξηση της χρησιμότητας από </a:t>
            </a:r>
            <a:r>
              <a:rPr lang="en-US" i="1" dirty="0" smtClean="0"/>
              <a:t>U</a:t>
            </a:r>
            <a:r>
              <a:rPr lang="en-US" baseline="-25000" dirty="0" smtClean="0"/>
              <a:t>1</a:t>
            </a:r>
            <a:r>
              <a:rPr lang="en-US" dirty="0" smtClean="0"/>
              <a:t> </a:t>
            </a:r>
            <a:r>
              <a:rPr lang="el-GR" dirty="0" smtClean="0"/>
              <a:t>στο</a:t>
            </a:r>
            <a:r>
              <a:rPr lang="en-US" dirty="0" smtClean="0"/>
              <a:t> </a:t>
            </a:r>
            <a:r>
              <a:rPr lang="en-US" i="1" dirty="0"/>
              <a:t>U</a:t>
            </a:r>
            <a:r>
              <a:rPr lang="en-US" baseline="-25000" dirty="0"/>
              <a:t>2</a:t>
            </a:r>
            <a:r>
              <a:rPr lang="en-US" dirty="0"/>
              <a:t> </a:t>
            </a:r>
            <a:r>
              <a:rPr lang="el-GR" dirty="0" smtClean="0"/>
              <a:t>αποτελεί μια μέτρηση των κερδών από το εμπόριο για την οικονομία</a:t>
            </a:r>
            <a:r>
              <a:rPr lang="el-GR" smtClean="0"/>
              <a:t>. </a:t>
            </a:r>
            <a:endParaRPr lang="en-US" dirty="0"/>
          </a:p>
        </p:txBody>
      </p:sp>
      <p:sp>
        <p:nvSpPr>
          <p:cNvPr id="19" name="Rectangle 18"/>
          <p:cNvSpPr>
            <a:spLocks noChangeArrowheads="1"/>
          </p:cNvSpPr>
          <p:nvPr/>
        </p:nvSpPr>
        <p:spPr bwMode="auto">
          <a:xfrm>
            <a:off x="762000" y="2089150"/>
            <a:ext cx="4591050" cy="3232150"/>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32" name="Rectangle 6"/>
          <p:cNvSpPr>
            <a:spLocks noChangeArrowheads="1"/>
          </p:cNvSpPr>
          <p:nvPr/>
        </p:nvSpPr>
        <p:spPr bwMode="auto">
          <a:xfrm>
            <a:off x="566738" y="1211263"/>
            <a:ext cx="7947025" cy="400050"/>
          </a:xfrm>
          <a:prstGeom prst="rect">
            <a:avLst/>
          </a:prstGeom>
          <a:noFill/>
          <a:ln w="9525" algn="ctr">
            <a:noFill/>
            <a:miter lim="800000"/>
            <a:headEnd/>
            <a:tailEnd/>
          </a:ln>
        </p:spPr>
        <p:txBody>
          <a:bodyPr>
            <a:spAutoFit/>
          </a:bodyPr>
          <a:lstStyle/>
          <a:p>
            <a:pPr>
              <a:spcBef>
                <a:spcPct val="20000"/>
              </a:spcBef>
            </a:pPr>
            <a:r>
              <a:rPr lang="el-GR" sz="2000" dirty="0" smtClean="0">
                <a:solidFill>
                  <a:srgbClr val="3D68AF"/>
                </a:solidFill>
              </a:rPr>
              <a:t>Κόστος Ευκαιρίας και Τιμές</a:t>
            </a:r>
            <a:endParaRPr lang="en-US" sz="2000" dirty="0">
              <a:solidFill>
                <a:srgbClr val="3D68AF"/>
              </a:solidFill>
            </a:endParaRPr>
          </a:p>
        </p:txBody>
      </p:sp>
      <p:pic>
        <p:nvPicPr>
          <p:cNvPr id="18" name="Picture 17"/>
          <p:cNvPicPr>
            <a:picLocks noChangeAspect="1"/>
          </p:cNvPicPr>
          <p:nvPr/>
        </p:nvPicPr>
        <p:blipFill>
          <a:blip r:embed="rId3" cstate="print"/>
          <a:srcRect/>
          <a:stretch>
            <a:fillRect/>
          </a:stretch>
        </p:blipFill>
        <p:spPr bwMode="auto">
          <a:xfrm>
            <a:off x="839788" y="2181225"/>
            <a:ext cx="4381500" cy="3048000"/>
          </a:xfrm>
          <a:prstGeom prst="rect">
            <a:avLst/>
          </a:prstGeom>
          <a:noFill/>
          <a:ln w="9525">
            <a:noFill/>
            <a:miter lim="800000"/>
            <a:headEnd/>
            <a:tailEnd/>
          </a:ln>
        </p:spPr>
      </p:pic>
      <p:pic>
        <p:nvPicPr>
          <p:cNvPr id="20" name="Picture 19"/>
          <p:cNvPicPr>
            <a:picLocks noChangeAspect="1"/>
          </p:cNvPicPr>
          <p:nvPr/>
        </p:nvPicPr>
        <p:blipFill>
          <a:blip r:embed="rId4" cstate="print"/>
          <a:srcRect/>
          <a:stretch>
            <a:fillRect/>
          </a:stretch>
        </p:blipFill>
        <p:spPr bwMode="auto">
          <a:xfrm>
            <a:off x="839788" y="2181225"/>
            <a:ext cx="4381500" cy="3048000"/>
          </a:xfrm>
          <a:prstGeom prst="rect">
            <a:avLst/>
          </a:prstGeom>
          <a:noFill/>
          <a:ln w="9525">
            <a:noFill/>
            <a:miter lim="800000"/>
            <a:headEnd/>
            <a:tailEnd/>
          </a:ln>
        </p:spPr>
      </p:pic>
      <p:pic>
        <p:nvPicPr>
          <p:cNvPr id="21" name="Picture 20"/>
          <p:cNvPicPr>
            <a:picLocks noChangeAspect="1"/>
          </p:cNvPicPr>
          <p:nvPr/>
        </p:nvPicPr>
        <p:blipFill>
          <a:blip r:embed="rId5" cstate="print"/>
          <a:srcRect/>
          <a:stretch>
            <a:fillRect/>
          </a:stretch>
        </p:blipFill>
        <p:spPr bwMode="auto">
          <a:xfrm>
            <a:off x="839788" y="2181225"/>
            <a:ext cx="4381500" cy="3048000"/>
          </a:xfrm>
          <a:prstGeom prst="rect">
            <a:avLst/>
          </a:prstGeom>
          <a:noFill/>
          <a:ln w="9525">
            <a:noFill/>
            <a:miter lim="800000"/>
            <a:headEnd/>
            <a:tailEnd/>
          </a:ln>
        </p:spPr>
      </p:pic>
      <p:pic>
        <p:nvPicPr>
          <p:cNvPr id="22" name="Picture 21"/>
          <p:cNvPicPr>
            <a:picLocks noChangeAspect="1"/>
          </p:cNvPicPr>
          <p:nvPr/>
        </p:nvPicPr>
        <p:blipFill>
          <a:blip r:embed="rId6" cstate="print"/>
          <a:srcRect/>
          <a:stretch>
            <a:fillRect/>
          </a:stretch>
        </p:blipFill>
        <p:spPr bwMode="auto">
          <a:xfrm>
            <a:off x="839788" y="2181225"/>
            <a:ext cx="4381500" cy="3048000"/>
          </a:xfrm>
          <a:prstGeom prst="rect">
            <a:avLst/>
          </a:prstGeom>
          <a:noFill/>
          <a:ln w="9525">
            <a:noFill/>
            <a:miter lim="800000"/>
            <a:headEnd/>
            <a:tailEnd/>
          </a:ln>
        </p:spPr>
      </p:pic>
      <p:pic>
        <p:nvPicPr>
          <p:cNvPr id="23" name="Picture 22"/>
          <p:cNvPicPr>
            <a:picLocks noChangeAspect="1"/>
          </p:cNvPicPr>
          <p:nvPr/>
        </p:nvPicPr>
        <p:blipFill>
          <a:blip r:embed="rId7" cstate="print"/>
          <a:srcRect/>
          <a:stretch>
            <a:fillRect/>
          </a:stretch>
        </p:blipFill>
        <p:spPr bwMode="auto">
          <a:xfrm>
            <a:off x="839788" y="2181225"/>
            <a:ext cx="4381500" cy="3048000"/>
          </a:xfrm>
          <a:prstGeom prst="rect">
            <a:avLst/>
          </a:prstGeom>
          <a:noFill/>
          <a:ln w="9525">
            <a:noFill/>
            <a:miter lim="800000"/>
            <a:headEnd/>
            <a:tailEnd/>
          </a:ln>
        </p:spPr>
      </p:pic>
      <p:pic>
        <p:nvPicPr>
          <p:cNvPr id="24" name="Picture 23"/>
          <p:cNvPicPr>
            <a:picLocks noChangeAspect="1"/>
          </p:cNvPicPr>
          <p:nvPr/>
        </p:nvPicPr>
        <p:blipFill>
          <a:blip r:embed="rId8" cstate="print"/>
          <a:srcRect/>
          <a:stretch>
            <a:fillRect/>
          </a:stretch>
        </p:blipFill>
        <p:spPr bwMode="auto">
          <a:xfrm>
            <a:off x="839788" y="2181225"/>
            <a:ext cx="4381500" cy="3048000"/>
          </a:xfrm>
          <a:prstGeom prst="rect">
            <a:avLst/>
          </a:prstGeom>
          <a:noFill/>
          <a:ln w="9525">
            <a:noFill/>
            <a:miter lim="800000"/>
            <a:headEnd/>
            <a:tailEnd/>
          </a:ln>
        </p:spPr>
      </p:pic>
      <p:pic>
        <p:nvPicPr>
          <p:cNvPr id="25" name="Picture 24"/>
          <p:cNvPicPr>
            <a:picLocks noChangeAspect="1"/>
          </p:cNvPicPr>
          <p:nvPr/>
        </p:nvPicPr>
        <p:blipFill>
          <a:blip r:embed="rId9" cstate="print"/>
          <a:srcRect/>
          <a:stretch>
            <a:fillRect/>
          </a:stretch>
        </p:blipFill>
        <p:spPr bwMode="auto">
          <a:xfrm>
            <a:off x="839788" y="2181225"/>
            <a:ext cx="4381500" cy="3048000"/>
          </a:xfrm>
          <a:prstGeom prst="rect">
            <a:avLst/>
          </a:prstGeom>
          <a:noFill/>
          <a:ln w="9525">
            <a:noFill/>
            <a:miter lim="800000"/>
            <a:headEnd/>
            <a:tailEnd/>
          </a:ln>
        </p:spPr>
      </p:pic>
      <p:pic>
        <p:nvPicPr>
          <p:cNvPr id="26" name="Picture 25"/>
          <p:cNvPicPr>
            <a:picLocks noChangeAspect="1"/>
          </p:cNvPicPr>
          <p:nvPr/>
        </p:nvPicPr>
        <p:blipFill>
          <a:blip r:embed="rId10" cstate="print"/>
          <a:srcRect/>
          <a:stretch>
            <a:fillRect/>
          </a:stretch>
        </p:blipFill>
        <p:spPr bwMode="auto">
          <a:xfrm>
            <a:off x="839788" y="2181225"/>
            <a:ext cx="4381500" cy="3048000"/>
          </a:xfrm>
          <a:prstGeom prst="rect">
            <a:avLst/>
          </a:prstGeom>
          <a:noFill/>
          <a:ln w="9525">
            <a:noFill/>
            <a:miter lim="800000"/>
            <a:headEnd/>
            <a:tailEnd/>
          </a:ln>
        </p:spPr>
      </p:pic>
      <p:pic>
        <p:nvPicPr>
          <p:cNvPr id="27" name="Picture 26"/>
          <p:cNvPicPr>
            <a:picLocks noChangeAspect="1"/>
          </p:cNvPicPr>
          <p:nvPr/>
        </p:nvPicPr>
        <p:blipFill>
          <a:blip r:embed="rId11" cstate="print"/>
          <a:srcRect/>
          <a:stretch>
            <a:fillRect/>
          </a:stretch>
        </p:blipFill>
        <p:spPr bwMode="auto">
          <a:xfrm>
            <a:off x="839788" y="2181225"/>
            <a:ext cx="4381500" cy="3048000"/>
          </a:xfrm>
          <a:prstGeom prst="rect">
            <a:avLst/>
          </a:prstGeom>
          <a:noFill/>
          <a:ln w="9525">
            <a:noFill/>
            <a:miter lim="800000"/>
            <a:headEnd/>
            <a:tailEnd/>
          </a:ln>
        </p:spPr>
      </p:pic>
      <p:pic>
        <p:nvPicPr>
          <p:cNvPr id="28" name="Picture 27"/>
          <p:cNvPicPr>
            <a:picLocks noChangeAspect="1"/>
          </p:cNvPicPr>
          <p:nvPr/>
        </p:nvPicPr>
        <p:blipFill>
          <a:blip r:embed="rId12" cstate="print"/>
          <a:srcRect/>
          <a:stretch>
            <a:fillRect/>
          </a:stretch>
        </p:blipFill>
        <p:spPr bwMode="auto">
          <a:xfrm>
            <a:off x="839788" y="2181225"/>
            <a:ext cx="4381500" cy="3048000"/>
          </a:xfrm>
          <a:prstGeom prst="rect">
            <a:avLst/>
          </a:prstGeom>
          <a:noFill/>
          <a:ln w="9525">
            <a:noFill/>
            <a:miter lim="800000"/>
            <a:headEnd/>
            <a:tailEnd/>
          </a:ln>
        </p:spPr>
      </p:pic>
      <p:sp>
        <p:nvSpPr>
          <p:cNvPr id="29713" name="Rectangle 32"/>
          <p:cNvSpPr>
            <a:spLocks noChangeArrowheads="1"/>
          </p:cNvSpPr>
          <p:nvPr/>
        </p:nvSpPr>
        <p:spPr bwMode="auto">
          <a:xfrm>
            <a:off x="877888" y="333375"/>
            <a:ext cx="3541712" cy="265113"/>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29714" name="Straight Connector 33"/>
          <p:cNvCxnSpPr>
            <a:cxnSpLocks noChangeShapeType="1"/>
          </p:cNvCxnSpPr>
          <p:nvPr/>
        </p:nvCxnSpPr>
        <p:spPr bwMode="auto">
          <a:xfrm>
            <a:off x="566738" y="609600"/>
            <a:ext cx="3852862" cy="0"/>
          </a:xfrm>
          <a:prstGeom prst="line">
            <a:avLst/>
          </a:prstGeom>
          <a:noFill/>
          <a:ln w="19050" cap="rnd" algn="ctr">
            <a:solidFill>
              <a:srgbClr val="9C3A45"/>
            </a:solidFill>
            <a:prstDash val="sysDash"/>
            <a:round/>
            <a:headEnd/>
            <a:tailEnd/>
          </a:ln>
        </p:spPr>
      </p:cxnSp>
      <p:sp>
        <p:nvSpPr>
          <p:cNvPr id="29715" name="Rectangle 3"/>
          <p:cNvSpPr txBox="1">
            <a:spLocks noChangeArrowheads="1"/>
          </p:cNvSpPr>
          <p:nvPr/>
        </p:nvSpPr>
        <p:spPr bwMode="auto">
          <a:xfrm>
            <a:off x="566738" y="0"/>
            <a:ext cx="8577262" cy="820738"/>
          </a:xfrm>
          <a:prstGeom prst="rect">
            <a:avLst/>
          </a:prstGeom>
          <a:noFill/>
          <a:ln w="9525">
            <a:noFill/>
            <a:miter lim="800000"/>
            <a:headEnd/>
            <a:tailEnd/>
          </a:ln>
        </p:spPr>
        <p:txBody>
          <a:bodyPr anchor="ctr"/>
          <a:lstStyle/>
          <a:p>
            <a:pPr eaLnBrk="0" hangingPunct="0"/>
            <a:r>
              <a:rPr lang="en-US" sz="2400" dirty="0">
                <a:solidFill>
                  <a:srgbClr val="69134B"/>
                </a:solidFill>
              </a:rPr>
              <a:t>1 </a:t>
            </a:r>
            <a:r>
              <a:rPr lang="el-GR" sz="2400" dirty="0" smtClean="0">
                <a:solidFill>
                  <a:srgbClr val="69134B"/>
                </a:solidFill>
              </a:rPr>
              <a:t>Υπόδειγμα Συγκεκριμένων Συντελεστών</a:t>
            </a:r>
            <a:endParaRPr lang="en-US" sz="2400" dirty="0">
              <a:solidFill>
                <a:srgbClr val="69134B"/>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2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ppt_x</p:attrName>
                                        </p:attrNameLst>
                                      </p:cBhvr>
                                      <p:tavLst>
                                        <p:tav tm="0">
                                          <p:val>
                                            <p:strVal val="#ppt_x-.2"/>
                                          </p:val>
                                        </p:tav>
                                        <p:tav tm="100000">
                                          <p:val>
                                            <p:strVal val="#ppt_x"/>
                                          </p:val>
                                        </p:tav>
                                      </p:tavLst>
                                    </p:anim>
                                    <p:anim calcmode="lin" valueType="num">
                                      <p:cBhvr>
                                        <p:cTn id="12"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3" dur="500"/>
                                        <p:tgtEl>
                                          <p:spTgt spid="2"/>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Effect transition="in" filter="wipe(left)">
                                      <p:cBhvr>
                                        <p:cTn id="25" dur="500"/>
                                        <p:tgtEl>
                                          <p:spTgt spid="11">
                                            <p:txEl>
                                              <p:pRg st="0" end="0"/>
                                            </p:txEl>
                                          </p:spTgt>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750"/>
                                        <p:tgtEl>
                                          <p:spTgt spid="18"/>
                                        </p:tgtEl>
                                      </p:cBhvr>
                                    </p:animEffect>
                                  </p:childTnLst>
                                </p:cTn>
                              </p:par>
                            </p:childTnLst>
                          </p:cTn>
                        </p:par>
                        <p:par>
                          <p:cTn id="30" fill="hold">
                            <p:stCondLst>
                              <p:cond delay="3250"/>
                            </p:stCondLst>
                            <p:childTnLst>
                              <p:par>
                                <p:cTn id="31" presetID="22" presetClass="entr" presetSubtype="8"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left)">
                                      <p:cBhvr>
                                        <p:cTn id="33" dur="750"/>
                                        <p:tgtEl>
                                          <p:spTgt spid="20"/>
                                        </p:tgtEl>
                                      </p:cBhvr>
                                    </p:animEffect>
                                  </p:childTnLst>
                                </p:cTn>
                              </p:par>
                            </p:childTnLst>
                          </p:cTn>
                        </p:par>
                        <p:par>
                          <p:cTn id="34" fill="hold">
                            <p:stCondLst>
                              <p:cond delay="4750"/>
                            </p:stCondLst>
                            <p:childTnLst>
                              <p:par>
                                <p:cTn id="35" presetID="22" presetClass="entr" presetSubtype="8"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left)">
                                      <p:cBhvr>
                                        <p:cTn id="37" dur="750"/>
                                        <p:tgtEl>
                                          <p:spTgt spid="22"/>
                                        </p:tgtEl>
                                      </p:cBhvr>
                                    </p:animEffect>
                                  </p:childTnLst>
                                </p:cTn>
                              </p:par>
                            </p:childTnLst>
                          </p:cTn>
                        </p:par>
                        <p:par>
                          <p:cTn id="38" fill="hold">
                            <p:stCondLst>
                              <p:cond delay="5500"/>
                            </p:stCondLst>
                            <p:childTnLst>
                              <p:par>
                                <p:cTn id="39" presetID="22" presetClass="entr" presetSubtype="8" fill="hold"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left)">
                                      <p:cBhvr>
                                        <p:cTn id="41" dur="75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1">
                                            <p:txEl>
                                              <p:pRg st="1" end="1"/>
                                            </p:txEl>
                                          </p:spTgt>
                                        </p:tgtEl>
                                        <p:attrNameLst>
                                          <p:attrName>style.visibility</p:attrName>
                                        </p:attrNameLst>
                                      </p:cBhvr>
                                      <p:to>
                                        <p:strVal val="visible"/>
                                      </p:to>
                                    </p:set>
                                    <p:animEffect transition="in" filter="wipe(left)">
                                      <p:cBhvr>
                                        <p:cTn id="46" dur="500"/>
                                        <p:tgtEl>
                                          <p:spTgt spid="11">
                                            <p:txEl>
                                              <p:pRg st="1" end="1"/>
                                            </p:txEl>
                                          </p:spTgt>
                                        </p:tgtEl>
                                      </p:cBhvr>
                                    </p:animEffect>
                                  </p:childTnLst>
                                </p:cTn>
                              </p:par>
                            </p:childTnLst>
                          </p:cTn>
                        </p:par>
                        <p:par>
                          <p:cTn id="47" fill="hold">
                            <p:stCondLst>
                              <p:cond delay="500"/>
                            </p:stCondLst>
                            <p:childTnLst>
                              <p:par>
                                <p:cTn id="48" presetID="22" presetClass="entr" presetSubtype="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750"/>
                                        <p:tgtEl>
                                          <p:spTgt spid="21"/>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1">
                                            <p:txEl>
                                              <p:pRg st="2" end="2"/>
                                            </p:txEl>
                                          </p:spTgt>
                                        </p:tgtEl>
                                        <p:attrNameLst>
                                          <p:attrName>style.visibility</p:attrName>
                                        </p:attrNameLst>
                                      </p:cBhvr>
                                      <p:to>
                                        <p:strVal val="visible"/>
                                      </p:to>
                                    </p:set>
                                    <p:animEffect transition="in" filter="wipe(left)">
                                      <p:cBhvr>
                                        <p:cTn id="55" dur="500"/>
                                        <p:tgtEl>
                                          <p:spTgt spid="11">
                                            <p:txEl>
                                              <p:pRg st="2" end="2"/>
                                            </p:txEl>
                                          </p:spTgt>
                                        </p:tgtEl>
                                      </p:cBhvr>
                                    </p:animEffect>
                                  </p:childTnLst>
                                </p:cTn>
                              </p:par>
                            </p:childTnLst>
                          </p:cTn>
                        </p:par>
                        <p:par>
                          <p:cTn id="56" fill="hold">
                            <p:stCondLst>
                              <p:cond delay="500"/>
                            </p:stCondLst>
                            <p:childTnLst>
                              <p:par>
                                <p:cTn id="57" presetID="22" presetClass="entr" presetSubtype="8"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left)">
                                      <p:cBhvr>
                                        <p:cTn id="59" dur="750"/>
                                        <p:tgtEl>
                                          <p:spTgt spid="25"/>
                                        </p:tgtEl>
                                      </p:cBhvr>
                                    </p:animEffect>
                                  </p:childTnLst>
                                </p:cTn>
                              </p:par>
                            </p:childTnLst>
                          </p:cTn>
                        </p:par>
                        <p:par>
                          <p:cTn id="60" fill="hold">
                            <p:stCondLst>
                              <p:cond delay="1250"/>
                            </p:stCondLst>
                            <p:childTnLst>
                              <p:par>
                                <p:cTn id="61" presetID="22" presetClass="entr" presetSubtype="8"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1">
                                            <p:txEl>
                                              <p:pRg st="3" end="3"/>
                                            </p:txEl>
                                          </p:spTgt>
                                        </p:tgtEl>
                                        <p:attrNameLst>
                                          <p:attrName>style.visibility</p:attrName>
                                        </p:attrNameLst>
                                      </p:cBhvr>
                                      <p:to>
                                        <p:strVal val="visible"/>
                                      </p:to>
                                    </p:set>
                                    <p:animEffect transition="in" filter="wipe(left)">
                                      <p:cBhvr>
                                        <p:cTn id="68" dur="500"/>
                                        <p:tgtEl>
                                          <p:spTgt spid="11">
                                            <p:txEl>
                                              <p:pRg st="3" end="3"/>
                                            </p:txEl>
                                          </p:spTgt>
                                        </p:tgtEl>
                                      </p:cBhvr>
                                    </p:animEffect>
                                  </p:childTnLst>
                                </p:cTn>
                              </p:par>
                            </p:childTnLst>
                          </p:cTn>
                        </p:par>
                        <p:par>
                          <p:cTn id="69" fill="hold">
                            <p:stCondLst>
                              <p:cond delay="500"/>
                            </p:stCondLst>
                            <p:childTnLst>
                              <p:par>
                                <p:cTn id="70" presetID="22" presetClass="entr" presetSubtype="1" fill="hold"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750"/>
                                        <p:tgtEl>
                                          <p:spTgt spid="2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1">
                                            <p:txEl>
                                              <p:pRg st="4" end="4"/>
                                            </p:txEl>
                                          </p:spTgt>
                                        </p:tgtEl>
                                        <p:attrNameLst>
                                          <p:attrName>style.visibility</p:attrName>
                                        </p:attrNameLst>
                                      </p:cBhvr>
                                      <p:to>
                                        <p:strVal val="visible"/>
                                      </p:to>
                                    </p:set>
                                    <p:animEffect transition="in" filter="wipe(left)">
                                      <p:cBhvr>
                                        <p:cTn id="77" dur="500"/>
                                        <p:tgtEl>
                                          <p:spTgt spid="11">
                                            <p:txEl>
                                              <p:pRg st="4" end="4"/>
                                            </p:txEl>
                                          </p:spTgt>
                                        </p:tgtEl>
                                      </p:cBhvr>
                                    </p:animEffect>
                                  </p:childTnLst>
                                </p:cTn>
                              </p:par>
                            </p:childTnLst>
                          </p:cTn>
                        </p:par>
                        <p:par>
                          <p:cTn id="78" fill="hold">
                            <p:stCondLst>
                              <p:cond delay="500"/>
                            </p:stCondLst>
                            <p:childTnLst>
                              <p:par>
                                <p:cTn id="79" presetID="22" presetClass="entr" presetSubtype="1" fill="hold"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up)">
                                      <p:cBhvr>
                                        <p:cTn id="81" dur="750"/>
                                        <p:tgtEl>
                                          <p:spTgt spid="26"/>
                                        </p:tgtEl>
                                      </p:cBhvr>
                                    </p:animEffect>
                                  </p:childTnLst>
                                </p:cTn>
                              </p:par>
                            </p:childTnLst>
                          </p:cTn>
                        </p:par>
                        <p:par>
                          <p:cTn id="82" fill="hold">
                            <p:stCondLst>
                              <p:cond delay="1250"/>
                            </p:stCondLst>
                            <p:childTnLst>
                              <p:par>
                                <p:cTn id="83" presetID="22" presetClass="entr" presetSubtype="2" fill="hold" nodeType="afterEffect">
                                  <p:stCondLst>
                                    <p:cond delay="0"/>
                                  </p:stCondLst>
                                  <p:childTnLst>
                                    <p:set>
                                      <p:cBhvr>
                                        <p:cTn id="84" dur="1" fill="hold">
                                          <p:stCondLst>
                                            <p:cond delay="0"/>
                                          </p:stCondLst>
                                        </p:cTn>
                                        <p:tgtEl>
                                          <p:spTgt spid="28"/>
                                        </p:tgtEl>
                                        <p:attrNameLst>
                                          <p:attrName>style.visibility</p:attrName>
                                        </p:attrNameLst>
                                      </p:cBhvr>
                                      <p:to>
                                        <p:strVal val="visible"/>
                                      </p:to>
                                    </p:set>
                                    <p:animEffect transition="in" filter="wipe(right)">
                                      <p:cBhvr>
                                        <p:cTn id="8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build="p" bldLvl="2"/>
      <p:bldP spid="19" grpId="0" animBg="1"/>
      <p:bldP spid="32"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2213" name="Rectangle 5"/>
          <p:cNvSpPr>
            <a:spLocks noChangeArrowheads="1"/>
          </p:cNvSpPr>
          <p:nvPr/>
        </p:nvSpPr>
        <p:spPr bwMode="auto">
          <a:xfrm>
            <a:off x="566738" y="820738"/>
            <a:ext cx="7351712" cy="461962"/>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Η Ξένη Χώρα </a:t>
            </a:r>
            <a:endParaRPr lang="en-US" sz="2400" dirty="0">
              <a:solidFill>
                <a:srgbClr val="356A41"/>
              </a:solidFill>
            </a:endParaRPr>
          </a:p>
        </p:txBody>
      </p:sp>
      <p:sp>
        <p:nvSpPr>
          <p:cNvPr id="13" name="Rectangle 5"/>
          <p:cNvSpPr>
            <a:spLocks noChangeArrowheads="1"/>
          </p:cNvSpPr>
          <p:nvPr/>
        </p:nvSpPr>
        <p:spPr bwMode="auto">
          <a:xfrm>
            <a:off x="566738" y="3894138"/>
            <a:ext cx="7351712" cy="461962"/>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Συνολικά Κέρδη από το Εμπόριο</a:t>
            </a:r>
            <a:endParaRPr lang="en-US" sz="2400" dirty="0">
              <a:solidFill>
                <a:srgbClr val="356A41"/>
              </a:solidFill>
            </a:endParaRPr>
          </a:p>
        </p:txBody>
      </p:sp>
      <p:sp>
        <p:nvSpPr>
          <p:cNvPr id="2" name="Rectangle 1"/>
          <p:cNvSpPr>
            <a:spLocks noChangeArrowheads="1"/>
          </p:cNvSpPr>
          <p:nvPr/>
        </p:nvSpPr>
        <p:spPr bwMode="auto">
          <a:xfrm>
            <a:off x="566738" y="1190625"/>
            <a:ext cx="8128000" cy="2308324"/>
          </a:xfrm>
          <a:prstGeom prst="rect">
            <a:avLst/>
          </a:prstGeom>
          <a:noFill/>
          <a:ln w="9525">
            <a:noFill/>
            <a:miter lim="800000"/>
            <a:headEnd/>
            <a:tailEnd/>
          </a:ln>
        </p:spPr>
        <p:txBody>
          <a:bodyPr>
            <a:spAutoFit/>
          </a:bodyPr>
          <a:lstStyle/>
          <a:p>
            <a:pPr>
              <a:spcBef>
                <a:spcPct val="10000"/>
              </a:spcBef>
              <a:spcAft>
                <a:spcPct val="10000"/>
              </a:spcAft>
            </a:pPr>
            <a:r>
              <a:rPr lang="el-GR" sz="2000" b="0" dirty="0" smtClean="0"/>
              <a:t>Προκειμένου να επικεντρωθούμε σε μια περίπτωση, ας υποθέσουμε ότι η εγχώρια σχετική τιμή βιομηχανικών προϊόντων χωρίς εμπόριο είναι </a:t>
            </a:r>
            <a:r>
              <a:rPr lang="el-GR" sz="2000" b="0" i="1" dirty="0" smtClean="0"/>
              <a:t>χαμηλότερη</a:t>
            </a:r>
            <a:r>
              <a:rPr lang="el-GR" sz="2000" b="0" dirty="0" smtClean="0"/>
              <a:t> από την ξένη σχετική τιμή</a:t>
            </a:r>
            <a:r>
              <a:rPr lang="en-US" sz="2000" b="0" dirty="0" smtClean="0"/>
              <a:t>, </a:t>
            </a:r>
            <a:r>
              <a:rPr lang="en-US" sz="2000" b="0" dirty="0"/>
              <a:t>(</a:t>
            </a:r>
            <a:r>
              <a:rPr lang="en-US" sz="2000" b="0" i="1" dirty="0"/>
              <a:t>P</a:t>
            </a:r>
            <a:r>
              <a:rPr lang="en-US" sz="2000" b="0" i="1" baseline="-25000" dirty="0"/>
              <a:t>M</a:t>
            </a:r>
            <a:r>
              <a:rPr lang="en-US" sz="2000" b="0" i="1" dirty="0"/>
              <a:t> </a:t>
            </a:r>
            <a:r>
              <a:rPr lang="en-US" sz="2000" b="0" dirty="0"/>
              <a:t>/</a:t>
            </a:r>
            <a:r>
              <a:rPr lang="en-US" sz="2000" b="0" i="1" dirty="0"/>
              <a:t>P</a:t>
            </a:r>
            <a:r>
              <a:rPr lang="en-US" sz="2000" b="0" i="1" baseline="-25000" dirty="0"/>
              <a:t>A</a:t>
            </a:r>
            <a:r>
              <a:rPr lang="en-US" sz="2000" b="0" dirty="0"/>
              <a:t>) &lt; (</a:t>
            </a:r>
            <a:r>
              <a:rPr lang="en-US" sz="2000" b="0" i="1" dirty="0"/>
              <a:t>P</a:t>
            </a:r>
            <a:r>
              <a:rPr lang="en-US" sz="2000" b="0" dirty="0"/>
              <a:t>*</a:t>
            </a:r>
            <a:r>
              <a:rPr lang="en-US" sz="2000" b="0" i="1" baseline="-25000" dirty="0"/>
              <a:t>M</a:t>
            </a:r>
            <a:r>
              <a:rPr lang="en-US" sz="2000" b="0" i="1" dirty="0"/>
              <a:t> </a:t>
            </a:r>
            <a:r>
              <a:rPr lang="en-US" sz="2000" b="0" dirty="0"/>
              <a:t>/</a:t>
            </a:r>
            <a:r>
              <a:rPr lang="en-US" sz="2000" b="0" i="1" dirty="0"/>
              <a:t>P</a:t>
            </a:r>
            <a:r>
              <a:rPr lang="en-US" sz="2000" b="0" dirty="0"/>
              <a:t>*</a:t>
            </a:r>
            <a:r>
              <a:rPr lang="en-US" sz="2000" b="0" i="1" baseline="-25000" dirty="0"/>
              <a:t>A</a:t>
            </a:r>
            <a:r>
              <a:rPr lang="en-US" sz="2000" b="0" dirty="0"/>
              <a:t>). </a:t>
            </a:r>
          </a:p>
          <a:p>
            <a:pPr>
              <a:spcBef>
                <a:spcPct val="10000"/>
              </a:spcBef>
              <a:spcAft>
                <a:spcPct val="10000"/>
              </a:spcAft>
            </a:pPr>
            <a:r>
              <a:rPr lang="el-GR" sz="2000" b="0" dirty="0" smtClean="0"/>
              <a:t>Η υπόθεση αυτή σημαίνει ότι η χώρα μας μπορεί να παράγει βιομηχανικά προϊόντα σχετικά φθηνότερα από την ξένη χώρα, ή, κατ’ αναλογία, ότι η χώρα μας έχει συγκριτικό πλεονέκτημα στα βιομηχανικά προϊόντα.</a:t>
            </a:r>
            <a:endParaRPr lang="en-US" sz="2000" dirty="0"/>
          </a:p>
        </p:txBody>
      </p:sp>
      <p:sp>
        <p:nvSpPr>
          <p:cNvPr id="3" name="Rectangle 2"/>
          <p:cNvSpPr>
            <a:spLocks noChangeArrowheads="1"/>
          </p:cNvSpPr>
          <p:nvPr/>
        </p:nvSpPr>
        <p:spPr bwMode="auto">
          <a:xfrm>
            <a:off x="561975" y="4329113"/>
            <a:ext cx="8132763" cy="2000548"/>
          </a:xfrm>
          <a:prstGeom prst="rect">
            <a:avLst/>
          </a:prstGeom>
          <a:noFill/>
          <a:ln w="9525">
            <a:noFill/>
            <a:miter lim="800000"/>
            <a:headEnd/>
            <a:tailEnd/>
          </a:ln>
        </p:spPr>
        <p:txBody>
          <a:bodyPr>
            <a:spAutoFit/>
          </a:bodyPr>
          <a:lstStyle/>
          <a:p>
            <a:pPr>
              <a:spcBef>
                <a:spcPct val="10000"/>
              </a:spcBef>
              <a:spcAft>
                <a:spcPct val="10000"/>
              </a:spcAft>
            </a:pPr>
            <a:r>
              <a:rPr lang="el-GR" sz="2000" b="0" dirty="0" smtClean="0"/>
              <a:t>Το προϊόν του οποίου η σχετική τιμή αυξάνει (βιομηχανικό προϊόν, για τη χώρα μας) εξάγεται και το προϊόν του οποίου η σχετική τιμή μειώνεται (αγροτικό προϊόν, για τη χώρα μας) εισάγεται.</a:t>
            </a:r>
            <a:endParaRPr lang="en-US" sz="2000" b="0" dirty="0"/>
          </a:p>
          <a:p>
            <a:pPr>
              <a:spcBef>
                <a:spcPct val="10000"/>
              </a:spcBef>
              <a:spcAft>
                <a:spcPct val="10000"/>
              </a:spcAft>
            </a:pPr>
            <a:r>
              <a:rPr lang="el-GR" sz="2000" b="0" dirty="0" smtClean="0"/>
              <a:t>Εξάγοντας βιομηχανικά προϊόντα σε υψηλότερη τιμή και εισάγοντας τρόφιμα σε χαμηλότερη τιμή η χώρα μας είναι σε πολύ καλύτερη θέση απ’ ότι ήταν χωρίς εμπόριο. </a:t>
            </a:r>
            <a:endParaRPr lang="en-US" sz="2400" dirty="0"/>
          </a:p>
        </p:txBody>
      </p:sp>
      <p:sp>
        <p:nvSpPr>
          <p:cNvPr id="31749" name="Rectangle 9"/>
          <p:cNvSpPr>
            <a:spLocks noChangeArrowheads="1"/>
          </p:cNvSpPr>
          <p:nvPr/>
        </p:nvSpPr>
        <p:spPr bwMode="auto">
          <a:xfrm>
            <a:off x="877888" y="333375"/>
            <a:ext cx="3541712" cy="265113"/>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31750" name="Straight Connector 10"/>
          <p:cNvCxnSpPr>
            <a:cxnSpLocks noChangeShapeType="1"/>
          </p:cNvCxnSpPr>
          <p:nvPr/>
        </p:nvCxnSpPr>
        <p:spPr bwMode="auto">
          <a:xfrm>
            <a:off x="566738" y="609600"/>
            <a:ext cx="3852862" cy="0"/>
          </a:xfrm>
          <a:prstGeom prst="line">
            <a:avLst/>
          </a:prstGeom>
          <a:noFill/>
          <a:ln w="19050" cap="rnd" algn="ctr">
            <a:solidFill>
              <a:srgbClr val="9C3A45"/>
            </a:solidFill>
            <a:prstDash val="sysDash"/>
            <a:round/>
            <a:headEnd/>
            <a:tailEnd/>
          </a:ln>
        </p:spPr>
      </p:cxnSp>
      <p:sp>
        <p:nvSpPr>
          <p:cNvPr id="31751" name="Rectangle 3"/>
          <p:cNvSpPr txBox="1">
            <a:spLocks noChangeArrowheads="1"/>
          </p:cNvSpPr>
          <p:nvPr/>
        </p:nvSpPr>
        <p:spPr bwMode="auto">
          <a:xfrm>
            <a:off x="566738" y="0"/>
            <a:ext cx="8577262" cy="820738"/>
          </a:xfrm>
          <a:prstGeom prst="rect">
            <a:avLst/>
          </a:prstGeom>
          <a:noFill/>
          <a:ln w="9525">
            <a:noFill/>
            <a:miter lim="800000"/>
            <a:headEnd/>
            <a:tailEnd/>
          </a:ln>
        </p:spPr>
        <p:txBody>
          <a:bodyPr anchor="ctr"/>
          <a:lstStyle/>
          <a:p>
            <a:pPr eaLnBrk="0" hangingPunct="0"/>
            <a:r>
              <a:rPr lang="en-US" sz="2400" dirty="0">
                <a:solidFill>
                  <a:srgbClr val="69134B"/>
                </a:solidFill>
              </a:rPr>
              <a:t>1 </a:t>
            </a:r>
            <a:r>
              <a:rPr lang="el-GR" sz="2400" dirty="0" smtClean="0">
                <a:solidFill>
                  <a:srgbClr val="69134B"/>
                </a:solidFill>
              </a:rPr>
              <a:t>Υπόδειγμα Συγκεκριμένων Συντελεστών</a:t>
            </a:r>
            <a:endParaRPr lang="en-US" sz="2400" dirty="0">
              <a:solidFill>
                <a:srgbClr val="69134B"/>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2213"/>
                                        </p:tgtEl>
                                        <p:attrNameLst>
                                          <p:attrName>style.visibility</p:attrName>
                                        </p:attrNameLst>
                                      </p:cBhvr>
                                      <p:to>
                                        <p:strVal val="visible"/>
                                      </p:to>
                                    </p:set>
                                    <p:animEffect transition="in" filter="wipe(left)">
                                      <p:cBhvr>
                                        <p:cTn id="7" dur="500"/>
                                        <p:tgtEl>
                                          <p:spTgt spid="8622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left)">
                                      <p:cBhvr>
                                        <p:cTn id="11" dur="5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wipe(left)">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left)">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left)">
                                      <p:cBhvr>
                                        <p:cTn id="3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2213" grpId="0"/>
      <p:bldP spid="13" grpId="0"/>
      <p:bldP spid="2" grpId="0" uiExpand="1" build="p" bldLvl="2"/>
      <p:bldP spid="3" grpId="0" build="p" bldLvl="2"/>
    </p:bldLst>
  </p:timing>
</p:sld>
</file>

<file path=ppt/theme/theme1.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2"/>
            </a:solidFill>
            <a:effectLst/>
            <a:latin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31079</TotalTime>
  <Words>3616</Words>
  <Application>Microsoft Office PowerPoint</Application>
  <PresentationFormat>Προβολή στην οθόνη (4:3)</PresentationFormat>
  <Paragraphs>367</Paragraphs>
  <Slides>46</Slides>
  <Notes>46</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46</vt:i4>
      </vt:variant>
    </vt:vector>
  </HeadingPairs>
  <TitlesOfParts>
    <vt:vector size="48" baseType="lpstr">
      <vt:lpstr>2_Custom Design</vt:lpstr>
      <vt:lpstr>Equation</vt:lpstr>
      <vt:lpstr>Διαφάνεια 1</vt:lpstr>
      <vt:lpstr>Διαφάνεια 2</vt:lpstr>
      <vt:lpstr>Εισαγωγή</vt:lpstr>
      <vt:lpstr>1  Υπόδειγμα Συγκεκριμένων Συντελεστών</vt:lpstr>
      <vt:lpstr>1 Υπόδειγμα Συγκεκριμένων Συντελεστών</vt:lpstr>
      <vt:lpstr>1  Υπόδειγμα Συγκεκριμένων Συντελεστών</vt:lpstr>
      <vt:lpstr>Διαφάνεια 7</vt:lpstr>
      <vt:lpstr>Διαφάνεια 8</vt:lpstr>
      <vt:lpstr>Διαφάνεια 9</vt:lpstr>
      <vt:lpstr>ΕΦΑΡΜΟΓΗ</vt:lpstr>
      <vt:lpstr>2  Κέρδη της Εργασίας</vt:lpstr>
      <vt:lpstr>2  Κέρδη της Εργασίας</vt:lpstr>
      <vt:lpstr>2  Κέρδη της Εργασίας</vt:lpstr>
      <vt:lpstr>2  Κέρδη της Εργασίας</vt:lpstr>
      <vt:lpstr>2  Κέρδη της Εργασίας</vt:lpstr>
      <vt:lpstr>2  Κέρδη της Εργασίας</vt:lpstr>
      <vt:lpstr>2  Κέρδη της Εργασίας</vt:lpstr>
      <vt:lpstr>ΕΦΑΡΜΟΓΗ</vt:lpstr>
      <vt:lpstr>ΕΦΑΡΜΟΓΗ</vt:lpstr>
      <vt:lpstr>ΕΦΑΡΜΟΓΗ</vt:lpstr>
      <vt:lpstr>ΕΦΑΡΜΟΓΗ</vt:lpstr>
      <vt:lpstr>ΕΦΑΡΜΟΓΗ</vt:lpstr>
      <vt:lpstr>Διαφάνεια 23</vt:lpstr>
      <vt:lpstr>Διαφάνεια 24</vt:lpstr>
      <vt:lpstr>ΕΦΑΡΜΟΓΗ</vt:lpstr>
      <vt:lpstr>Διαφάνεια 26</vt:lpstr>
      <vt:lpstr>3  Τα Κέρδη του Κεφαλαίου και της Γης</vt:lpstr>
      <vt:lpstr>3 Τα Κέρδη του Κεφαλαίου και της Γης</vt:lpstr>
      <vt:lpstr>3 Τα Κέρδη του Κεφαλαίου και της Γης</vt:lpstr>
      <vt:lpstr>3 Τα Κέρδη του Κεφαλαίου και της Γης</vt:lpstr>
      <vt:lpstr>3 Τα Κέρδη του Κεφαλαίου και της Γης</vt:lpstr>
      <vt:lpstr>3 Τα Κέρδη του Κεφαλαίου και της Γης</vt:lpstr>
      <vt:lpstr>3 Τα Κέρδη του Κεφαλαίου και της Γης</vt:lpstr>
      <vt:lpstr>ΕΦΑΡΜΟΓΗ</vt:lpstr>
      <vt:lpstr>ΕΦΑΡΜΟΓΗ</vt:lpstr>
      <vt:lpstr>ΕΦΑΡΜΟΓΗ</vt:lpstr>
      <vt:lpstr>ΕΦΑΡΜΟΓΗ</vt:lpstr>
      <vt:lpstr>Διαφάνεια 38</vt:lpstr>
      <vt:lpstr>Διαφάνεια 39</vt:lpstr>
      <vt:lpstr>Διαφάνεια 40</vt:lpstr>
      <vt:lpstr>Διαφάνεια 41</vt:lpstr>
      <vt:lpstr>Διαφάνεια 42</vt:lpstr>
      <vt:lpstr>Διαφάνεια 43</vt:lpstr>
      <vt:lpstr>Διαφάνεια 44</vt:lpstr>
      <vt:lpstr>Διαφάνεια 45</vt:lpstr>
      <vt:lpstr>Διαφάνεια 46</vt:lpstr>
    </vt:vector>
  </TitlesOfParts>
  <Manager>David Alexander</Manager>
  <Company>Pearson Education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Economics:  Feenstra/Taylor 2/e</dc:title>
  <dc:subject>International Economics</dc:subject>
  <dc:creator>Fernando Quijano</dc:creator>
  <cp:lastModifiedBy>Χρήστης των Windows</cp:lastModifiedBy>
  <cp:revision>1961</cp:revision>
  <dcterms:created xsi:type="dcterms:W3CDTF">2007-05-23T02:54:43Z</dcterms:created>
  <dcterms:modified xsi:type="dcterms:W3CDTF">2021-07-03T12:58:15Z</dcterms:modified>
</cp:coreProperties>
</file>