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295" r:id="rId3"/>
    <p:sldId id="257" r:id="rId4"/>
    <p:sldId id="258" r:id="rId5"/>
    <p:sldId id="299" r:id="rId6"/>
    <p:sldId id="259" r:id="rId7"/>
    <p:sldId id="260" r:id="rId8"/>
    <p:sldId id="262" r:id="rId9"/>
    <p:sldId id="296" r:id="rId10"/>
    <p:sldId id="263" r:id="rId11"/>
    <p:sldId id="291" r:id="rId12"/>
    <p:sldId id="264" r:id="rId13"/>
    <p:sldId id="265" r:id="rId14"/>
    <p:sldId id="267" r:id="rId15"/>
    <p:sldId id="285" r:id="rId16"/>
    <p:sldId id="289" r:id="rId17"/>
    <p:sldId id="286" r:id="rId18"/>
    <p:sldId id="287" r:id="rId19"/>
    <p:sldId id="288" r:id="rId20"/>
    <p:sldId id="268" r:id="rId21"/>
    <p:sldId id="270" r:id="rId22"/>
    <p:sldId id="271" r:id="rId23"/>
    <p:sldId id="272" r:id="rId24"/>
    <p:sldId id="274" r:id="rId25"/>
    <p:sldId id="275" r:id="rId26"/>
    <p:sldId id="276" r:id="rId27"/>
    <p:sldId id="277" r:id="rId28"/>
    <p:sldId id="304" r:id="rId29"/>
    <p:sldId id="305" r:id="rId30"/>
    <p:sldId id="278" r:id="rId31"/>
    <p:sldId id="306" r:id="rId32"/>
    <p:sldId id="279" r:id="rId33"/>
    <p:sldId id="282" r:id="rId34"/>
    <p:sldId id="283" r:id="rId35"/>
    <p:sldId id="292" r:id="rId36"/>
    <p:sldId id="293" r:id="rId37"/>
    <p:sldId id="294" r:id="rId38"/>
  </p:sldIdLst>
  <p:sldSz cx="12192000" cy="6858000"/>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370" y="-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Local%20Settings\Temp\&#913;&#957;&#945;&#963;&#964;&#945;&#963;&#943;&#94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istrator\Local%20Settings\Temp\&#913;&#957;&#945;&#963;&#964;&#945;&#963;&#943;&#945;-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l-GR"/>
  <c:chart>
    <c:plotArea>
      <c:layout/>
      <c:barChart>
        <c:barDir val="col"/>
        <c:grouping val="clustered"/>
        <c:ser>
          <c:idx val="0"/>
          <c:order val="0"/>
          <c:cat>
            <c:strRef>
              <c:f>Φύλλο3!$A$1:$A$20</c:f>
              <c:strCache>
                <c:ptCount val="20"/>
                <c:pt idx="0">
                  <c:v>Αριθμός μεταναστών σε επιλεγμένες ευρωπαϊκές χώρες το 2005 (ως ποσοστό του πληθυσμού)</c:v>
                </c:pt>
                <c:pt idx="1">
                  <c:v>Αυστρία</c:v>
                </c:pt>
                <c:pt idx="2">
                  <c:v>Βέλγιο</c:v>
                </c:pt>
                <c:pt idx="3">
                  <c:v>Γαλλία</c:v>
                </c:pt>
                <c:pt idx="4">
                  <c:v>Γερμανία</c:v>
                </c:pt>
                <c:pt idx="5">
                  <c:v>Δανία</c:v>
                </c:pt>
                <c:pt idx="6">
                  <c:v>Ελλάδα</c:v>
                </c:pt>
                <c:pt idx="7">
                  <c:v>Ηνωμένο Βασίλειο</c:v>
                </c:pt>
                <c:pt idx="8">
                  <c:v>Ιρλανδία</c:v>
                </c:pt>
                <c:pt idx="9">
                  <c:v>Ισπανία</c:v>
                </c:pt>
                <c:pt idx="10">
                  <c:v>Ιταλία</c:v>
                </c:pt>
                <c:pt idx="11">
                  <c:v>Λουξεμβρούργο</c:v>
                </c:pt>
                <c:pt idx="12">
                  <c:v>Ολλανδία</c:v>
                </c:pt>
                <c:pt idx="13">
                  <c:v>Ουγγαρία</c:v>
                </c:pt>
                <c:pt idx="14">
                  <c:v>Πολωνία</c:v>
                </c:pt>
                <c:pt idx="15">
                  <c:v>Πορτογαλία</c:v>
                </c:pt>
                <c:pt idx="16">
                  <c:v>Σλοβακία</c:v>
                </c:pt>
                <c:pt idx="17">
                  <c:v>Σουηδία</c:v>
                </c:pt>
                <c:pt idx="18">
                  <c:v>Τσεχία</c:v>
                </c:pt>
                <c:pt idx="19">
                  <c:v>Φιλανδία</c:v>
                </c:pt>
              </c:strCache>
            </c:strRef>
          </c:cat>
          <c:val>
            <c:numRef>
              <c:f>Φύλλο3!$B$1:$B$20</c:f>
              <c:numCache>
                <c:formatCode>0.0%</c:formatCode>
                <c:ptCount val="20"/>
                <c:pt idx="1">
                  <c:v>0.13</c:v>
                </c:pt>
                <c:pt idx="2">
                  <c:v>0.11400000000000009</c:v>
                </c:pt>
                <c:pt idx="3">
                  <c:v>0.1</c:v>
                </c:pt>
                <c:pt idx="4">
                  <c:v>0.13</c:v>
                </c:pt>
                <c:pt idx="5">
                  <c:v>6.3000000000000014E-2</c:v>
                </c:pt>
                <c:pt idx="6">
                  <c:v>0.10299999999999998</c:v>
                </c:pt>
                <c:pt idx="7">
                  <c:v>9.3000000000000166E-2</c:v>
                </c:pt>
                <c:pt idx="8">
                  <c:v>0.11000000000000007</c:v>
                </c:pt>
                <c:pt idx="9">
                  <c:v>5.3000000000000033E-2</c:v>
                </c:pt>
                <c:pt idx="10">
                  <c:v>2.5000000000000026E-2</c:v>
                </c:pt>
                <c:pt idx="11">
                  <c:v>0.33100000000000046</c:v>
                </c:pt>
                <c:pt idx="12">
                  <c:v>0.10600000000000002</c:v>
                </c:pt>
                <c:pt idx="13">
                  <c:v>3.2000000000000042E-2</c:v>
                </c:pt>
                <c:pt idx="14">
                  <c:v>1.6000000000000025E-2</c:v>
                </c:pt>
                <c:pt idx="15">
                  <c:v>6.7000000000000087E-2</c:v>
                </c:pt>
                <c:pt idx="16">
                  <c:v>3.9000000000000042E-2</c:v>
                </c:pt>
                <c:pt idx="17">
                  <c:v>0.12200000000000008</c:v>
                </c:pt>
                <c:pt idx="18">
                  <c:v>4.9000000000000078E-2</c:v>
                </c:pt>
                <c:pt idx="19">
                  <c:v>3.2000000000000042E-2</c:v>
                </c:pt>
              </c:numCache>
            </c:numRef>
          </c:val>
        </c:ser>
        <c:axId val="115893376"/>
        <c:axId val="121593856"/>
      </c:barChart>
      <c:catAx>
        <c:axId val="115893376"/>
        <c:scaling>
          <c:orientation val="minMax"/>
        </c:scaling>
        <c:axPos val="b"/>
        <c:tickLblPos val="nextTo"/>
        <c:crossAx val="121593856"/>
        <c:crosses val="autoZero"/>
        <c:auto val="1"/>
        <c:lblAlgn val="ctr"/>
        <c:lblOffset val="100"/>
      </c:catAx>
      <c:valAx>
        <c:axId val="121593856"/>
        <c:scaling>
          <c:orientation val="minMax"/>
        </c:scaling>
        <c:axPos val="l"/>
        <c:majorGridlines/>
        <c:numFmt formatCode="General" sourceLinked="1"/>
        <c:tickLblPos val="nextTo"/>
        <c:crossAx val="115893376"/>
        <c:crosses val="autoZero"/>
        <c:crossBetween val="between"/>
      </c:valAx>
    </c:plotArea>
    <c:legend>
      <c:legendPos val="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l-GR"/>
  <c:chart>
    <c:view3D>
      <c:rAngAx val="1"/>
    </c:view3D>
    <c:plotArea>
      <c:layout/>
      <c:bar3DChart>
        <c:barDir val="col"/>
        <c:grouping val="clustered"/>
        <c:ser>
          <c:idx val="0"/>
          <c:order val="0"/>
          <c:cat>
            <c:strRef>
              <c:f>Φύλλο4!$A$1:$A$29</c:f>
              <c:strCache>
                <c:ptCount val="29"/>
                <c:pt idx="0">
                  <c:v>Αριθμός προσφύγων στην Ευρώπη το 2005</c:v>
                </c:pt>
                <c:pt idx="1">
                  <c:v>Αυστρία</c:v>
                </c:pt>
                <c:pt idx="2">
                  <c:v>Βέλγιο</c:v>
                </c:pt>
                <c:pt idx="3">
                  <c:v>Βουλγαρία</c:v>
                </c:pt>
                <c:pt idx="4">
                  <c:v>Γαλλία</c:v>
                </c:pt>
                <c:pt idx="5">
                  <c:v>Γερμανία</c:v>
                </c:pt>
                <c:pt idx="6">
                  <c:v>Δανία</c:v>
                </c:pt>
                <c:pt idx="7">
                  <c:v>Ελλάδα</c:v>
                </c:pt>
                <c:pt idx="8">
                  <c:v>Εσθονία</c:v>
                </c:pt>
                <c:pt idx="9">
                  <c:v>Ηνωμένο Βασίλειο</c:v>
                </c:pt>
                <c:pt idx="10">
                  <c:v>Ιρλανδία</c:v>
                </c:pt>
                <c:pt idx="11">
                  <c:v>Ισπανία</c:v>
                </c:pt>
                <c:pt idx="12">
                  <c:v>Ιταλία</c:v>
                </c:pt>
                <c:pt idx="13">
                  <c:v>Κύπρος</c:v>
                </c:pt>
                <c:pt idx="14">
                  <c:v>Λετονία</c:v>
                </c:pt>
                <c:pt idx="15">
                  <c:v>Λιθουανία</c:v>
                </c:pt>
                <c:pt idx="16">
                  <c:v>Λουξεμβούργο</c:v>
                </c:pt>
                <c:pt idx="17">
                  <c:v>Μάλτα</c:v>
                </c:pt>
                <c:pt idx="18">
                  <c:v>Ολλανδία</c:v>
                </c:pt>
                <c:pt idx="19">
                  <c:v>Ουγγαρία</c:v>
                </c:pt>
                <c:pt idx="20">
                  <c:v>Πολωνία</c:v>
                </c:pt>
                <c:pt idx="21">
                  <c:v>Πορτογαλία</c:v>
                </c:pt>
                <c:pt idx="22">
                  <c:v>Ρουμανία</c:v>
                </c:pt>
                <c:pt idx="23">
                  <c:v>Σλοβακία</c:v>
                </c:pt>
                <c:pt idx="24">
                  <c:v>Σλοβενία</c:v>
                </c:pt>
                <c:pt idx="25">
                  <c:v>Σουηδία</c:v>
                </c:pt>
                <c:pt idx="26">
                  <c:v>Τσεχία</c:v>
                </c:pt>
                <c:pt idx="27">
                  <c:v>Φινλανδία</c:v>
                </c:pt>
                <c:pt idx="28">
                  <c:v>Σύνολο</c:v>
                </c:pt>
              </c:strCache>
            </c:strRef>
          </c:cat>
          <c:val>
            <c:numRef>
              <c:f>Φύλλο4!$B$1:$B$29</c:f>
              <c:numCache>
                <c:formatCode>#,##0</c:formatCode>
                <c:ptCount val="29"/>
                <c:pt idx="1">
                  <c:v>21230</c:v>
                </c:pt>
                <c:pt idx="2">
                  <c:v>15282</c:v>
                </c:pt>
                <c:pt idx="3">
                  <c:v>4413</c:v>
                </c:pt>
                <c:pt idx="4">
                  <c:v>137316</c:v>
                </c:pt>
                <c:pt idx="5">
                  <c:v>700016</c:v>
                </c:pt>
                <c:pt idx="6">
                  <c:v>44374</c:v>
                </c:pt>
                <c:pt idx="7">
                  <c:v>2390</c:v>
                </c:pt>
                <c:pt idx="8">
                  <c:v>7</c:v>
                </c:pt>
                <c:pt idx="9">
                  <c:v>293459</c:v>
                </c:pt>
                <c:pt idx="10">
                  <c:v>7113</c:v>
                </c:pt>
                <c:pt idx="11">
                  <c:v>5374</c:v>
                </c:pt>
                <c:pt idx="12">
                  <c:v>20674</c:v>
                </c:pt>
                <c:pt idx="13">
                  <c:v>701</c:v>
                </c:pt>
                <c:pt idx="14">
                  <c:v>11</c:v>
                </c:pt>
                <c:pt idx="15">
                  <c:v>531</c:v>
                </c:pt>
                <c:pt idx="16">
                  <c:v>1822</c:v>
                </c:pt>
                <c:pt idx="17">
                  <c:v>1939</c:v>
                </c:pt>
                <c:pt idx="18">
                  <c:v>118189</c:v>
                </c:pt>
                <c:pt idx="19">
                  <c:v>8046</c:v>
                </c:pt>
                <c:pt idx="20">
                  <c:v>4604</c:v>
                </c:pt>
                <c:pt idx="21">
                  <c:v>363</c:v>
                </c:pt>
                <c:pt idx="22">
                  <c:v>2056</c:v>
                </c:pt>
                <c:pt idx="23">
                  <c:v>368</c:v>
                </c:pt>
                <c:pt idx="24">
                  <c:v>251</c:v>
                </c:pt>
                <c:pt idx="25">
                  <c:v>74915</c:v>
                </c:pt>
                <c:pt idx="26">
                  <c:v>1802</c:v>
                </c:pt>
                <c:pt idx="27">
                  <c:v>11809</c:v>
                </c:pt>
                <c:pt idx="28">
                  <c:v>1479056</c:v>
                </c:pt>
              </c:numCache>
            </c:numRef>
          </c:val>
        </c:ser>
        <c:shape val="cylinder"/>
        <c:axId val="121614720"/>
        <c:axId val="121616256"/>
        <c:axId val="0"/>
      </c:bar3DChart>
      <c:catAx>
        <c:axId val="121614720"/>
        <c:scaling>
          <c:orientation val="minMax"/>
        </c:scaling>
        <c:axPos val="b"/>
        <c:tickLblPos val="nextTo"/>
        <c:crossAx val="121616256"/>
        <c:crosses val="autoZero"/>
        <c:auto val="1"/>
        <c:lblAlgn val="ctr"/>
        <c:lblOffset val="100"/>
      </c:catAx>
      <c:valAx>
        <c:axId val="121616256"/>
        <c:scaling>
          <c:orientation val="minMax"/>
        </c:scaling>
        <c:axPos val="l"/>
        <c:majorGridlines/>
        <c:numFmt formatCode="General" sourceLinked="1"/>
        <c:tickLblPos val="nextTo"/>
        <c:crossAx val="121614720"/>
        <c:crosses val="autoZero"/>
        <c:crossBetween val="between"/>
      </c:valAx>
    </c:plotArea>
    <c:legend>
      <c:legendPos val="r"/>
    </c:legend>
    <c:plotVisOnly val="1"/>
    <c:dispBlanksAs val="gap"/>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568AD47-2C27-47F0-AD63-659889D445A6}" type="datetimeFigureOut">
              <a:rPr lang="el-GR" smtClean="0"/>
              <a:pPr/>
              <a:t>14/8/2021</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3917344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568AD47-2C27-47F0-AD63-659889D445A6}"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1720253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568AD47-2C27-47F0-AD63-659889D445A6}"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313255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smtClean="0"/>
              <a:t>Στυλ κύριου τίτλου</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568AD47-2C27-47F0-AD63-659889D445A6}"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234309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568AD47-2C27-47F0-AD63-659889D445A6}"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2141323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568AD47-2C27-47F0-AD63-659889D445A6}"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3747976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568AD47-2C27-47F0-AD63-659889D445A6}" type="datetimeFigureOut">
              <a:rPr lang="el-GR" smtClean="0"/>
              <a:pPr/>
              <a:t>14/8/2021</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814947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568AD47-2C27-47F0-AD63-659889D445A6}"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3550537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568AD47-2C27-47F0-AD63-659889D445A6}"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293362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568AD47-2C27-47F0-AD63-659889D445A6}"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159227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568AD47-2C27-47F0-AD63-659889D445A6}"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4096280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6568AD47-2C27-47F0-AD63-659889D445A6}"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79159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6568AD47-2C27-47F0-AD63-659889D445A6}"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874785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6568AD47-2C27-47F0-AD63-659889D445A6}"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106079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8AD47-2C27-47F0-AD63-659889D445A6}"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1645343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568AD47-2C27-47F0-AD63-659889D445A6}"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304971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568AD47-2C27-47F0-AD63-659889D445A6}"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315651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568AD47-2C27-47F0-AD63-659889D445A6}" type="datetimeFigureOut">
              <a:rPr lang="el-GR" smtClean="0"/>
              <a:pPr/>
              <a:t>14/8/2021</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D6D374F-B102-47FF-840C-872762F525B3}" type="slidenum">
              <a:rPr lang="el-GR" smtClean="0"/>
              <a:pPr/>
              <a:t>‹#›</a:t>
            </a:fld>
            <a:endParaRPr lang="el-GR"/>
          </a:p>
        </p:txBody>
      </p:sp>
    </p:spTree>
    <p:extLst>
      <p:ext uri="{BB962C8B-B14F-4D97-AF65-F5344CB8AC3E}">
        <p14:creationId xmlns:p14="http://schemas.microsoft.com/office/powerpoint/2010/main" xmlns="" val="1467033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960991" y="899551"/>
            <a:ext cx="8825658" cy="2677648"/>
          </a:xfrm>
        </p:spPr>
        <p:txBody>
          <a:bodyPr/>
          <a:lstStyle/>
          <a:p>
            <a:r>
              <a:rPr lang="el-GR" dirty="0" smtClean="0"/>
              <a:t/>
            </a:r>
            <a:br>
              <a:rPr lang="el-GR" dirty="0" smtClean="0"/>
            </a:br>
            <a:r>
              <a:rPr lang="el-GR" dirty="0"/>
              <a:t/>
            </a:r>
            <a:br>
              <a:rPr lang="el-GR" dirty="0"/>
            </a:br>
            <a:r>
              <a:rPr lang="el-GR" dirty="0" smtClean="0"/>
              <a:t/>
            </a:r>
            <a:br>
              <a:rPr lang="el-GR" dirty="0" smtClean="0"/>
            </a:br>
            <a:endParaRPr lang="el-GR" dirty="0"/>
          </a:p>
        </p:txBody>
      </p:sp>
      <p:sp>
        <p:nvSpPr>
          <p:cNvPr id="3" name="Υπότιτλος 2"/>
          <p:cNvSpPr>
            <a:spLocks noGrp="1"/>
          </p:cNvSpPr>
          <p:nvPr>
            <p:ph type="subTitle" idx="1"/>
          </p:nvPr>
        </p:nvSpPr>
        <p:spPr>
          <a:xfrm>
            <a:off x="1855643" y="2526144"/>
            <a:ext cx="8825658" cy="3209638"/>
          </a:xfrm>
        </p:spPr>
        <p:txBody>
          <a:bodyPr>
            <a:normAutofit fontScale="92500" lnSpcReduction="10000"/>
          </a:bodyPr>
          <a:lstStyle/>
          <a:p>
            <a:endParaRPr lang="el-GR" sz="2200" b="1" dirty="0" smtClean="0"/>
          </a:p>
          <a:p>
            <a:pPr algn="ctr"/>
            <a:endParaRPr lang="el-GR" sz="2200" b="1" dirty="0" smtClean="0">
              <a:solidFill>
                <a:srgbClr val="0070C0"/>
              </a:solidFill>
            </a:endParaRPr>
          </a:p>
          <a:p>
            <a:endParaRPr lang="el-GR" sz="2200" b="1" dirty="0" smtClean="0">
              <a:solidFill>
                <a:srgbClr val="0070C0"/>
              </a:solidFill>
            </a:endParaRPr>
          </a:p>
          <a:p>
            <a:pPr algn="ctr"/>
            <a:r>
              <a:rPr lang="en-US" sz="2200" b="1" dirty="0" smtClean="0">
                <a:solidFill>
                  <a:schemeClr val="bg1"/>
                </a:solidFill>
              </a:rPr>
              <a:t>H</a:t>
            </a:r>
            <a:r>
              <a:rPr lang="el-GR" sz="2200" b="1" dirty="0" smtClean="0">
                <a:solidFill>
                  <a:schemeClr val="bg1"/>
                </a:solidFill>
              </a:rPr>
              <a:t> ΜΕΤΑΝΑΣΤΕΥΣΗ ΣΤΗΝ ΕΥΡΩΠΑΪΚΗ ΕΝΩΣΗ </a:t>
            </a:r>
          </a:p>
          <a:p>
            <a:endParaRPr lang="el-GR" sz="2200" b="1" dirty="0">
              <a:solidFill>
                <a:srgbClr val="0070C0"/>
              </a:solidFill>
            </a:endParaRPr>
          </a:p>
          <a:p>
            <a:endParaRPr lang="el-GR" sz="2200" b="1" dirty="0">
              <a:solidFill>
                <a:srgbClr val="0070C0"/>
              </a:solidFill>
            </a:endParaRPr>
          </a:p>
          <a:p>
            <a:r>
              <a:rPr lang="en-US" sz="2200" dirty="0" smtClean="0">
                <a:solidFill>
                  <a:schemeClr val="bg1"/>
                </a:solidFill>
              </a:rPr>
              <a:t>                                                                                  </a:t>
            </a:r>
            <a:r>
              <a:rPr lang="el-GR" sz="2200" dirty="0" smtClean="0">
                <a:solidFill>
                  <a:schemeClr val="bg1"/>
                </a:solidFill>
              </a:rPr>
              <a:t> </a:t>
            </a:r>
          </a:p>
          <a:p>
            <a:r>
              <a:rPr lang="el-GR" sz="2200" dirty="0" smtClean="0">
                <a:solidFill>
                  <a:schemeClr val="bg1"/>
                </a:solidFill>
              </a:rPr>
              <a:t> </a:t>
            </a:r>
            <a:endParaRPr lang="el-GR" dirty="0">
              <a:solidFill>
                <a:schemeClr val="bg1"/>
              </a:solidFill>
            </a:endParaRPr>
          </a:p>
        </p:txBody>
      </p:sp>
      <p:pic>
        <p:nvPicPr>
          <p:cNvPr id="8194" name="Picture 2" descr="C:\Users\user\Desktop\pamak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2450" y="478848"/>
            <a:ext cx="2606386" cy="21719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33391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a:t>Μέχρι πρόσφατα, </a:t>
            </a:r>
            <a:r>
              <a:rPr lang="el-GR" dirty="0" smtClean="0"/>
              <a:t>πολύ λίγοι </a:t>
            </a:r>
            <a:r>
              <a:rPr lang="el-GR" dirty="0"/>
              <a:t>πολίτες της ΕΕ πήγαιναν να ζήσουν σε άλλη χώρα. Όμως, μετά τις διευρύνσεις της ΕΕ το 2004 και το 2007, η οικονομική μετανάστευση από την Ανατολική προς τη Δυτική Ευρώπη </a:t>
            </a:r>
            <a:r>
              <a:rPr lang="el-GR" dirty="0" smtClean="0"/>
              <a:t>αυξήθηκε,  </a:t>
            </a:r>
            <a:r>
              <a:rPr lang="el-GR" dirty="0"/>
              <a:t>λόγω του χάσματος ευημερίας ανάμεσα στα φτωχότερα νέα κράτη μέλη και την υπόλοιπη Ένωση. Οι πλουσιότερες περιφέρειες της ΕΕ των </a:t>
            </a:r>
            <a:r>
              <a:rPr lang="el-GR" dirty="0" smtClean="0"/>
              <a:t>27</a:t>
            </a:r>
            <a:r>
              <a:rPr lang="en-US" dirty="0" smtClean="0"/>
              <a:t>,</a:t>
            </a:r>
            <a:r>
              <a:rPr lang="el-GR" dirty="0" smtClean="0"/>
              <a:t> </a:t>
            </a:r>
            <a:r>
              <a:rPr lang="el-GR" dirty="0"/>
              <a:t>ήταν εννέα φορές πλουσιότερες από τις φτωχότερες και είχαν να καλύψουν και πολλές κενές θέσεις εργασίας. Μετανάστες από την Πολωνία και τα κράτη της Βαλτικής πήγαν στη Γερμανία, την Ιρλανδία, τη Σουηδία και το Ηνωμένο Βασίλειο, ενώ οι Ρουμάνοι αναζήτησαν εργασία στην Ιταλία και στην Ισπανία για πολιτισμικούς και γλωσσικούς λόγους. </a:t>
            </a:r>
          </a:p>
          <a:p>
            <a:endParaRPr lang="el-GR" dirty="0"/>
          </a:p>
        </p:txBody>
      </p:sp>
    </p:spTree>
    <p:extLst>
      <p:ext uri="{BB962C8B-B14F-4D97-AF65-F5344CB8AC3E}">
        <p14:creationId xmlns:p14="http://schemas.microsoft.com/office/powerpoint/2010/main" xmlns="" val="2397102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2400" b="1" dirty="0" smtClean="0">
                <a:solidFill>
                  <a:srgbClr val="0070C0"/>
                </a:solidFill>
              </a:rPr>
              <a:t>Αριθμός μεταναστών σε επιλεγμένες ευρωπαϊκές χώρες το 2005 (ως ποσοστό του πληθυσμού)</a:t>
            </a:r>
            <a:r>
              <a:rPr lang="el-GR" sz="2400" dirty="0" smtClean="0">
                <a:solidFill>
                  <a:srgbClr val="0070C0"/>
                </a:solidFill>
              </a:rPr>
              <a:t> </a:t>
            </a:r>
            <a:endParaRPr lang="el-GR" sz="2400" dirty="0">
              <a:solidFill>
                <a:srgbClr val="0070C0"/>
              </a:solidFill>
            </a:endParaRPr>
          </a:p>
        </p:txBody>
      </p:sp>
      <p:graphicFrame>
        <p:nvGraphicFramePr>
          <p:cNvPr id="4" name="3 - Θέση περιεχομένου"/>
          <p:cNvGraphicFramePr>
            <a:graphicFrameLocks noGrp="1"/>
          </p:cNvGraphicFramePr>
          <p:nvPr>
            <p:ph idx="1"/>
          </p:nvPr>
        </p:nvGraphicFramePr>
        <p:xfrm>
          <a:off x="1104405" y="2481943"/>
          <a:ext cx="10010899" cy="353884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2000" b="1" dirty="0" smtClean="0"/>
              <a:t>ΑΠΟΤΕΛΕΣΜΑΤΑ ΕΛΕΥΘΕΡΗΣ ΚΥΚΛΟΦΟΡΙΑΣ ΠΟΛΙΤΩΝ ΤΗΣ Ε.Ε. </a:t>
            </a:r>
            <a:endParaRPr lang="el-GR" sz="2000" b="1" dirty="0"/>
          </a:p>
        </p:txBody>
      </p:sp>
      <p:sp>
        <p:nvSpPr>
          <p:cNvPr id="3" name="Θέση περιεχομένου 2"/>
          <p:cNvSpPr>
            <a:spLocks noGrp="1"/>
          </p:cNvSpPr>
          <p:nvPr>
            <p:ph idx="1"/>
          </p:nvPr>
        </p:nvSpPr>
        <p:spPr/>
        <p:txBody>
          <a:bodyPr/>
          <a:lstStyle/>
          <a:p>
            <a:pPr algn="just"/>
            <a:r>
              <a:rPr lang="el-GR" dirty="0" smtClean="0"/>
              <a:t>Μείωση των διαθέσιμων θέσεων </a:t>
            </a:r>
            <a:r>
              <a:rPr lang="el-GR" dirty="0"/>
              <a:t>εργασίας στις πλουσιότερες </a:t>
            </a:r>
            <a:r>
              <a:rPr lang="el-GR" dirty="0" smtClean="0"/>
              <a:t>χώρες, μετά την οικονομική κρίση του 2009 </a:t>
            </a:r>
            <a:endParaRPr lang="en-US" dirty="0" smtClean="0"/>
          </a:p>
          <a:p>
            <a:pPr algn="just"/>
            <a:r>
              <a:rPr lang="el-GR" dirty="0" smtClean="0"/>
              <a:t>Μείωση χάσματος </a:t>
            </a:r>
            <a:r>
              <a:rPr lang="el-GR" dirty="0"/>
              <a:t>πλουσίων-φτωχών </a:t>
            </a:r>
            <a:r>
              <a:rPr lang="el-GR" dirty="0" smtClean="0"/>
              <a:t>, ανάμεσα </a:t>
            </a:r>
            <a:r>
              <a:rPr lang="el-GR" dirty="0"/>
              <a:t>στα παλαιά και τα νέα κράτη μέλη της </a:t>
            </a:r>
            <a:r>
              <a:rPr lang="el-GR" dirty="0" smtClean="0"/>
              <a:t>ΕΕ.</a:t>
            </a:r>
            <a:endParaRPr lang="el-GR" dirty="0"/>
          </a:p>
          <a:p>
            <a:pPr algn="just"/>
            <a:r>
              <a:rPr lang="el-GR" dirty="0"/>
              <a:t>Ε</a:t>
            </a:r>
            <a:r>
              <a:rPr lang="el-GR" dirty="0" smtClean="0"/>
              <a:t>πιβολή περιορισμών </a:t>
            </a:r>
            <a:r>
              <a:rPr lang="el-GR" dirty="0"/>
              <a:t>στη ροή εργαζομένων από τα νέα κράτη μέλη, αλλά αυτοί οι προσωρινοί περιορισμοί σταδιακά παύουν να </a:t>
            </a:r>
            <a:r>
              <a:rPr lang="el-GR" dirty="0" smtClean="0"/>
              <a:t>ισχύουν.</a:t>
            </a:r>
            <a:endParaRPr lang="el-GR" dirty="0"/>
          </a:p>
        </p:txBody>
      </p:sp>
    </p:spTree>
    <p:extLst>
      <p:ext uri="{BB962C8B-B14F-4D97-AF65-F5344CB8AC3E}">
        <p14:creationId xmlns:p14="http://schemas.microsoft.com/office/powerpoint/2010/main" xmlns="" val="1120090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n-US" sz="6600" b="1" dirty="0" smtClean="0"/>
              <a:t>FRONTEX</a:t>
            </a:r>
            <a:endParaRPr lang="el-GR" sz="6600" dirty="0"/>
          </a:p>
        </p:txBody>
      </p:sp>
      <p:sp>
        <p:nvSpPr>
          <p:cNvPr id="3" name="Θέση περιεχομένου 2"/>
          <p:cNvSpPr>
            <a:spLocks noGrp="1"/>
          </p:cNvSpPr>
          <p:nvPr>
            <p:ph idx="1"/>
          </p:nvPr>
        </p:nvSpPr>
        <p:spPr/>
        <p:txBody>
          <a:bodyPr/>
          <a:lstStyle/>
          <a:p>
            <a:pPr algn="just"/>
            <a:r>
              <a:rPr lang="el-GR" dirty="0"/>
              <a:t>Ο </a:t>
            </a:r>
            <a:r>
              <a:rPr lang="el-GR" b="1" dirty="0" err="1" smtClean="0"/>
              <a:t>Frontex</a:t>
            </a:r>
            <a:r>
              <a:rPr lang="en-US" b="1" dirty="0" smtClean="0"/>
              <a:t>,</a:t>
            </a:r>
            <a:r>
              <a:rPr lang="el-GR" dirty="0" smtClean="0"/>
              <a:t> </a:t>
            </a:r>
            <a:r>
              <a:rPr lang="el-GR" dirty="0"/>
              <a:t>είναι ο οργανισμός που προωθεί την επιχειρησιακή </a:t>
            </a:r>
            <a:r>
              <a:rPr lang="el-GR" dirty="0" smtClean="0"/>
              <a:t>συνεργασία, </a:t>
            </a:r>
            <a:r>
              <a:rPr lang="el-GR" dirty="0"/>
              <a:t>ανάμεσα στις χώρες της </a:t>
            </a:r>
            <a:r>
              <a:rPr lang="el-GR" dirty="0" smtClean="0"/>
              <a:t>ΕΕ, </a:t>
            </a:r>
            <a:r>
              <a:rPr lang="el-GR" dirty="0"/>
              <a:t>για τον έλεγχο των εξωτερικών συνόρων της. Το </a:t>
            </a:r>
            <a:r>
              <a:rPr lang="el-GR" dirty="0" smtClean="0"/>
              <a:t>2008, </a:t>
            </a:r>
            <a:r>
              <a:rPr lang="el-GR" dirty="0"/>
              <a:t>συντόνισε περισσότερες από 25 κοινές </a:t>
            </a:r>
            <a:r>
              <a:rPr lang="el-GR" dirty="0" err="1" smtClean="0"/>
              <a:t>δράσει,ς</a:t>
            </a:r>
            <a:r>
              <a:rPr lang="el-GR" dirty="0" smtClean="0"/>
              <a:t> </a:t>
            </a:r>
            <a:r>
              <a:rPr lang="el-GR" dirty="0"/>
              <a:t>στα χερσαία και θαλάσσια σύνορα και σε αεροδρόμια της ΕΕ. Ο </a:t>
            </a:r>
            <a:r>
              <a:rPr lang="el-GR" dirty="0" err="1" smtClean="0"/>
              <a:t>Frontex</a:t>
            </a:r>
            <a:r>
              <a:rPr lang="en-US" dirty="0" smtClean="0"/>
              <a:t>,</a:t>
            </a:r>
            <a:r>
              <a:rPr lang="el-GR" dirty="0" smtClean="0"/>
              <a:t> </a:t>
            </a:r>
            <a:r>
              <a:rPr lang="el-GR" dirty="0"/>
              <a:t>δημιούργησε μια κοινοπραξία </a:t>
            </a:r>
            <a:r>
              <a:rPr lang="el-GR" dirty="0" smtClean="0"/>
              <a:t>εξοπλισμού</a:t>
            </a:r>
            <a:r>
              <a:rPr lang="en-US" dirty="0" smtClean="0"/>
              <a:t>,</a:t>
            </a:r>
            <a:r>
              <a:rPr lang="el-GR" dirty="0" smtClean="0"/>
              <a:t> </a:t>
            </a:r>
            <a:r>
              <a:rPr lang="el-GR" dirty="0"/>
              <a:t>ο </a:t>
            </a:r>
            <a:r>
              <a:rPr lang="el-GR" dirty="0" smtClean="0"/>
              <a:t>οποίος, </a:t>
            </a:r>
            <a:r>
              <a:rPr lang="el-GR" dirty="0"/>
              <a:t>είναι στη διάθεση των κρατών μελών της ΕΕ και περιλαμβάνει περισσότερα από 100 πλοία, 20 αεροσκάφη, 25 ελικόπτερα και εκατοντάδες στοιχεία εξοπλισμού για συνοριακούς ελέγχους. Περισσότεροι από 600 </a:t>
            </a:r>
            <a:r>
              <a:rPr lang="el-GR" dirty="0" err="1" smtClean="0"/>
              <a:t>συνοριοφύλακες</a:t>
            </a:r>
            <a:r>
              <a:rPr lang="el-GR" dirty="0" smtClean="0"/>
              <a:t>, </a:t>
            </a:r>
            <a:r>
              <a:rPr lang="el-GR" dirty="0"/>
              <a:t>είναι σε άμεση ετοιμότητα δράσης, εάν εκδηλωθεί έκτακτη κρίση σε συγκεκριμένα σύνορα. </a:t>
            </a:r>
          </a:p>
          <a:p>
            <a:endParaRPr lang="el-GR" dirty="0"/>
          </a:p>
        </p:txBody>
      </p:sp>
    </p:spTree>
    <p:extLst>
      <p:ext uri="{BB962C8B-B14F-4D97-AF65-F5344CB8AC3E}">
        <p14:creationId xmlns:p14="http://schemas.microsoft.com/office/powerpoint/2010/main" xmlns="" val="4080933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1154954" y="2466109"/>
            <a:ext cx="8825659" cy="3553691"/>
          </a:xfrm>
        </p:spPr>
        <p:txBody>
          <a:bodyPr>
            <a:normAutofit fontScale="92500" lnSpcReduction="10000"/>
          </a:bodyPr>
          <a:lstStyle/>
          <a:p>
            <a:pPr algn="just"/>
            <a:r>
              <a:rPr lang="el-GR" dirty="0"/>
              <a:t>Κατά τις κοινές επιχειρήσεις του 2006–2007 στη Μεσόγειο και τον Ατλαντικό, μεταξύ της ακτής της Δυτικής Αφρικής και των ισπανικών Καναρίων Νήσων, αναχαιτίστηκαν περίπου </a:t>
            </a:r>
            <a:r>
              <a:rPr lang="el-GR" dirty="0" smtClean="0"/>
              <a:t>14</a:t>
            </a:r>
            <a:r>
              <a:rPr lang="en-US" dirty="0" smtClean="0"/>
              <a:t>.</a:t>
            </a:r>
            <a:r>
              <a:rPr lang="el-GR" dirty="0" smtClean="0"/>
              <a:t>000 </a:t>
            </a:r>
            <a:r>
              <a:rPr lang="el-GR" dirty="0"/>
              <a:t>παράνομοι </a:t>
            </a:r>
            <a:r>
              <a:rPr lang="el-GR" dirty="0" smtClean="0"/>
              <a:t>μετανάστες</a:t>
            </a:r>
            <a:r>
              <a:rPr lang="en-US" dirty="0" smtClean="0"/>
              <a:t>,</a:t>
            </a:r>
            <a:r>
              <a:rPr lang="el-GR" dirty="0" smtClean="0"/>
              <a:t> </a:t>
            </a:r>
            <a:r>
              <a:rPr lang="el-GR" dirty="0"/>
              <a:t>που </a:t>
            </a:r>
            <a:r>
              <a:rPr lang="el-GR" dirty="0" err="1"/>
              <a:t>επαναπροωθήθηκαν</a:t>
            </a:r>
            <a:r>
              <a:rPr lang="el-GR" dirty="0"/>
              <a:t> στα σημεία απ’ όπου είχαν αναχωρήσει. </a:t>
            </a:r>
            <a:endParaRPr lang="el-GR" dirty="0" smtClean="0"/>
          </a:p>
          <a:p>
            <a:pPr algn="just"/>
            <a:r>
              <a:rPr lang="el-GR" dirty="0" smtClean="0"/>
              <a:t>Στις </a:t>
            </a:r>
            <a:r>
              <a:rPr lang="el-GR" dirty="0"/>
              <a:t>κοινές περιπολίες του </a:t>
            </a:r>
            <a:r>
              <a:rPr lang="el-GR" dirty="0" err="1"/>
              <a:t>Frontex</a:t>
            </a:r>
            <a:r>
              <a:rPr lang="el-GR" dirty="0"/>
              <a:t> μεταξύ των ακτών της Αφρικής και των Καναρίων Νήσων συμμετείχαν πλοία και αεροσκάφη από την Ισπανία και αρκετές άλλες χώρες της ΕΕ Στις περιπολίες αυτές έλαβαν επίσης μέρος η Σενεγάλη και η </a:t>
            </a:r>
            <a:r>
              <a:rPr lang="el-GR" dirty="0" smtClean="0"/>
              <a:t>Μαυριτανία</a:t>
            </a:r>
            <a:r>
              <a:rPr lang="en-US" dirty="0" smtClean="0"/>
              <a:t>.</a:t>
            </a:r>
            <a:endParaRPr lang="el-GR" dirty="0" smtClean="0"/>
          </a:p>
          <a:p>
            <a:pPr algn="just"/>
            <a:r>
              <a:rPr lang="en-US" dirty="0"/>
              <a:t> </a:t>
            </a:r>
            <a:r>
              <a:rPr lang="el-GR" dirty="0"/>
              <a:t>Η επιχείρηση «Ποσειδών», η μεγαλύτερη που έχει συντονίσει ποτέ η FRONTEX, διεξάγεται στα θαλάσσια </a:t>
            </a:r>
            <a:r>
              <a:rPr lang="el-GR" dirty="0" err="1"/>
              <a:t>Ελληνο</a:t>
            </a:r>
            <a:r>
              <a:rPr lang="el-GR" dirty="0"/>
              <a:t>-τουρκικά σύνορα και στα χερσαία </a:t>
            </a:r>
            <a:r>
              <a:rPr lang="el-GR" dirty="0" err="1"/>
              <a:t>Ελληνο</a:t>
            </a:r>
            <a:r>
              <a:rPr lang="el-GR" dirty="0"/>
              <a:t>-αλβανικά, </a:t>
            </a:r>
            <a:r>
              <a:rPr lang="el-GR" dirty="0" err="1"/>
              <a:t>Ελληνο</a:t>
            </a:r>
            <a:r>
              <a:rPr lang="el-GR" dirty="0"/>
              <a:t>-τουρκικά και </a:t>
            </a:r>
            <a:r>
              <a:rPr lang="el-GR" dirty="0" err="1"/>
              <a:t>Βουλγαρο</a:t>
            </a:r>
            <a:r>
              <a:rPr lang="el-GR" dirty="0"/>
              <a:t>-τουρκικά σύνορα. Σε αυτήν συμμετέχουν με εναέρια, πλωτά και χερσαία μέσα, τεχνικό εξοπλισμό και φιλοξενούμενους αξιωματικούς 26 κράτη-μέλη της Ε.Ε. και του χώρου </a:t>
            </a:r>
            <a:r>
              <a:rPr lang="el-GR" dirty="0" err="1"/>
              <a:t>Σένγκεν</a:t>
            </a:r>
            <a:r>
              <a:rPr lang="el-GR" dirty="0"/>
              <a:t>.</a:t>
            </a:r>
          </a:p>
          <a:p>
            <a:endParaRPr lang="el-GR" dirty="0"/>
          </a:p>
        </p:txBody>
      </p:sp>
    </p:spTree>
    <p:extLst>
      <p:ext uri="{BB962C8B-B14F-4D97-AF65-F5344CB8AC3E}">
        <p14:creationId xmlns:p14="http://schemas.microsoft.com/office/powerpoint/2010/main" xmlns="" val="2292478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lgn="just"/>
            <a:r>
              <a:rPr lang="el-GR" dirty="0" smtClean="0"/>
              <a:t>Το 2011, έπειτα από αξιολόγηση του έργου του </a:t>
            </a:r>
            <a:r>
              <a:rPr lang="el-GR" dirty="0" err="1" smtClean="0"/>
              <a:t>Frontex</a:t>
            </a:r>
            <a:r>
              <a:rPr lang="el-GR" dirty="0" smtClean="0"/>
              <a:t>, αλλά και προσκλήσεις για την ενδυνάμωση του ρόλου και της επιχειρησιακής της ικανότητας αναφορικά με τον αγώνα κατά της λαθρομετανάστευσης από το Συμβούλιο και το Ευρωπαϊκό Συμβούλιο (διατυπωμένες, μεταξύ άλλων, στο ευρωπαϊκό σύμφωνο για τη μετανάστευση και το άσυλο που εγκρίθηκε το 2008, και στο πρόγραμμα της Στοκχόλμης που εγκρίθηκε το 2009), η αρχική πράξη σύστασης της </a:t>
            </a:r>
            <a:r>
              <a:rPr lang="el-GR" dirty="0" err="1" smtClean="0"/>
              <a:t>Frontex</a:t>
            </a:r>
            <a:r>
              <a:rPr lang="el-GR" dirty="0" smtClean="0"/>
              <a:t> τροποποιήθηκε, βελτιώνοντας κατά τον τρόπο αυτόν τις προοπτικές του οργανισμού για την ενίσχυση της συνεργασίας.</a:t>
            </a:r>
          </a:p>
          <a:p>
            <a:pPr algn="just"/>
            <a:r>
              <a:rPr lang="en-US" dirty="0"/>
              <a:t> </a:t>
            </a:r>
            <a:r>
              <a:rPr lang="el-GR" dirty="0"/>
              <a:t>Η Ελλάδα υποστηρίζει την ενίσχυση της FRONTEX με πόρους και επιχειρησιακά μέσα, ώστε να ανταποκριθεί με επιτυχία στο ρόλο που της ανατίθεται σε Ευρωπαϊκό επίπεδο, ιδιαίτερα όσον αφορά σύνορα που δέχονται αυξημένες </a:t>
            </a:r>
            <a:r>
              <a:rPr lang="el-GR" dirty="0" err="1"/>
              <a:t>λαθρομεταναστευτικές</a:t>
            </a:r>
            <a:r>
              <a:rPr lang="el-GR" dirty="0"/>
              <a:t> ροές.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buNone/>
            </a:pPr>
            <a:r>
              <a:rPr lang="el-GR" dirty="0" smtClean="0"/>
              <a:t>     Στο πλαίσιο αυτό, και βάσει των Συμπερασμάτων των τελευταίων Ευρωπαϊκών Συμβουλίων, υποστηρίζουμε:</a:t>
            </a:r>
          </a:p>
          <a:p>
            <a:pPr algn="just">
              <a:buFont typeface="+mj-lt"/>
              <a:buAutoNum type="arabicPeriod"/>
            </a:pPr>
            <a:r>
              <a:rPr lang="el-GR" dirty="0" smtClean="0"/>
              <a:t>τη συμμετοχή και συνεισφορά μέσων από όλα τα κράτη-μέλη για αποτελεσματικότερο έλεγχο των ευρωπαϊκών θαλάσσιων και χερσαίων συνόρων, στις κοινές επιχειρήσεις (</a:t>
            </a:r>
            <a:r>
              <a:rPr lang="el-GR" dirty="0" err="1" smtClean="0"/>
              <a:t>joint</a:t>
            </a:r>
            <a:r>
              <a:rPr lang="el-GR" dirty="0" smtClean="0"/>
              <a:t> </a:t>
            </a:r>
            <a:r>
              <a:rPr lang="el-GR" dirty="0" err="1" smtClean="0"/>
              <a:t>operations</a:t>
            </a:r>
            <a:r>
              <a:rPr lang="el-GR" dirty="0" smtClean="0"/>
              <a:t>) της FRONTEX, που θα πρέπει να διεξάγονται σε μόνιμη βάση.</a:t>
            </a:r>
          </a:p>
          <a:p>
            <a:pPr algn="just">
              <a:buFont typeface="+mj-lt"/>
              <a:buAutoNum type="arabicPeriod"/>
            </a:pPr>
            <a:r>
              <a:rPr lang="el-GR" dirty="0"/>
              <a:t>την αύξηση της συχνότητας πραγματοποίησης κοινών πτήσεων επιστροφών (</a:t>
            </a:r>
            <a:r>
              <a:rPr lang="el-GR" dirty="0" err="1"/>
              <a:t>joint</a:t>
            </a:r>
            <a:r>
              <a:rPr lang="el-GR" dirty="0"/>
              <a:t> </a:t>
            </a:r>
            <a:r>
              <a:rPr lang="el-GR" dirty="0" err="1"/>
              <a:t>return</a:t>
            </a:r>
            <a:r>
              <a:rPr lang="el-GR" dirty="0"/>
              <a:t> </a:t>
            </a:r>
            <a:r>
              <a:rPr lang="el-GR" dirty="0" err="1"/>
              <a:t>flights</a:t>
            </a:r>
            <a:r>
              <a:rPr lang="el-GR" dirty="0"/>
              <a:t>) παράνομων μεταναστών στις χώρες καταγωγής τους, με χρηματοδότηση της FRONTEX και την ενίσχυση του ρόλου της Ευρωπαϊκής Υπηρεσίας στη διοργάνωσή τους</a:t>
            </a:r>
          </a:p>
          <a:p>
            <a:pPr algn="just">
              <a:buFont typeface="+mj-lt"/>
              <a:buAutoNum type="arabicPeriod"/>
            </a:pPr>
            <a:endParaRPr lang="el-G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2800" dirty="0" smtClean="0"/>
              <a:t>ΤΑ ΚΥΡΙΟΤΕΡΑ ΚΑΘΗΚΟΝΤΑ ΤΟΥ </a:t>
            </a:r>
            <a:r>
              <a:rPr lang="en-US" sz="2800" b="1" dirty="0" smtClean="0"/>
              <a:t>FRONTEX </a:t>
            </a:r>
            <a:endParaRPr lang="el-GR" sz="2800" b="1" dirty="0"/>
          </a:p>
        </p:txBody>
      </p:sp>
      <p:sp>
        <p:nvSpPr>
          <p:cNvPr id="3" name="2 - Θέση περιεχομένου"/>
          <p:cNvSpPr>
            <a:spLocks noGrp="1"/>
          </p:cNvSpPr>
          <p:nvPr>
            <p:ph idx="1"/>
          </p:nvPr>
        </p:nvSpPr>
        <p:spPr/>
        <p:txBody>
          <a:bodyPr>
            <a:normAutofit/>
          </a:bodyPr>
          <a:lstStyle/>
          <a:p>
            <a:pPr algn="just">
              <a:buFont typeface="+mj-lt"/>
              <a:buAutoNum type="arabicPeriod"/>
            </a:pPr>
            <a:r>
              <a:rPr lang="el-GR" dirty="0" smtClean="0"/>
              <a:t>ο σχεδιασμός και ο συντονισμός κοινών επιχειρήσεων στα θαλάσσια, χερσαία και εναέρια σύνορα, με τη χρήση προσωπικού και εξοπλισμού των χωρών μελών,</a:t>
            </a:r>
          </a:p>
          <a:p>
            <a:pPr algn="just">
              <a:buFont typeface="+mj-lt"/>
              <a:buAutoNum type="arabicPeriod"/>
            </a:pPr>
            <a:r>
              <a:rPr lang="el-GR" dirty="0" smtClean="0"/>
              <a:t>ο συντονισμός των κοινών επιχειρήσεων επαναπατρισμού αλλοδαπών,</a:t>
            </a:r>
          </a:p>
          <a:p>
            <a:pPr algn="just">
              <a:buFont typeface="+mj-lt"/>
              <a:buAutoNum type="arabicPeriod"/>
            </a:pPr>
            <a:r>
              <a:rPr lang="el-GR" dirty="0" smtClean="0"/>
              <a:t>η δημιουργία κοινών προτύπων και μέσων για την εκπαίδευση των εθνικών </a:t>
            </a:r>
            <a:r>
              <a:rPr lang="el-GR" dirty="0" err="1" smtClean="0"/>
              <a:t>συνοριοφυλάκων</a:t>
            </a:r>
            <a:r>
              <a:rPr lang="el-GR" dirty="0" smtClean="0"/>
              <a:t>,</a:t>
            </a:r>
          </a:p>
          <a:p>
            <a:pPr algn="just">
              <a:buFont typeface="+mj-lt"/>
              <a:buAutoNum type="arabicPeriod"/>
            </a:pPr>
            <a:r>
              <a:rPr lang="el-GR" dirty="0" smtClean="0"/>
              <a:t>η εκπόνηση αναλύσεων κινδύνου (π.χ. τακτική αξιολόγηση της ικανότητας των χωρών για την αντιμετώπιση απειλών και πιέσεων στα εξωτερικά σύνορά τους,</a:t>
            </a:r>
            <a:endParaRPr lang="en-US" dirty="0" smtClean="0"/>
          </a:p>
          <a:p>
            <a:pPr>
              <a:buNone/>
            </a:pP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buNone/>
            </a:pPr>
            <a:r>
              <a:rPr lang="en-US" sz="1500" dirty="0" smtClean="0">
                <a:solidFill>
                  <a:schemeClr val="accent6">
                    <a:lumMod val="75000"/>
                  </a:schemeClr>
                </a:solidFill>
              </a:rPr>
              <a:t>5.</a:t>
            </a:r>
            <a:r>
              <a:rPr lang="en-US" dirty="0" smtClean="0"/>
              <a:t> </a:t>
            </a:r>
            <a:r>
              <a:rPr lang="el-GR" dirty="0"/>
              <a:t> </a:t>
            </a:r>
            <a:r>
              <a:rPr lang="el-GR" dirty="0" smtClean="0"/>
              <a:t>η παροχή βοήθειας στα κράτη μέλη που χρειάζονται αυξημένη τεχνική και επιχειρησιακή συνδρομή στα εξωτερικά τους σύνορα (π.χ. επείγουσα ανθρωπιστική βοήθεια και επιχειρήσεις διάσωσης στη θάλασσα ή όταν συγκεκριμένες χώρες αντιμετωπίζουν ειδικές και δυσανάλογες πιέσεις στα σύνορά τους),</a:t>
            </a:r>
          </a:p>
          <a:p>
            <a:pPr algn="just">
              <a:buNone/>
            </a:pPr>
            <a:endParaRPr lang="el-GR" dirty="0" smtClean="0"/>
          </a:p>
          <a:p>
            <a:pPr algn="just">
              <a:buAutoNum type="arabicPeriod" startAt="6"/>
            </a:pPr>
            <a:r>
              <a:rPr lang="el-GR" dirty="0" smtClean="0"/>
              <a:t>η δημιουργία ευρωπαϊκών ομάδων </a:t>
            </a:r>
            <a:r>
              <a:rPr lang="el-GR" dirty="0" err="1" smtClean="0"/>
              <a:t>συνοριοφυλάκων</a:t>
            </a:r>
            <a:r>
              <a:rPr lang="el-GR" dirty="0" smtClean="0"/>
              <a:t> (</a:t>
            </a:r>
            <a:r>
              <a:rPr lang="el-GR" dirty="0" err="1" smtClean="0"/>
              <a:t>European</a:t>
            </a:r>
            <a:r>
              <a:rPr lang="el-GR" dirty="0" smtClean="0"/>
              <a:t> </a:t>
            </a:r>
            <a:r>
              <a:rPr lang="el-GR" dirty="0" err="1" smtClean="0"/>
              <a:t>Border</a:t>
            </a:r>
            <a:r>
              <a:rPr lang="el-GR" dirty="0" smtClean="0"/>
              <a:t> </a:t>
            </a:r>
            <a:r>
              <a:rPr lang="el-GR" dirty="0" err="1" smtClean="0"/>
              <a:t>Guard</a:t>
            </a:r>
            <a:r>
              <a:rPr lang="el-GR" dirty="0" smtClean="0"/>
              <a:t> </a:t>
            </a:r>
            <a:r>
              <a:rPr lang="el-GR" dirty="0" err="1" smtClean="0"/>
              <a:t>Teams</a:t>
            </a:r>
            <a:r>
              <a:rPr lang="el-GR" dirty="0" smtClean="0"/>
              <a:t> - EBGT), που θα αναπτύσσονται στο πλαίσιο κοινών επιχειρήσεων, πιλοτικών σχεδίων και ταχέων επεμβάσεων,</a:t>
            </a:r>
            <a:endParaRPr lang="en-US" dirty="0" smtClean="0"/>
          </a:p>
          <a:p>
            <a:pPr algn="just">
              <a:buAutoNum type="arabicPeriod" startAt="6"/>
            </a:pPr>
            <a:endParaRPr lang="en-US" dirty="0" smtClean="0"/>
          </a:p>
          <a:p>
            <a:pPr algn="just">
              <a:buAutoNum type="arabicPeriod" startAt="6"/>
            </a:pPr>
            <a:r>
              <a:rPr lang="el-GR" dirty="0" smtClean="0"/>
              <a:t>και η ανάπτυξη ικανότητας ταχείας επέμβασης: εδώ εντάσσονται οι EBGT, καθώς και μια βάση δεδομένων για τον διαθέσιμο εξοπλισμό και τους πόρους που θα χρησιμοποιούνται σε καταστάσεις κρίσης.</a:t>
            </a:r>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154954" y="2315688"/>
            <a:ext cx="8825659" cy="3704112"/>
          </a:xfrm>
        </p:spPr>
        <p:txBody>
          <a:bodyPr>
            <a:normAutofit fontScale="85000" lnSpcReduction="10000"/>
          </a:bodyPr>
          <a:lstStyle/>
          <a:p>
            <a:pPr algn="just">
              <a:buNone/>
            </a:pPr>
            <a:r>
              <a:rPr lang="el-GR" b="1" dirty="0" smtClean="0"/>
              <a:t>Συνεργασία </a:t>
            </a:r>
          </a:p>
          <a:p>
            <a:pPr algn="just"/>
            <a:r>
              <a:rPr lang="el-GR" dirty="0" smtClean="0"/>
              <a:t>Ο </a:t>
            </a:r>
            <a:r>
              <a:rPr lang="el-GR" dirty="0" err="1" smtClean="0"/>
              <a:t>Frontex</a:t>
            </a:r>
            <a:r>
              <a:rPr lang="el-GR" dirty="0" smtClean="0"/>
              <a:t> μπορεί να συνεργάζεται με την </a:t>
            </a:r>
            <a:r>
              <a:rPr lang="el-GR" dirty="0" err="1" smtClean="0"/>
              <a:t>Ευρωπόλ</a:t>
            </a:r>
            <a:r>
              <a:rPr lang="el-GR" dirty="0" smtClean="0"/>
              <a:t>, την Ευρωπαϊκή Υπηρεσία Υποστήριξης για το Άσυλο, τον Οργανισμό Θεμελιωδών Δικαιωμάτων της Ευρωπαϊκής Ένωσης και άλλους </a:t>
            </a:r>
            <a:r>
              <a:rPr lang="el-GR" dirty="0" err="1" smtClean="0"/>
              <a:t>ενωσιακούς</a:t>
            </a:r>
            <a:r>
              <a:rPr lang="el-GR" dirty="0" smtClean="0"/>
              <a:t> φορείς, αρχές τρίτων χωρών και διεθνείς οργανισμούς.</a:t>
            </a:r>
          </a:p>
          <a:p>
            <a:pPr algn="just">
              <a:buNone/>
            </a:pPr>
            <a:r>
              <a:rPr lang="el-GR" b="1" dirty="0" smtClean="0"/>
              <a:t>Προσωπικά δεδομένα </a:t>
            </a:r>
          </a:p>
          <a:p>
            <a:pPr algn="just"/>
            <a:r>
              <a:rPr lang="el-GR" dirty="0" smtClean="0"/>
              <a:t>Ο </a:t>
            </a:r>
            <a:r>
              <a:rPr lang="el-GR" dirty="0" err="1" smtClean="0"/>
              <a:t>Frontex</a:t>
            </a:r>
            <a:r>
              <a:rPr lang="el-GR" dirty="0" smtClean="0"/>
              <a:t> έχει το δικαίωμα να διαβιβάζει προσωπικά δεδομένα στην </a:t>
            </a:r>
            <a:r>
              <a:rPr lang="el-GR" dirty="0" err="1" smtClean="0"/>
              <a:t>Ευρωπόλ</a:t>
            </a:r>
            <a:r>
              <a:rPr lang="el-GR" dirty="0" smtClean="0"/>
              <a:t> ή άλλες υπηρεσίες επιβολής της </a:t>
            </a:r>
            <a:r>
              <a:rPr lang="el-GR" dirty="0" err="1" smtClean="0"/>
              <a:t>ενωσιακής</a:t>
            </a:r>
            <a:r>
              <a:rPr lang="el-GR" dirty="0" smtClean="0"/>
              <a:t> νομοθεσίας, τα οποία αφορούν πρόσωπα για τα οποία υφίστανται υποψίες εμπλοκής σε διασυνοριακές εγκληματικές δραστηριότητες, σε δραστηριότητες διευκόλυνσης της παράνομης μετανάστευσης ή σε δραστηριότητες εμπορίας ανθρώπων.</a:t>
            </a:r>
          </a:p>
          <a:p>
            <a:pPr algn="just">
              <a:buNone/>
            </a:pPr>
            <a:r>
              <a:rPr lang="el-GR" b="1" dirty="0" smtClean="0"/>
              <a:t>Εξοπλισμός </a:t>
            </a:r>
          </a:p>
          <a:p>
            <a:pPr algn="just"/>
            <a:r>
              <a:rPr lang="el-GR" dirty="0" smtClean="0"/>
              <a:t>Ο </a:t>
            </a:r>
            <a:r>
              <a:rPr lang="el-GR" dirty="0" err="1" smtClean="0"/>
              <a:t>Frontex</a:t>
            </a:r>
            <a:r>
              <a:rPr lang="el-GR" dirty="0" smtClean="0"/>
              <a:t> μπορεί να αγοράζει ή να μισθώνει τον εξοπλισμό της (αυτοκίνητα, σκάφη, ελικόπτερα κ.λπ.) ή να τον αγοράζει σε συγκυριότητα με κάποιο κράτος μέλος.</a:t>
            </a:r>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Κύμα-μετανάστευσης-στην-Ευρώπη140056688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02873" y="980209"/>
            <a:ext cx="7924800" cy="447848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88197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a:t>Το 1999, οι Ευρωπαίοι Ηγέτες συμφώνησαν να δημιουργήσουν αυτό που οι ίδιοι περιέγραψαν ως περιοχή «Ελευθερίας, Ασφάλειας και Δικαιοσύνης», προσδίδοντας έτσι νέες εξουσίες στην Ε.Ε. </a:t>
            </a:r>
          </a:p>
          <a:p>
            <a:pPr algn="just"/>
            <a:r>
              <a:rPr lang="el-GR" dirty="0" smtClean="0"/>
              <a:t>Σε </a:t>
            </a:r>
            <a:r>
              <a:rPr lang="el-GR" dirty="0"/>
              <a:t>μια σειρά </a:t>
            </a:r>
            <a:r>
              <a:rPr lang="el-GR" dirty="0" smtClean="0"/>
              <a:t>πολιτικών, </a:t>
            </a:r>
            <a:r>
              <a:rPr lang="el-GR" dirty="0"/>
              <a:t>συμπεριλαμβανομένης της μετανάστευσης, του πολιτικού ασύλου και των συνοριακών </a:t>
            </a:r>
            <a:r>
              <a:rPr lang="el-GR" dirty="0" smtClean="0"/>
              <a:t>ελέγχων, τρία κράτη  μέλη </a:t>
            </a:r>
            <a:r>
              <a:rPr lang="el-GR" dirty="0"/>
              <a:t>της Ευρωπαϊκής  Ένωσης, το Ηνωμένο Βασίλειο, η Ιρλανδία και η Δανία, διατήρησαν το δικαίωμα </a:t>
            </a:r>
            <a:r>
              <a:rPr lang="el-GR" dirty="0" smtClean="0"/>
              <a:t>του</a:t>
            </a:r>
            <a:r>
              <a:rPr lang="en-US" dirty="0" smtClean="0"/>
              <a:t> </a:t>
            </a:r>
            <a:r>
              <a:rPr lang="el-GR" dirty="0" smtClean="0"/>
              <a:t> </a:t>
            </a:r>
            <a:r>
              <a:rPr lang="el-GR" dirty="0"/>
              <a:t>«Επιλέγω να μη συμμετέχω σε καμία νομοθεσία» σχετικά με τα θέματα αυτά.</a:t>
            </a:r>
          </a:p>
          <a:p>
            <a:endParaRPr lang="el-GR" dirty="0"/>
          </a:p>
          <a:p>
            <a:endParaRPr lang="el-GR" dirty="0"/>
          </a:p>
        </p:txBody>
      </p:sp>
    </p:spTree>
    <p:extLst>
      <p:ext uri="{BB962C8B-B14F-4D97-AF65-F5344CB8AC3E}">
        <p14:creationId xmlns:p14="http://schemas.microsoft.com/office/powerpoint/2010/main" xmlns="" val="14443664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0" indent="0" algn="just">
              <a:buNone/>
            </a:pPr>
            <a:r>
              <a:rPr lang="el-GR" dirty="0" smtClean="0"/>
              <a:t>Ο </a:t>
            </a:r>
            <a:r>
              <a:rPr lang="el-GR" dirty="0"/>
              <a:t>ρόλος της Ε.Ε. είναι  </a:t>
            </a:r>
            <a:r>
              <a:rPr lang="el-GR" dirty="0" smtClean="0"/>
              <a:t>ακόμη και σήμερα περιορισμένος,  </a:t>
            </a:r>
            <a:r>
              <a:rPr lang="el-GR" dirty="0"/>
              <a:t>στο να ορίζει τις </a:t>
            </a:r>
            <a:r>
              <a:rPr lang="el-GR" dirty="0" smtClean="0"/>
              <a:t>    ελάχιστες </a:t>
            </a:r>
            <a:r>
              <a:rPr lang="el-GR" dirty="0"/>
              <a:t>προϋποθέσεις. </a:t>
            </a:r>
          </a:p>
          <a:p>
            <a:pPr marL="0" indent="0" algn="just">
              <a:buNone/>
            </a:pPr>
            <a:r>
              <a:rPr lang="el-GR" dirty="0"/>
              <a:t>Μεμονωμένα </a:t>
            </a:r>
            <a:r>
              <a:rPr lang="el-GR" dirty="0" smtClean="0"/>
              <a:t>,τα </a:t>
            </a:r>
            <a:r>
              <a:rPr lang="el-GR" dirty="0"/>
              <a:t>κράτη της Ε.Ε. </a:t>
            </a:r>
            <a:r>
              <a:rPr lang="el-GR" dirty="0" smtClean="0"/>
              <a:t>, έχουν </a:t>
            </a:r>
            <a:r>
              <a:rPr lang="el-GR" dirty="0"/>
              <a:t>ακόμη τον πλήρη έλεγχο των μεταναστευτικών τους </a:t>
            </a:r>
            <a:r>
              <a:rPr lang="el-GR" dirty="0" smtClean="0"/>
              <a:t>πολιτικών, </a:t>
            </a:r>
            <a:r>
              <a:rPr lang="el-GR" dirty="0"/>
              <a:t>σε θέματα που αφορούν την άδεια εργασίας και παραμονής, και τους αριθμητικούς περιορισμούς στους εργαζόμενους </a:t>
            </a:r>
            <a:r>
              <a:rPr lang="el-GR" dirty="0" smtClean="0"/>
              <a:t>, ανά </a:t>
            </a:r>
            <a:r>
              <a:rPr lang="el-GR" dirty="0"/>
              <a:t>κλάδο που μπορούν να μεταναστεύσουν. </a:t>
            </a:r>
            <a:endParaRPr lang="el-GR" dirty="0" smtClean="0"/>
          </a:p>
          <a:p>
            <a:pPr marL="0" indent="0" algn="just">
              <a:buNone/>
            </a:pPr>
            <a:r>
              <a:rPr lang="el-GR" dirty="0"/>
              <a:t>Η απόφαση ορισμένων ευρωπαϊκών </a:t>
            </a:r>
            <a:r>
              <a:rPr lang="el-GR" dirty="0" smtClean="0"/>
              <a:t>κυβερνήσεων, </a:t>
            </a:r>
            <a:r>
              <a:rPr lang="el-GR" dirty="0"/>
              <a:t>να χορηγήσουν αμνηστία </a:t>
            </a:r>
            <a:r>
              <a:rPr lang="el-GR" dirty="0" smtClean="0"/>
              <a:t>, σε </a:t>
            </a:r>
            <a:r>
              <a:rPr lang="el-GR" dirty="0"/>
              <a:t>μέχρι πρότινος παράνομους μετανάστες, δίνοντάς τους έτσι το νομικό δικαίωμα να ζουν και να εργάζονται στις χώρες που τους «φιλοξενούν», έχει πυροδοτήσει </a:t>
            </a:r>
            <a:r>
              <a:rPr lang="el-GR" dirty="0" smtClean="0"/>
              <a:t>ανησυχίες, για </a:t>
            </a:r>
            <a:r>
              <a:rPr lang="el-GR" dirty="0"/>
              <a:t>την ικανότητα των κρατών μελών να ελέγξουν τη ροή των μεταναστών. </a:t>
            </a:r>
          </a:p>
          <a:p>
            <a:endParaRPr lang="el-GR" dirty="0"/>
          </a:p>
          <a:p>
            <a:endParaRPr lang="el-GR" dirty="0"/>
          </a:p>
        </p:txBody>
      </p:sp>
    </p:spTree>
    <p:extLst>
      <p:ext uri="{BB962C8B-B14F-4D97-AF65-F5344CB8AC3E}">
        <p14:creationId xmlns:p14="http://schemas.microsoft.com/office/powerpoint/2010/main" xmlns="" val="20287787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algn="just"/>
            <a:r>
              <a:rPr lang="el-GR" dirty="0" err="1" smtClean="0"/>
              <a:t>Ως</a:t>
            </a:r>
            <a:r>
              <a:rPr lang="el-GR" dirty="0" smtClean="0"/>
              <a:t> </a:t>
            </a:r>
            <a:r>
              <a:rPr lang="el-GR" dirty="0"/>
              <a:t>απάντηση σε αυτές τις ανησυχίες, βρίσκεται υπό διαμόρφωση ένα κοινό πληροφοριακό σύστημα, το οποίο απαιτεί από τις ευρωπαϊκές κυβερνήσεις να πληροφορήσουν την Επιτροπή για τις όποιες αλλαγές στα θέματα της μετανάστευσης και του πολιτικού ασύλου (όπως αμνηστία στους παράνομους μετανάστες), οι οποίες είναι πιθανό να επιδρούν σε άλλα κράτη μέλη της Ένωσης. </a:t>
            </a:r>
          </a:p>
          <a:p>
            <a:pPr algn="just"/>
            <a:r>
              <a:rPr lang="el-GR" dirty="0"/>
              <a:t>Από το 2004, η Ευρωπαϊκή Επιτροπή έχει την ευθύνη για τη θέσπιση νομοθεσίας στον τομέα αυτό. </a:t>
            </a:r>
          </a:p>
        </p:txBody>
      </p:sp>
    </p:spTree>
    <p:extLst>
      <p:ext uri="{BB962C8B-B14F-4D97-AF65-F5344CB8AC3E}">
        <p14:creationId xmlns:p14="http://schemas.microsoft.com/office/powerpoint/2010/main" xmlns="" val="7127540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lgn="just">
              <a:buNone/>
            </a:pPr>
            <a:r>
              <a:rPr lang="el-GR" dirty="0"/>
              <a:t>Νόμοι σχετιζόμενοι με τη νόμιμη μετανάστευση είναι απαραίτητο να συμφωνηθούν ομοφώνως στο Συμβούλιο Υπουργών, έτσι ένα μόνο κράτος μέλος μπορεί να ασκήσει βέτο σε οποιαδήποτε πρόταση. </a:t>
            </a:r>
          </a:p>
          <a:p>
            <a:pPr marL="0" indent="0" algn="just">
              <a:buNone/>
            </a:pPr>
            <a:r>
              <a:rPr lang="el-GR" dirty="0"/>
              <a:t>Όμως Νόμοι που σχετίζονται με την παράνομη μετανάστευση αποφασίζονται με πλειοψηφία από το Συμβούλιο και από την Ευρωπαϊκή Βουλή, η οποία έχει την ευθύνη να παίρνει αποφάσεις στον τομέα αυτό. </a:t>
            </a:r>
          </a:p>
          <a:p>
            <a:pPr marL="0" indent="0" algn="just">
              <a:buNone/>
            </a:pPr>
            <a:r>
              <a:rPr lang="el-GR" dirty="0"/>
              <a:t>Μέχρι τώρα, η Ε.Ε. έχει επικεντρωθεί στη δημιουργία κοινών ελαχίστων προϋποθέσεων, </a:t>
            </a:r>
            <a:r>
              <a:rPr lang="el-GR" dirty="0" smtClean="0"/>
              <a:t>όχι </a:t>
            </a:r>
            <a:r>
              <a:rPr lang="el-GR" dirty="0"/>
              <a:t>στην αντικατάσταση των εθνικών συστημάτων μετανάστευσης.</a:t>
            </a:r>
          </a:p>
          <a:p>
            <a:endParaRPr lang="el-GR" dirty="0"/>
          </a:p>
        </p:txBody>
      </p:sp>
    </p:spTree>
    <p:extLst>
      <p:ext uri="{BB962C8B-B14F-4D97-AF65-F5344CB8AC3E}">
        <p14:creationId xmlns:p14="http://schemas.microsoft.com/office/powerpoint/2010/main" xmlns="" val="11022843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7200" b="1" dirty="0" smtClean="0"/>
              <a:t>ΑΣΥΛΟ</a:t>
            </a:r>
            <a:r>
              <a:rPr lang="el-GR" dirty="0" smtClean="0"/>
              <a:t> </a:t>
            </a: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endParaRPr lang="el-GR" dirty="0"/>
          </a:p>
          <a:p>
            <a:pPr algn="just"/>
            <a:r>
              <a:rPr lang="el-GR" dirty="0"/>
              <a:t>Τα Κράτη μέλη της Ε.Ε. </a:t>
            </a:r>
            <a:r>
              <a:rPr lang="el-GR" dirty="0" smtClean="0"/>
              <a:t>δημιούργησαν </a:t>
            </a:r>
            <a:r>
              <a:rPr lang="el-GR" dirty="0"/>
              <a:t>ένα Κοινό Ευρωπαϊκό Σύστημα </a:t>
            </a:r>
            <a:r>
              <a:rPr lang="el-GR" dirty="0" smtClean="0"/>
              <a:t>Ασύλου, </a:t>
            </a:r>
            <a:r>
              <a:rPr lang="el-GR" dirty="0"/>
              <a:t>το 2010,  </a:t>
            </a:r>
            <a:r>
              <a:rPr lang="el-GR" dirty="0" smtClean="0"/>
              <a:t>για την </a:t>
            </a:r>
            <a:r>
              <a:rPr lang="el-GR" dirty="0"/>
              <a:t>υλοποίηση ενός ενιαίου συνόλου κανόνων </a:t>
            </a:r>
            <a:r>
              <a:rPr lang="el-GR" dirty="0" smtClean="0"/>
              <a:t>και </a:t>
            </a:r>
            <a:r>
              <a:rPr lang="el-GR" dirty="0"/>
              <a:t>τη λήψη αποφάσεων για όλες τις αιτήσεις παροχής ασύλου. </a:t>
            </a:r>
          </a:p>
          <a:p>
            <a:pPr algn="just"/>
            <a:r>
              <a:rPr lang="el-GR" dirty="0"/>
              <a:t>Οι Κυβερνήσεις διαχειρίζονται τα δικά τους συστήματα ασύλου σε εθνικό επίπεδο. </a:t>
            </a:r>
          </a:p>
          <a:p>
            <a:pPr algn="just"/>
            <a:r>
              <a:rPr lang="el-GR" dirty="0" smtClean="0"/>
              <a:t>Η Ε.Ε</a:t>
            </a:r>
            <a:r>
              <a:rPr lang="el-GR" dirty="0"/>
              <a:t>. έχει </a:t>
            </a:r>
            <a:r>
              <a:rPr lang="el-GR" dirty="0" smtClean="0"/>
              <a:t>θέσει </a:t>
            </a:r>
            <a:r>
              <a:rPr lang="el-GR" dirty="0"/>
              <a:t>τις ελάχιστες </a:t>
            </a:r>
            <a:r>
              <a:rPr lang="el-GR" dirty="0" smtClean="0"/>
              <a:t>προϋποθέσεις, </a:t>
            </a:r>
            <a:r>
              <a:rPr lang="el-GR" dirty="0"/>
              <a:t>σε </a:t>
            </a:r>
            <a:r>
              <a:rPr lang="el-GR" dirty="0" smtClean="0"/>
              <a:t>έναν </a:t>
            </a:r>
            <a:r>
              <a:rPr lang="el-GR" dirty="0"/>
              <a:t>αριθμό τομέων. Οι </a:t>
            </a:r>
            <a:r>
              <a:rPr lang="el-GR" dirty="0" smtClean="0"/>
              <a:t>αποφάσεις, </a:t>
            </a:r>
            <a:r>
              <a:rPr lang="el-GR" dirty="0"/>
              <a:t>στον τομέα </a:t>
            </a:r>
            <a:r>
              <a:rPr lang="el-GR" dirty="0" smtClean="0"/>
              <a:t>αυτό, </a:t>
            </a:r>
            <a:r>
              <a:rPr lang="el-GR" dirty="0"/>
              <a:t>λαμβάνονται από κοινού από το Συμβούλιο Υπουργών και την Ευρωπαϊκή Βουλή. </a:t>
            </a:r>
            <a:endParaRPr lang="el-GR" dirty="0" smtClean="0"/>
          </a:p>
          <a:p>
            <a:pPr algn="just"/>
            <a:r>
              <a:rPr lang="el-GR" dirty="0" smtClean="0"/>
              <a:t>Μια </a:t>
            </a:r>
            <a:r>
              <a:rPr lang="el-GR" dirty="0"/>
              <a:t>διακρατική συμφωνία γνωστή ως ‘Συνθήκη του Δουβλίνου’ έθεσε κανόνες για να αποφασιστεί ποιο κράτος μέλος θα μπορούσε να επεξεργαστεί αυτές τις αιτήσεις, - τυπικά η πρώτη χώρα στην οποία εισήλθε το άτομο προς αναζήτηση ασύλου. </a:t>
            </a:r>
          </a:p>
          <a:p>
            <a:pPr algn="just"/>
            <a:r>
              <a:rPr lang="el-GR" dirty="0"/>
              <a:t>Αυτή έχει ως σκοπό να εμποδίσει την «αγορά ασύλου» την υποβολή δηλαδή πολλαπλών αιτήσεων για άσυλο. </a:t>
            </a:r>
          </a:p>
          <a:p>
            <a:endParaRPr lang="el-GR" dirty="0"/>
          </a:p>
        </p:txBody>
      </p:sp>
    </p:spTree>
    <p:extLst>
      <p:ext uri="{BB962C8B-B14F-4D97-AF65-F5344CB8AC3E}">
        <p14:creationId xmlns:p14="http://schemas.microsoft.com/office/powerpoint/2010/main" xmlns="" val="40149527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1154954" y="2202872"/>
            <a:ext cx="8825659" cy="3816927"/>
          </a:xfrm>
        </p:spPr>
        <p:txBody>
          <a:bodyPr>
            <a:normAutofit lnSpcReduction="10000"/>
          </a:bodyPr>
          <a:lstStyle/>
          <a:p>
            <a:pPr algn="just"/>
            <a:r>
              <a:rPr lang="el-GR" dirty="0"/>
              <a:t>Η Ευρωπαϊκή Επιτροπή, επίσης, αναπτύσσει Περιφερειακά Προγράμματα Προστασίας για να βοηθήσει τους μετανάστες, οι οποίοι αναγκάστηκαν να μετακινηθούν εξαιτίας διαμαχών ή διωγμών. </a:t>
            </a:r>
            <a:endParaRPr lang="el-GR" dirty="0" smtClean="0"/>
          </a:p>
          <a:p>
            <a:pPr algn="just"/>
            <a:endParaRPr lang="el-GR" dirty="0"/>
          </a:p>
          <a:p>
            <a:pPr algn="just"/>
            <a:endParaRPr lang="el-GR" dirty="0" smtClean="0"/>
          </a:p>
          <a:p>
            <a:pPr algn="just"/>
            <a:endParaRPr lang="el-GR" dirty="0"/>
          </a:p>
          <a:p>
            <a:pPr algn="just"/>
            <a:endParaRPr lang="el-GR" dirty="0" smtClean="0"/>
          </a:p>
          <a:p>
            <a:pPr algn="just"/>
            <a:endParaRPr lang="el-GR" dirty="0"/>
          </a:p>
          <a:p>
            <a:pPr algn="just"/>
            <a:r>
              <a:rPr lang="el-GR" dirty="0"/>
              <a:t>Ένα Ευρωπαϊκό Ταμείο για τους Πρόσφυγες, παρέχει </a:t>
            </a:r>
            <a:r>
              <a:rPr lang="el-GR" dirty="0" smtClean="0"/>
              <a:t>χρήματα, </a:t>
            </a:r>
            <a:r>
              <a:rPr lang="el-GR" dirty="0"/>
              <a:t>για να βοηθήσει τα κράτη </a:t>
            </a:r>
            <a:r>
              <a:rPr lang="el-GR" dirty="0" smtClean="0"/>
              <a:t>μέλη, </a:t>
            </a:r>
            <a:r>
              <a:rPr lang="el-GR" dirty="0"/>
              <a:t>να βελτιώσουν τις συνθήκες υποδοχής των </a:t>
            </a:r>
            <a:r>
              <a:rPr lang="el-GR" dirty="0" smtClean="0"/>
              <a:t>ατόμων, </a:t>
            </a:r>
            <a:r>
              <a:rPr lang="el-GR" dirty="0"/>
              <a:t>που ζητούν άσυλο, μέτρα για την ένταξη των προσφύγων και </a:t>
            </a:r>
            <a:r>
              <a:rPr lang="el-GR" dirty="0" smtClean="0"/>
              <a:t>βοήθεια, </a:t>
            </a:r>
            <a:r>
              <a:rPr lang="el-GR" dirty="0"/>
              <a:t>για εκείνους που θέλουν να επιστρέψουν στην πατρίδα τους. </a:t>
            </a:r>
          </a:p>
          <a:p>
            <a:endParaRPr lang="el-GR" dirty="0"/>
          </a:p>
        </p:txBody>
      </p:sp>
      <p:pic>
        <p:nvPicPr>
          <p:cNvPr id="6" name="Picture 2" descr="C:\Users\user\Desktop\EUROPEA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031673" y="3117273"/>
            <a:ext cx="3269672" cy="175952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812305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sz="6000" b="1" dirty="0" smtClean="0"/>
              <a:t>ΣΥΝΟΡΙΑΚΟΙ ΕΛΕΓΧΟΙ </a:t>
            </a:r>
            <a:endParaRPr lang="el-GR" sz="6000" b="1" dirty="0"/>
          </a:p>
        </p:txBody>
      </p:sp>
      <p:sp>
        <p:nvSpPr>
          <p:cNvPr id="3" name="Θέση περιεχομένου 2"/>
          <p:cNvSpPr>
            <a:spLocks noGrp="1"/>
          </p:cNvSpPr>
          <p:nvPr>
            <p:ph idx="1"/>
          </p:nvPr>
        </p:nvSpPr>
        <p:spPr/>
        <p:txBody>
          <a:bodyPr>
            <a:normAutofit/>
          </a:bodyPr>
          <a:lstStyle/>
          <a:p>
            <a:pPr algn="just"/>
            <a:r>
              <a:rPr lang="el-GR" dirty="0" smtClean="0"/>
              <a:t>Το </a:t>
            </a:r>
            <a:r>
              <a:rPr lang="el-GR" dirty="0"/>
              <a:t>δικαίωμα των πολιτών να κινούνται ελεύθερα στην </a:t>
            </a:r>
            <a:r>
              <a:rPr lang="el-GR" dirty="0" smtClean="0"/>
              <a:t>Ε.Ε., ήταν </a:t>
            </a:r>
            <a:r>
              <a:rPr lang="el-GR" dirty="0"/>
              <a:t>μία από τις «</a:t>
            </a:r>
            <a:r>
              <a:rPr lang="el-GR" dirty="0" err="1"/>
              <a:t>θεμελειώδεις</a:t>
            </a:r>
            <a:r>
              <a:rPr lang="el-GR" dirty="0"/>
              <a:t> ελευθερίες</a:t>
            </a:r>
            <a:r>
              <a:rPr lang="el-GR" dirty="0" smtClean="0"/>
              <a:t>», </a:t>
            </a:r>
            <a:r>
              <a:rPr lang="el-GR" dirty="0"/>
              <a:t>που προστατευόταν με ευλάβεια από την ιδρυτική Συνθήκη του 1957. Όμως οι πολίτες υπόκειντο ακόμη σε συνοριακούς ελέγχους καθώς μετακινούνταν μεταξύ των Ευρωπαϊκών χωρών. Το 1995 ετέθη σε ισχύ η Συνθήκη του </a:t>
            </a:r>
            <a:r>
              <a:rPr lang="el-GR" dirty="0" err="1"/>
              <a:t>Σένγκεν</a:t>
            </a:r>
            <a:r>
              <a:rPr lang="el-GR" dirty="0"/>
              <a:t> (</a:t>
            </a:r>
            <a:r>
              <a:rPr lang="el-GR" dirty="0" err="1"/>
              <a:t>Schengen</a:t>
            </a:r>
            <a:r>
              <a:rPr lang="el-GR" dirty="0"/>
              <a:t>) – μια συμφωνία υπογεγραμμένη από τα περισσότερα κράτη μέλη της Ε.Ε. που αποσκοπούσε στην κατάργηση των ελέγχων στα κοινά σύνορά τους. </a:t>
            </a:r>
          </a:p>
          <a:p>
            <a:pPr algn="just"/>
            <a:r>
              <a:rPr lang="el-GR" dirty="0"/>
              <a:t>Κάποιες Ευρωπαϊκές Χώρες επέλεξαν να παραμείνουν εκτός συστήματος και εκείνες οι οποίες μπήκαν στην Ένωση το 2004 και το 2007 δεν έχουν ακόμη γίνει δεκτές, γεγονός που σημαίνει ότι ο έλεγχος των συνόρων ισχύει ακόμη μεταξύ αυτών των χωρών και εκείνων της περιοχής του </a:t>
            </a:r>
            <a:r>
              <a:rPr lang="el-GR" dirty="0" err="1"/>
              <a:t>Σένγκεν</a:t>
            </a:r>
            <a:r>
              <a:rPr lang="el-GR" dirty="0"/>
              <a:t>). </a:t>
            </a:r>
          </a:p>
          <a:p>
            <a:endParaRPr lang="el-GR" dirty="0"/>
          </a:p>
        </p:txBody>
      </p:sp>
    </p:spTree>
    <p:extLst>
      <p:ext uri="{BB962C8B-B14F-4D97-AF65-F5344CB8AC3E}">
        <p14:creationId xmlns:p14="http://schemas.microsoft.com/office/powerpoint/2010/main" xmlns="" val="41063608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a:t>Επίσης, ακόμα και οι </a:t>
            </a:r>
            <a:r>
              <a:rPr lang="el-GR" dirty="0" smtClean="0"/>
              <a:t>μετανάστες, </a:t>
            </a:r>
            <a:r>
              <a:rPr lang="el-GR" dirty="0"/>
              <a:t>οι οποίοι έχουν λάβει το νόμιμο δικαίωμα να ζουν σε ένα κράτος μέλος της Ε.Ε</a:t>
            </a:r>
            <a:r>
              <a:rPr lang="el-GR" dirty="0" smtClean="0"/>
              <a:t>., </a:t>
            </a:r>
            <a:r>
              <a:rPr lang="el-GR" dirty="0"/>
              <a:t>δεν μπορούν απαραίτητα να μετακινούνται ελεύθερα μέσα στην Ένωση. </a:t>
            </a:r>
          </a:p>
          <a:p>
            <a:pPr algn="just"/>
            <a:r>
              <a:rPr lang="el-GR" dirty="0"/>
              <a:t>Η Νομοθεσία που καθορίζει την κατάσταση μακροπρόθεσμης παραμονής δίνει το δικαίωμα της ελεύθερης μετακίνησης σε εκείνους που είναι νόμιμοι κάτοικοι σε ένα κράτος </a:t>
            </a:r>
            <a:r>
              <a:rPr lang="el-GR" dirty="0" smtClean="0"/>
              <a:t>μέλος, </a:t>
            </a:r>
            <a:r>
              <a:rPr lang="el-GR" dirty="0"/>
              <a:t>για τουλάχιστον 5 χρόνια. </a:t>
            </a:r>
          </a:p>
          <a:p>
            <a:endParaRPr lang="el-GR" dirty="0"/>
          </a:p>
        </p:txBody>
      </p:sp>
    </p:spTree>
    <p:extLst>
      <p:ext uri="{BB962C8B-B14F-4D97-AF65-F5344CB8AC3E}">
        <p14:creationId xmlns:p14="http://schemas.microsoft.com/office/powerpoint/2010/main" xmlns="" val="42855119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smtClean="0"/>
              <a:t>Ο χώρος και η συνεργασία </a:t>
            </a:r>
            <a:r>
              <a:rPr lang="el-GR" dirty="0" err="1" smtClean="0"/>
              <a:t>Σένγκεν</a:t>
            </a:r>
            <a:r>
              <a:rPr lang="el-GR" dirty="0" smtClean="0"/>
              <a:t> βασίζονται στη συνθήκη του </a:t>
            </a:r>
            <a:r>
              <a:rPr lang="el-GR" dirty="0" err="1" smtClean="0"/>
              <a:t>Σένγκεν</a:t>
            </a:r>
            <a:r>
              <a:rPr lang="el-GR" dirty="0" smtClean="0"/>
              <a:t> του 1985. Ο χώρος </a:t>
            </a:r>
            <a:r>
              <a:rPr lang="el-GR" dirty="0" err="1" smtClean="0"/>
              <a:t>Σένγκεν</a:t>
            </a:r>
            <a:r>
              <a:rPr lang="en-US" dirty="0" smtClean="0"/>
              <a:t>,</a:t>
            </a:r>
            <a:r>
              <a:rPr lang="el-GR" dirty="0" smtClean="0"/>
              <a:t> αποτελεί έδαφος όπου εξασφαλίζεται η ελεύθερη κυκλοφορία των προσώπων. Οι χώρες που έχουν υπογράψει τη συμφωνία κατήργησαν τα εσωτερικά σύνορα , αντικαθιστώντας τα με ενιαία εξωτερικά σύνορα. </a:t>
            </a:r>
            <a:endParaRPr lang="en-US" dirty="0" smtClean="0"/>
          </a:p>
          <a:p>
            <a:pPr algn="just"/>
            <a:r>
              <a:rPr lang="el-GR" dirty="0" smtClean="0"/>
              <a:t>Η συνεργασία </a:t>
            </a:r>
            <a:r>
              <a:rPr lang="el-GR" dirty="0" err="1" smtClean="0"/>
              <a:t>Σένγκεν</a:t>
            </a:r>
            <a:r>
              <a:rPr lang="el-GR" dirty="0" smtClean="0"/>
              <a:t> ενσωματώθηκε στο δίκαιο της Ευρωπαϊκής Ένωσης (ΕΕ) με τη συνθήκη του </a:t>
            </a:r>
            <a:r>
              <a:rPr lang="el-GR" dirty="0" err="1" smtClean="0"/>
              <a:t>Αμστερνταμ</a:t>
            </a:r>
            <a:r>
              <a:rPr lang="el-GR" dirty="0" smtClean="0"/>
              <a:t>, το 1997. Ωστόσο, δεν είναι όλες οι χώρες που συμμετέχουν στη συνεργασία </a:t>
            </a:r>
            <a:r>
              <a:rPr lang="el-GR" dirty="0" err="1" smtClean="0"/>
              <a:t>Σένγκεν</a:t>
            </a:r>
            <a:r>
              <a:rPr lang="el-GR" dirty="0" smtClean="0"/>
              <a:t> μέλη του χώρου </a:t>
            </a:r>
            <a:r>
              <a:rPr lang="el-GR" dirty="0" err="1" smtClean="0"/>
              <a:t>Σένγκεν</a:t>
            </a:r>
            <a:r>
              <a:rPr lang="el-GR" dirty="0" smtClean="0"/>
              <a:t>, είτε γιατί δεν επιθυμούν την κατάργηση των ελέγχων στα σύνορα με τις υπόλοιπες χώρες του χώρου αυτού είτε γιατί δεν πληρούν ακόμα τους απαιτούμενους όρους για την εφαρμογή του κεκτημένου του </a:t>
            </a:r>
            <a:r>
              <a:rPr lang="el-GR" dirty="0" err="1" smtClean="0"/>
              <a:t>Σένγκεν</a:t>
            </a:r>
            <a:r>
              <a:rPr lang="el-GR" dirty="0" smtClean="0"/>
              <a:t>.</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54954" y="1080655"/>
            <a:ext cx="8761413" cy="1294410"/>
          </a:xfrm>
        </p:spPr>
        <p:txBody>
          <a:bodyPr/>
          <a:lstStyle/>
          <a:p>
            <a:pPr algn="ctr"/>
            <a:r>
              <a:rPr lang="el-GR" sz="2400" b="1" dirty="0" smtClean="0"/>
              <a:t>Η ανάπτυξη της συνεργασίας </a:t>
            </a:r>
            <a:r>
              <a:rPr lang="el-GR" sz="2400" b="1" dirty="0" err="1" smtClean="0"/>
              <a:t>Σένγκεν</a:t>
            </a:r>
            <a:r>
              <a:rPr lang="en-US" sz="2400" b="1" dirty="0" smtClean="0"/>
              <a:t/>
            </a:r>
            <a:br>
              <a:rPr lang="en-US" sz="2400" b="1" dirty="0" smtClean="0"/>
            </a:br>
            <a:r>
              <a:rPr lang="el-GR" sz="2400" b="1" dirty="0" smtClean="0"/>
              <a:t> και η επέκταση του χώρου </a:t>
            </a:r>
            <a:r>
              <a:rPr lang="el-GR" sz="2400" b="1" dirty="0" err="1" smtClean="0"/>
              <a:t>Σένγκεν</a:t>
            </a:r>
            <a:r>
              <a:rPr lang="el-GR" sz="2400"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t>Στις 14 Ιουνίου 1985 υπογράφηκε η πρώτη συμφωνία μεταξύ των πέντε ιδρυτικών μελών. Εκπονήθηκε σύμβαση που υπογράφηκε στις 19 Ιανουαρίου 1990. Αυτή άρχισε να ισχύει το 1995 και επέτρεψε την κατάργηση των ελέγχων στα εσωτερικά σύνορα μεταξύ των χωρών που την είχαν υπογράψει, ενώ δημιούργησε ενιαία εξωτερικά σύνορα, όπου πραγματοποιούνται έλεγχοι εισόδου στον χώρο </a:t>
            </a:r>
            <a:r>
              <a:rPr lang="el-GR" dirty="0" err="1" smtClean="0"/>
              <a:t>Σένγκεν</a:t>
            </a:r>
            <a:r>
              <a:rPr lang="el-GR" dirty="0" smtClean="0"/>
              <a:t> σύμφωνα με τις ίδιες διαδικασίες. Καθιερώθηκαν κοινοί κανόνες όσον αφορά την έκδοση θεώρησης, το δικαίωμα ασύλου και τον έλεγχο στα εξωτερικά σύνορα έτσι ώστε να επιτραπεί η ελεύθερη κυκλοφορία των προσώπων στο εσωτερικό των χωρών που έχουν υπογράψει τη σύμβαση χωρίς να διαταράσσεται η δημόσια τάξη.</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algn="just"/>
            <a:r>
              <a:rPr lang="el-GR" dirty="0"/>
              <a:t>Οι χώρες της ΕΕ ήταν πάντοτε ασφαλές καταφύγιο για τους ανθρώπους </a:t>
            </a:r>
            <a:r>
              <a:rPr lang="el-GR" dirty="0" smtClean="0"/>
              <a:t>που ζητούσαν </a:t>
            </a:r>
            <a:r>
              <a:rPr lang="el-GR" dirty="0"/>
              <a:t>άσυλο. Εξάλλου, δεσμεύονται από το διεθνές Δίκαιο, να τους παρέχουν προστασία. </a:t>
            </a:r>
          </a:p>
          <a:p>
            <a:pPr algn="just"/>
            <a:r>
              <a:rPr lang="el-GR" dirty="0"/>
              <a:t>Το δικαίωμα του ασύλου, είναι κατοχυρωμένο από τον Χάρτη Θεμελιωδών Δικαιωμάτων της ΕΕ, ο οποίος εγκρίθηκε το 2000. Οι εθνικές κυβερνήσεις, έχουν  </a:t>
            </a:r>
            <a:r>
              <a:rPr lang="el-GR" dirty="0" smtClean="0"/>
              <a:t>λάβει </a:t>
            </a:r>
            <a:r>
              <a:rPr lang="el-GR" dirty="0"/>
              <a:t>ορισμένα </a:t>
            </a:r>
            <a:r>
              <a:rPr lang="el-GR" dirty="0" smtClean="0"/>
              <a:t>μέτρα, </a:t>
            </a:r>
            <a:r>
              <a:rPr lang="el-GR" dirty="0"/>
              <a:t>για να διασφαλίσουν τη δίκαιη και αποτελεσματική μεταχείριση, όλων όσων ζητούν την προστασία της ΕΕ. Οι κανόνες της ΕΕ, εναρμονίζουν τις εθνικές διαδικασίες εξέτασης των αιτήσεων ασύλου. </a:t>
            </a:r>
          </a:p>
          <a:p>
            <a:endParaRPr lang="el-GR" dirty="0"/>
          </a:p>
        </p:txBody>
      </p:sp>
    </p:spTree>
    <p:extLst>
      <p:ext uri="{BB962C8B-B14F-4D97-AF65-F5344CB8AC3E}">
        <p14:creationId xmlns:p14="http://schemas.microsoft.com/office/powerpoint/2010/main" xmlns="" val="25568357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pPr marL="0" indent="0" algn="just">
              <a:buNone/>
            </a:pPr>
            <a:r>
              <a:rPr lang="el-GR" dirty="0"/>
              <a:t>Η Κατάργηση των συνοριακών </a:t>
            </a:r>
            <a:r>
              <a:rPr lang="el-GR" dirty="0" smtClean="0"/>
              <a:t>ελέγχων, </a:t>
            </a:r>
            <a:r>
              <a:rPr lang="el-GR" dirty="0"/>
              <a:t>μεταξύ των κρατών μελών της Συνθήκης του </a:t>
            </a:r>
            <a:r>
              <a:rPr lang="el-GR" dirty="0" err="1" smtClean="0"/>
              <a:t>Σένγκεν</a:t>
            </a:r>
            <a:r>
              <a:rPr lang="el-GR" dirty="0" smtClean="0"/>
              <a:t>, </a:t>
            </a:r>
            <a:r>
              <a:rPr lang="el-GR" dirty="0"/>
              <a:t>έχει επίσης συνοδευτεί από «αντισταθμιστικά μέτρα»  για την ενδυνάμωση των εξωτερικών συνόρων της Ε.Ε.. </a:t>
            </a:r>
          </a:p>
          <a:p>
            <a:pPr marL="0" indent="0" algn="just">
              <a:buNone/>
            </a:pPr>
            <a:r>
              <a:rPr lang="el-GR" dirty="0" smtClean="0"/>
              <a:t>Τα κράτη μέλη, </a:t>
            </a:r>
            <a:r>
              <a:rPr lang="el-GR" dirty="0"/>
              <a:t>ακόμη αστυνομεύουν τα δικά τους σύνορα, με τα μέτρα αυτά μπορούν και εφαρμόζουν κοινούς κανόνες: </a:t>
            </a:r>
          </a:p>
          <a:p>
            <a:pPr marL="0" indent="0" algn="just">
              <a:buNone/>
            </a:pPr>
            <a:r>
              <a:rPr lang="el-GR" dirty="0" smtClean="0"/>
              <a:t>• στις </a:t>
            </a:r>
            <a:r>
              <a:rPr lang="el-GR" dirty="0"/>
              <a:t>διαδικασίες για την έκδοση βίζας</a:t>
            </a:r>
          </a:p>
          <a:p>
            <a:pPr marL="0" indent="0" algn="just">
              <a:buNone/>
            </a:pPr>
            <a:r>
              <a:rPr lang="el-GR" dirty="0" smtClean="0"/>
              <a:t>• στους </a:t>
            </a:r>
            <a:r>
              <a:rPr lang="el-GR" dirty="0"/>
              <a:t>διασυνοριακούς ελέγχους </a:t>
            </a:r>
          </a:p>
          <a:p>
            <a:pPr marL="0" indent="0" algn="just">
              <a:buNone/>
            </a:pPr>
            <a:r>
              <a:rPr lang="el-GR" dirty="0" smtClean="0"/>
              <a:t>• στην </a:t>
            </a:r>
            <a:r>
              <a:rPr lang="el-GR" dirty="0"/>
              <a:t>κατάρτιση κοινής λίστας των χωρών εκείνων που οι πολίτες τους ζητούν βίζα και</a:t>
            </a:r>
          </a:p>
          <a:p>
            <a:pPr marL="0" indent="0" algn="just">
              <a:buNone/>
            </a:pPr>
            <a:r>
              <a:rPr lang="el-GR" dirty="0" smtClean="0"/>
              <a:t>• στο </a:t>
            </a:r>
            <a:r>
              <a:rPr lang="el-GR" dirty="0"/>
              <a:t>συντονισμό της επιτήρησης των συνόρων. </a:t>
            </a:r>
          </a:p>
          <a:p>
            <a:endParaRPr lang="el-GR" dirty="0"/>
          </a:p>
        </p:txBody>
      </p:sp>
    </p:spTree>
    <p:extLst>
      <p:ext uri="{BB962C8B-B14F-4D97-AF65-F5344CB8AC3E}">
        <p14:creationId xmlns:p14="http://schemas.microsoft.com/office/powerpoint/2010/main" xmlns="" val="16278580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2800" dirty="0" smtClean="0"/>
              <a:t/>
            </a:r>
            <a:br>
              <a:rPr lang="el-GR" sz="2800" dirty="0" smtClean="0"/>
            </a:br>
            <a:r>
              <a:rPr lang="el-GR" sz="2800" b="1" dirty="0" err="1" smtClean="0"/>
              <a:t>To</a:t>
            </a:r>
            <a:r>
              <a:rPr lang="el-GR" sz="2800" b="1" dirty="0" smtClean="0"/>
              <a:t> σύστημα πληροφόρησης </a:t>
            </a:r>
            <a:r>
              <a:rPr lang="el-GR" sz="2800" b="1" dirty="0" err="1" smtClean="0"/>
              <a:t>Σένγκεν</a:t>
            </a:r>
            <a:r>
              <a:rPr lang="el-GR" sz="2800" b="1" dirty="0" smtClean="0"/>
              <a:t> (SIS)</a:t>
            </a:r>
            <a:r>
              <a:rPr lang="el-GR" sz="2800" dirty="0" smtClean="0"/>
              <a:t> </a:t>
            </a:r>
            <a:br>
              <a:rPr lang="el-GR" sz="2800" dirty="0" smtClean="0"/>
            </a:br>
            <a:endParaRPr lang="el-GR" sz="2800" dirty="0"/>
          </a:p>
        </p:txBody>
      </p:sp>
      <p:sp>
        <p:nvSpPr>
          <p:cNvPr id="3" name="2 - Θέση περιεχομένου"/>
          <p:cNvSpPr>
            <a:spLocks noGrp="1"/>
          </p:cNvSpPr>
          <p:nvPr>
            <p:ph idx="1"/>
          </p:nvPr>
        </p:nvSpPr>
        <p:spPr/>
        <p:txBody>
          <a:bodyPr>
            <a:normAutofit/>
          </a:bodyPr>
          <a:lstStyle/>
          <a:p>
            <a:r>
              <a:rPr lang="el-GR" dirty="0" smtClean="0"/>
              <a:t> Στο πλαίσιο του μηχανισμού </a:t>
            </a:r>
            <a:r>
              <a:rPr lang="el-GR" dirty="0" err="1" smtClean="0"/>
              <a:t>Σένγκεν</a:t>
            </a:r>
            <a:r>
              <a:rPr lang="el-GR" dirty="0" smtClean="0"/>
              <a:t>, εκπονήθηκε ένα σύστημα πληροφοριών. Καθιστά δυνατό τον έλεγχο των εθνικών συνόρων και παρέχει τη δυνατότητα στις δικαστικές αρχές να αποκτούν πληροφορίες σχετικά με πρόσωπα ή αντικείμενα.</a:t>
            </a:r>
          </a:p>
          <a:p>
            <a:pPr lvl="0"/>
            <a:r>
              <a:rPr lang="el-GR" dirty="0" smtClean="0"/>
              <a:t>Τα κράτη μέλη τροφοδοτούν το σύστημα με πληροφορίες μέσω εθνικών δικτύων (N-SIS) που είναι συνδεδεμένα με ένα κεντρικό σύστημα (C-SIS). Αυτό το σύστημα πληροφοριών έρχεται να συμπληρώσει ένα δίκτυο γνωστό ως SIRENE (αίτηση συμπληρωματικών πληροφοριών για εθνικές καταχωρήσεις), το οποίο είναι η ανθρώπινη </a:t>
            </a:r>
            <a:r>
              <a:rPr lang="el-GR" dirty="0" err="1" smtClean="0"/>
              <a:t>διεπαφή</a:t>
            </a:r>
            <a:r>
              <a:rPr lang="el-GR" dirty="0" smtClean="0"/>
              <a:t> του SIS.</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1154954" y="2603500"/>
            <a:ext cx="8825659" cy="2744355"/>
          </a:xfrm>
        </p:spPr>
        <p:txBody>
          <a:bodyPr/>
          <a:lstStyle/>
          <a:p>
            <a:pPr marL="0" indent="0" algn="just">
              <a:buNone/>
            </a:pPr>
            <a:r>
              <a:rPr lang="el-GR" dirty="0"/>
              <a:t>Το 2000, υιοθετήθηκε από την Ε.Ε. νομοθεσία κατά των διακρίσεων –  η Οδηγία για την Φυλετική Ισότητα και η Οδηγία για την Ισότητα στην Απασχόληση - οι οποίες σχεδιάστηκαν για να περιορίσουν τις ανισότητες σε μια σειρά τομέων, όπως η φυλή και η εθνικότητα. </a:t>
            </a:r>
          </a:p>
          <a:p>
            <a:pPr marL="0" indent="0" algn="just">
              <a:buNone/>
            </a:pPr>
            <a:r>
              <a:rPr lang="el-GR" dirty="0"/>
              <a:t>Το Συμβούλιο Υπουργών, συμφώνησε επίσης σε </a:t>
            </a:r>
            <a:r>
              <a:rPr lang="el-GR" dirty="0" smtClean="0"/>
              <a:t>11 </a:t>
            </a:r>
            <a:r>
              <a:rPr lang="el-GR" dirty="0"/>
              <a:t>Κοινές Βασικές Αρχές για την Ένταξη, με στόχο τη δημιουργία ενός πλαισίου μέσω του οποίου τα κράτη μέλη θα μπορούν να θέσουν τις αρχές για την ένταξη των μεταναστών. </a:t>
            </a:r>
          </a:p>
          <a:p>
            <a:endParaRPr lang="el-GR" dirty="0"/>
          </a:p>
        </p:txBody>
      </p:sp>
    </p:spTree>
    <p:extLst>
      <p:ext uri="{BB962C8B-B14F-4D97-AF65-F5344CB8AC3E}">
        <p14:creationId xmlns:p14="http://schemas.microsoft.com/office/powerpoint/2010/main" xmlns="" val="15211353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algn="just"/>
            <a:r>
              <a:rPr lang="el-GR" dirty="0"/>
              <a:t>Η Ευρωπαϊκή Ένωση χρησιμοποιεί ένα συνδυασμό πολιτικών οικονομικής βοήθειας και εμπορίου για να βοηθήσει την ενδυνάμωση της ανάπτυξης στις φτωχότερες οικονομικά χώρες, σε μια προσπάθεια να μειώσει το κίνητρο για μετανάστευση. </a:t>
            </a:r>
          </a:p>
          <a:p>
            <a:pPr algn="just"/>
            <a:r>
              <a:rPr lang="el-GR" dirty="0"/>
              <a:t>Η Ένωση και τα </a:t>
            </a:r>
            <a:r>
              <a:rPr lang="el-GR" dirty="0" smtClean="0"/>
              <a:t>κράτη – μέλη, </a:t>
            </a:r>
            <a:r>
              <a:rPr lang="el-GR" dirty="0"/>
              <a:t>παρέχουν συνολική βοήθεια πάνω από 30  Δισεκατομμύρια ευρώ </a:t>
            </a:r>
            <a:r>
              <a:rPr lang="el-GR" dirty="0" smtClean="0"/>
              <a:t>ετησίως, </a:t>
            </a:r>
            <a:r>
              <a:rPr lang="el-GR" dirty="0"/>
              <a:t>στις αναπτυσσόμενες χώρες  –  σχεδόν τα μισά από το σύνολο των χρημάτων που ξοδεύονται για τη βοήθεια των φτωχών χωρών ανά τον κόσμο. </a:t>
            </a:r>
          </a:p>
          <a:p>
            <a:pPr algn="just"/>
            <a:r>
              <a:rPr lang="el-GR" dirty="0" smtClean="0"/>
              <a:t>Αξίζει να σημειωθεί ότι περίπου </a:t>
            </a:r>
            <a:r>
              <a:rPr lang="el-GR" dirty="0"/>
              <a:t>6  δισεκατομμύρια ευρώ από </a:t>
            </a:r>
            <a:r>
              <a:rPr lang="el-GR" dirty="0" smtClean="0"/>
              <a:t>αυτά, </a:t>
            </a:r>
            <a:r>
              <a:rPr lang="el-GR" dirty="0"/>
              <a:t>διοχετεύονται μέσω της Ευρωπαϊκής Επιτροπής ενώ τα υπόλοιπα προέρχονται απευθείας από τις εθνικές κυβερνήσεις. </a:t>
            </a:r>
          </a:p>
          <a:p>
            <a:endParaRPr lang="el-GR" dirty="0"/>
          </a:p>
        </p:txBody>
      </p:sp>
    </p:spTree>
    <p:extLst>
      <p:ext uri="{BB962C8B-B14F-4D97-AF65-F5344CB8AC3E}">
        <p14:creationId xmlns:p14="http://schemas.microsoft.com/office/powerpoint/2010/main" xmlns="" val="35486857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smtClean="0"/>
              <a:t>Τέλος, πολλοί μετανάστες φτάνουν στα σύνορα της Ευρώπης,  χωρίς βίζα ή άδεια παραμονής</a:t>
            </a:r>
          </a:p>
          <a:p>
            <a:pPr marL="0" indent="0">
              <a:buNone/>
            </a:pPr>
            <a:r>
              <a:rPr lang="el-GR" dirty="0" smtClean="0"/>
              <a:t>Για να αντιμετωπίσει τέτοιες καταστάσεις, η Ε.Ε. έχει αναπτύξει την εξής στρατηγική: </a:t>
            </a:r>
          </a:p>
          <a:p>
            <a:pPr marL="0" indent="0">
              <a:buNone/>
            </a:pPr>
            <a:r>
              <a:rPr lang="el-GR" b="1" dirty="0" smtClean="0">
                <a:solidFill>
                  <a:srgbClr val="FF0000"/>
                </a:solidFill>
              </a:rPr>
              <a:t>α. </a:t>
            </a:r>
            <a:r>
              <a:rPr lang="el-GR" dirty="0" smtClean="0"/>
              <a:t>αυξημένους συνοριακούς ελέγχους, </a:t>
            </a:r>
          </a:p>
          <a:p>
            <a:pPr marL="0" indent="0">
              <a:buNone/>
            </a:pPr>
            <a:r>
              <a:rPr lang="el-GR" b="1" dirty="0" smtClean="0">
                <a:solidFill>
                  <a:srgbClr val="FF0000"/>
                </a:solidFill>
              </a:rPr>
              <a:t>β</a:t>
            </a:r>
            <a:r>
              <a:rPr lang="el-GR" dirty="0" smtClean="0"/>
              <a:t>. ενθάρρυνση ανάπτυξης στις χώρες αποστολής για να μείωση συρροής μεταναστών</a:t>
            </a:r>
          </a:p>
          <a:p>
            <a:pPr marL="0" indent="0">
              <a:buNone/>
            </a:pPr>
            <a:r>
              <a:rPr lang="el-GR" b="1" dirty="0">
                <a:solidFill>
                  <a:srgbClr val="FF0000"/>
                </a:solidFill>
              </a:rPr>
              <a:t>γ</a:t>
            </a:r>
            <a:r>
              <a:rPr lang="el-GR" b="1" dirty="0" smtClean="0">
                <a:solidFill>
                  <a:srgbClr val="FF0000"/>
                </a:solidFill>
              </a:rPr>
              <a:t>. </a:t>
            </a:r>
            <a:r>
              <a:rPr lang="el-GR" dirty="0"/>
              <a:t>δ</a:t>
            </a:r>
            <a:r>
              <a:rPr lang="el-GR" dirty="0" smtClean="0"/>
              <a:t>ιεξαγωγή συνομιλιών  με τις χώρες στις οποίες φτάνουν οι περισσότεροι μετανάστες, έτσι ώστε να ενδυναμωθεί   η συνεργασία για τη διαχείριση της μετανάστευσης</a:t>
            </a:r>
          </a:p>
          <a:p>
            <a:pPr marL="0" indent="0">
              <a:buNone/>
            </a:pPr>
            <a:r>
              <a:rPr lang="el-GR" dirty="0" smtClean="0"/>
              <a:t>Η Ε.Ε. όμως, επίσης, προσφέρει κίνητρα, όπως είναι οι ελαστικοί κανόνες για τη χορήγηση βίζας στις χώρες που συμφωνούν να δεχθούν πίσω παράνομους μετανάστες. </a:t>
            </a:r>
            <a:endParaRPr lang="el-GR" dirty="0"/>
          </a:p>
          <a:p>
            <a:pPr marL="0" indent="0">
              <a:buNone/>
            </a:pPr>
            <a:endParaRPr lang="el-GR" dirty="0" smtClean="0"/>
          </a:p>
          <a:p>
            <a:pPr marL="0" indent="0">
              <a:buNone/>
            </a:pPr>
            <a:endParaRPr lang="el-GR" dirty="0"/>
          </a:p>
        </p:txBody>
      </p:sp>
    </p:spTree>
    <p:extLst>
      <p:ext uri="{BB962C8B-B14F-4D97-AF65-F5344CB8AC3E}">
        <p14:creationId xmlns:p14="http://schemas.microsoft.com/office/powerpoint/2010/main" xmlns="" val="6873036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b="1" dirty="0" smtClean="0"/>
              <a:t>A</a:t>
            </a:r>
            <a:r>
              <a:rPr lang="el-GR" sz="2800" b="1" dirty="0" smtClean="0"/>
              <a:t>ΡΙΘΜΟΣ ΠΡΟΣΦΥΓΩΝ ΣΤΗΝ ΕΥΡΩΠΗ ΤΟ 2005 </a:t>
            </a:r>
            <a:endParaRPr lang="el-GR" sz="2800" b="1" dirty="0"/>
          </a:p>
        </p:txBody>
      </p:sp>
      <p:graphicFrame>
        <p:nvGraphicFramePr>
          <p:cNvPr id="4" name="4 - Γράφημα"/>
          <p:cNvGraphicFramePr>
            <a:graphicFrameLocks noGrp="1"/>
          </p:cNvGraphicFramePr>
          <p:nvPr>
            <p:ph idx="1"/>
          </p:nvPr>
        </p:nvGraphicFramePr>
        <p:xfrm>
          <a:off x="439387" y="2576944"/>
          <a:ext cx="11590317" cy="36575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54954" y="831273"/>
            <a:ext cx="8761413" cy="961901"/>
          </a:xfrm>
        </p:spPr>
        <p:txBody>
          <a:bodyPr/>
          <a:lstStyle/>
          <a:p>
            <a:pPr algn="ctr"/>
            <a:r>
              <a:rPr lang="el-GR" sz="2800" b="1" dirty="0" smtClean="0"/>
              <a:t>ΔΗΜΟΣΚΟΠΗΣΗ ΤΗΣ ΕΦΗΜΕΡΙΔΑΣ </a:t>
            </a:r>
            <a:br>
              <a:rPr lang="el-GR" sz="2800" b="1" dirty="0" smtClean="0"/>
            </a:br>
            <a:r>
              <a:rPr lang="el-GR" sz="2800" b="1" dirty="0" smtClean="0"/>
              <a:t>« Η ΚΑΘΗΜΕΡΙΝΗ» </a:t>
            </a:r>
            <a:endParaRPr lang="el-GR" sz="2800" b="1"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805049" y="2042556"/>
            <a:ext cx="8490857" cy="397724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54954" y="665018"/>
            <a:ext cx="8761413" cy="1440873"/>
          </a:xfrm>
        </p:spPr>
        <p:txBody>
          <a:bodyPr/>
          <a:lstStyle/>
          <a:p>
            <a:pPr algn="ctr"/>
            <a:r>
              <a:rPr lang="en-US" sz="2400" b="1" dirty="0" smtClean="0"/>
              <a:t/>
            </a:r>
            <a:br>
              <a:rPr lang="en-US" sz="2400" b="1" dirty="0" smtClean="0"/>
            </a:br>
            <a:r>
              <a:rPr lang="el-GR" sz="2400" b="1" dirty="0" smtClean="0"/>
              <a:t>Η </a:t>
            </a:r>
            <a:r>
              <a:rPr lang="el-GR" sz="2400" b="1" dirty="0"/>
              <a:t>Ευρωπαϊκή ‘</a:t>
            </a:r>
            <a:r>
              <a:rPr lang="el-GR" sz="2400" b="1" dirty="0" err="1"/>
              <a:t>Ενωση</a:t>
            </a:r>
            <a:r>
              <a:rPr lang="el-GR" sz="2400" b="1" dirty="0"/>
              <a:t> πρέπει να επενδύσει στην κινητικότητα των μεταναστών για να ξανακερδίσει </a:t>
            </a:r>
            <a:r>
              <a:rPr lang="en-US" sz="2400" b="1" dirty="0" smtClean="0"/>
              <a:t>           </a:t>
            </a:r>
            <a:r>
              <a:rPr lang="el-GR" sz="2400" b="1" dirty="0" smtClean="0"/>
              <a:t>τον </a:t>
            </a:r>
            <a:r>
              <a:rPr lang="el-GR" sz="2400" b="1" dirty="0"/>
              <a:t>έλεγχο των συνόρων της</a:t>
            </a:r>
            <a:r>
              <a:rPr lang="el-GR" b="1" dirty="0"/>
              <a:t/>
            </a:r>
            <a:br>
              <a:rPr lang="el-GR" b="1" dirty="0"/>
            </a:br>
            <a:endParaRPr lang="el-GR" dirty="0"/>
          </a:p>
        </p:txBody>
      </p:sp>
      <p:sp>
        <p:nvSpPr>
          <p:cNvPr id="3" name="Θέση περιεχομένου 2"/>
          <p:cNvSpPr>
            <a:spLocks noGrp="1"/>
          </p:cNvSpPr>
          <p:nvPr>
            <p:ph idx="1"/>
          </p:nvPr>
        </p:nvSpPr>
        <p:spPr/>
        <p:txBody>
          <a:bodyPr/>
          <a:lstStyle/>
          <a:p>
            <a:pPr marL="0" indent="0" algn="just">
              <a:buNone/>
            </a:pPr>
            <a:r>
              <a:rPr lang="el-GR" dirty="0" smtClean="0"/>
              <a:t>Οι μετανάστες, πρέπει </a:t>
            </a:r>
            <a:r>
              <a:rPr lang="el-GR" dirty="0"/>
              <a:t>να χρησιμοποιούν επίσημους διόδους για να εισέλθουν και να παραμείνουν στην Ευρώπη. Για τον λόγο </a:t>
            </a:r>
            <a:r>
              <a:rPr lang="el-GR" dirty="0" smtClean="0"/>
              <a:t>αυτό, </a:t>
            </a:r>
            <a:r>
              <a:rPr lang="el-GR" dirty="0"/>
              <a:t>τα κράτη-μέλη της Ε.Ε</a:t>
            </a:r>
            <a:r>
              <a:rPr lang="el-GR" dirty="0" smtClean="0"/>
              <a:t>., </a:t>
            </a:r>
            <a:r>
              <a:rPr lang="el-GR" dirty="0"/>
              <a:t>πρέπει να αποδεχτούν ότι οι μετανάστες θα συνεχίσουν να έρχονται ότι και να γίνει,  και να τους προσφέρει </a:t>
            </a:r>
            <a:r>
              <a:rPr lang="el-GR" dirty="0" smtClean="0"/>
              <a:t>κίνητρα, </a:t>
            </a:r>
            <a:r>
              <a:rPr lang="el-GR" dirty="0"/>
              <a:t>να χρησιμοποιούν κανονικές </a:t>
            </a:r>
            <a:r>
              <a:rPr lang="el-GR" dirty="0" smtClean="0"/>
              <a:t>διόδους, </a:t>
            </a:r>
            <a:r>
              <a:rPr lang="el-GR" dirty="0"/>
              <a:t>που θα ανταποκρίνονται στις ανάγκες τους, όπως και στις οικονομικές και κοινωνικές ανάγκες της Ευρώπης</a:t>
            </a:r>
            <a:r>
              <a:rPr lang="el-GR" dirty="0" smtClean="0"/>
              <a:t>.</a:t>
            </a:r>
            <a:r>
              <a:rPr lang="el-GR" dirty="0"/>
              <a:t> </a:t>
            </a:r>
            <a:endParaRPr lang="el-GR" dirty="0" smtClean="0"/>
          </a:p>
          <a:p>
            <a:pPr marL="0" indent="0" algn="just">
              <a:buNone/>
            </a:pPr>
            <a:r>
              <a:rPr lang="el-GR" dirty="0" smtClean="0"/>
              <a:t>Εκτιμάται </a:t>
            </a:r>
            <a:r>
              <a:rPr lang="el-GR" dirty="0"/>
              <a:t>ότι το 2014, περισσότεροι από </a:t>
            </a:r>
            <a:r>
              <a:rPr lang="el-GR" dirty="0" smtClean="0"/>
              <a:t>150.000 </a:t>
            </a:r>
            <a:r>
              <a:rPr lang="el-GR" dirty="0"/>
              <a:t>μετανάστες και αναζητούντες άσυλο έφτασαν μέσω θαλάσσης στην Ευρώπη, σε σχέση με τους </a:t>
            </a:r>
            <a:r>
              <a:rPr lang="el-GR" dirty="0" smtClean="0"/>
              <a:t>80.000 </a:t>
            </a:r>
            <a:r>
              <a:rPr lang="el-GR" dirty="0"/>
              <a:t>το 2013.</a:t>
            </a:r>
            <a:endParaRPr lang="el-GR" dirty="0" smtClean="0"/>
          </a:p>
          <a:p>
            <a:pPr algn="just"/>
            <a:endParaRPr lang="el-GR" dirty="0"/>
          </a:p>
        </p:txBody>
      </p:sp>
    </p:spTree>
    <p:extLst>
      <p:ext uri="{BB962C8B-B14F-4D97-AF65-F5344CB8AC3E}">
        <p14:creationId xmlns:p14="http://schemas.microsoft.com/office/powerpoint/2010/main" xmlns="" val="564282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a:t>Υπάρχουν διαμετρικά αντίθετες απόψεις για τη μετανάστευση. Ενώ επιχειρηματίες σε πολλές χώρες της </a:t>
            </a:r>
            <a:r>
              <a:rPr lang="el-GR" dirty="0" smtClean="0"/>
              <a:t>ΕΕ, </a:t>
            </a:r>
            <a:r>
              <a:rPr lang="el-GR" dirty="0"/>
              <a:t>επιθυμούν περισσότερους μετανάστες εργαζόμενους για να καλύψουν τις κενές θέσεις εργασίας, </a:t>
            </a:r>
            <a:r>
              <a:rPr lang="el-GR" dirty="0" smtClean="0"/>
              <a:t>άλλοι, </a:t>
            </a:r>
            <a:r>
              <a:rPr lang="el-GR" dirty="0"/>
              <a:t>ισχυρίζονται ότι η ΕΕ έχει κατακλυσθεί από παράνομους μετανάστες</a:t>
            </a:r>
            <a:r>
              <a:rPr lang="el-GR" dirty="0" smtClean="0"/>
              <a:t>.</a:t>
            </a:r>
          </a:p>
          <a:p>
            <a:pPr algn="just"/>
            <a:r>
              <a:rPr lang="el-GR" dirty="0" smtClean="0"/>
              <a:t> </a:t>
            </a:r>
            <a:r>
              <a:rPr lang="el-GR" dirty="0"/>
              <a:t>Κάθε κράτος μέλος της ΕΕ μπορεί να καθορίζει ελεύθερα τον αριθμό και τον τύπο εργαζόμενων μεταναστών που χρειάζεται και να εκδίδει τις άδειες εργασίας και διαμονής τους. στη συνέχεια, οι χώρες υποδοχής έχουν ευθύνη να ενσωματώνουν τους μετανάστες και τις οικογένειές τους στη νέα χώρα τους. </a:t>
            </a:r>
          </a:p>
          <a:p>
            <a:pPr algn="just"/>
            <a:endParaRPr lang="el-GR" dirty="0" smtClean="0"/>
          </a:p>
          <a:p>
            <a:pPr algn="just"/>
            <a:endParaRPr lang="el-GR" dirty="0"/>
          </a:p>
          <a:p>
            <a:endParaRPr lang="el-GR" dirty="0"/>
          </a:p>
        </p:txBody>
      </p:sp>
    </p:spTree>
    <p:extLst>
      <p:ext uri="{BB962C8B-B14F-4D97-AF65-F5344CB8AC3E}">
        <p14:creationId xmlns:p14="http://schemas.microsoft.com/office/powerpoint/2010/main" xmlns="" val="3400810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a:t>Οι νόμιμοι μετανάστες, μετακινούνται στην Ευρωπαϊκή Ένωση για διάφορους λόγους, συμπεριλαμβανόμενης της εργασίας, των σπουδών, της επιθυμίας να συναντήσουν μέλη της οικογένειας τους ή να ζητήσουν προστασία των ανθρώπινων δικαιωμάτων τους. </a:t>
            </a:r>
          </a:p>
          <a:p>
            <a:pPr algn="just"/>
            <a:r>
              <a:rPr lang="el-GR" dirty="0" smtClean="0"/>
              <a:t>Περίπου </a:t>
            </a:r>
            <a:r>
              <a:rPr lang="el-GR" dirty="0"/>
              <a:t>το 4% του Ευρωπαϊκού Πληθυσμού, είναι μετανάστες,  προερχόμενοι από χώρες εκτός της Ευρωπαϊκής Ένωσης. </a:t>
            </a:r>
          </a:p>
          <a:p>
            <a:pPr algn="just"/>
            <a:r>
              <a:rPr lang="el-GR" dirty="0" smtClean="0"/>
              <a:t>Το </a:t>
            </a:r>
            <a:r>
              <a:rPr lang="el-GR" dirty="0"/>
              <a:t>1999,  τα μέλη κράτη της Ε.Ε. συμφώνησαν να συντονίσουν τις εθνικές πολιτικές τους όσον αφορά στη νόμιμη μετανάστευση σε ευρωπαϊκό επίπεδο, με απώτερο στόχο τη δημιουργία ενός μόνο καθεστώτος για όλους τους μετανάστες που επιθυμούν να εισέλθουν στην Ε.Ε. </a:t>
            </a:r>
          </a:p>
          <a:p>
            <a:endParaRPr lang="el-GR" dirty="0"/>
          </a:p>
        </p:txBody>
      </p:sp>
    </p:spTree>
    <p:extLst>
      <p:ext uri="{BB962C8B-B14F-4D97-AF65-F5344CB8AC3E}">
        <p14:creationId xmlns:p14="http://schemas.microsoft.com/office/powerpoint/2010/main" xmlns="" val="4223076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algn="just"/>
            <a:r>
              <a:rPr lang="el-GR" dirty="0" smtClean="0"/>
              <a:t>Το 2007 </a:t>
            </a:r>
            <a:r>
              <a:rPr lang="el-GR" dirty="0"/>
              <a:t>υπήρχαν 18,5 εκατομμύρια </a:t>
            </a:r>
            <a:r>
              <a:rPr lang="el-GR" dirty="0" smtClean="0"/>
              <a:t>μετανάστες, </a:t>
            </a:r>
            <a:r>
              <a:rPr lang="el-GR" dirty="0"/>
              <a:t>από χώρες εκτός της ΕΕ </a:t>
            </a:r>
            <a:r>
              <a:rPr lang="el-GR" dirty="0" smtClean="0"/>
              <a:t>  (</a:t>
            </a:r>
            <a:r>
              <a:rPr lang="el-GR" dirty="0"/>
              <a:t>οι αποκαλούμενοι «υπήκοοι τρίτων χωρών») νόμιμα εγκατεστημένοι στις 27 χώρες της ΕΕ, οι οποίοι αντιπροσώπευαν περίπου το 4% του συνολικού πληθυσμού. </a:t>
            </a:r>
            <a:r>
              <a:rPr lang="el-GR" dirty="0" smtClean="0"/>
              <a:t>             </a:t>
            </a:r>
            <a:endParaRPr lang="el-GR" dirty="0"/>
          </a:p>
          <a:p>
            <a:pPr algn="just"/>
            <a:r>
              <a:rPr lang="el-GR" dirty="0"/>
              <a:t>Περίπου 9 εκατομμύρια πολίτες κρατών μελών της </a:t>
            </a:r>
            <a:r>
              <a:rPr lang="el-GR" dirty="0" smtClean="0"/>
              <a:t>ΕΕ, </a:t>
            </a:r>
            <a:r>
              <a:rPr lang="el-GR" dirty="0"/>
              <a:t>ζούσαν σε άλλη χώρα της ΕΕ από τη δική τους. Οι παράνομοι </a:t>
            </a:r>
            <a:r>
              <a:rPr lang="el-GR" dirty="0" smtClean="0"/>
              <a:t>μετανάστες, </a:t>
            </a:r>
            <a:r>
              <a:rPr lang="el-GR" dirty="0"/>
              <a:t>αποτελούν συγκριτικά μόνο μια μικρή μειοψηφία. Αν και εκ των πραγμάτων δεν υπάρχουν επίσημα στοιχεία, από εκτιμήσεις της Ευρωπαϊκής Επιτροπής συνάγεται ότι τουλάχιστον 4,5 εκατομμύρια παράνομοι </a:t>
            </a:r>
            <a:r>
              <a:rPr lang="el-GR" dirty="0" smtClean="0"/>
              <a:t>μετανάστες </a:t>
            </a:r>
            <a:r>
              <a:rPr lang="el-GR" dirty="0"/>
              <a:t>ζουν στα κράτη μέλη της ΕΕ. Περίπου 500000 συλλαμβάνονται κάθε έτος σε όλη την ΕΕ.</a:t>
            </a:r>
          </a:p>
          <a:p>
            <a:endParaRPr lang="el-GR" dirty="0"/>
          </a:p>
        </p:txBody>
      </p:sp>
    </p:spTree>
    <p:extLst>
      <p:ext uri="{BB962C8B-B14F-4D97-AF65-F5344CB8AC3E}">
        <p14:creationId xmlns:p14="http://schemas.microsoft.com/office/powerpoint/2010/main" xmlns="" val="3278962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1154954" y="2604654"/>
            <a:ext cx="8825659" cy="3103419"/>
          </a:xfrm>
        </p:spPr>
        <p:txBody>
          <a:bodyPr/>
          <a:lstStyle/>
          <a:p>
            <a:pPr algn="just"/>
            <a:r>
              <a:rPr lang="el-GR" dirty="0"/>
              <a:t>Οι </a:t>
            </a:r>
            <a:r>
              <a:rPr lang="el-GR" dirty="0" smtClean="0"/>
              <a:t>μετανάστες</a:t>
            </a:r>
            <a:r>
              <a:rPr lang="en-US" dirty="0" smtClean="0"/>
              <a:t>,</a:t>
            </a:r>
            <a:r>
              <a:rPr lang="el-GR" dirty="0" smtClean="0"/>
              <a:t> </a:t>
            </a:r>
            <a:r>
              <a:rPr lang="el-GR" dirty="0"/>
              <a:t>είναι μέρος του οικονομικού και πολιτισμικού ιστού της Ευρωπαϊκής Ένωσης. Είναι παρόντες σε όλες τις βαθμίδες της αγοράς εργασίας, συμπληρώνοντας </a:t>
            </a:r>
            <a:r>
              <a:rPr lang="el-GR" dirty="0" smtClean="0"/>
              <a:t>κενά</a:t>
            </a:r>
            <a:r>
              <a:rPr lang="en-US" dirty="0" smtClean="0"/>
              <a:t>,</a:t>
            </a:r>
            <a:r>
              <a:rPr lang="el-GR" dirty="0" smtClean="0"/>
              <a:t> </a:t>
            </a:r>
            <a:r>
              <a:rPr lang="el-GR" dirty="0"/>
              <a:t>που οι ημεδαποί δεν μπορούν να καλύψουν. Τα κενά </a:t>
            </a:r>
            <a:r>
              <a:rPr lang="el-GR" dirty="0" smtClean="0"/>
              <a:t>αυτά</a:t>
            </a:r>
            <a:r>
              <a:rPr lang="en-US" dirty="0" smtClean="0"/>
              <a:t>,</a:t>
            </a:r>
            <a:r>
              <a:rPr lang="el-GR" dirty="0" smtClean="0"/>
              <a:t> </a:t>
            </a:r>
            <a:r>
              <a:rPr lang="el-GR" dirty="0"/>
              <a:t>περιλαμβάνουν και θέσεις εργασίας υψηλού βαθμού ειδίκευσης στις τεχνολογίες της πληροφόρησης, θέσεις νοσηλευτών και άλλων επαγγελματιών του κλάδου της υγείας, αλλά και </a:t>
            </a:r>
            <a:r>
              <a:rPr lang="el-GR" dirty="0" smtClean="0"/>
              <a:t>εργασίες</a:t>
            </a:r>
            <a:r>
              <a:rPr lang="en-US" dirty="0" smtClean="0"/>
              <a:t>,</a:t>
            </a:r>
            <a:r>
              <a:rPr lang="el-GR" dirty="0" smtClean="0"/>
              <a:t> </a:t>
            </a:r>
            <a:r>
              <a:rPr lang="el-GR" dirty="0"/>
              <a:t>με τις οποίες δεν θέλουν πλέον να ασχολούνται οι πολίτες της ΕΕ. </a:t>
            </a:r>
          </a:p>
        </p:txBody>
      </p:sp>
    </p:spTree>
    <p:extLst>
      <p:ext uri="{BB962C8B-B14F-4D97-AF65-F5344CB8AC3E}">
        <p14:creationId xmlns:p14="http://schemas.microsoft.com/office/powerpoint/2010/main" xmlns="" val="1367724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Ελεύθερη κυκλοφορία των πολιτών της ΕΕ</a:t>
            </a:r>
            <a:r>
              <a:rPr lang="el-GR" dirty="0"/>
              <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algn="just"/>
            <a:r>
              <a:rPr lang="el-GR" dirty="0"/>
              <a:t>Κάθε πολίτης της ΕΕ έχει δικαίωμα να ζει και να </a:t>
            </a:r>
            <a:r>
              <a:rPr lang="el-GR" dirty="0" smtClean="0"/>
              <a:t>εργάζεται, </a:t>
            </a:r>
            <a:r>
              <a:rPr lang="el-GR" dirty="0"/>
              <a:t>σε οποιαδήποτε άλλη χώρα της ΕΕ. Αυτό είναι ένα από τα πιο χειροπιαστά </a:t>
            </a:r>
            <a:r>
              <a:rPr lang="el-GR" dirty="0" smtClean="0"/>
              <a:t>οφέλη, που </a:t>
            </a:r>
            <a:r>
              <a:rPr lang="el-GR" dirty="0"/>
              <a:t>απολαμβάνουν οι πολίτες της ΕΕ από τη συμμετοχή των χωρών τους σ’ αυτή. Ορισμένοι, αξιοποίησαν το δικαίωμα </a:t>
            </a:r>
            <a:r>
              <a:rPr lang="el-GR" dirty="0" smtClean="0"/>
              <a:t>αυτό, </a:t>
            </a:r>
            <a:r>
              <a:rPr lang="el-GR" dirty="0"/>
              <a:t>μετακινούμενοι από φτωχότερες χώρες προς πλουσιότερες, γενικά σε χώρες της Βορειοδυτικής Ευρώπης, για να ωφεληθούν από τους υψηλότερους μισθούς και τις καλύτερες συνθήκες διαβίωσης. </a:t>
            </a:r>
          </a:p>
          <a:p>
            <a:pPr algn="just"/>
            <a:r>
              <a:rPr lang="el-GR" dirty="0" smtClean="0"/>
              <a:t>Καθώς λοιπόν, όλο και περισσότεροι άνθρωποι , αναζητούν ένα καλύτερο μέλλον, είτε για να ξεφύγουν από κάποιο πόλεμο στη χώρα τους, είτε από φυσικές καταστροφές, είτε για αναζήτηση καλύτερης επαγγελματικής αποκατάστασης, η μετανάστευση, αποτελεί πλέον κορυφαίο  ζήτημα μεταξύ των κρατών – μελών της Ε.Ε. </a:t>
            </a:r>
            <a:endParaRPr lang="el-GR" dirty="0"/>
          </a:p>
        </p:txBody>
      </p:sp>
    </p:spTree>
    <p:extLst>
      <p:ext uri="{BB962C8B-B14F-4D97-AF65-F5344CB8AC3E}">
        <p14:creationId xmlns:p14="http://schemas.microsoft.com/office/powerpoint/2010/main" xmlns="" val="1802095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Desktop\metanasteush-2-3-63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36618" y="831274"/>
            <a:ext cx="8340437" cy="48789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433519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Αίθουσα συσκέψεων &quot;Ιόν&quot;">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461</TotalTime>
  <Words>2860</Words>
  <Application>Microsoft Office PowerPoint</Application>
  <PresentationFormat>Προσαρμογή</PresentationFormat>
  <Paragraphs>113</Paragraphs>
  <Slides>37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37</vt:i4>
      </vt:variant>
    </vt:vector>
  </HeadingPairs>
  <TitlesOfParts>
    <vt:vector size="38" baseType="lpstr">
      <vt:lpstr>Αίθουσα συσκέψεων "Ιόν"</vt:lpstr>
      <vt:lpstr>   </vt:lpstr>
      <vt:lpstr>Διαφάνεια 2</vt:lpstr>
      <vt:lpstr>Διαφάνεια 3</vt:lpstr>
      <vt:lpstr>Διαφάνεια 4</vt:lpstr>
      <vt:lpstr>Διαφάνεια 5</vt:lpstr>
      <vt:lpstr>Διαφάνεια 6</vt:lpstr>
      <vt:lpstr>Διαφάνεια 7</vt:lpstr>
      <vt:lpstr>Ελεύθερη κυκλοφορία των πολιτών της ΕΕ </vt:lpstr>
      <vt:lpstr>Διαφάνεια 9</vt:lpstr>
      <vt:lpstr>Διαφάνεια 10</vt:lpstr>
      <vt:lpstr>Αριθμός μεταναστών σε επιλεγμένες ευρωπαϊκές χώρες το 2005 (ως ποσοστό του πληθυσμού) </vt:lpstr>
      <vt:lpstr>ΑΠΟΤΕΛΕΣΜΑΤΑ ΕΛΕΥΘΕΡΗΣ ΚΥΚΛΟΦΟΡΙΑΣ ΠΟΛΙΤΩΝ ΤΗΣ Ε.Ε. </vt:lpstr>
      <vt:lpstr>FRONTEX</vt:lpstr>
      <vt:lpstr>Διαφάνεια 14</vt:lpstr>
      <vt:lpstr>Διαφάνεια 15</vt:lpstr>
      <vt:lpstr>Διαφάνεια 16</vt:lpstr>
      <vt:lpstr>ΤΑ ΚΥΡΙΟΤΕΡΑ ΚΑΘΗΚΟΝΤΑ ΤΟΥ FRONTEX </vt:lpstr>
      <vt:lpstr>Διαφάνεια 18</vt:lpstr>
      <vt:lpstr>Διαφάνεια 19</vt:lpstr>
      <vt:lpstr>Διαφάνεια 20</vt:lpstr>
      <vt:lpstr>Διαφάνεια 21</vt:lpstr>
      <vt:lpstr>Διαφάνεια 22</vt:lpstr>
      <vt:lpstr>Διαφάνεια 23</vt:lpstr>
      <vt:lpstr>ΑΣΥΛΟ </vt:lpstr>
      <vt:lpstr>Διαφάνεια 25</vt:lpstr>
      <vt:lpstr>ΣΥΝΟΡΙΑΚΟΙ ΕΛΕΓΧΟΙ </vt:lpstr>
      <vt:lpstr>Διαφάνεια 27</vt:lpstr>
      <vt:lpstr>Διαφάνεια 28</vt:lpstr>
      <vt:lpstr>Η ανάπτυξη της συνεργασίας Σένγκεν  και η επέκταση του χώρου Σένγκεν  </vt:lpstr>
      <vt:lpstr>Διαφάνεια 30</vt:lpstr>
      <vt:lpstr> To σύστημα πληροφόρησης Σένγκεν (SIS)  </vt:lpstr>
      <vt:lpstr>Διαφάνεια 32</vt:lpstr>
      <vt:lpstr>Διαφάνεια 33</vt:lpstr>
      <vt:lpstr>Διαφάνεια 34</vt:lpstr>
      <vt:lpstr>AΡΙΘΜΟΣ ΠΡΟΣΦΥΓΩΝ ΣΤΗΝ ΕΥΡΩΠΗ ΤΟ 2005 </vt:lpstr>
      <vt:lpstr>ΔΗΜΟΣΚΟΠΗΣΗ ΤΗΣ ΕΦΗΜΕΡΙΔΑΣ  « Η ΚΑΘΗΜΕΡΙΝΗ» </vt:lpstr>
      <vt:lpstr> Η Ευρωπαϊκή ‘Ενωση πρέπει να επενδύσει στην κινητικότητα των μεταναστών για να ξανακερδίσει            τον έλεγχο των συνόρων της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evi</dc:creator>
  <cp:lastModifiedBy>Χρήστης των Windows</cp:lastModifiedBy>
  <cp:revision>74</cp:revision>
  <cp:lastPrinted>2015-06-03T09:51:17Z</cp:lastPrinted>
  <dcterms:created xsi:type="dcterms:W3CDTF">2015-05-31T06:04:47Z</dcterms:created>
  <dcterms:modified xsi:type="dcterms:W3CDTF">2021-08-14T09:40:06Z</dcterms:modified>
</cp:coreProperties>
</file>