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pptx" ContentType="application/vnd.openxmlformats-officedocument.presentationml.presentation"/>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322" r:id="rId2"/>
    <p:sldId id="321"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 id="313" r:id="rId25"/>
    <p:sldId id="314" r:id="rId26"/>
    <p:sldId id="315" r:id="rId27"/>
    <p:sldId id="31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08" y="-30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2BCA2-78EA-456E-B2D6-34352EF6675B}" type="datetimeFigureOut">
              <a:rPr lang="en-US" smtClean="0"/>
              <a:pPr/>
              <a:t>5/23/2023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1CE972-78B9-4F44-8494-47219C52E70D}" type="slidenum">
              <a:rPr lang="en-US" smtClean="0"/>
              <a:pPr/>
              <a:t>‹#›</a:t>
            </a:fld>
            <a:endParaRPr lang="en-US"/>
          </a:p>
        </p:txBody>
      </p:sp>
    </p:spTree>
    <p:extLst>
      <p:ext uri="{BB962C8B-B14F-4D97-AF65-F5344CB8AC3E}">
        <p14:creationId xmlns:p14="http://schemas.microsoft.com/office/powerpoint/2010/main" xmlns="" val="1752829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5C7D73-6E2F-4055-899B-DD0C54F66654}"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1026"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370031" y="149832"/>
            <a:ext cx="2422046" cy="111393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63664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CA0E6-159D-4ED9-8C70-216C0B7EA144}"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7"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41303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35420A-0005-48B6-8145-A8D3646868F1}"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7"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03403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F729C-3867-44C8-B23E-FE891B465A68}"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2050"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95456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F336BCE-4EF3-41A1-A4B8-71FA9B52B9B1}"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0093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92977C-E150-46D0-A1D8-77225B98AA0B}" type="datetime1">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41870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B3E39C-86DC-4DA2-928A-51291BF25276}" type="datetime1">
              <a:rPr lang="en-US" smtClean="0"/>
              <a:pPr/>
              <a:t>5/23/2023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8F624-BFCD-44BE-8F7E-AE4BE40F3737}" type="slidenum">
              <a:rPr lang="en-US" smtClean="0"/>
              <a:pPr/>
              <a:t>‹#›</a:t>
            </a:fld>
            <a:endParaRPr lang="en-US"/>
          </a:p>
        </p:txBody>
      </p:sp>
      <p:pic>
        <p:nvPicPr>
          <p:cNvPr id="10"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0772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8F7DDC-AA4E-4247-AAA7-D9163CD2CBC8}" type="datetime1">
              <a:rPr lang="en-US" smtClean="0"/>
              <a:pPr/>
              <a:t>5/23/2023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8F624-BFCD-44BE-8F7E-AE4BE40F3737}" type="slidenum">
              <a:rPr lang="en-US" smtClean="0"/>
              <a:pPr/>
              <a:t>‹#›</a:t>
            </a:fld>
            <a:endParaRPr lang="en-US"/>
          </a:p>
        </p:txBody>
      </p:sp>
      <p:pic>
        <p:nvPicPr>
          <p:cNvPr id="6"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9875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05330-A40A-4527-A73E-0FF56B09EC36}" type="datetime1">
              <a:rPr lang="en-US" smtClean="0"/>
              <a:pPr/>
              <a:t>5/23/2023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8F624-BFCD-44BE-8F7E-AE4BE40F3737}" type="slidenum">
              <a:rPr lang="en-US" smtClean="0"/>
              <a:pPr/>
              <a:t>‹#›</a:t>
            </a:fld>
            <a:endParaRPr lang="en-US"/>
          </a:p>
        </p:txBody>
      </p:sp>
      <p:pic>
        <p:nvPicPr>
          <p:cNvPr id="5"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8852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F1D1A15-B4F0-4EBC-8663-667AF9836E45}" type="datetime1">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4183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B9A54-1C8F-4997-94EE-FF440B58EF60}" type="datetime1">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5876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16702-FA7E-4F38-96E2-5D5E89104F15}" type="datetime1">
              <a:rPr lang="en-US" smtClean="0"/>
              <a:pPr/>
              <a:t>5/23/2023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8F624-BFCD-44BE-8F7E-AE4BE40F3737}" type="slidenum">
              <a:rPr lang="en-US" smtClean="0"/>
              <a:pPr/>
              <a:t>‹#›</a:t>
            </a:fld>
            <a:endParaRPr lang="en-US"/>
          </a:p>
        </p:txBody>
      </p:sp>
      <p:sp>
        <p:nvSpPr>
          <p:cNvPr id="7" name="MSIPCMContentMarking" descr="{&quot;HashCode&quot;:-2136057175,&quot;Placement&quot;:&quot;Footer&quot;,&quot;Top&quot;:519.343,&quot;Left&quot;:0.0,&quot;SlideWidth&quot;:960,&quot;SlideHeight&quot;:540}"/>
          <p:cNvSpPr txBox="1"/>
          <p:nvPr userDrawn="1"/>
        </p:nvSpPr>
        <p:spPr>
          <a:xfrm>
            <a:off x="0" y="6595656"/>
            <a:ext cx="937631" cy="262344"/>
          </a:xfrm>
          <a:prstGeom prst="rect">
            <a:avLst/>
          </a:prstGeom>
          <a:noFill/>
        </p:spPr>
        <p:txBody>
          <a:bodyPr vert="horz" wrap="square" lIns="0" tIns="0" rIns="0" bIns="0" rtlCol="0" anchor="ctr" anchorCtr="1">
            <a:spAutoFit/>
          </a:bodyPr>
          <a:lstStyle/>
          <a:p>
            <a:pPr algn="l">
              <a:spcBef>
                <a:spcPts val="0"/>
              </a:spcBef>
              <a:spcAft>
                <a:spcPts val="0"/>
              </a:spcAft>
            </a:pPr>
            <a:r>
              <a:rPr lang="en-US" sz="1000" smtClean="0">
                <a:solidFill>
                  <a:srgbClr val="000000"/>
                </a:solidFill>
                <a:latin typeface="Calibri" panose="020F0502020204030204" pitchFamily="34" charset="0"/>
              </a:rPr>
              <a:t> Internal Use </a:t>
            </a:r>
            <a:endParaRPr lang="en-US" sz="1000">
              <a:solidFill>
                <a:srgbClr val="000000"/>
              </a:solidFill>
              <a:latin typeface="Calibri" panose="020F0502020204030204" pitchFamily="34" charset="0"/>
            </a:endParaRPr>
          </a:p>
        </p:txBody>
      </p:sp>
    </p:spTree>
    <p:extLst>
      <p:ext uri="{BB962C8B-B14F-4D97-AF65-F5344CB8AC3E}">
        <p14:creationId xmlns:p14="http://schemas.microsoft.com/office/powerpoint/2010/main" xmlns="" val="3771134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_______________Microsoft_Office_PowerPoint1.ppt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mf.org/external/pubs/ft/fandd/1999/09/gulde.htm"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98F624-BFCD-44BE-8F7E-AE4BE40F3737}" type="slidenum">
              <a:rPr lang="en-US" smtClean="0"/>
              <a:pPr/>
              <a:t>1</a:t>
            </a:fld>
            <a:endParaRPr lang="en-US"/>
          </a:p>
        </p:txBody>
      </p:sp>
      <p:graphicFrame>
        <p:nvGraphicFramePr>
          <p:cNvPr id="3" name="Object 2">
            <a:hlinkClick r:id="" action="ppaction://ole?verb=0"/>
          </p:cNvPr>
          <p:cNvGraphicFramePr>
            <a:graphicFrameLocks noChangeAspect="1"/>
          </p:cNvGraphicFramePr>
          <p:nvPr>
            <p:extLst>
              <p:ext uri="{D42A27DB-BD31-4B8C-83A1-F6EECF244321}">
                <p14:modId xmlns:p14="http://schemas.microsoft.com/office/powerpoint/2010/main" xmlns="" val="431093929"/>
              </p:ext>
            </p:extLst>
          </p:nvPr>
        </p:nvGraphicFramePr>
        <p:xfrm>
          <a:off x="207689" y="0"/>
          <a:ext cx="11984311" cy="6739810"/>
        </p:xfrm>
        <a:graphic>
          <a:graphicData uri="http://schemas.openxmlformats.org/presentationml/2006/ole">
            <p:oleObj spid="_x0000_s1027" name="Παρουσίαση" r:id="rId3" imgW="5971077" imgH="3357306" progId="PowerPoint.Show.12">
              <p:embed/>
            </p:oleObj>
          </a:graphicData>
        </a:graphic>
      </p:graphicFrame>
    </p:spTree>
    <p:extLst>
      <p:ext uri="{BB962C8B-B14F-4D97-AF65-F5344CB8AC3E}">
        <p14:creationId xmlns:p14="http://schemas.microsoft.com/office/powerpoint/2010/main" xmlns="" val="1672468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implementation</a:t>
            </a:r>
          </a:p>
        </p:txBody>
      </p:sp>
      <p:sp>
        <p:nvSpPr>
          <p:cNvPr id="3" name="Content Placeholder 2"/>
          <p:cNvSpPr>
            <a:spLocks noGrp="1"/>
          </p:cNvSpPr>
          <p:nvPr>
            <p:ph idx="1"/>
          </p:nvPr>
        </p:nvSpPr>
        <p:spPr/>
        <p:txBody>
          <a:bodyPr>
            <a:normAutofit fontScale="92500"/>
          </a:bodyPr>
          <a:lstStyle/>
          <a:p>
            <a:pPr algn="just"/>
            <a:r>
              <a:rPr lang="en-US" dirty="0"/>
              <a:t>Some advocated the U.S. dollar, noting its widespread use in informal transactions and as a store of value, while others supported the deutsche mark as more consistent with the country's trade structure and conducive to greater integration with the European Community. The final decision—in favor of the deutsche mark—was made in the late spring of 1997.</a:t>
            </a:r>
          </a:p>
          <a:p>
            <a:pPr algn="just"/>
            <a:r>
              <a:rPr lang="en-US" dirty="0"/>
              <a:t>The decision on the exchange rate—lev 1,000 to DM 1—was not reached until June 5, 1997. </a:t>
            </a:r>
            <a:endParaRPr lang="en-US" dirty="0" smtClean="0"/>
          </a:p>
          <a:p>
            <a:pPr algn="just"/>
            <a:r>
              <a:rPr lang="en-US" dirty="0" smtClean="0"/>
              <a:t>However</a:t>
            </a:r>
            <a:r>
              <a:rPr lang="en-US" dirty="0"/>
              <a:t>, because market participants knew that the BNB's foreign reserves would have to cover its monetary liabilities, they were not taken by surprise. The market rate on May 31, 1997, was lev 922.41 per DM 1.</a:t>
            </a:r>
          </a:p>
        </p:txBody>
      </p:sp>
      <p:sp>
        <p:nvSpPr>
          <p:cNvPr id="4" name="Slide Number Placeholder 3"/>
          <p:cNvSpPr>
            <a:spLocks noGrp="1"/>
          </p:cNvSpPr>
          <p:nvPr>
            <p:ph type="sldNum" sz="quarter" idx="12"/>
          </p:nvPr>
        </p:nvSpPr>
        <p:spPr/>
        <p:txBody>
          <a:bodyPr/>
          <a:lstStyle/>
          <a:p>
            <a:fld id="{3B98F624-BFCD-44BE-8F7E-AE4BE40F3737}" type="slidenum">
              <a:rPr lang="en-US" smtClean="0"/>
              <a:pPr/>
              <a:t>10</a:t>
            </a:fld>
            <a:endParaRPr lang="en-US"/>
          </a:p>
        </p:txBody>
      </p:sp>
    </p:spTree>
    <p:extLst>
      <p:ext uri="{BB962C8B-B14F-4D97-AF65-F5344CB8AC3E}">
        <p14:creationId xmlns:p14="http://schemas.microsoft.com/office/powerpoint/2010/main" xmlns="" val="2494854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implementation</a:t>
            </a:r>
          </a:p>
        </p:txBody>
      </p:sp>
      <p:sp>
        <p:nvSpPr>
          <p:cNvPr id="3" name="Content Placeholder 2"/>
          <p:cNvSpPr>
            <a:spLocks noGrp="1"/>
          </p:cNvSpPr>
          <p:nvPr>
            <p:ph idx="1"/>
          </p:nvPr>
        </p:nvSpPr>
        <p:spPr/>
        <p:txBody>
          <a:bodyPr>
            <a:normAutofit lnSpcReduction="10000"/>
          </a:bodyPr>
          <a:lstStyle/>
          <a:p>
            <a:pPr algn="just"/>
            <a:r>
              <a:rPr lang="en-US" dirty="0"/>
              <a:t>Early in the discussions, it was decided that transparency would be greatest under the Bank of England model. </a:t>
            </a:r>
            <a:endParaRPr lang="en-US" dirty="0" smtClean="0"/>
          </a:p>
          <a:p>
            <a:pPr algn="just"/>
            <a:r>
              <a:rPr lang="en-US" dirty="0" smtClean="0"/>
              <a:t>The </a:t>
            </a:r>
            <a:r>
              <a:rPr lang="en-US" dirty="0"/>
              <a:t>BNB was reorganized into three departments—issue, banking, and banking supervision. Full accounts for all departments are published monthly.</a:t>
            </a:r>
          </a:p>
          <a:p>
            <a:pPr algn="just"/>
            <a:r>
              <a:rPr lang="en-US" dirty="0"/>
              <a:t>The issue department holds all of the BNB's monetary liabilities—banknotes and coins, and deposits from banks and other nongovernmental parties, the government, and the banking department. </a:t>
            </a:r>
            <a:endParaRPr lang="en-US" dirty="0" smtClean="0"/>
          </a:p>
          <a:p>
            <a:pPr algn="just"/>
            <a:r>
              <a:rPr lang="en-US" dirty="0" smtClean="0"/>
              <a:t>The </a:t>
            </a:r>
            <a:r>
              <a:rPr lang="en-US" dirty="0"/>
              <a:t>BNB is required to have sufficient foreign exchange and gold assets at all times to cover these liabilities in full. </a:t>
            </a:r>
          </a:p>
          <a:p>
            <a:pPr algn="just"/>
            <a:endParaRPr lang="en-US" dirty="0"/>
          </a:p>
        </p:txBody>
      </p:sp>
      <p:sp>
        <p:nvSpPr>
          <p:cNvPr id="4" name="Slide Number Placeholder 3"/>
          <p:cNvSpPr>
            <a:spLocks noGrp="1"/>
          </p:cNvSpPr>
          <p:nvPr>
            <p:ph type="sldNum" sz="quarter" idx="12"/>
          </p:nvPr>
        </p:nvSpPr>
        <p:spPr/>
        <p:txBody>
          <a:bodyPr/>
          <a:lstStyle/>
          <a:p>
            <a:fld id="{3B98F624-BFCD-44BE-8F7E-AE4BE40F3737}" type="slidenum">
              <a:rPr lang="en-US" smtClean="0"/>
              <a:pPr/>
              <a:t>11</a:t>
            </a:fld>
            <a:endParaRPr lang="en-US"/>
          </a:p>
        </p:txBody>
      </p:sp>
    </p:spTree>
    <p:extLst>
      <p:ext uri="{BB962C8B-B14F-4D97-AF65-F5344CB8AC3E}">
        <p14:creationId xmlns:p14="http://schemas.microsoft.com/office/powerpoint/2010/main" xmlns="" val="452367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implementation</a:t>
            </a:r>
          </a:p>
        </p:txBody>
      </p:sp>
      <p:sp>
        <p:nvSpPr>
          <p:cNvPr id="3" name="Content Placeholder 2"/>
          <p:cNvSpPr>
            <a:spLocks noGrp="1"/>
          </p:cNvSpPr>
          <p:nvPr>
            <p:ph idx="1"/>
          </p:nvPr>
        </p:nvSpPr>
        <p:spPr/>
        <p:txBody>
          <a:bodyPr/>
          <a:lstStyle/>
          <a:p>
            <a:pPr algn="just"/>
            <a:r>
              <a:rPr lang="en-US" dirty="0"/>
              <a:t>The issue department is required to issue and redeem monetary liabilities for the peg currency at the official exchange rate on demand and without limit. Its accounts must be published weekly to ensure adherence to the currency board rules.</a:t>
            </a:r>
          </a:p>
          <a:p>
            <a:pPr algn="just"/>
            <a:r>
              <a:rPr lang="en-US" dirty="0"/>
              <a:t>Because of the problems facing Bulgaria's financial sector, a separate banking department was established, and the currency board has "excess coverage"—that is, more foreign exchange than needed to cover the central bank's monetary liabilities.</a:t>
            </a:r>
          </a:p>
          <a:p>
            <a:pPr marL="0" indent="0" algn="just">
              <a:buNone/>
            </a:pPr>
            <a:endParaRPr lang="en-US" dirty="0"/>
          </a:p>
        </p:txBody>
      </p:sp>
      <p:sp>
        <p:nvSpPr>
          <p:cNvPr id="4" name="Slide Number Placeholder 3"/>
          <p:cNvSpPr>
            <a:spLocks noGrp="1"/>
          </p:cNvSpPr>
          <p:nvPr>
            <p:ph type="sldNum" sz="quarter" idx="12"/>
          </p:nvPr>
        </p:nvSpPr>
        <p:spPr/>
        <p:txBody>
          <a:bodyPr/>
          <a:lstStyle/>
          <a:p>
            <a:fld id="{3B98F624-BFCD-44BE-8F7E-AE4BE40F3737}" type="slidenum">
              <a:rPr lang="en-US" smtClean="0"/>
              <a:pPr/>
              <a:t>12</a:t>
            </a:fld>
            <a:endParaRPr lang="en-US"/>
          </a:p>
        </p:txBody>
      </p:sp>
    </p:spTree>
    <p:extLst>
      <p:ext uri="{BB962C8B-B14F-4D97-AF65-F5344CB8AC3E}">
        <p14:creationId xmlns:p14="http://schemas.microsoft.com/office/powerpoint/2010/main" xmlns="" val="4358519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implementation</a:t>
            </a:r>
          </a:p>
        </p:txBody>
      </p:sp>
      <p:sp>
        <p:nvSpPr>
          <p:cNvPr id="3" name="Content Placeholder 2"/>
          <p:cNvSpPr>
            <a:spLocks noGrp="1"/>
          </p:cNvSpPr>
          <p:nvPr>
            <p:ph idx="1"/>
          </p:nvPr>
        </p:nvSpPr>
        <p:spPr/>
        <p:txBody>
          <a:bodyPr>
            <a:normAutofit lnSpcReduction="10000"/>
          </a:bodyPr>
          <a:lstStyle/>
          <a:p>
            <a:pPr algn="just"/>
            <a:r>
              <a:rPr lang="en-US" dirty="0"/>
              <a:t>The banking department deposits these supplemental funds, which can be used to make collateralized loans to commercial banks in the event of an acute liquidity crisis, in the issue department. </a:t>
            </a:r>
            <a:endParaRPr lang="en-US" dirty="0" smtClean="0"/>
          </a:p>
          <a:p>
            <a:pPr algn="just"/>
            <a:r>
              <a:rPr lang="en-US" dirty="0" smtClean="0"/>
              <a:t>The </a:t>
            </a:r>
            <a:r>
              <a:rPr lang="en-US" dirty="0"/>
              <a:t>banking department also holds all other assets and claims on the central bank, including outstanding long-term loans to the government and long-term deposits by commercial banks, and acts as the fiscal agent for Bulgaria's relations with the IMF. </a:t>
            </a:r>
            <a:endParaRPr lang="en-US" dirty="0" smtClean="0"/>
          </a:p>
          <a:p>
            <a:pPr algn="just"/>
            <a:r>
              <a:rPr lang="en-US" dirty="0" smtClean="0"/>
              <a:t>Banking </a:t>
            </a:r>
            <a:r>
              <a:rPr lang="en-US" dirty="0"/>
              <a:t>department claims and liabilities other than those related to IMF drawings, lending to commercial banks, and changes related to the deposit of central bank profits will not be added to during the operation of the currency board.</a:t>
            </a:r>
          </a:p>
        </p:txBody>
      </p:sp>
      <p:sp>
        <p:nvSpPr>
          <p:cNvPr id="4" name="Slide Number Placeholder 3"/>
          <p:cNvSpPr>
            <a:spLocks noGrp="1"/>
          </p:cNvSpPr>
          <p:nvPr>
            <p:ph type="sldNum" sz="quarter" idx="12"/>
          </p:nvPr>
        </p:nvSpPr>
        <p:spPr/>
        <p:txBody>
          <a:bodyPr/>
          <a:lstStyle/>
          <a:p>
            <a:fld id="{3B98F624-BFCD-44BE-8F7E-AE4BE40F3737}" type="slidenum">
              <a:rPr lang="en-US" smtClean="0"/>
              <a:pPr/>
              <a:t>13</a:t>
            </a:fld>
            <a:endParaRPr lang="en-US"/>
          </a:p>
        </p:txBody>
      </p:sp>
    </p:spTree>
    <p:extLst>
      <p:ext uri="{BB962C8B-B14F-4D97-AF65-F5344CB8AC3E}">
        <p14:creationId xmlns:p14="http://schemas.microsoft.com/office/powerpoint/2010/main" xmlns="" val="3248964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implementation</a:t>
            </a:r>
          </a:p>
        </p:txBody>
      </p:sp>
      <p:sp>
        <p:nvSpPr>
          <p:cNvPr id="3" name="Content Placeholder 2"/>
          <p:cNvSpPr>
            <a:spLocks noGrp="1"/>
          </p:cNvSpPr>
          <p:nvPr>
            <p:ph idx="1"/>
          </p:nvPr>
        </p:nvSpPr>
        <p:spPr/>
        <p:txBody>
          <a:bodyPr/>
          <a:lstStyle/>
          <a:p>
            <a:pPr algn="just"/>
            <a:r>
              <a:rPr lang="en-US" dirty="0"/>
              <a:t>The BNB law had to be changed to provide a legal basis for the new currency board. </a:t>
            </a:r>
            <a:endParaRPr lang="en-US" dirty="0" smtClean="0"/>
          </a:p>
          <a:p>
            <a:pPr algn="just"/>
            <a:r>
              <a:rPr lang="en-US" dirty="0" smtClean="0"/>
              <a:t>The </a:t>
            </a:r>
            <a:r>
              <a:rPr lang="en-US" dirty="0"/>
              <a:t>law was drafted by a committee composed of the BNB's legal department, the ministry of justice, and the prime minister's cabinet. </a:t>
            </a:r>
            <a:endParaRPr lang="en-US" dirty="0" smtClean="0"/>
          </a:p>
          <a:p>
            <a:pPr algn="just"/>
            <a:r>
              <a:rPr lang="en-US" dirty="0" smtClean="0"/>
              <a:t>Following </a:t>
            </a:r>
            <a:r>
              <a:rPr lang="en-US" dirty="0"/>
              <a:t>up on other consensus-building measures by the authorities, in April 1997, the IMF sponsored a seminar on currency boards for Bulgarian parliamentarians. </a:t>
            </a:r>
            <a:endParaRPr lang="en-US" dirty="0" smtClean="0"/>
          </a:p>
          <a:p>
            <a:pPr algn="just"/>
            <a:r>
              <a:rPr lang="en-US" dirty="0" smtClean="0"/>
              <a:t>The </a:t>
            </a:r>
            <a:r>
              <a:rPr lang="en-US" dirty="0"/>
              <a:t>BNB law, passed by the parliament on June 5, took effect on July 1, 1997.</a:t>
            </a:r>
          </a:p>
        </p:txBody>
      </p:sp>
      <p:sp>
        <p:nvSpPr>
          <p:cNvPr id="4" name="Slide Number Placeholder 3"/>
          <p:cNvSpPr>
            <a:spLocks noGrp="1"/>
          </p:cNvSpPr>
          <p:nvPr>
            <p:ph type="sldNum" sz="quarter" idx="12"/>
          </p:nvPr>
        </p:nvSpPr>
        <p:spPr/>
        <p:txBody>
          <a:bodyPr/>
          <a:lstStyle/>
          <a:p>
            <a:fld id="{3B98F624-BFCD-44BE-8F7E-AE4BE40F3737}" type="slidenum">
              <a:rPr lang="en-US" smtClean="0"/>
              <a:pPr/>
              <a:t>14</a:t>
            </a:fld>
            <a:endParaRPr lang="en-US"/>
          </a:p>
        </p:txBody>
      </p:sp>
    </p:spTree>
    <p:extLst>
      <p:ext uri="{BB962C8B-B14F-4D97-AF65-F5344CB8AC3E}">
        <p14:creationId xmlns:p14="http://schemas.microsoft.com/office/powerpoint/2010/main" xmlns="" val="2061699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implementation</a:t>
            </a:r>
          </a:p>
        </p:txBody>
      </p:sp>
      <p:sp>
        <p:nvSpPr>
          <p:cNvPr id="3" name="Content Placeholder 2"/>
          <p:cNvSpPr>
            <a:spLocks noGrp="1"/>
          </p:cNvSpPr>
          <p:nvPr>
            <p:ph idx="1"/>
          </p:nvPr>
        </p:nvSpPr>
        <p:spPr/>
        <p:txBody>
          <a:bodyPr>
            <a:normAutofit/>
          </a:bodyPr>
          <a:lstStyle/>
          <a:p>
            <a:pPr algn="just"/>
            <a:r>
              <a:rPr lang="en-US" dirty="0"/>
              <a:t>In addition, measures to address likely stress factors were incorporated into the BNB law and the stabilization program. </a:t>
            </a:r>
            <a:endParaRPr lang="en-US" dirty="0" smtClean="0"/>
          </a:p>
          <a:p>
            <a:pPr algn="just"/>
            <a:r>
              <a:rPr lang="en-US" dirty="0" smtClean="0"/>
              <a:t>Two </a:t>
            </a:r>
            <a:r>
              <a:rPr lang="en-US" dirty="0"/>
              <a:t>measures were designed to end large-scale monetary financing of the budget. First, the new law allows </a:t>
            </a:r>
            <a:r>
              <a:rPr lang="en-US" dirty="0" err="1"/>
              <a:t>onlending</a:t>
            </a:r>
            <a:r>
              <a:rPr lang="en-US" dirty="0"/>
              <a:t> of IMF credits to stabilize the budget, although strict safeguards and transparency requirements apply. </a:t>
            </a:r>
            <a:endParaRPr lang="en-US" dirty="0" smtClean="0"/>
          </a:p>
          <a:p>
            <a:pPr algn="just"/>
            <a:r>
              <a:rPr lang="en-US" dirty="0" smtClean="0"/>
              <a:t>Second</a:t>
            </a:r>
            <a:r>
              <a:rPr lang="en-US" dirty="0"/>
              <a:t>, a fiscal reserve account was created to help make any short-term central bank financing of the budget unnecessary, and all central government deposits and the accounts of the 12 major </a:t>
            </a:r>
            <a:r>
              <a:rPr lang="en-US" dirty="0" err="1"/>
              <a:t>extrabudgetary</a:t>
            </a:r>
            <a:r>
              <a:rPr lang="en-US" dirty="0"/>
              <a:t> funds were consolidated in this account. </a:t>
            </a:r>
            <a:endParaRPr lang="en-US" dirty="0" smtClean="0"/>
          </a:p>
        </p:txBody>
      </p:sp>
      <p:sp>
        <p:nvSpPr>
          <p:cNvPr id="4" name="Slide Number Placeholder 3"/>
          <p:cNvSpPr>
            <a:spLocks noGrp="1"/>
          </p:cNvSpPr>
          <p:nvPr>
            <p:ph type="sldNum" sz="quarter" idx="12"/>
          </p:nvPr>
        </p:nvSpPr>
        <p:spPr/>
        <p:txBody>
          <a:bodyPr/>
          <a:lstStyle/>
          <a:p>
            <a:fld id="{3B98F624-BFCD-44BE-8F7E-AE4BE40F3737}" type="slidenum">
              <a:rPr lang="en-US" smtClean="0"/>
              <a:pPr/>
              <a:t>15</a:t>
            </a:fld>
            <a:endParaRPr lang="en-US"/>
          </a:p>
        </p:txBody>
      </p:sp>
    </p:spTree>
    <p:extLst>
      <p:ext uri="{BB962C8B-B14F-4D97-AF65-F5344CB8AC3E}">
        <p14:creationId xmlns:p14="http://schemas.microsoft.com/office/powerpoint/2010/main" xmlns="" val="1928710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implementation</a:t>
            </a:r>
          </a:p>
        </p:txBody>
      </p:sp>
      <p:sp>
        <p:nvSpPr>
          <p:cNvPr id="3" name="Content Placeholder 2"/>
          <p:cNvSpPr>
            <a:spLocks noGrp="1"/>
          </p:cNvSpPr>
          <p:nvPr>
            <p:ph idx="1"/>
          </p:nvPr>
        </p:nvSpPr>
        <p:spPr/>
        <p:txBody>
          <a:bodyPr/>
          <a:lstStyle/>
          <a:p>
            <a:pPr algn="just"/>
            <a:r>
              <a:rPr lang="en-US" dirty="0"/>
              <a:t>The balance in the fiscal reserve account—held in the BNB's issue department and fully covered by foreign reserves—represents the funds available to the government at any given time. </a:t>
            </a:r>
          </a:p>
          <a:p>
            <a:pPr algn="just"/>
            <a:r>
              <a:rPr lang="en-US" dirty="0"/>
              <a:t>Maintaining a minimum balance in the account, as required under Bulgaria's IMF-supported program, provides assurance of the government's ability to honor its budgetary commitments and is therefore an important stabilizer.</a:t>
            </a:r>
          </a:p>
          <a:p>
            <a:pPr algn="just"/>
            <a:endParaRPr lang="en-US" dirty="0"/>
          </a:p>
        </p:txBody>
      </p:sp>
      <p:sp>
        <p:nvSpPr>
          <p:cNvPr id="4" name="Slide Number Placeholder 3"/>
          <p:cNvSpPr>
            <a:spLocks noGrp="1"/>
          </p:cNvSpPr>
          <p:nvPr>
            <p:ph type="sldNum" sz="quarter" idx="12"/>
          </p:nvPr>
        </p:nvSpPr>
        <p:spPr/>
        <p:txBody>
          <a:bodyPr/>
          <a:lstStyle/>
          <a:p>
            <a:fld id="{3B98F624-BFCD-44BE-8F7E-AE4BE40F3737}" type="slidenum">
              <a:rPr lang="en-US" smtClean="0"/>
              <a:pPr/>
              <a:t>16</a:t>
            </a:fld>
            <a:endParaRPr lang="en-US"/>
          </a:p>
        </p:txBody>
      </p:sp>
    </p:spTree>
    <p:extLst>
      <p:ext uri="{BB962C8B-B14F-4D97-AF65-F5344CB8AC3E}">
        <p14:creationId xmlns:p14="http://schemas.microsoft.com/office/powerpoint/2010/main" xmlns="" val="3136079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implementation</a:t>
            </a:r>
          </a:p>
        </p:txBody>
      </p:sp>
      <p:sp>
        <p:nvSpPr>
          <p:cNvPr id="3" name="Content Placeholder 2"/>
          <p:cNvSpPr>
            <a:spLocks noGrp="1"/>
          </p:cNvSpPr>
          <p:nvPr>
            <p:ph idx="1"/>
          </p:nvPr>
        </p:nvSpPr>
        <p:spPr/>
        <p:txBody>
          <a:bodyPr>
            <a:normAutofit fontScale="92500"/>
          </a:bodyPr>
          <a:lstStyle/>
          <a:p>
            <a:pPr algn="just"/>
            <a:r>
              <a:rPr lang="en-US" dirty="0"/>
              <a:t>To increase confidence in the banking system, the currency board plan provided for the possibility of banks' receiving limited but sizable assistance (about $300 million, or one-fifth of Bulgaria's foreign reserves at the inception of the currency board) through the banking department. </a:t>
            </a:r>
            <a:endParaRPr lang="en-US" dirty="0" smtClean="0"/>
          </a:p>
          <a:p>
            <a:pPr algn="just"/>
            <a:r>
              <a:rPr lang="en-US" dirty="0" smtClean="0"/>
              <a:t>Banking </a:t>
            </a:r>
            <a:r>
              <a:rPr lang="en-US" dirty="0"/>
              <a:t>laws and prudential regulations were strengthened. </a:t>
            </a:r>
            <a:endParaRPr lang="en-US" dirty="0" smtClean="0"/>
          </a:p>
          <a:p>
            <a:pPr algn="just"/>
            <a:r>
              <a:rPr lang="en-US" dirty="0" smtClean="0"/>
              <a:t>In </a:t>
            </a:r>
            <a:r>
              <a:rPr lang="en-US" dirty="0"/>
              <a:t>addition, the BNB embarked on a major technical assistance program, coordinated by the IMF and supported by the European Union and the United States Agency for International Development (USAID), to enhance banking supervision. Finally, the authorities recapitalized one large state bank and pledged to renew efforts to privatize the remaining state banks and improve the operating environment for banks.</a:t>
            </a:r>
          </a:p>
        </p:txBody>
      </p:sp>
      <p:sp>
        <p:nvSpPr>
          <p:cNvPr id="4" name="Slide Number Placeholder 3"/>
          <p:cNvSpPr>
            <a:spLocks noGrp="1"/>
          </p:cNvSpPr>
          <p:nvPr>
            <p:ph type="sldNum" sz="quarter" idx="12"/>
          </p:nvPr>
        </p:nvSpPr>
        <p:spPr/>
        <p:txBody>
          <a:bodyPr/>
          <a:lstStyle/>
          <a:p>
            <a:fld id="{3B98F624-BFCD-44BE-8F7E-AE4BE40F3737}" type="slidenum">
              <a:rPr lang="en-US" smtClean="0"/>
              <a:pPr/>
              <a:t>17</a:t>
            </a:fld>
            <a:endParaRPr lang="en-US"/>
          </a:p>
        </p:txBody>
      </p:sp>
    </p:spTree>
    <p:extLst>
      <p:ext uri="{BB962C8B-B14F-4D97-AF65-F5344CB8AC3E}">
        <p14:creationId xmlns:p14="http://schemas.microsoft.com/office/powerpoint/2010/main" xmlns="" val="2817164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Reorganization and transition issues</a:t>
            </a:r>
          </a:p>
        </p:txBody>
      </p:sp>
      <p:sp>
        <p:nvSpPr>
          <p:cNvPr id="3" name="Content Placeholder 2"/>
          <p:cNvSpPr>
            <a:spLocks noGrp="1"/>
          </p:cNvSpPr>
          <p:nvPr>
            <p:ph idx="1"/>
          </p:nvPr>
        </p:nvSpPr>
        <p:spPr/>
        <p:txBody>
          <a:bodyPr/>
          <a:lstStyle/>
          <a:p>
            <a:pPr algn="just"/>
            <a:r>
              <a:rPr lang="en-US" dirty="0"/>
              <a:t>The final task was to ensure a smooth transition. </a:t>
            </a:r>
            <a:endParaRPr lang="en-US" dirty="0" smtClean="0"/>
          </a:p>
          <a:p>
            <a:pPr algn="just"/>
            <a:r>
              <a:rPr lang="en-US" dirty="0" smtClean="0"/>
              <a:t>This </a:t>
            </a:r>
            <a:r>
              <a:rPr lang="en-US" dirty="0"/>
              <a:t>was complicated by the fact that new BNB management took office in May 1997 and had only two months to familiarize itself with the principles of a currency board arrangement and make final decisions. In early June, a number of issues still required urgent attention.</a:t>
            </a:r>
          </a:p>
        </p:txBody>
      </p:sp>
      <p:sp>
        <p:nvSpPr>
          <p:cNvPr id="4" name="Slide Number Placeholder 3"/>
          <p:cNvSpPr>
            <a:spLocks noGrp="1"/>
          </p:cNvSpPr>
          <p:nvPr>
            <p:ph type="sldNum" sz="quarter" idx="12"/>
          </p:nvPr>
        </p:nvSpPr>
        <p:spPr/>
        <p:txBody>
          <a:bodyPr/>
          <a:lstStyle/>
          <a:p>
            <a:fld id="{3B98F624-BFCD-44BE-8F7E-AE4BE40F3737}" type="slidenum">
              <a:rPr lang="en-US" smtClean="0"/>
              <a:pPr/>
              <a:t>18</a:t>
            </a:fld>
            <a:endParaRPr lang="en-US"/>
          </a:p>
        </p:txBody>
      </p:sp>
    </p:spTree>
    <p:extLst>
      <p:ext uri="{BB962C8B-B14F-4D97-AF65-F5344CB8AC3E}">
        <p14:creationId xmlns:p14="http://schemas.microsoft.com/office/powerpoint/2010/main" xmlns="" val="2524405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Reorganization and transition issues</a:t>
            </a:r>
          </a:p>
        </p:txBody>
      </p:sp>
      <p:sp>
        <p:nvSpPr>
          <p:cNvPr id="3" name="Content Placeholder 2"/>
          <p:cNvSpPr>
            <a:spLocks noGrp="1"/>
          </p:cNvSpPr>
          <p:nvPr>
            <p:ph idx="1"/>
          </p:nvPr>
        </p:nvSpPr>
        <p:spPr/>
        <p:txBody>
          <a:bodyPr/>
          <a:lstStyle/>
          <a:p>
            <a:pPr algn="just"/>
            <a:r>
              <a:rPr lang="en-US" dirty="0"/>
              <a:t>Restructuring the country's foreign exchange reserves in line with the peg to the deutsche mark was a priority</a:t>
            </a:r>
            <a:r>
              <a:rPr lang="en-US" dirty="0" smtClean="0"/>
              <a:t>.</a:t>
            </a:r>
          </a:p>
          <a:p>
            <a:pPr algn="just"/>
            <a:r>
              <a:rPr lang="en-US" dirty="0" smtClean="0"/>
              <a:t>Before </a:t>
            </a:r>
            <a:r>
              <a:rPr lang="en-US" dirty="0"/>
              <a:t>the currency board plan, reserves had been composed of a wide variety of instruments and currencies, including gold and other precious metals, a variety of foreign currencies held in bank accounts, and bonds and other investments. </a:t>
            </a:r>
            <a:endParaRPr lang="en-US" dirty="0" smtClean="0"/>
          </a:p>
          <a:p>
            <a:pPr algn="just"/>
            <a:r>
              <a:rPr lang="en-US" dirty="0" smtClean="0"/>
              <a:t>Given </a:t>
            </a:r>
            <a:r>
              <a:rPr lang="en-US" dirty="0"/>
              <a:t>the necessity of safeguarding the value of the country's foreign exchange holdings, the country decided the best choice was deutsche mark-denominated assets.</a:t>
            </a:r>
          </a:p>
        </p:txBody>
      </p:sp>
      <p:sp>
        <p:nvSpPr>
          <p:cNvPr id="4" name="Slide Number Placeholder 3"/>
          <p:cNvSpPr>
            <a:spLocks noGrp="1"/>
          </p:cNvSpPr>
          <p:nvPr>
            <p:ph type="sldNum" sz="quarter" idx="12"/>
          </p:nvPr>
        </p:nvSpPr>
        <p:spPr/>
        <p:txBody>
          <a:bodyPr/>
          <a:lstStyle/>
          <a:p>
            <a:fld id="{3B98F624-BFCD-44BE-8F7E-AE4BE40F3737}" type="slidenum">
              <a:rPr lang="en-US" smtClean="0"/>
              <a:pPr/>
              <a:t>19</a:t>
            </a:fld>
            <a:endParaRPr lang="en-US"/>
          </a:p>
        </p:txBody>
      </p:sp>
    </p:spTree>
    <p:extLst>
      <p:ext uri="{BB962C8B-B14F-4D97-AF65-F5344CB8AC3E}">
        <p14:creationId xmlns:p14="http://schemas.microsoft.com/office/powerpoint/2010/main" xmlns="" val="2618551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303" y="2425153"/>
            <a:ext cx="10515600" cy="1325563"/>
          </a:xfrm>
        </p:spPr>
        <p:txBody>
          <a:bodyPr/>
          <a:lstStyle/>
          <a:p>
            <a:r>
              <a:rPr lang="en-GB" dirty="0" smtClean="0">
                <a:solidFill>
                  <a:srgbClr val="0070C0"/>
                </a:solidFill>
              </a:rPr>
              <a:t>4.  </a:t>
            </a:r>
            <a:r>
              <a:rPr lang="en-GB" dirty="0">
                <a:solidFill>
                  <a:srgbClr val="0070C0"/>
                </a:solidFill>
              </a:rPr>
              <a:t>The introduction of the currency board</a:t>
            </a:r>
            <a:endParaRPr lang="en-US" dirty="0"/>
          </a:p>
        </p:txBody>
      </p:sp>
      <p:sp>
        <p:nvSpPr>
          <p:cNvPr id="3" name="TextBox 2"/>
          <p:cNvSpPr txBox="1"/>
          <p:nvPr/>
        </p:nvSpPr>
        <p:spPr>
          <a:xfrm>
            <a:off x="851337" y="5328745"/>
            <a:ext cx="10405241" cy="461665"/>
          </a:xfrm>
          <a:prstGeom prst="rect">
            <a:avLst/>
          </a:prstGeom>
          <a:noFill/>
        </p:spPr>
        <p:txBody>
          <a:bodyPr wrap="square" rtlCol="0">
            <a:spAutoFit/>
          </a:bodyPr>
          <a:lstStyle/>
          <a:p>
            <a:r>
              <a:rPr lang="en-US" sz="1200" dirty="0" smtClean="0"/>
              <a:t>Source: </a:t>
            </a:r>
            <a:r>
              <a:rPr lang="en-US" sz="1200" dirty="0" err="1" smtClean="0"/>
              <a:t>Gulde</a:t>
            </a:r>
            <a:r>
              <a:rPr lang="en-US" sz="1200" dirty="0" smtClean="0"/>
              <a:t>, Anne-Marie, </a:t>
            </a:r>
            <a:r>
              <a:rPr lang="en-US" sz="1200" b="1" dirty="0"/>
              <a:t>The Role of the Currency Board in Bulgaria's </a:t>
            </a:r>
            <a:r>
              <a:rPr lang="en-US" sz="1200" b="1" dirty="0" smtClean="0"/>
              <a:t>Stabilization, Finance and Development Magazine, IMF, available here: </a:t>
            </a:r>
            <a:r>
              <a:rPr lang="en-US" sz="1200" dirty="0">
                <a:hlinkClick r:id="rId2"/>
              </a:rPr>
              <a:t>Finance &amp; Development, September 1999 - The Role of the Currency Board in Bulgaria's Stabilization (imf.org)</a:t>
            </a:r>
            <a:endParaRPr lang="en-US" sz="1200" dirty="0"/>
          </a:p>
        </p:txBody>
      </p:sp>
      <p:sp>
        <p:nvSpPr>
          <p:cNvPr id="4" name="Slide Number Placeholder 3"/>
          <p:cNvSpPr>
            <a:spLocks noGrp="1"/>
          </p:cNvSpPr>
          <p:nvPr>
            <p:ph type="sldNum" sz="quarter" idx="12"/>
          </p:nvPr>
        </p:nvSpPr>
        <p:spPr/>
        <p:txBody>
          <a:bodyPr/>
          <a:lstStyle/>
          <a:p>
            <a:fld id="{3B98F624-BFCD-44BE-8F7E-AE4BE40F3737}" type="slidenum">
              <a:rPr lang="en-US" smtClean="0"/>
              <a:pPr/>
              <a:t>2</a:t>
            </a:fld>
            <a:endParaRPr lang="en-US"/>
          </a:p>
        </p:txBody>
      </p:sp>
    </p:spTree>
    <p:extLst>
      <p:ext uri="{BB962C8B-B14F-4D97-AF65-F5344CB8AC3E}">
        <p14:creationId xmlns:p14="http://schemas.microsoft.com/office/powerpoint/2010/main" xmlns="" val="3976655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Reorganization and transition issues</a:t>
            </a:r>
          </a:p>
        </p:txBody>
      </p:sp>
      <p:sp>
        <p:nvSpPr>
          <p:cNvPr id="3" name="Content Placeholder 2"/>
          <p:cNvSpPr>
            <a:spLocks noGrp="1"/>
          </p:cNvSpPr>
          <p:nvPr>
            <p:ph idx="1"/>
          </p:nvPr>
        </p:nvSpPr>
        <p:spPr/>
        <p:txBody>
          <a:bodyPr/>
          <a:lstStyle/>
          <a:p>
            <a:pPr algn="just"/>
            <a:r>
              <a:rPr lang="en-US" dirty="0"/>
              <a:t>The BNB's accounts had to be separated to fit into the currency board structure. </a:t>
            </a:r>
            <a:endParaRPr lang="en-US" dirty="0" smtClean="0"/>
          </a:p>
          <a:p>
            <a:pPr algn="just"/>
            <a:r>
              <a:rPr lang="en-US" dirty="0" smtClean="0"/>
              <a:t>An </a:t>
            </a:r>
            <a:r>
              <a:rPr lang="en-US" dirty="0"/>
              <a:t>ad hoc committee consisting of the deputy governor in charge, the head of the accounting department, and IMF advisors developed the final accounting framework. </a:t>
            </a:r>
            <a:endParaRPr lang="en-US" dirty="0" smtClean="0"/>
          </a:p>
          <a:p>
            <a:pPr algn="just"/>
            <a:r>
              <a:rPr lang="en-US" dirty="0" smtClean="0"/>
              <a:t>On </a:t>
            </a:r>
            <a:r>
              <a:rPr lang="en-US" dirty="0"/>
              <a:t>June 30, 1997, the BNB prepared a closing balance on the basis of the former accounting framework, and the currency board's opening balance on July 1, 1997, reflected the new structure.</a:t>
            </a:r>
          </a:p>
        </p:txBody>
      </p:sp>
      <p:sp>
        <p:nvSpPr>
          <p:cNvPr id="4" name="Slide Number Placeholder 3"/>
          <p:cNvSpPr>
            <a:spLocks noGrp="1"/>
          </p:cNvSpPr>
          <p:nvPr>
            <p:ph type="sldNum" sz="quarter" idx="12"/>
          </p:nvPr>
        </p:nvSpPr>
        <p:spPr/>
        <p:txBody>
          <a:bodyPr/>
          <a:lstStyle/>
          <a:p>
            <a:fld id="{3B98F624-BFCD-44BE-8F7E-AE4BE40F3737}" type="slidenum">
              <a:rPr lang="en-US" smtClean="0"/>
              <a:pPr/>
              <a:t>20</a:t>
            </a:fld>
            <a:endParaRPr lang="en-US"/>
          </a:p>
        </p:txBody>
      </p:sp>
    </p:spTree>
    <p:extLst>
      <p:ext uri="{BB962C8B-B14F-4D97-AF65-F5344CB8AC3E}">
        <p14:creationId xmlns:p14="http://schemas.microsoft.com/office/powerpoint/2010/main" xmlns="" val="28207559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Reorganization and transition issues</a:t>
            </a:r>
          </a:p>
        </p:txBody>
      </p:sp>
      <p:sp>
        <p:nvSpPr>
          <p:cNvPr id="3" name="Content Placeholder 2"/>
          <p:cNvSpPr>
            <a:spLocks noGrp="1"/>
          </p:cNvSpPr>
          <p:nvPr>
            <p:ph idx="1"/>
          </p:nvPr>
        </p:nvSpPr>
        <p:spPr/>
        <p:txBody>
          <a:bodyPr/>
          <a:lstStyle/>
          <a:p>
            <a:r>
              <a:rPr lang="en-US" dirty="0"/>
              <a:t>Management of the government's domestic debt was another challenge. </a:t>
            </a:r>
            <a:endParaRPr lang="en-US" dirty="0" smtClean="0"/>
          </a:p>
          <a:p>
            <a:r>
              <a:rPr lang="en-US" dirty="0" smtClean="0"/>
              <a:t>To </a:t>
            </a:r>
            <a:r>
              <a:rPr lang="en-US" dirty="0"/>
              <a:t>avoid wide swings in liquidity, the ministry of finance agreed to avoid making large injections of liquidity on days when, because of the earlier bunching of debt issues, large repayments would fall due. </a:t>
            </a:r>
            <a:endParaRPr lang="en-US" dirty="0" smtClean="0"/>
          </a:p>
          <a:p>
            <a:r>
              <a:rPr lang="en-US" dirty="0" smtClean="0"/>
              <a:t>A </a:t>
            </a:r>
            <a:r>
              <a:rPr lang="en-US" dirty="0"/>
              <a:t>committee of managers from the ministry of finance and the BNB was to consult regularly on this issue. To smooth implementation, a special treasury bill issue was scheduled for June 30 to absorb an exceptionally large liquidity injection that day.</a:t>
            </a:r>
          </a:p>
        </p:txBody>
      </p:sp>
      <p:sp>
        <p:nvSpPr>
          <p:cNvPr id="4" name="Slide Number Placeholder 3"/>
          <p:cNvSpPr>
            <a:spLocks noGrp="1"/>
          </p:cNvSpPr>
          <p:nvPr>
            <p:ph type="sldNum" sz="quarter" idx="12"/>
          </p:nvPr>
        </p:nvSpPr>
        <p:spPr/>
        <p:txBody>
          <a:bodyPr/>
          <a:lstStyle/>
          <a:p>
            <a:fld id="{3B98F624-BFCD-44BE-8F7E-AE4BE40F3737}" type="slidenum">
              <a:rPr lang="en-US" smtClean="0"/>
              <a:pPr/>
              <a:t>21</a:t>
            </a:fld>
            <a:endParaRPr lang="en-US"/>
          </a:p>
        </p:txBody>
      </p:sp>
    </p:spTree>
    <p:extLst>
      <p:ext uri="{BB962C8B-B14F-4D97-AF65-F5344CB8AC3E}">
        <p14:creationId xmlns:p14="http://schemas.microsoft.com/office/powerpoint/2010/main" xmlns="" val="872395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Reorganization and transition issues</a:t>
            </a:r>
          </a:p>
        </p:txBody>
      </p:sp>
      <p:sp>
        <p:nvSpPr>
          <p:cNvPr id="3" name="Content Placeholder 2"/>
          <p:cNvSpPr>
            <a:spLocks noGrp="1"/>
          </p:cNvSpPr>
          <p:nvPr>
            <p:ph idx="1"/>
          </p:nvPr>
        </p:nvSpPr>
        <p:spPr/>
        <p:txBody>
          <a:bodyPr/>
          <a:lstStyle/>
          <a:p>
            <a:pPr algn="just"/>
            <a:r>
              <a:rPr lang="en-US" dirty="0"/>
              <a:t>The final issues had to do with logistics. </a:t>
            </a:r>
            <a:endParaRPr lang="en-US" dirty="0" smtClean="0"/>
          </a:p>
          <a:p>
            <a:pPr algn="just"/>
            <a:r>
              <a:rPr lang="en-US" dirty="0" smtClean="0"/>
              <a:t>To </a:t>
            </a:r>
            <a:r>
              <a:rPr lang="en-US" dirty="0"/>
              <a:t>reassure the public, the BNB and its branches needed to have available an adequate supply of deutsche mark banknotes. </a:t>
            </a:r>
            <a:endParaRPr lang="en-US" dirty="0" smtClean="0"/>
          </a:p>
          <a:p>
            <a:pPr algn="just"/>
            <a:r>
              <a:rPr lang="en-US" dirty="0" smtClean="0"/>
              <a:t>Given </a:t>
            </a:r>
            <a:r>
              <a:rPr lang="en-US" dirty="0"/>
              <a:t>that the deutsche mark had not previously been used with any frequency in Bulgaria, the BNB had to acquire the cash from abroad and send it in time to the distribution points, all of which was successfully accomplished.</a:t>
            </a:r>
          </a:p>
        </p:txBody>
      </p:sp>
      <p:sp>
        <p:nvSpPr>
          <p:cNvPr id="4" name="Slide Number Placeholder 3"/>
          <p:cNvSpPr>
            <a:spLocks noGrp="1"/>
          </p:cNvSpPr>
          <p:nvPr>
            <p:ph type="sldNum" sz="quarter" idx="12"/>
          </p:nvPr>
        </p:nvSpPr>
        <p:spPr/>
        <p:txBody>
          <a:bodyPr/>
          <a:lstStyle/>
          <a:p>
            <a:fld id="{3B98F624-BFCD-44BE-8F7E-AE4BE40F3737}" type="slidenum">
              <a:rPr lang="en-US" smtClean="0"/>
              <a:pPr/>
              <a:t>22</a:t>
            </a:fld>
            <a:endParaRPr lang="en-US"/>
          </a:p>
        </p:txBody>
      </p:sp>
    </p:spTree>
    <p:extLst>
      <p:ext uri="{BB962C8B-B14F-4D97-AF65-F5344CB8AC3E}">
        <p14:creationId xmlns:p14="http://schemas.microsoft.com/office/powerpoint/2010/main" xmlns="" val="2281115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and outcomes</a:t>
            </a:r>
            <a:endParaRPr lang="en-US" dirty="0"/>
          </a:p>
        </p:txBody>
      </p:sp>
      <p:sp>
        <p:nvSpPr>
          <p:cNvPr id="3" name="Content Placeholder 2"/>
          <p:cNvSpPr>
            <a:spLocks noGrp="1"/>
          </p:cNvSpPr>
          <p:nvPr>
            <p:ph idx="1"/>
          </p:nvPr>
        </p:nvSpPr>
        <p:spPr/>
        <p:txBody>
          <a:bodyPr/>
          <a:lstStyle/>
          <a:p>
            <a:pPr algn="just"/>
            <a:r>
              <a:rPr lang="en-US" dirty="0"/>
              <a:t>The introduction of the Bulgarian currency board went smoothly and—in line with appreciating pressure on the lev before the actual shift took place—with no attempts to "test the system." </a:t>
            </a:r>
            <a:endParaRPr lang="en-US" dirty="0" smtClean="0"/>
          </a:p>
          <a:p>
            <a:pPr algn="just"/>
            <a:r>
              <a:rPr lang="en-US" dirty="0" smtClean="0"/>
              <a:t>In </a:t>
            </a:r>
            <a:r>
              <a:rPr lang="en-US" dirty="0"/>
              <a:t>about 1,500 cash transactions, the BNB bought more than DM 3 million while selling less than DM 1,000. </a:t>
            </a:r>
            <a:endParaRPr lang="en-US" dirty="0" smtClean="0"/>
          </a:p>
          <a:p>
            <a:pPr algn="just"/>
            <a:r>
              <a:rPr lang="en-US" dirty="0" smtClean="0"/>
              <a:t>The </a:t>
            </a:r>
            <a:r>
              <a:rPr lang="en-US" dirty="0"/>
              <a:t>BNB was also a large net purchaser of deutsche mark in the interbank market. The total increase in reserves after the first day came to more than DM 40 million.</a:t>
            </a:r>
          </a:p>
        </p:txBody>
      </p:sp>
      <p:sp>
        <p:nvSpPr>
          <p:cNvPr id="4" name="Slide Number Placeholder 3"/>
          <p:cNvSpPr>
            <a:spLocks noGrp="1"/>
          </p:cNvSpPr>
          <p:nvPr>
            <p:ph type="sldNum" sz="quarter" idx="12"/>
          </p:nvPr>
        </p:nvSpPr>
        <p:spPr/>
        <p:txBody>
          <a:bodyPr/>
          <a:lstStyle/>
          <a:p>
            <a:fld id="{3B98F624-BFCD-44BE-8F7E-AE4BE40F3737}" type="slidenum">
              <a:rPr lang="en-US" smtClean="0"/>
              <a:pPr/>
              <a:t>23</a:t>
            </a:fld>
            <a:endParaRPr lang="en-US"/>
          </a:p>
        </p:txBody>
      </p:sp>
    </p:spTree>
    <p:extLst>
      <p:ext uri="{BB962C8B-B14F-4D97-AF65-F5344CB8AC3E}">
        <p14:creationId xmlns:p14="http://schemas.microsoft.com/office/powerpoint/2010/main" xmlns="" val="24455624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and outcomes</a:t>
            </a:r>
          </a:p>
        </p:txBody>
      </p:sp>
      <p:sp>
        <p:nvSpPr>
          <p:cNvPr id="3" name="Content Placeholder 2"/>
          <p:cNvSpPr>
            <a:spLocks noGrp="1"/>
          </p:cNvSpPr>
          <p:nvPr>
            <p:ph idx="1"/>
          </p:nvPr>
        </p:nvSpPr>
        <p:spPr/>
        <p:txBody>
          <a:bodyPr>
            <a:normAutofit/>
          </a:bodyPr>
          <a:lstStyle/>
          <a:p>
            <a:r>
              <a:rPr lang="en-US" dirty="0"/>
              <a:t>Under the currency board, Bulgaria reduced annual inflation to 13 percent by mid-1998 and to 1 percent by the end of 1998 while rebuilding foreign exchange reserves from less than $800 million to more than $3 billion—more than six months of imports (see table). </a:t>
            </a:r>
            <a:endParaRPr lang="en-US" dirty="0" smtClean="0"/>
          </a:p>
          <a:p>
            <a:r>
              <a:rPr lang="en-US" dirty="0" smtClean="0"/>
              <a:t>The </a:t>
            </a:r>
            <a:r>
              <a:rPr lang="en-US" dirty="0"/>
              <a:t>BNB basic interest rate, which had been above 200 percent at the height of Bulgaria's economic crisis, fell to 5.2 percent by the end of 1998. Retail interest rates moved close to German levels as soon as the currency board was introduced</a:t>
            </a:r>
            <a:r>
              <a:rPr lang="en-US" dirty="0" smtClean="0"/>
              <a:t>.</a:t>
            </a:r>
          </a:p>
        </p:txBody>
      </p:sp>
      <p:sp>
        <p:nvSpPr>
          <p:cNvPr id="4" name="Slide Number Placeholder 3"/>
          <p:cNvSpPr>
            <a:spLocks noGrp="1"/>
          </p:cNvSpPr>
          <p:nvPr>
            <p:ph type="sldNum" sz="quarter" idx="12"/>
          </p:nvPr>
        </p:nvSpPr>
        <p:spPr/>
        <p:txBody>
          <a:bodyPr/>
          <a:lstStyle/>
          <a:p>
            <a:fld id="{3B98F624-BFCD-44BE-8F7E-AE4BE40F3737}" type="slidenum">
              <a:rPr lang="en-US" smtClean="0"/>
              <a:pPr/>
              <a:t>24</a:t>
            </a:fld>
            <a:endParaRPr lang="en-US"/>
          </a:p>
        </p:txBody>
      </p:sp>
    </p:spTree>
    <p:extLst>
      <p:ext uri="{BB962C8B-B14F-4D97-AF65-F5344CB8AC3E}">
        <p14:creationId xmlns:p14="http://schemas.microsoft.com/office/powerpoint/2010/main" xmlns="" val="3471116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and outcomes</a:t>
            </a:r>
          </a:p>
        </p:txBody>
      </p:sp>
      <p:sp>
        <p:nvSpPr>
          <p:cNvPr id="3" name="Content Placeholder 2"/>
          <p:cNvSpPr>
            <a:spLocks noGrp="1"/>
          </p:cNvSpPr>
          <p:nvPr>
            <p:ph idx="1"/>
          </p:nvPr>
        </p:nvSpPr>
        <p:spPr/>
        <p:txBody>
          <a:bodyPr/>
          <a:lstStyle/>
          <a:p>
            <a:pPr algn="just"/>
            <a:r>
              <a:rPr lang="en-US" dirty="0"/>
              <a:t>Since inception of the currency board, </a:t>
            </a:r>
            <a:r>
              <a:rPr lang="en-US" dirty="0">
                <a:solidFill>
                  <a:srgbClr val="0070C0"/>
                </a:solidFill>
              </a:rPr>
              <a:t>no bank has had to be supported through the banking department</a:t>
            </a:r>
            <a:r>
              <a:rPr lang="en-US" dirty="0"/>
              <a:t>. </a:t>
            </a:r>
          </a:p>
          <a:p>
            <a:pPr algn="just"/>
            <a:r>
              <a:rPr lang="en-US" dirty="0"/>
              <a:t>Because of bottlenecks other than the monetary arrangement, the resumption of growth to date has remained moderate, but Bulgaria's stabilization was not disrupted by Russia's crisis of mid-1998, despite close economic ties between Bulgaria and Russia</a:t>
            </a:r>
          </a:p>
          <a:p>
            <a:pPr algn="just"/>
            <a:r>
              <a:rPr lang="en-US" dirty="0"/>
              <a:t>Bulgaria's experience highlights the power of a credible, rule-based system to rapidly change perceptions and economic behavior. </a:t>
            </a:r>
          </a:p>
          <a:p>
            <a:pPr marL="0" indent="0" algn="just">
              <a:buNone/>
            </a:pPr>
            <a:endParaRPr lang="en-US" dirty="0"/>
          </a:p>
        </p:txBody>
      </p:sp>
      <p:sp>
        <p:nvSpPr>
          <p:cNvPr id="4" name="Slide Number Placeholder 3"/>
          <p:cNvSpPr>
            <a:spLocks noGrp="1"/>
          </p:cNvSpPr>
          <p:nvPr>
            <p:ph type="sldNum" sz="quarter" idx="12"/>
          </p:nvPr>
        </p:nvSpPr>
        <p:spPr/>
        <p:txBody>
          <a:bodyPr/>
          <a:lstStyle/>
          <a:p>
            <a:fld id="{3B98F624-BFCD-44BE-8F7E-AE4BE40F3737}" type="slidenum">
              <a:rPr lang="en-US" smtClean="0"/>
              <a:pPr/>
              <a:t>25</a:t>
            </a:fld>
            <a:endParaRPr lang="en-US"/>
          </a:p>
        </p:txBody>
      </p:sp>
    </p:spTree>
    <p:extLst>
      <p:ext uri="{BB962C8B-B14F-4D97-AF65-F5344CB8AC3E}">
        <p14:creationId xmlns:p14="http://schemas.microsoft.com/office/powerpoint/2010/main" xmlns="" val="9942143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and outcomes</a:t>
            </a:r>
          </a:p>
        </p:txBody>
      </p:sp>
      <p:sp>
        <p:nvSpPr>
          <p:cNvPr id="3" name="Content Placeholder 2"/>
          <p:cNvSpPr>
            <a:spLocks noGrp="1"/>
          </p:cNvSpPr>
          <p:nvPr>
            <p:ph idx="1"/>
          </p:nvPr>
        </p:nvSpPr>
        <p:spPr>
          <a:xfrm>
            <a:off x="838200" y="1825624"/>
            <a:ext cx="10515600" cy="4816913"/>
          </a:xfrm>
        </p:spPr>
        <p:txBody>
          <a:bodyPr>
            <a:normAutofit fontScale="92500" lnSpcReduction="20000"/>
          </a:bodyPr>
          <a:lstStyle/>
          <a:p>
            <a:pPr algn="just"/>
            <a:r>
              <a:rPr lang="en-US" dirty="0" smtClean="0"/>
              <a:t>But </a:t>
            </a:r>
            <a:r>
              <a:rPr lang="en-US" dirty="0"/>
              <a:t>it also underscores </a:t>
            </a:r>
            <a:r>
              <a:rPr lang="en-US" dirty="0">
                <a:solidFill>
                  <a:srgbClr val="0070C0"/>
                </a:solidFill>
              </a:rPr>
              <a:t>three cautionary </a:t>
            </a:r>
            <a:r>
              <a:rPr lang="en-US" dirty="0" smtClean="0">
                <a:solidFill>
                  <a:srgbClr val="0070C0"/>
                </a:solidFill>
              </a:rPr>
              <a:t>lessons</a:t>
            </a:r>
            <a:r>
              <a:rPr lang="en-US" dirty="0" smtClean="0"/>
              <a:t>: </a:t>
            </a:r>
          </a:p>
          <a:p>
            <a:pPr algn="just"/>
            <a:r>
              <a:rPr lang="en-US" b="1" dirty="0" smtClean="0">
                <a:solidFill>
                  <a:srgbClr val="0070C0"/>
                </a:solidFill>
              </a:rPr>
              <a:t>First</a:t>
            </a:r>
            <a:r>
              <a:rPr lang="en-US" dirty="0"/>
              <a:t>, a currency board requires more preparation than other stabilization programs, and preparation of a different kind. Because the changes can be time-consuming, a currency board may not be possible in countries that have not met the preconditions. </a:t>
            </a:r>
            <a:endParaRPr lang="en-US" dirty="0" smtClean="0"/>
          </a:p>
          <a:p>
            <a:pPr algn="just"/>
            <a:r>
              <a:rPr lang="en-US" b="1" dirty="0" smtClean="0">
                <a:solidFill>
                  <a:srgbClr val="0070C0"/>
                </a:solidFill>
              </a:rPr>
              <a:t>Second</a:t>
            </a:r>
            <a:r>
              <a:rPr lang="en-US" dirty="0"/>
              <a:t>, because of the legal changes required to implement a currency board, broad parliamentary support is needed. Bulgaria was able to garner support for its currency board because near-hyperinflation had made clear the need for radical solutions and because it had taken pains to build a consensus well in advance of the plan's inception. </a:t>
            </a:r>
            <a:endParaRPr lang="en-US" dirty="0" smtClean="0"/>
          </a:p>
          <a:p>
            <a:pPr algn="just"/>
            <a:r>
              <a:rPr lang="en-US" b="1" dirty="0" smtClean="0">
                <a:solidFill>
                  <a:srgbClr val="0070C0"/>
                </a:solidFill>
              </a:rPr>
              <a:t>Third</a:t>
            </a:r>
            <a:r>
              <a:rPr lang="en-US" dirty="0"/>
              <a:t>, a currency board is but one element of a stabilization program. Although it will, if properly designed, contribute to eliminating macroeconomic imbalances, its long-term survival depends equally on the implementation of appropriate supporting measures.</a:t>
            </a:r>
          </a:p>
        </p:txBody>
      </p:sp>
      <p:sp>
        <p:nvSpPr>
          <p:cNvPr id="4" name="Slide Number Placeholder 3"/>
          <p:cNvSpPr>
            <a:spLocks noGrp="1"/>
          </p:cNvSpPr>
          <p:nvPr>
            <p:ph type="sldNum" sz="quarter" idx="12"/>
          </p:nvPr>
        </p:nvSpPr>
        <p:spPr/>
        <p:txBody>
          <a:bodyPr/>
          <a:lstStyle/>
          <a:p>
            <a:fld id="{3B98F624-BFCD-44BE-8F7E-AE4BE40F3737}" type="slidenum">
              <a:rPr lang="en-US" smtClean="0"/>
              <a:pPr/>
              <a:t>26</a:t>
            </a:fld>
            <a:endParaRPr lang="en-US"/>
          </a:p>
        </p:txBody>
      </p:sp>
    </p:spTree>
    <p:extLst>
      <p:ext uri="{BB962C8B-B14F-4D97-AF65-F5344CB8AC3E}">
        <p14:creationId xmlns:p14="http://schemas.microsoft.com/office/powerpoint/2010/main" xmlns="" val="4196456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5289" y="2193925"/>
            <a:ext cx="3397469" cy="1325563"/>
          </a:xfrm>
        </p:spPr>
        <p:txBody>
          <a:bodyPr>
            <a:normAutofit fontScale="90000"/>
          </a:bodyPr>
          <a:lstStyle/>
          <a:p>
            <a:r>
              <a:rPr lang="el-GR" b="1" dirty="0">
                <a:solidFill>
                  <a:srgbClr val="00B050"/>
                </a:solidFill>
              </a:rPr>
              <a:t/>
            </a:r>
            <a:br>
              <a:rPr lang="el-GR" b="1" dirty="0">
                <a:solidFill>
                  <a:srgbClr val="00B050"/>
                </a:solidFill>
              </a:rPr>
            </a:br>
            <a:r>
              <a:rPr lang="el-GR" b="1" dirty="0" smtClean="0">
                <a:solidFill>
                  <a:srgbClr val="00B050"/>
                </a:solidFill>
              </a:rPr>
              <a:t>Ευχαριστώ</a:t>
            </a:r>
            <a:r>
              <a:rPr lang="en-US" b="1" dirty="0" smtClean="0">
                <a:solidFill>
                  <a:srgbClr val="00B050"/>
                </a:solidFill>
              </a:rPr>
              <a:t>!</a:t>
            </a:r>
            <a:br>
              <a:rPr lang="en-US" b="1" dirty="0" smtClean="0">
                <a:solidFill>
                  <a:srgbClr val="00B050"/>
                </a:solidFill>
              </a:rPr>
            </a:br>
            <a:r>
              <a:rPr lang="en-US" b="1" dirty="0">
                <a:solidFill>
                  <a:srgbClr val="00B050"/>
                </a:solidFill>
              </a:rPr>
              <a:t/>
            </a:r>
            <a:br>
              <a:rPr lang="en-US" b="1" dirty="0">
                <a:solidFill>
                  <a:srgbClr val="00B050"/>
                </a:solidFill>
              </a:rPr>
            </a:br>
            <a:r>
              <a:rPr lang="en-US" b="1" dirty="0" smtClean="0">
                <a:solidFill>
                  <a:srgbClr val="0070C0"/>
                </a:solidFill>
              </a:rPr>
              <a:t>Thank you!</a:t>
            </a:r>
            <a:endParaRPr lang="en-US" b="1" dirty="0">
              <a:solidFill>
                <a:srgbClr val="0070C0"/>
              </a:solidFill>
            </a:endParaRPr>
          </a:p>
        </p:txBody>
      </p:sp>
      <p:sp>
        <p:nvSpPr>
          <p:cNvPr id="3" name="Slide Number Placeholder 2"/>
          <p:cNvSpPr>
            <a:spLocks noGrp="1"/>
          </p:cNvSpPr>
          <p:nvPr>
            <p:ph type="sldNum" sz="quarter" idx="12"/>
          </p:nvPr>
        </p:nvSpPr>
        <p:spPr/>
        <p:txBody>
          <a:bodyPr/>
          <a:lstStyle/>
          <a:p>
            <a:fld id="{3B98F624-BFCD-44BE-8F7E-AE4BE40F3737}" type="slidenum">
              <a:rPr lang="en-US" smtClean="0"/>
              <a:pPr/>
              <a:t>27</a:t>
            </a:fld>
            <a:endParaRPr lang="en-US"/>
          </a:p>
        </p:txBody>
      </p:sp>
    </p:spTree>
    <p:extLst>
      <p:ext uri="{BB962C8B-B14F-4D97-AF65-F5344CB8AC3E}">
        <p14:creationId xmlns:p14="http://schemas.microsoft.com/office/powerpoint/2010/main" xmlns="" val="1025183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discussions and </a:t>
            </a:r>
            <a:r>
              <a:rPr lang="en-US" dirty="0" smtClean="0"/>
              <a:t>constraints</a:t>
            </a:r>
            <a:r>
              <a:rPr lang="en-US" dirty="0"/>
              <a:t> </a:t>
            </a:r>
          </a:p>
        </p:txBody>
      </p:sp>
      <p:sp>
        <p:nvSpPr>
          <p:cNvPr id="3" name="Content Placeholder 2"/>
          <p:cNvSpPr>
            <a:spLocks noGrp="1"/>
          </p:cNvSpPr>
          <p:nvPr>
            <p:ph idx="1"/>
          </p:nvPr>
        </p:nvSpPr>
        <p:spPr/>
        <p:txBody>
          <a:bodyPr/>
          <a:lstStyle/>
          <a:p>
            <a:pPr algn="just"/>
            <a:r>
              <a:rPr lang="en-US" dirty="0"/>
              <a:t>There was growing awareness that a visible and credible departure from past policies would be necessary to restore any semblance of normality to the economy. </a:t>
            </a:r>
            <a:endParaRPr lang="en-US" dirty="0" smtClean="0"/>
          </a:p>
          <a:p>
            <a:pPr algn="just"/>
            <a:r>
              <a:rPr lang="en-US" dirty="0" smtClean="0"/>
              <a:t>In </a:t>
            </a:r>
            <a:r>
              <a:rPr lang="en-US" dirty="0"/>
              <a:t>addition, stabilization would require measures to prevent financial indiscipline, reduce the government's overwhelming debt-service burden, and increase the lev's attractiveness, as well as strong official commitment to reforms and widespread public support.</a:t>
            </a:r>
          </a:p>
        </p:txBody>
      </p:sp>
      <p:sp>
        <p:nvSpPr>
          <p:cNvPr id="4" name="Slide Number Placeholder 3"/>
          <p:cNvSpPr>
            <a:spLocks noGrp="1"/>
          </p:cNvSpPr>
          <p:nvPr>
            <p:ph type="sldNum" sz="quarter" idx="12"/>
          </p:nvPr>
        </p:nvSpPr>
        <p:spPr/>
        <p:txBody>
          <a:bodyPr/>
          <a:lstStyle/>
          <a:p>
            <a:fld id="{3B98F624-BFCD-44BE-8F7E-AE4BE40F3737}" type="slidenum">
              <a:rPr lang="en-US" smtClean="0"/>
              <a:pPr/>
              <a:t>3</a:t>
            </a:fld>
            <a:endParaRPr lang="en-US"/>
          </a:p>
        </p:txBody>
      </p:sp>
    </p:spTree>
    <p:extLst>
      <p:ext uri="{BB962C8B-B14F-4D97-AF65-F5344CB8AC3E}">
        <p14:creationId xmlns:p14="http://schemas.microsoft.com/office/powerpoint/2010/main" xmlns="" val="2453863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discussions and constraints. </a:t>
            </a:r>
          </a:p>
        </p:txBody>
      </p:sp>
      <p:sp>
        <p:nvSpPr>
          <p:cNvPr id="3" name="Content Placeholder 2"/>
          <p:cNvSpPr>
            <a:spLocks noGrp="1"/>
          </p:cNvSpPr>
          <p:nvPr>
            <p:ph idx="1"/>
          </p:nvPr>
        </p:nvSpPr>
        <p:spPr/>
        <p:txBody>
          <a:bodyPr/>
          <a:lstStyle/>
          <a:p>
            <a:r>
              <a:rPr lang="en-US" dirty="0"/>
              <a:t>In November 1996, an IMF mission initiated the first discussion with the Bulgarian authorities and major interest groups—including all political parties and trade unions, foreign donors, journalists, and academics—on the merits of a </a:t>
            </a:r>
            <a:r>
              <a:rPr lang="en-US" b="1" dirty="0">
                <a:solidFill>
                  <a:srgbClr val="00B0F0"/>
                </a:solidFill>
              </a:rPr>
              <a:t>currency board</a:t>
            </a:r>
            <a:r>
              <a:rPr lang="en-US" dirty="0"/>
              <a:t>. </a:t>
            </a:r>
            <a:endParaRPr lang="en-US" dirty="0" smtClean="0"/>
          </a:p>
          <a:p>
            <a:r>
              <a:rPr lang="en-US" dirty="0" smtClean="0"/>
              <a:t>The </a:t>
            </a:r>
            <a:r>
              <a:rPr lang="en-US" dirty="0"/>
              <a:t>idea aroused considerable debate</a:t>
            </a:r>
            <a:r>
              <a:rPr lang="en-US" dirty="0" smtClean="0"/>
              <a:t>.</a:t>
            </a:r>
          </a:p>
          <a:p>
            <a:r>
              <a:rPr lang="en-US" dirty="0"/>
              <a:t>Proponents felt that a currency board offered an ideal solution to the problems of high inflation, lavish central bank lending to banks, and excessively high interest rates on government debt. </a:t>
            </a:r>
          </a:p>
          <a:p>
            <a:pPr marL="0" indent="0">
              <a:buNone/>
            </a:pPr>
            <a:endParaRPr lang="en-US" dirty="0"/>
          </a:p>
        </p:txBody>
      </p:sp>
      <p:sp>
        <p:nvSpPr>
          <p:cNvPr id="4" name="Slide Number Placeholder 3"/>
          <p:cNvSpPr>
            <a:spLocks noGrp="1"/>
          </p:cNvSpPr>
          <p:nvPr>
            <p:ph type="sldNum" sz="quarter" idx="12"/>
          </p:nvPr>
        </p:nvSpPr>
        <p:spPr/>
        <p:txBody>
          <a:bodyPr/>
          <a:lstStyle/>
          <a:p>
            <a:fld id="{3B98F624-BFCD-44BE-8F7E-AE4BE40F3737}" type="slidenum">
              <a:rPr lang="en-US" smtClean="0"/>
              <a:pPr/>
              <a:t>4</a:t>
            </a:fld>
            <a:endParaRPr lang="en-US"/>
          </a:p>
        </p:txBody>
      </p:sp>
    </p:spTree>
    <p:extLst>
      <p:ext uri="{BB962C8B-B14F-4D97-AF65-F5344CB8AC3E}">
        <p14:creationId xmlns:p14="http://schemas.microsoft.com/office/powerpoint/2010/main" xmlns="" val="2632217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discussions and </a:t>
            </a:r>
            <a:r>
              <a:rPr lang="en-US" dirty="0" smtClean="0"/>
              <a:t>constraints</a:t>
            </a:r>
            <a:endParaRPr lang="en-US" dirty="0"/>
          </a:p>
        </p:txBody>
      </p:sp>
      <p:sp>
        <p:nvSpPr>
          <p:cNvPr id="3" name="Content Placeholder 2"/>
          <p:cNvSpPr>
            <a:spLocks noGrp="1"/>
          </p:cNvSpPr>
          <p:nvPr>
            <p:ph idx="1"/>
          </p:nvPr>
        </p:nvSpPr>
        <p:spPr/>
        <p:txBody>
          <a:bodyPr>
            <a:normAutofit/>
          </a:bodyPr>
          <a:lstStyle/>
          <a:p>
            <a:pPr algn="just"/>
            <a:r>
              <a:rPr lang="en-US" dirty="0" smtClean="0"/>
              <a:t>Under </a:t>
            </a:r>
            <a:r>
              <a:rPr lang="en-US" dirty="0"/>
              <a:t>the currency board, the central bank would lose its discretion to act, and inflation and real interest rates would drop toward the levels of those in the country issuing the anchor currency. </a:t>
            </a:r>
            <a:endParaRPr lang="en-US" dirty="0" smtClean="0"/>
          </a:p>
          <a:p>
            <a:pPr algn="just"/>
            <a:r>
              <a:rPr lang="en-US" dirty="0" smtClean="0"/>
              <a:t>The </a:t>
            </a:r>
            <a:r>
              <a:rPr lang="en-US" dirty="0"/>
              <a:t>more credible policy environment would provide a better framework for stability and growth. </a:t>
            </a:r>
            <a:endParaRPr lang="en-US" dirty="0" smtClean="0"/>
          </a:p>
          <a:p>
            <a:pPr algn="just"/>
            <a:r>
              <a:rPr lang="en-US" dirty="0" smtClean="0"/>
              <a:t>Experience </a:t>
            </a:r>
            <a:r>
              <a:rPr lang="en-US" dirty="0"/>
              <a:t>in countries that had adopted currency boards—Argentina, Estonia, Hong Kong SAR, and Lithuania—supported these arguments.</a:t>
            </a:r>
          </a:p>
        </p:txBody>
      </p:sp>
      <p:sp>
        <p:nvSpPr>
          <p:cNvPr id="4" name="Slide Number Placeholder 3"/>
          <p:cNvSpPr>
            <a:spLocks noGrp="1"/>
          </p:cNvSpPr>
          <p:nvPr>
            <p:ph type="sldNum" sz="quarter" idx="12"/>
          </p:nvPr>
        </p:nvSpPr>
        <p:spPr/>
        <p:txBody>
          <a:bodyPr/>
          <a:lstStyle/>
          <a:p>
            <a:fld id="{3B98F624-BFCD-44BE-8F7E-AE4BE40F3737}" type="slidenum">
              <a:rPr lang="en-US" smtClean="0"/>
              <a:pPr/>
              <a:t>5</a:t>
            </a:fld>
            <a:endParaRPr lang="en-US"/>
          </a:p>
        </p:txBody>
      </p:sp>
    </p:spTree>
    <p:extLst>
      <p:ext uri="{BB962C8B-B14F-4D97-AF65-F5344CB8AC3E}">
        <p14:creationId xmlns:p14="http://schemas.microsoft.com/office/powerpoint/2010/main" xmlns="" val="1130557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4614"/>
            <a:ext cx="10515600" cy="1325563"/>
          </a:xfrm>
        </p:spPr>
        <p:txBody>
          <a:bodyPr/>
          <a:lstStyle/>
          <a:p>
            <a:r>
              <a:rPr lang="en-US" dirty="0"/>
              <a:t>Policy discussions and </a:t>
            </a:r>
            <a:r>
              <a:rPr lang="en-US" dirty="0" smtClean="0"/>
              <a:t>constraints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Critics did not dispute the potential advantages of a currency board arrangement but argued that Bulgaria did not meet the necessary preconditions. </a:t>
            </a:r>
            <a:endParaRPr lang="en-US" dirty="0" smtClean="0"/>
          </a:p>
          <a:p>
            <a:pPr algn="just"/>
            <a:r>
              <a:rPr lang="en-US" dirty="0" smtClean="0"/>
              <a:t>Most </a:t>
            </a:r>
            <a:r>
              <a:rPr lang="en-US" dirty="0"/>
              <a:t>important, Bulgaria's banking sector was bigger and plagued with more problems than the banking sectors of most other countries that had adopted currency boards, and the need for lender-of-last-resort lending could not be ruled out. </a:t>
            </a:r>
            <a:endParaRPr lang="en-US" dirty="0" smtClean="0"/>
          </a:p>
          <a:p>
            <a:pPr algn="just"/>
            <a:r>
              <a:rPr lang="en-US" dirty="0" smtClean="0"/>
              <a:t>In </a:t>
            </a:r>
            <a:r>
              <a:rPr lang="en-US" dirty="0"/>
              <a:t>addition, temporary access to central bank overdrafts was thought to be necessary to deal with strong seasonal fluctuations in fiscal revenues and to cover the redemption of bond issues. </a:t>
            </a:r>
            <a:endParaRPr lang="en-US" dirty="0" smtClean="0"/>
          </a:p>
          <a:p>
            <a:pPr algn="just"/>
            <a:r>
              <a:rPr lang="en-US" dirty="0" smtClean="0"/>
              <a:t>Finally</a:t>
            </a:r>
            <a:r>
              <a:rPr lang="en-US" dirty="0"/>
              <a:t>, international reserves were low and a currency board might require a large up-front devaluation.</a:t>
            </a:r>
          </a:p>
        </p:txBody>
      </p:sp>
      <p:sp>
        <p:nvSpPr>
          <p:cNvPr id="4" name="Slide Number Placeholder 3"/>
          <p:cNvSpPr>
            <a:spLocks noGrp="1"/>
          </p:cNvSpPr>
          <p:nvPr>
            <p:ph type="sldNum" sz="quarter" idx="12"/>
          </p:nvPr>
        </p:nvSpPr>
        <p:spPr/>
        <p:txBody>
          <a:bodyPr/>
          <a:lstStyle/>
          <a:p>
            <a:fld id="{3B98F624-BFCD-44BE-8F7E-AE4BE40F3737}" type="slidenum">
              <a:rPr lang="en-US" smtClean="0"/>
              <a:pPr/>
              <a:t>6</a:t>
            </a:fld>
            <a:endParaRPr lang="en-US"/>
          </a:p>
        </p:txBody>
      </p:sp>
    </p:spTree>
    <p:extLst>
      <p:ext uri="{BB962C8B-B14F-4D97-AF65-F5344CB8AC3E}">
        <p14:creationId xmlns:p14="http://schemas.microsoft.com/office/powerpoint/2010/main" xmlns="" val="4267669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discussions and constraints</a:t>
            </a:r>
          </a:p>
        </p:txBody>
      </p:sp>
      <p:sp>
        <p:nvSpPr>
          <p:cNvPr id="3" name="Content Placeholder 2"/>
          <p:cNvSpPr>
            <a:spLocks noGrp="1"/>
          </p:cNvSpPr>
          <p:nvPr>
            <p:ph idx="1"/>
          </p:nvPr>
        </p:nvSpPr>
        <p:spPr/>
        <p:txBody>
          <a:bodyPr/>
          <a:lstStyle/>
          <a:p>
            <a:pPr algn="just"/>
            <a:r>
              <a:rPr lang="en-US" dirty="0"/>
              <a:t>Given the complexity of the issues and the country's political problems, the decision to go for the currency board was finalized only when a new government took office in the spring of 1997. </a:t>
            </a:r>
            <a:endParaRPr lang="en-US" dirty="0" smtClean="0"/>
          </a:p>
          <a:p>
            <a:pPr algn="just"/>
            <a:r>
              <a:rPr lang="en-US" dirty="0" smtClean="0"/>
              <a:t>The </a:t>
            </a:r>
            <a:r>
              <a:rPr lang="en-US" dirty="0"/>
              <a:t>preparation and design phase—which was protracted because of the many political and technical uncertainties—included a full evaluation of the banking sector to minimize the potential disruptions from an unexpected worsening of the banking crisis. </a:t>
            </a:r>
            <a:endParaRPr lang="en-US" dirty="0" smtClean="0"/>
          </a:p>
          <a:p>
            <a:pPr algn="just"/>
            <a:r>
              <a:rPr lang="en-US" dirty="0" smtClean="0"/>
              <a:t>Supporting </a:t>
            </a:r>
            <a:r>
              <a:rPr lang="en-US" dirty="0"/>
              <a:t>measures—in particular, a significant strengthening of the central bank's banking-supervision capabilities—were also designed.</a:t>
            </a:r>
          </a:p>
        </p:txBody>
      </p:sp>
      <p:sp>
        <p:nvSpPr>
          <p:cNvPr id="4" name="Slide Number Placeholder 3"/>
          <p:cNvSpPr>
            <a:spLocks noGrp="1"/>
          </p:cNvSpPr>
          <p:nvPr>
            <p:ph type="sldNum" sz="quarter" idx="12"/>
          </p:nvPr>
        </p:nvSpPr>
        <p:spPr/>
        <p:txBody>
          <a:bodyPr/>
          <a:lstStyle/>
          <a:p>
            <a:fld id="{3B98F624-BFCD-44BE-8F7E-AE4BE40F3737}" type="slidenum">
              <a:rPr lang="en-US" smtClean="0"/>
              <a:pPr/>
              <a:t>7</a:t>
            </a:fld>
            <a:endParaRPr lang="en-US"/>
          </a:p>
        </p:txBody>
      </p:sp>
    </p:spTree>
    <p:extLst>
      <p:ext uri="{BB962C8B-B14F-4D97-AF65-F5344CB8AC3E}">
        <p14:creationId xmlns:p14="http://schemas.microsoft.com/office/powerpoint/2010/main" xmlns="" val="1740771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discussions and constraints</a:t>
            </a:r>
          </a:p>
        </p:txBody>
      </p:sp>
      <p:sp>
        <p:nvSpPr>
          <p:cNvPr id="3" name="Content Placeholder 2"/>
          <p:cNvSpPr>
            <a:spLocks noGrp="1"/>
          </p:cNvSpPr>
          <p:nvPr>
            <p:ph idx="1"/>
          </p:nvPr>
        </p:nvSpPr>
        <p:spPr/>
        <p:txBody>
          <a:bodyPr/>
          <a:lstStyle/>
          <a:p>
            <a:pPr algn="just"/>
            <a:r>
              <a:rPr lang="en-US" dirty="0"/>
              <a:t>The near-hyperinflation of late 1996 and early 1997—although difficult and costly—helped ensure the viability of the currency </a:t>
            </a:r>
            <a:r>
              <a:rPr lang="en-US" dirty="0" smtClean="0"/>
              <a:t>board.</a:t>
            </a:r>
          </a:p>
          <a:p>
            <a:pPr algn="just"/>
            <a:r>
              <a:rPr lang="en-US" dirty="0" smtClean="0"/>
              <a:t>By </a:t>
            </a:r>
            <a:r>
              <a:rPr lang="en-US" b="1" dirty="0">
                <a:solidFill>
                  <a:srgbClr val="00B0F0"/>
                </a:solidFill>
              </a:rPr>
              <a:t>reducing the real value of domestic debt</a:t>
            </a:r>
            <a:r>
              <a:rPr lang="en-US" dirty="0"/>
              <a:t>, which had initially been a threat to a balanced budget, it made fiscal management without recourse to the central bank possible. </a:t>
            </a:r>
            <a:endParaRPr lang="en-US" dirty="0" smtClean="0"/>
          </a:p>
          <a:p>
            <a:pPr algn="just"/>
            <a:r>
              <a:rPr lang="en-US" dirty="0" smtClean="0"/>
              <a:t>Furthermore</a:t>
            </a:r>
            <a:r>
              <a:rPr lang="en-US" dirty="0"/>
              <a:t>, </a:t>
            </a:r>
            <a:r>
              <a:rPr lang="en-US" b="1" dirty="0">
                <a:solidFill>
                  <a:srgbClr val="00B0F0"/>
                </a:solidFill>
              </a:rPr>
              <a:t>it gave banks breathing room by rapidly devaluing their domestic currency liabilities </a:t>
            </a:r>
            <a:r>
              <a:rPr lang="en-US" dirty="0"/>
              <a:t>while increasing the real value of the dollar-denominated government bonds </a:t>
            </a:r>
            <a:r>
              <a:rPr lang="en-US" dirty="0" smtClean="0"/>
              <a:t>they held</a:t>
            </a:r>
            <a:r>
              <a:rPr lang="en-US" dirty="0"/>
              <a:t>.</a:t>
            </a:r>
          </a:p>
        </p:txBody>
      </p:sp>
      <p:sp>
        <p:nvSpPr>
          <p:cNvPr id="4" name="Slide Number Placeholder 3"/>
          <p:cNvSpPr>
            <a:spLocks noGrp="1"/>
          </p:cNvSpPr>
          <p:nvPr>
            <p:ph type="sldNum" sz="quarter" idx="12"/>
          </p:nvPr>
        </p:nvSpPr>
        <p:spPr/>
        <p:txBody>
          <a:bodyPr/>
          <a:lstStyle/>
          <a:p>
            <a:fld id="{3B98F624-BFCD-44BE-8F7E-AE4BE40F3737}" type="slidenum">
              <a:rPr lang="en-US" smtClean="0"/>
              <a:pPr/>
              <a:t>8</a:t>
            </a:fld>
            <a:endParaRPr lang="en-US"/>
          </a:p>
        </p:txBody>
      </p:sp>
    </p:spTree>
    <p:extLst>
      <p:ext uri="{BB962C8B-B14F-4D97-AF65-F5344CB8AC3E}">
        <p14:creationId xmlns:p14="http://schemas.microsoft.com/office/powerpoint/2010/main" xmlns="" val="3679981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and implementation</a:t>
            </a:r>
            <a:endParaRPr lang="en-US" dirty="0"/>
          </a:p>
        </p:txBody>
      </p:sp>
      <p:sp>
        <p:nvSpPr>
          <p:cNvPr id="3" name="Content Placeholder 2"/>
          <p:cNvSpPr>
            <a:spLocks noGrp="1"/>
          </p:cNvSpPr>
          <p:nvPr>
            <p:ph idx="1"/>
          </p:nvPr>
        </p:nvSpPr>
        <p:spPr/>
        <p:txBody>
          <a:bodyPr>
            <a:normAutofit/>
          </a:bodyPr>
          <a:lstStyle/>
          <a:p>
            <a:r>
              <a:rPr lang="en-US" dirty="0"/>
              <a:t>Currency board arrangements differ significantly from country to country. (See </a:t>
            </a:r>
            <a:r>
              <a:rPr lang="en-US" dirty="0" err="1" smtClean="0"/>
              <a:t>Baliïo</a:t>
            </a:r>
            <a:r>
              <a:rPr lang="en-US" dirty="0" smtClean="0"/>
              <a:t> </a:t>
            </a:r>
            <a:r>
              <a:rPr lang="en-US" dirty="0"/>
              <a:t>and others, 1997.) </a:t>
            </a:r>
            <a:endParaRPr lang="en-US" dirty="0" smtClean="0"/>
          </a:p>
          <a:p>
            <a:r>
              <a:rPr lang="en-US" dirty="0" smtClean="0"/>
              <a:t>The </a:t>
            </a:r>
            <a:r>
              <a:rPr lang="en-US" dirty="0"/>
              <a:t>key features of a currency board that need to be decided upon at the outset of the planning process include the peg currency, the exchange rate, the organizational structure, and the operating principles and instruments.</a:t>
            </a:r>
          </a:p>
          <a:p>
            <a:r>
              <a:rPr lang="en-US" dirty="0"/>
              <a:t>In Bulgaria, there were heated discussions about the choice of anchor currency. </a:t>
            </a:r>
          </a:p>
        </p:txBody>
      </p:sp>
      <p:sp>
        <p:nvSpPr>
          <p:cNvPr id="4" name="Slide Number Placeholder 3"/>
          <p:cNvSpPr>
            <a:spLocks noGrp="1"/>
          </p:cNvSpPr>
          <p:nvPr>
            <p:ph type="sldNum" sz="quarter" idx="12"/>
          </p:nvPr>
        </p:nvSpPr>
        <p:spPr/>
        <p:txBody>
          <a:bodyPr/>
          <a:lstStyle/>
          <a:p>
            <a:fld id="{3B98F624-BFCD-44BE-8F7E-AE4BE40F3737}" type="slidenum">
              <a:rPr lang="en-US" smtClean="0"/>
              <a:pPr/>
              <a:t>9</a:t>
            </a:fld>
            <a:endParaRPr lang="en-US"/>
          </a:p>
        </p:txBody>
      </p:sp>
    </p:spTree>
    <p:extLst>
      <p:ext uri="{BB962C8B-B14F-4D97-AF65-F5344CB8AC3E}">
        <p14:creationId xmlns:p14="http://schemas.microsoft.com/office/powerpoint/2010/main" xmlns="" val="4230832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2311</Words>
  <Application>Microsoft Office PowerPoint</Application>
  <PresentationFormat>Προσαρμογή</PresentationFormat>
  <Paragraphs>125</Paragraphs>
  <Slides>27</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27</vt:i4>
      </vt:variant>
    </vt:vector>
  </HeadingPairs>
  <TitlesOfParts>
    <vt:vector size="29" baseType="lpstr">
      <vt:lpstr>Office Theme</vt:lpstr>
      <vt:lpstr>Παρουσίαση του Microsoft Office PowerPoint</vt:lpstr>
      <vt:lpstr>Διαφάνεια 1</vt:lpstr>
      <vt:lpstr>4.  The introduction of the currency board</vt:lpstr>
      <vt:lpstr>Policy discussions and constraints </vt:lpstr>
      <vt:lpstr>Policy discussions and constraints. </vt:lpstr>
      <vt:lpstr>Policy discussions and constraints</vt:lpstr>
      <vt:lpstr>Policy discussions and constraints</vt:lpstr>
      <vt:lpstr>Policy discussions and constraints</vt:lpstr>
      <vt:lpstr>Policy discussions and constraints</vt:lpstr>
      <vt:lpstr>Design and implementation</vt:lpstr>
      <vt:lpstr>Design and implementation</vt:lpstr>
      <vt:lpstr>Design and implementation</vt:lpstr>
      <vt:lpstr>Design and implementation</vt:lpstr>
      <vt:lpstr>Design and implementation</vt:lpstr>
      <vt:lpstr>Design and implementation</vt:lpstr>
      <vt:lpstr>Design and implementation</vt:lpstr>
      <vt:lpstr>Design and implementation</vt:lpstr>
      <vt:lpstr>Design and implementation</vt:lpstr>
      <vt:lpstr>Reorganization and transition issues</vt:lpstr>
      <vt:lpstr>Reorganization and transition issues</vt:lpstr>
      <vt:lpstr>Reorganization and transition issues</vt:lpstr>
      <vt:lpstr>Reorganization and transition issues</vt:lpstr>
      <vt:lpstr>Reorganization and transition issues</vt:lpstr>
      <vt:lpstr>Implementation and outcomes</vt:lpstr>
      <vt:lpstr>Implementation and outcomes</vt:lpstr>
      <vt:lpstr>Implementation and outcomes</vt:lpstr>
      <vt:lpstr>Implementation and outcomes</vt:lpstr>
      <vt:lpstr> Ευχαριστώ!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Ταξινόμηση της ΕΕ για τις Βιώσιμες Οικονομικές Δραστηριότητες:   σημασία για τις τράπεζες και τους πελάτες τους</dc:title>
  <dc:creator>Virzhiniya Zhelyazkova</dc:creator>
  <cp:lastModifiedBy>user</cp:lastModifiedBy>
  <cp:revision>82</cp:revision>
  <dcterms:created xsi:type="dcterms:W3CDTF">2023-05-14T11:13:09Z</dcterms:created>
  <dcterms:modified xsi:type="dcterms:W3CDTF">2023-05-23T14:35:57Z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02144bb-458c-4e89-89b8-824f69d6f433_Enabled">
    <vt:lpwstr>true</vt:lpwstr>
  </property>
  <property fmtid="{D5CDD505-2E9C-101B-9397-08002B2CF9AE}" pid="3" name="MSIP_Label_102144bb-458c-4e89-89b8-824f69d6f433_SetDate">
    <vt:lpwstr>2023-05-23T13:10:15Z</vt:lpwstr>
  </property>
  <property fmtid="{D5CDD505-2E9C-101B-9397-08002B2CF9AE}" pid="4" name="MSIP_Label_102144bb-458c-4e89-89b8-824f69d6f433_Method">
    <vt:lpwstr>Standard</vt:lpwstr>
  </property>
  <property fmtid="{D5CDD505-2E9C-101B-9397-08002B2CF9AE}" pid="5" name="MSIP_Label_102144bb-458c-4e89-89b8-824f69d6f433_Name">
    <vt:lpwstr>Internal Use</vt:lpwstr>
  </property>
  <property fmtid="{D5CDD505-2E9C-101B-9397-08002B2CF9AE}" pid="6" name="MSIP_Label_102144bb-458c-4e89-89b8-824f69d6f433_SiteId">
    <vt:lpwstr>22fe70d1-f14f-4143-9839-9d91aa178113</vt:lpwstr>
  </property>
  <property fmtid="{D5CDD505-2E9C-101B-9397-08002B2CF9AE}" pid="7" name="MSIP_Label_102144bb-458c-4e89-89b8-824f69d6f433_ActionId">
    <vt:lpwstr>2b7ed984-0934-4fec-867f-b2f2d4d205cc</vt:lpwstr>
  </property>
  <property fmtid="{D5CDD505-2E9C-101B-9397-08002B2CF9AE}" pid="8" name="MSIP_Label_102144bb-458c-4e89-89b8-824f69d6f433_ContentBits">
    <vt:lpwstr>2</vt:lpwstr>
  </property>
</Properties>
</file>