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64" r:id="rId3"/>
    <p:sldId id="257" r:id="rId4"/>
    <p:sldId id="258" r:id="rId5"/>
    <p:sldId id="261" r:id="rId6"/>
    <p:sldId id="265" r:id="rId7"/>
    <p:sldId id="259" r:id="rId8"/>
    <p:sldId id="262" r:id="rId9"/>
    <p:sldId id="267" r:id="rId10"/>
    <p:sldId id="263" r:id="rId11"/>
    <p:sldId id="266" r:id="rId12"/>
    <p:sldId id="260"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7" autoAdjust="0"/>
    <p:restoredTop sz="94660"/>
  </p:normalViewPr>
  <p:slideViewPr>
    <p:cSldViewPr snapToGrid="0">
      <p:cViewPr varScale="1">
        <p:scale>
          <a:sx n="128" d="100"/>
          <a:sy n="128" d="100"/>
        </p:scale>
        <p:origin x="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50993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221486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023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615969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7765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45033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40926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285112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84106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41158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5E5C1FF-B823-427B-9ADB-187C5B0794BF}"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282472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5E5C1FF-B823-427B-9ADB-187C5B0794BF}"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09374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5E5C1FF-B823-427B-9ADB-187C5B0794BF}" type="datetimeFigureOut">
              <a:rPr lang="en-US" smtClean="0"/>
              <a:t>5/10/21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86858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5E5C1FF-B823-427B-9ADB-187C5B0794BF}" type="datetimeFigureOut">
              <a:rPr lang="en-US" smtClean="0"/>
              <a:t>5/10/21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20026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5C1FF-B823-427B-9ADB-187C5B0794BF}" type="datetimeFigureOut">
              <a:rPr lang="en-US" smtClean="0"/>
              <a:t>5/10/21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339568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5E5C1FF-B823-427B-9ADB-187C5B0794BF}"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197193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5E5C1FF-B823-427B-9ADB-187C5B0794BF}"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A60F8-7FDE-4508-A24F-3C93E6133D8E}" type="slidenum">
              <a:rPr lang="en-US" smtClean="0"/>
              <a:t>‹#›</a:t>
            </a:fld>
            <a:endParaRPr lang="en-US"/>
          </a:p>
        </p:txBody>
      </p:sp>
    </p:spTree>
    <p:extLst>
      <p:ext uri="{BB962C8B-B14F-4D97-AF65-F5344CB8AC3E}">
        <p14:creationId xmlns:p14="http://schemas.microsoft.com/office/powerpoint/2010/main" val="350231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E5C1FF-B823-427B-9ADB-187C5B0794BF}" type="datetimeFigureOut">
              <a:rPr lang="en-US" smtClean="0"/>
              <a:t>5/10/21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DA60F8-7FDE-4508-A24F-3C93E6133D8E}" type="slidenum">
              <a:rPr lang="en-US" smtClean="0"/>
              <a:t>‹#›</a:t>
            </a:fld>
            <a:endParaRPr lang="en-US"/>
          </a:p>
        </p:txBody>
      </p:sp>
    </p:spTree>
    <p:extLst>
      <p:ext uri="{BB962C8B-B14F-4D97-AF65-F5344CB8AC3E}">
        <p14:creationId xmlns:p14="http://schemas.microsoft.com/office/powerpoint/2010/main" val="1777076332"/>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d.com/talks/yuval_noah_harari_what_explains_the_rise_of_huma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4D0215-86FF-4C6A-B948-7306697AE5BA}"/>
              </a:ext>
            </a:extLst>
          </p:cNvPr>
          <p:cNvSpPr>
            <a:spLocks noGrp="1"/>
          </p:cNvSpPr>
          <p:nvPr>
            <p:ph type="ctrTitle"/>
          </p:nvPr>
        </p:nvSpPr>
        <p:spPr/>
        <p:txBody>
          <a:bodyPr>
            <a:normAutofit fontScale="90000"/>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What explains the rise of humans? </a:t>
            </a:r>
            <a:endParaRPr lang="en-US" dirty="0"/>
          </a:p>
        </p:txBody>
      </p:sp>
      <p:sp>
        <p:nvSpPr>
          <p:cNvPr id="3" name="Υπότιτλος 2">
            <a:extLst>
              <a:ext uri="{FF2B5EF4-FFF2-40B4-BE49-F238E27FC236}">
                <a16:creationId xmlns:a16="http://schemas.microsoft.com/office/drawing/2014/main" id="{D7C52A44-53F0-43E0-9F13-C1DF3D52B37E}"/>
              </a:ext>
            </a:extLst>
          </p:cNvPr>
          <p:cNvSpPr>
            <a:spLocks noGrp="1"/>
          </p:cNvSpPr>
          <p:nvPr>
            <p:ph type="subTitle" idx="1"/>
          </p:nvPr>
        </p:nvSpPr>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Yuval Harari</a:t>
            </a:r>
            <a:endParaRPr lang="en-US" dirty="0"/>
          </a:p>
        </p:txBody>
      </p:sp>
    </p:spTree>
    <p:extLst>
      <p:ext uri="{BB962C8B-B14F-4D97-AF65-F5344CB8AC3E}">
        <p14:creationId xmlns:p14="http://schemas.microsoft.com/office/powerpoint/2010/main" val="361888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FD0414-8658-4684-929F-A1045629D4EA}"/>
              </a:ext>
            </a:extLst>
          </p:cNvPr>
          <p:cNvSpPr>
            <a:spLocks noGrp="1"/>
          </p:cNvSpPr>
          <p:nvPr>
            <p:ph type="title"/>
          </p:nvPr>
        </p:nvSpPr>
        <p:spPr>
          <a:xfrm>
            <a:off x="209725" y="609600"/>
            <a:ext cx="11107023" cy="873815"/>
          </a:xfrm>
        </p:spPr>
        <p:txBody>
          <a:bodyPr>
            <a:normAutofit fontScale="90000"/>
          </a:bodyPr>
          <a:lstStyle/>
          <a:p>
            <a:r>
              <a:rPr lang="en-US" dirty="0"/>
              <a:t>What speech techniques are used in the conclusion?</a:t>
            </a:r>
            <a:br>
              <a:rPr lang="en-US" dirty="0"/>
            </a:br>
            <a:endParaRPr lang="en-US" dirty="0"/>
          </a:p>
        </p:txBody>
      </p:sp>
      <p:sp>
        <p:nvSpPr>
          <p:cNvPr id="3" name="Θέση περιεχομένου 2">
            <a:extLst>
              <a:ext uri="{FF2B5EF4-FFF2-40B4-BE49-F238E27FC236}">
                <a16:creationId xmlns:a16="http://schemas.microsoft.com/office/drawing/2014/main" id="{77F5CC89-7701-4D1B-AF91-8F5AC51389FE}"/>
              </a:ext>
            </a:extLst>
          </p:cNvPr>
          <p:cNvSpPr>
            <a:spLocks noGrp="1"/>
          </p:cNvSpPr>
          <p:nvPr>
            <p:ph sz="quarter" idx="13"/>
          </p:nvPr>
        </p:nvSpPr>
        <p:spPr>
          <a:xfrm>
            <a:off x="463378" y="1581665"/>
            <a:ext cx="8791833" cy="4831492"/>
          </a:xfrm>
        </p:spPr>
        <p:txBody>
          <a:bodyPr>
            <a:noAutofit/>
          </a:bodyPr>
          <a:lstStyle/>
          <a:p>
            <a:pPr marL="0" marR="0">
              <a:lnSpc>
                <a:spcPct val="107000"/>
              </a:lnSpc>
              <a:spcBef>
                <a:spcPts val="0"/>
              </a:spcBef>
              <a:spcAft>
                <a:spcPts val="800"/>
              </a:spcAft>
            </a:pPr>
            <a:r>
              <a:rPr lang="en-US" sz="2000" dirty="0"/>
              <a:t>To conclude, then: We humans control the world because we live in a dual reality. All other animals live in an objective reality. Their reality consists of objective entities, like rivers and trees and lions and elephants. We humans, we also live in an objective reality. </a:t>
            </a:r>
            <a:r>
              <a:rPr lang="en-US" sz="2000" dirty="0">
                <a:effectLst/>
                <a:latin typeface="Calibri" panose="020F0502020204030204" pitchFamily="34" charset="0"/>
                <a:ea typeface="Calibri" panose="020F0502020204030204" pitchFamily="34" charset="0"/>
                <a:cs typeface="Times New Roman" panose="02020603050405020304" pitchFamily="18" charset="0"/>
              </a:rPr>
              <a:t>In our world, too, there are rivers and trees and lions and elephants. But over the centuries, we have constructed on top of this objective reality a second layer of fictional reality, a reality made of fictional entities, like nations, like gods, like money, like corporations. And what is amazing is that as history unfolded, this fictional reality became more and more powerful so that today, the most powerful forces in the world are these fictional entities. Today, the very survival of rivers and trees and lions and elephants depends on the decisions and wishes of fictional entities, like the United States, like Google, like the World Bank -- entities that exist only in our own imagination. </a:t>
            </a:r>
            <a:endParaRPr lang="en-US" sz="2000" dirty="0"/>
          </a:p>
        </p:txBody>
      </p:sp>
    </p:spTree>
    <p:extLst>
      <p:ext uri="{BB962C8B-B14F-4D97-AF65-F5344CB8AC3E}">
        <p14:creationId xmlns:p14="http://schemas.microsoft.com/office/powerpoint/2010/main" val="374361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B5CD81-C99E-4AE2-887C-38A3A45D67C4}"/>
              </a:ext>
            </a:extLst>
          </p:cNvPr>
          <p:cNvSpPr>
            <a:spLocks noGrp="1"/>
          </p:cNvSpPr>
          <p:nvPr>
            <p:ph type="title"/>
          </p:nvPr>
        </p:nvSpPr>
        <p:spPr>
          <a:xfrm>
            <a:off x="168665" y="384030"/>
            <a:ext cx="11151143" cy="807207"/>
          </a:xfrm>
        </p:spPr>
        <p:txBody>
          <a:bodyPr>
            <a:normAutofit fontScale="90000"/>
          </a:bodyPr>
          <a:lstStyle/>
          <a:p>
            <a:r>
              <a:rPr lang="en-US" dirty="0"/>
              <a:t>What speech techniques strategies can be identified in the extracts? </a:t>
            </a:r>
          </a:p>
        </p:txBody>
      </p:sp>
      <p:sp>
        <p:nvSpPr>
          <p:cNvPr id="3" name="Θέση περιεχομένου 2">
            <a:extLst>
              <a:ext uri="{FF2B5EF4-FFF2-40B4-BE49-F238E27FC236}">
                <a16:creationId xmlns:a16="http://schemas.microsoft.com/office/drawing/2014/main" id="{127C0AD6-5AB4-4C5A-B82D-FE065ABCDD09}"/>
              </a:ext>
            </a:extLst>
          </p:cNvPr>
          <p:cNvSpPr>
            <a:spLocks noGrp="1"/>
          </p:cNvSpPr>
          <p:nvPr>
            <p:ph sz="quarter" idx="13"/>
          </p:nvPr>
        </p:nvSpPr>
        <p:spPr>
          <a:xfrm>
            <a:off x="546882" y="1487800"/>
            <a:ext cx="10394707" cy="4874003"/>
          </a:xfrm>
        </p:spPr>
        <p:txBody>
          <a:bodyPr>
            <a:normAutofit fontScale="92500" lnSpcReduction="10000"/>
          </a:bodyPr>
          <a:lstStyle/>
          <a:p>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want to believe -- I want to believe -- that there is something special about me, about my body, about my brain, that makes me so superior to a dog or a pig, or a chimpanzee.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COMMON GROUND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if there's a new opportunity or a new danger, the bees cannot reinvent the social system overnight. They cannot, for example, execute the queen and establish a republic of bees, or a communist dictatorship of worker bees.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VIVID IMAGE, examples, METAPHOR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I'm a chimpanzee and you're a chimpanzee, and I want to cooperate with you. I need to know you personally. What kind of chimpanzee are you? Are you a nice chimpanzee? Are you an evil chimpanzee? Are you trustworthy? If I don't know you, how can I cooperate with you?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VIVID IMAGE, direct address, a series of short questions (simplification), similarity with CHIMPS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And if you now try to cram 100,000 chimpanzees into Oxford Street, or into Wembley Stadium, or Tienanmen Square or the Vatican, you will get chaos, complete chaos. Just imagine Wembley Stadium with 100,000 chimpanzees. Complete madness.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EXAMPLES, VIVID IMAGE, parallelism, direct address, </a:t>
            </a:r>
            <a:r>
              <a:rPr lang="en-US"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SIMILARITY &amp; DISSIMILARITY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WITH THE CHIMPS</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"Look, there is a god above the clouds! And if you don't do what I tell you to do, when you die,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God</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punish you and send you to hell." And if you all believe this story that I've invented, then you will follow the same norms and laws and values, and you can cooperate. This is something only humans can do. You can never convince a chimpanzee to give you a banana by promising him, "... after you die, you'll go to chimpanzee heaven ..." (</a:t>
            </a: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LAUGHTER- HUMOR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812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CA9E4F-E2CC-488C-870A-0DBDB4DEF27E}"/>
              </a:ext>
            </a:extLst>
          </p:cNvPr>
          <p:cNvSpPr>
            <a:spLocks noGrp="1"/>
          </p:cNvSpPr>
          <p:nvPr>
            <p:ph type="title"/>
          </p:nvPr>
        </p:nvSpPr>
        <p:spPr/>
        <p:txBody>
          <a:bodyPr>
            <a:normAutofit/>
          </a:bodyPr>
          <a:lstStyle/>
          <a:p>
            <a:r>
              <a:rPr lang="en-US" dirty="0"/>
              <a:t>Critical thinking discussion </a:t>
            </a:r>
          </a:p>
        </p:txBody>
      </p:sp>
      <p:sp>
        <p:nvSpPr>
          <p:cNvPr id="3" name="Θέση περιεχομένου 2">
            <a:extLst>
              <a:ext uri="{FF2B5EF4-FFF2-40B4-BE49-F238E27FC236}">
                <a16:creationId xmlns:a16="http://schemas.microsoft.com/office/drawing/2014/main" id="{B930265A-1DB2-4208-9F91-4E918A432F47}"/>
              </a:ext>
            </a:extLst>
          </p:cNvPr>
          <p:cNvSpPr>
            <a:spLocks noGrp="1"/>
          </p:cNvSpPr>
          <p:nvPr>
            <p:ph sz="quarter" idx="13"/>
          </p:nvPr>
        </p:nvSpPr>
        <p:spPr/>
        <p:txBody>
          <a:bodyPr>
            <a:normAutofit/>
          </a:bodyPr>
          <a:lstStyle/>
          <a:p>
            <a:r>
              <a:rPr lang="en-US" sz="2000" dirty="0"/>
              <a:t>What impressed you in this speech? What did you like/dislike?</a:t>
            </a:r>
          </a:p>
          <a:p>
            <a:endParaRPr lang="en-US" sz="2000" dirty="0"/>
          </a:p>
          <a:p>
            <a:r>
              <a:rPr lang="en-US" sz="2000" dirty="0"/>
              <a:t>How does this dual reality affect our everyday life?</a:t>
            </a:r>
          </a:p>
          <a:p>
            <a:pPr lvl="1"/>
            <a:r>
              <a:rPr lang="en-US" sz="2000" dirty="0"/>
              <a:t>In a positive way</a:t>
            </a:r>
          </a:p>
          <a:p>
            <a:pPr lvl="1"/>
            <a:r>
              <a:rPr lang="en-US" sz="2000" dirty="0"/>
              <a:t>In a negative way </a:t>
            </a:r>
          </a:p>
          <a:p>
            <a:pPr lvl="1"/>
            <a:endParaRPr lang="en-US" sz="2000" dirty="0"/>
          </a:p>
        </p:txBody>
      </p:sp>
    </p:spTree>
    <p:extLst>
      <p:ext uri="{BB962C8B-B14F-4D97-AF65-F5344CB8AC3E}">
        <p14:creationId xmlns:p14="http://schemas.microsoft.com/office/powerpoint/2010/main" val="368414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0371A3-B167-6F44-B85B-4129680D1C4F}"/>
              </a:ext>
            </a:extLst>
          </p:cNvPr>
          <p:cNvSpPr>
            <a:spLocks noGrp="1"/>
          </p:cNvSpPr>
          <p:nvPr>
            <p:ph type="title"/>
          </p:nvPr>
        </p:nvSpPr>
        <p:spPr>
          <a:xfrm>
            <a:off x="408029" y="424248"/>
            <a:ext cx="8596668" cy="873815"/>
          </a:xfrm>
        </p:spPr>
        <p:txBody>
          <a:bodyPr/>
          <a:lstStyle/>
          <a:p>
            <a:r>
              <a:rPr lang="en-US" dirty="0"/>
              <a:t>Derivatives</a:t>
            </a:r>
            <a:endParaRPr lang="el-GR" dirty="0"/>
          </a:p>
        </p:txBody>
      </p:sp>
      <p:sp>
        <p:nvSpPr>
          <p:cNvPr id="3" name="Θέση περιεχομένου 2">
            <a:extLst>
              <a:ext uri="{FF2B5EF4-FFF2-40B4-BE49-F238E27FC236}">
                <a16:creationId xmlns:a16="http://schemas.microsoft.com/office/drawing/2014/main" id="{1496E04E-B066-6448-8A6A-A6FCFB18C1B3}"/>
              </a:ext>
            </a:extLst>
          </p:cNvPr>
          <p:cNvSpPr>
            <a:spLocks noGrp="1"/>
          </p:cNvSpPr>
          <p:nvPr>
            <p:ph sz="quarter" idx="13"/>
          </p:nvPr>
        </p:nvSpPr>
        <p:spPr>
          <a:xfrm>
            <a:off x="408029" y="1298063"/>
            <a:ext cx="8865973" cy="3311189"/>
          </a:xfrm>
        </p:spPr>
        <p:txBody>
          <a:bodyPr>
            <a:normAutofit/>
          </a:bodyPr>
          <a:lstStyle/>
          <a:p>
            <a:r>
              <a:rPr lang="en-US" sz="2000" dirty="0"/>
              <a:t>The ___(inquire) listener will wonder what ___ (able) us alone, of all the animals, to cooperate in such a way. The answer is our imagination. We can cooperate ___ (flexible) with ___(count) numbers of strangers, because we alone, of all the animals on the planet, can create and believe ___(fiction) stories.</a:t>
            </a:r>
          </a:p>
          <a:p>
            <a:endParaRPr lang="en-US" sz="2000" dirty="0"/>
          </a:p>
          <a:p>
            <a:r>
              <a:rPr lang="en-US" sz="2000" dirty="0"/>
              <a:t>The bees cannot ___(invent) the ___(socialize) system overnight. They cannot, for example, execute the queen and establish a republic of bees, or a ___(communism) _____ (dictator) of worker bees. </a:t>
            </a:r>
            <a:endParaRPr lang="el-GR" sz="2000" dirty="0"/>
          </a:p>
        </p:txBody>
      </p:sp>
    </p:spTree>
    <p:extLst>
      <p:ext uri="{BB962C8B-B14F-4D97-AF65-F5344CB8AC3E}">
        <p14:creationId xmlns:p14="http://schemas.microsoft.com/office/powerpoint/2010/main" val="248733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85CE41-E448-8942-AD27-7D73B77381B3}"/>
              </a:ext>
            </a:extLst>
          </p:cNvPr>
          <p:cNvSpPr>
            <a:spLocks noGrp="1"/>
          </p:cNvSpPr>
          <p:nvPr>
            <p:ph type="title"/>
          </p:nvPr>
        </p:nvSpPr>
        <p:spPr/>
        <p:txBody>
          <a:bodyPr/>
          <a:lstStyle/>
          <a:p>
            <a:r>
              <a:rPr lang="en-US" dirty="0"/>
              <a:t>Watch the speech at</a:t>
            </a:r>
            <a:endParaRPr lang="el-GR" dirty="0"/>
          </a:p>
        </p:txBody>
      </p:sp>
      <p:sp>
        <p:nvSpPr>
          <p:cNvPr id="3" name="Θέση περιεχομένου 2">
            <a:extLst>
              <a:ext uri="{FF2B5EF4-FFF2-40B4-BE49-F238E27FC236}">
                <a16:creationId xmlns:a16="http://schemas.microsoft.com/office/drawing/2014/main" id="{31C88767-20D5-1B40-8415-FDEA1F261AF6}"/>
              </a:ext>
            </a:extLst>
          </p:cNvPr>
          <p:cNvSpPr>
            <a:spLocks noGrp="1"/>
          </p:cNvSpPr>
          <p:nvPr>
            <p:ph idx="1"/>
          </p:nvPr>
        </p:nvSpPr>
        <p:spPr>
          <a:xfrm>
            <a:off x="287021" y="1930400"/>
            <a:ext cx="9796093" cy="3880773"/>
          </a:xfrm>
        </p:spPr>
        <p:txBody>
          <a:bodyPr/>
          <a:lstStyle/>
          <a:p>
            <a:r>
              <a:rPr lang="en-US" dirty="0">
                <a:hlinkClick r:id="rId2"/>
              </a:rPr>
              <a:t>https://www.ted.com/talks/yuval_noah_harari_what_explains_the_rise_of_humans</a:t>
            </a:r>
            <a:endParaRPr lang="en-US" dirty="0"/>
          </a:p>
          <a:p>
            <a:endParaRPr lang="el-GR" dirty="0"/>
          </a:p>
        </p:txBody>
      </p:sp>
      <p:pic>
        <p:nvPicPr>
          <p:cNvPr id="5" name="Εικόνα 4" descr="Εικόνα που περιέχει κείμενο, κουρτίνα, εσωτερικό, άτομο&#10;&#10;Περιγραφή που δημιουργήθηκε αυτόματα">
            <a:extLst>
              <a:ext uri="{FF2B5EF4-FFF2-40B4-BE49-F238E27FC236}">
                <a16:creationId xmlns:a16="http://schemas.microsoft.com/office/drawing/2014/main" id="{B4165865-0007-3941-BD30-BCFE3D1F5B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136" y="2986216"/>
            <a:ext cx="5115697" cy="3262184"/>
          </a:xfrm>
          <a:prstGeom prst="rect">
            <a:avLst/>
          </a:prstGeom>
        </p:spPr>
      </p:pic>
    </p:spTree>
    <p:extLst>
      <p:ext uri="{BB962C8B-B14F-4D97-AF65-F5344CB8AC3E}">
        <p14:creationId xmlns:p14="http://schemas.microsoft.com/office/powerpoint/2010/main" val="95409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511E3-B7BD-4CE5-B75B-35536E073DA7}"/>
              </a:ext>
            </a:extLst>
          </p:cNvPr>
          <p:cNvSpPr>
            <a:spLocks noGrp="1"/>
          </p:cNvSpPr>
          <p:nvPr>
            <p:ph type="title"/>
          </p:nvPr>
        </p:nvSpPr>
        <p:spPr>
          <a:xfrm>
            <a:off x="683004" y="350241"/>
            <a:ext cx="10396882" cy="522215"/>
          </a:xfrm>
        </p:spPr>
        <p:txBody>
          <a:bodyPr>
            <a:noAutofit/>
          </a:bodyPr>
          <a:lstStyle/>
          <a:p>
            <a:pPr algn="ctr"/>
            <a:r>
              <a:rPr lang="en-US" sz="3200" dirty="0"/>
              <a:t>Note-taking</a:t>
            </a:r>
          </a:p>
        </p:txBody>
      </p:sp>
      <p:sp>
        <p:nvSpPr>
          <p:cNvPr id="3" name="Θέση περιεχομένου 2">
            <a:extLst>
              <a:ext uri="{FF2B5EF4-FFF2-40B4-BE49-F238E27FC236}">
                <a16:creationId xmlns:a16="http://schemas.microsoft.com/office/drawing/2014/main" id="{F461EED8-FE83-414E-9944-72C8FD3512C4}"/>
              </a:ext>
            </a:extLst>
          </p:cNvPr>
          <p:cNvSpPr>
            <a:spLocks noGrp="1"/>
          </p:cNvSpPr>
          <p:nvPr>
            <p:ph sz="quarter" idx="13"/>
          </p:nvPr>
        </p:nvSpPr>
        <p:spPr>
          <a:xfrm>
            <a:off x="551576" y="1224794"/>
            <a:ext cx="9666215" cy="4941115"/>
          </a:xfrm>
        </p:spPr>
        <p:txBody>
          <a:bodyPr>
            <a:normAutofit lnSpcReduction="10000"/>
          </a:bodyPr>
          <a:lstStyle/>
          <a:p>
            <a:r>
              <a:rPr lang="en-US" sz="1800" b="1" cap="none" dirty="0">
                <a:latin typeface="Calibri" panose="020F0502020204030204" pitchFamily="34" charset="0"/>
                <a:ea typeface="Calibri" panose="020F0502020204030204" pitchFamily="34" charset="0"/>
                <a:cs typeface="Times New Roman" panose="02020603050405020304" pitchFamily="18" charset="0"/>
              </a:rPr>
              <a:t>H</a:t>
            </a:r>
            <a:r>
              <a:rPr lang="en-US" sz="1800" b="1" cap="none" dirty="0">
                <a:effectLst/>
                <a:latin typeface="Calibri" panose="020F0502020204030204" pitchFamily="34" charset="0"/>
                <a:ea typeface="Calibri" panose="020F0502020204030204" pitchFamily="34" charset="0"/>
                <a:cs typeface="Times New Roman" panose="02020603050405020304" pitchFamily="18" charset="0"/>
              </a:rPr>
              <a:t>ow did we turn ourselves from insignificant apes, minding their own business in a corner of Africa, into the rulers of planet earth?</a:t>
            </a: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1600" cap="none" dirty="0">
                <a:effectLst/>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effectLst/>
                <a:latin typeface="Calibri" panose="020F0502020204030204" pitchFamily="34" charset="0"/>
                <a:ea typeface="Calibri" panose="020F0502020204030204" pitchFamily="34" charset="0"/>
                <a:cs typeface="Times New Roman" panose="02020603050405020304" pitchFamily="18" charset="0"/>
              </a:rPr>
              <a:t>individual</a:t>
            </a: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 level</a:t>
            </a:r>
            <a:endParaRPr lang="en-US" sz="1600" cap="none" dirty="0">
              <a:latin typeface="Calibri" panose="020F0502020204030204" pitchFamily="34" charset="0"/>
              <a:ea typeface="Calibri" panose="020F0502020204030204" pitchFamily="34" charset="0"/>
              <a:cs typeface="Times New Roman" panose="02020603050405020304" pitchFamily="18" charset="0"/>
            </a:endParaRPr>
          </a:p>
          <a:p>
            <a:pPr lvl="1"/>
            <a:r>
              <a:rPr lang="en-US" sz="1600" cap="none" dirty="0">
                <a:effectLst/>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effectLst/>
                <a:latin typeface="Calibri" panose="020F0502020204030204" pitchFamily="34" charset="0"/>
                <a:ea typeface="Calibri" panose="020F0502020204030204" pitchFamily="34" charset="0"/>
                <a:cs typeface="Times New Roman" panose="02020603050405020304" pitchFamily="18" charset="0"/>
              </a:rPr>
              <a:t>collective</a:t>
            </a:r>
            <a:r>
              <a:rPr lang="en-US" sz="1600" cap="none" dirty="0">
                <a:effectLst/>
                <a:latin typeface="Calibri" panose="020F0502020204030204" pitchFamily="34" charset="0"/>
                <a:ea typeface="Calibri" panose="020F0502020204030204" pitchFamily="34" charset="0"/>
                <a:cs typeface="Times New Roman" panose="02020603050405020304" pitchFamily="18" charset="0"/>
              </a:rPr>
              <a:t> level</a:t>
            </a:r>
          </a:p>
          <a:p>
            <a:pPr lvl="1"/>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Answer: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ability to ______</a:t>
            </a:r>
            <a:endParaRPr lang="en-US" sz="16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How, exactly, do we do it? What enables us alone, of all the animals, to cooperate in such a way?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latin typeface="Calibri" panose="020F0502020204030204" pitchFamily="34" charset="0"/>
                <a:ea typeface="Calibri" panose="020F0502020204030204" pitchFamily="34" charset="0"/>
                <a:cs typeface="Times New Roman" panose="02020603050405020304" pitchFamily="18" charset="0"/>
              </a:rPr>
              <a:t>religious</a:t>
            </a:r>
            <a:r>
              <a:rPr lang="en-US" sz="1600" cap="none" dirty="0">
                <a:latin typeface="Calibri" panose="020F0502020204030204" pitchFamily="34" charset="0"/>
                <a:ea typeface="Calibri" panose="020F0502020204030204" pitchFamily="34" charset="0"/>
                <a:cs typeface="Times New Roman" panose="02020603050405020304" pitchFamily="18" charset="0"/>
              </a:rPr>
              <a:t> field</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latin typeface="Calibri" panose="020F0502020204030204" pitchFamily="34" charset="0"/>
                <a:ea typeface="Calibri" panose="020F0502020204030204" pitchFamily="34" charset="0"/>
                <a:cs typeface="Times New Roman" panose="02020603050405020304" pitchFamily="18" charset="0"/>
              </a:rPr>
              <a:t>legal</a:t>
            </a:r>
            <a:r>
              <a:rPr lang="en-US" sz="1600" cap="none" dirty="0">
                <a:latin typeface="Calibri" panose="020F0502020204030204" pitchFamily="34" charset="0"/>
                <a:ea typeface="Calibri" panose="020F0502020204030204" pitchFamily="34" charset="0"/>
                <a:cs typeface="Times New Roman" panose="02020603050405020304" pitchFamily="18" charset="0"/>
              </a:rPr>
              <a:t> field</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latin typeface="Calibri" panose="020F0502020204030204" pitchFamily="34" charset="0"/>
                <a:ea typeface="Calibri" panose="020F0502020204030204" pitchFamily="34" charset="0"/>
                <a:cs typeface="Times New Roman" panose="02020603050405020304" pitchFamily="18" charset="0"/>
              </a:rPr>
              <a:t>political</a:t>
            </a:r>
            <a:r>
              <a:rPr lang="en-US" sz="1600" cap="none" dirty="0">
                <a:latin typeface="Calibri" panose="020F0502020204030204" pitchFamily="34" charset="0"/>
                <a:ea typeface="Calibri" panose="020F0502020204030204" pitchFamily="34" charset="0"/>
                <a:cs typeface="Times New Roman" panose="02020603050405020304" pitchFamily="18" charset="0"/>
              </a:rPr>
              <a:t> field</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On the </a:t>
            </a:r>
            <a:r>
              <a:rPr lang="en-US" sz="1600" i="1" cap="none" dirty="0">
                <a:latin typeface="Calibri" panose="020F0502020204030204" pitchFamily="34" charset="0"/>
                <a:ea typeface="Calibri" panose="020F0502020204030204" pitchFamily="34" charset="0"/>
                <a:cs typeface="Times New Roman" panose="02020603050405020304" pitchFamily="18" charset="0"/>
              </a:rPr>
              <a:t>economic</a:t>
            </a:r>
            <a:r>
              <a:rPr lang="en-US" sz="1600" cap="none" dirty="0">
                <a:latin typeface="Calibri" panose="020F0502020204030204" pitchFamily="34" charset="0"/>
                <a:ea typeface="Calibri" panose="020F0502020204030204" pitchFamily="34" charset="0"/>
                <a:cs typeface="Times New Roman" panose="02020603050405020304" pitchFamily="18" charset="0"/>
              </a:rPr>
              <a:t> field</a:t>
            </a:r>
          </a:p>
          <a:p>
            <a:r>
              <a:rPr lang="en-US" sz="1800" cap="non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Conclusion: </a:t>
            </a:r>
            <a:r>
              <a:rPr lang="en-US" sz="1800" cap="none" dirty="0">
                <a:effectLst/>
                <a:latin typeface="Calibri" panose="020F0502020204030204" pitchFamily="34" charset="0"/>
                <a:ea typeface="Calibri" panose="020F0502020204030204" pitchFamily="34" charset="0"/>
                <a:cs typeface="Times New Roman" panose="02020603050405020304" pitchFamily="18" charset="0"/>
              </a:rPr>
              <a:t>____ reality </a:t>
            </a:r>
          </a:p>
          <a:p>
            <a:pPr lvl="1"/>
            <a:r>
              <a:rPr lang="en-US" sz="1600" cap="none" dirty="0">
                <a:latin typeface="Calibri" panose="020F0502020204030204" pitchFamily="34" charset="0"/>
                <a:ea typeface="Calibri" panose="020F0502020204030204" pitchFamily="34" charset="0"/>
                <a:cs typeface="Times New Roman" panose="02020603050405020304" pitchFamily="18" charset="0"/>
              </a:rPr>
              <a:t>___</a:t>
            </a:r>
          </a:p>
          <a:p>
            <a:pPr lvl="1"/>
            <a:r>
              <a:rPr lang="en-US" sz="1600" cap="none" dirty="0">
                <a:effectLst/>
                <a:latin typeface="Calibri" panose="020F0502020204030204" pitchFamily="34" charset="0"/>
                <a:ea typeface="Calibri" panose="020F0502020204030204" pitchFamily="34" charset="0"/>
                <a:cs typeface="Times New Roman" panose="02020603050405020304" pitchFamily="18" charset="0"/>
              </a:rPr>
              <a:t>___</a:t>
            </a:r>
          </a:p>
        </p:txBody>
      </p:sp>
    </p:spTree>
    <p:extLst>
      <p:ext uri="{BB962C8B-B14F-4D97-AF65-F5344CB8AC3E}">
        <p14:creationId xmlns:p14="http://schemas.microsoft.com/office/powerpoint/2010/main" val="4160759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341060-8A70-4CB5-B716-AE0775BDBE8F}"/>
              </a:ext>
            </a:extLst>
          </p:cNvPr>
          <p:cNvSpPr>
            <a:spLocks noGrp="1"/>
          </p:cNvSpPr>
          <p:nvPr>
            <p:ph type="title"/>
          </p:nvPr>
        </p:nvSpPr>
        <p:spPr>
          <a:xfrm>
            <a:off x="331345" y="263611"/>
            <a:ext cx="8596668" cy="626076"/>
          </a:xfrm>
        </p:spPr>
        <p:txBody>
          <a:bodyPr>
            <a:norm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Do you know these places? What do they symbolize?</a:t>
            </a:r>
            <a:endParaRPr lang="en-US" sz="2800" dirty="0"/>
          </a:p>
        </p:txBody>
      </p:sp>
      <p:sp>
        <p:nvSpPr>
          <p:cNvPr id="3" name="Θέση περιεχομένου 2">
            <a:extLst>
              <a:ext uri="{FF2B5EF4-FFF2-40B4-BE49-F238E27FC236}">
                <a16:creationId xmlns:a16="http://schemas.microsoft.com/office/drawing/2014/main" id="{FA21D576-9B9B-4576-8ED9-FBBB8B0D1616}"/>
              </a:ext>
            </a:extLst>
          </p:cNvPr>
          <p:cNvSpPr>
            <a:spLocks noGrp="1"/>
          </p:cNvSpPr>
          <p:nvPr>
            <p:ph sz="quarter" idx="13"/>
          </p:nvPr>
        </p:nvSpPr>
        <p:spPr>
          <a:xfrm>
            <a:off x="216243" y="1167105"/>
            <a:ext cx="10394707" cy="3311189"/>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Oxford Street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Wembley Stadium</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Tienanmen Square</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Vatican</a:t>
            </a:r>
            <a:endParaRPr lang="en-US" dirty="0"/>
          </a:p>
        </p:txBody>
      </p:sp>
      <p:pic>
        <p:nvPicPr>
          <p:cNvPr id="5" name="Εικόνα 4">
            <a:extLst>
              <a:ext uri="{FF2B5EF4-FFF2-40B4-BE49-F238E27FC236}">
                <a16:creationId xmlns:a16="http://schemas.microsoft.com/office/drawing/2014/main" id="{CD0E1CFC-D2CD-9648-AC02-A3B2622E89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971" y="1476632"/>
            <a:ext cx="2636623" cy="2098589"/>
          </a:xfrm>
          <a:prstGeom prst="rect">
            <a:avLst/>
          </a:prstGeom>
        </p:spPr>
      </p:pic>
      <p:pic>
        <p:nvPicPr>
          <p:cNvPr id="7" name="Εικόνα 6">
            <a:extLst>
              <a:ext uri="{FF2B5EF4-FFF2-40B4-BE49-F238E27FC236}">
                <a16:creationId xmlns:a16="http://schemas.microsoft.com/office/drawing/2014/main" id="{D1200AC4-FC53-214F-967D-8D7125C27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232" y="1476632"/>
            <a:ext cx="3160213" cy="2098590"/>
          </a:xfrm>
          <a:prstGeom prst="rect">
            <a:avLst/>
          </a:prstGeom>
        </p:spPr>
      </p:pic>
      <p:pic>
        <p:nvPicPr>
          <p:cNvPr id="9" name="Εικόνα 8" descr="Εικόνα που περιέχει περιστύλιο&#10;&#10;Περιγραφή που δημιουργήθηκε αυτόματα">
            <a:extLst>
              <a:ext uri="{FF2B5EF4-FFF2-40B4-BE49-F238E27FC236}">
                <a16:creationId xmlns:a16="http://schemas.microsoft.com/office/drawing/2014/main" id="{6C2785D4-3952-A748-B243-C2F20ADC7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050" y="4083300"/>
            <a:ext cx="3160213" cy="2098589"/>
          </a:xfrm>
          <a:prstGeom prst="rect">
            <a:avLst/>
          </a:prstGeom>
        </p:spPr>
      </p:pic>
      <p:pic>
        <p:nvPicPr>
          <p:cNvPr id="11" name="Εικόνα 10" descr="Εικόνα που περιέχει κείμενο, εσωτερικό&#10;&#10;Περιγραφή που δημιουργήθηκε αυτόματα">
            <a:extLst>
              <a:ext uri="{FF2B5EF4-FFF2-40B4-BE49-F238E27FC236}">
                <a16:creationId xmlns:a16="http://schemas.microsoft.com/office/drawing/2014/main" id="{85D902D8-1F8D-7E47-8A52-5F34F06721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7589" y="4083300"/>
            <a:ext cx="3160213" cy="2194011"/>
          </a:xfrm>
          <a:prstGeom prst="rect">
            <a:avLst/>
          </a:prstGeom>
        </p:spPr>
      </p:pic>
    </p:spTree>
    <p:extLst>
      <p:ext uri="{BB962C8B-B14F-4D97-AF65-F5344CB8AC3E}">
        <p14:creationId xmlns:p14="http://schemas.microsoft.com/office/powerpoint/2010/main" val="241470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943F4B-E157-4303-8F5D-E4CF2E95D897}"/>
              </a:ext>
            </a:extLst>
          </p:cNvPr>
          <p:cNvSpPr>
            <a:spLocks noGrp="1"/>
          </p:cNvSpPr>
          <p:nvPr>
            <p:ph type="title"/>
          </p:nvPr>
        </p:nvSpPr>
        <p:spPr>
          <a:xfrm>
            <a:off x="677334" y="609600"/>
            <a:ext cx="8596668" cy="1243914"/>
          </a:xfrm>
        </p:spPr>
        <p:txBody>
          <a:bodyPr>
            <a:normAutofit fontScale="90000"/>
          </a:bodyPr>
          <a:lstStyle/>
          <a:p>
            <a:r>
              <a:rPr lang="en-US" dirty="0"/>
              <a:t>Which of the following is the rhetorical organization pattern/s adopted in the speech?</a:t>
            </a:r>
          </a:p>
        </p:txBody>
      </p:sp>
      <p:sp>
        <p:nvSpPr>
          <p:cNvPr id="3" name="Θέση περιεχομένου 2">
            <a:extLst>
              <a:ext uri="{FF2B5EF4-FFF2-40B4-BE49-F238E27FC236}">
                <a16:creationId xmlns:a16="http://schemas.microsoft.com/office/drawing/2014/main" id="{A6F7B406-5DB3-4401-B957-2EC54B4093AF}"/>
              </a:ext>
            </a:extLst>
          </p:cNvPr>
          <p:cNvSpPr>
            <a:spLocks noGrp="1"/>
          </p:cNvSpPr>
          <p:nvPr>
            <p:ph sz="quarter" idx="13"/>
          </p:nvPr>
        </p:nvSpPr>
        <p:spPr>
          <a:xfrm>
            <a:off x="586946" y="2475076"/>
            <a:ext cx="10394707" cy="3311189"/>
          </a:xfrm>
        </p:spPr>
        <p:txBody>
          <a:bodyPr>
            <a:normAutofit/>
          </a:bodyPr>
          <a:lstStyle/>
          <a:p>
            <a:pPr lvl="1"/>
            <a:r>
              <a:rPr lang="en-US" sz="2800" dirty="0"/>
              <a:t>Question &amp; answer</a:t>
            </a:r>
          </a:p>
          <a:p>
            <a:pPr lvl="1"/>
            <a:r>
              <a:rPr lang="en-US" sz="2800" dirty="0"/>
              <a:t>Problem-solution</a:t>
            </a:r>
          </a:p>
          <a:p>
            <a:pPr lvl="1"/>
            <a:r>
              <a:rPr lang="en-US" sz="2800" dirty="0"/>
              <a:t>General to specific - exemplification</a:t>
            </a:r>
          </a:p>
          <a:p>
            <a:pPr lvl="1"/>
            <a:r>
              <a:rPr lang="en-US" sz="2800" dirty="0"/>
              <a:t>Comparison-contrast</a:t>
            </a:r>
          </a:p>
          <a:p>
            <a:pPr lvl="1"/>
            <a:r>
              <a:rPr lang="en-US" sz="2800" dirty="0"/>
              <a:t>Narration</a:t>
            </a:r>
          </a:p>
          <a:p>
            <a:pPr lvl="1"/>
            <a:r>
              <a:rPr lang="en-US" sz="2800" dirty="0"/>
              <a:t>Description </a:t>
            </a:r>
          </a:p>
        </p:txBody>
      </p:sp>
    </p:spTree>
    <p:extLst>
      <p:ext uri="{BB962C8B-B14F-4D97-AF65-F5344CB8AC3E}">
        <p14:creationId xmlns:p14="http://schemas.microsoft.com/office/powerpoint/2010/main" val="177170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F1DB74-FA49-C64A-B882-66F10ACF72DE}"/>
              </a:ext>
            </a:extLst>
          </p:cNvPr>
          <p:cNvSpPr>
            <a:spLocks noGrp="1"/>
          </p:cNvSpPr>
          <p:nvPr>
            <p:ph type="title"/>
          </p:nvPr>
        </p:nvSpPr>
        <p:spPr/>
        <p:txBody>
          <a:bodyPr/>
          <a:lstStyle/>
          <a:p>
            <a:r>
              <a:rPr lang="en-US" dirty="0"/>
              <a:t>What is the purpose of the speech?</a:t>
            </a:r>
            <a:endParaRPr lang="el-GR" dirty="0"/>
          </a:p>
        </p:txBody>
      </p:sp>
      <p:sp>
        <p:nvSpPr>
          <p:cNvPr id="3" name="Θέση περιεχομένου 2">
            <a:extLst>
              <a:ext uri="{FF2B5EF4-FFF2-40B4-BE49-F238E27FC236}">
                <a16:creationId xmlns:a16="http://schemas.microsoft.com/office/drawing/2014/main" id="{43917D4D-86E1-D749-9EF7-DC72D68B008F}"/>
              </a:ext>
            </a:extLst>
          </p:cNvPr>
          <p:cNvSpPr>
            <a:spLocks noGrp="1"/>
          </p:cNvSpPr>
          <p:nvPr>
            <p:ph sz="quarter" idx="13"/>
          </p:nvPr>
        </p:nvSpPr>
        <p:spPr>
          <a:xfrm>
            <a:off x="685800" y="2063396"/>
            <a:ext cx="8596669" cy="3311189"/>
          </a:xfrm>
        </p:spPr>
        <p:txBody>
          <a:bodyPr/>
          <a:lstStyle/>
          <a:p>
            <a:pPr marL="0" indent="0">
              <a:buNone/>
            </a:pPr>
            <a:r>
              <a:rPr lang="en-US" sz="2800" dirty="0"/>
              <a:t>Informative or persuasive speech? To what extent?</a:t>
            </a:r>
          </a:p>
          <a:p>
            <a:endParaRPr lang="el-GR" dirty="0"/>
          </a:p>
        </p:txBody>
      </p:sp>
    </p:spTree>
    <p:extLst>
      <p:ext uri="{BB962C8B-B14F-4D97-AF65-F5344CB8AC3E}">
        <p14:creationId xmlns:p14="http://schemas.microsoft.com/office/powerpoint/2010/main" val="4589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49651-85D8-453B-88A6-999C9ABB5268}"/>
              </a:ext>
            </a:extLst>
          </p:cNvPr>
          <p:cNvSpPr>
            <a:spLocks noGrp="1"/>
          </p:cNvSpPr>
          <p:nvPr>
            <p:ph type="title"/>
          </p:nvPr>
        </p:nvSpPr>
        <p:spPr>
          <a:xfrm>
            <a:off x="685800" y="325075"/>
            <a:ext cx="10396882" cy="689994"/>
          </a:xfrm>
        </p:spPr>
        <p:txBody>
          <a:bodyPr>
            <a:normAutofit/>
          </a:bodyPr>
          <a:lstStyle/>
          <a:p>
            <a:r>
              <a:rPr lang="en-US" dirty="0"/>
              <a:t>Speech techniques </a:t>
            </a:r>
          </a:p>
        </p:txBody>
      </p:sp>
      <p:sp>
        <p:nvSpPr>
          <p:cNvPr id="3" name="Θέση περιεχομένου 2">
            <a:extLst>
              <a:ext uri="{FF2B5EF4-FFF2-40B4-BE49-F238E27FC236}">
                <a16:creationId xmlns:a16="http://schemas.microsoft.com/office/drawing/2014/main" id="{87C46DE4-3C06-412F-85D8-EC16E50595EA}"/>
              </a:ext>
            </a:extLst>
          </p:cNvPr>
          <p:cNvSpPr>
            <a:spLocks noGrp="1"/>
          </p:cNvSpPr>
          <p:nvPr>
            <p:ph sz="quarter" idx="13"/>
          </p:nvPr>
        </p:nvSpPr>
        <p:spPr>
          <a:xfrm>
            <a:off x="685800" y="1123333"/>
            <a:ext cx="10394707" cy="4065902"/>
          </a:xfrm>
        </p:spPr>
        <p:txBody>
          <a:bodyPr>
            <a:noAutofit/>
          </a:bodyPr>
          <a:lstStyle/>
          <a:p>
            <a:pPr>
              <a:lnSpc>
                <a:spcPct val="100000"/>
              </a:lnSpc>
            </a:pPr>
            <a:r>
              <a:rPr lang="en-US" sz="2400" dirty="0">
                <a:latin typeface="+mj-lt"/>
              </a:rPr>
              <a:t>Humor</a:t>
            </a:r>
          </a:p>
          <a:p>
            <a:pPr>
              <a:lnSpc>
                <a:spcPct val="100000"/>
              </a:lnSpc>
            </a:pPr>
            <a:r>
              <a:rPr lang="en-US" sz="2400" dirty="0">
                <a:latin typeface="+mj-lt"/>
              </a:rPr>
              <a:t>Irony</a:t>
            </a:r>
          </a:p>
          <a:p>
            <a:pPr>
              <a:lnSpc>
                <a:spcPct val="100000"/>
              </a:lnSpc>
            </a:pPr>
            <a:r>
              <a:rPr lang="en-US" sz="2400" dirty="0">
                <a:latin typeface="+mj-lt"/>
              </a:rPr>
              <a:t>Visual aids </a:t>
            </a:r>
          </a:p>
          <a:p>
            <a:pPr>
              <a:lnSpc>
                <a:spcPct val="100000"/>
              </a:lnSpc>
            </a:pPr>
            <a:r>
              <a:rPr lang="en-US" sz="2400" dirty="0">
                <a:effectLst/>
                <a:latin typeface="+mj-lt"/>
                <a:ea typeface="Calibri" panose="020F0502020204030204" pitchFamily="34" charset="0"/>
                <a:cs typeface="Times New Roman" panose="02020603050405020304" pitchFamily="18" charset="0"/>
              </a:rPr>
              <a:t>Anecdotes –personal stories</a:t>
            </a:r>
          </a:p>
          <a:p>
            <a:pPr>
              <a:lnSpc>
                <a:spcPct val="100000"/>
              </a:lnSpc>
            </a:pPr>
            <a:r>
              <a:rPr lang="en-US" sz="2400" dirty="0">
                <a:effectLst/>
                <a:latin typeface="+mj-lt"/>
                <a:ea typeface="Calibri" panose="020F0502020204030204" pitchFamily="34" charset="0"/>
                <a:cs typeface="Times New Roman" panose="02020603050405020304" pitchFamily="18" charset="0"/>
              </a:rPr>
              <a:t>Imagery </a:t>
            </a:r>
          </a:p>
          <a:p>
            <a:pPr>
              <a:lnSpc>
                <a:spcPct val="100000"/>
              </a:lnSpc>
            </a:pPr>
            <a:r>
              <a:rPr lang="en-US" sz="2400" dirty="0">
                <a:effectLst/>
                <a:latin typeface="+mj-lt"/>
                <a:ea typeface="Calibri" panose="020F0502020204030204" pitchFamily="34" charset="0"/>
                <a:cs typeface="Times New Roman" panose="02020603050405020304" pitchFamily="18" charset="0"/>
              </a:rPr>
              <a:t>Vivid details </a:t>
            </a:r>
          </a:p>
          <a:p>
            <a:pPr>
              <a:lnSpc>
                <a:spcPct val="100000"/>
              </a:lnSpc>
            </a:pPr>
            <a:r>
              <a:rPr lang="en-US" sz="2400" dirty="0">
                <a:effectLst/>
                <a:latin typeface="+mj-lt"/>
                <a:ea typeface="Calibri" panose="020F0502020204030204" pitchFamily="34" charset="0"/>
                <a:cs typeface="Times New Roman" panose="02020603050405020304" pitchFamily="18" charset="0"/>
              </a:rPr>
              <a:t>Contrasts  </a:t>
            </a:r>
          </a:p>
          <a:p>
            <a:pPr>
              <a:lnSpc>
                <a:spcPct val="100000"/>
              </a:lnSpc>
            </a:pPr>
            <a:r>
              <a:rPr lang="en-US" sz="2400" dirty="0">
                <a:effectLst/>
                <a:latin typeface="+mj-lt"/>
                <a:ea typeface="Calibri" panose="020F0502020204030204" pitchFamily="34" charset="0"/>
                <a:cs typeface="Times New Roman" panose="02020603050405020304" pitchFamily="18" charset="0"/>
              </a:rPr>
              <a:t>Use of questions (signposting, rhetorical, </a:t>
            </a:r>
            <a:r>
              <a:rPr lang="en-US" sz="2400" dirty="0">
                <a:latin typeface="+mj-lt"/>
                <a:ea typeface="Calibri" panose="020F0502020204030204" pitchFamily="34" charset="0"/>
                <a:cs typeface="Times New Roman" panose="02020603050405020304" pitchFamily="18" charset="0"/>
              </a:rPr>
              <a:t>no answer, </a:t>
            </a:r>
            <a:r>
              <a:rPr lang="en-US" sz="2400" dirty="0">
                <a:effectLst/>
                <a:latin typeface="+mj-lt"/>
                <a:ea typeface="Calibri" panose="020F0502020204030204" pitchFamily="34" charset="0"/>
                <a:cs typeface="Times New Roman" panose="02020603050405020304" pitchFamily="18" charset="0"/>
              </a:rPr>
              <a:t>help the audience follow the argument) </a:t>
            </a:r>
          </a:p>
          <a:p>
            <a:pPr>
              <a:lnSpc>
                <a:spcPct val="100000"/>
              </a:lnSpc>
            </a:pPr>
            <a:r>
              <a:rPr lang="en-US" sz="2400" dirty="0">
                <a:effectLst/>
                <a:latin typeface="+mj-lt"/>
                <a:ea typeface="Calibri" panose="020F0502020204030204" pitchFamily="34" charset="0"/>
                <a:cs typeface="Times New Roman" panose="02020603050405020304" pitchFamily="18" charset="0"/>
              </a:rPr>
              <a:t>Parallel structure </a:t>
            </a:r>
          </a:p>
          <a:p>
            <a:pPr>
              <a:lnSpc>
                <a:spcPct val="100000"/>
              </a:lnSpc>
            </a:pPr>
            <a:r>
              <a:rPr lang="en-US" sz="2400" dirty="0">
                <a:latin typeface="+mj-lt"/>
                <a:cs typeface="Times New Roman" panose="02020603050405020304" pitchFamily="18" charset="0"/>
              </a:rPr>
              <a:t>Intentionally repeated vocabulary</a:t>
            </a:r>
            <a:endParaRPr lang="en-US" sz="2400" dirty="0">
              <a:latin typeface="+mj-lt"/>
            </a:endParaRPr>
          </a:p>
        </p:txBody>
      </p:sp>
    </p:spTree>
    <p:extLst>
      <p:ext uri="{BB962C8B-B14F-4D97-AF65-F5344CB8AC3E}">
        <p14:creationId xmlns:p14="http://schemas.microsoft.com/office/powerpoint/2010/main" val="264045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B5CD81-C99E-4AE2-887C-38A3A45D67C4}"/>
              </a:ext>
            </a:extLst>
          </p:cNvPr>
          <p:cNvSpPr>
            <a:spLocks noGrp="1"/>
          </p:cNvSpPr>
          <p:nvPr>
            <p:ph type="title"/>
          </p:nvPr>
        </p:nvSpPr>
        <p:spPr>
          <a:xfrm>
            <a:off x="168665" y="384030"/>
            <a:ext cx="11151143" cy="807207"/>
          </a:xfrm>
        </p:spPr>
        <p:txBody>
          <a:bodyPr>
            <a:normAutofit fontScale="90000"/>
          </a:bodyPr>
          <a:lstStyle/>
          <a:p>
            <a:r>
              <a:rPr lang="en-US" dirty="0"/>
              <a:t>What speech strategies can be identified in the extracts? </a:t>
            </a:r>
          </a:p>
        </p:txBody>
      </p:sp>
      <p:sp>
        <p:nvSpPr>
          <p:cNvPr id="3" name="Θέση περιεχομένου 2">
            <a:extLst>
              <a:ext uri="{FF2B5EF4-FFF2-40B4-BE49-F238E27FC236}">
                <a16:creationId xmlns:a16="http://schemas.microsoft.com/office/drawing/2014/main" id="{127C0AD6-5AB4-4C5A-B82D-FE065ABCDD09}"/>
              </a:ext>
            </a:extLst>
          </p:cNvPr>
          <p:cNvSpPr>
            <a:spLocks noGrp="1"/>
          </p:cNvSpPr>
          <p:nvPr>
            <p:ph sz="quarter" idx="13"/>
          </p:nvPr>
        </p:nvSpPr>
        <p:spPr>
          <a:xfrm>
            <a:off x="546882" y="1487800"/>
            <a:ext cx="10394707" cy="487400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And if you now try to cram 100,000 chimpanzees into Oxford Street, or into Wembley Stadium, or Tienanmen Square or the Vatican, you will get chaos, complete chaos. Just imagine Wembley Stadium with 100,000 chimpanzees. Complete madness.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"Look, there is a god above the clouds! And if you don't do what I tell you to do, when you die,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God</a:t>
            </a:r>
            <a:r>
              <a:rPr lang="en-US" sz="2400" dirty="0">
                <a:effectLst/>
                <a:latin typeface="Calibri" panose="020F0502020204030204" pitchFamily="34" charset="0"/>
                <a:ea typeface="Calibri" panose="020F0502020204030204" pitchFamily="34" charset="0"/>
                <a:cs typeface="Times New Roman" panose="02020603050405020304" pitchFamily="18" charset="0"/>
              </a:rPr>
              <a:t> will punish you and send you to hell." And if you all believe this story that I've invented, then you will follow the same norms and laws and values, and you can cooperate. This is something only humans can do. You can never convince a chimpanzee to give you a banana by promising him, "... after you die, you'll go to chimpanzee heaven ..."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9621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B5CD81-C99E-4AE2-887C-38A3A45D67C4}"/>
              </a:ext>
            </a:extLst>
          </p:cNvPr>
          <p:cNvSpPr>
            <a:spLocks noGrp="1"/>
          </p:cNvSpPr>
          <p:nvPr>
            <p:ph type="title"/>
          </p:nvPr>
        </p:nvSpPr>
        <p:spPr>
          <a:xfrm>
            <a:off x="168665" y="384030"/>
            <a:ext cx="11151143" cy="807207"/>
          </a:xfrm>
        </p:spPr>
        <p:txBody>
          <a:bodyPr>
            <a:normAutofit fontScale="90000"/>
          </a:bodyPr>
          <a:lstStyle/>
          <a:p>
            <a:r>
              <a:rPr lang="en-US" dirty="0"/>
              <a:t>What speech strategies can be identified in the extracts? </a:t>
            </a:r>
          </a:p>
        </p:txBody>
      </p:sp>
      <p:sp>
        <p:nvSpPr>
          <p:cNvPr id="3" name="Θέση περιεχομένου 2">
            <a:extLst>
              <a:ext uri="{FF2B5EF4-FFF2-40B4-BE49-F238E27FC236}">
                <a16:creationId xmlns:a16="http://schemas.microsoft.com/office/drawing/2014/main" id="{127C0AD6-5AB4-4C5A-B82D-FE065ABCDD09}"/>
              </a:ext>
            </a:extLst>
          </p:cNvPr>
          <p:cNvSpPr>
            <a:spLocks noGrp="1"/>
          </p:cNvSpPr>
          <p:nvPr>
            <p:ph sz="quarter" idx="13"/>
          </p:nvPr>
        </p:nvSpPr>
        <p:spPr>
          <a:xfrm>
            <a:off x="546882" y="1487800"/>
            <a:ext cx="10394707" cy="4727649"/>
          </a:xfrm>
        </p:spPr>
        <p:txBody>
          <a:bodyPr>
            <a:normAutofit/>
          </a:bodyPr>
          <a:lstStyle/>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want to believe -- I want to believe -- that there is something special about me, about my body, about my brain, that makes me so superior to a dog or a pig, or a chimpanzee. </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And if there's a new opportunity or a new danger, the bees cannot reinvent the social system overnight. They cannot, for example, execute the queen and establish a republic of bees, or a communist dictatorship of worker bees.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I'm a chimpanzee and you're a chimpanzee, and I want to cooperate with you. I need to know you personally. What kind of chimpanzee are you? Are you a nice chimpanzee? Are you an evil chimpanzee? Are you trustworthy? If I don't know you, how can I cooperate with you? </a:t>
            </a:r>
            <a:endParaRPr lang="en-US" sz="2400" dirty="0"/>
          </a:p>
        </p:txBody>
      </p:sp>
    </p:spTree>
    <p:extLst>
      <p:ext uri="{BB962C8B-B14F-4D97-AF65-F5344CB8AC3E}">
        <p14:creationId xmlns:p14="http://schemas.microsoft.com/office/powerpoint/2010/main" val="321183726"/>
      </p:ext>
    </p:extLst>
  </p:cSld>
  <p:clrMapOvr>
    <a:masterClrMapping/>
  </p:clrMapOvr>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148</TotalTime>
  <Words>1229</Words>
  <Application>Microsoft Macintosh PowerPoint</Application>
  <PresentationFormat>Ευρεία οθόνη</PresentationFormat>
  <Paragraphs>68</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Arial</vt:lpstr>
      <vt:lpstr>Calibri</vt:lpstr>
      <vt:lpstr>Trebuchet MS</vt:lpstr>
      <vt:lpstr>Wingdings 3</vt:lpstr>
      <vt:lpstr>Όψη</vt:lpstr>
      <vt:lpstr>What explains the rise of humans? </vt:lpstr>
      <vt:lpstr>Watch the speech at</vt:lpstr>
      <vt:lpstr>Note-taking</vt:lpstr>
      <vt:lpstr>Do you know these places? What do they symbolize?</vt:lpstr>
      <vt:lpstr>Which of the following is the rhetorical organization pattern/s adopted in the speech?</vt:lpstr>
      <vt:lpstr>What is the purpose of the speech?</vt:lpstr>
      <vt:lpstr>Speech techniques </vt:lpstr>
      <vt:lpstr>What speech strategies can be identified in the extracts? </vt:lpstr>
      <vt:lpstr>What speech strategies can be identified in the extracts? </vt:lpstr>
      <vt:lpstr>What speech techniques are used in the conclusion? </vt:lpstr>
      <vt:lpstr>What speech techniques strategies can be identified in the extracts? </vt:lpstr>
      <vt:lpstr>Critical thinking discussion </vt:lpstr>
      <vt:lpstr>Derivatives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explains the rise of humans?</dc:title>
  <dc:creator>Zoe</dc:creator>
  <cp:lastModifiedBy>Ifigeneia Machili</cp:lastModifiedBy>
  <cp:revision>13</cp:revision>
  <dcterms:created xsi:type="dcterms:W3CDTF">2021-02-14T12:01:00Z</dcterms:created>
  <dcterms:modified xsi:type="dcterms:W3CDTF">2021-05-10T08:47:54Z</dcterms:modified>
</cp:coreProperties>
</file>