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355" r:id="rId3"/>
    <p:sldId id="463" r:id="rId4"/>
    <p:sldId id="356" r:id="rId5"/>
    <p:sldId id="357" r:id="rId6"/>
    <p:sldId id="454" r:id="rId7"/>
    <p:sldId id="590" r:id="rId8"/>
    <p:sldId id="313" r:id="rId9"/>
    <p:sldId id="627" r:id="rId10"/>
    <p:sldId id="620" r:id="rId11"/>
    <p:sldId id="592" r:id="rId12"/>
    <p:sldId id="593" r:id="rId13"/>
    <p:sldId id="594" r:id="rId14"/>
    <p:sldId id="621" r:id="rId15"/>
    <p:sldId id="624" r:id="rId16"/>
    <p:sldId id="675" r:id="rId17"/>
    <p:sldId id="464" r:id="rId18"/>
    <p:sldId id="465" r:id="rId19"/>
    <p:sldId id="451" r:id="rId20"/>
    <p:sldId id="453" r:id="rId21"/>
    <p:sldId id="455" r:id="rId22"/>
    <p:sldId id="459" r:id="rId23"/>
    <p:sldId id="460" r:id="rId24"/>
    <p:sldId id="456" r:id="rId25"/>
    <p:sldId id="457" r:id="rId26"/>
    <p:sldId id="461" r:id="rId27"/>
    <p:sldId id="458" r:id="rId28"/>
    <p:sldId id="462" r:id="rId29"/>
    <p:sldId id="628" r:id="rId30"/>
    <p:sldId id="629" r:id="rId31"/>
  </p:sldIdLst>
  <p:sldSz cx="9144000" cy="6858000" type="screen4x3"/>
  <p:notesSz cx="6797675" cy="987425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p:cViewPr varScale="1">
        <p:scale>
          <a:sx n="119" d="100"/>
          <a:sy n="119" d="100"/>
        </p:scale>
        <p:origin x="1245"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7365DB2A-85A6-4952-92B1-1F21777789F7}" type="datetimeFigureOut">
              <a:rPr lang="el-GR" smtClean="0"/>
              <a:pPr/>
              <a:t>16/3/2023</a:t>
            </a:fld>
            <a:endParaRPr lang="el-GR"/>
          </a:p>
        </p:txBody>
      </p:sp>
      <p:sp>
        <p:nvSpPr>
          <p:cNvPr id="4" name="3 - Θέση εικόνας διαφάνειας"/>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E856E296-4185-42B7-89E4-20A81EC874FA}"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45C971B8-8FD0-488F-A8B6-1427725EB05B}" type="datetimeFigureOut">
              <a:rPr lang="el-GR" smtClean="0"/>
              <a:pPr/>
              <a:t>16/3/2023</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725EC0E-6980-4049-AC1E-BDD6E4737AA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45C971B8-8FD0-488F-A8B6-1427725EB05B}" type="datetimeFigureOut">
              <a:rPr lang="el-GR" smtClean="0"/>
              <a:pPr/>
              <a:t>16/3/2023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725EC0E-6980-4049-AC1E-BDD6E4737AA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45C971B8-8FD0-488F-A8B6-1427725EB05B}" type="datetimeFigureOut">
              <a:rPr lang="el-GR" smtClean="0"/>
              <a:pPr/>
              <a:t>16/3/2023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725EC0E-6980-4049-AC1E-BDD6E4737AA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45C971B8-8FD0-488F-A8B6-1427725EB05B}" type="datetimeFigureOut">
              <a:rPr lang="el-GR" smtClean="0"/>
              <a:pPr/>
              <a:t>16/3/2023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725EC0E-6980-4049-AC1E-BDD6E4737AA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5C971B8-8FD0-488F-A8B6-1427725EB05B}" type="datetimeFigureOut">
              <a:rPr lang="el-GR" smtClean="0"/>
              <a:pPr/>
              <a:t>16/3/2023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725EC0E-6980-4049-AC1E-BDD6E4737AA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45C971B8-8FD0-488F-A8B6-1427725EB05B}" type="datetimeFigureOut">
              <a:rPr lang="el-GR" smtClean="0"/>
              <a:pPr/>
              <a:t>16/3/2023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725EC0E-6980-4049-AC1E-BDD6E4737AA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6" name="25 - Θέση ημερομηνίας"/>
          <p:cNvSpPr>
            <a:spLocks noGrp="1"/>
          </p:cNvSpPr>
          <p:nvPr>
            <p:ph type="dt" sz="half" idx="10"/>
          </p:nvPr>
        </p:nvSpPr>
        <p:spPr/>
        <p:txBody>
          <a:bodyPr rtlCol="0"/>
          <a:lstStyle/>
          <a:p>
            <a:fld id="{45C971B8-8FD0-488F-A8B6-1427725EB05B}" type="datetimeFigureOut">
              <a:rPr lang="el-GR" smtClean="0"/>
              <a:pPr/>
              <a:t>16/3/2023</a:t>
            </a:fld>
            <a:endParaRPr lang="el-GR"/>
          </a:p>
        </p:txBody>
      </p:sp>
      <p:sp>
        <p:nvSpPr>
          <p:cNvPr id="27" name="26 - Θέση αριθμού διαφάνειας"/>
          <p:cNvSpPr>
            <a:spLocks noGrp="1"/>
          </p:cNvSpPr>
          <p:nvPr>
            <p:ph type="sldNum" sz="quarter" idx="11"/>
          </p:nvPr>
        </p:nvSpPr>
        <p:spPr/>
        <p:txBody>
          <a:bodyPr rtlCol="0"/>
          <a:lstStyle/>
          <a:p>
            <a:fld id="{D725EC0E-6980-4049-AC1E-BDD6E4737AAF}"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45C971B8-8FD0-488F-A8B6-1427725EB05B}" type="datetimeFigureOut">
              <a:rPr lang="el-GR" smtClean="0"/>
              <a:pPr/>
              <a:t>16/3/2023</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D725EC0E-6980-4049-AC1E-BDD6E4737AA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5C971B8-8FD0-488F-A8B6-1427725EB05B}" type="datetimeFigureOut">
              <a:rPr lang="el-GR" smtClean="0"/>
              <a:pPr/>
              <a:t>16/3/2023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725EC0E-6980-4049-AC1E-BDD6E4737AA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45C971B8-8FD0-488F-A8B6-1427725EB05B}" type="datetimeFigureOut">
              <a:rPr lang="el-GR" smtClean="0"/>
              <a:pPr/>
              <a:t>16/3/2023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725EC0E-6980-4049-AC1E-BDD6E4737AA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5C971B8-8FD0-488F-A8B6-1427725EB05B}" type="datetimeFigureOut">
              <a:rPr lang="el-GR" smtClean="0"/>
              <a:pPr/>
              <a:t>16/3/2023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725EC0E-6980-4049-AC1E-BDD6E4737AA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5C971B8-8FD0-488F-A8B6-1427725EB05B}" type="datetimeFigureOut">
              <a:rPr lang="el-GR" smtClean="0"/>
              <a:pPr/>
              <a:t>16/3/2023</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725EC0E-6980-4049-AC1E-BDD6E4737AA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doi.org/10.1016/j.leaqua.2005.07.012" TargetMode="External"/><Relationship Id="rId3" Type="http://schemas.openxmlformats.org/officeDocument/2006/relationships/hyperlink" Target="https://doi.org/10.1177%2F1741143209339650" TargetMode="External"/><Relationship Id="rId7" Type="http://schemas.openxmlformats.org/officeDocument/2006/relationships/hyperlink" Target="https://doi.org/10.1108/LODJ-07-2019-0338" TargetMode="External"/><Relationship Id="rId2" Type="http://schemas.openxmlformats.org/officeDocument/2006/relationships/hyperlink" Target="https://doi.org/10.1007/s10551-010-0610-2" TargetMode="External"/><Relationship Id="rId1" Type="http://schemas.openxmlformats.org/officeDocument/2006/relationships/slideLayout" Target="../slideLayouts/slideLayout2.xml"/><Relationship Id="rId6" Type="http://schemas.openxmlformats.org/officeDocument/2006/relationships/hyperlink" Target="https://bit.ly/3vwALcJ" TargetMode="External"/><Relationship Id="rId5" Type="http://schemas.openxmlformats.org/officeDocument/2006/relationships/hyperlink" Target="https://doi.org/10.1057/9780230299184_14" TargetMode="External"/><Relationship Id="rId4" Type="http://schemas.openxmlformats.org/officeDocument/2006/relationships/hyperlink" Target="https://doi.org/10.1007/s10551-012-1470-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doi.org/10.1111/j.1365-2834.2010.01113.x" TargetMode="External"/><Relationship Id="rId3" Type="http://schemas.openxmlformats.org/officeDocument/2006/relationships/hyperlink" Target="https://people.bethel.edu/~irvjus/PDF/Irving,Justin-RegentUniversity_final.pdf" TargetMode="External"/><Relationship Id="rId7" Type="http://schemas.openxmlformats.org/officeDocument/2006/relationships/hyperlink" Target="https://doi.org/10.1016/j.leaqua.2010.07.015" TargetMode="External"/><Relationship Id="rId2" Type="http://schemas.openxmlformats.org/officeDocument/2006/relationships/hyperlink" Target="https://doi.org/10.1016/j.leaqua.2005.03.002" TargetMode="External"/><Relationship Id="rId1" Type="http://schemas.openxmlformats.org/officeDocument/2006/relationships/slideLayout" Target="../slideLayouts/slideLayout2.xml"/><Relationship Id="rId6" Type="http://schemas.openxmlformats.org/officeDocument/2006/relationships/hyperlink" Target="https://doi.org/10.1177/0149206307308913" TargetMode="External"/><Relationship Id="rId5" Type="http://schemas.openxmlformats.org/officeDocument/2006/relationships/hyperlink" Target="https://doi.org/10.1016/j.leaqua.2005.07.003" TargetMode="External"/><Relationship Id="rId4" Type="http://schemas.openxmlformats.org/officeDocument/2006/relationships/hyperlink" Target="https://doi.org/10.1037/0021-9010.89.5.755" TargetMode="External"/><Relationship Id="rId9" Type="http://schemas.openxmlformats.org/officeDocument/2006/relationships/hyperlink" Target="https://doi.org/10.1080/14766086.2018.148256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SEDvD1IICf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85720" y="2143116"/>
            <a:ext cx="8678768" cy="1470025"/>
          </a:xfrm>
        </p:spPr>
        <p:txBody>
          <a:bodyPr>
            <a:normAutofit/>
          </a:bodyPr>
          <a:lstStyle/>
          <a:p>
            <a:pPr algn="ctr"/>
            <a:r>
              <a:rPr lang="el-GR" dirty="0"/>
              <a:t>Ηγεσία και Ταλέντο</a:t>
            </a:r>
          </a:p>
        </p:txBody>
      </p:sp>
      <p:sp>
        <p:nvSpPr>
          <p:cNvPr id="3" name="2 - Υπότιτλος"/>
          <p:cNvSpPr>
            <a:spLocks noGrp="1"/>
          </p:cNvSpPr>
          <p:nvPr>
            <p:ph type="subTitle" idx="1"/>
          </p:nvPr>
        </p:nvSpPr>
        <p:spPr>
          <a:xfrm>
            <a:off x="395536" y="4293096"/>
            <a:ext cx="6552728" cy="1752600"/>
          </a:xfrm>
        </p:spPr>
        <p:txBody>
          <a:bodyPr/>
          <a:lstStyle/>
          <a:p>
            <a:r>
              <a:rPr lang="el-GR" dirty="0"/>
              <a:t>Παναγιώτης Γκορέζης: </a:t>
            </a:r>
            <a:r>
              <a:rPr lang="en-US" dirty="0"/>
              <a:t>gkorezis@econ.auth.gr</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2A5EB287-A3E8-43E7-B871-EC30D07E06D7}"/>
              </a:ext>
            </a:extLst>
          </p:cNvPr>
          <p:cNvSpPr>
            <a:spLocks noGrp="1"/>
          </p:cNvSpPr>
          <p:nvPr>
            <p:ph type="title"/>
          </p:nvPr>
        </p:nvSpPr>
        <p:spPr>
          <a:xfrm>
            <a:off x="251520" y="688258"/>
            <a:ext cx="6642497" cy="620316"/>
          </a:xfrm>
        </p:spPr>
        <p:txBody>
          <a:bodyPr vert="horz" lIns="68580" tIns="34290" rIns="68580" bIns="34290" rtlCol="0" anchor="t">
            <a:normAutofit/>
          </a:bodyPr>
          <a:lstStyle/>
          <a:p>
            <a:r>
              <a:rPr lang="el-GR" altLang="el-GR" sz="2400" b="1" dirty="0">
                <a:solidFill>
                  <a:srgbClr val="003467"/>
                </a:solidFill>
                <a:latin typeface="Arial" charset="0"/>
                <a:ea typeface="+mn-ea"/>
                <a:cs typeface="Arial" charset="0"/>
              </a:rPr>
              <a:t>Πνευματική ηγεσία</a:t>
            </a:r>
            <a:endParaRPr lang="en-US" altLang="el-GR" sz="2400" b="1" dirty="0">
              <a:solidFill>
                <a:srgbClr val="003467"/>
              </a:solidFill>
              <a:latin typeface="Arial" charset="0"/>
              <a:ea typeface="+mn-ea"/>
              <a:cs typeface="Arial" charset="0"/>
            </a:endParaRPr>
          </a:p>
        </p:txBody>
      </p:sp>
      <p:sp>
        <p:nvSpPr>
          <p:cNvPr id="50179" name="Content Placeholder 2">
            <a:extLst>
              <a:ext uri="{FF2B5EF4-FFF2-40B4-BE49-F238E27FC236}">
                <a16:creationId xmlns:a16="http://schemas.microsoft.com/office/drawing/2014/main" id="{8D135064-A594-4887-BF57-AF62589287E3}"/>
              </a:ext>
            </a:extLst>
          </p:cNvPr>
          <p:cNvSpPr>
            <a:spLocks noGrp="1"/>
          </p:cNvSpPr>
          <p:nvPr>
            <p:ph idx="1"/>
          </p:nvPr>
        </p:nvSpPr>
        <p:spPr>
          <a:xfrm>
            <a:off x="251520" y="3072102"/>
            <a:ext cx="8651933" cy="3525250"/>
          </a:xfrm>
        </p:spPr>
        <p:txBody>
          <a:bodyPr>
            <a:normAutofit/>
          </a:bodyPr>
          <a:lstStyle/>
          <a:p>
            <a:pPr marL="82153" indent="0" algn="just">
              <a:spcBef>
                <a:spcPts val="0"/>
              </a:spcBef>
              <a:buClr>
                <a:schemeClr val="tx1"/>
              </a:buClr>
              <a:buNone/>
            </a:pPr>
            <a:r>
              <a:rPr lang="el-GR" altLang="el-GR" sz="2000" dirty="0">
                <a:cs typeface="Calibri" panose="020F0502020204030204" pitchFamily="34" charset="0"/>
              </a:rPr>
              <a:t>Ο πνευματικός ηγέτης</a:t>
            </a:r>
            <a:r>
              <a:rPr lang="en-US" altLang="el-GR" sz="2000" dirty="0">
                <a:cs typeface="Calibri" panose="020F0502020204030204" pitchFamily="34" charset="0"/>
              </a:rPr>
              <a:t> </a:t>
            </a:r>
            <a:r>
              <a:rPr lang="en-US" altLang="el-GR" sz="1600" dirty="0">
                <a:cs typeface="Calibri" panose="020F0502020204030204" pitchFamily="34" charset="0"/>
              </a:rPr>
              <a:t>(</a:t>
            </a:r>
            <a:r>
              <a:rPr lang="en-US" altLang="el-GR" sz="1600" dirty="0" err="1">
                <a:cs typeface="Calibri" panose="020F0502020204030204" pitchFamily="34" charset="0"/>
              </a:rPr>
              <a:t>Fairholm</a:t>
            </a:r>
            <a:r>
              <a:rPr lang="en-US" altLang="el-GR" sz="1600" dirty="0">
                <a:cs typeface="Calibri" panose="020F0502020204030204" pitchFamily="34" charset="0"/>
              </a:rPr>
              <a:t>, 2000; Reave, 2005):</a:t>
            </a:r>
            <a:endParaRPr lang="el-GR" altLang="el-GR" sz="1600" dirty="0">
              <a:cs typeface="Calibri" panose="020F0502020204030204" pitchFamily="34" charset="0"/>
            </a:endParaRPr>
          </a:p>
          <a:p>
            <a:pPr algn="just">
              <a:spcBef>
                <a:spcPts val="0"/>
              </a:spcBef>
              <a:buClr>
                <a:schemeClr val="tx1"/>
              </a:buClr>
              <a:buFont typeface="Wingdings" panose="05000000000000000000" pitchFamily="2" charset="2"/>
              <a:buChar char="§"/>
            </a:pPr>
            <a:r>
              <a:rPr lang="el-GR" altLang="el-GR" sz="2000" dirty="0">
                <a:cs typeface="Calibri" panose="020F0502020204030204" pitchFamily="34" charset="0"/>
              </a:rPr>
              <a:t>Έχει υψηλές διανοητικές ικανότητες</a:t>
            </a:r>
            <a:endParaRPr lang="en-US" altLang="el-GR" sz="2000" dirty="0">
              <a:cs typeface="Calibri" panose="020F0502020204030204" pitchFamily="34" charset="0"/>
            </a:endParaRPr>
          </a:p>
          <a:p>
            <a:pPr algn="just">
              <a:spcBef>
                <a:spcPts val="0"/>
              </a:spcBef>
              <a:buClr>
                <a:schemeClr val="tx1"/>
              </a:buClr>
              <a:buFont typeface="Wingdings" panose="05000000000000000000" pitchFamily="2" charset="2"/>
              <a:buChar char="§"/>
            </a:pPr>
            <a:r>
              <a:rPr lang="el-GR" altLang="el-GR" sz="2000" dirty="0">
                <a:cs typeface="Calibri" panose="020F0502020204030204" pitchFamily="34" charset="0"/>
              </a:rPr>
              <a:t>Εστιάζει σε αξίες όπως συμπόνια, αγάπη, υπομονή, συγχώρεση, υπευθυνότητα, σεβασμός, αναγνώριση</a:t>
            </a:r>
            <a:endParaRPr lang="en-US" altLang="el-GR" sz="2000" dirty="0">
              <a:cs typeface="Calibri" panose="020F0502020204030204" pitchFamily="34" charset="0"/>
            </a:endParaRPr>
          </a:p>
          <a:p>
            <a:pPr algn="just">
              <a:spcBef>
                <a:spcPts val="0"/>
              </a:spcBef>
              <a:buClr>
                <a:schemeClr val="tx1"/>
              </a:buClr>
              <a:buFont typeface="Wingdings" panose="05000000000000000000" pitchFamily="2" charset="2"/>
              <a:buChar char="§"/>
            </a:pPr>
            <a:r>
              <a:rPr lang="el-GR" altLang="el-GR" sz="2000" dirty="0">
                <a:cs typeface="Calibri" panose="020F0502020204030204" pitchFamily="34" charset="0"/>
              </a:rPr>
              <a:t>Έχει ακεραιότητα</a:t>
            </a:r>
            <a:endParaRPr lang="en-US" altLang="el-GR" sz="2000" dirty="0">
              <a:cs typeface="Calibri" panose="020F0502020204030204" pitchFamily="34" charset="0"/>
            </a:endParaRPr>
          </a:p>
          <a:p>
            <a:pPr algn="just">
              <a:spcBef>
                <a:spcPts val="0"/>
              </a:spcBef>
              <a:buClr>
                <a:schemeClr val="tx1"/>
              </a:buClr>
              <a:buFont typeface="Wingdings" panose="05000000000000000000" pitchFamily="2" charset="2"/>
              <a:buChar char="§"/>
            </a:pPr>
            <a:r>
              <a:rPr lang="el-GR" altLang="el-GR" sz="2000" dirty="0">
                <a:cs typeface="Calibri" panose="020F0502020204030204" pitchFamily="34" charset="0"/>
              </a:rPr>
              <a:t>Είναι ειλικρινής</a:t>
            </a:r>
          </a:p>
          <a:p>
            <a:pPr marL="0" indent="0" algn="just">
              <a:spcBef>
                <a:spcPts val="0"/>
              </a:spcBef>
              <a:buClr>
                <a:schemeClr val="tx1"/>
              </a:buClr>
              <a:buNone/>
            </a:pPr>
            <a:endParaRPr lang="en-US" altLang="el-GR" sz="2000" dirty="0">
              <a:cs typeface="Calibri" panose="020F0502020204030204" pitchFamily="34" charset="0"/>
            </a:endParaRPr>
          </a:p>
          <a:p>
            <a:pPr marL="82153" indent="0" algn="just">
              <a:spcBef>
                <a:spcPts val="0"/>
              </a:spcBef>
              <a:buClr>
                <a:schemeClr val="tx1"/>
              </a:buClr>
              <a:buNone/>
            </a:pPr>
            <a:r>
              <a:rPr lang="el-GR" altLang="el-GR" sz="2000" dirty="0">
                <a:cs typeface="Calibri" panose="020F0502020204030204" pitchFamily="34" charset="0"/>
              </a:rPr>
              <a:t>Αποτελέσματα</a:t>
            </a:r>
            <a:r>
              <a:rPr lang="en-US" altLang="el-GR" sz="2000" dirty="0">
                <a:cs typeface="Calibri" panose="020F0502020204030204" pitchFamily="34" charset="0"/>
              </a:rPr>
              <a:t>: </a:t>
            </a:r>
            <a:r>
              <a:rPr lang="el-GR" altLang="el-GR" sz="2000" dirty="0">
                <a:cs typeface="Calibri" panose="020F0502020204030204" pitchFamily="34" charset="0"/>
              </a:rPr>
              <a:t>οργανωσιακή δέσμευση, ανταπόδοση στον οργανισμό </a:t>
            </a:r>
            <a:r>
              <a:rPr lang="el-GR" altLang="el-GR" sz="1600" dirty="0">
                <a:cs typeface="Calibri" panose="020F0502020204030204" pitchFamily="34" charset="0"/>
              </a:rPr>
              <a:t>(</a:t>
            </a:r>
            <a:r>
              <a:rPr lang="en-US" altLang="el-GR" sz="1600" dirty="0">
                <a:cs typeface="Calibri" panose="020F0502020204030204" pitchFamily="34" charset="0"/>
              </a:rPr>
              <a:t>Morrison &amp; Robinson, 1997</a:t>
            </a:r>
            <a:r>
              <a:rPr lang="el-GR" altLang="el-GR" sz="1600" dirty="0">
                <a:cs typeface="Calibri" panose="020F0502020204030204" pitchFamily="34" charset="0"/>
              </a:rPr>
              <a:t>), </a:t>
            </a:r>
            <a:r>
              <a:rPr lang="el-GR" altLang="el-GR" sz="2000" dirty="0">
                <a:cs typeface="Calibri" panose="020F0502020204030204" pitchFamily="34" charset="0"/>
              </a:rPr>
              <a:t>ψυχολογική ενδυνάμωση </a:t>
            </a:r>
            <a:r>
              <a:rPr lang="el-GR" altLang="el-GR" sz="1600" dirty="0">
                <a:cs typeface="Calibri" panose="020F0502020204030204" pitchFamily="34" charset="0"/>
              </a:rPr>
              <a:t>(</a:t>
            </a:r>
            <a:r>
              <a:rPr lang="en-US" altLang="el-GR" sz="1600" dirty="0" err="1">
                <a:cs typeface="Calibri" panose="020F0502020204030204" pitchFamily="34" charset="0"/>
              </a:rPr>
              <a:t>Rasouli</a:t>
            </a:r>
            <a:r>
              <a:rPr lang="en-US" altLang="el-GR" sz="1600" dirty="0">
                <a:cs typeface="Calibri" panose="020F0502020204030204" pitchFamily="34" charset="0"/>
              </a:rPr>
              <a:t> et al., 2013</a:t>
            </a:r>
            <a:r>
              <a:rPr lang="el-GR" altLang="el-GR" sz="1600" dirty="0">
                <a:cs typeface="Calibri" panose="020F0502020204030204" pitchFamily="34" charset="0"/>
              </a:rPr>
              <a:t>), </a:t>
            </a:r>
            <a:r>
              <a:rPr lang="el-GR" altLang="el-GR" sz="2000" dirty="0">
                <a:cs typeface="Calibri" panose="020F0502020204030204" pitchFamily="34" charset="0"/>
              </a:rPr>
              <a:t>μειωμένο </a:t>
            </a:r>
            <a:r>
              <a:rPr lang="en-US" altLang="el-GR" sz="2000" dirty="0">
                <a:cs typeface="Calibri" panose="020F0502020204030204" pitchFamily="34" charset="0"/>
              </a:rPr>
              <a:t>burnout </a:t>
            </a:r>
            <a:r>
              <a:rPr lang="en-US" altLang="el-GR" sz="1600" dirty="0">
                <a:cs typeface="Calibri" panose="020F0502020204030204" pitchFamily="34" charset="0"/>
              </a:rPr>
              <a:t>(Yang &amp; Fry, 2018) </a:t>
            </a:r>
            <a:r>
              <a:rPr lang="el-GR" altLang="el-GR" sz="2000" dirty="0">
                <a:cs typeface="Calibri" panose="020F0502020204030204" pitchFamily="34" charset="0"/>
              </a:rPr>
              <a:t>κ.ά.</a:t>
            </a:r>
          </a:p>
        </p:txBody>
      </p:sp>
      <p:sp>
        <p:nvSpPr>
          <p:cNvPr id="5" name="TextBox 4">
            <a:extLst>
              <a:ext uri="{FF2B5EF4-FFF2-40B4-BE49-F238E27FC236}">
                <a16:creationId xmlns:a16="http://schemas.microsoft.com/office/drawing/2014/main" id="{E747B5F0-5551-47B6-91E3-284C50AC3E75}"/>
              </a:ext>
            </a:extLst>
          </p:cNvPr>
          <p:cNvSpPr txBox="1"/>
          <p:nvPr/>
        </p:nvSpPr>
        <p:spPr>
          <a:xfrm>
            <a:off x="95353" y="1268760"/>
            <a:ext cx="8795949" cy="1323439"/>
          </a:xfrm>
          <a:prstGeom prst="rect">
            <a:avLst/>
          </a:prstGeom>
          <a:noFill/>
        </p:spPr>
        <p:txBody>
          <a:bodyPr wrap="square">
            <a:spAutoFit/>
          </a:bodyPr>
          <a:lstStyle/>
          <a:p>
            <a:pPr algn="just"/>
            <a:r>
              <a:rPr lang="el-GR" sz="2000" dirty="0">
                <a:cs typeface="Calibri" panose="020F0502020204030204" pitchFamily="34" charset="0"/>
              </a:rPr>
              <a:t>Η πνευματική ηγεσία παρακινεί εσωτερικά τους εργαζόμενους με ενέργειες μέσω των οποίων «καλούνται» να εκτιμήσουν τον εαυτό τους και να εκτιμήσουν την εργασία τους την οποία θα θεωρήσουν σημαντική και ιδιαίτερη (calling, </a:t>
            </a:r>
            <a:r>
              <a:rPr lang="en-US" sz="2000" dirty="0">
                <a:cs typeface="Calibri" panose="020F0502020204030204" pitchFamily="34" charset="0"/>
              </a:rPr>
              <a:t>meaningfulness</a:t>
            </a:r>
            <a:r>
              <a:rPr lang="el-GR" sz="2000" dirty="0">
                <a:cs typeface="Calibri" panose="020F0502020204030204" pitchFamily="34" charset="0"/>
              </a:rPr>
              <a:t> και membership) </a:t>
            </a:r>
            <a:r>
              <a:rPr lang="el-GR" sz="1600" dirty="0">
                <a:solidFill>
                  <a:schemeClr val="tx2"/>
                </a:solidFill>
              </a:rPr>
              <a:t>(</a:t>
            </a:r>
            <a:r>
              <a:rPr lang="en-US" sz="1600" dirty="0">
                <a:solidFill>
                  <a:schemeClr val="tx2"/>
                </a:solidFill>
              </a:rPr>
              <a:t>Fry, </a:t>
            </a:r>
            <a:r>
              <a:rPr lang="en-US" sz="1600" dirty="0" err="1">
                <a:solidFill>
                  <a:schemeClr val="tx2"/>
                </a:solidFill>
              </a:rPr>
              <a:t>Vitucci</a:t>
            </a:r>
            <a:r>
              <a:rPr lang="el-GR" sz="1600" dirty="0">
                <a:solidFill>
                  <a:schemeClr val="tx2"/>
                </a:solidFill>
              </a:rPr>
              <a:t>, &amp; </a:t>
            </a:r>
            <a:r>
              <a:rPr lang="en-US" sz="1600" dirty="0">
                <a:solidFill>
                  <a:schemeClr val="tx2"/>
                </a:solidFill>
              </a:rPr>
              <a:t>Cedillo</a:t>
            </a:r>
            <a:r>
              <a:rPr lang="el-GR" sz="1600" dirty="0">
                <a:solidFill>
                  <a:schemeClr val="tx2"/>
                </a:solidFill>
              </a:rPr>
              <a:t>, </a:t>
            </a:r>
            <a:r>
              <a:rPr lang="en-US" sz="1600" dirty="0">
                <a:solidFill>
                  <a:schemeClr val="tx2"/>
                </a:solidFill>
              </a:rPr>
              <a:t>2005</a:t>
            </a:r>
            <a:r>
              <a:rPr lang="el-GR" sz="1600" dirty="0">
                <a:solidFill>
                  <a:schemeClr val="tx2"/>
                </a:solidFill>
              </a:rPr>
              <a:t>)</a:t>
            </a:r>
          </a:p>
        </p:txBody>
      </p:sp>
    </p:spTree>
    <p:extLst>
      <p:ext uri="{BB962C8B-B14F-4D97-AF65-F5344CB8AC3E}">
        <p14:creationId xmlns:p14="http://schemas.microsoft.com/office/powerpoint/2010/main" val="137745392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5">
            <a:extLst>
              <a:ext uri="{FF2B5EF4-FFF2-40B4-BE49-F238E27FC236}">
                <a16:creationId xmlns:a16="http://schemas.microsoft.com/office/drawing/2014/main" id="{B3B41C94-6D25-44E3-91A6-FC298A86DAFB}"/>
              </a:ext>
            </a:extLst>
          </p:cNvPr>
          <p:cNvSpPr>
            <a:spLocks noGrp="1"/>
          </p:cNvSpPr>
          <p:nvPr>
            <p:ph type="title"/>
          </p:nvPr>
        </p:nvSpPr>
        <p:spPr>
          <a:xfrm>
            <a:off x="467544" y="692696"/>
            <a:ext cx="6172200" cy="800100"/>
          </a:xfrm>
        </p:spPr>
        <p:txBody>
          <a:bodyPr vert="horz" lIns="68580" tIns="34290" rIns="68580" bIns="34290" rtlCol="0" anchor="t">
            <a:normAutofit/>
          </a:bodyPr>
          <a:lstStyle/>
          <a:p>
            <a:r>
              <a:rPr lang="el-GR" altLang="el-GR" sz="2400" b="1" dirty="0">
                <a:solidFill>
                  <a:srgbClr val="003467"/>
                </a:solidFill>
                <a:latin typeface="Arial" charset="0"/>
                <a:ea typeface="+mn-ea"/>
                <a:cs typeface="Arial" charset="0"/>
              </a:rPr>
              <a:t>Ηθική ηγεσία</a:t>
            </a:r>
            <a:endParaRPr lang="en-GB" altLang="el-GR" sz="2400" b="1" dirty="0">
              <a:solidFill>
                <a:srgbClr val="003467"/>
              </a:solidFill>
              <a:latin typeface="Arial" charset="0"/>
              <a:ea typeface="+mn-ea"/>
              <a:cs typeface="Arial" charset="0"/>
            </a:endParaRPr>
          </a:p>
        </p:txBody>
      </p:sp>
      <p:sp>
        <p:nvSpPr>
          <p:cNvPr id="52227" name="Rectangle 6">
            <a:extLst>
              <a:ext uri="{FF2B5EF4-FFF2-40B4-BE49-F238E27FC236}">
                <a16:creationId xmlns:a16="http://schemas.microsoft.com/office/drawing/2014/main" id="{C91DBAFF-5B24-4BE6-AF3C-577C68FBD89B}"/>
              </a:ext>
            </a:extLst>
          </p:cNvPr>
          <p:cNvSpPr>
            <a:spLocks noGrp="1"/>
          </p:cNvSpPr>
          <p:nvPr>
            <p:ph idx="1"/>
          </p:nvPr>
        </p:nvSpPr>
        <p:spPr>
          <a:xfrm>
            <a:off x="179512" y="1492796"/>
            <a:ext cx="8757224" cy="3995130"/>
          </a:xfrm>
        </p:spPr>
        <p:txBody>
          <a:bodyPr>
            <a:noAutofit/>
          </a:bodyPr>
          <a:lstStyle/>
          <a:p>
            <a:pPr algn="just" eaLnBrk="1" hangingPunct="1">
              <a:buClr>
                <a:schemeClr val="tx1"/>
              </a:buClr>
              <a:buFont typeface="Wingdings" panose="05000000000000000000" pitchFamily="2" charset="2"/>
              <a:buChar char="§"/>
            </a:pPr>
            <a:r>
              <a:rPr lang="el-GR" altLang="el-GR" sz="1900" dirty="0">
                <a:cs typeface="Calibri" panose="020F0502020204030204" pitchFamily="34" charset="0"/>
              </a:rPr>
              <a:t>Γιατί μόλις πρόσφατα άρχισε η διερεύνηση της συγκεκριμένης μορφής ηγεσίας;</a:t>
            </a:r>
          </a:p>
          <a:p>
            <a:pPr lvl="1" algn="just" eaLnBrk="1" hangingPunct="1">
              <a:buClr>
                <a:schemeClr val="tx1"/>
              </a:buClr>
              <a:buFont typeface="Wingdings" panose="05000000000000000000" pitchFamily="2" charset="2"/>
              <a:buChar char="§"/>
            </a:pPr>
            <a:r>
              <a:rPr lang="el-GR" altLang="el-GR" sz="1900" dirty="0">
                <a:solidFill>
                  <a:schemeClr val="tx1"/>
                </a:solidFill>
                <a:cs typeface="Calibri" panose="020F0502020204030204" pitchFamily="34" charset="0"/>
              </a:rPr>
              <a:t>Αυξημένο ενδιαφέρον της ηθικής γενικά στη διοίκηση</a:t>
            </a:r>
          </a:p>
          <a:p>
            <a:pPr lvl="1" algn="just" eaLnBrk="1" hangingPunct="1">
              <a:buClr>
                <a:schemeClr val="tx1"/>
              </a:buClr>
              <a:buFont typeface="Wingdings" panose="05000000000000000000" pitchFamily="2" charset="2"/>
              <a:buChar char="§"/>
            </a:pPr>
            <a:r>
              <a:rPr lang="el-GR" altLang="el-GR" sz="1900" dirty="0">
                <a:solidFill>
                  <a:schemeClr val="tx1"/>
                </a:solidFill>
                <a:cs typeface="Calibri" panose="020F0502020204030204" pitchFamily="34" charset="0"/>
              </a:rPr>
              <a:t>Πρόσφατα σκάνδαλα μεγάλων οργανισμών </a:t>
            </a:r>
          </a:p>
          <a:p>
            <a:pPr lvl="1" algn="just" eaLnBrk="1" hangingPunct="1">
              <a:buClr>
                <a:schemeClr val="tx1"/>
              </a:buClr>
              <a:buFont typeface="Wingdings" panose="05000000000000000000" pitchFamily="2" charset="2"/>
              <a:buChar char="§"/>
            </a:pPr>
            <a:endParaRPr lang="en-US" altLang="el-GR" sz="1900" dirty="0">
              <a:solidFill>
                <a:schemeClr val="tx1"/>
              </a:solidFill>
              <a:cs typeface="Calibri" panose="020F0502020204030204" pitchFamily="34" charset="0"/>
            </a:endParaRPr>
          </a:p>
          <a:p>
            <a:pPr algn="just" eaLnBrk="1" hangingPunct="1">
              <a:buClr>
                <a:schemeClr val="tx1"/>
              </a:buClr>
              <a:buFont typeface="Wingdings" panose="05000000000000000000" pitchFamily="2" charset="2"/>
              <a:buChar char="§"/>
            </a:pPr>
            <a:r>
              <a:rPr lang="el-GR" altLang="el-GR" sz="1900" dirty="0">
                <a:cs typeface="Calibri" panose="020F0502020204030204" pitchFamily="34" charset="0"/>
              </a:rPr>
              <a:t>Οι ηγέτες που συμπεριφέρονται δίκαια, παρέχοντας τους ειλικρινή, συχνή και ακριβή πληροφόρηση θεωρούνται πιο αποτελεσματικοί </a:t>
            </a:r>
            <a:r>
              <a:rPr lang="el-GR" altLang="el-GR" sz="1600" dirty="0"/>
              <a:t>(Βακόλα &amp; Νικολάου, 201</a:t>
            </a:r>
            <a:r>
              <a:rPr lang="en-US" altLang="el-GR" sz="1600" dirty="0"/>
              <a:t>2</a:t>
            </a:r>
            <a:r>
              <a:rPr lang="el-GR" altLang="el-GR" sz="1600" dirty="0"/>
              <a:t>)</a:t>
            </a:r>
          </a:p>
          <a:p>
            <a:pPr algn="just" eaLnBrk="1" hangingPunct="1">
              <a:buClr>
                <a:schemeClr val="tx1"/>
              </a:buClr>
              <a:buFont typeface="Wingdings" panose="05000000000000000000" pitchFamily="2" charset="2"/>
              <a:buChar char="§"/>
            </a:pPr>
            <a:endParaRPr lang="el-GR" altLang="el-GR" sz="1900" dirty="0"/>
          </a:p>
          <a:p>
            <a:pPr algn="just" eaLnBrk="1" hangingPunct="1">
              <a:buClr>
                <a:schemeClr val="tx1"/>
              </a:buClr>
              <a:buFont typeface="Wingdings" panose="05000000000000000000" pitchFamily="2" charset="2"/>
              <a:buChar char="§"/>
            </a:pPr>
            <a:r>
              <a:rPr lang="el-GR" altLang="el-GR" sz="1900" dirty="0">
                <a:cs typeface="Calibri" panose="020F0502020204030204" pitchFamily="34" charset="0"/>
              </a:rPr>
              <a:t>Η ηθική ηγεσία διαμορφώνει ένα υψηλής ποιότητας εργασιακό περιβάλλον</a:t>
            </a:r>
            <a:r>
              <a:rPr lang="en-US" altLang="el-GR" sz="1900" dirty="0">
                <a:cs typeface="Calibri" panose="020F0502020204030204" pitchFamily="34" charset="0"/>
              </a:rPr>
              <a:t> </a:t>
            </a:r>
            <a:r>
              <a:rPr lang="el-GR" altLang="el-GR" sz="1900" dirty="0">
                <a:cs typeface="Calibri" panose="020F0502020204030204" pitchFamily="34" charset="0"/>
              </a:rPr>
              <a:t>στις μονάδες υγείας μέσω της μείωσης του άγχους </a:t>
            </a:r>
            <a:r>
              <a:rPr lang="el-GR" altLang="el-GR" sz="1600" dirty="0">
                <a:cs typeface="Calibri" panose="020F0502020204030204" pitchFamily="34" charset="0"/>
              </a:rPr>
              <a:t>(</a:t>
            </a:r>
            <a:r>
              <a:rPr lang="en-US" altLang="el-GR" sz="1600" dirty="0">
                <a:cs typeface="Calibri" panose="020F0502020204030204" pitchFamily="34" charset="0"/>
              </a:rPr>
              <a:t>Huang et al., 2021</a:t>
            </a:r>
            <a:r>
              <a:rPr lang="el-GR" altLang="el-GR" sz="1600" dirty="0">
                <a:cs typeface="Calibri" panose="020F0502020204030204" pitchFamily="34" charset="0"/>
              </a:rPr>
              <a:t>)</a:t>
            </a:r>
          </a:p>
          <a:p>
            <a:pPr marL="82153" indent="0" algn="just">
              <a:buClr>
                <a:schemeClr val="tx1"/>
              </a:buClr>
              <a:buNone/>
            </a:pPr>
            <a:endParaRPr lang="el-GR" altLang="el-GR" sz="1900" dirty="0">
              <a:cs typeface="Calibri" panose="020F0502020204030204" pitchFamily="34" charset="0"/>
            </a:endParaRPr>
          </a:p>
          <a:p>
            <a:pPr marL="82153" indent="0" algn="just">
              <a:buClr>
                <a:schemeClr val="tx1"/>
              </a:buClr>
              <a:buNone/>
            </a:pPr>
            <a:r>
              <a:rPr lang="el-GR" altLang="el-GR" sz="1900" dirty="0">
                <a:cs typeface="Calibri" panose="020F0502020204030204" pitchFamily="34" charset="0"/>
              </a:rPr>
              <a:t>Αποτελέσματα</a:t>
            </a:r>
            <a:r>
              <a:rPr lang="en-US" altLang="el-GR" sz="1900" dirty="0">
                <a:cs typeface="Calibri" panose="020F0502020204030204" pitchFamily="34" charset="0"/>
              </a:rPr>
              <a:t>: </a:t>
            </a:r>
            <a:r>
              <a:rPr lang="el-GR" altLang="el-GR" sz="1900" dirty="0">
                <a:cs typeface="Calibri" panose="020F0502020204030204" pitchFamily="34" charset="0"/>
              </a:rPr>
              <a:t>ηθική συμπεριφορά των εργαζόμενων</a:t>
            </a:r>
            <a:r>
              <a:rPr lang="en-US" altLang="el-GR" sz="1900" dirty="0">
                <a:cs typeface="Calibri" panose="020F0502020204030204" pitchFamily="34" charset="0"/>
              </a:rPr>
              <a:t> </a:t>
            </a:r>
            <a:r>
              <a:rPr lang="en-US" altLang="el-GR" sz="1600" dirty="0"/>
              <a:t>(</a:t>
            </a:r>
            <a:r>
              <a:rPr lang="en-US" altLang="el-GR" sz="1600" dirty="0" err="1"/>
              <a:t>Avey</a:t>
            </a:r>
            <a:r>
              <a:rPr lang="en-US" altLang="el-GR" sz="1600" dirty="0"/>
              <a:t> et al., 2011), </a:t>
            </a:r>
            <a:r>
              <a:rPr lang="el-GR" altLang="el-GR" sz="1900" dirty="0">
                <a:cs typeface="Calibri" panose="020F0502020204030204" pitchFamily="34" charset="0"/>
              </a:rPr>
              <a:t>φιλότιμη συμπεριφορά</a:t>
            </a:r>
            <a:r>
              <a:rPr lang="en-US" altLang="el-GR" sz="1900" dirty="0">
                <a:cs typeface="Calibri" panose="020F0502020204030204" pitchFamily="34" charset="0"/>
              </a:rPr>
              <a:t> </a:t>
            </a:r>
            <a:r>
              <a:rPr lang="en-US" altLang="el-GR" sz="1600" dirty="0"/>
              <a:t>(</a:t>
            </a:r>
            <a:r>
              <a:rPr lang="en-US" sz="1600" dirty="0"/>
              <a:t>Huang et al., 2021</a:t>
            </a:r>
            <a:r>
              <a:rPr lang="en-US" altLang="el-GR" sz="1600" dirty="0"/>
              <a:t>)</a:t>
            </a:r>
            <a:r>
              <a:rPr lang="el-GR" altLang="el-GR" sz="1600" dirty="0">
                <a:cs typeface="Calibri" panose="020F0502020204030204" pitchFamily="34" charset="0"/>
              </a:rPr>
              <a:t>, </a:t>
            </a:r>
            <a:r>
              <a:rPr lang="el-GR" altLang="el-GR" sz="1900" dirty="0">
                <a:cs typeface="Calibri" panose="020F0502020204030204" pitchFamily="34" charset="0"/>
              </a:rPr>
              <a:t>εργασιακή ικανοποίηση </a:t>
            </a:r>
            <a:r>
              <a:rPr lang="en-US" altLang="el-GR" sz="1600" dirty="0"/>
              <a:t>(</a:t>
            </a:r>
            <a:r>
              <a:rPr lang="en-US" sz="1600" dirty="0"/>
              <a:t>Freire &amp; Bettencourt, 2020</a:t>
            </a:r>
            <a:r>
              <a:rPr lang="el-GR" sz="1600" dirty="0"/>
              <a:t>)</a:t>
            </a:r>
            <a:r>
              <a:rPr lang="el-GR" altLang="el-GR" sz="1600" dirty="0"/>
              <a:t>.</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5">
            <a:extLst>
              <a:ext uri="{FF2B5EF4-FFF2-40B4-BE49-F238E27FC236}">
                <a16:creationId xmlns:a16="http://schemas.microsoft.com/office/drawing/2014/main" id="{564C71B1-7608-46D5-8415-9FAB3D8174DB}"/>
              </a:ext>
            </a:extLst>
          </p:cNvPr>
          <p:cNvSpPr>
            <a:spLocks noGrp="1"/>
          </p:cNvSpPr>
          <p:nvPr>
            <p:ph type="title"/>
          </p:nvPr>
        </p:nvSpPr>
        <p:spPr>
          <a:xfrm>
            <a:off x="467544" y="764704"/>
            <a:ext cx="6278165" cy="620316"/>
          </a:xfrm>
        </p:spPr>
        <p:txBody>
          <a:bodyPr vert="horz" lIns="68580" tIns="34290" rIns="68580" bIns="34290" rtlCol="0" anchor="t">
            <a:normAutofit/>
          </a:bodyPr>
          <a:lstStyle/>
          <a:p>
            <a:r>
              <a:rPr lang="el-GR" altLang="el-GR" sz="2400" b="1" dirty="0">
                <a:solidFill>
                  <a:srgbClr val="003467"/>
                </a:solidFill>
                <a:latin typeface="Arial" charset="0"/>
                <a:ea typeface="+mn-ea"/>
                <a:cs typeface="Arial" charset="0"/>
              </a:rPr>
              <a:t>Αυθεντική ηγεσία</a:t>
            </a:r>
            <a:endParaRPr lang="en-GB" altLang="el-GR" sz="2400" b="1" dirty="0">
              <a:solidFill>
                <a:srgbClr val="003467"/>
              </a:solidFill>
              <a:latin typeface="Arial" charset="0"/>
              <a:ea typeface="+mn-ea"/>
              <a:cs typeface="Arial" charset="0"/>
            </a:endParaRPr>
          </a:p>
        </p:txBody>
      </p:sp>
      <p:sp>
        <p:nvSpPr>
          <p:cNvPr id="53251" name="Rectangle 3">
            <a:extLst>
              <a:ext uri="{FF2B5EF4-FFF2-40B4-BE49-F238E27FC236}">
                <a16:creationId xmlns:a16="http://schemas.microsoft.com/office/drawing/2014/main" id="{0427D127-D3F7-4440-BD55-5324AC4496A7}"/>
              </a:ext>
            </a:extLst>
          </p:cNvPr>
          <p:cNvSpPr>
            <a:spLocks noGrp="1"/>
          </p:cNvSpPr>
          <p:nvPr>
            <p:ph idx="1"/>
          </p:nvPr>
        </p:nvSpPr>
        <p:spPr>
          <a:xfrm>
            <a:off x="179513" y="1340768"/>
            <a:ext cx="8646988" cy="4968552"/>
          </a:xfrm>
        </p:spPr>
        <p:txBody>
          <a:bodyPr>
            <a:normAutofit fontScale="92500" lnSpcReduction="20000"/>
          </a:bodyPr>
          <a:lstStyle/>
          <a:p>
            <a:pPr algn="just" eaLnBrk="1" hangingPunct="1">
              <a:buClr>
                <a:schemeClr val="tx1"/>
              </a:buClr>
              <a:buFont typeface="Wingdings" panose="05000000000000000000" pitchFamily="2" charset="2"/>
              <a:buChar char="§"/>
            </a:pPr>
            <a:r>
              <a:rPr lang="el-GR" altLang="el-GR" sz="1900" dirty="0">
                <a:cs typeface="Calibri" panose="020F0502020204030204" pitchFamily="34" charset="0"/>
              </a:rPr>
              <a:t>Οι αυθεντικοί ηγέτες έχουν αυτογνωσία, γνωρίζουν τα πιστεύω τους και τις αξίες τους και ενεργούν βάσει αυτών με ειλικρίνεια</a:t>
            </a:r>
          </a:p>
          <a:p>
            <a:pPr algn="just" eaLnBrk="1" hangingPunct="1">
              <a:buClr>
                <a:schemeClr val="tx1"/>
              </a:buClr>
              <a:buFont typeface="Wingdings" panose="05000000000000000000" pitchFamily="2" charset="2"/>
              <a:buChar char="§"/>
            </a:pPr>
            <a:r>
              <a:rPr lang="el-GR" altLang="el-GR" sz="1900" dirty="0">
                <a:cs typeface="Calibri" panose="020F0502020204030204" pitchFamily="34" charset="0"/>
              </a:rPr>
              <a:t>Οι αυθεντικοί ηγέτες μοιράζονται πληροφορίες, ενθαρρύνουν την ανοιχτή επικοινωνία και μένουν πιστοί στα ιδανικά τους</a:t>
            </a:r>
          </a:p>
          <a:p>
            <a:pPr marL="82153" indent="0" algn="just">
              <a:buClr>
                <a:schemeClr val="tx1"/>
              </a:buClr>
              <a:buNone/>
            </a:pPr>
            <a:endParaRPr lang="el-GR" altLang="el-GR" sz="1900" dirty="0">
              <a:cs typeface="Calibri" panose="020F0502020204030204" pitchFamily="34" charset="0"/>
            </a:endParaRPr>
          </a:p>
          <a:p>
            <a:pPr marL="82153" indent="0" algn="just">
              <a:buClr>
                <a:schemeClr val="tx1"/>
              </a:buClr>
              <a:buNone/>
            </a:pPr>
            <a:r>
              <a:rPr lang="el-GR" altLang="el-GR" sz="1900" dirty="0">
                <a:cs typeface="Calibri" panose="020F0502020204030204" pitchFamily="34" charset="0"/>
              </a:rPr>
              <a:t>Ο αυθεντικός ηγέτης χαρακτηρίζεται από</a:t>
            </a:r>
            <a:r>
              <a:rPr lang="en-US" altLang="el-GR" sz="1900" dirty="0"/>
              <a:t> </a:t>
            </a:r>
            <a:r>
              <a:rPr lang="el-GR" altLang="el-GR" sz="1700" dirty="0"/>
              <a:t>(</a:t>
            </a:r>
            <a:r>
              <a:rPr lang="en-US" altLang="el-GR" sz="1700" dirty="0"/>
              <a:t>Walumbwa et al.</a:t>
            </a:r>
            <a:r>
              <a:rPr lang="el-GR" altLang="el-GR" sz="1700" dirty="0"/>
              <a:t>, </a:t>
            </a:r>
            <a:r>
              <a:rPr lang="en-US" altLang="el-GR" sz="1700" dirty="0"/>
              <a:t>2008</a:t>
            </a:r>
            <a:r>
              <a:rPr lang="el-GR" altLang="el-GR" sz="1700" dirty="0"/>
              <a:t>)</a:t>
            </a:r>
            <a:r>
              <a:rPr lang="en-US" altLang="el-GR" sz="1700" dirty="0">
                <a:cs typeface="Calibri" panose="020F0502020204030204" pitchFamily="34" charset="0"/>
              </a:rPr>
              <a:t>:</a:t>
            </a:r>
            <a:endParaRPr lang="el-GR" altLang="el-GR" sz="1700" dirty="0">
              <a:cs typeface="Calibri" panose="020F0502020204030204" pitchFamily="34" charset="0"/>
            </a:endParaRPr>
          </a:p>
          <a:p>
            <a:pPr algn="just" eaLnBrk="1" hangingPunct="1">
              <a:buClr>
                <a:schemeClr val="tx1"/>
              </a:buClr>
              <a:buFont typeface="Wingdings" panose="05000000000000000000" pitchFamily="2" charset="2"/>
              <a:buChar char="§"/>
            </a:pPr>
            <a:r>
              <a:rPr lang="el-GR" altLang="el-GR" sz="1900" dirty="0">
                <a:cs typeface="Calibri" panose="020F0502020204030204" pitchFamily="34" charset="0"/>
              </a:rPr>
              <a:t>Γνώση του εαυτού (</a:t>
            </a:r>
            <a:r>
              <a:rPr lang="en-US" altLang="el-GR" sz="1900" dirty="0">
                <a:cs typeface="Calibri" panose="020F0502020204030204" pitchFamily="34" charset="0"/>
              </a:rPr>
              <a:t>self – awareness)</a:t>
            </a:r>
            <a:endParaRPr lang="el-GR" altLang="el-GR" sz="1900" dirty="0">
              <a:cs typeface="Calibri" panose="020F0502020204030204" pitchFamily="34" charset="0"/>
            </a:endParaRPr>
          </a:p>
          <a:p>
            <a:pPr lvl="1" algn="just">
              <a:buClr>
                <a:schemeClr val="tx1"/>
              </a:buClr>
              <a:buFont typeface="Wingdings" panose="05000000000000000000" pitchFamily="2" charset="2"/>
              <a:buChar char="§"/>
            </a:pPr>
            <a:r>
              <a:rPr lang="el-GR" altLang="el-GR" sz="1700" dirty="0">
                <a:cs typeface="Calibri" panose="020F0502020204030204" pitchFamily="34" charset="0"/>
              </a:rPr>
              <a:t>Γνώση του ποιος είμαι και τι επίδραση έχω στους άλλους</a:t>
            </a:r>
          </a:p>
          <a:p>
            <a:pPr algn="just" eaLnBrk="1" hangingPunct="1">
              <a:buClr>
                <a:schemeClr val="tx1"/>
              </a:buClr>
              <a:buFont typeface="Wingdings" panose="05000000000000000000" pitchFamily="2" charset="2"/>
              <a:buChar char="§"/>
            </a:pPr>
            <a:r>
              <a:rPr lang="el-GR" altLang="el-GR" sz="1900" dirty="0">
                <a:cs typeface="Calibri" panose="020F0502020204030204" pitchFamily="34" charset="0"/>
              </a:rPr>
              <a:t>Διαφάνεια στις σχέσεις (</a:t>
            </a:r>
            <a:r>
              <a:rPr lang="en-US" altLang="el-GR" sz="1900" dirty="0">
                <a:cs typeface="Calibri" panose="020F0502020204030204" pitchFamily="34" charset="0"/>
              </a:rPr>
              <a:t>relational transparency)</a:t>
            </a:r>
            <a:endParaRPr lang="el-GR" altLang="el-GR" sz="1900" dirty="0">
              <a:cs typeface="Calibri" panose="020F0502020204030204" pitchFamily="34" charset="0"/>
            </a:endParaRPr>
          </a:p>
          <a:p>
            <a:pPr lvl="1" algn="just">
              <a:buClr>
                <a:schemeClr val="tx1"/>
              </a:buClr>
              <a:buFont typeface="Wingdings" panose="05000000000000000000" pitchFamily="2" charset="2"/>
              <a:buChar char="§"/>
            </a:pPr>
            <a:r>
              <a:rPr lang="el-GR" altLang="el-GR" sz="1700" dirty="0">
                <a:cs typeface="Calibri" panose="020F0502020204030204" pitchFamily="34" charset="0"/>
              </a:rPr>
              <a:t>Εξωτερίκευση των πραγματικών σκέψεων και συναισθημάτων</a:t>
            </a:r>
          </a:p>
          <a:p>
            <a:pPr algn="just" eaLnBrk="1" hangingPunct="1">
              <a:buClr>
                <a:schemeClr val="tx1"/>
              </a:buClr>
              <a:buFont typeface="Wingdings" panose="05000000000000000000" pitchFamily="2" charset="2"/>
              <a:buChar char="§"/>
            </a:pPr>
            <a:r>
              <a:rPr lang="el-GR" altLang="el-GR" sz="1900" dirty="0">
                <a:cs typeface="Calibri" panose="020F0502020204030204" pitchFamily="34" charset="0"/>
              </a:rPr>
              <a:t>Εσωτερική ηθική προοπτική (</a:t>
            </a:r>
            <a:r>
              <a:rPr lang="en-US" altLang="el-GR" sz="1900" dirty="0">
                <a:cs typeface="Calibri" panose="020F0502020204030204" pitchFamily="34" charset="0"/>
              </a:rPr>
              <a:t>internalized moral perspective)</a:t>
            </a:r>
            <a:endParaRPr lang="el-GR" altLang="el-GR" sz="1900" dirty="0">
              <a:cs typeface="Calibri" panose="020F0502020204030204" pitchFamily="34" charset="0"/>
            </a:endParaRPr>
          </a:p>
          <a:p>
            <a:pPr lvl="1" algn="just">
              <a:buClr>
                <a:schemeClr val="tx1"/>
              </a:buClr>
              <a:buFont typeface="Wingdings" panose="05000000000000000000" pitchFamily="2" charset="2"/>
              <a:buChar char="§"/>
            </a:pPr>
            <a:r>
              <a:rPr lang="el-GR" altLang="el-GR" sz="1700" dirty="0">
                <a:cs typeface="Calibri" panose="020F0502020204030204" pitchFamily="34" charset="0"/>
              </a:rPr>
              <a:t>Η συμπεριφορά του ηγέτη διαμορφώνεται με βάση την εσωτερική του ηθική τις αξίες του και όχι βάσει εξωτερικών δυνάμεων</a:t>
            </a:r>
          </a:p>
          <a:p>
            <a:pPr algn="just" eaLnBrk="1" hangingPunct="1">
              <a:buClr>
                <a:schemeClr val="tx1"/>
              </a:buClr>
              <a:buFont typeface="Wingdings" panose="05000000000000000000" pitchFamily="2" charset="2"/>
              <a:buChar char="§"/>
            </a:pPr>
            <a:r>
              <a:rPr lang="el-GR" altLang="el-GR" sz="1900" dirty="0">
                <a:cs typeface="Calibri" panose="020F0502020204030204" pitchFamily="34" charset="0"/>
              </a:rPr>
              <a:t>Ισορροπημένη επεξεργασία (</a:t>
            </a:r>
            <a:r>
              <a:rPr lang="en-US" altLang="el-GR" sz="1900" dirty="0">
                <a:cs typeface="Calibri" panose="020F0502020204030204" pitchFamily="34" charset="0"/>
              </a:rPr>
              <a:t>balanced processing)</a:t>
            </a:r>
          </a:p>
          <a:p>
            <a:pPr lvl="1" algn="just">
              <a:buClr>
                <a:schemeClr val="tx1"/>
              </a:buClr>
              <a:buFont typeface="Wingdings" panose="05000000000000000000" pitchFamily="2" charset="2"/>
              <a:buChar char="§"/>
            </a:pPr>
            <a:r>
              <a:rPr lang="el-GR" altLang="el-GR" sz="1700" dirty="0">
                <a:cs typeface="Calibri" panose="020F0502020204030204" pitchFamily="34" charset="0"/>
              </a:rPr>
              <a:t>Αντικειμενική ανάλυση των δεδομένων πριν πάρει μία δίκαιη απόφαση</a:t>
            </a:r>
          </a:p>
          <a:p>
            <a:pPr marL="82153" indent="0" algn="just">
              <a:buClr>
                <a:schemeClr val="tx1"/>
              </a:buClr>
              <a:buNone/>
            </a:pPr>
            <a:endParaRPr lang="en-US" altLang="el-GR" sz="1900" dirty="0">
              <a:cs typeface="Calibri" panose="020F0502020204030204" pitchFamily="34" charset="0"/>
            </a:endParaRPr>
          </a:p>
          <a:p>
            <a:pPr marL="82153" indent="0" algn="just">
              <a:buClr>
                <a:schemeClr val="tx1"/>
              </a:buClr>
              <a:buNone/>
            </a:pPr>
            <a:r>
              <a:rPr lang="el-GR" altLang="el-GR" sz="1900" dirty="0">
                <a:cs typeface="Calibri" panose="020F0502020204030204" pitchFamily="34" charset="0"/>
              </a:rPr>
              <a:t>Αποτελέσματα</a:t>
            </a:r>
            <a:r>
              <a:rPr lang="en-US" altLang="el-GR" sz="1900" dirty="0">
                <a:cs typeface="Calibri" panose="020F0502020204030204" pitchFamily="34" charset="0"/>
              </a:rPr>
              <a:t>: </a:t>
            </a:r>
            <a:r>
              <a:rPr lang="el-GR" altLang="el-GR" sz="1900" dirty="0">
                <a:cs typeface="Calibri" panose="020F0502020204030204" pitchFamily="34" charset="0"/>
              </a:rPr>
              <a:t>ψυχολογική ευημερία ηγέτη</a:t>
            </a:r>
            <a:r>
              <a:rPr lang="en-US" altLang="el-GR" sz="1900" dirty="0">
                <a:cs typeface="Calibri" panose="020F0502020204030204" pitchFamily="34" charset="0"/>
              </a:rPr>
              <a:t> </a:t>
            </a:r>
            <a:r>
              <a:rPr lang="en-US" altLang="el-GR" sz="1700" dirty="0"/>
              <a:t>(</a:t>
            </a:r>
            <a:r>
              <a:rPr lang="en-US" altLang="el-GR" sz="1700" dirty="0" err="1"/>
              <a:t>Ilies</a:t>
            </a:r>
            <a:r>
              <a:rPr lang="en-US" altLang="el-GR" sz="1700" dirty="0"/>
              <a:t> et al., 2005)</a:t>
            </a:r>
            <a:r>
              <a:rPr lang="el-GR" altLang="el-GR" sz="1700" dirty="0">
                <a:cs typeface="Calibri" panose="020F0502020204030204" pitchFamily="34" charset="0"/>
              </a:rPr>
              <a:t>, </a:t>
            </a:r>
            <a:r>
              <a:rPr lang="el-GR" altLang="el-GR" sz="1900" dirty="0">
                <a:cs typeface="Calibri" panose="020F0502020204030204" pitchFamily="34" charset="0"/>
              </a:rPr>
              <a:t>εμπιστοσύνη στο πρόσωπο του ηγέτη</a:t>
            </a:r>
            <a:r>
              <a:rPr lang="en-US" altLang="el-GR" sz="1900" dirty="0">
                <a:cs typeface="Calibri" panose="020F0502020204030204" pitchFamily="34" charset="0"/>
              </a:rPr>
              <a:t> </a:t>
            </a:r>
            <a:r>
              <a:rPr lang="en-US" altLang="el-GR" sz="1700" dirty="0"/>
              <a:t>(Wong et al., 2010)</a:t>
            </a:r>
            <a:r>
              <a:rPr lang="el-GR" altLang="el-GR" sz="1700" dirty="0"/>
              <a:t>, </a:t>
            </a:r>
            <a:r>
              <a:rPr lang="el-GR" altLang="el-GR" sz="1900" dirty="0">
                <a:cs typeface="Calibri" panose="020F0502020204030204" pitchFamily="34" charset="0"/>
              </a:rPr>
              <a:t>μειωμένο</a:t>
            </a:r>
            <a:r>
              <a:rPr lang="en-US" altLang="el-GR" sz="1900" dirty="0">
                <a:cs typeface="Calibri" panose="020F0502020204030204" pitchFamily="34" charset="0"/>
              </a:rPr>
              <a:t> burnout, </a:t>
            </a:r>
            <a:r>
              <a:rPr lang="el-GR" altLang="el-GR" sz="1900" dirty="0">
                <a:cs typeface="Calibri" panose="020F0502020204030204" pitchFamily="34" charset="0"/>
              </a:rPr>
              <a:t>φιλότιμη συμπεριφορά</a:t>
            </a:r>
            <a:r>
              <a:rPr lang="en-US" altLang="el-GR" sz="1900" dirty="0">
                <a:cs typeface="Calibri" panose="020F0502020204030204" pitchFamily="34" charset="0"/>
              </a:rPr>
              <a:t> </a:t>
            </a:r>
            <a:r>
              <a:rPr lang="en-US" altLang="el-GR" sz="1700" dirty="0"/>
              <a:t>(Walumbwa et al., 2010), </a:t>
            </a:r>
            <a:r>
              <a:rPr lang="el-GR" altLang="el-GR" sz="1900" dirty="0">
                <a:cs typeface="Calibri" panose="020F0502020204030204" pitchFamily="34" charset="0"/>
              </a:rPr>
              <a:t>εργασιακή δέσμευση, απόδοση </a:t>
            </a:r>
            <a:r>
              <a:rPr lang="en-US" altLang="el-GR" sz="1700" dirty="0"/>
              <a:t>(Walumbwa et al., 2008) </a:t>
            </a:r>
            <a:endParaRPr lang="el-GR" altLang="el-GR" sz="1700" dirty="0"/>
          </a:p>
          <a:p>
            <a:pPr algn="just" eaLnBrk="1" hangingPunct="1">
              <a:buClr>
                <a:schemeClr val="tx1"/>
              </a:buClr>
              <a:buFont typeface="Wingdings" panose="05000000000000000000" pitchFamily="2" charset="2"/>
              <a:buChar char="q"/>
            </a:pPr>
            <a:endParaRPr lang="el-GR" altLang="el-GR" sz="1650" b="1" dirty="0">
              <a:cs typeface="Calibri" panose="020F0502020204030204" pitchFamily="34" charset="0"/>
            </a:endParaRPr>
          </a:p>
          <a:p>
            <a:pPr algn="just" eaLnBrk="1" hangingPunct="1">
              <a:buClr>
                <a:schemeClr val="tx1"/>
              </a:buClr>
              <a:buFont typeface="Wingdings" panose="05000000000000000000" pitchFamily="2" charset="2"/>
              <a:buChar char="q"/>
            </a:pPr>
            <a:endParaRPr lang="el-GR" altLang="el-GR" sz="1650" dirty="0">
              <a:cs typeface="Calibri" panose="020F050202020403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5">
            <a:extLst>
              <a:ext uri="{FF2B5EF4-FFF2-40B4-BE49-F238E27FC236}">
                <a16:creationId xmlns:a16="http://schemas.microsoft.com/office/drawing/2014/main" id="{14CB0B37-52BF-457E-80E3-4F4869981739}"/>
              </a:ext>
            </a:extLst>
          </p:cNvPr>
          <p:cNvSpPr>
            <a:spLocks noGrp="1"/>
          </p:cNvSpPr>
          <p:nvPr>
            <p:ph type="title"/>
          </p:nvPr>
        </p:nvSpPr>
        <p:spPr>
          <a:xfrm>
            <a:off x="323528" y="711138"/>
            <a:ext cx="6278165" cy="620315"/>
          </a:xfrm>
        </p:spPr>
        <p:txBody>
          <a:bodyPr vert="horz" lIns="68580" tIns="34290" rIns="68580" bIns="34290" rtlCol="0" anchor="t">
            <a:normAutofit/>
          </a:bodyPr>
          <a:lstStyle/>
          <a:p>
            <a:r>
              <a:rPr lang="el-GR" altLang="el-GR" sz="2400" b="1" dirty="0">
                <a:solidFill>
                  <a:srgbClr val="003467"/>
                </a:solidFill>
                <a:latin typeface="Arial" charset="0"/>
                <a:ea typeface="+mn-ea"/>
                <a:cs typeface="Arial" charset="0"/>
              </a:rPr>
              <a:t>Ενδυναμωτική ηγεσία</a:t>
            </a:r>
            <a:endParaRPr lang="en-GB" altLang="el-GR" sz="2400" b="1" dirty="0">
              <a:solidFill>
                <a:srgbClr val="003467"/>
              </a:solidFill>
              <a:latin typeface="Arial" charset="0"/>
              <a:ea typeface="+mn-ea"/>
              <a:cs typeface="Arial" charset="0"/>
            </a:endParaRPr>
          </a:p>
        </p:txBody>
      </p:sp>
      <p:sp>
        <p:nvSpPr>
          <p:cNvPr id="54275" name="Rectangle 3">
            <a:extLst>
              <a:ext uri="{FF2B5EF4-FFF2-40B4-BE49-F238E27FC236}">
                <a16:creationId xmlns:a16="http://schemas.microsoft.com/office/drawing/2014/main" id="{88E77B51-C2C2-44A8-BAC4-58A05B2BB1F8}"/>
              </a:ext>
            </a:extLst>
          </p:cNvPr>
          <p:cNvSpPr>
            <a:spLocks noGrp="1"/>
          </p:cNvSpPr>
          <p:nvPr>
            <p:ph idx="1"/>
          </p:nvPr>
        </p:nvSpPr>
        <p:spPr>
          <a:xfrm>
            <a:off x="205671" y="1334682"/>
            <a:ext cx="8686809" cy="475861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algn="just" eaLnBrk="1" hangingPunct="1">
              <a:buClr>
                <a:schemeClr val="tx1"/>
              </a:buClr>
              <a:buFont typeface="Wingdings" panose="05000000000000000000" pitchFamily="2" charset="2"/>
              <a:buChar char="§"/>
            </a:pPr>
            <a:r>
              <a:rPr lang="el-GR" altLang="el-GR" sz="2000" dirty="0">
                <a:solidFill>
                  <a:schemeClr val="tx1"/>
                </a:solidFill>
                <a:cs typeface="Arial" panose="020B0604020202020204" pitchFamily="34" charset="0"/>
              </a:rPr>
              <a:t>Η παροχή ελευθερίας, εξουσίας και πρωτοβουλίας στους υφισταμένους από τον προϊστάμενο</a:t>
            </a:r>
          </a:p>
          <a:p>
            <a:pPr algn="just" eaLnBrk="1" hangingPunct="1">
              <a:buClr>
                <a:schemeClr val="tx1"/>
              </a:buClr>
              <a:buFont typeface="Wingdings" panose="05000000000000000000" pitchFamily="2" charset="2"/>
              <a:buChar char="§"/>
            </a:pPr>
            <a:endParaRPr lang="el-GR" altLang="el-GR" sz="2000" dirty="0">
              <a:solidFill>
                <a:schemeClr val="tx1"/>
              </a:solidFill>
              <a:cs typeface="Arial" panose="020B0604020202020204" pitchFamily="34" charset="0"/>
            </a:endParaRPr>
          </a:p>
          <a:p>
            <a:pPr algn="just" eaLnBrk="1" hangingPunct="1">
              <a:buClr>
                <a:schemeClr val="tx1"/>
              </a:buClr>
              <a:buFont typeface="Wingdings" panose="05000000000000000000" pitchFamily="2" charset="2"/>
              <a:buChar char="§"/>
            </a:pPr>
            <a:r>
              <a:rPr lang="el-GR" altLang="el-GR" sz="2000" dirty="0">
                <a:solidFill>
                  <a:schemeClr val="tx1"/>
                </a:solidFill>
                <a:cs typeface="Arial" panose="020B0604020202020204" pitchFamily="34" charset="0"/>
              </a:rPr>
              <a:t>Πρόσφατες μελέτες αποδεικνύουν τον κρίσιμο ρόλο της ενδυναμωτικής ηγεσίας στη διαμόρφωση της στάσης και συμπεριφοράς των εργαζομένων (π.χ. δημιουργικότητα και καινοτομία, εργασιακή απόδοση και ικανοποίηση, αυτό – αποτελεσματικότητα, συμμετοχή στη λήψη των αποφάσεων, αφοσίωση)</a:t>
            </a:r>
            <a:endParaRPr lang="en-US" altLang="el-GR" sz="2000" dirty="0">
              <a:solidFill>
                <a:schemeClr val="tx1"/>
              </a:solidFill>
              <a:cs typeface="Arial" panose="020B0604020202020204" pitchFamily="34" charset="0"/>
            </a:endParaRPr>
          </a:p>
          <a:p>
            <a:pPr algn="just" eaLnBrk="1" hangingPunct="1">
              <a:buClr>
                <a:schemeClr val="tx1"/>
              </a:buClr>
              <a:buFont typeface="Wingdings" panose="05000000000000000000" pitchFamily="2" charset="2"/>
              <a:buChar char="§"/>
            </a:pPr>
            <a:endParaRPr lang="en-US" altLang="el-GR" sz="2000" dirty="0">
              <a:solidFill>
                <a:schemeClr val="tx1"/>
              </a:solidFill>
              <a:cs typeface="Arial" panose="020B0604020202020204" pitchFamily="34" charset="0"/>
            </a:endParaRPr>
          </a:p>
          <a:p>
            <a:pPr algn="just" eaLnBrk="1" hangingPunct="1">
              <a:buClr>
                <a:schemeClr val="tx1"/>
              </a:buClr>
              <a:buFont typeface="Wingdings" panose="05000000000000000000" pitchFamily="2" charset="2"/>
              <a:buChar char="§"/>
            </a:pPr>
            <a:r>
              <a:rPr lang="el-GR" altLang="el-GR" sz="2000" dirty="0">
                <a:solidFill>
                  <a:schemeClr val="tx1"/>
                </a:solidFill>
                <a:cs typeface="Arial" panose="020B0604020202020204" pitchFamily="34" charset="0"/>
              </a:rPr>
              <a:t>Ο ηγέτης αυτός αναθέτει περισσότερα καθήκοντα στους συναδέλφους του και τους δίνει την ανάλογη εξουσία για να τα πετύχουν ενθαρρύνοντάς τους και δείχνοντας εμπιστοσύνη στο πρόσωπό τους</a:t>
            </a:r>
          </a:p>
          <a:p>
            <a:pPr algn="just" eaLnBrk="1" hangingPunct="1">
              <a:buClr>
                <a:schemeClr val="tx1"/>
              </a:buClr>
              <a:buFont typeface="Wingdings" panose="05000000000000000000" pitchFamily="2" charset="2"/>
              <a:buChar char="§"/>
            </a:pPr>
            <a:endParaRPr lang="el-GR" altLang="el-GR" sz="2000" dirty="0">
              <a:solidFill>
                <a:schemeClr val="tx1"/>
              </a:solidFill>
              <a:cs typeface="Arial" panose="020B0604020202020204"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5">
            <a:extLst>
              <a:ext uri="{FF2B5EF4-FFF2-40B4-BE49-F238E27FC236}">
                <a16:creationId xmlns:a16="http://schemas.microsoft.com/office/drawing/2014/main" id="{14CB0B37-52BF-457E-80E3-4F4869981739}"/>
              </a:ext>
            </a:extLst>
          </p:cNvPr>
          <p:cNvSpPr>
            <a:spLocks noGrp="1"/>
          </p:cNvSpPr>
          <p:nvPr>
            <p:ph type="title"/>
          </p:nvPr>
        </p:nvSpPr>
        <p:spPr>
          <a:xfrm>
            <a:off x="323528" y="620688"/>
            <a:ext cx="6278165" cy="620315"/>
          </a:xfrm>
        </p:spPr>
        <p:txBody>
          <a:bodyPr vert="horz" lIns="68580" tIns="34290" rIns="68580" bIns="34290" rtlCol="0" anchor="t">
            <a:normAutofit/>
          </a:bodyPr>
          <a:lstStyle/>
          <a:p>
            <a:r>
              <a:rPr lang="el-GR" altLang="el-GR" sz="2400" b="1" dirty="0">
                <a:solidFill>
                  <a:srgbClr val="003467"/>
                </a:solidFill>
                <a:latin typeface="Arial" charset="0"/>
                <a:ea typeface="+mn-ea"/>
                <a:cs typeface="Arial" charset="0"/>
              </a:rPr>
              <a:t>Υπηρετική ηγεσία</a:t>
            </a:r>
            <a:endParaRPr lang="en-GB" altLang="el-GR" sz="2400" b="1" dirty="0">
              <a:solidFill>
                <a:srgbClr val="003467"/>
              </a:solidFill>
              <a:latin typeface="Arial" charset="0"/>
              <a:ea typeface="+mn-ea"/>
              <a:cs typeface="Arial" charset="0"/>
            </a:endParaRPr>
          </a:p>
        </p:txBody>
      </p:sp>
      <p:sp>
        <p:nvSpPr>
          <p:cNvPr id="2" name="Θέση περιεχομένου 1">
            <a:extLst>
              <a:ext uri="{FF2B5EF4-FFF2-40B4-BE49-F238E27FC236}">
                <a16:creationId xmlns:a16="http://schemas.microsoft.com/office/drawing/2014/main" id="{6DFD5C08-6595-4DDA-A105-DD784B3BF1FE}"/>
              </a:ext>
            </a:extLst>
          </p:cNvPr>
          <p:cNvSpPr>
            <a:spLocks noGrp="1"/>
          </p:cNvSpPr>
          <p:nvPr>
            <p:ph idx="1"/>
          </p:nvPr>
        </p:nvSpPr>
        <p:spPr>
          <a:xfrm>
            <a:off x="107505" y="1412776"/>
            <a:ext cx="8784976" cy="5112568"/>
          </a:xfrm>
        </p:spPr>
        <p:txBody>
          <a:bodyPr>
            <a:noAutofit/>
          </a:bodyPr>
          <a:lstStyle/>
          <a:p>
            <a:pPr marL="82153" indent="0" algn="just">
              <a:buNone/>
            </a:pPr>
            <a:r>
              <a:rPr lang="el-GR" sz="1800" dirty="0">
                <a:solidFill>
                  <a:schemeClr val="tx1"/>
                </a:solidFill>
                <a:cs typeface="Calibri" panose="020F0502020204030204" pitchFamily="34" charset="0"/>
              </a:rPr>
              <a:t>«Η ηγεσία που εστιάζει στον ακόλουθο ως επίκεντρο των ενεργειών του ηγέτη, ενώ τα οργανωσιακά ζητήματα είναι γύρω από τον ακόλουθο</a:t>
            </a:r>
            <a:r>
              <a:rPr lang="el-GR" sz="1200" dirty="0">
                <a:solidFill>
                  <a:schemeClr val="tx1"/>
                </a:solidFill>
                <a:cs typeface="Calibri" panose="020F0502020204030204" pitchFamily="34" charset="0"/>
              </a:rPr>
              <a:t>» </a:t>
            </a:r>
            <a:r>
              <a:rPr lang="el-GR" sz="1400" dirty="0"/>
              <a:t>(Dennis, Kinzler-Norheim, &amp; Bocarnea, 2010: 170)</a:t>
            </a:r>
          </a:p>
          <a:p>
            <a:pPr marL="82153" indent="0" algn="just">
              <a:buNone/>
            </a:pPr>
            <a:r>
              <a:rPr lang="el-GR" sz="1800" dirty="0">
                <a:solidFill>
                  <a:schemeClr val="tx1"/>
                </a:solidFill>
                <a:cs typeface="Calibri" panose="020F0502020204030204" pitchFamily="34" charset="0"/>
              </a:rPr>
              <a:t>Ο υπηρετικός ηγέτης</a:t>
            </a:r>
            <a:r>
              <a:rPr lang="en-US" sz="1800" dirty="0">
                <a:solidFill>
                  <a:schemeClr val="tx1"/>
                </a:solidFill>
                <a:cs typeface="Calibri" panose="020F0502020204030204" pitchFamily="34" charset="0"/>
              </a:rPr>
              <a:t>:</a:t>
            </a:r>
          </a:p>
          <a:p>
            <a:pPr algn="just" eaLnBrk="1" hangingPunct="1">
              <a:buClr>
                <a:schemeClr val="tx1"/>
              </a:buClr>
              <a:buFont typeface="Wingdings" panose="05000000000000000000" pitchFamily="2" charset="2"/>
              <a:buChar char="q"/>
            </a:pPr>
            <a:r>
              <a:rPr lang="el-GR" sz="1800" dirty="0">
                <a:solidFill>
                  <a:schemeClr val="tx1"/>
                </a:solidFill>
                <a:cs typeface="Calibri" panose="020F0502020204030204" pitchFamily="34" charset="0"/>
              </a:rPr>
              <a:t>Είναι αλτρουιστής</a:t>
            </a:r>
          </a:p>
          <a:p>
            <a:pPr algn="just" eaLnBrk="1" hangingPunct="1">
              <a:buClr>
                <a:schemeClr val="tx1"/>
              </a:buClr>
              <a:buFont typeface="Wingdings" panose="05000000000000000000" pitchFamily="2" charset="2"/>
              <a:buChar char="q"/>
            </a:pPr>
            <a:r>
              <a:rPr lang="el-GR" sz="1800" dirty="0">
                <a:solidFill>
                  <a:schemeClr val="tx1"/>
                </a:solidFill>
                <a:cs typeface="Calibri" panose="020F0502020204030204" pitchFamily="34" charset="0"/>
              </a:rPr>
              <a:t>Ικανοποιεί τις ανάγκες των άλλων χωρίς προσωπικό όφελος</a:t>
            </a:r>
          </a:p>
          <a:p>
            <a:pPr algn="just" eaLnBrk="1" hangingPunct="1">
              <a:buClr>
                <a:schemeClr val="tx1"/>
              </a:buClr>
              <a:buFont typeface="Wingdings" panose="05000000000000000000" pitchFamily="2" charset="2"/>
              <a:buChar char="q"/>
            </a:pPr>
            <a:r>
              <a:rPr lang="el-GR" sz="1800" dirty="0">
                <a:solidFill>
                  <a:schemeClr val="tx1"/>
                </a:solidFill>
                <a:cs typeface="Calibri" panose="020F0502020204030204" pitchFamily="34" charset="0"/>
              </a:rPr>
              <a:t>Ακούει προσεκτικά τους άλλους</a:t>
            </a:r>
            <a:endParaRPr lang="en-US" sz="1800" dirty="0">
              <a:solidFill>
                <a:schemeClr val="tx1"/>
              </a:solidFill>
              <a:cs typeface="Calibri" panose="020F0502020204030204" pitchFamily="34" charset="0"/>
            </a:endParaRPr>
          </a:p>
          <a:p>
            <a:pPr algn="just" eaLnBrk="1" hangingPunct="1">
              <a:buClr>
                <a:schemeClr val="tx1"/>
              </a:buClr>
              <a:buFont typeface="Wingdings" panose="05000000000000000000" pitchFamily="2" charset="2"/>
              <a:buChar char="q"/>
            </a:pPr>
            <a:r>
              <a:rPr lang="en-US" sz="1800" dirty="0">
                <a:solidFill>
                  <a:schemeClr val="tx1"/>
                </a:solidFill>
                <a:cs typeface="Calibri" panose="020F0502020204030204" pitchFamily="34" charset="0"/>
              </a:rPr>
              <a:t>E</a:t>
            </a:r>
            <a:r>
              <a:rPr lang="el-GR" sz="1800" dirty="0">
                <a:solidFill>
                  <a:schemeClr val="tx1"/>
                </a:solidFill>
                <a:cs typeface="Calibri" panose="020F0502020204030204" pitchFamily="34" charset="0"/>
              </a:rPr>
              <a:t>μπιστεύεται και ενδυναμώνει</a:t>
            </a:r>
            <a:r>
              <a:rPr lang="en-US" sz="1800" dirty="0">
                <a:solidFill>
                  <a:schemeClr val="tx1"/>
                </a:solidFill>
                <a:cs typeface="Calibri" panose="020F0502020204030204" pitchFamily="34" charset="0"/>
              </a:rPr>
              <a:t> </a:t>
            </a:r>
            <a:r>
              <a:rPr lang="el-GR" sz="1800" dirty="0">
                <a:solidFill>
                  <a:schemeClr val="tx1"/>
                </a:solidFill>
                <a:cs typeface="Calibri" panose="020F0502020204030204" pitchFamily="34" charset="0"/>
              </a:rPr>
              <a:t>τους άλλους με αγάπη και ταπεινότητα, καθώς δε θεωρεί επίκεντρο τον εαυτό του</a:t>
            </a:r>
          </a:p>
          <a:p>
            <a:pPr algn="just" eaLnBrk="1" hangingPunct="1">
              <a:buClr>
                <a:schemeClr val="tx1"/>
              </a:buClr>
              <a:buFont typeface="Wingdings" panose="05000000000000000000" pitchFamily="2" charset="2"/>
              <a:buChar char="q"/>
            </a:pPr>
            <a:r>
              <a:rPr lang="el-GR" sz="1800" dirty="0">
                <a:solidFill>
                  <a:schemeClr val="tx1"/>
                </a:solidFill>
                <a:cs typeface="Calibri" panose="020F0502020204030204" pitchFamily="34" charset="0"/>
              </a:rPr>
              <a:t>Έχει ενσυναίσθηση </a:t>
            </a:r>
            <a:endParaRPr lang="en-US" sz="1800" dirty="0">
              <a:solidFill>
                <a:schemeClr val="tx1"/>
              </a:solidFill>
              <a:cs typeface="Calibri" panose="020F0502020204030204" pitchFamily="34" charset="0"/>
            </a:endParaRPr>
          </a:p>
          <a:p>
            <a:pPr algn="just" eaLnBrk="1" hangingPunct="1">
              <a:buClr>
                <a:schemeClr val="tx1"/>
              </a:buClr>
              <a:buFont typeface="Wingdings" panose="05000000000000000000" pitchFamily="2" charset="2"/>
              <a:buChar char="q"/>
            </a:pPr>
            <a:r>
              <a:rPr lang="el-GR" sz="1800" dirty="0">
                <a:solidFill>
                  <a:schemeClr val="tx1"/>
                </a:solidFill>
                <a:cs typeface="Calibri" panose="020F0502020204030204" pitchFamily="34" charset="0"/>
              </a:rPr>
              <a:t>Ενδιαφέρεται για την ανάπτυξη των άλλων</a:t>
            </a:r>
          </a:p>
          <a:p>
            <a:pPr marL="0" indent="0" algn="just">
              <a:buClr>
                <a:schemeClr val="tx1"/>
              </a:buClr>
              <a:buNone/>
            </a:pPr>
            <a:r>
              <a:rPr lang="el-GR" sz="1800" dirty="0">
                <a:solidFill>
                  <a:schemeClr val="tx1"/>
                </a:solidFill>
                <a:cs typeface="Calibri" panose="020F0502020204030204" pitchFamily="34" charset="0"/>
              </a:rPr>
              <a:t>Λόγω των παραπάνω ένας υπηρετικός ηγέτης στις μονάδες υγείας συμβάλλει καθοριστικά στην ποιότητα της παρεχόμενης φροντίδας υγείας </a:t>
            </a:r>
            <a:r>
              <a:rPr lang="el-GR" sz="1400" dirty="0">
                <a:solidFill>
                  <a:schemeClr val="tx1"/>
                </a:solidFill>
                <a:cs typeface="Calibri" panose="020F0502020204030204" pitchFamily="34" charset="0"/>
              </a:rPr>
              <a:t>(</a:t>
            </a:r>
            <a:r>
              <a:rPr lang="en-US" sz="1400" dirty="0"/>
              <a:t>Neill &amp; Saunders, 2008</a:t>
            </a:r>
            <a:r>
              <a:rPr lang="el-GR" sz="1400" dirty="0"/>
              <a:t>)</a:t>
            </a:r>
          </a:p>
          <a:p>
            <a:pPr marL="0" indent="0" algn="just">
              <a:buClr>
                <a:schemeClr val="tx1"/>
              </a:buClr>
              <a:buNone/>
            </a:pPr>
            <a:r>
              <a:rPr lang="el-GR" altLang="el-GR" sz="1800" dirty="0">
                <a:solidFill>
                  <a:schemeClr val="tx1"/>
                </a:solidFill>
                <a:cs typeface="Calibri" panose="020F0502020204030204" pitchFamily="34" charset="0"/>
              </a:rPr>
              <a:t>Αποτελέσματα</a:t>
            </a:r>
            <a:r>
              <a:rPr lang="en-US" altLang="el-GR" sz="1800" dirty="0">
                <a:solidFill>
                  <a:schemeClr val="tx1"/>
                </a:solidFill>
                <a:cs typeface="Calibri" panose="020F0502020204030204" pitchFamily="34" charset="0"/>
              </a:rPr>
              <a:t>:</a:t>
            </a:r>
            <a:r>
              <a:rPr lang="el-GR" altLang="el-GR" sz="1800" dirty="0">
                <a:solidFill>
                  <a:schemeClr val="tx1"/>
                </a:solidFill>
                <a:cs typeface="Calibri" panose="020F0502020204030204" pitchFamily="34" charset="0"/>
              </a:rPr>
              <a:t> αποτελεσματικότητα ηγέτη και ομάδας</a:t>
            </a:r>
            <a:r>
              <a:rPr lang="en-US" altLang="el-GR" sz="1800" dirty="0">
                <a:solidFill>
                  <a:schemeClr val="tx1"/>
                </a:solidFill>
                <a:cs typeface="Calibri" panose="020F0502020204030204" pitchFamily="34" charset="0"/>
              </a:rPr>
              <a:t> </a:t>
            </a:r>
            <a:r>
              <a:rPr lang="en-US" altLang="el-GR" sz="1400" dirty="0"/>
              <a:t>(Irving, 2005)</a:t>
            </a:r>
            <a:r>
              <a:rPr lang="el-GR" altLang="el-GR" sz="1400" dirty="0">
                <a:solidFill>
                  <a:schemeClr val="tx1"/>
                </a:solidFill>
                <a:cs typeface="Calibri" panose="020F0502020204030204" pitchFamily="34" charset="0"/>
              </a:rPr>
              <a:t>, </a:t>
            </a:r>
            <a:r>
              <a:rPr lang="el-GR" altLang="el-GR" sz="1800" dirty="0">
                <a:solidFill>
                  <a:schemeClr val="tx1"/>
                </a:solidFill>
                <a:cs typeface="Calibri" panose="020F0502020204030204" pitchFamily="34" charset="0"/>
              </a:rPr>
              <a:t>εργασιακή ικανοποίηση</a:t>
            </a:r>
            <a:r>
              <a:rPr lang="en-US" altLang="el-GR" sz="1800" dirty="0">
                <a:solidFill>
                  <a:schemeClr val="tx1"/>
                </a:solidFill>
                <a:cs typeface="Calibri" panose="020F0502020204030204" pitchFamily="34" charset="0"/>
              </a:rPr>
              <a:t> </a:t>
            </a:r>
            <a:r>
              <a:rPr lang="en-US" altLang="el-GR" sz="1400" dirty="0"/>
              <a:t>(</a:t>
            </a:r>
            <a:r>
              <a:rPr lang="en-US" altLang="el-GR" sz="1400" dirty="0" err="1"/>
              <a:t>Cerit</a:t>
            </a:r>
            <a:r>
              <a:rPr lang="en-US" altLang="el-GR" sz="1400" dirty="0"/>
              <a:t>, 2009)</a:t>
            </a:r>
            <a:r>
              <a:rPr lang="el-GR" altLang="el-GR" sz="1400" dirty="0">
                <a:solidFill>
                  <a:schemeClr val="tx1"/>
                </a:solidFill>
                <a:cs typeface="Calibri" panose="020F0502020204030204" pitchFamily="34" charset="0"/>
              </a:rPr>
              <a:t>, </a:t>
            </a:r>
            <a:r>
              <a:rPr lang="el-GR" altLang="el-GR" sz="1800" dirty="0">
                <a:solidFill>
                  <a:schemeClr val="tx1"/>
                </a:solidFill>
                <a:cs typeface="Calibri" panose="020F0502020204030204" pitchFamily="34" charset="0"/>
              </a:rPr>
              <a:t>οργανωσιακή απόδοση</a:t>
            </a:r>
            <a:r>
              <a:rPr lang="en-US" altLang="el-GR" sz="1800" dirty="0">
                <a:solidFill>
                  <a:schemeClr val="tx1"/>
                </a:solidFill>
                <a:cs typeface="Calibri" panose="020F0502020204030204" pitchFamily="34" charset="0"/>
              </a:rPr>
              <a:t> </a:t>
            </a:r>
            <a:r>
              <a:rPr lang="en-US" altLang="el-GR" sz="1400" dirty="0"/>
              <a:t>(Choudhary et al., 2012) </a:t>
            </a:r>
            <a:endParaRPr lang="el-GR" sz="1400" dirty="0">
              <a:solidFill>
                <a:schemeClr val="tx1"/>
              </a:solidFill>
              <a:cs typeface="Calibri" panose="020F0502020204030204" pitchFamily="34" charset="0"/>
            </a:endParaRPr>
          </a:p>
          <a:p>
            <a:pPr algn="just" eaLnBrk="1" hangingPunct="1">
              <a:buClr>
                <a:schemeClr val="tx1"/>
              </a:buClr>
              <a:buFont typeface="Wingdings" panose="05000000000000000000" pitchFamily="2" charset="2"/>
              <a:buChar char="q"/>
            </a:pPr>
            <a:endParaRPr lang="el-GR" sz="1800" dirty="0">
              <a:solidFill>
                <a:schemeClr val="tx1"/>
              </a:solidFill>
              <a:cs typeface="Calibri" panose="020F0502020204030204" pitchFamily="34" charset="0"/>
            </a:endParaRPr>
          </a:p>
          <a:p>
            <a:pPr algn="just" eaLnBrk="1" hangingPunct="1">
              <a:buClr>
                <a:schemeClr val="tx1"/>
              </a:buClr>
              <a:buFont typeface="Wingdings" panose="05000000000000000000" pitchFamily="2" charset="2"/>
              <a:buChar char="q"/>
            </a:pPr>
            <a:endParaRPr lang="el-GR" sz="1800" dirty="0">
              <a:solidFill>
                <a:schemeClr val="tx1"/>
              </a:solidFill>
              <a:cs typeface="Calibri" panose="020F0502020204030204" pitchFamily="34" charset="0"/>
            </a:endParaRPr>
          </a:p>
          <a:p>
            <a:pPr marL="82153" indent="0">
              <a:buNone/>
            </a:pPr>
            <a:endParaRPr lang="el-GR" sz="1800" dirty="0">
              <a:solidFill>
                <a:schemeClr val="tx1"/>
              </a:solidFill>
              <a:cs typeface="Calibri" panose="020F0502020204030204" pitchFamily="34" charset="0"/>
            </a:endParaRPr>
          </a:p>
        </p:txBody>
      </p:sp>
    </p:spTree>
    <p:extLst>
      <p:ext uri="{BB962C8B-B14F-4D97-AF65-F5344CB8AC3E}">
        <p14:creationId xmlns:p14="http://schemas.microsoft.com/office/powerpoint/2010/main" val="39448668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30EB4988-AAFE-4218-9389-B788963C517F}"/>
              </a:ext>
            </a:extLst>
          </p:cNvPr>
          <p:cNvPicPr/>
          <p:nvPr/>
        </p:nvPicPr>
        <p:blipFill rotWithShape="1">
          <a:blip r:embed="rId2"/>
          <a:srcRect l="15037" t="15907" r="47188" b="21963"/>
          <a:stretch/>
        </p:blipFill>
        <p:spPr bwMode="auto">
          <a:xfrm>
            <a:off x="2933310" y="1315667"/>
            <a:ext cx="6210690" cy="4609252"/>
          </a:xfrm>
          <a:prstGeom prst="rect">
            <a:avLst/>
          </a:prstGeom>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67F4B63D-729D-4EA9-873D-A36715F20E59}"/>
              </a:ext>
            </a:extLst>
          </p:cNvPr>
          <p:cNvSpPr>
            <a:spLocks noGrp="1"/>
          </p:cNvSpPr>
          <p:nvPr>
            <p:ph type="title"/>
          </p:nvPr>
        </p:nvSpPr>
        <p:spPr>
          <a:xfrm>
            <a:off x="740519" y="1315667"/>
            <a:ext cx="4629149" cy="800100"/>
          </a:xfrm>
        </p:spPr>
        <p:txBody>
          <a:bodyPr vert="horz" lIns="68580" tIns="34290" rIns="68580" bIns="34290" rtlCol="0" anchor="t">
            <a:normAutofit/>
          </a:bodyPr>
          <a:lstStyle/>
          <a:p>
            <a:r>
              <a:rPr lang="el-GR" sz="1875" b="1" dirty="0">
                <a:solidFill>
                  <a:srgbClr val="003467"/>
                </a:solidFill>
                <a:latin typeface="Arial" charset="0"/>
                <a:ea typeface="+mn-ea"/>
                <a:cs typeface="Arial" charset="0"/>
              </a:rPr>
              <a:t>Το τοξικό τρίγωνο της καταστροφικής ηγεσίας (</a:t>
            </a:r>
            <a:r>
              <a:rPr lang="en-US" sz="1875" b="1" dirty="0">
                <a:solidFill>
                  <a:srgbClr val="003467"/>
                </a:solidFill>
                <a:latin typeface="Arial" charset="0"/>
                <a:ea typeface="+mn-ea"/>
                <a:cs typeface="Arial" charset="0"/>
              </a:rPr>
              <a:t>Toxic Triangle, </a:t>
            </a:r>
            <a:r>
              <a:rPr lang="en-US" sz="1200" b="1" dirty="0">
                <a:solidFill>
                  <a:srgbClr val="003467"/>
                </a:solidFill>
                <a:latin typeface="Arial" charset="0"/>
                <a:ea typeface="+mn-ea"/>
                <a:cs typeface="Arial" charset="0"/>
              </a:rPr>
              <a:t>Padilla et al., 2007</a:t>
            </a:r>
            <a:r>
              <a:rPr lang="en-US" sz="1875" b="1" dirty="0">
                <a:solidFill>
                  <a:srgbClr val="003467"/>
                </a:solidFill>
                <a:latin typeface="Arial" charset="0"/>
                <a:ea typeface="+mn-ea"/>
                <a:cs typeface="Arial" charset="0"/>
              </a:rPr>
              <a:t>)</a:t>
            </a:r>
            <a:endParaRPr lang="el-GR" sz="1875" b="1" dirty="0">
              <a:solidFill>
                <a:srgbClr val="003467"/>
              </a:solidFill>
              <a:latin typeface="Arial" charset="0"/>
              <a:ea typeface="+mn-ea"/>
              <a:cs typeface="Arial" charset="0"/>
            </a:endParaRPr>
          </a:p>
        </p:txBody>
      </p:sp>
    </p:spTree>
    <p:extLst>
      <p:ext uri="{BB962C8B-B14F-4D97-AF65-F5344CB8AC3E}">
        <p14:creationId xmlns:p14="http://schemas.microsoft.com/office/powerpoint/2010/main" val="480962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descr="Εικόνα που περιέχει κείμενο&#10;&#10;Περιγραφή που δημιουργήθηκε αυτόματα">
            <a:extLst>
              <a:ext uri="{FF2B5EF4-FFF2-40B4-BE49-F238E27FC236}">
                <a16:creationId xmlns:a16="http://schemas.microsoft.com/office/drawing/2014/main" id="{AC926109-284E-4A44-AFFD-2F589BFDF8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857250"/>
            <a:ext cx="4608511" cy="5143500"/>
          </a:xfrm>
          <a:prstGeom prst="rect">
            <a:avLst/>
          </a:prstGeom>
        </p:spPr>
      </p:pic>
    </p:spTree>
    <p:extLst>
      <p:ext uri="{BB962C8B-B14F-4D97-AF65-F5344CB8AC3E}">
        <p14:creationId xmlns:p14="http://schemas.microsoft.com/office/powerpoint/2010/main" val="4131291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083DF-3DC4-48CA-B73A-4969ED21D5B7}"/>
              </a:ext>
            </a:extLst>
          </p:cNvPr>
          <p:cNvSpPr>
            <a:spLocks noGrp="1"/>
          </p:cNvSpPr>
          <p:nvPr>
            <p:ph type="title"/>
          </p:nvPr>
        </p:nvSpPr>
        <p:spPr>
          <a:xfrm>
            <a:off x="323528" y="706016"/>
            <a:ext cx="8229600" cy="1066800"/>
          </a:xfrm>
        </p:spPr>
        <p:txBody>
          <a:bodyPr>
            <a:normAutofit fontScale="90000"/>
          </a:bodyPr>
          <a:lstStyle/>
          <a:p>
            <a:r>
              <a:rPr lang="el-GR" dirty="0"/>
              <a:t>Χαρακτηριστικά προσωπικότητας ενός ηγέτη </a:t>
            </a:r>
            <a:r>
              <a:rPr lang="el-GR" sz="2700" dirty="0"/>
              <a:t>(Μπουραντάς, 2018)</a:t>
            </a:r>
          </a:p>
        </p:txBody>
      </p:sp>
      <p:sp>
        <p:nvSpPr>
          <p:cNvPr id="3" name="Content Placeholder 2">
            <a:extLst>
              <a:ext uri="{FF2B5EF4-FFF2-40B4-BE49-F238E27FC236}">
                <a16:creationId xmlns:a16="http://schemas.microsoft.com/office/drawing/2014/main" id="{05A1E4C3-8145-4800-BB6D-3047AAF1D802}"/>
              </a:ext>
            </a:extLst>
          </p:cNvPr>
          <p:cNvSpPr>
            <a:spLocks noGrp="1"/>
          </p:cNvSpPr>
          <p:nvPr>
            <p:ph idx="1"/>
          </p:nvPr>
        </p:nvSpPr>
        <p:spPr>
          <a:xfrm>
            <a:off x="179512" y="2011656"/>
            <a:ext cx="8363272" cy="4657704"/>
          </a:xfrm>
        </p:spPr>
        <p:txBody>
          <a:bodyPr/>
          <a:lstStyle/>
          <a:p>
            <a:pPr>
              <a:lnSpc>
                <a:spcPct val="150000"/>
              </a:lnSpc>
            </a:pPr>
            <a:r>
              <a:rPr lang="el-GR" dirty="0"/>
              <a:t>Ανάγκη για επίτευγμα/όραμα</a:t>
            </a:r>
          </a:p>
          <a:p>
            <a:pPr>
              <a:lnSpc>
                <a:spcPct val="150000"/>
              </a:lnSpc>
            </a:pPr>
            <a:r>
              <a:rPr lang="el-GR" dirty="0"/>
              <a:t>Ανάγκη για αυτοεκτίμηση/αναγνώριση</a:t>
            </a:r>
          </a:p>
          <a:p>
            <a:pPr>
              <a:lnSpc>
                <a:spcPct val="150000"/>
              </a:lnSpc>
            </a:pPr>
            <a:r>
              <a:rPr lang="el-GR" dirty="0"/>
              <a:t>Πίστη και δέσμευση σε αξίες</a:t>
            </a:r>
          </a:p>
          <a:p>
            <a:pPr>
              <a:lnSpc>
                <a:spcPct val="150000"/>
              </a:lnSpc>
            </a:pPr>
            <a:r>
              <a:rPr lang="el-GR" dirty="0"/>
              <a:t>Θάρρος/κουράγιο</a:t>
            </a:r>
          </a:p>
          <a:p>
            <a:pPr>
              <a:lnSpc>
                <a:spcPct val="150000"/>
              </a:lnSpc>
            </a:pPr>
            <a:r>
              <a:rPr lang="el-GR" dirty="0"/>
              <a:t>Εστίαση/επιμονή/πειθαρχία</a:t>
            </a:r>
          </a:p>
          <a:p>
            <a:pPr>
              <a:lnSpc>
                <a:spcPct val="150000"/>
              </a:lnSpc>
            </a:pPr>
            <a:r>
              <a:rPr lang="el-GR" dirty="0"/>
              <a:t>Ταπεινότητα</a:t>
            </a:r>
          </a:p>
        </p:txBody>
      </p:sp>
    </p:spTree>
    <p:extLst>
      <p:ext uri="{BB962C8B-B14F-4D97-AF65-F5344CB8AC3E}">
        <p14:creationId xmlns:p14="http://schemas.microsoft.com/office/powerpoint/2010/main" val="1653854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083DF-3DC4-48CA-B73A-4969ED21D5B7}"/>
              </a:ext>
            </a:extLst>
          </p:cNvPr>
          <p:cNvSpPr>
            <a:spLocks noGrp="1"/>
          </p:cNvSpPr>
          <p:nvPr>
            <p:ph type="title"/>
          </p:nvPr>
        </p:nvSpPr>
        <p:spPr>
          <a:xfrm>
            <a:off x="323528" y="706016"/>
            <a:ext cx="8229600" cy="1066800"/>
          </a:xfrm>
        </p:spPr>
        <p:txBody>
          <a:bodyPr>
            <a:normAutofit fontScale="90000"/>
          </a:bodyPr>
          <a:lstStyle/>
          <a:p>
            <a:r>
              <a:rPr lang="el-GR" dirty="0"/>
              <a:t>Βασικές ηγετικές ικανότητες </a:t>
            </a:r>
            <a:r>
              <a:rPr lang="el-GR" sz="2700" dirty="0"/>
              <a:t>(Μπουραντάς, 2018)</a:t>
            </a:r>
          </a:p>
        </p:txBody>
      </p:sp>
      <p:sp>
        <p:nvSpPr>
          <p:cNvPr id="3" name="Content Placeholder 2">
            <a:extLst>
              <a:ext uri="{FF2B5EF4-FFF2-40B4-BE49-F238E27FC236}">
                <a16:creationId xmlns:a16="http://schemas.microsoft.com/office/drawing/2014/main" id="{05A1E4C3-8145-4800-BB6D-3047AAF1D802}"/>
              </a:ext>
            </a:extLst>
          </p:cNvPr>
          <p:cNvSpPr>
            <a:spLocks noGrp="1"/>
          </p:cNvSpPr>
          <p:nvPr>
            <p:ph idx="1"/>
          </p:nvPr>
        </p:nvSpPr>
        <p:spPr>
          <a:xfrm>
            <a:off x="179512" y="2011656"/>
            <a:ext cx="8784976" cy="4657704"/>
          </a:xfrm>
        </p:spPr>
        <p:txBody>
          <a:bodyPr>
            <a:normAutofit lnSpcReduction="10000"/>
          </a:bodyPr>
          <a:lstStyle/>
          <a:p>
            <a:pPr>
              <a:lnSpc>
                <a:spcPct val="150000"/>
              </a:lnSpc>
              <a:spcAft>
                <a:spcPts val="600"/>
              </a:spcAft>
            </a:pPr>
            <a:r>
              <a:rPr lang="el-GR" sz="2500" dirty="0"/>
              <a:t>Δημιουργική λήψη αποφάσεων και επίλυση προβλημάτων</a:t>
            </a:r>
          </a:p>
          <a:p>
            <a:pPr>
              <a:lnSpc>
                <a:spcPct val="150000"/>
              </a:lnSpc>
              <a:spcAft>
                <a:spcPts val="600"/>
              </a:spcAft>
            </a:pPr>
            <a:r>
              <a:rPr lang="el-GR" sz="2500" dirty="0"/>
              <a:t>Συστημική σκέψη</a:t>
            </a:r>
          </a:p>
          <a:p>
            <a:pPr>
              <a:lnSpc>
                <a:spcPct val="150000"/>
              </a:lnSpc>
              <a:spcAft>
                <a:spcPts val="600"/>
              </a:spcAft>
            </a:pPr>
            <a:r>
              <a:rPr lang="el-GR" sz="2500" dirty="0"/>
              <a:t>Επικοινωνία</a:t>
            </a:r>
          </a:p>
          <a:p>
            <a:pPr>
              <a:lnSpc>
                <a:spcPct val="150000"/>
              </a:lnSpc>
              <a:spcAft>
                <a:spcPts val="600"/>
              </a:spcAft>
            </a:pPr>
            <a:r>
              <a:rPr lang="el-GR" sz="2500" dirty="0"/>
              <a:t>Συναισθηματική νοημοσύνη</a:t>
            </a:r>
          </a:p>
          <a:p>
            <a:pPr>
              <a:lnSpc>
                <a:spcPct val="150000"/>
              </a:lnSpc>
              <a:spcAft>
                <a:spcPts val="600"/>
              </a:spcAft>
            </a:pPr>
            <a:r>
              <a:rPr lang="el-GR" sz="2500" dirty="0"/>
              <a:t>Πρόδραση/προνοητικότητα</a:t>
            </a:r>
          </a:p>
          <a:p>
            <a:pPr>
              <a:lnSpc>
                <a:spcPct val="150000"/>
              </a:lnSpc>
              <a:spcAft>
                <a:spcPts val="600"/>
              </a:spcAft>
            </a:pPr>
            <a:r>
              <a:rPr lang="el-GR" sz="2500" dirty="0"/>
              <a:t>Ψυχολογικό κεφάλαιο (π.χ. ελπίδα, ανθεκτικότητα)</a:t>
            </a:r>
          </a:p>
          <a:p>
            <a:pPr>
              <a:lnSpc>
                <a:spcPct val="150000"/>
              </a:lnSpc>
              <a:spcAft>
                <a:spcPts val="600"/>
              </a:spcAft>
            </a:pPr>
            <a:r>
              <a:rPr lang="el-GR" sz="2500" dirty="0"/>
              <a:t>Αποτελεσματική ακοή</a:t>
            </a:r>
          </a:p>
        </p:txBody>
      </p:sp>
    </p:spTree>
    <p:extLst>
      <p:ext uri="{BB962C8B-B14F-4D97-AF65-F5344CB8AC3E}">
        <p14:creationId xmlns:p14="http://schemas.microsoft.com/office/powerpoint/2010/main" val="3539947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ED8B3-B004-49D0-9A54-5F9F637C3D11}"/>
              </a:ext>
            </a:extLst>
          </p:cNvPr>
          <p:cNvSpPr>
            <a:spLocks noGrp="1"/>
          </p:cNvSpPr>
          <p:nvPr>
            <p:ph type="title"/>
          </p:nvPr>
        </p:nvSpPr>
        <p:spPr>
          <a:xfrm>
            <a:off x="179512" y="706016"/>
            <a:ext cx="8568952" cy="1066800"/>
          </a:xfrm>
        </p:spPr>
        <p:txBody>
          <a:bodyPr>
            <a:normAutofit fontScale="90000"/>
          </a:bodyPr>
          <a:lstStyle/>
          <a:p>
            <a:r>
              <a:rPr lang="el-GR" dirty="0"/>
              <a:t>Οι 9 κρίσιμες γνωστικές δεξιότητες ενός ηγέτη </a:t>
            </a:r>
            <a:r>
              <a:rPr lang="el-GR" sz="2700" dirty="0"/>
              <a:t>(</a:t>
            </a:r>
            <a:r>
              <a:rPr lang="en-US" sz="2700" dirty="0"/>
              <a:t>Mumford et al., 2007</a:t>
            </a:r>
            <a:r>
              <a:rPr lang="el-GR" sz="2700" dirty="0"/>
              <a:t>)</a:t>
            </a:r>
          </a:p>
        </p:txBody>
      </p:sp>
      <p:sp>
        <p:nvSpPr>
          <p:cNvPr id="3" name="Content Placeholder 2">
            <a:extLst>
              <a:ext uri="{FF2B5EF4-FFF2-40B4-BE49-F238E27FC236}">
                <a16:creationId xmlns:a16="http://schemas.microsoft.com/office/drawing/2014/main" id="{D9A7052F-0C9D-480D-BAA1-073DF5E1C19D}"/>
              </a:ext>
            </a:extLst>
          </p:cNvPr>
          <p:cNvSpPr>
            <a:spLocks noGrp="1"/>
          </p:cNvSpPr>
          <p:nvPr>
            <p:ph idx="1"/>
          </p:nvPr>
        </p:nvSpPr>
        <p:spPr>
          <a:xfrm>
            <a:off x="107504" y="2155672"/>
            <a:ext cx="8784976" cy="4702328"/>
          </a:xfrm>
        </p:spPr>
        <p:txBody>
          <a:bodyPr>
            <a:normAutofit lnSpcReduction="10000"/>
          </a:bodyPr>
          <a:lstStyle/>
          <a:p>
            <a:pPr marL="624078" indent="-514350">
              <a:spcAft>
                <a:spcPts val="600"/>
              </a:spcAft>
              <a:buFont typeface="+mj-lt"/>
              <a:buAutoNum type="arabicPeriod"/>
            </a:pPr>
            <a:r>
              <a:rPr lang="el-GR" dirty="0"/>
              <a:t>Ορισμός προβλημάτων (</a:t>
            </a:r>
            <a:r>
              <a:rPr lang="en-US" dirty="0"/>
              <a:t>problem definition</a:t>
            </a:r>
            <a:r>
              <a:rPr lang="el-GR" dirty="0"/>
              <a:t>)</a:t>
            </a:r>
          </a:p>
          <a:p>
            <a:pPr marL="624078" indent="-514350">
              <a:spcAft>
                <a:spcPts val="600"/>
              </a:spcAft>
              <a:buFont typeface="+mj-lt"/>
              <a:buAutoNum type="arabicPeriod"/>
            </a:pPr>
            <a:r>
              <a:rPr lang="el-GR" dirty="0"/>
              <a:t>Ανάλυση αιτιών/στόχων</a:t>
            </a:r>
            <a:r>
              <a:rPr lang="en-US" dirty="0"/>
              <a:t> (cause/goal analysis)</a:t>
            </a:r>
            <a:endParaRPr lang="el-GR" dirty="0"/>
          </a:p>
          <a:p>
            <a:pPr marL="624078" indent="-514350">
              <a:spcAft>
                <a:spcPts val="600"/>
              </a:spcAft>
              <a:buFont typeface="+mj-lt"/>
              <a:buAutoNum type="arabicPeriod"/>
            </a:pPr>
            <a:r>
              <a:rPr lang="el-GR" dirty="0"/>
              <a:t>Ανάλυση περιορισμών (</a:t>
            </a:r>
            <a:r>
              <a:rPr lang="en-US" dirty="0"/>
              <a:t>constraint analysis</a:t>
            </a:r>
            <a:r>
              <a:rPr lang="el-GR" dirty="0"/>
              <a:t>)</a:t>
            </a:r>
            <a:r>
              <a:rPr lang="en-US" dirty="0"/>
              <a:t> </a:t>
            </a:r>
            <a:endParaRPr lang="el-GR" dirty="0"/>
          </a:p>
          <a:p>
            <a:pPr marL="624078" indent="-514350">
              <a:spcAft>
                <a:spcPts val="600"/>
              </a:spcAft>
              <a:buFont typeface="+mj-lt"/>
              <a:buAutoNum type="arabicPeriod"/>
            </a:pPr>
            <a:r>
              <a:rPr lang="el-GR" dirty="0"/>
              <a:t>Σχεδιασμός (</a:t>
            </a:r>
            <a:r>
              <a:rPr lang="en-US" dirty="0"/>
              <a:t>planning</a:t>
            </a:r>
            <a:r>
              <a:rPr lang="el-GR" dirty="0"/>
              <a:t>)</a:t>
            </a:r>
            <a:r>
              <a:rPr lang="en-US" dirty="0"/>
              <a:t> </a:t>
            </a:r>
            <a:endParaRPr lang="el-GR" dirty="0"/>
          </a:p>
          <a:p>
            <a:pPr marL="624078" indent="-514350">
              <a:spcAft>
                <a:spcPts val="600"/>
              </a:spcAft>
              <a:buFont typeface="+mj-lt"/>
              <a:buAutoNum type="arabicPeriod"/>
            </a:pPr>
            <a:r>
              <a:rPr lang="el-GR" dirty="0"/>
              <a:t>Πρόβλεψη</a:t>
            </a:r>
            <a:r>
              <a:rPr lang="en-US" dirty="0"/>
              <a:t> (forecasting)</a:t>
            </a:r>
            <a:endParaRPr lang="el-GR" dirty="0"/>
          </a:p>
          <a:p>
            <a:pPr marL="624078" indent="-514350">
              <a:spcAft>
                <a:spcPts val="600"/>
              </a:spcAft>
              <a:buFont typeface="+mj-lt"/>
              <a:buAutoNum type="arabicPeriod"/>
            </a:pPr>
            <a:r>
              <a:rPr lang="el-GR" dirty="0"/>
              <a:t>Δημιουργική σκέψη (</a:t>
            </a:r>
            <a:r>
              <a:rPr lang="en-US" dirty="0"/>
              <a:t>creative thinking</a:t>
            </a:r>
            <a:r>
              <a:rPr lang="el-GR" dirty="0"/>
              <a:t>)</a:t>
            </a:r>
            <a:r>
              <a:rPr lang="en-US" dirty="0"/>
              <a:t> </a:t>
            </a:r>
            <a:endParaRPr lang="el-GR" dirty="0"/>
          </a:p>
          <a:p>
            <a:pPr marL="624078" indent="-514350">
              <a:spcAft>
                <a:spcPts val="600"/>
              </a:spcAft>
              <a:buFont typeface="+mj-lt"/>
              <a:buAutoNum type="arabicPeriod"/>
            </a:pPr>
            <a:r>
              <a:rPr lang="el-GR" dirty="0"/>
              <a:t>Αξιολόγηση ιδεών (</a:t>
            </a:r>
            <a:r>
              <a:rPr lang="en-US" dirty="0"/>
              <a:t>idea evaluation</a:t>
            </a:r>
            <a:r>
              <a:rPr lang="el-GR" dirty="0"/>
              <a:t>)</a:t>
            </a:r>
            <a:r>
              <a:rPr lang="en-US" dirty="0"/>
              <a:t> </a:t>
            </a:r>
            <a:endParaRPr lang="el-GR" dirty="0"/>
          </a:p>
          <a:p>
            <a:pPr marL="624078" indent="-514350">
              <a:spcAft>
                <a:spcPts val="600"/>
              </a:spcAft>
              <a:buFont typeface="+mj-lt"/>
              <a:buAutoNum type="arabicPeriod"/>
            </a:pPr>
            <a:r>
              <a:rPr lang="el-GR" dirty="0"/>
              <a:t>Σοφία (</a:t>
            </a:r>
            <a:r>
              <a:rPr lang="en-US" dirty="0"/>
              <a:t>wisdom</a:t>
            </a:r>
            <a:r>
              <a:rPr lang="el-GR" dirty="0"/>
              <a:t>)</a:t>
            </a:r>
          </a:p>
          <a:p>
            <a:pPr marL="624078" indent="-514350">
              <a:spcAft>
                <a:spcPts val="600"/>
              </a:spcAft>
              <a:buFont typeface="+mj-lt"/>
              <a:buAutoNum type="arabicPeriod"/>
            </a:pPr>
            <a:r>
              <a:rPr lang="en-US" dirty="0"/>
              <a:t>Sensemaking/visioning</a:t>
            </a:r>
            <a:endParaRPr lang="el-GR" dirty="0"/>
          </a:p>
        </p:txBody>
      </p:sp>
    </p:spTree>
    <p:extLst>
      <p:ext uri="{BB962C8B-B14F-4D97-AF65-F5344CB8AC3E}">
        <p14:creationId xmlns:p14="http://schemas.microsoft.com/office/powerpoint/2010/main" val="2098256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C7ED036E-2C7C-47B5-A241-8885DBF6754E}"/>
              </a:ext>
            </a:extLst>
          </p:cNvPr>
          <p:cNvSpPr>
            <a:spLocks noGrp="1"/>
          </p:cNvSpPr>
          <p:nvPr>
            <p:ph type="title"/>
          </p:nvPr>
        </p:nvSpPr>
        <p:spPr>
          <a:xfrm>
            <a:off x="1368405" y="2327726"/>
            <a:ext cx="6161527" cy="1021556"/>
          </a:xfrm>
          <a:ln>
            <a:miter lim="800000"/>
            <a:headEnd/>
            <a:tailEnd/>
          </a:ln>
        </p:spPr>
        <p:txBody>
          <a:bodyPr>
            <a:normAutofit fontScale="90000"/>
          </a:bodyPr>
          <a:lstStyle/>
          <a:p>
            <a:pPr>
              <a:defRPr/>
            </a:pPr>
            <a:r>
              <a:rPr lang="el-GR" cap="none" dirty="0">
                <a:solidFill>
                  <a:schemeClr val="tx1"/>
                </a:solidFill>
                <a:effectLst/>
              </a:rPr>
              <a:t>Η ηγεσία μοιάζει με την αγάπη</a:t>
            </a:r>
          </a:p>
        </p:txBody>
      </p:sp>
      <p:sp>
        <p:nvSpPr>
          <p:cNvPr id="3" name="2 - Θέση κειμένου">
            <a:extLst>
              <a:ext uri="{FF2B5EF4-FFF2-40B4-BE49-F238E27FC236}">
                <a16:creationId xmlns:a16="http://schemas.microsoft.com/office/drawing/2014/main" id="{A6C8FF2E-4EDC-49BF-ABD3-46F1AF21CEAB}"/>
              </a:ext>
            </a:extLst>
          </p:cNvPr>
          <p:cNvSpPr>
            <a:spLocks noGrp="1"/>
          </p:cNvSpPr>
          <p:nvPr>
            <p:ph type="body" idx="1"/>
          </p:nvPr>
        </p:nvSpPr>
        <p:spPr>
          <a:xfrm>
            <a:off x="685800" y="3861048"/>
            <a:ext cx="7772400" cy="1509712"/>
          </a:xfrm>
        </p:spPr>
        <p:txBody>
          <a:bodyPr>
            <a:normAutofit/>
          </a:bodyPr>
          <a:lstStyle/>
          <a:p>
            <a:pPr marL="33338" algn="ctr"/>
            <a:r>
              <a:rPr lang="el-GR" altLang="el-GR" sz="1900" i="1" dirty="0"/>
              <a:t>Οι περισσότεροι πιστεύουν ότι μπορούν να την αναγνωρίσουν αλλά συχνά δυσκολεύονται να την ορίσουν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2A91-B3EF-4738-8882-0A8B777C7E3A}"/>
              </a:ext>
            </a:extLst>
          </p:cNvPr>
          <p:cNvSpPr>
            <a:spLocks noGrp="1"/>
          </p:cNvSpPr>
          <p:nvPr>
            <p:ph type="title"/>
          </p:nvPr>
        </p:nvSpPr>
        <p:spPr>
          <a:xfrm>
            <a:off x="318356" y="706016"/>
            <a:ext cx="8229600" cy="1066800"/>
          </a:xfrm>
        </p:spPr>
        <p:txBody>
          <a:bodyPr>
            <a:noAutofit/>
          </a:bodyPr>
          <a:lstStyle/>
          <a:p>
            <a:r>
              <a:rPr lang="en-US" sz="3500" dirty="0"/>
              <a:t>Top 10 global leader competencies (Berger &amp; Berger, 2017)</a:t>
            </a:r>
            <a:endParaRPr lang="el-GR" sz="3500" dirty="0"/>
          </a:p>
        </p:txBody>
      </p:sp>
      <p:sp>
        <p:nvSpPr>
          <p:cNvPr id="3" name="Content Placeholder 2">
            <a:extLst>
              <a:ext uri="{FF2B5EF4-FFF2-40B4-BE49-F238E27FC236}">
                <a16:creationId xmlns:a16="http://schemas.microsoft.com/office/drawing/2014/main" id="{B5E3802D-37A7-463C-8A51-4FBAA8E0F797}"/>
              </a:ext>
            </a:extLst>
          </p:cNvPr>
          <p:cNvSpPr>
            <a:spLocks noGrp="1"/>
          </p:cNvSpPr>
          <p:nvPr>
            <p:ph idx="1"/>
          </p:nvPr>
        </p:nvSpPr>
        <p:spPr>
          <a:xfrm>
            <a:off x="179512" y="1930896"/>
            <a:ext cx="8712968" cy="5098504"/>
          </a:xfrm>
        </p:spPr>
        <p:txBody>
          <a:bodyPr>
            <a:normAutofit/>
          </a:bodyPr>
          <a:lstStyle/>
          <a:p>
            <a:pPr>
              <a:spcAft>
                <a:spcPts val="300"/>
              </a:spcAft>
            </a:pPr>
            <a:r>
              <a:rPr lang="el-GR" sz="2600" dirty="0"/>
              <a:t>Πολυπολιτισμική ευαισθησία και επίγνωση</a:t>
            </a:r>
            <a:r>
              <a:rPr lang="en-US" sz="2600" dirty="0"/>
              <a:t> (5</a:t>
            </a:r>
            <a:r>
              <a:rPr lang="el-GR" sz="2600" dirty="0"/>
              <a:t>7%</a:t>
            </a:r>
            <a:r>
              <a:rPr lang="en-US" sz="2600" dirty="0"/>
              <a:t>)</a:t>
            </a:r>
          </a:p>
          <a:p>
            <a:pPr>
              <a:spcAft>
                <a:spcPts val="300"/>
              </a:spcAft>
            </a:pPr>
            <a:r>
              <a:rPr lang="el-GR" sz="2600" dirty="0"/>
              <a:t>Δυνατότητα αποτελεσματικής επικοινωνίας</a:t>
            </a:r>
            <a:r>
              <a:rPr lang="en-US" sz="2600" dirty="0"/>
              <a:t> (49</a:t>
            </a:r>
            <a:r>
              <a:rPr lang="el-GR" sz="2600" dirty="0"/>
              <a:t>%</a:t>
            </a:r>
            <a:r>
              <a:rPr lang="en-US" sz="2600" dirty="0"/>
              <a:t>)</a:t>
            </a:r>
          </a:p>
          <a:p>
            <a:pPr>
              <a:spcAft>
                <a:spcPts val="300"/>
              </a:spcAft>
            </a:pPr>
            <a:r>
              <a:rPr lang="el-GR" sz="2600" dirty="0"/>
              <a:t>Στρατηγική σκέψη</a:t>
            </a:r>
            <a:r>
              <a:rPr lang="en-US" sz="2600" dirty="0"/>
              <a:t> (47</a:t>
            </a:r>
            <a:r>
              <a:rPr lang="el-GR" sz="2600" dirty="0"/>
              <a:t>%</a:t>
            </a:r>
            <a:r>
              <a:rPr lang="en-US" sz="2600" dirty="0"/>
              <a:t>)</a:t>
            </a:r>
          </a:p>
          <a:p>
            <a:pPr>
              <a:spcAft>
                <a:spcPts val="300"/>
              </a:spcAft>
            </a:pPr>
            <a:r>
              <a:rPr lang="el-GR" sz="2600" dirty="0"/>
              <a:t>Ικανότητα άσκησης επιρροής</a:t>
            </a:r>
            <a:r>
              <a:rPr lang="en-US" sz="2600" dirty="0"/>
              <a:t> (45</a:t>
            </a:r>
            <a:r>
              <a:rPr lang="el-GR" sz="2600" dirty="0"/>
              <a:t>%</a:t>
            </a:r>
            <a:r>
              <a:rPr lang="en-US" sz="2600" dirty="0"/>
              <a:t>)</a:t>
            </a:r>
          </a:p>
          <a:p>
            <a:pPr>
              <a:spcAft>
                <a:spcPts val="300"/>
              </a:spcAft>
            </a:pPr>
            <a:r>
              <a:rPr lang="el-GR" sz="2600" dirty="0"/>
              <a:t>Σεβασμός της διαφορετικότητας</a:t>
            </a:r>
            <a:r>
              <a:rPr lang="en-US" sz="2600" dirty="0"/>
              <a:t> (44</a:t>
            </a:r>
            <a:r>
              <a:rPr lang="el-GR" sz="2600" dirty="0"/>
              <a:t>%</a:t>
            </a:r>
            <a:r>
              <a:rPr lang="en-US" sz="2600" dirty="0"/>
              <a:t>)</a:t>
            </a:r>
          </a:p>
          <a:p>
            <a:pPr>
              <a:spcAft>
                <a:spcPts val="300"/>
              </a:spcAft>
            </a:pPr>
            <a:r>
              <a:rPr lang="el-GR" sz="2600" dirty="0"/>
              <a:t>Δεοντολογία και ακεραιότητα</a:t>
            </a:r>
            <a:r>
              <a:rPr lang="en-US" sz="2600" dirty="0"/>
              <a:t> (42</a:t>
            </a:r>
            <a:r>
              <a:rPr lang="el-GR" sz="2600" dirty="0"/>
              <a:t>%</a:t>
            </a:r>
            <a:r>
              <a:rPr lang="en-US" sz="2600" dirty="0"/>
              <a:t>)</a:t>
            </a:r>
          </a:p>
          <a:p>
            <a:pPr>
              <a:spcAft>
                <a:spcPts val="300"/>
              </a:spcAft>
            </a:pPr>
            <a:r>
              <a:rPr lang="el-GR" sz="2600" dirty="0"/>
              <a:t>Ευελιξία και θέληση για αλλαγή</a:t>
            </a:r>
            <a:r>
              <a:rPr lang="en-US" sz="2600" dirty="0"/>
              <a:t> (41</a:t>
            </a:r>
            <a:r>
              <a:rPr lang="el-GR" sz="2600" dirty="0"/>
              <a:t>%</a:t>
            </a:r>
            <a:r>
              <a:rPr lang="en-US" sz="2600" dirty="0"/>
              <a:t>)</a:t>
            </a:r>
          </a:p>
          <a:p>
            <a:pPr>
              <a:spcAft>
                <a:spcPts val="300"/>
              </a:spcAft>
            </a:pPr>
            <a:r>
              <a:rPr lang="el-GR" sz="2600" dirty="0"/>
              <a:t>Προσαρμοστικότητα σε νέα περιβάλλοντα</a:t>
            </a:r>
            <a:r>
              <a:rPr lang="en-US" sz="2600" dirty="0"/>
              <a:t> (40</a:t>
            </a:r>
            <a:r>
              <a:rPr lang="el-GR" sz="2600" dirty="0"/>
              <a:t>%</a:t>
            </a:r>
            <a:r>
              <a:rPr lang="en-US" sz="2600" dirty="0"/>
              <a:t>)</a:t>
            </a:r>
          </a:p>
          <a:p>
            <a:pPr>
              <a:spcAft>
                <a:spcPts val="300"/>
              </a:spcAft>
            </a:pPr>
            <a:r>
              <a:rPr lang="el-GR" sz="2600" dirty="0"/>
              <a:t>Συνεργατικότητα</a:t>
            </a:r>
            <a:r>
              <a:rPr lang="en-US" sz="2600" dirty="0"/>
              <a:t> (37</a:t>
            </a:r>
            <a:r>
              <a:rPr lang="el-GR" sz="2600" dirty="0"/>
              <a:t>%</a:t>
            </a:r>
            <a:r>
              <a:rPr lang="en-US" sz="2600" dirty="0"/>
              <a:t>)</a:t>
            </a:r>
          </a:p>
          <a:p>
            <a:pPr>
              <a:spcAft>
                <a:spcPts val="300"/>
              </a:spcAft>
            </a:pPr>
            <a:r>
              <a:rPr lang="el-GR" sz="2600" dirty="0"/>
              <a:t>Λήψη αποφάσεων</a:t>
            </a:r>
            <a:r>
              <a:rPr lang="en-US" sz="2600" dirty="0"/>
              <a:t> (36</a:t>
            </a:r>
            <a:r>
              <a:rPr lang="el-GR" sz="2600" dirty="0"/>
              <a:t>%</a:t>
            </a:r>
            <a:r>
              <a:rPr lang="en-US" sz="2600" dirty="0"/>
              <a:t>)</a:t>
            </a:r>
            <a:endParaRPr lang="el-GR" sz="2600" dirty="0"/>
          </a:p>
        </p:txBody>
      </p:sp>
    </p:spTree>
    <p:extLst>
      <p:ext uri="{BB962C8B-B14F-4D97-AF65-F5344CB8AC3E}">
        <p14:creationId xmlns:p14="http://schemas.microsoft.com/office/powerpoint/2010/main" val="1454827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2A91-B3EF-4738-8882-0A8B777C7E3A}"/>
              </a:ext>
            </a:extLst>
          </p:cNvPr>
          <p:cNvSpPr>
            <a:spLocks noGrp="1"/>
          </p:cNvSpPr>
          <p:nvPr>
            <p:ph type="title"/>
          </p:nvPr>
        </p:nvSpPr>
        <p:spPr>
          <a:xfrm>
            <a:off x="251520" y="778024"/>
            <a:ext cx="8229600" cy="1066800"/>
          </a:xfrm>
        </p:spPr>
        <p:txBody>
          <a:bodyPr>
            <a:normAutofit fontScale="90000"/>
          </a:bodyPr>
          <a:lstStyle/>
          <a:p>
            <a:r>
              <a:rPr lang="el-GR" altLang="el-GR" dirty="0"/>
              <a:t>Μέθοδοι ανάπτυξης ηγετικών ικανοτήτων</a:t>
            </a:r>
            <a:endParaRPr lang="el-GR" dirty="0"/>
          </a:p>
        </p:txBody>
      </p:sp>
      <p:sp>
        <p:nvSpPr>
          <p:cNvPr id="3" name="Content Placeholder 2">
            <a:extLst>
              <a:ext uri="{FF2B5EF4-FFF2-40B4-BE49-F238E27FC236}">
                <a16:creationId xmlns:a16="http://schemas.microsoft.com/office/drawing/2014/main" id="{B5E3802D-37A7-463C-8A51-4FBAA8E0F797}"/>
              </a:ext>
            </a:extLst>
          </p:cNvPr>
          <p:cNvSpPr>
            <a:spLocks noGrp="1"/>
          </p:cNvSpPr>
          <p:nvPr>
            <p:ph idx="1"/>
          </p:nvPr>
        </p:nvSpPr>
        <p:spPr>
          <a:xfrm>
            <a:off x="-36512" y="2290936"/>
            <a:ext cx="9001000" cy="5098504"/>
          </a:xfrm>
        </p:spPr>
        <p:txBody>
          <a:bodyPr>
            <a:normAutofit/>
          </a:bodyPr>
          <a:lstStyle/>
          <a:p>
            <a:pPr algn="just">
              <a:spcBef>
                <a:spcPts val="1200"/>
              </a:spcBef>
              <a:spcAft>
                <a:spcPts val="1200"/>
              </a:spcAft>
            </a:pPr>
            <a:r>
              <a:rPr lang="el-GR" altLang="el-GR" b="1" dirty="0"/>
              <a:t>Επίσημη κατάρτιση</a:t>
            </a:r>
            <a:r>
              <a:rPr lang="el-GR" altLang="el-GR" dirty="0"/>
              <a:t>: πραγματοποιείται κατά τη διάρκεια ενός καθορισμένου χρονικού διαστήματος και συνήθως διεξάγεται μακριά από τον άμεσο εργασιακό χώρο </a:t>
            </a:r>
          </a:p>
          <a:p>
            <a:pPr algn="just">
              <a:spcBef>
                <a:spcPts val="1200"/>
              </a:spcBef>
              <a:spcAft>
                <a:spcPts val="1200"/>
              </a:spcAft>
            </a:pPr>
            <a:r>
              <a:rPr lang="el-GR" altLang="el-GR" b="1" dirty="0"/>
              <a:t>Αναπτυξιακές δραστηριότητες</a:t>
            </a:r>
            <a:r>
              <a:rPr lang="el-GR" altLang="el-GR" dirty="0"/>
              <a:t>: ενσωματώνονται συνήθως μέσα στις λειτουργικές αναθέσεις εργασίας</a:t>
            </a:r>
          </a:p>
          <a:p>
            <a:pPr algn="just">
              <a:spcBef>
                <a:spcPts val="1200"/>
              </a:spcBef>
              <a:spcAft>
                <a:spcPts val="1200"/>
              </a:spcAft>
            </a:pPr>
            <a:r>
              <a:rPr lang="el-GR" altLang="el-GR" b="1" dirty="0"/>
              <a:t>Πρακτικές αυτό-ανάπτυξης</a:t>
            </a:r>
            <a:r>
              <a:rPr lang="el-GR" altLang="el-GR" dirty="0"/>
              <a:t>: πραγματοποιούνται από τα ίδια τα άτομα</a:t>
            </a:r>
          </a:p>
          <a:p>
            <a:pPr>
              <a:spcAft>
                <a:spcPts val="1200"/>
              </a:spcAft>
            </a:pPr>
            <a:endParaRPr lang="el-GR" dirty="0"/>
          </a:p>
        </p:txBody>
      </p:sp>
    </p:spTree>
    <p:extLst>
      <p:ext uri="{BB962C8B-B14F-4D97-AF65-F5344CB8AC3E}">
        <p14:creationId xmlns:p14="http://schemas.microsoft.com/office/powerpoint/2010/main" val="2378446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D8EDD-9780-423E-BA0F-236233D82F09}"/>
              </a:ext>
            </a:extLst>
          </p:cNvPr>
          <p:cNvSpPr>
            <a:spLocks noGrp="1"/>
          </p:cNvSpPr>
          <p:nvPr>
            <p:ph type="title"/>
          </p:nvPr>
        </p:nvSpPr>
        <p:spPr>
          <a:xfrm>
            <a:off x="107504" y="548680"/>
            <a:ext cx="8229600" cy="1066800"/>
          </a:xfrm>
        </p:spPr>
        <p:txBody>
          <a:bodyPr/>
          <a:lstStyle/>
          <a:p>
            <a:r>
              <a:rPr lang="el-GR" dirty="0"/>
              <a:t>Όροι για επιτυχή κατάρτιση</a:t>
            </a:r>
          </a:p>
        </p:txBody>
      </p:sp>
      <p:sp>
        <p:nvSpPr>
          <p:cNvPr id="3" name="Content Placeholder 2">
            <a:extLst>
              <a:ext uri="{FF2B5EF4-FFF2-40B4-BE49-F238E27FC236}">
                <a16:creationId xmlns:a16="http://schemas.microsoft.com/office/drawing/2014/main" id="{339ED9D9-E403-4BFA-85A6-9F16A05625B9}"/>
              </a:ext>
            </a:extLst>
          </p:cNvPr>
          <p:cNvSpPr>
            <a:spLocks noGrp="1"/>
          </p:cNvSpPr>
          <p:nvPr>
            <p:ph idx="1"/>
          </p:nvPr>
        </p:nvSpPr>
        <p:spPr>
          <a:xfrm>
            <a:off x="0" y="1615480"/>
            <a:ext cx="9036496" cy="5125888"/>
          </a:xfrm>
        </p:spPr>
        <p:txBody>
          <a:bodyPr>
            <a:normAutofit fontScale="92500" lnSpcReduction="10000"/>
          </a:bodyPr>
          <a:lstStyle/>
          <a:p>
            <a:pPr>
              <a:spcBef>
                <a:spcPts val="600"/>
              </a:spcBef>
              <a:spcAft>
                <a:spcPts val="600"/>
              </a:spcAft>
            </a:pPr>
            <a:r>
              <a:rPr lang="el-GR" b="1" dirty="0"/>
              <a:t>Σαφείς στόχοι εκμάθησης</a:t>
            </a:r>
            <a:r>
              <a:rPr lang="el-GR" dirty="0"/>
              <a:t>: τι αναμένεται να αποκτηθεί σε γνώσεις, δεξιότητες, συμπεριφορές</a:t>
            </a:r>
          </a:p>
          <a:p>
            <a:pPr>
              <a:spcBef>
                <a:spcPts val="600"/>
              </a:spcBef>
              <a:spcAft>
                <a:spcPts val="600"/>
              </a:spcAft>
            </a:pPr>
            <a:r>
              <a:rPr lang="el-GR" b="1" dirty="0"/>
              <a:t>Σαφές και ουσιαστικό περιεχόμενο</a:t>
            </a:r>
            <a:r>
              <a:rPr lang="el-GR" dirty="0"/>
              <a:t>: θα πρέπει να εδράζεται στην πρότερη γνώση του εκπαιδευόμενου και να επικεντρώνεται σε σημαντικά ζητήματα</a:t>
            </a:r>
            <a:endParaRPr lang="el-GR" b="1" dirty="0"/>
          </a:p>
          <a:p>
            <a:pPr>
              <a:spcBef>
                <a:spcPts val="600"/>
              </a:spcBef>
              <a:spcAft>
                <a:spcPts val="600"/>
              </a:spcAft>
            </a:pPr>
            <a:r>
              <a:rPr lang="el-GR" b="1" dirty="0"/>
              <a:t>Κατάλληλη αλληλουχία περιεχομένου</a:t>
            </a:r>
            <a:r>
              <a:rPr lang="el-GR" dirty="0"/>
              <a:t>: το περιεχόμενο θα πρέπει να οργανώνεται με τρόπο που να διευκολύνει τη μάθηση (από τις πιο απλές στις πιο σύνθετες ιδέες)</a:t>
            </a:r>
            <a:endParaRPr lang="el-GR" b="1" dirty="0"/>
          </a:p>
          <a:p>
            <a:pPr>
              <a:spcBef>
                <a:spcPts val="600"/>
              </a:spcBef>
              <a:spcAft>
                <a:spcPts val="600"/>
              </a:spcAft>
            </a:pPr>
            <a:r>
              <a:rPr lang="el-GR" b="1" dirty="0"/>
              <a:t>Κατάλληλος συνδυασμός μεθόδων</a:t>
            </a:r>
            <a:r>
              <a:rPr lang="el-GR" dirty="0"/>
              <a:t>: με βάση τις συνθήκες, το πλαίσιο και το υφιστάμενο επίπεδο δεξιοτήτων του εκπαιδευόμενου</a:t>
            </a:r>
            <a:endParaRPr lang="el-GR" b="1" dirty="0"/>
          </a:p>
        </p:txBody>
      </p:sp>
    </p:spTree>
    <p:extLst>
      <p:ext uri="{BB962C8B-B14F-4D97-AF65-F5344CB8AC3E}">
        <p14:creationId xmlns:p14="http://schemas.microsoft.com/office/powerpoint/2010/main" val="1480684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D8EDD-9780-423E-BA0F-236233D82F09}"/>
              </a:ext>
            </a:extLst>
          </p:cNvPr>
          <p:cNvSpPr>
            <a:spLocks noGrp="1"/>
          </p:cNvSpPr>
          <p:nvPr>
            <p:ph type="title"/>
          </p:nvPr>
        </p:nvSpPr>
        <p:spPr>
          <a:xfrm>
            <a:off x="251520" y="548680"/>
            <a:ext cx="8229600" cy="1066800"/>
          </a:xfrm>
        </p:spPr>
        <p:txBody>
          <a:bodyPr/>
          <a:lstStyle/>
          <a:p>
            <a:r>
              <a:rPr lang="el-GR" dirty="0"/>
              <a:t>Όροι για επιτυχή κατάρτιση</a:t>
            </a:r>
          </a:p>
        </p:txBody>
      </p:sp>
      <p:sp>
        <p:nvSpPr>
          <p:cNvPr id="3" name="Content Placeholder 2">
            <a:extLst>
              <a:ext uri="{FF2B5EF4-FFF2-40B4-BE49-F238E27FC236}">
                <a16:creationId xmlns:a16="http://schemas.microsoft.com/office/drawing/2014/main" id="{339ED9D9-E403-4BFA-85A6-9F16A05625B9}"/>
              </a:ext>
            </a:extLst>
          </p:cNvPr>
          <p:cNvSpPr>
            <a:spLocks noGrp="1"/>
          </p:cNvSpPr>
          <p:nvPr>
            <p:ph idx="1"/>
          </p:nvPr>
        </p:nvSpPr>
        <p:spPr>
          <a:xfrm>
            <a:off x="-36512" y="1556792"/>
            <a:ext cx="8928992" cy="5269904"/>
          </a:xfrm>
        </p:spPr>
        <p:txBody>
          <a:bodyPr>
            <a:normAutofit/>
          </a:bodyPr>
          <a:lstStyle/>
          <a:p>
            <a:pPr>
              <a:spcAft>
                <a:spcPts val="600"/>
              </a:spcAft>
            </a:pPr>
            <a:r>
              <a:rPr lang="el-GR" sz="2400" b="1" dirty="0"/>
              <a:t>Ευκαιρία για ενεργό πρακτική</a:t>
            </a:r>
            <a:r>
              <a:rPr lang="el-GR" sz="2400" dirty="0"/>
              <a:t>: οι εκπαιδευόμενοι θα πρέπει να ασκούν ενεργά τις δεξιότητες που μαθαίνουν για να βελτιώνεται η απομνημόνευση και η μεταδοτικότητα</a:t>
            </a:r>
            <a:endParaRPr lang="el-GR" sz="2400" b="1" dirty="0"/>
          </a:p>
          <a:p>
            <a:pPr>
              <a:spcAft>
                <a:spcPts val="600"/>
              </a:spcAft>
            </a:pPr>
            <a:r>
              <a:rPr lang="el-GR" sz="2400" b="1" dirty="0"/>
              <a:t>Σχετική, έγκαιρη ανατροφοδότηση</a:t>
            </a:r>
            <a:r>
              <a:rPr lang="el-GR" sz="2400" dirty="0"/>
              <a:t>: η ανατροφοδότηση θα πρέπει να είναι ακριβής, έγκαιρη, και εποικοδομητική</a:t>
            </a:r>
            <a:endParaRPr lang="el-GR" sz="2400" b="1" dirty="0"/>
          </a:p>
          <a:p>
            <a:pPr>
              <a:spcAft>
                <a:spcPts val="600"/>
              </a:spcAft>
            </a:pPr>
            <a:r>
              <a:rPr lang="el-GR" sz="2400" b="1" dirty="0"/>
              <a:t>Υψηλή αυτοπεποίθηση του εκπαιδευόμενου</a:t>
            </a:r>
            <a:r>
              <a:rPr lang="el-GR" sz="2400" dirty="0"/>
              <a:t>: θα πρέπει να αυξήσουν την αυτό-αποτελεσματικότητα του εκπαιδευόμενου και τις προσδοκίες ότι η κατάρτιση θα είναι επιτυχής</a:t>
            </a:r>
            <a:endParaRPr lang="el-GR" sz="2400" b="1" dirty="0"/>
          </a:p>
          <a:p>
            <a:pPr>
              <a:spcAft>
                <a:spcPts val="600"/>
              </a:spcAft>
            </a:pPr>
            <a:r>
              <a:rPr lang="el-GR" sz="2400" b="1" dirty="0"/>
              <a:t>Καταλληλές δραστηριότητες επανελέγχου</a:t>
            </a:r>
            <a:r>
              <a:rPr lang="el-GR" sz="2400" dirty="0"/>
              <a:t>: να δίνεται η δυνατότητα επανελέγχου σε ένα κατάλληλο διάστημα μετά την ολοκλήρωση ώστε να επανεξετάζεται η πρόοδος στην εφαρμογή των δεξιοτήτων</a:t>
            </a:r>
            <a:endParaRPr lang="el-GR" sz="2400" b="1" dirty="0"/>
          </a:p>
        </p:txBody>
      </p:sp>
    </p:spTree>
    <p:extLst>
      <p:ext uri="{BB962C8B-B14F-4D97-AF65-F5344CB8AC3E}">
        <p14:creationId xmlns:p14="http://schemas.microsoft.com/office/powerpoint/2010/main" val="379492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2A91-B3EF-4738-8882-0A8B777C7E3A}"/>
              </a:ext>
            </a:extLst>
          </p:cNvPr>
          <p:cNvSpPr>
            <a:spLocks noGrp="1"/>
          </p:cNvSpPr>
          <p:nvPr>
            <p:ph type="title"/>
          </p:nvPr>
        </p:nvSpPr>
        <p:spPr>
          <a:xfrm>
            <a:off x="179512" y="548680"/>
            <a:ext cx="8229600" cy="1066800"/>
          </a:xfrm>
        </p:spPr>
        <p:txBody>
          <a:bodyPr>
            <a:normAutofit/>
          </a:bodyPr>
          <a:lstStyle/>
          <a:p>
            <a:r>
              <a:rPr lang="el-GR" altLang="el-GR" b="1" dirty="0"/>
              <a:t>Τεχνικές επίσημης κατάρτισης</a:t>
            </a:r>
            <a:endParaRPr lang="el-GR" dirty="0"/>
          </a:p>
        </p:txBody>
      </p:sp>
      <p:sp>
        <p:nvSpPr>
          <p:cNvPr id="3" name="Content Placeholder 2">
            <a:extLst>
              <a:ext uri="{FF2B5EF4-FFF2-40B4-BE49-F238E27FC236}">
                <a16:creationId xmlns:a16="http://schemas.microsoft.com/office/drawing/2014/main" id="{B5E3802D-37A7-463C-8A51-4FBAA8E0F797}"/>
              </a:ext>
            </a:extLst>
          </p:cNvPr>
          <p:cNvSpPr>
            <a:spLocks noGrp="1"/>
          </p:cNvSpPr>
          <p:nvPr>
            <p:ph idx="1"/>
          </p:nvPr>
        </p:nvSpPr>
        <p:spPr>
          <a:xfrm>
            <a:off x="-36512" y="1700808"/>
            <a:ext cx="9036496" cy="5098504"/>
          </a:xfrm>
        </p:spPr>
        <p:txBody>
          <a:bodyPr>
            <a:normAutofit fontScale="85000" lnSpcReduction="10000"/>
          </a:bodyPr>
          <a:lstStyle/>
          <a:p>
            <a:pPr algn="just">
              <a:spcAft>
                <a:spcPts val="300"/>
              </a:spcAft>
            </a:pPr>
            <a:r>
              <a:rPr lang="el-GR" altLang="el-GR" b="1" i="1" dirty="0"/>
              <a:t>Διαμόρφωση ρόλων συμπεριφοράς </a:t>
            </a:r>
            <a:r>
              <a:rPr lang="el-GR" altLang="el-GR" dirty="0"/>
              <a:t>- μικρές ομάδες εκπαιδευόμενων παρατηρούν κάποιον που καταδεικνύει πως χειρίζονται έναν ιδιαίτερο τύπο διαπροσωπικού προβλήματος και μετά συμμετέχουν σε ένα παιχνίδι ρόλου προκειμένου να εξασκηθούν στην εφαρμογή των σημείων εκμάθησης </a:t>
            </a:r>
          </a:p>
          <a:p>
            <a:pPr algn="just">
              <a:spcAft>
                <a:spcPts val="300"/>
              </a:spcAft>
            </a:pPr>
            <a:r>
              <a:rPr lang="el-GR" altLang="el-GR" b="1" i="1" dirty="0"/>
              <a:t>Συζήτηση/ανάλυση περιστατικών -</a:t>
            </a:r>
            <a:r>
              <a:rPr lang="el-GR" altLang="el-GR" dirty="0"/>
              <a:t> Περιστατικά που κυμαίνονται από τις λεπτομερείς περιγραφές των γεγονότων που συνέβησαν για μία περίοδο αρκετών ετών ως τις σύντομες περιγραφές των γεγονότων που διήρκησαν λίγα λεπτά</a:t>
            </a:r>
          </a:p>
          <a:p>
            <a:pPr algn="just">
              <a:spcAft>
                <a:spcPts val="300"/>
              </a:spcAft>
            </a:pPr>
            <a:r>
              <a:rPr lang="el-GR" altLang="el-GR" b="1" i="1" dirty="0"/>
              <a:t>Επιχειρησιακά παιχνίδια και τεχνικές προσομοίωσης </a:t>
            </a:r>
            <a:r>
              <a:rPr lang="el-GR" altLang="el-GR" dirty="0"/>
              <a:t>- υπογραμμίζουν τις ποσοτικές οικονομικές πληροφορίες και χρησιμοποιούνται για να ασκήσουν τις αναλυτικές δεξιότητες και τις δεξιότητες για τη λήψη αποφάσεων που διδάσκονται σε ένα επίσημο επιμορφωτικό πρόγραμμα </a:t>
            </a:r>
          </a:p>
          <a:p>
            <a:pPr>
              <a:spcAft>
                <a:spcPts val="300"/>
              </a:spcAft>
            </a:pPr>
            <a:endParaRPr lang="el-GR" dirty="0"/>
          </a:p>
        </p:txBody>
      </p:sp>
    </p:spTree>
    <p:extLst>
      <p:ext uri="{BB962C8B-B14F-4D97-AF65-F5344CB8AC3E}">
        <p14:creationId xmlns:p14="http://schemas.microsoft.com/office/powerpoint/2010/main" val="3431415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2A91-B3EF-4738-8882-0A8B777C7E3A}"/>
              </a:ext>
            </a:extLst>
          </p:cNvPr>
          <p:cNvSpPr>
            <a:spLocks noGrp="1"/>
          </p:cNvSpPr>
          <p:nvPr>
            <p:ph type="title"/>
          </p:nvPr>
        </p:nvSpPr>
        <p:spPr>
          <a:xfrm>
            <a:off x="318356" y="548680"/>
            <a:ext cx="8229600" cy="1066800"/>
          </a:xfrm>
        </p:spPr>
        <p:txBody>
          <a:bodyPr>
            <a:normAutofit/>
          </a:bodyPr>
          <a:lstStyle/>
          <a:p>
            <a:r>
              <a:rPr lang="el-GR" altLang="el-GR" b="1" dirty="0"/>
              <a:t>Αναπτυξιακές δραστηριότητες</a:t>
            </a:r>
            <a:endParaRPr lang="el-GR" dirty="0"/>
          </a:p>
        </p:txBody>
      </p:sp>
      <p:sp>
        <p:nvSpPr>
          <p:cNvPr id="3" name="Content Placeholder 2">
            <a:extLst>
              <a:ext uri="{FF2B5EF4-FFF2-40B4-BE49-F238E27FC236}">
                <a16:creationId xmlns:a16="http://schemas.microsoft.com/office/drawing/2014/main" id="{B5E3802D-37A7-463C-8A51-4FBAA8E0F797}"/>
              </a:ext>
            </a:extLst>
          </p:cNvPr>
          <p:cNvSpPr>
            <a:spLocks noGrp="1"/>
          </p:cNvSpPr>
          <p:nvPr>
            <p:ph idx="1"/>
          </p:nvPr>
        </p:nvSpPr>
        <p:spPr>
          <a:xfrm>
            <a:off x="0" y="1753846"/>
            <a:ext cx="8964488" cy="5098504"/>
          </a:xfrm>
        </p:spPr>
        <p:txBody>
          <a:bodyPr>
            <a:normAutofit fontScale="92500" lnSpcReduction="10000"/>
          </a:bodyPr>
          <a:lstStyle/>
          <a:p>
            <a:pPr algn="just">
              <a:spcBef>
                <a:spcPts val="1200"/>
              </a:spcBef>
              <a:spcAft>
                <a:spcPts val="600"/>
              </a:spcAft>
            </a:pPr>
            <a:r>
              <a:rPr lang="el-GR" altLang="el-GR" b="1" dirty="0"/>
              <a:t>Ανατροφοδότηση πολλαπλών πηγών ή 360</a:t>
            </a:r>
            <a:r>
              <a:rPr lang="el-GR" altLang="el-GR" b="1" baseline="30000" dirty="0"/>
              <a:t>ο</a:t>
            </a:r>
            <a:r>
              <a:rPr lang="en-US" altLang="el-GR" dirty="0"/>
              <a:t>:</a:t>
            </a:r>
            <a:r>
              <a:rPr lang="el-GR" altLang="el-GR" dirty="0"/>
              <a:t> αξιολογούνται συνήθως οι δυνάμεις και οι αναπτυξιακές ανάγκες των διοικητικών στελεχών</a:t>
            </a:r>
            <a:r>
              <a:rPr lang="en-US" altLang="el-GR" dirty="0"/>
              <a:t> </a:t>
            </a:r>
            <a:endParaRPr lang="el-GR" altLang="el-GR" dirty="0"/>
          </a:p>
          <a:p>
            <a:pPr>
              <a:lnSpc>
                <a:spcPct val="110000"/>
              </a:lnSpc>
              <a:spcBef>
                <a:spcPts val="1200"/>
              </a:spcBef>
              <a:spcAft>
                <a:spcPts val="600"/>
              </a:spcAft>
            </a:pPr>
            <a:r>
              <a:rPr lang="el-GR" altLang="el-GR" b="1" dirty="0"/>
              <a:t>Κέντρα αξιολόγησης και ανάπτυξης</a:t>
            </a:r>
            <a:r>
              <a:rPr lang="el-GR" altLang="el-GR" dirty="0"/>
              <a:t>: χρησιμοποιούνται πολλαπλές μέθοδοι για τη μέτρηση των ικανοτήτων και της δυνατότητας προόδου των διοικητικών στελεχών  </a:t>
            </a:r>
          </a:p>
          <a:p>
            <a:pPr>
              <a:lnSpc>
                <a:spcPct val="110000"/>
              </a:lnSpc>
              <a:spcBef>
                <a:spcPts val="1200"/>
              </a:spcBef>
              <a:spcAft>
                <a:spcPts val="600"/>
              </a:spcAft>
            </a:pPr>
            <a:r>
              <a:rPr lang="el-GR" altLang="el-GR" b="1" dirty="0"/>
              <a:t>Προγράμματα εναλλαγής εργασιακών καθηκόντων</a:t>
            </a:r>
            <a:r>
              <a:rPr lang="el-GR" altLang="el-GR" dirty="0"/>
              <a:t>: ανατίθενται στα διοικητικά στελέχη να εργαστούν σε διαφορετικές λειτουργικές υπομονάδες του οργανισμού για περιόδους έξι μηνών έως τρία έτη</a:t>
            </a:r>
          </a:p>
          <a:p>
            <a:pPr marL="109728" indent="0">
              <a:lnSpc>
                <a:spcPct val="150000"/>
              </a:lnSpc>
              <a:spcAft>
                <a:spcPts val="300"/>
              </a:spcAft>
              <a:buNone/>
            </a:pPr>
            <a:endParaRPr lang="el-GR" dirty="0"/>
          </a:p>
        </p:txBody>
      </p:sp>
    </p:spTree>
    <p:extLst>
      <p:ext uri="{BB962C8B-B14F-4D97-AF65-F5344CB8AC3E}">
        <p14:creationId xmlns:p14="http://schemas.microsoft.com/office/powerpoint/2010/main" val="2529632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2A91-B3EF-4738-8882-0A8B777C7E3A}"/>
              </a:ext>
            </a:extLst>
          </p:cNvPr>
          <p:cNvSpPr>
            <a:spLocks noGrp="1"/>
          </p:cNvSpPr>
          <p:nvPr>
            <p:ph type="title"/>
          </p:nvPr>
        </p:nvSpPr>
        <p:spPr>
          <a:xfrm>
            <a:off x="318356" y="548680"/>
            <a:ext cx="8229600" cy="1066800"/>
          </a:xfrm>
        </p:spPr>
        <p:txBody>
          <a:bodyPr>
            <a:normAutofit/>
          </a:bodyPr>
          <a:lstStyle/>
          <a:p>
            <a:r>
              <a:rPr lang="el-GR" altLang="el-GR" b="1" dirty="0"/>
              <a:t>Αναπτυξιακές δραστηριότητες</a:t>
            </a:r>
            <a:endParaRPr lang="el-GR" dirty="0"/>
          </a:p>
        </p:txBody>
      </p:sp>
      <p:sp>
        <p:nvSpPr>
          <p:cNvPr id="3" name="Content Placeholder 2">
            <a:extLst>
              <a:ext uri="{FF2B5EF4-FFF2-40B4-BE49-F238E27FC236}">
                <a16:creationId xmlns:a16="http://schemas.microsoft.com/office/drawing/2014/main" id="{B5E3802D-37A7-463C-8A51-4FBAA8E0F797}"/>
              </a:ext>
            </a:extLst>
          </p:cNvPr>
          <p:cNvSpPr>
            <a:spLocks noGrp="1"/>
          </p:cNvSpPr>
          <p:nvPr>
            <p:ph idx="1"/>
          </p:nvPr>
        </p:nvSpPr>
        <p:spPr>
          <a:xfrm>
            <a:off x="107504" y="1872208"/>
            <a:ext cx="8928992" cy="5157192"/>
          </a:xfrm>
        </p:spPr>
        <p:txBody>
          <a:bodyPr>
            <a:normAutofit fontScale="92500"/>
          </a:bodyPr>
          <a:lstStyle/>
          <a:p>
            <a:pPr algn="just">
              <a:spcBef>
                <a:spcPts val="0"/>
              </a:spcBef>
            </a:pPr>
            <a:r>
              <a:rPr lang="en-US" altLang="el-GR" sz="2600" b="1" dirty="0"/>
              <a:t>Mentoring</a:t>
            </a:r>
            <a:r>
              <a:rPr lang="en-US" altLang="el-GR" sz="2600" dirty="0"/>
              <a:t>: </a:t>
            </a:r>
            <a:r>
              <a:rPr lang="el-GR" altLang="el-GR" sz="2600" dirty="0"/>
              <a:t>ένα πεπειραμένο διοικητικό στέλεχος παρέχει συνήθως δύο είδη βοήθειας, ψυχοκοινωνική (ενθάρρυνση, συμβουλές) και διευκόλυνσης σταδιοδρομίας (προκλητικές αναθέσεις, δημοσιότητα, προστασία)  </a:t>
            </a:r>
          </a:p>
          <a:p>
            <a:pPr>
              <a:spcBef>
                <a:spcPts val="1200"/>
              </a:spcBef>
              <a:spcAft>
                <a:spcPts val="600"/>
              </a:spcAft>
            </a:pPr>
            <a:r>
              <a:rPr lang="en-US" altLang="el-GR" sz="2600" b="1" dirty="0"/>
              <a:t>Coaching</a:t>
            </a:r>
            <a:r>
              <a:rPr lang="el-GR" altLang="el-GR" sz="2600" dirty="0"/>
              <a:t>: βασικός σκοπός είναι η διευκόλυνση της εκμάθησης των σχετικών δεξιοτήτων και η βελτίωση της απόδοσης</a:t>
            </a:r>
            <a:endParaRPr lang="el-GR" altLang="el-GR" sz="2600" b="1" dirty="0"/>
          </a:p>
          <a:p>
            <a:pPr>
              <a:lnSpc>
                <a:spcPct val="110000"/>
              </a:lnSpc>
              <a:spcBef>
                <a:spcPts val="1200"/>
              </a:spcBef>
              <a:spcAft>
                <a:spcPts val="600"/>
              </a:spcAft>
            </a:pPr>
            <a:r>
              <a:rPr lang="el-GR" altLang="el-GR" sz="2600" b="1" dirty="0"/>
              <a:t>Προγράμματα προσωπικής ανάπτυξης</a:t>
            </a:r>
            <a:r>
              <a:rPr lang="el-GR" altLang="el-GR" sz="2600" dirty="0"/>
              <a:t>: περιλαμβάνουν τις σωματικές δραστηριότητες από ομάδα ανθρώπων σε υπαίθριο χώρο και στοχεύει κυρίως στην προσωπική ανάπτυξη και στη δημιουργία ομαδικού πνεύματος  </a:t>
            </a:r>
          </a:p>
          <a:p>
            <a:pPr marL="109728" indent="0">
              <a:lnSpc>
                <a:spcPct val="150000"/>
              </a:lnSpc>
              <a:spcAft>
                <a:spcPts val="300"/>
              </a:spcAft>
              <a:buNone/>
            </a:pPr>
            <a:endParaRPr lang="el-GR" dirty="0"/>
          </a:p>
        </p:txBody>
      </p:sp>
    </p:spTree>
    <p:extLst>
      <p:ext uri="{BB962C8B-B14F-4D97-AF65-F5344CB8AC3E}">
        <p14:creationId xmlns:p14="http://schemas.microsoft.com/office/powerpoint/2010/main" val="3792342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2A91-B3EF-4738-8882-0A8B777C7E3A}"/>
              </a:ext>
            </a:extLst>
          </p:cNvPr>
          <p:cNvSpPr>
            <a:spLocks noGrp="1"/>
          </p:cNvSpPr>
          <p:nvPr>
            <p:ph type="title"/>
          </p:nvPr>
        </p:nvSpPr>
        <p:spPr>
          <a:xfrm>
            <a:off x="179512" y="706016"/>
            <a:ext cx="8784976" cy="1066800"/>
          </a:xfrm>
        </p:spPr>
        <p:txBody>
          <a:bodyPr>
            <a:normAutofit fontScale="90000"/>
          </a:bodyPr>
          <a:lstStyle/>
          <a:p>
            <a:r>
              <a:rPr lang="el-GR" altLang="el-GR" b="1" dirty="0"/>
              <a:t>Οδηγίες για αυτό-ανάπτυξη ηγετικών ικανοτήτων</a:t>
            </a:r>
            <a:endParaRPr lang="el-GR" dirty="0"/>
          </a:p>
        </p:txBody>
      </p:sp>
      <p:sp>
        <p:nvSpPr>
          <p:cNvPr id="3" name="Content Placeholder 2">
            <a:extLst>
              <a:ext uri="{FF2B5EF4-FFF2-40B4-BE49-F238E27FC236}">
                <a16:creationId xmlns:a16="http://schemas.microsoft.com/office/drawing/2014/main" id="{B5E3802D-37A7-463C-8A51-4FBAA8E0F797}"/>
              </a:ext>
            </a:extLst>
          </p:cNvPr>
          <p:cNvSpPr>
            <a:spLocks noGrp="1"/>
          </p:cNvSpPr>
          <p:nvPr>
            <p:ph idx="1"/>
          </p:nvPr>
        </p:nvSpPr>
        <p:spPr>
          <a:xfrm>
            <a:off x="35496" y="2074912"/>
            <a:ext cx="8821488" cy="5098504"/>
          </a:xfrm>
        </p:spPr>
        <p:txBody>
          <a:bodyPr>
            <a:normAutofit/>
          </a:bodyPr>
          <a:lstStyle/>
          <a:p>
            <a:pPr algn="just">
              <a:spcBef>
                <a:spcPts val="600"/>
              </a:spcBef>
              <a:spcAft>
                <a:spcPts val="400"/>
              </a:spcAft>
            </a:pPr>
            <a:r>
              <a:rPr lang="el-GR" altLang="el-GR" dirty="0"/>
              <a:t>Ανάπτυξη προσωπικής οπτικής των στόχων της σταδιοδρομίας</a:t>
            </a:r>
          </a:p>
          <a:p>
            <a:pPr algn="just">
              <a:lnSpc>
                <a:spcPct val="200000"/>
              </a:lnSpc>
              <a:spcBef>
                <a:spcPts val="600"/>
              </a:spcBef>
              <a:spcAft>
                <a:spcPts val="400"/>
              </a:spcAft>
            </a:pPr>
            <a:r>
              <a:rPr lang="el-GR" altLang="el-GR" dirty="0"/>
              <a:t>Αναζήτηση κατάλληλων συμβούλων</a:t>
            </a:r>
          </a:p>
          <a:p>
            <a:pPr>
              <a:lnSpc>
                <a:spcPct val="200000"/>
              </a:lnSpc>
              <a:spcBef>
                <a:spcPts val="600"/>
              </a:spcBef>
              <a:spcAft>
                <a:spcPts val="400"/>
              </a:spcAft>
            </a:pPr>
            <a:r>
              <a:rPr lang="el-GR" altLang="el-GR" dirty="0"/>
              <a:t>Αναζήτηση προκλητικών αναθέσεων</a:t>
            </a:r>
          </a:p>
          <a:p>
            <a:pPr>
              <a:lnSpc>
                <a:spcPct val="200000"/>
              </a:lnSpc>
              <a:spcBef>
                <a:spcPts val="600"/>
              </a:spcBef>
              <a:spcAft>
                <a:spcPts val="400"/>
              </a:spcAft>
            </a:pPr>
            <a:r>
              <a:rPr lang="el-GR" altLang="el-GR" dirty="0"/>
              <a:t>Βελτίωση του αυτοελέγχου</a:t>
            </a:r>
          </a:p>
          <a:p>
            <a:pPr marL="109728" indent="0">
              <a:lnSpc>
                <a:spcPct val="150000"/>
              </a:lnSpc>
              <a:spcAft>
                <a:spcPts val="400"/>
              </a:spcAft>
              <a:buNone/>
            </a:pPr>
            <a:endParaRPr lang="el-GR" dirty="0"/>
          </a:p>
        </p:txBody>
      </p:sp>
    </p:spTree>
    <p:extLst>
      <p:ext uri="{BB962C8B-B14F-4D97-AF65-F5344CB8AC3E}">
        <p14:creationId xmlns:p14="http://schemas.microsoft.com/office/powerpoint/2010/main" val="4103138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2A91-B3EF-4738-8882-0A8B777C7E3A}"/>
              </a:ext>
            </a:extLst>
          </p:cNvPr>
          <p:cNvSpPr>
            <a:spLocks noGrp="1"/>
          </p:cNvSpPr>
          <p:nvPr>
            <p:ph type="title"/>
          </p:nvPr>
        </p:nvSpPr>
        <p:spPr>
          <a:xfrm>
            <a:off x="179512" y="778024"/>
            <a:ext cx="8856984" cy="1066800"/>
          </a:xfrm>
        </p:spPr>
        <p:txBody>
          <a:bodyPr>
            <a:normAutofit fontScale="90000"/>
          </a:bodyPr>
          <a:lstStyle/>
          <a:p>
            <a:r>
              <a:rPr lang="el-GR" altLang="el-GR" b="1" dirty="0"/>
              <a:t>Οδηγίες για αυτό-ανάπτυξη ηγετικών ικανοτήτων</a:t>
            </a:r>
            <a:endParaRPr lang="el-GR" dirty="0"/>
          </a:p>
        </p:txBody>
      </p:sp>
      <p:sp>
        <p:nvSpPr>
          <p:cNvPr id="3" name="Content Placeholder 2">
            <a:extLst>
              <a:ext uri="{FF2B5EF4-FFF2-40B4-BE49-F238E27FC236}">
                <a16:creationId xmlns:a16="http://schemas.microsoft.com/office/drawing/2014/main" id="{B5E3802D-37A7-463C-8A51-4FBAA8E0F797}"/>
              </a:ext>
            </a:extLst>
          </p:cNvPr>
          <p:cNvSpPr>
            <a:spLocks noGrp="1"/>
          </p:cNvSpPr>
          <p:nvPr>
            <p:ph idx="1"/>
          </p:nvPr>
        </p:nvSpPr>
        <p:spPr>
          <a:xfrm>
            <a:off x="107504" y="2002904"/>
            <a:ext cx="8784976" cy="5098504"/>
          </a:xfrm>
        </p:spPr>
        <p:txBody>
          <a:bodyPr>
            <a:normAutofit/>
          </a:bodyPr>
          <a:lstStyle/>
          <a:p>
            <a:pPr>
              <a:lnSpc>
                <a:spcPct val="200000"/>
              </a:lnSpc>
              <a:spcBef>
                <a:spcPts val="600"/>
              </a:spcBef>
              <a:spcAft>
                <a:spcPts val="400"/>
              </a:spcAft>
            </a:pPr>
            <a:r>
              <a:rPr lang="el-GR" altLang="el-GR" dirty="0"/>
              <a:t>Αναζήτηση ανατροφοδότησης</a:t>
            </a:r>
          </a:p>
          <a:p>
            <a:pPr>
              <a:lnSpc>
                <a:spcPct val="200000"/>
              </a:lnSpc>
              <a:spcBef>
                <a:spcPts val="600"/>
              </a:spcBef>
              <a:spcAft>
                <a:spcPts val="400"/>
              </a:spcAft>
            </a:pPr>
            <a:r>
              <a:rPr lang="el-GR" altLang="el-GR" dirty="0"/>
              <a:t>Μάθηση μέσω λαθών</a:t>
            </a:r>
          </a:p>
          <a:p>
            <a:pPr>
              <a:lnSpc>
                <a:spcPct val="200000"/>
              </a:lnSpc>
              <a:spcBef>
                <a:spcPts val="600"/>
              </a:spcBef>
              <a:spcAft>
                <a:spcPts val="400"/>
              </a:spcAft>
            </a:pPr>
            <a:r>
              <a:rPr lang="el-GR" altLang="el-GR" dirty="0"/>
              <a:t>Πολλαπλή οπτική των γεγονότων</a:t>
            </a:r>
          </a:p>
          <a:p>
            <a:pPr>
              <a:lnSpc>
                <a:spcPct val="200000"/>
              </a:lnSpc>
              <a:spcBef>
                <a:spcPts val="600"/>
              </a:spcBef>
              <a:spcAft>
                <a:spcPts val="400"/>
              </a:spcAft>
            </a:pPr>
            <a:r>
              <a:rPr lang="el-GR" altLang="el-GR" dirty="0"/>
              <a:t>Δυσπιστία σε περιπτώσεις εύκολων απαντήσεων</a:t>
            </a:r>
          </a:p>
          <a:p>
            <a:pPr marL="109728" indent="0">
              <a:lnSpc>
                <a:spcPct val="150000"/>
              </a:lnSpc>
              <a:spcAft>
                <a:spcPts val="400"/>
              </a:spcAft>
              <a:buNone/>
            </a:pPr>
            <a:endParaRPr lang="el-GR" dirty="0"/>
          </a:p>
        </p:txBody>
      </p:sp>
    </p:spTree>
    <p:extLst>
      <p:ext uri="{BB962C8B-B14F-4D97-AF65-F5344CB8AC3E}">
        <p14:creationId xmlns:p14="http://schemas.microsoft.com/office/powerpoint/2010/main" val="612392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DD7CC2F-AE2C-4E80-8069-DE61543D389E}"/>
              </a:ext>
            </a:extLst>
          </p:cNvPr>
          <p:cNvSpPr>
            <a:spLocks noGrp="1"/>
          </p:cNvSpPr>
          <p:nvPr>
            <p:ph idx="1"/>
          </p:nvPr>
        </p:nvSpPr>
        <p:spPr>
          <a:xfrm>
            <a:off x="179512" y="1412776"/>
            <a:ext cx="8805198" cy="5328592"/>
          </a:xfrm>
        </p:spPr>
        <p:txBody>
          <a:bodyPr>
            <a:normAutofit/>
          </a:bodyPr>
          <a:lstStyle/>
          <a:p>
            <a:r>
              <a:rPr lang="el-GR"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Βακόλα, Μ. &amp; Νικολάου, (2012), Οργανωσιακή ψυχολογία και συμπεριφορά, Εκδόσεις Rosili.</a:t>
            </a:r>
          </a:p>
          <a:p>
            <a:r>
              <a:rPr lang="el-GR"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Robbins, S. &amp; </a:t>
            </a:r>
            <a:r>
              <a:rPr lang="el-GR"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Judge</a:t>
            </a:r>
            <a:r>
              <a:rPr lang="el-GR"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 (2018), Οργανωσιακή συμπεριφορά, Εκδόσεις Κριτική</a:t>
            </a:r>
            <a:endPar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1100" dirty="0" err="1">
                <a:solidFill>
                  <a:srgbClr val="000000"/>
                </a:solidFill>
                <a:latin typeface="Times New Roman" panose="02020603050405020304" pitchFamily="18" charset="0"/>
                <a:cs typeface="Times New Roman" panose="02020603050405020304" pitchFamily="18" charset="0"/>
              </a:rPr>
              <a:t>Antonakis</a:t>
            </a:r>
            <a:r>
              <a:rPr lang="en-US" sz="1100" dirty="0">
                <a:solidFill>
                  <a:srgbClr val="000000"/>
                </a:solidFill>
                <a:latin typeface="Times New Roman" panose="02020603050405020304" pitchFamily="18" charset="0"/>
                <a:cs typeface="Times New Roman" panose="02020603050405020304" pitchFamily="18" charset="0"/>
              </a:rPr>
              <a:t>, J., Fenley, M., &amp; </a:t>
            </a:r>
            <a:r>
              <a:rPr lang="en-US" sz="1100" dirty="0" err="1">
                <a:solidFill>
                  <a:srgbClr val="000000"/>
                </a:solidFill>
                <a:latin typeface="Times New Roman" panose="02020603050405020304" pitchFamily="18" charset="0"/>
                <a:cs typeface="Times New Roman" panose="02020603050405020304" pitchFamily="18" charset="0"/>
              </a:rPr>
              <a:t>Liechti</a:t>
            </a:r>
            <a:r>
              <a:rPr lang="en-US" sz="1100" dirty="0">
                <a:solidFill>
                  <a:srgbClr val="000000"/>
                </a:solidFill>
                <a:latin typeface="Times New Roman" panose="02020603050405020304" pitchFamily="18" charset="0"/>
                <a:cs typeface="Times New Roman" panose="02020603050405020304" pitchFamily="18" charset="0"/>
              </a:rPr>
              <a:t>, S. (2012). Learning charisma. Transform yourself into the person others want to follow. </a:t>
            </a:r>
            <a:r>
              <a:rPr lang="en-US" sz="1100" i="1" dirty="0">
                <a:solidFill>
                  <a:srgbClr val="000000"/>
                </a:solidFill>
                <a:latin typeface="Times New Roman" panose="02020603050405020304" pitchFamily="18" charset="0"/>
                <a:cs typeface="Times New Roman" panose="02020603050405020304" pitchFamily="18" charset="0"/>
              </a:rPr>
              <a:t>Harvard business Review,</a:t>
            </a:r>
            <a:r>
              <a:rPr lang="en-US" sz="1100" dirty="0">
                <a:solidFill>
                  <a:srgbClr val="000000"/>
                </a:solidFill>
                <a:latin typeface="Times New Roman" panose="02020603050405020304" pitchFamily="18" charset="0"/>
                <a:cs typeface="Times New Roman" panose="02020603050405020304" pitchFamily="18" charset="0"/>
              </a:rPr>
              <a:t> 90(6), 127-30.</a:t>
            </a:r>
          </a:p>
          <a:p>
            <a:r>
              <a:rPr lang="en-US"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Avey</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J. B., </a:t>
            </a:r>
            <a:r>
              <a:rPr lang="en-US" sz="1100"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Palanski</a:t>
            </a:r>
            <a:r>
              <a:rPr lang="en-US" sz="11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 E., &amp; Walumbwa</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F. O. (2011). When Leadership Goes Unnoticed: The Moderating Role of Follower Self-Esteem on the Relationship Between Ethical Leadership and Follower Behavior. </a:t>
            </a:r>
            <a:r>
              <a:rPr lang="el-GR"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Journal of </a:t>
            </a:r>
            <a:r>
              <a:rPr lang="el-GR"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Business</a:t>
            </a:r>
            <a:r>
              <a:rPr lang="el-GR"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l-GR"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Ethics</a:t>
            </a:r>
            <a:r>
              <a:rPr lang="el-GR"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98(4), 573–582. </a:t>
            </a:r>
            <a:r>
              <a:rPr lang="el-GR" sz="11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https://doi.org/10.1007/s10551-010-0610-2</a:t>
            </a:r>
            <a:r>
              <a:rPr lang="el-GR"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Cerit</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Y. (2009). </a:t>
            </a:r>
            <a:r>
              <a:rPr lang="en-US" sz="11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Effects of Servant Leadership </a:t>
            </a:r>
            <a:r>
              <a:rPr lang="en-US" sz="11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Behaviours</a:t>
            </a:r>
            <a:r>
              <a:rPr lang="en-US" sz="11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of School Principals on Teachers’ Job Satisfaction. </a:t>
            </a:r>
            <a:r>
              <a:rPr lang="el-GR" sz="11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Educational </a:t>
            </a:r>
            <a:r>
              <a:rPr lang="el-GR" sz="11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Management</a:t>
            </a:r>
            <a:r>
              <a:rPr lang="el-GR" sz="11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Administration &amp; Leadership, 37(5), 600–623.</a:t>
            </a:r>
            <a:r>
              <a:rPr lang="el-GR"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l-GR" sz="11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https://doi.org/10.1177/1741143209339650</a:t>
            </a:r>
            <a:endParaRPr lang="el-GR" sz="11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1100" dirty="0">
                <a:solidFill>
                  <a:srgbClr val="000000"/>
                </a:solidFill>
                <a:latin typeface="Times New Roman" panose="02020603050405020304" pitchFamily="18" charset="0"/>
                <a:cs typeface="Times New Roman" panose="02020603050405020304" pitchFamily="18" charset="0"/>
              </a:rPr>
              <a:t>Cheng, C., Bartram, T., Karimi, L., &amp; Leggat, S. (2016). Transformational leadership and social identity as predictors of team climate, perceived quality of care, burnout and turnover intention among nurses. </a:t>
            </a:r>
            <a:r>
              <a:rPr lang="en-US" sz="1100" i="1" dirty="0">
                <a:solidFill>
                  <a:srgbClr val="000000"/>
                </a:solidFill>
                <a:latin typeface="Times New Roman" panose="02020603050405020304" pitchFamily="18" charset="0"/>
                <a:cs typeface="Times New Roman" panose="02020603050405020304" pitchFamily="18" charset="0"/>
              </a:rPr>
              <a:t>Personnel Review</a:t>
            </a:r>
            <a:r>
              <a:rPr lang="el-GR" sz="1100" dirty="0">
                <a:solidFill>
                  <a:srgbClr val="000000"/>
                </a:solidFill>
                <a:latin typeface="Times New Roman" panose="02020603050405020304" pitchFamily="18" charset="0"/>
                <a:cs typeface="Times New Roman" panose="02020603050405020304" pitchFamily="18" charset="0"/>
              </a:rPr>
              <a:t>, 45(6), 1200-1216.</a:t>
            </a:r>
            <a:endParaRPr lang="en-US" sz="1100" dirty="0">
              <a:solidFill>
                <a:srgbClr val="000000"/>
              </a:solidFill>
              <a:latin typeface="Times New Roman" panose="02020603050405020304" pitchFamily="18" charset="0"/>
              <a:cs typeface="Times New Roman" panose="02020603050405020304" pitchFamily="18" charset="0"/>
            </a:endParaRPr>
          </a:p>
          <a:p>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Choudhary, A. I., </a:t>
            </a:r>
            <a:r>
              <a:rPr lang="en-US" sz="11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Akhtar, S. A., &amp; Zaheer</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(2012). </a:t>
            </a:r>
            <a:r>
              <a:rPr lang="en-US" sz="11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Impact of Transformational and Servant Leadership on Organizational Performance: A Comparative Analysis. </a:t>
            </a:r>
            <a:r>
              <a:rPr lang="el-GR" sz="11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Journal of </a:t>
            </a:r>
            <a:r>
              <a:rPr lang="el-GR" sz="11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Business</a:t>
            </a:r>
            <a:r>
              <a:rPr lang="el-GR" sz="11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l-GR" sz="11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Ethics</a:t>
            </a:r>
            <a:r>
              <a:rPr lang="el-GR" sz="11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116(2), 433–440.</a:t>
            </a:r>
            <a:r>
              <a:rPr lang="el-GR"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l-GR" sz="11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4"/>
              </a:rPr>
              <a:t>https://doi.org/10.1007/s10551-012-1470-8</a:t>
            </a:r>
            <a:endParaRPr lang="en-US" sz="11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1100" dirty="0"/>
              <a:t>Collings, D. G., Scullion, H., &amp; Caligiuri, P. M. (Eds.). (2018). </a:t>
            </a:r>
            <a:r>
              <a:rPr lang="en-US" sz="1100" i="1" dirty="0"/>
              <a:t>Global talent management</a:t>
            </a:r>
            <a:r>
              <a:rPr lang="en-US" sz="1100" dirty="0"/>
              <a:t>. Routledge.</a:t>
            </a:r>
          </a:p>
          <a:p>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Dennis R., </a:t>
            </a:r>
            <a:r>
              <a:rPr lang="en-US" sz="1100"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Kinzler-Norheim</a:t>
            </a:r>
            <a:r>
              <a:rPr lang="en-US" sz="11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 </a:t>
            </a:r>
            <a:r>
              <a:rPr lang="en-US" sz="1100"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Bocarnea</a:t>
            </a:r>
            <a:r>
              <a:rPr lang="en-US" sz="11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 (2010) Servant Leadership Theory. In: van </a:t>
            </a:r>
            <a:r>
              <a:rPr lang="en-US"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Dierendonck</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 Patterson K. (eds) Servant Leadership. Palgrave Macmillan, London. </a:t>
            </a:r>
            <a:r>
              <a:rPr lang="en-US" sz="11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5"/>
              </a:rPr>
              <a:t>https://doi.org/10.1057/9780230299184_14</a:t>
            </a:r>
            <a:endPar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Fairholm</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 W. (2000). </a:t>
            </a:r>
            <a:r>
              <a:rPr lang="en-US" sz="11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Capturing the heart of leadership: Spirituality and community in the new American workplace</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Greenwood Publishing Group. </a:t>
            </a:r>
            <a:r>
              <a:rPr lang="en-US" sz="11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6"/>
              </a:rPr>
              <a:t>https://bit.ly/3vwALcJ</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srgbClr val="222222"/>
              </a:solidFill>
              <a:latin typeface="Times New Roman" panose="02020603050405020304" pitchFamily="18" charset="0"/>
              <a:cs typeface="Times New Roman" panose="02020603050405020304" pitchFamily="18" charset="0"/>
            </a:endParaRPr>
          </a:p>
          <a:p>
            <a:r>
              <a:rPr lang="en-US" sz="1100" dirty="0">
                <a:solidFill>
                  <a:srgbClr val="222222"/>
                </a:solidFill>
                <a:latin typeface="Times New Roman" panose="02020603050405020304" pitchFamily="18" charset="0"/>
                <a:cs typeface="Times New Roman" panose="02020603050405020304" pitchFamily="18" charset="0"/>
              </a:rPr>
              <a:t>Freire, C. and Bettencourt, C. (2020). Impact of ethical leadership on job satisfaction: the mediating effect of work–family conflict</a:t>
            </a:r>
            <a:r>
              <a:rPr lang="en-US" sz="1100" i="1" dirty="0">
                <a:solidFill>
                  <a:srgbClr val="222222"/>
                </a:solidFill>
                <a:latin typeface="Times New Roman" panose="02020603050405020304" pitchFamily="18" charset="0"/>
                <a:cs typeface="Times New Roman" panose="02020603050405020304" pitchFamily="18" charset="0"/>
              </a:rPr>
              <a:t>. Leadership &amp; Organization Development Journal</a:t>
            </a:r>
            <a:r>
              <a:rPr lang="en-US" sz="1100" dirty="0">
                <a:solidFill>
                  <a:srgbClr val="222222"/>
                </a:solidFill>
                <a:latin typeface="Times New Roman" panose="02020603050405020304" pitchFamily="18" charset="0"/>
                <a:cs typeface="Times New Roman" panose="02020603050405020304" pitchFamily="18" charset="0"/>
              </a:rPr>
              <a:t>, 41(2), 319-330. </a:t>
            </a:r>
            <a:r>
              <a:rPr lang="en-US" sz="1100" dirty="0">
                <a:solidFill>
                  <a:srgbClr val="222222"/>
                </a:solidFill>
                <a:latin typeface="Times New Roman" panose="02020603050405020304" pitchFamily="18" charset="0"/>
                <a:cs typeface="Times New Roman" panose="02020603050405020304" pitchFamily="18" charset="0"/>
                <a:hlinkClick r:id="rId7"/>
              </a:rPr>
              <a:t>https://doi.org/10.1108/LODJ-07-2019-0338</a:t>
            </a:r>
            <a:r>
              <a:rPr lang="en-US" sz="1100" dirty="0">
                <a:solidFill>
                  <a:srgbClr val="222222"/>
                </a:solidFill>
                <a:latin typeface="Times New Roman" panose="02020603050405020304" pitchFamily="18" charset="0"/>
                <a:cs typeface="Times New Roman" panose="02020603050405020304" pitchFamily="18" charset="0"/>
              </a:rPr>
              <a:t> </a:t>
            </a:r>
          </a:p>
          <a:p>
            <a:r>
              <a:rPr lang="en-US" sz="1100" dirty="0">
                <a:solidFill>
                  <a:srgbClr val="222222"/>
                </a:solidFill>
                <a:latin typeface="Times New Roman" panose="02020603050405020304" pitchFamily="18" charset="0"/>
                <a:cs typeface="Times New Roman" panose="02020603050405020304" pitchFamily="18" charset="0"/>
              </a:rPr>
              <a:t>Fry, L. W., </a:t>
            </a:r>
            <a:r>
              <a:rPr lang="en-US" sz="1100" dirty="0" err="1">
                <a:solidFill>
                  <a:srgbClr val="222222"/>
                </a:solidFill>
                <a:latin typeface="Times New Roman" panose="02020603050405020304" pitchFamily="18" charset="0"/>
                <a:cs typeface="Times New Roman" panose="02020603050405020304" pitchFamily="18" charset="0"/>
              </a:rPr>
              <a:t>Vitucci</a:t>
            </a:r>
            <a:r>
              <a:rPr lang="en-US" sz="1100" dirty="0">
                <a:solidFill>
                  <a:srgbClr val="222222"/>
                </a:solidFill>
                <a:latin typeface="Times New Roman" panose="02020603050405020304" pitchFamily="18" charset="0"/>
                <a:cs typeface="Times New Roman" panose="02020603050405020304" pitchFamily="18" charset="0"/>
              </a:rPr>
              <a:t>, S., &amp; Cedillo, M. (2005). Spiritual leadership and army transformation: Theory, measurement, and establishing a baseline. </a:t>
            </a:r>
            <a:r>
              <a:rPr lang="en-US" sz="1100" i="1" dirty="0">
                <a:solidFill>
                  <a:srgbClr val="222222"/>
                </a:solidFill>
                <a:latin typeface="Times New Roman" panose="02020603050405020304" pitchFamily="18" charset="0"/>
                <a:cs typeface="Times New Roman" panose="02020603050405020304" pitchFamily="18" charset="0"/>
              </a:rPr>
              <a:t>The leadership Quarterly</a:t>
            </a:r>
            <a:r>
              <a:rPr lang="en-US" sz="1100" dirty="0">
                <a:solidFill>
                  <a:srgbClr val="222222"/>
                </a:solidFill>
                <a:latin typeface="Times New Roman" panose="02020603050405020304" pitchFamily="18" charset="0"/>
                <a:cs typeface="Times New Roman" panose="02020603050405020304" pitchFamily="18" charset="0"/>
              </a:rPr>
              <a:t>, </a:t>
            </a:r>
            <a:r>
              <a:rPr lang="en-US" sz="1100" i="1" dirty="0">
                <a:solidFill>
                  <a:srgbClr val="222222"/>
                </a:solidFill>
                <a:latin typeface="Times New Roman" panose="02020603050405020304" pitchFamily="18" charset="0"/>
                <a:cs typeface="Times New Roman" panose="02020603050405020304" pitchFamily="18" charset="0"/>
              </a:rPr>
              <a:t>16</a:t>
            </a:r>
            <a:r>
              <a:rPr lang="en-US" sz="1100" dirty="0">
                <a:solidFill>
                  <a:srgbClr val="222222"/>
                </a:solidFill>
                <a:latin typeface="Times New Roman" panose="02020603050405020304" pitchFamily="18" charset="0"/>
                <a:cs typeface="Times New Roman" panose="02020603050405020304" pitchFamily="18" charset="0"/>
              </a:rPr>
              <a:t>(5), 835-862.</a:t>
            </a:r>
            <a:r>
              <a:rPr lang="el-GR" sz="1100" dirty="0">
                <a:solidFill>
                  <a:srgbClr val="222222"/>
                </a:solidFill>
                <a:latin typeface="Times New Roman" panose="02020603050405020304" pitchFamily="18" charset="0"/>
                <a:cs typeface="Times New Roman" panose="02020603050405020304" pitchFamily="18" charset="0"/>
              </a:rPr>
              <a:t> </a:t>
            </a:r>
            <a:r>
              <a:rPr lang="en-US" sz="1100" dirty="0">
                <a:solidFill>
                  <a:srgbClr val="222222"/>
                </a:solidFill>
                <a:latin typeface="Times New Roman" panose="02020603050405020304" pitchFamily="18" charset="0"/>
                <a:cs typeface="Times New Roman" panose="02020603050405020304" pitchFamily="18" charset="0"/>
                <a:hlinkClick r:id="rId8"/>
              </a:rPr>
              <a:t>https://doi.org/10.1016/j.leaqua.2005.07.012</a:t>
            </a:r>
            <a:r>
              <a:rPr lang="el-GR" sz="1100" dirty="0">
                <a:solidFill>
                  <a:srgbClr val="222222"/>
                </a:solidFill>
                <a:latin typeface="Times New Roman" panose="02020603050405020304" pitchFamily="18" charset="0"/>
                <a:cs typeface="Times New Roman" panose="02020603050405020304" pitchFamily="18" charset="0"/>
              </a:rPr>
              <a:t> </a:t>
            </a:r>
            <a:endParaRPr lang="en-US" sz="1100" dirty="0">
              <a:solidFill>
                <a:srgbClr val="222222"/>
              </a:solidFill>
              <a:latin typeface="Times New Roman" panose="02020603050405020304" pitchFamily="18" charset="0"/>
              <a:cs typeface="Times New Roman" panose="02020603050405020304" pitchFamily="18" charset="0"/>
            </a:endParaRPr>
          </a:p>
          <a:p>
            <a:r>
              <a:rPr lang="en-US" sz="1100" dirty="0">
                <a:solidFill>
                  <a:srgbClr val="222222"/>
                </a:solidFill>
                <a:latin typeface="Times New Roman" panose="02020603050405020304" pitchFamily="18" charset="0"/>
                <a:cs typeface="Times New Roman" panose="02020603050405020304" pitchFamily="18" charset="0"/>
              </a:rPr>
              <a:t>Huczynski, A.A. and Buchanan, D.A. (2007) Organizational </a:t>
            </a:r>
            <a:r>
              <a:rPr lang="en-US" sz="1100" dirty="0" err="1">
                <a:solidFill>
                  <a:srgbClr val="222222"/>
                </a:solidFill>
                <a:latin typeface="Times New Roman" panose="02020603050405020304" pitchFamily="18" charset="0"/>
                <a:cs typeface="Times New Roman" panose="02020603050405020304" pitchFamily="18" charset="0"/>
              </a:rPr>
              <a:t>Behaviour</a:t>
            </a:r>
            <a:r>
              <a:rPr lang="en-US" sz="1100" dirty="0">
                <a:solidFill>
                  <a:srgbClr val="222222"/>
                </a:solidFill>
                <a:latin typeface="Times New Roman" panose="02020603050405020304" pitchFamily="18" charset="0"/>
                <a:cs typeface="Times New Roman" panose="02020603050405020304" pitchFamily="18" charset="0"/>
              </a:rPr>
              <a:t>. An Introductory Text. 6th Edition, Prentice Hall, Pearson Education,</a:t>
            </a:r>
            <a:endParaRPr lang="el-GR" sz="1100" dirty="0">
              <a:solidFill>
                <a:srgbClr val="222222"/>
              </a:solidFill>
              <a:latin typeface="Times New Roman" panose="02020603050405020304" pitchFamily="18" charset="0"/>
              <a:cs typeface="Times New Roman" panose="02020603050405020304" pitchFamily="18" charset="0"/>
            </a:endParaRPr>
          </a:p>
          <a:p>
            <a:r>
              <a:rPr lang="en-US" sz="1100" dirty="0">
                <a:solidFill>
                  <a:srgbClr val="222222"/>
                </a:solidFill>
                <a:latin typeface="Times New Roman" panose="02020603050405020304" pitchFamily="18" charset="0"/>
                <a:cs typeface="Times New Roman" panose="02020603050405020304" pitchFamily="18" charset="0"/>
              </a:rPr>
              <a:t>Huang, N., </a:t>
            </a:r>
            <a:r>
              <a:rPr lang="en-US" sz="1100" dirty="0" err="1">
                <a:solidFill>
                  <a:srgbClr val="222222"/>
                </a:solidFill>
                <a:latin typeface="Times New Roman" panose="02020603050405020304" pitchFamily="18" charset="0"/>
                <a:cs typeface="Times New Roman" panose="02020603050405020304" pitchFamily="18" charset="0"/>
              </a:rPr>
              <a:t>Qiu</a:t>
            </a:r>
            <a:r>
              <a:rPr lang="en-US" sz="1100" dirty="0">
                <a:solidFill>
                  <a:srgbClr val="222222"/>
                </a:solidFill>
                <a:latin typeface="Times New Roman" panose="02020603050405020304" pitchFamily="18" charset="0"/>
                <a:cs typeface="Times New Roman" panose="02020603050405020304" pitchFamily="18" charset="0"/>
              </a:rPr>
              <a:t>, S., Yang, S., &amp; Deng, R. (2021). Ethical leadership and organizational citizenship behavior: Mediation of trust and psychological well-being. </a:t>
            </a:r>
            <a:r>
              <a:rPr lang="en-US" sz="1100" i="1" dirty="0">
                <a:solidFill>
                  <a:srgbClr val="222222"/>
                </a:solidFill>
                <a:latin typeface="Times New Roman" panose="02020603050405020304" pitchFamily="18" charset="0"/>
                <a:cs typeface="Times New Roman" panose="02020603050405020304" pitchFamily="18" charset="0"/>
              </a:rPr>
              <a:t>Psychology research and behavior management</a:t>
            </a:r>
            <a:r>
              <a:rPr lang="en-US" sz="1100" dirty="0">
                <a:solidFill>
                  <a:srgbClr val="222222"/>
                </a:solidFill>
                <a:latin typeface="Times New Roman" panose="02020603050405020304" pitchFamily="18" charset="0"/>
                <a:cs typeface="Times New Roman" panose="02020603050405020304" pitchFamily="18" charset="0"/>
              </a:rPr>
              <a:t>, </a:t>
            </a:r>
            <a:r>
              <a:rPr lang="en-US" sz="1100" i="1" dirty="0">
                <a:solidFill>
                  <a:srgbClr val="222222"/>
                </a:solidFill>
                <a:latin typeface="Times New Roman" panose="02020603050405020304" pitchFamily="18" charset="0"/>
                <a:cs typeface="Times New Roman" panose="02020603050405020304" pitchFamily="18" charset="0"/>
              </a:rPr>
              <a:t>14</a:t>
            </a:r>
            <a:r>
              <a:rPr lang="en-US" sz="1100" dirty="0">
                <a:solidFill>
                  <a:srgbClr val="222222"/>
                </a:solidFill>
                <a:latin typeface="Times New Roman" panose="02020603050405020304" pitchFamily="18" charset="0"/>
                <a:cs typeface="Times New Roman" panose="02020603050405020304" pitchFamily="18" charset="0"/>
              </a:rPr>
              <a:t>, 655-664. </a:t>
            </a:r>
            <a:r>
              <a:rPr lang="en-US" sz="1100" dirty="0" err="1">
                <a:solidFill>
                  <a:srgbClr val="222222"/>
                </a:solidFill>
                <a:latin typeface="Times New Roman" panose="02020603050405020304" pitchFamily="18" charset="0"/>
                <a:cs typeface="Times New Roman" panose="02020603050405020304" pitchFamily="18" charset="0"/>
              </a:rPr>
              <a:t>doi</a:t>
            </a:r>
            <a:r>
              <a:rPr lang="en-US" sz="1100" dirty="0">
                <a:solidFill>
                  <a:srgbClr val="222222"/>
                </a:solidFill>
                <a:latin typeface="Times New Roman" panose="02020603050405020304" pitchFamily="18" charset="0"/>
                <a:cs typeface="Times New Roman" panose="02020603050405020304" pitchFamily="18" charset="0"/>
              </a:rPr>
              <a:t>: 10.2147/PRBM.S311856</a:t>
            </a:r>
          </a:p>
        </p:txBody>
      </p:sp>
      <p:sp>
        <p:nvSpPr>
          <p:cNvPr id="5" name="TextBox 4">
            <a:extLst>
              <a:ext uri="{FF2B5EF4-FFF2-40B4-BE49-F238E27FC236}">
                <a16:creationId xmlns:a16="http://schemas.microsoft.com/office/drawing/2014/main" id="{B1481399-9ED4-4520-B5A6-CE47B6023C26}"/>
              </a:ext>
            </a:extLst>
          </p:cNvPr>
          <p:cNvSpPr txBox="1"/>
          <p:nvPr/>
        </p:nvSpPr>
        <p:spPr>
          <a:xfrm>
            <a:off x="251520" y="620688"/>
            <a:ext cx="7656139" cy="521201"/>
          </a:xfrm>
          <a:prstGeom prst="rect">
            <a:avLst/>
          </a:prstGeom>
        </p:spPr>
        <p:txBody>
          <a:bodyPr vert="horz" lIns="68580" tIns="34290" rIns="68580" bIns="34290" rtlCol="0" anchor="t">
            <a:normAutofit/>
          </a:bodyPr>
          <a:lstStyle>
            <a:defPPr>
              <a:defRPr lang="el-GR"/>
            </a:defPPr>
            <a:lvl1pPr>
              <a:lnSpc>
                <a:spcPct val="89000"/>
              </a:lnSpc>
              <a:spcBef>
                <a:spcPct val="0"/>
              </a:spcBef>
              <a:buNone/>
              <a:defRPr sz="4400" baseline="0">
                <a:solidFill>
                  <a:schemeClr val="tx2"/>
                </a:solidFill>
                <a:latin typeface="+mj-lt"/>
                <a:ea typeface="+mj-ea"/>
                <a:cs typeface="+mj-cs"/>
              </a:defRPr>
            </a:lvl1pPr>
          </a:lstStyle>
          <a:p>
            <a:r>
              <a:rPr lang="en-US" sz="3300" dirty="0"/>
              <a:t>References &amp; Further Reading</a:t>
            </a:r>
            <a:r>
              <a:rPr lang="el-GR" sz="3300" dirty="0"/>
              <a:t> (1/2)</a:t>
            </a:r>
          </a:p>
        </p:txBody>
      </p:sp>
    </p:spTree>
    <p:extLst>
      <p:ext uri="{BB962C8B-B14F-4D97-AF65-F5344CB8AC3E}">
        <p14:creationId xmlns:p14="http://schemas.microsoft.com/office/powerpoint/2010/main" val="1494955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65316-8F71-4D33-A7E7-24A2282D3EEE}"/>
              </a:ext>
            </a:extLst>
          </p:cNvPr>
          <p:cNvSpPr>
            <a:spLocks noGrp="1"/>
          </p:cNvSpPr>
          <p:nvPr>
            <p:ph type="title"/>
          </p:nvPr>
        </p:nvSpPr>
        <p:spPr>
          <a:xfrm>
            <a:off x="323528" y="692696"/>
            <a:ext cx="8229600" cy="1066800"/>
          </a:xfrm>
        </p:spPr>
        <p:txBody>
          <a:bodyPr/>
          <a:lstStyle/>
          <a:p>
            <a:r>
              <a:rPr lang="el-GR" dirty="0"/>
              <a:t>Ηγεσία</a:t>
            </a:r>
          </a:p>
        </p:txBody>
      </p:sp>
      <p:sp>
        <p:nvSpPr>
          <p:cNvPr id="3" name="Content Placeholder 2">
            <a:extLst>
              <a:ext uri="{FF2B5EF4-FFF2-40B4-BE49-F238E27FC236}">
                <a16:creationId xmlns:a16="http://schemas.microsoft.com/office/drawing/2014/main" id="{E56F8274-8AFD-435F-8BB0-51406091FEBF}"/>
              </a:ext>
            </a:extLst>
          </p:cNvPr>
          <p:cNvSpPr>
            <a:spLocks noGrp="1"/>
          </p:cNvSpPr>
          <p:nvPr>
            <p:ph idx="1"/>
          </p:nvPr>
        </p:nvSpPr>
        <p:spPr>
          <a:xfrm>
            <a:off x="107504" y="1903512"/>
            <a:ext cx="8856984" cy="4671024"/>
          </a:xfrm>
        </p:spPr>
        <p:txBody>
          <a:bodyPr>
            <a:normAutofit/>
          </a:bodyPr>
          <a:lstStyle/>
          <a:p>
            <a:r>
              <a:rPr lang="el-GR" dirty="0"/>
              <a:t>Ηγεσία είναι «η διαδικασία επηρεασμού της σκέψης, των στάσεων, και των συμπεριφορών μίας μικρής ή μεγάλης τυπικής ή άτυπης ομάδας ανθρώπων από ένα άτομο (ηγέτη) με τέτοιο τρόπο, ώστε εθελοντικά και πρόθυμα και με την κατάλληλη συνεργασία να δίνουν τον καλύτερο εαυτό τους για να υλοποιούν αποτελεσματικά οράματα και στόχους που απορρέουν από την αποστολή της ομάδας ή του οργανισμού για πρόοδο ή για ένα καλύτερο μέλλον» </a:t>
            </a:r>
            <a:r>
              <a:rPr lang="el-GR" sz="1800" dirty="0"/>
              <a:t>(Μπουραντάς, 2018, σελ. 36)</a:t>
            </a:r>
          </a:p>
        </p:txBody>
      </p:sp>
    </p:spTree>
    <p:extLst>
      <p:ext uri="{BB962C8B-B14F-4D97-AF65-F5344CB8AC3E}">
        <p14:creationId xmlns:p14="http://schemas.microsoft.com/office/powerpoint/2010/main" val="3599679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DD7CC2F-AE2C-4E80-8069-DE61543D389E}"/>
              </a:ext>
            </a:extLst>
          </p:cNvPr>
          <p:cNvSpPr>
            <a:spLocks noGrp="1"/>
          </p:cNvSpPr>
          <p:nvPr>
            <p:ph idx="1"/>
          </p:nvPr>
        </p:nvSpPr>
        <p:spPr>
          <a:xfrm>
            <a:off x="107504" y="1412776"/>
            <a:ext cx="8900825" cy="5328592"/>
          </a:xfrm>
        </p:spPr>
        <p:txBody>
          <a:bodyPr>
            <a:noAutofit/>
          </a:bodyPr>
          <a:lstStyle/>
          <a:p>
            <a:r>
              <a:rPr lang="en-US"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Ilies</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 </a:t>
            </a:r>
            <a:r>
              <a:rPr lang="en-US"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Morgeson</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F. P., &amp; </a:t>
            </a:r>
            <a:r>
              <a:rPr lang="en-US"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Nahrgang</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J. D. (2005). Authentic leadership and eudaemonic well-being: Understanding leader–follower outcomes. </a:t>
            </a:r>
            <a:r>
              <a:rPr lang="en-US" sz="11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leadership quarterly</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16(3), 373-394. </a:t>
            </a:r>
            <a:r>
              <a:rPr lang="en-US" sz="11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https://doi.org/10.1016/j.leaqua.2005.03.002</a:t>
            </a:r>
            <a:endParaRPr lang="el-GR" sz="1100" dirty="0">
              <a:latin typeface="Calibri" panose="020F0502020204030204" pitchFamily="34" charset="0"/>
              <a:ea typeface="Calibri" panose="020F0502020204030204" pitchFamily="34" charset="0"/>
              <a:cs typeface="Times New Roman" panose="02020603050405020304" pitchFamily="18" charset="0"/>
            </a:endParaRPr>
          </a:p>
          <a:p>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Irving, J.A. (2005) ‘Servant Leadership and the Effectiveness of Teams’, Dissertation. Regent University.</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https://people.bethel.edu/~irvjus/PDF/Irving,Justin-RegentUniversity_final.pdf</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l-GR" sz="1100" dirty="0">
              <a:latin typeface="Calibri" panose="020F0502020204030204" pitchFamily="34" charset="0"/>
              <a:ea typeface="Calibri" panose="020F0502020204030204" pitchFamily="34" charset="0"/>
              <a:cs typeface="Times New Roman" panose="02020603050405020304" pitchFamily="18" charset="0"/>
            </a:endParaRPr>
          </a:p>
          <a:p>
            <a:r>
              <a:rPr lang="en-US" sz="1100" dirty="0">
                <a:solidFill>
                  <a:srgbClr val="000000"/>
                </a:solidFill>
                <a:latin typeface="Times New Roman" panose="02020603050405020304" pitchFamily="18" charset="0"/>
                <a:cs typeface="Times New Roman" panose="02020603050405020304" pitchFamily="18" charset="0"/>
              </a:rPr>
              <a:t>Judge, T. A., &amp; Piccolo, R. F. (2004). Transformational and transactional leadership: a meta-analytic test of their relative validity. </a:t>
            </a:r>
            <a:r>
              <a:rPr lang="el-GR" sz="1100" dirty="0">
                <a:solidFill>
                  <a:srgbClr val="000000"/>
                </a:solidFill>
                <a:latin typeface="Times New Roman" panose="02020603050405020304" pitchFamily="18" charset="0"/>
                <a:cs typeface="Times New Roman" panose="02020603050405020304" pitchFamily="18" charset="0"/>
              </a:rPr>
              <a:t>Journal of </a:t>
            </a:r>
            <a:r>
              <a:rPr lang="el-GR" sz="1100" dirty="0" err="1">
                <a:solidFill>
                  <a:srgbClr val="000000"/>
                </a:solidFill>
                <a:latin typeface="Times New Roman" panose="02020603050405020304" pitchFamily="18" charset="0"/>
                <a:cs typeface="Times New Roman" panose="02020603050405020304" pitchFamily="18" charset="0"/>
              </a:rPr>
              <a:t>applied</a:t>
            </a:r>
            <a:r>
              <a:rPr lang="el-GR" sz="1100" dirty="0">
                <a:solidFill>
                  <a:srgbClr val="000000"/>
                </a:solidFill>
                <a:latin typeface="Times New Roman" panose="02020603050405020304" pitchFamily="18" charset="0"/>
                <a:cs typeface="Times New Roman" panose="02020603050405020304" pitchFamily="18" charset="0"/>
              </a:rPr>
              <a:t> </a:t>
            </a:r>
            <a:r>
              <a:rPr lang="el-GR" sz="1100" dirty="0" err="1">
                <a:solidFill>
                  <a:srgbClr val="000000"/>
                </a:solidFill>
                <a:latin typeface="Times New Roman" panose="02020603050405020304" pitchFamily="18" charset="0"/>
                <a:cs typeface="Times New Roman" panose="02020603050405020304" pitchFamily="18" charset="0"/>
              </a:rPr>
              <a:t>psychology</a:t>
            </a:r>
            <a:r>
              <a:rPr lang="el-GR" sz="1100" dirty="0">
                <a:solidFill>
                  <a:srgbClr val="000000"/>
                </a:solidFill>
                <a:latin typeface="Times New Roman" panose="02020603050405020304" pitchFamily="18" charset="0"/>
                <a:cs typeface="Times New Roman" panose="02020603050405020304" pitchFamily="18" charset="0"/>
              </a:rPr>
              <a:t>, 89(5), 755-768</a:t>
            </a:r>
            <a:r>
              <a:rPr lang="el-GR" sz="1100" dirty="0">
                <a:solidFill>
                  <a:srgbClr val="000000"/>
                </a:solidFill>
                <a:latin typeface="Times New Roman" panose="02020603050405020304" pitchFamily="18" charset="0"/>
                <a:ea typeface="Calibri" panose="020F0502020204030204" pitchFamily="34" charset="0"/>
              </a:rPr>
              <a:t>.</a:t>
            </a:r>
            <a:r>
              <a:rPr lang="el-GR" sz="1100" dirty="0">
                <a:latin typeface="Calibri" panose="020F0502020204030204" pitchFamily="34" charset="0"/>
                <a:ea typeface="Calibri" panose="020F0502020204030204" pitchFamily="34" charset="0"/>
                <a:cs typeface="Times New Roman" panose="02020603050405020304" pitchFamily="18" charset="0"/>
              </a:rPr>
              <a:t> </a:t>
            </a:r>
            <a:r>
              <a:rPr lang="el-GR" sz="11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4"/>
              </a:rPr>
              <a:t>https://doi.org/10.1037/0021-9010.89.5.755</a:t>
            </a:r>
            <a:endParaRPr lang="el-GR" sz="11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1100" dirty="0">
                <a:solidFill>
                  <a:srgbClr val="000000"/>
                </a:solidFill>
                <a:latin typeface="Times New Roman" panose="02020603050405020304" pitchFamily="18" charset="0"/>
                <a:cs typeface="Times New Roman" panose="02020603050405020304" pitchFamily="18" charset="0"/>
              </a:rPr>
              <a:t>Neill, M. W., &amp; Saunders, N. S. (2008). Servant leadership: Enhancing quality of care and staff satisfaction. </a:t>
            </a:r>
            <a:r>
              <a:rPr lang="en-US" sz="1100" i="1" dirty="0">
                <a:solidFill>
                  <a:srgbClr val="000000"/>
                </a:solidFill>
                <a:latin typeface="Times New Roman" panose="02020603050405020304" pitchFamily="18" charset="0"/>
                <a:cs typeface="Times New Roman" panose="02020603050405020304" pitchFamily="18" charset="0"/>
              </a:rPr>
              <a:t>JONA: The Journal of Nursing Administration, 38</a:t>
            </a:r>
            <a:r>
              <a:rPr lang="en-US" sz="1100" dirty="0">
                <a:solidFill>
                  <a:srgbClr val="000000"/>
                </a:solidFill>
                <a:latin typeface="Times New Roman" panose="02020603050405020304" pitchFamily="18" charset="0"/>
                <a:cs typeface="Times New Roman" panose="02020603050405020304" pitchFamily="18" charset="0"/>
              </a:rPr>
              <a:t>(9), 395-400.</a:t>
            </a:r>
          </a:p>
          <a:p>
            <a:r>
              <a:rPr lang="en-US" sz="1100" dirty="0"/>
              <a:t>Mumford, M. D., Todd, E. M., Higgs, C., &amp; McIntosh, T. (2017). Cognitive skills and leadership performance: The nine critical skills. </a:t>
            </a:r>
            <a:r>
              <a:rPr lang="en-US" sz="1100" i="1" dirty="0"/>
              <a:t>The Leadership Quarterly</a:t>
            </a:r>
            <a:r>
              <a:rPr lang="en-US" sz="1100" dirty="0"/>
              <a:t>, </a:t>
            </a:r>
            <a:r>
              <a:rPr lang="en-US" sz="1100" i="1" dirty="0"/>
              <a:t>28</a:t>
            </a:r>
            <a:r>
              <a:rPr lang="en-US" sz="1100" dirty="0"/>
              <a:t>(1), 24-39.</a:t>
            </a:r>
          </a:p>
          <a:p>
            <a:r>
              <a:rPr lang="en-US" sz="1100" dirty="0">
                <a:solidFill>
                  <a:srgbClr val="000000"/>
                </a:solidFill>
                <a:latin typeface="Times New Roman" panose="02020603050405020304" pitchFamily="18" charset="0"/>
                <a:cs typeface="Times New Roman" panose="02020603050405020304" pitchFamily="18" charset="0"/>
              </a:rPr>
              <a:t>Padilla, A., Hogan, R., &amp; Kaiser, R. B. (2007). The toxic triangle: Destructive leaders, susceptible followers, and conducive environments. </a:t>
            </a:r>
            <a:r>
              <a:rPr lang="en-US" sz="1100" i="1" dirty="0">
                <a:solidFill>
                  <a:srgbClr val="000000"/>
                </a:solidFill>
                <a:latin typeface="Times New Roman" panose="02020603050405020304" pitchFamily="18" charset="0"/>
                <a:cs typeface="Times New Roman" panose="02020603050405020304" pitchFamily="18" charset="0"/>
              </a:rPr>
              <a:t>The Leadership Quarterly</a:t>
            </a:r>
            <a:r>
              <a:rPr lang="en-US" sz="1100" dirty="0">
                <a:solidFill>
                  <a:srgbClr val="000000"/>
                </a:solidFill>
                <a:latin typeface="Times New Roman" panose="02020603050405020304" pitchFamily="18" charset="0"/>
                <a:cs typeface="Times New Roman" panose="02020603050405020304" pitchFamily="18" charset="0"/>
              </a:rPr>
              <a:t>, 18(3), 176-194.</a:t>
            </a:r>
          </a:p>
          <a:p>
            <a:r>
              <a:rPr lang="en-US"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Rasouli</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 </a:t>
            </a:r>
            <a:r>
              <a:rPr lang="en-US"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Montazeri</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 </a:t>
            </a:r>
            <a:r>
              <a:rPr lang="en-US"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Nekouei</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 H. and Zahedi, H. 2013. Investigating the Relationship Between Spiritual Leadership and Employees Psychological Empowerment in </a:t>
            </a:r>
            <a:r>
              <a:rPr lang="en-US"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Khozestan</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Utility. International Business Management, 7(2): 55-64. DOI: 10.36478/ibm.2013.55.64.</a:t>
            </a:r>
          </a:p>
          <a:p>
            <a:r>
              <a:rPr lang="en-US" sz="1100" dirty="0">
                <a:solidFill>
                  <a:srgbClr val="000000"/>
                </a:solidFill>
                <a:latin typeface="Times New Roman" panose="02020603050405020304" pitchFamily="18" charset="0"/>
                <a:cs typeface="Times New Roman" panose="02020603050405020304" pitchFamily="18" charset="0"/>
              </a:rPr>
              <a:t>Richards, D., &amp; Engle, S. (1986). </a:t>
            </a:r>
            <a:r>
              <a:rPr lang="en-US" sz="1100" i="1" dirty="0">
                <a:solidFill>
                  <a:srgbClr val="000000"/>
                </a:solidFill>
                <a:latin typeface="Times New Roman" panose="02020603050405020304" pitchFamily="18" charset="0"/>
                <a:cs typeface="Times New Roman" panose="02020603050405020304" pitchFamily="18" charset="0"/>
              </a:rPr>
              <a:t>After the vision: Suggestions to corporate visionaries and vision champions</a:t>
            </a:r>
            <a:r>
              <a:rPr lang="en-US" sz="1100" dirty="0">
                <a:solidFill>
                  <a:srgbClr val="000000"/>
                </a:solidFill>
                <a:latin typeface="Times New Roman" panose="02020603050405020304" pitchFamily="18" charset="0"/>
                <a:cs typeface="Times New Roman" panose="02020603050405020304" pitchFamily="18" charset="0"/>
              </a:rPr>
              <a:t>. In J. D. Adams (Ed.), Transforming 468- 469 leadership. Alexandria, VA: Miles River Press, pp. 199–214.</a:t>
            </a:r>
          </a:p>
          <a:p>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Reave, L. (2005). Spiritual values and practices related to leadership effectiveness. </a:t>
            </a:r>
            <a:r>
              <a:rPr lang="el-GR" sz="11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a:t>
            </a:r>
            <a:r>
              <a:rPr lang="el-GR" sz="11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leadership</a:t>
            </a:r>
            <a:r>
              <a:rPr lang="el-GR" sz="11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l-GR" sz="11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quarterly</a:t>
            </a:r>
            <a:r>
              <a:rPr lang="el-GR"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l-GR" sz="11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16</a:t>
            </a:r>
            <a:r>
              <a:rPr lang="el-GR"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655-687.</a:t>
            </a:r>
            <a:r>
              <a:rPr lang="el-GR" sz="1100" dirty="0">
                <a:latin typeface="Calibri" panose="020F0502020204030204" pitchFamily="34" charset="0"/>
                <a:ea typeface="Calibri" panose="020F0502020204030204" pitchFamily="34" charset="0"/>
                <a:cs typeface="Times New Roman" panose="02020603050405020304" pitchFamily="18" charset="0"/>
              </a:rPr>
              <a:t> </a:t>
            </a:r>
            <a:r>
              <a:rPr lang="el-GR" sz="11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5"/>
              </a:rPr>
              <a:t>https://doi.org/10.1016/j.leaqua.2005.07.003</a:t>
            </a:r>
            <a:r>
              <a:rPr lang="el-GR"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1100" dirty="0">
                <a:solidFill>
                  <a:srgbClr val="000000"/>
                </a:solidFill>
                <a:latin typeface="Times New Roman" panose="02020603050405020304" pitchFamily="18" charset="0"/>
                <a:ea typeface="Calibri" panose="020F0502020204030204" pitchFamily="34" charset="0"/>
              </a:rPr>
              <a:t>Walumbwa, F. O., Avolio, B. J., Gardner, W. L., </a:t>
            </a:r>
            <a:r>
              <a:rPr lang="en-US" sz="1100" dirty="0" err="1">
                <a:solidFill>
                  <a:srgbClr val="000000"/>
                </a:solidFill>
                <a:latin typeface="Times New Roman" panose="02020603050405020304" pitchFamily="18" charset="0"/>
                <a:ea typeface="Calibri" panose="020F0502020204030204" pitchFamily="34" charset="0"/>
              </a:rPr>
              <a:t>Wernsing</a:t>
            </a:r>
            <a:r>
              <a:rPr lang="en-US" sz="1100" dirty="0">
                <a:solidFill>
                  <a:srgbClr val="000000"/>
                </a:solidFill>
                <a:latin typeface="Times New Roman" panose="02020603050405020304" pitchFamily="18" charset="0"/>
                <a:ea typeface="Calibri" panose="020F0502020204030204" pitchFamily="34" charset="0"/>
              </a:rPr>
              <a:t>, T. S., &amp; Peterson, S. J. (2008). Authentic Leadership: Development and Validation of a Theory-Based Measure†. </a:t>
            </a:r>
            <a:r>
              <a:rPr lang="en-US" sz="1100" i="1" dirty="0">
                <a:solidFill>
                  <a:srgbClr val="000000"/>
                </a:solidFill>
                <a:latin typeface="Times New Roman" panose="02020603050405020304" pitchFamily="18" charset="0"/>
                <a:ea typeface="Calibri" panose="020F0502020204030204" pitchFamily="34" charset="0"/>
              </a:rPr>
              <a:t>Journal of Management, </a:t>
            </a:r>
            <a:r>
              <a:rPr lang="en-US" sz="1100" dirty="0">
                <a:solidFill>
                  <a:srgbClr val="000000"/>
                </a:solidFill>
                <a:latin typeface="Times New Roman" panose="02020603050405020304" pitchFamily="18" charset="0"/>
                <a:ea typeface="Calibri" panose="020F0502020204030204" pitchFamily="34" charset="0"/>
              </a:rPr>
              <a:t>34(1), 89–126. </a:t>
            </a:r>
            <a:r>
              <a:rPr lang="en-US" sz="11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6"/>
              </a:rPr>
              <a:t>https://doi.org/10.1177/0149206307308913</a:t>
            </a:r>
            <a:endParaRPr lang="en-US" sz="11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Walumbwa, F. O., Wang, P., Wang, H., </a:t>
            </a:r>
            <a:r>
              <a:rPr lang="en-US"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Schaubroeck</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J., &amp; Avolio, B. J. (2010). Psychological processes linking authentic leadership to follower behaviors. </a:t>
            </a:r>
            <a:r>
              <a:rPr lang="en-US" sz="11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Leadership Quarterly</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21(5), 901–914. </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7"/>
              </a:rPr>
              <a:t>https://doi.org/10.1016/j.leaqua.2010.07.015</a:t>
            </a:r>
            <a:endParaRPr lang="en-US" sz="11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Wong, C. </a:t>
            </a:r>
            <a:r>
              <a:rPr lang="en-US" sz="11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Spence </a:t>
            </a:r>
            <a:r>
              <a:rPr lang="en-US" sz="1100"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Laschinger</a:t>
            </a:r>
            <a:r>
              <a:rPr lang="en-US" sz="11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 K., &amp; Cummings, G.</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 (2010). Authentic leadership and nurses' voice </a:t>
            </a:r>
            <a:r>
              <a:rPr lang="en-US"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behaviour</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and perceptions of care quality. </a:t>
            </a:r>
            <a:r>
              <a:rPr lang="en-US" sz="11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Journal of nursing management,</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18(8), 889-900.</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8"/>
              </a:rPr>
              <a:t>https://doi.org/10.1111/j.1365-2834.2010.01113.x</a:t>
            </a:r>
            <a:endPar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1100" dirty="0">
                <a:solidFill>
                  <a:srgbClr val="000000"/>
                </a:solidFill>
                <a:latin typeface="Times New Roman" panose="02020603050405020304" pitchFamily="18" charset="0"/>
                <a:ea typeface="Calibri" panose="020F0502020204030204" pitchFamily="34" charset="0"/>
              </a:rPr>
              <a:t>Yang, M. &amp; Fry, L. W. (2018) The role of spiritual leadership in reducing healthcare worker burnout, Journal of Management, Spirituality &amp; Religion, 15:4, 305-324, </a:t>
            </a:r>
            <a:r>
              <a:rPr lang="en-US" sz="11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9"/>
              </a:rPr>
              <a:t>https://doi.org/10.1080/14766086.2018.1482562</a:t>
            </a:r>
            <a:endParaRPr lang="en-US" sz="11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1100" dirty="0">
                <a:solidFill>
                  <a:srgbClr val="000000"/>
                </a:solidFill>
                <a:latin typeface="Times New Roman" panose="02020603050405020304" pitchFamily="18" charset="0"/>
              </a:rPr>
              <a:t>Yukl, G. (2002). </a:t>
            </a:r>
            <a:r>
              <a:rPr lang="en-US" sz="1100" i="1" dirty="0">
                <a:solidFill>
                  <a:srgbClr val="000000"/>
                </a:solidFill>
                <a:latin typeface="Times New Roman" panose="02020603050405020304" pitchFamily="18" charset="0"/>
              </a:rPr>
              <a:t>Leadership in organizations</a:t>
            </a:r>
            <a:r>
              <a:rPr lang="en-US" sz="1100" dirty="0">
                <a:solidFill>
                  <a:srgbClr val="000000"/>
                </a:solidFill>
                <a:latin typeface="Times New Roman" panose="02020603050405020304" pitchFamily="18" charset="0"/>
              </a:rPr>
              <a:t>, Prentice Hall</a:t>
            </a:r>
            <a:endParaRPr lang="el-GR" sz="1100" dirty="0">
              <a:solidFill>
                <a:srgbClr val="000000"/>
              </a:solidFill>
              <a:latin typeface="Times New Roman" panose="02020603050405020304" pitchFamily="18" charset="0"/>
            </a:endParaRPr>
          </a:p>
        </p:txBody>
      </p:sp>
      <p:sp>
        <p:nvSpPr>
          <p:cNvPr id="5" name="TextBox 4">
            <a:extLst>
              <a:ext uri="{FF2B5EF4-FFF2-40B4-BE49-F238E27FC236}">
                <a16:creationId xmlns:a16="http://schemas.microsoft.com/office/drawing/2014/main" id="{DB822013-1765-4226-BE73-E54FF0650B81}"/>
              </a:ext>
            </a:extLst>
          </p:cNvPr>
          <p:cNvSpPr txBox="1"/>
          <p:nvPr/>
        </p:nvSpPr>
        <p:spPr>
          <a:xfrm>
            <a:off x="323528" y="692696"/>
            <a:ext cx="7440115" cy="521201"/>
          </a:xfrm>
          <a:prstGeom prst="rect">
            <a:avLst/>
          </a:prstGeom>
        </p:spPr>
        <p:txBody>
          <a:bodyPr vert="horz" lIns="68580" tIns="34290" rIns="68580" bIns="34290" rtlCol="0" anchor="t">
            <a:normAutofit/>
          </a:bodyPr>
          <a:lstStyle>
            <a:defPPr>
              <a:defRPr lang="el-GR"/>
            </a:defPPr>
            <a:lvl1pPr>
              <a:lnSpc>
                <a:spcPct val="89000"/>
              </a:lnSpc>
              <a:spcBef>
                <a:spcPct val="0"/>
              </a:spcBef>
              <a:buNone/>
              <a:defRPr sz="4400" baseline="0">
                <a:solidFill>
                  <a:schemeClr val="tx2"/>
                </a:solidFill>
                <a:latin typeface="+mj-lt"/>
                <a:ea typeface="+mj-ea"/>
                <a:cs typeface="+mj-cs"/>
              </a:defRPr>
            </a:lvl1pPr>
          </a:lstStyle>
          <a:p>
            <a:r>
              <a:rPr lang="en-US" sz="3300" dirty="0"/>
              <a:t>References &amp; Further Reading</a:t>
            </a:r>
            <a:r>
              <a:rPr lang="el-GR" sz="3300" dirty="0"/>
              <a:t> (1/2)</a:t>
            </a:r>
          </a:p>
        </p:txBody>
      </p:sp>
    </p:spTree>
    <p:extLst>
      <p:ext uri="{BB962C8B-B14F-4D97-AF65-F5344CB8AC3E}">
        <p14:creationId xmlns:p14="http://schemas.microsoft.com/office/powerpoint/2010/main" val="2914137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FC39377-14BD-4A0F-BB77-C4256DCF8106}"/>
              </a:ext>
            </a:extLst>
          </p:cNvPr>
          <p:cNvSpPr>
            <a:spLocks noGrp="1"/>
          </p:cNvSpPr>
          <p:nvPr>
            <p:ph type="title"/>
          </p:nvPr>
        </p:nvSpPr>
        <p:spPr>
          <a:xfrm>
            <a:off x="323528" y="692696"/>
            <a:ext cx="6588919" cy="432197"/>
          </a:xfrm>
        </p:spPr>
        <p:txBody>
          <a:bodyPr vert="horz" lIns="68580" tIns="34290" rIns="68580" bIns="34290" rtlCol="0" anchor="t">
            <a:noAutofit/>
          </a:bodyPr>
          <a:lstStyle/>
          <a:p>
            <a:r>
              <a:rPr lang="el-GR" altLang="el-GR" sz="2400" b="1" dirty="0">
                <a:solidFill>
                  <a:srgbClr val="003467"/>
                </a:solidFill>
                <a:latin typeface="Arial" charset="0"/>
                <a:ea typeface="+mn-ea"/>
                <a:cs typeface="Arial" charset="0"/>
              </a:rPr>
              <a:t>Ορισμός ηγεσίας</a:t>
            </a:r>
            <a:endParaRPr lang="en-US" altLang="el-GR" sz="2400" b="1" dirty="0">
              <a:solidFill>
                <a:srgbClr val="003467"/>
              </a:solidFill>
              <a:latin typeface="Arial" charset="0"/>
              <a:ea typeface="+mn-ea"/>
              <a:cs typeface="Arial" charset="0"/>
            </a:endParaRPr>
          </a:p>
        </p:txBody>
      </p:sp>
      <p:sp>
        <p:nvSpPr>
          <p:cNvPr id="3075" name="Content Placeholder 2">
            <a:extLst>
              <a:ext uri="{FF2B5EF4-FFF2-40B4-BE49-F238E27FC236}">
                <a16:creationId xmlns:a16="http://schemas.microsoft.com/office/drawing/2014/main" id="{D1520129-9AB9-4435-953C-8AC80939D419}"/>
              </a:ext>
            </a:extLst>
          </p:cNvPr>
          <p:cNvSpPr>
            <a:spLocks noGrp="1"/>
          </p:cNvSpPr>
          <p:nvPr>
            <p:ph idx="1"/>
          </p:nvPr>
        </p:nvSpPr>
        <p:spPr>
          <a:xfrm>
            <a:off x="107504" y="1628800"/>
            <a:ext cx="8602515" cy="4824536"/>
          </a:xfrm>
        </p:spPr>
        <p:txBody>
          <a:bodyPr>
            <a:normAutofit fontScale="77500" lnSpcReduction="20000"/>
          </a:bodyPr>
          <a:lstStyle/>
          <a:p>
            <a:pPr marL="339471" indent="-257175" algn="just">
              <a:spcBef>
                <a:spcPts val="900"/>
              </a:spcBef>
              <a:spcAft>
                <a:spcPts val="900"/>
              </a:spcAft>
              <a:buFont typeface="Wingdings" panose="05000000000000000000" pitchFamily="2" charset="2"/>
              <a:buChar char="§"/>
              <a:defRPr/>
            </a:pPr>
            <a:r>
              <a:rPr lang="el-GR" dirty="0"/>
              <a:t>Η ηγεσία αφορά τη συλλογή των οραμάτων, την ενσωμάτωση των αξιών και τη δημιουργία του περιβάλλοντος μέσα στο οποίο διάφορες επιδιώξεις μπορούν να επιτευχθούν </a:t>
            </a:r>
            <a:r>
              <a:rPr lang="el-GR" sz="2300" dirty="0"/>
              <a:t>(</a:t>
            </a:r>
            <a:r>
              <a:rPr lang="en-US" sz="2300" dirty="0"/>
              <a:t>Richards &amp; Engle, 1986</a:t>
            </a:r>
            <a:r>
              <a:rPr lang="el-GR" sz="2300" dirty="0"/>
              <a:t>)</a:t>
            </a:r>
            <a:endParaRPr lang="en-US" sz="2300" dirty="0"/>
          </a:p>
          <a:p>
            <a:pPr marL="339471" indent="-257175" algn="just">
              <a:spcBef>
                <a:spcPts val="900"/>
              </a:spcBef>
              <a:spcAft>
                <a:spcPts val="900"/>
              </a:spcAft>
              <a:buFont typeface="Wingdings" panose="05000000000000000000" pitchFamily="2" charset="2"/>
              <a:buChar char="§"/>
              <a:defRPr/>
            </a:pPr>
            <a:r>
              <a:rPr lang="el-GR" dirty="0"/>
              <a:t>Ηγεσία είναι οι διαδικασίες επιρροής</a:t>
            </a:r>
            <a:r>
              <a:rPr lang="en-US" dirty="0"/>
              <a:t> </a:t>
            </a:r>
            <a:r>
              <a:rPr lang="el-GR" dirty="0"/>
              <a:t>που</a:t>
            </a:r>
            <a:r>
              <a:rPr lang="en-US" dirty="0"/>
              <a:t> </a:t>
            </a:r>
            <a:r>
              <a:rPr lang="el-GR" dirty="0"/>
              <a:t>συνεπάγονται τον καθορισμό των αντικειμενικών στόχων της ομάδας ή του οργανισμού, τη δημιουργία κινήτρων για την πραγματοποίηση ενός έργου καθώς και τη συμβολή στη διατήρηση της ομάδας και της κουλτούρας της </a:t>
            </a:r>
            <a:r>
              <a:rPr lang="el-GR" sz="2300" dirty="0"/>
              <a:t>(</a:t>
            </a:r>
            <a:r>
              <a:rPr lang="en-US" sz="2300" dirty="0"/>
              <a:t>Yukl, 2002</a:t>
            </a:r>
            <a:r>
              <a:rPr lang="el-GR" sz="2300" dirty="0"/>
              <a:t>)</a:t>
            </a:r>
            <a:endParaRPr lang="en-US" sz="2300" dirty="0"/>
          </a:p>
          <a:p>
            <a:pPr marL="339471" indent="-257175" algn="just">
              <a:spcBef>
                <a:spcPts val="900"/>
              </a:spcBef>
              <a:spcAft>
                <a:spcPts val="900"/>
              </a:spcAft>
              <a:buFont typeface="Wingdings" panose="05000000000000000000" pitchFamily="2" charset="2"/>
              <a:buChar char="§"/>
              <a:defRPr/>
            </a:pPr>
            <a:r>
              <a:rPr lang="el-GR" dirty="0"/>
              <a:t>Η διαδικασία επιρροής των δραστηριοτήτων μιας οργανωμένης ομάδας στην προσπάθεια της για την επίτευξη των στόχων της</a:t>
            </a:r>
            <a:r>
              <a:rPr lang="el-GR" b="1" dirty="0"/>
              <a:t> </a:t>
            </a:r>
            <a:r>
              <a:rPr lang="el-GR" sz="2300" dirty="0"/>
              <a:t>(</a:t>
            </a:r>
            <a:r>
              <a:rPr lang="en-US" sz="2300" dirty="0"/>
              <a:t>Huczynski &amp; Buchanan, 2007</a:t>
            </a:r>
            <a:r>
              <a:rPr lang="el-GR" sz="2300" dirty="0"/>
              <a:t>)</a:t>
            </a:r>
          </a:p>
          <a:p>
            <a:pPr marL="339471" indent="-257175" algn="just">
              <a:spcBef>
                <a:spcPts val="900"/>
              </a:spcBef>
              <a:spcAft>
                <a:spcPts val="900"/>
              </a:spcAft>
              <a:buFont typeface="Wingdings" panose="05000000000000000000" pitchFamily="2" charset="2"/>
              <a:buChar char="§"/>
              <a:defRPr/>
            </a:pPr>
            <a:r>
              <a:rPr lang="el-GR" dirty="0"/>
              <a:t>Ηγεσία είναι η ικανότητα άσκησης επιρροής σε μία ομάδα με στόχο την υλοποίηση ενός οράματος μίας σειράς στόχων </a:t>
            </a:r>
            <a:r>
              <a:rPr lang="en-US" sz="2300" dirty="0"/>
              <a:t>(Robbins &amp; Judge, 2018)</a:t>
            </a:r>
          </a:p>
          <a:p>
            <a:pPr marL="339471" indent="-257175" algn="just">
              <a:spcBef>
                <a:spcPts val="900"/>
              </a:spcBef>
              <a:spcAft>
                <a:spcPts val="900"/>
              </a:spcAft>
              <a:buFont typeface="Wingdings" panose="05000000000000000000" pitchFamily="2" charset="2"/>
              <a:buChar char="§"/>
              <a:defRPr/>
            </a:pPr>
            <a:endParaRPr lang="el-GR" b="1" dirty="0">
              <a:latin typeface="Rockwell" pitchFamily="18" charset="0"/>
            </a:endParaRPr>
          </a:p>
          <a:p>
            <a:pPr marL="339471" indent="-257175" algn="just">
              <a:spcBef>
                <a:spcPts val="900"/>
              </a:spcBef>
              <a:spcAft>
                <a:spcPts val="900"/>
              </a:spcAft>
              <a:buFont typeface="Wingdings" panose="05000000000000000000" pitchFamily="2" charset="2"/>
              <a:buChar char="§"/>
              <a:defRPr/>
            </a:pPr>
            <a:endParaRPr lang="el-GR" b="1" dirty="0">
              <a:latin typeface="Rockwell" pitchFamily="18"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0159C12-2030-4F61-88A1-8D7A7CE959A7}"/>
              </a:ext>
            </a:extLst>
          </p:cNvPr>
          <p:cNvSpPr>
            <a:spLocks noGrp="1"/>
          </p:cNvSpPr>
          <p:nvPr>
            <p:ph type="title"/>
          </p:nvPr>
        </p:nvSpPr>
        <p:spPr>
          <a:xfrm>
            <a:off x="395536" y="692696"/>
            <a:ext cx="8424936" cy="857250"/>
          </a:xfrm>
        </p:spPr>
        <p:txBody>
          <a:bodyPr vert="horz" lIns="68580" tIns="34290" rIns="68580" bIns="34290" rtlCol="0" anchor="t">
            <a:normAutofit/>
          </a:bodyPr>
          <a:lstStyle/>
          <a:p>
            <a:r>
              <a:rPr lang="el-GR" altLang="el-GR" sz="2100" b="1" dirty="0">
                <a:solidFill>
                  <a:srgbClr val="003467"/>
                </a:solidFill>
                <a:latin typeface="Arial" charset="0"/>
                <a:ea typeface="+mn-ea"/>
                <a:cs typeface="Arial" charset="0"/>
              </a:rPr>
              <a:t>Γιατί το όραμα συνιστά ένα από τα πιο σημαντικά στοιχεία της ηγεσίας;</a:t>
            </a:r>
          </a:p>
        </p:txBody>
      </p:sp>
      <p:sp>
        <p:nvSpPr>
          <p:cNvPr id="9219" name="Rectangle 3">
            <a:extLst>
              <a:ext uri="{FF2B5EF4-FFF2-40B4-BE49-F238E27FC236}">
                <a16:creationId xmlns:a16="http://schemas.microsoft.com/office/drawing/2014/main" id="{0A80D9CE-A7E4-4400-A5F8-0C1086BDE1A6}"/>
              </a:ext>
            </a:extLst>
          </p:cNvPr>
          <p:cNvSpPr>
            <a:spLocks noGrp="1"/>
          </p:cNvSpPr>
          <p:nvPr>
            <p:ph idx="1"/>
          </p:nvPr>
        </p:nvSpPr>
        <p:spPr>
          <a:xfrm>
            <a:off x="107504" y="1700808"/>
            <a:ext cx="8568952" cy="4968552"/>
          </a:xfrm>
        </p:spPr>
        <p:txBody>
          <a:bodyPr>
            <a:normAutofit/>
          </a:bodyPr>
          <a:lstStyle/>
          <a:p>
            <a:pPr algn="just">
              <a:lnSpc>
                <a:spcPct val="110000"/>
              </a:lnSpc>
            </a:pPr>
            <a:r>
              <a:rPr lang="el-GR" altLang="el-GR" sz="2200" dirty="0"/>
              <a:t>Καθιστά σαφή τη γενική κατεύθυνση την οποία  ο οργανισμός πρέπει να ακολουθήσει στο μέλλον μειώνοντας τις αμφιβολίες και ορίζοντας τα πλαίσια των αποφάσεων και των συμπεριφορών</a:t>
            </a:r>
            <a:endParaRPr lang="en-US" altLang="el-GR" sz="2200" dirty="0"/>
          </a:p>
          <a:p>
            <a:pPr algn="just">
              <a:lnSpc>
                <a:spcPct val="110000"/>
              </a:lnSpc>
            </a:pPr>
            <a:endParaRPr lang="el-GR" altLang="el-GR" sz="2200" dirty="0"/>
          </a:p>
          <a:p>
            <a:pPr algn="just">
              <a:lnSpc>
                <a:spcPct val="110000"/>
              </a:lnSpc>
            </a:pPr>
            <a:r>
              <a:rPr lang="el-GR" altLang="el-GR" sz="2200" dirty="0"/>
              <a:t>Συμβάλλει στην ευθυγράμμιση των μερών του οργανισμού, ομάδων και ατόμων αφού προσδιορίζει μια κοινή πορεία στο μέλλον</a:t>
            </a:r>
            <a:endParaRPr lang="en-US" altLang="el-GR" sz="2200" dirty="0"/>
          </a:p>
          <a:p>
            <a:pPr marL="109728" indent="0" algn="just">
              <a:lnSpc>
                <a:spcPct val="110000"/>
              </a:lnSpc>
              <a:buNone/>
            </a:pPr>
            <a:endParaRPr lang="el-GR" altLang="el-GR" sz="2200" dirty="0"/>
          </a:p>
          <a:p>
            <a:pPr algn="just">
              <a:lnSpc>
                <a:spcPct val="110000"/>
              </a:lnSpc>
            </a:pPr>
            <a:r>
              <a:rPr lang="el-GR" altLang="el-GR" sz="2200" dirty="0"/>
              <a:t>Ενεργοποιεί, παρακινεί τα άτομα δίνοντας νόημα στην καθημερινότητα της εργασιακής ζωής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40E59-8253-4D6A-BEE1-6F36057A9016}"/>
              </a:ext>
            </a:extLst>
          </p:cNvPr>
          <p:cNvSpPr>
            <a:spLocks noGrp="1"/>
          </p:cNvSpPr>
          <p:nvPr>
            <p:ph type="title"/>
          </p:nvPr>
        </p:nvSpPr>
        <p:spPr>
          <a:xfrm>
            <a:off x="323528" y="620688"/>
            <a:ext cx="8229600" cy="1066800"/>
          </a:xfrm>
        </p:spPr>
        <p:txBody>
          <a:bodyPr/>
          <a:lstStyle/>
          <a:p>
            <a:r>
              <a:rPr lang="el-GR" dirty="0"/>
              <a:t>Σύγχρονα στυλ ηγεσίας</a:t>
            </a:r>
          </a:p>
        </p:txBody>
      </p:sp>
      <p:sp>
        <p:nvSpPr>
          <p:cNvPr id="3" name="Content Placeholder 2">
            <a:extLst>
              <a:ext uri="{FF2B5EF4-FFF2-40B4-BE49-F238E27FC236}">
                <a16:creationId xmlns:a16="http://schemas.microsoft.com/office/drawing/2014/main" id="{6329BA37-FB7A-4B23-A791-398849B72132}"/>
              </a:ext>
            </a:extLst>
          </p:cNvPr>
          <p:cNvSpPr>
            <a:spLocks noGrp="1"/>
          </p:cNvSpPr>
          <p:nvPr>
            <p:ph idx="1"/>
          </p:nvPr>
        </p:nvSpPr>
        <p:spPr>
          <a:xfrm>
            <a:off x="251520" y="1687488"/>
            <a:ext cx="8435280" cy="4887048"/>
          </a:xfrm>
        </p:spPr>
        <p:txBody>
          <a:bodyPr>
            <a:normAutofit fontScale="85000" lnSpcReduction="20000"/>
          </a:bodyPr>
          <a:lstStyle/>
          <a:p>
            <a:pPr>
              <a:lnSpc>
                <a:spcPct val="200000"/>
              </a:lnSpc>
            </a:pPr>
            <a:r>
              <a:rPr lang="el-GR" dirty="0"/>
              <a:t>Χαρισματική ηγεσία (</a:t>
            </a:r>
            <a:r>
              <a:rPr lang="en-US" dirty="0"/>
              <a:t>Charismatic leadership</a:t>
            </a:r>
            <a:r>
              <a:rPr lang="el-GR" dirty="0"/>
              <a:t>)</a:t>
            </a:r>
          </a:p>
          <a:p>
            <a:pPr>
              <a:lnSpc>
                <a:spcPct val="200000"/>
              </a:lnSpc>
            </a:pPr>
            <a:r>
              <a:rPr lang="el-GR" dirty="0"/>
              <a:t>Μετασχηματιστικό (</a:t>
            </a:r>
            <a:r>
              <a:rPr lang="en-US" dirty="0"/>
              <a:t>transformational leadership</a:t>
            </a:r>
            <a:r>
              <a:rPr lang="el-GR" dirty="0"/>
              <a:t>)</a:t>
            </a:r>
          </a:p>
          <a:p>
            <a:pPr>
              <a:lnSpc>
                <a:spcPct val="200000"/>
              </a:lnSpc>
            </a:pPr>
            <a:r>
              <a:rPr lang="el-GR" dirty="0"/>
              <a:t>Πνευματικό</a:t>
            </a:r>
            <a:r>
              <a:rPr lang="en-US" dirty="0"/>
              <a:t> (Spiritual leadership)</a:t>
            </a:r>
            <a:endParaRPr lang="el-GR" dirty="0"/>
          </a:p>
          <a:p>
            <a:pPr>
              <a:lnSpc>
                <a:spcPct val="200000"/>
              </a:lnSpc>
            </a:pPr>
            <a:r>
              <a:rPr lang="el-GR" dirty="0"/>
              <a:t>Ηθικό – δεοντολογικό</a:t>
            </a:r>
            <a:r>
              <a:rPr lang="en-US" dirty="0"/>
              <a:t> (Ethical leadership)</a:t>
            </a:r>
            <a:endParaRPr lang="el-GR" dirty="0"/>
          </a:p>
          <a:p>
            <a:pPr>
              <a:lnSpc>
                <a:spcPct val="200000"/>
              </a:lnSpc>
            </a:pPr>
            <a:r>
              <a:rPr lang="el-GR" dirty="0"/>
              <a:t>Αυθεντικό</a:t>
            </a:r>
            <a:r>
              <a:rPr lang="en-US" dirty="0"/>
              <a:t> (Authentic leadership)</a:t>
            </a:r>
            <a:endParaRPr lang="el-GR" dirty="0"/>
          </a:p>
          <a:p>
            <a:pPr>
              <a:lnSpc>
                <a:spcPct val="200000"/>
              </a:lnSpc>
            </a:pPr>
            <a:r>
              <a:rPr lang="el-GR" dirty="0"/>
              <a:t>Ενδυναμωτικό</a:t>
            </a:r>
            <a:r>
              <a:rPr lang="en-US" dirty="0"/>
              <a:t> (Empowering leadership)</a:t>
            </a:r>
            <a:endParaRPr lang="el-GR" dirty="0"/>
          </a:p>
          <a:p>
            <a:pPr>
              <a:lnSpc>
                <a:spcPct val="200000"/>
              </a:lnSpc>
            </a:pPr>
            <a:r>
              <a:rPr lang="el-GR" dirty="0"/>
              <a:t>Υπηρετικό</a:t>
            </a:r>
            <a:r>
              <a:rPr lang="en-US" dirty="0"/>
              <a:t> (Servant leadership)</a:t>
            </a:r>
            <a:endParaRPr lang="el-GR" dirty="0"/>
          </a:p>
        </p:txBody>
      </p:sp>
    </p:spTree>
    <p:extLst>
      <p:ext uri="{BB962C8B-B14F-4D97-AF65-F5344CB8AC3E}">
        <p14:creationId xmlns:p14="http://schemas.microsoft.com/office/powerpoint/2010/main" val="4045822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2A5EB287-A3E8-43E7-B871-EC30D07E06D7}"/>
              </a:ext>
            </a:extLst>
          </p:cNvPr>
          <p:cNvSpPr>
            <a:spLocks noGrp="1"/>
          </p:cNvSpPr>
          <p:nvPr>
            <p:ph type="title"/>
          </p:nvPr>
        </p:nvSpPr>
        <p:spPr>
          <a:xfrm>
            <a:off x="755576" y="836712"/>
            <a:ext cx="6642497" cy="620316"/>
          </a:xfrm>
        </p:spPr>
        <p:txBody>
          <a:bodyPr vert="horz" lIns="68580" tIns="34290" rIns="68580" bIns="34290" rtlCol="0" anchor="t">
            <a:normAutofit/>
          </a:bodyPr>
          <a:lstStyle/>
          <a:p>
            <a:r>
              <a:rPr lang="el-GR" altLang="el-GR" sz="2400" b="1" dirty="0">
                <a:solidFill>
                  <a:srgbClr val="003467"/>
                </a:solidFill>
                <a:latin typeface="Arial" charset="0"/>
                <a:ea typeface="+mn-ea"/>
                <a:cs typeface="Arial" charset="0"/>
              </a:rPr>
              <a:t>Χαρισματική ηγεσία</a:t>
            </a:r>
            <a:endParaRPr lang="en-US" altLang="el-GR" sz="2400" b="1" dirty="0">
              <a:solidFill>
                <a:srgbClr val="003467"/>
              </a:solidFill>
              <a:latin typeface="Arial" charset="0"/>
              <a:ea typeface="+mn-ea"/>
              <a:cs typeface="Arial" charset="0"/>
            </a:endParaRPr>
          </a:p>
        </p:txBody>
      </p:sp>
      <p:sp>
        <p:nvSpPr>
          <p:cNvPr id="50179" name="Content Placeholder 2">
            <a:extLst>
              <a:ext uri="{FF2B5EF4-FFF2-40B4-BE49-F238E27FC236}">
                <a16:creationId xmlns:a16="http://schemas.microsoft.com/office/drawing/2014/main" id="{8D135064-A594-4887-BF57-AF62589287E3}"/>
              </a:ext>
            </a:extLst>
          </p:cNvPr>
          <p:cNvSpPr>
            <a:spLocks noGrp="1"/>
          </p:cNvSpPr>
          <p:nvPr>
            <p:ph idx="1"/>
          </p:nvPr>
        </p:nvSpPr>
        <p:spPr>
          <a:xfrm>
            <a:off x="251520" y="1484784"/>
            <a:ext cx="8491519" cy="4852292"/>
          </a:xfrm>
        </p:spPr>
        <p:txBody>
          <a:bodyPr>
            <a:normAutofit lnSpcReduction="10000"/>
          </a:bodyPr>
          <a:lstStyle/>
          <a:p>
            <a:pPr>
              <a:spcBef>
                <a:spcPts val="450"/>
              </a:spcBef>
              <a:spcAft>
                <a:spcPts val="450"/>
              </a:spcAft>
              <a:buClr>
                <a:schemeClr val="tx1"/>
              </a:buClr>
              <a:buFont typeface="Wingdings" panose="05000000000000000000" pitchFamily="2" charset="2"/>
              <a:buChar char="§"/>
            </a:pPr>
            <a:r>
              <a:rPr lang="el-GR" altLang="el-GR" sz="2200" dirty="0">
                <a:solidFill>
                  <a:srgbClr val="292929"/>
                </a:solidFill>
                <a:cs typeface="Arial" panose="020B0604020202020204" pitchFamily="34" charset="0"/>
              </a:rPr>
              <a:t>Βασικά χαρακτηριστικά των χαρισματικών ηγετών (</a:t>
            </a:r>
            <a:r>
              <a:rPr lang="el-GR" altLang="el-GR" sz="2200" dirty="0" err="1">
                <a:solidFill>
                  <a:srgbClr val="292929"/>
                </a:solidFill>
                <a:cs typeface="Arial" panose="020B0604020202020204" pitchFamily="34" charset="0"/>
              </a:rPr>
              <a:t>Βακόλα</a:t>
            </a:r>
            <a:r>
              <a:rPr lang="el-GR" altLang="el-GR" sz="2200" dirty="0">
                <a:solidFill>
                  <a:srgbClr val="292929"/>
                </a:solidFill>
                <a:cs typeface="Arial" panose="020B0604020202020204" pitchFamily="34" charset="0"/>
              </a:rPr>
              <a:t> &amp; Νικολάου, 201</a:t>
            </a:r>
            <a:r>
              <a:rPr lang="en-US" altLang="el-GR" sz="2200" dirty="0">
                <a:solidFill>
                  <a:srgbClr val="292929"/>
                </a:solidFill>
                <a:cs typeface="Arial" panose="020B0604020202020204" pitchFamily="34" charset="0"/>
              </a:rPr>
              <a:t>2</a:t>
            </a:r>
            <a:r>
              <a:rPr lang="el-GR" altLang="el-GR" sz="2200" dirty="0">
                <a:solidFill>
                  <a:srgbClr val="292929"/>
                </a:solidFill>
                <a:cs typeface="Arial" panose="020B0604020202020204" pitchFamily="34" charset="0"/>
              </a:rPr>
              <a:t>)</a:t>
            </a:r>
          </a:p>
          <a:p>
            <a:pPr lvl="1">
              <a:spcBef>
                <a:spcPts val="450"/>
              </a:spcBef>
              <a:spcAft>
                <a:spcPts val="450"/>
              </a:spcAft>
              <a:buClr>
                <a:schemeClr val="tx1"/>
              </a:buClr>
              <a:buFont typeface="Wingdings" panose="05000000000000000000" pitchFamily="2" charset="2"/>
              <a:buChar char="§"/>
            </a:pPr>
            <a:r>
              <a:rPr lang="el-GR" altLang="el-GR" sz="2200" dirty="0">
                <a:solidFill>
                  <a:srgbClr val="292929"/>
                </a:solidFill>
                <a:cs typeface="Arial" panose="020B0604020202020204" pitchFamily="34" charset="0"/>
              </a:rPr>
              <a:t>Όραμα και επικοινωνία</a:t>
            </a:r>
          </a:p>
          <a:p>
            <a:pPr lvl="1">
              <a:spcBef>
                <a:spcPts val="450"/>
              </a:spcBef>
              <a:spcAft>
                <a:spcPts val="450"/>
              </a:spcAft>
              <a:buClr>
                <a:schemeClr val="tx1"/>
              </a:buClr>
              <a:buFont typeface="Wingdings" panose="05000000000000000000" pitchFamily="2" charset="2"/>
              <a:buChar char="§"/>
            </a:pPr>
            <a:r>
              <a:rPr lang="el-GR" altLang="el-GR" sz="2200" dirty="0">
                <a:solidFill>
                  <a:srgbClr val="292929"/>
                </a:solidFill>
                <a:cs typeface="Arial" panose="020B0604020202020204" pitchFamily="34" charset="0"/>
              </a:rPr>
              <a:t>Προσωπικό ρίσκο</a:t>
            </a:r>
          </a:p>
          <a:p>
            <a:pPr lvl="1">
              <a:spcBef>
                <a:spcPts val="450"/>
              </a:spcBef>
              <a:spcAft>
                <a:spcPts val="450"/>
              </a:spcAft>
              <a:buClr>
                <a:schemeClr val="tx1"/>
              </a:buClr>
              <a:buFont typeface="Wingdings" panose="05000000000000000000" pitchFamily="2" charset="2"/>
              <a:buChar char="§"/>
            </a:pPr>
            <a:r>
              <a:rPr lang="el-GR" altLang="el-GR" sz="2200" dirty="0">
                <a:solidFill>
                  <a:srgbClr val="292929"/>
                </a:solidFill>
                <a:cs typeface="Arial" panose="020B0604020202020204" pitchFamily="34" charset="0"/>
              </a:rPr>
              <a:t>Ευαισθησία στις ανάγκες των ανθρώπων</a:t>
            </a:r>
          </a:p>
          <a:p>
            <a:pPr lvl="1">
              <a:spcBef>
                <a:spcPts val="450"/>
              </a:spcBef>
              <a:spcAft>
                <a:spcPts val="450"/>
              </a:spcAft>
              <a:buClr>
                <a:schemeClr val="tx1"/>
              </a:buClr>
              <a:buFont typeface="Wingdings" panose="05000000000000000000" pitchFamily="2" charset="2"/>
              <a:buChar char="§"/>
            </a:pPr>
            <a:r>
              <a:rPr lang="el-GR" altLang="el-GR" sz="2200" dirty="0">
                <a:solidFill>
                  <a:srgbClr val="292929"/>
                </a:solidFill>
                <a:cs typeface="Arial" panose="020B0604020202020204" pitchFamily="34" charset="0"/>
              </a:rPr>
              <a:t>Αντισυμβατική συμπεριφορά</a:t>
            </a:r>
          </a:p>
          <a:p>
            <a:pPr>
              <a:spcBef>
                <a:spcPts val="450"/>
              </a:spcBef>
              <a:spcAft>
                <a:spcPts val="450"/>
              </a:spcAft>
              <a:buClr>
                <a:schemeClr val="tx1"/>
              </a:buClr>
              <a:buFont typeface="Wingdings" panose="05000000000000000000" pitchFamily="2" charset="2"/>
              <a:buChar char="§"/>
            </a:pPr>
            <a:r>
              <a:rPr lang="el-GR" altLang="el-GR" sz="2200" dirty="0">
                <a:solidFill>
                  <a:srgbClr val="292929"/>
                </a:solidFill>
                <a:cs typeface="Arial" panose="020B0604020202020204" pitchFamily="34" charset="0"/>
              </a:rPr>
              <a:t>Πηγή της επιρροής δεν αποτελεί η νόμιμη εξουσία, αλλά η πίστη στις ικανότητες του ηγέτη</a:t>
            </a:r>
          </a:p>
          <a:p>
            <a:pPr>
              <a:spcBef>
                <a:spcPts val="450"/>
              </a:spcBef>
              <a:spcAft>
                <a:spcPts val="450"/>
              </a:spcAft>
              <a:buClr>
                <a:schemeClr val="tx1"/>
              </a:buClr>
              <a:buFont typeface="Wingdings" panose="05000000000000000000" pitchFamily="2" charset="2"/>
              <a:buChar char="§"/>
            </a:pPr>
            <a:r>
              <a:rPr lang="el-GR" altLang="el-GR" sz="2200" dirty="0">
                <a:solidFill>
                  <a:srgbClr val="292929"/>
                </a:solidFill>
                <a:cs typeface="Arial" panose="020B0604020202020204" pitchFamily="34" charset="0"/>
              </a:rPr>
              <a:t>Ο χαρισματικός ηγέτης προάγει θετικά συναισθήματα, </a:t>
            </a:r>
            <a:r>
              <a:rPr lang="en-US" altLang="el-GR" sz="2200" dirty="0">
                <a:solidFill>
                  <a:srgbClr val="292929"/>
                </a:solidFill>
                <a:cs typeface="Arial" panose="020B0604020202020204" pitchFamily="34" charset="0"/>
              </a:rPr>
              <a:t>OCB, </a:t>
            </a:r>
            <a:r>
              <a:rPr lang="el-GR" altLang="el-GR" sz="2200" dirty="0">
                <a:solidFill>
                  <a:srgbClr val="292929"/>
                </a:solidFill>
                <a:cs typeface="Arial" panose="020B0604020202020204" pitchFamily="34" charset="0"/>
              </a:rPr>
              <a:t>υψηλή εργασιακή απόδοση, εργασιακή δέσμευση κ.ά. </a:t>
            </a:r>
          </a:p>
          <a:p>
            <a:pPr lvl="1">
              <a:spcBef>
                <a:spcPts val="450"/>
              </a:spcBef>
              <a:spcAft>
                <a:spcPts val="450"/>
              </a:spcAft>
              <a:buClr>
                <a:schemeClr val="tx1"/>
              </a:buClr>
              <a:buFont typeface="Wingdings" panose="05000000000000000000" pitchFamily="2" charset="2"/>
              <a:buChar char="§"/>
            </a:pPr>
            <a:r>
              <a:rPr lang="el-GR" altLang="el-GR" sz="2000" dirty="0">
                <a:solidFill>
                  <a:srgbClr val="292929"/>
                </a:solidFill>
                <a:cs typeface="Arial" panose="020B0604020202020204" pitchFamily="34" charset="0"/>
              </a:rPr>
              <a:t>ΑΛΛΑ και πιθανώς να οδηγεί σε υπερβολική εξάρτηση, «τυφλή» εμπιστοσύνη κ.ά.</a:t>
            </a:r>
          </a:p>
          <a:p>
            <a:pPr>
              <a:spcBef>
                <a:spcPts val="450"/>
              </a:spcBef>
              <a:spcAft>
                <a:spcPts val="450"/>
              </a:spcAft>
              <a:buClr>
                <a:schemeClr val="tx1"/>
              </a:buClr>
              <a:buFont typeface="Wingdings" panose="05000000000000000000" pitchFamily="2" charset="2"/>
              <a:buChar char="§"/>
            </a:pPr>
            <a:endParaRPr lang="el-GR" altLang="el-GR" sz="1650" dirty="0">
              <a:latin typeface="Arial" panose="020B0604020202020204" pitchFamily="34" charset="0"/>
              <a:cs typeface="Arial" panose="020B060402020202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F4D7C6D0-45DF-4274-B257-8B84B8475FBB}"/>
              </a:ext>
            </a:extLst>
          </p:cNvPr>
          <p:cNvSpPr>
            <a:spLocks noGrp="1"/>
          </p:cNvSpPr>
          <p:nvPr>
            <p:ph type="title"/>
          </p:nvPr>
        </p:nvSpPr>
        <p:spPr>
          <a:xfrm>
            <a:off x="287338" y="476250"/>
            <a:ext cx="8569325" cy="1368425"/>
          </a:xfrm>
        </p:spPr>
        <p:txBody>
          <a:bodyPr/>
          <a:lstStyle/>
          <a:p>
            <a:r>
              <a:rPr lang="el-GR" altLang="el-GR" sz="2400" b="1" dirty="0">
                <a:solidFill>
                  <a:srgbClr val="003467"/>
                </a:solidFill>
                <a:latin typeface="Arial" charset="0"/>
                <a:ea typeface="+mn-ea"/>
                <a:cs typeface="Arial" charset="0"/>
              </a:rPr>
              <a:t>Χαρισματική ηγεσία – Τακτικές (λεκτικές) </a:t>
            </a:r>
            <a:r>
              <a:rPr lang="el-GR" altLang="el-GR" sz="2000" b="1" dirty="0">
                <a:solidFill>
                  <a:srgbClr val="003467"/>
                </a:solidFill>
                <a:latin typeface="Arial" charset="0"/>
                <a:ea typeface="+mn-ea"/>
                <a:cs typeface="Arial" charset="0"/>
              </a:rPr>
              <a:t>(</a:t>
            </a:r>
            <a:r>
              <a:rPr lang="en-US" altLang="el-GR" sz="2000" b="1" dirty="0" err="1">
                <a:solidFill>
                  <a:srgbClr val="003467"/>
                </a:solidFill>
                <a:latin typeface="Arial" charset="0"/>
                <a:ea typeface="+mn-ea"/>
                <a:cs typeface="Arial" charset="0"/>
                <a:hlinkClick r:id="rId2">
                  <a:extLst>
                    <a:ext uri="{A12FA001-AC4F-418D-AE19-62706E023703}">
                      <ahyp:hlinkClr xmlns:ahyp="http://schemas.microsoft.com/office/drawing/2018/hyperlinkcolor" val="tx"/>
                    </a:ext>
                  </a:extLst>
                </a:hlinkClick>
              </a:rPr>
              <a:t>Antonakis</a:t>
            </a:r>
            <a:r>
              <a:rPr lang="en-US" altLang="el-GR" sz="2000" b="1" dirty="0">
                <a:solidFill>
                  <a:srgbClr val="003467"/>
                </a:solidFill>
                <a:latin typeface="Arial" charset="0"/>
                <a:ea typeface="+mn-ea"/>
                <a:cs typeface="Arial" charset="0"/>
                <a:hlinkClick r:id="rId2">
                  <a:extLst>
                    <a:ext uri="{A12FA001-AC4F-418D-AE19-62706E023703}">
                      <ahyp:hlinkClr xmlns:ahyp="http://schemas.microsoft.com/office/drawing/2018/hyperlinkcolor" val="tx"/>
                    </a:ext>
                  </a:extLst>
                </a:hlinkClick>
              </a:rPr>
              <a:t> et al., 2012</a:t>
            </a:r>
            <a:r>
              <a:rPr lang="el-GR" altLang="el-GR" sz="2000" b="1" dirty="0">
                <a:solidFill>
                  <a:srgbClr val="003467"/>
                </a:solidFill>
                <a:latin typeface="Arial" charset="0"/>
                <a:ea typeface="+mn-ea"/>
                <a:cs typeface="Arial" charset="0"/>
              </a:rPr>
              <a:t>)</a:t>
            </a:r>
          </a:p>
        </p:txBody>
      </p:sp>
      <p:sp>
        <p:nvSpPr>
          <p:cNvPr id="33795" name="Content Placeholder 2">
            <a:extLst>
              <a:ext uri="{FF2B5EF4-FFF2-40B4-BE49-F238E27FC236}">
                <a16:creationId xmlns:a16="http://schemas.microsoft.com/office/drawing/2014/main" id="{35F53A2A-B9D1-43B6-A92F-285C63C2D56D}"/>
              </a:ext>
            </a:extLst>
          </p:cNvPr>
          <p:cNvSpPr>
            <a:spLocks noGrp="1"/>
          </p:cNvSpPr>
          <p:nvPr>
            <p:ph idx="1"/>
          </p:nvPr>
        </p:nvSpPr>
        <p:spPr>
          <a:xfrm>
            <a:off x="107504" y="1999629"/>
            <a:ext cx="9036496" cy="4957763"/>
          </a:xfrm>
        </p:spPr>
        <p:txBody>
          <a:bodyPr>
            <a:normAutofit lnSpcReduction="10000"/>
          </a:bodyPr>
          <a:lstStyle/>
          <a:p>
            <a:pPr>
              <a:spcAft>
                <a:spcPts val="600"/>
              </a:spcAft>
            </a:pPr>
            <a:r>
              <a:rPr lang="el-GR" altLang="el-GR" sz="2600" dirty="0"/>
              <a:t>Μεταφορές, παρομοιώσεις και αναλογίες</a:t>
            </a:r>
          </a:p>
          <a:p>
            <a:pPr>
              <a:spcAft>
                <a:spcPts val="600"/>
              </a:spcAft>
            </a:pPr>
            <a:r>
              <a:rPr lang="el-GR" altLang="el-GR" sz="2600" dirty="0"/>
              <a:t>Ιστορίες και ανέκδοτα </a:t>
            </a:r>
          </a:p>
          <a:p>
            <a:pPr>
              <a:spcAft>
                <a:spcPts val="600"/>
              </a:spcAft>
            </a:pPr>
            <a:r>
              <a:rPr lang="el-GR" altLang="el-GR" sz="2600" dirty="0"/>
              <a:t>Ρητορικές ερωτήσεις</a:t>
            </a:r>
          </a:p>
          <a:p>
            <a:pPr>
              <a:spcAft>
                <a:spcPts val="600"/>
              </a:spcAft>
            </a:pPr>
            <a:r>
              <a:rPr lang="el-GR" altLang="el-GR" sz="2600" dirty="0"/>
              <a:t>Λίστα τριών μερών</a:t>
            </a:r>
          </a:p>
          <a:p>
            <a:pPr>
              <a:spcAft>
                <a:spcPts val="600"/>
              </a:spcAft>
            </a:pPr>
            <a:r>
              <a:rPr lang="el-GR" altLang="el-GR" sz="2600" dirty="0"/>
              <a:t>Συναισθηματική βεβαιότητα και διατυπώσεις που αντανακλούν τα συναισθήματα της ομάδας</a:t>
            </a:r>
          </a:p>
          <a:p>
            <a:pPr>
              <a:spcAft>
                <a:spcPts val="600"/>
              </a:spcAft>
            </a:pPr>
            <a:r>
              <a:rPr lang="el-GR" altLang="el-GR" sz="2600" dirty="0"/>
              <a:t>Υψηλοί στόχοι και πεποίθηση ότι μπορεί να επιτευχθεί</a:t>
            </a:r>
          </a:p>
          <a:p>
            <a:pPr>
              <a:spcAft>
                <a:spcPts val="600"/>
              </a:spcAft>
            </a:pPr>
            <a:r>
              <a:rPr lang="el-GR" altLang="el-GR" sz="2600" dirty="0"/>
              <a:t>Ζωηρή φωνή</a:t>
            </a:r>
          </a:p>
          <a:p>
            <a:pPr>
              <a:spcAft>
                <a:spcPts val="600"/>
              </a:spcAft>
            </a:pPr>
            <a:r>
              <a:rPr lang="el-GR" altLang="el-GR" sz="2600" dirty="0"/>
              <a:t>Εκφράσεις προσώπου</a:t>
            </a:r>
          </a:p>
          <a:p>
            <a:pPr>
              <a:spcAft>
                <a:spcPts val="600"/>
              </a:spcAft>
            </a:pPr>
            <a:r>
              <a:rPr lang="el-GR" altLang="el-GR" sz="2600" dirty="0"/>
              <a:t>Χειρονομίες - νεύματα</a:t>
            </a:r>
          </a:p>
          <a:p>
            <a:pPr>
              <a:spcAft>
                <a:spcPts val="600"/>
              </a:spcAft>
            </a:pPr>
            <a:endParaRPr lang="el-GR" altLang="el-GR" sz="2600" dirty="0"/>
          </a:p>
          <a:p>
            <a:pPr>
              <a:spcAft>
                <a:spcPts val="600"/>
              </a:spcAft>
            </a:pPr>
            <a:endParaRPr lang="el-GR" altLang="el-GR" sz="2600" dirty="0"/>
          </a:p>
        </p:txBody>
      </p:sp>
    </p:spTree>
    <p:extLst>
      <p:ext uri="{BB962C8B-B14F-4D97-AF65-F5344CB8AC3E}">
        <p14:creationId xmlns:p14="http://schemas.microsoft.com/office/powerpoint/2010/main" val="2899952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5">
            <a:extLst>
              <a:ext uri="{FF2B5EF4-FFF2-40B4-BE49-F238E27FC236}">
                <a16:creationId xmlns:a16="http://schemas.microsoft.com/office/drawing/2014/main" id="{62FCCE3B-A690-4840-A994-EDDF8109D8F8}"/>
              </a:ext>
            </a:extLst>
          </p:cNvPr>
          <p:cNvSpPr>
            <a:spLocks noGrp="1"/>
          </p:cNvSpPr>
          <p:nvPr>
            <p:ph type="title" idx="4294967295"/>
          </p:nvPr>
        </p:nvSpPr>
        <p:spPr>
          <a:xfrm>
            <a:off x="467544" y="692696"/>
            <a:ext cx="6372225" cy="648890"/>
          </a:xfrm>
        </p:spPr>
        <p:txBody>
          <a:bodyPr vert="horz" lIns="68580" tIns="34290" rIns="68580" bIns="34290" rtlCol="0" anchor="t">
            <a:normAutofit/>
          </a:bodyPr>
          <a:lstStyle/>
          <a:p>
            <a:r>
              <a:rPr lang="el-GR" altLang="el-GR" sz="2400" b="1" dirty="0">
                <a:solidFill>
                  <a:srgbClr val="003467"/>
                </a:solidFill>
                <a:latin typeface="Arial" charset="0"/>
                <a:ea typeface="+mn-ea"/>
                <a:cs typeface="Arial" charset="0"/>
              </a:rPr>
              <a:t>Μετασχηματιστική ηγεσία </a:t>
            </a:r>
            <a:endParaRPr lang="en-GB" altLang="el-GR" sz="1200" b="1" dirty="0">
              <a:solidFill>
                <a:srgbClr val="003467"/>
              </a:solidFill>
              <a:latin typeface="Arial" charset="0"/>
              <a:ea typeface="+mn-ea"/>
              <a:cs typeface="Arial" charset="0"/>
            </a:endParaRPr>
          </a:p>
        </p:txBody>
      </p:sp>
      <p:sp>
        <p:nvSpPr>
          <p:cNvPr id="51203" name="Content Placeholder 2">
            <a:extLst>
              <a:ext uri="{FF2B5EF4-FFF2-40B4-BE49-F238E27FC236}">
                <a16:creationId xmlns:a16="http://schemas.microsoft.com/office/drawing/2014/main" id="{89388DA0-0BDE-44D2-AA73-C40DA8C6AC15}"/>
              </a:ext>
            </a:extLst>
          </p:cNvPr>
          <p:cNvSpPr>
            <a:spLocks noGrp="1"/>
          </p:cNvSpPr>
          <p:nvPr>
            <p:ph sz="half" idx="4294967295"/>
          </p:nvPr>
        </p:nvSpPr>
        <p:spPr>
          <a:xfrm>
            <a:off x="124857" y="3021968"/>
            <a:ext cx="8464197" cy="417646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eaLnBrk="1" hangingPunct="1">
              <a:lnSpc>
                <a:spcPct val="135000"/>
              </a:lnSpc>
              <a:buClr>
                <a:schemeClr val="tx1"/>
              </a:buClr>
              <a:buFont typeface="Wingdings" panose="05000000000000000000" pitchFamily="2" charset="2"/>
              <a:buChar char="§"/>
            </a:pPr>
            <a:r>
              <a:rPr lang="el-GR" altLang="el-GR" sz="1650" dirty="0">
                <a:cs typeface="Arial" panose="020B0604020202020204" pitchFamily="34" charset="0"/>
              </a:rPr>
              <a:t>Εξιδανικευμένη επιρροή (</a:t>
            </a:r>
            <a:r>
              <a:rPr lang="en-US" altLang="el-GR" sz="1650" dirty="0">
                <a:cs typeface="Arial" panose="020B0604020202020204" pitchFamily="34" charset="0"/>
              </a:rPr>
              <a:t>idealized influence</a:t>
            </a:r>
            <a:r>
              <a:rPr lang="el-GR" altLang="el-GR" sz="1650" dirty="0">
                <a:cs typeface="Arial" panose="020B0604020202020204" pitchFamily="34" charset="0"/>
              </a:rPr>
              <a:t>)</a:t>
            </a:r>
            <a:endParaRPr lang="en-US" altLang="el-GR" sz="1650" dirty="0">
              <a:cs typeface="Arial" panose="020B0604020202020204" pitchFamily="34" charset="0"/>
            </a:endParaRPr>
          </a:p>
          <a:p>
            <a:pPr lvl="1">
              <a:lnSpc>
                <a:spcPct val="135000"/>
              </a:lnSpc>
              <a:buClr>
                <a:schemeClr val="tx1"/>
              </a:buClr>
              <a:buFont typeface="Wingdings" panose="05000000000000000000" pitchFamily="2" charset="2"/>
              <a:buChar char="§"/>
            </a:pPr>
            <a:r>
              <a:rPr lang="el-GR" altLang="el-GR" sz="1650" dirty="0">
                <a:solidFill>
                  <a:schemeClr val="tx1"/>
                </a:solidFill>
                <a:cs typeface="Arial" panose="020B0604020202020204" pitchFamily="34" charset="0"/>
              </a:rPr>
              <a:t>«Βάζω το καλό της ομάδας πάνω από το συμφέρον»</a:t>
            </a:r>
          </a:p>
          <a:p>
            <a:pPr eaLnBrk="1" hangingPunct="1">
              <a:lnSpc>
                <a:spcPct val="135000"/>
              </a:lnSpc>
              <a:buClr>
                <a:schemeClr val="tx1"/>
              </a:buClr>
              <a:buFont typeface="Wingdings" panose="05000000000000000000" pitchFamily="2" charset="2"/>
              <a:buChar char="§"/>
            </a:pPr>
            <a:r>
              <a:rPr lang="el-GR" altLang="el-GR" sz="1650" dirty="0">
                <a:cs typeface="Arial" panose="020B0604020202020204" pitchFamily="34" charset="0"/>
              </a:rPr>
              <a:t>Εμπνευσμένη παρακίνηση (</a:t>
            </a:r>
            <a:r>
              <a:rPr lang="en-US" altLang="el-GR" sz="1650" dirty="0">
                <a:cs typeface="Arial" panose="020B0604020202020204" pitchFamily="34" charset="0"/>
              </a:rPr>
              <a:t>inspirational motivation</a:t>
            </a:r>
            <a:r>
              <a:rPr lang="el-GR" altLang="el-GR" sz="1650" dirty="0">
                <a:cs typeface="Arial" panose="020B0604020202020204" pitchFamily="34" charset="0"/>
              </a:rPr>
              <a:t>) </a:t>
            </a:r>
          </a:p>
          <a:p>
            <a:pPr lvl="1">
              <a:lnSpc>
                <a:spcPct val="135000"/>
              </a:lnSpc>
              <a:buClr>
                <a:schemeClr val="tx1"/>
              </a:buClr>
              <a:buFont typeface="Wingdings" panose="05000000000000000000" pitchFamily="2" charset="2"/>
              <a:buChar char="§"/>
            </a:pPr>
            <a:r>
              <a:rPr lang="el-GR" altLang="el-GR" sz="1650" dirty="0">
                <a:solidFill>
                  <a:schemeClr val="tx1"/>
                </a:solidFill>
                <a:cs typeface="Arial" panose="020B0604020202020204" pitchFamily="34" charset="0"/>
              </a:rPr>
              <a:t>«Μιλώ με αισιοδοξία για το μέλλον»</a:t>
            </a:r>
            <a:endParaRPr lang="en-US" altLang="el-GR" sz="1650" dirty="0">
              <a:solidFill>
                <a:schemeClr val="tx1"/>
              </a:solidFill>
              <a:cs typeface="Arial" panose="020B0604020202020204" pitchFamily="34" charset="0"/>
            </a:endParaRPr>
          </a:p>
          <a:p>
            <a:pPr eaLnBrk="1" hangingPunct="1">
              <a:lnSpc>
                <a:spcPct val="135000"/>
              </a:lnSpc>
              <a:buClr>
                <a:schemeClr val="tx1"/>
              </a:buClr>
              <a:buFont typeface="Wingdings" panose="05000000000000000000" pitchFamily="2" charset="2"/>
              <a:buChar char="§"/>
            </a:pPr>
            <a:r>
              <a:rPr lang="el-GR" altLang="el-GR" sz="1650" dirty="0">
                <a:cs typeface="Arial" panose="020B0604020202020204" pitchFamily="34" charset="0"/>
              </a:rPr>
              <a:t>Διανοητική διέγερση (</a:t>
            </a:r>
            <a:r>
              <a:rPr lang="en-US" altLang="el-GR" sz="1650" dirty="0">
                <a:cs typeface="Arial" panose="020B0604020202020204" pitchFamily="34" charset="0"/>
              </a:rPr>
              <a:t>intellectual stimulation</a:t>
            </a:r>
            <a:r>
              <a:rPr lang="el-GR" altLang="el-GR" sz="1650" dirty="0">
                <a:cs typeface="Arial" panose="020B0604020202020204" pitchFamily="34" charset="0"/>
              </a:rPr>
              <a:t>)</a:t>
            </a:r>
          </a:p>
          <a:p>
            <a:pPr lvl="1">
              <a:lnSpc>
                <a:spcPct val="135000"/>
              </a:lnSpc>
              <a:buClr>
                <a:schemeClr val="tx1"/>
              </a:buClr>
              <a:buFont typeface="Wingdings" panose="05000000000000000000" pitchFamily="2" charset="2"/>
              <a:buChar char="§"/>
            </a:pPr>
            <a:r>
              <a:rPr lang="el-GR" altLang="el-GR" sz="1650" dirty="0">
                <a:solidFill>
                  <a:schemeClr val="tx1"/>
                </a:solidFill>
                <a:cs typeface="Arial" panose="020B0604020202020204" pitchFamily="34" charset="0"/>
              </a:rPr>
              <a:t>Επανεξετάζω κρίσιμα στοιχεία που θεωρούνται δεδομένα και αναρωτιέμαι αν είναι κατάλληλα»</a:t>
            </a:r>
            <a:endParaRPr lang="en-US" altLang="el-GR" sz="1650" dirty="0">
              <a:solidFill>
                <a:schemeClr val="tx1"/>
              </a:solidFill>
              <a:cs typeface="Arial" panose="020B0604020202020204" pitchFamily="34" charset="0"/>
            </a:endParaRPr>
          </a:p>
          <a:p>
            <a:pPr eaLnBrk="1" hangingPunct="1">
              <a:lnSpc>
                <a:spcPct val="135000"/>
              </a:lnSpc>
              <a:buClr>
                <a:schemeClr val="tx1"/>
              </a:buClr>
              <a:buFont typeface="Wingdings" panose="05000000000000000000" pitchFamily="2" charset="2"/>
              <a:buChar char="§"/>
            </a:pPr>
            <a:r>
              <a:rPr lang="el-GR" altLang="el-GR" sz="1650" dirty="0">
                <a:cs typeface="Arial" panose="020B0604020202020204" pitchFamily="34" charset="0"/>
              </a:rPr>
              <a:t>Ατομικό ενδιαφέρον (</a:t>
            </a:r>
            <a:r>
              <a:rPr lang="en-US" altLang="el-GR" sz="1650" dirty="0">
                <a:cs typeface="Arial" panose="020B0604020202020204" pitchFamily="34" charset="0"/>
              </a:rPr>
              <a:t>individual consideration</a:t>
            </a:r>
            <a:r>
              <a:rPr lang="el-GR" altLang="el-GR" sz="1650" dirty="0">
                <a:cs typeface="Arial" panose="020B0604020202020204" pitchFamily="34" charset="0"/>
              </a:rPr>
              <a:t>)</a:t>
            </a:r>
          </a:p>
          <a:p>
            <a:pPr lvl="1">
              <a:lnSpc>
                <a:spcPct val="135000"/>
              </a:lnSpc>
              <a:buClr>
                <a:schemeClr val="tx1"/>
              </a:buClr>
              <a:buFont typeface="Wingdings" panose="05000000000000000000" pitchFamily="2" charset="2"/>
              <a:buChar char="§"/>
            </a:pPr>
            <a:r>
              <a:rPr lang="el-GR" altLang="el-GR" sz="1650" dirty="0">
                <a:solidFill>
                  <a:schemeClr val="tx1"/>
                </a:solidFill>
                <a:cs typeface="Arial" panose="020B0604020202020204" pitchFamily="34" charset="0"/>
              </a:rPr>
              <a:t>Βοηθώ τους άλλους να αναπτύξουν τις δυνατότητές τους </a:t>
            </a:r>
          </a:p>
          <a:p>
            <a:pPr lvl="1">
              <a:lnSpc>
                <a:spcPct val="135000"/>
              </a:lnSpc>
              <a:buClr>
                <a:schemeClr val="tx1"/>
              </a:buClr>
              <a:buFont typeface="Wingdings" panose="05000000000000000000" pitchFamily="2" charset="2"/>
              <a:buChar char="§"/>
            </a:pPr>
            <a:endParaRPr lang="en-GB" altLang="el-GR" sz="1650" dirty="0">
              <a:solidFill>
                <a:schemeClr val="tx1"/>
              </a:solidFill>
              <a:cs typeface="Arial" panose="020B0604020202020204" pitchFamily="34" charset="0"/>
            </a:endParaRPr>
          </a:p>
        </p:txBody>
      </p:sp>
      <p:sp>
        <p:nvSpPr>
          <p:cNvPr id="51205" name="Rectangle 5">
            <a:extLst>
              <a:ext uri="{FF2B5EF4-FFF2-40B4-BE49-F238E27FC236}">
                <a16:creationId xmlns:a16="http://schemas.microsoft.com/office/drawing/2014/main" id="{2DEC9170-5119-43F1-A490-82EDDA9630F0}"/>
              </a:ext>
            </a:extLst>
          </p:cNvPr>
          <p:cNvSpPr>
            <a:spLocks noChangeArrowheads="1"/>
          </p:cNvSpPr>
          <p:nvPr/>
        </p:nvSpPr>
        <p:spPr bwMode="auto">
          <a:xfrm>
            <a:off x="179512" y="1341586"/>
            <a:ext cx="8354888" cy="166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fontAlgn="base" hangingPunct="0">
              <a:lnSpc>
                <a:spcPct val="120000"/>
              </a:lnSpc>
              <a:spcBef>
                <a:spcPts val="450"/>
              </a:spcBef>
              <a:spcAft>
                <a:spcPts val="450"/>
              </a:spcAft>
              <a:buClr>
                <a:srgbClr val="C2A874"/>
              </a:buClr>
            </a:pPr>
            <a:r>
              <a:rPr lang="el-GR" altLang="el-GR" sz="2000" dirty="0">
                <a:solidFill>
                  <a:srgbClr val="292929"/>
                </a:solidFill>
                <a:latin typeface="+mn-lt"/>
              </a:rPr>
              <a:t>Οι μετασχηματιστικοί ηγέτες εμπνέουν τους υφισταμένους τους να υπερβούν τα προσωπικά τους συμφέροντα για το καλό του οργανισμού ασκώντας του σημαντική επιρροή</a:t>
            </a:r>
          </a:p>
          <a:p>
            <a:pPr algn="just" eaLnBrk="0" fontAlgn="base" hangingPunct="0">
              <a:lnSpc>
                <a:spcPct val="120000"/>
              </a:lnSpc>
              <a:spcBef>
                <a:spcPts val="450"/>
              </a:spcBef>
              <a:spcAft>
                <a:spcPts val="450"/>
              </a:spcAft>
              <a:buClr>
                <a:srgbClr val="C2A874"/>
              </a:buClr>
            </a:pPr>
            <a:r>
              <a:rPr lang="el-GR" altLang="el-GR" sz="2000" dirty="0">
                <a:solidFill>
                  <a:srgbClr val="292929"/>
                </a:solidFill>
                <a:latin typeface="+mn-lt"/>
              </a:rPr>
              <a:t>Ο μετασχηματιστικός ηγέτης</a:t>
            </a:r>
            <a:r>
              <a:rPr lang="en-US" altLang="el-GR" sz="2000" dirty="0">
                <a:solidFill>
                  <a:srgbClr val="292929"/>
                </a:solidFill>
                <a:latin typeface="+mn-lt"/>
              </a:rPr>
              <a:t> </a:t>
            </a:r>
            <a:r>
              <a:rPr lang="el-GR" altLang="el-GR" sz="2000" dirty="0">
                <a:solidFill>
                  <a:srgbClr val="292929"/>
                </a:solidFill>
                <a:latin typeface="+mn-lt"/>
              </a:rPr>
              <a:t>διαθέτει</a:t>
            </a:r>
            <a:r>
              <a:rPr lang="en-US" altLang="el-GR" sz="2000" dirty="0">
                <a:solidFill>
                  <a:srgbClr val="292929"/>
                </a:solidFill>
                <a:latin typeface="+mn-lt"/>
              </a:rPr>
              <a:t> </a:t>
            </a:r>
            <a:r>
              <a:rPr lang="en-US" altLang="el-GR" sz="1600" dirty="0">
                <a:solidFill>
                  <a:schemeClr val="tx2"/>
                </a:solidFill>
                <a:latin typeface="+mn-lt"/>
                <a:cs typeface="+mn-cs"/>
              </a:rPr>
              <a:t>(</a:t>
            </a:r>
            <a:r>
              <a:rPr lang="en-US" sz="1600" dirty="0">
                <a:solidFill>
                  <a:schemeClr val="tx2"/>
                </a:solidFill>
                <a:latin typeface="+mn-lt"/>
                <a:cs typeface="+mn-cs"/>
              </a:rPr>
              <a:t>Judge &amp; Piccolo, 2004</a:t>
            </a:r>
            <a:r>
              <a:rPr lang="en-US" altLang="el-GR" sz="1600" dirty="0">
                <a:solidFill>
                  <a:schemeClr val="tx2"/>
                </a:solidFill>
                <a:latin typeface="+mn-lt"/>
                <a:cs typeface="+mn-cs"/>
              </a:rPr>
              <a:t>)</a:t>
            </a:r>
            <a:r>
              <a:rPr lang="el-GR" altLang="el-GR" sz="1600" dirty="0">
                <a:solidFill>
                  <a:schemeClr val="tx2"/>
                </a:solidFill>
                <a:latin typeface="+mn-lt"/>
                <a:cs typeface="+mn-cs"/>
              </a:rPr>
              <a:t>:</a:t>
            </a:r>
          </a:p>
        </p:txBody>
      </p:sp>
    </p:spTree>
    <p:extLst>
      <p:ext uri="{BB962C8B-B14F-4D97-AF65-F5344CB8AC3E}">
        <p14:creationId xmlns:p14="http://schemas.microsoft.com/office/powerpoint/2010/main" val="492276676"/>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1826</TotalTime>
  <Words>3164</Words>
  <Application>Microsoft Office PowerPoint</Application>
  <PresentationFormat>Προβολή στην οθόνη (4:3)</PresentationFormat>
  <Paragraphs>210</Paragraphs>
  <Slides>30</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30</vt:i4>
      </vt:variant>
    </vt:vector>
  </HeadingPairs>
  <TitlesOfParts>
    <vt:vector size="39" baseType="lpstr">
      <vt:lpstr>Arial</vt:lpstr>
      <vt:lpstr>Calibri</vt:lpstr>
      <vt:lpstr>Georgia</vt:lpstr>
      <vt:lpstr>Rockwell</vt:lpstr>
      <vt:lpstr>Times New Roman</vt:lpstr>
      <vt:lpstr>Trebuchet MS</vt:lpstr>
      <vt:lpstr>Wingdings</vt:lpstr>
      <vt:lpstr>Wingdings 2</vt:lpstr>
      <vt:lpstr>Αστικό</vt:lpstr>
      <vt:lpstr>Ηγεσία και Ταλέντο</vt:lpstr>
      <vt:lpstr>Η ηγεσία μοιάζει με την αγάπη</vt:lpstr>
      <vt:lpstr>Ηγεσία</vt:lpstr>
      <vt:lpstr>Ορισμός ηγεσίας</vt:lpstr>
      <vt:lpstr>Γιατί το όραμα συνιστά ένα από τα πιο σημαντικά στοιχεία της ηγεσίας;</vt:lpstr>
      <vt:lpstr>Σύγχρονα στυλ ηγεσίας</vt:lpstr>
      <vt:lpstr>Χαρισματική ηγεσία</vt:lpstr>
      <vt:lpstr>Χαρισματική ηγεσία – Τακτικές (λεκτικές) (Antonakis et al., 2012)</vt:lpstr>
      <vt:lpstr>Μετασχηματιστική ηγεσία </vt:lpstr>
      <vt:lpstr>Πνευματική ηγεσία</vt:lpstr>
      <vt:lpstr>Ηθική ηγεσία</vt:lpstr>
      <vt:lpstr>Αυθεντική ηγεσία</vt:lpstr>
      <vt:lpstr>Ενδυναμωτική ηγεσία</vt:lpstr>
      <vt:lpstr>Υπηρετική ηγεσία</vt:lpstr>
      <vt:lpstr>Το τοξικό τρίγωνο της καταστροφικής ηγεσίας (Toxic Triangle, Padilla et al., 2007)</vt:lpstr>
      <vt:lpstr>Παρουσίαση του PowerPoint</vt:lpstr>
      <vt:lpstr>Χαρακτηριστικά προσωπικότητας ενός ηγέτη (Μπουραντάς, 2018)</vt:lpstr>
      <vt:lpstr>Βασικές ηγετικές ικανότητες (Μπουραντάς, 2018)</vt:lpstr>
      <vt:lpstr>Οι 9 κρίσιμες γνωστικές δεξιότητες ενός ηγέτη (Mumford et al., 2007)</vt:lpstr>
      <vt:lpstr>Top 10 global leader competencies (Berger &amp; Berger, 2017)</vt:lpstr>
      <vt:lpstr>Μέθοδοι ανάπτυξης ηγετικών ικανοτήτων</vt:lpstr>
      <vt:lpstr>Όροι για επιτυχή κατάρτιση</vt:lpstr>
      <vt:lpstr>Όροι για επιτυχή κατάρτιση</vt:lpstr>
      <vt:lpstr>Τεχνικές επίσημης κατάρτισης</vt:lpstr>
      <vt:lpstr>Αναπτυξιακές δραστηριότητες</vt:lpstr>
      <vt:lpstr>Αναπτυξιακές δραστηριότητες</vt:lpstr>
      <vt:lpstr>Οδηγίες για αυτό-ανάπτυξη ηγετικών ικανοτήτων</vt:lpstr>
      <vt:lpstr>Οδηγίες για αυτό-ανάπτυξη ηγετικών ικανοτήτων</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Αποτελεσματική επικοινωνία και διαχείριση συγκρούσεων</dc:title>
  <dc:creator>PANOS</dc:creator>
  <cp:lastModifiedBy>Administrator</cp:lastModifiedBy>
  <cp:revision>376</cp:revision>
  <cp:lastPrinted>2020-04-03T07:37:52Z</cp:lastPrinted>
  <dcterms:created xsi:type="dcterms:W3CDTF">2013-10-01T08:53:01Z</dcterms:created>
  <dcterms:modified xsi:type="dcterms:W3CDTF">2023-03-16T09:15:32Z</dcterms:modified>
</cp:coreProperties>
</file>