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32"/>
  </p:notesMasterIdLst>
  <p:handoutMasterIdLst>
    <p:handoutMasterId r:id="rId33"/>
  </p:handoutMasterIdLst>
  <p:sldIdLst>
    <p:sldId id="256" r:id="rId2"/>
    <p:sldId id="337" r:id="rId3"/>
    <p:sldId id="296" r:id="rId4"/>
    <p:sldId id="298" r:id="rId5"/>
    <p:sldId id="300" r:id="rId6"/>
    <p:sldId id="303" r:id="rId7"/>
    <p:sldId id="304" r:id="rId8"/>
    <p:sldId id="306" r:id="rId9"/>
    <p:sldId id="307" r:id="rId10"/>
    <p:sldId id="308" r:id="rId11"/>
    <p:sldId id="310" r:id="rId12"/>
    <p:sldId id="312" r:id="rId13"/>
    <p:sldId id="313" r:id="rId14"/>
    <p:sldId id="314" r:id="rId15"/>
    <p:sldId id="315" r:id="rId16"/>
    <p:sldId id="317" r:id="rId17"/>
    <p:sldId id="318" r:id="rId18"/>
    <p:sldId id="319" r:id="rId19"/>
    <p:sldId id="320" r:id="rId20"/>
    <p:sldId id="323" r:id="rId21"/>
    <p:sldId id="324" r:id="rId22"/>
    <p:sldId id="327" r:id="rId23"/>
    <p:sldId id="328" r:id="rId24"/>
    <p:sldId id="330" r:id="rId25"/>
    <p:sldId id="331" r:id="rId26"/>
    <p:sldId id="332" r:id="rId27"/>
    <p:sldId id="333" r:id="rId28"/>
    <p:sldId id="335" r:id="rId29"/>
    <p:sldId id="336" r:id="rId30"/>
    <p:sldId id="29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78788" autoAdjust="0"/>
  </p:normalViewPr>
  <p:slideViewPr>
    <p:cSldViewPr snapToGrid="0">
      <p:cViewPr varScale="1">
        <p:scale>
          <a:sx n="69" d="100"/>
          <a:sy n="69" d="100"/>
        </p:scale>
        <p:origin x="1428" y="7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3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2986C-1168-4804-94D4-175578028A6E}" type="doc">
      <dgm:prSet loTypeId="urn:microsoft.com/office/officeart/2005/8/layout/hierarchy2" loCatId="hierarchy" qsTypeId="urn:microsoft.com/office/officeart/2005/8/quickstyle/simple1" qsCatId="simple" csTypeId="urn:microsoft.com/office/officeart/2005/8/colors/colorful1#38" csCatId="colorful" phldr="1"/>
      <dgm:spPr/>
      <dgm:t>
        <a:bodyPr/>
        <a:lstStyle/>
        <a:p>
          <a:endParaRPr lang="en-US"/>
        </a:p>
      </dgm:t>
    </dgm:pt>
    <dgm:pt modelId="{A7DD464F-A2E5-4D44-B472-285482E4011F}">
      <dgm:prSet/>
      <dgm:spPr/>
      <dgm:t>
        <a:bodyPr lIns="182880"/>
        <a:lstStyle/>
        <a:p>
          <a:pPr algn="l" rtl="0"/>
          <a:r>
            <a:rPr lang="el-GR" b="1" dirty="0"/>
            <a:t>Κατανομή </a:t>
          </a:r>
          <a:r>
            <a:rPr lang="el-GR" b="1" dirty="0" err="1"/>
            <a:t>οργανωσιακών</a:t>
          </a:r>
          <a:r>
            <a:rPr lang="el-GR" b="1" dirty="0"/>
            <a:t> πόρων</a:t>
          </a:r>
          <a:endParaRPr lang="en-US" b="1" dirty="0"/>
        </a:p>
      </dgm:t>
    </dgm:pt>
    <dgm:pt modelId="{B6B7C89F-7574-4A6A-9971-8060A57C7369}" type="parTrans" cxnId="{951EDED7-6FA9-4D4F-8E0E-55FB46EB421B}">
      <dgm:prSet/>
      <dgm:spPr/>
      <dgm:t>
        <a:bodyPr/>
        <a:lstStyle/>
        <a:p>
          <a:endParaRPr lang="en-US"/>
        </a:p>
      </dgm:t>
    </dgm:pt>
    <dgm:pt modelId="{0AFE5059-049F-4C43-AE00-E9A9A295C6A1}" type="sibTrans" cxnId="{951EDED7-6FA9-4D4F-8E0E-55FB46EB421B}">
      <dgm:prSet/>
      <dgm:spPr/>
      <dgm:t>
        <a:bodyPr/>
        <a:lstStyle/>
        <a:p>
          <a:endParaRPr lang="en-US"/>
        </a:p>
      </dgm:t>
    </dgm:pt>
    <dgm:pt modelId="{013595E6-0B36-464A-960D-F58A8F6545B4}">
      <dgm:prSet/>
      <dgm:spPr/>
      <dgm:t>
        <a:bodyPr lIns="182880"/>
        <a:lstStyle/>
        <a:p>
          <a:pPr algn="l" rtl="0"/>
          <a:r>
            <a:rPr lang="el-GR" b="1" dirty="0"/>
            <a:t>Ανάθεση καθηκόντων</a:t>
          </a:r>
          <a:endParaRPr lang="en-US" b="1" dirty="0"/>
        </a:p>
      </dgm:t>
    </dgm:pt>
    <dgm:pt modelId="{1FC53063-8F1C-490E-840B-C631FEF3CE09}" type="parTrans" cxnId="{7A398A9B-86A3-4316-8424-11EC1F903F96}">
      <dgm:prSet/>
      <dgm:spPr/>
      <dgm:t>
        <a:bodyPr/>
        <a:lstStyle/>
        <a:p>
          <a:endParaRPr lang="en-US"/>
        </a:p>
      </dgm:t>
    </dgm:pt>
    <dgm:pt modelId="{C01CB62A-95B7-42CC-84CC-AA14A3471B44}" type="sibTrans" cxnId="{7A398A9B-86A3-4316-8424-11EC1F903F96}">
      <dgm:prSet/>
      <dgm:spPr/>
      <dgm:t>
        <a:bodyPr/>
        <a:lstStyle/>
        <a:p>
          <a:endParaRPr lang="en-US"/>
        </a:p>
      </dgm:t>
    </dgm:pt>
    <dgm:pt modelId="{DEC28E49-F355-443F-A7DA-B458327CEDAE}">
      <dgm:prSet/>
      <dgm:spPr/>
      <dgm:t>
        <a:bodyPr lIns="182880"/>
        <a:lstStyle/>
        <a:p>
          <a:pPr algn="l" rtl="0"/>
          <a:r>
            <a:rPr lang="el-GR" b="1" dirty="0"/>
            <a:t>Ενημέρωση</a:t>
          </a:r>
          <a:endParaRPr lang="en-US" b="1" dirty="0"/>
        </a:p>
      </dgm:t>
    </dgm:pt>
    <dgm:pt modelId="{3AB8139D-F18A-4954-99B2-989ECC088289}" type="parTrans" cxnId="{F691B97B-FE22-42EA-AFEC-118940B3B9D0}">
      <dgm:prSet/>
      <dgm:spPr/>
      <dgm:t>
        <a:bodyPr/>
        <a:lstStyle/>
        <a:p>
          <a:endParaRPr lang="en-US"/>
        </a:p>
      </dgm:t>
    </dgm:pt>
    <dgm:pt modelId="{0D82083B-6D13-41A4-B51C-F03BA8EC8F32}" type="sibTrans" cxnId="{F691B97B-FE22-42EA-AFEC-118940B3B9D0}">
      <dgm:prSet/>
      <dgm:spPr/>
      <dgm:t>
        <a:bodyPr/>
        <a:lstStyle/>
        <a:p>
          <a:endParaRPr lang="en-US"/>
        </a:p>
      </dgm:t>
    </dgm:pt>
    <dgm:pt modelId="{1E4F308E-7D6E-43F6-BD0F-02CF6195AEA9}">
      <dgm:prSet/>
      <dgm:spPr/>
      <dgm:t>
        <a:bodyPr lIns="182880"/>
        <a:lstStyle/>
        <a:p>
          <a:pPr algn="l" rtl="0">
            <a:lnSpc>
              <a:spcPct val="100000"/>
            </a:lnSpc>
          </a:pPr>
          <a:r>
            <a:rPr lang="el-GR" b="1" dirty="0"/>
            <a:t>Συγκέντρωση και κοινοποίηση πληροφοριών</a:t>
          </a:r>
          <a:endParaRPr lang="en-US" b="1" dirty="0"/>
        </a:p>
      </dgm:t>
    </dgm:pt>
    <dgm:pt modelId="{C68C872B-21CD-48F1-AF4B-D519420B025A}" type="parTrans" cxnId="{C9EC0787-F0EF-4922-BC65-C808327C72C7}">
      <dgm:prSet/>
      <dgm:spPr/>
      <dgm:t>
        <a:bodyPr/>
        <a:lstStyle/>
        <a:p>
          <a:endParaRPr lang="en-US"/>
        </a:p>
      </dgm:t>
    </dgm:pt>
    <dgm:pt modelId="{FF8A551A-9F59-468C-A0A3-45D778BD5B72}" type="sibTrans" cxnId="{C9EC0787-F0EF-4922-BC65-C808327C72C7}">
      <dgm:prSet/>
      <dgm:spPr/>
      <dgm:t>
        <a:bodyPr/>
        <a:lstStyle/>
        <a:p>
          <a:endParaRPr lang="en-US"/>
        </a:p>
      </dgm:t>
    </dgm:pt>
    <dgm:pt modelId="{F184ADE0-FC8D-4F1C-B1EF-57066A4FBD84}">
      <dgm:prSet custT="1"/>
      <dgm:spPr/>
      <dgm:t>
        <a:bodyPr/>
        <a:lstStyle/>
        <a:p>
          <a:pPr rtl="0">
            <a:lnSpc>
              <a:spcPct val="100000"/>
            </a:lnSpc>
          </a:pPr>
          <a:r>
            <a:rPr lang="el-GR" sz="2000" b="1" dirty="0" err="1"/>
            <a:t>Οργανωσιακός</a:t>
          </a:r>
          <a:r>
            <a:rPr lang="el-GR" sz="2000" b="1" dirty="0"/>
            <a:t> σχεδιασμός</a:t>
          </a:r>
          <a:endParaRPr lang="en-US" sz="2000" b="1" dirty="0"/>
        </a:p>
      </dgm:t>
    </dgm:pt>
    <dgm:pt modelId="{1247BE74-BC16-41FF-ABC9-0DB21DD871A4}" type="parTrans" cxnId="{6189617F-7DC6-4F0A-ABA0-C837F3ED6C56}">
      <dgm:prSet/>
      <dgm:spPr/>
      <dgm:t>
        <a:bodyPr/>
        <a:lstStyle/>
        <a:p>
          <a:endParaRPr lang="en-US"/>
        </a:p>
      </dgm:t>
    </dgm:pt>
    <dgm:pt modelId="{3B7FF8EF-C813-45CE-B866-823698C932C8}" type="sibTrans" cxnId="{6189617F-7DC6-4F0A-ABA0-C837F3ED6C56}">
      <dgm:prSet/>
      <dgm:spPr/>
      <dgm:t>
        <a:bodyPr/>
        <a:lstStyle/>
        <a:p>
          <a:endParaRPr lang="en-US"/>
        </a:p>
      </dgm:t>
    </dgm:pt>
    <dgm:pt modelId="{B65F6174-0857-4580-BA0C-EFC3FFCB8735}" type="pres">
      <dgm:prSet presAssocID="{9A62986C-1168-4804-94D4-175578028A6E}" presName="diagram" presStyleCnt="0">
        <dgm:presLayoutVars>
          <dgm:chPref val="1"/>
          <dgm:dir/>
          <dgm:animOne val="branch"/>
          <dgm:animLvl val="lvl"/>
          <dgm:resizeHandles val="exact"/>
        </dgm:presLayoutVars>
      </dgm:prSet>
      <dgm:spPr/>
    </dgm:pt>
    <dgm:pt modelId="{680C55AC-C1B8-400B-AA67-057F82AE242F}" type="pres">
      <dgm:prSet presAssocID="{F184ADE0-FC8D-4F1C-B1EF-57066A4FBD84}" presName="root1" presStyleCnt="0"/>
      <dgm:spPr/>
    </dgm:pt>
    <dgm:pt modelId="{04C170E5-03AE-4667-88B3-EFA1F8D2DFBF}" type="pres">
      <dgm:prSet presAssocID="{F184ADE0-FC8D-4F1C-B1EF-57066A4FBD84}" presName="LevelOneTextNode" presStyleLbl="node0" presStyleIdx="0" presStyleCnt="1" custScaleX="120187">
        <dgm:presLayoutVars>
          <dgm:chPref val="3"/>
        </dgm:presLayoutVars>
      </dgm:prSet>
      <dgm:spPr/>
    </dgm:pt>
    <dgm:pt modelId="{6A243F00-FA05-4AFF-A42D-399FF2AB0A5C}" type="pres">
      <dgm:prSet presAssocID="{F184ADE0-FC8D-4F1C-B1EF-57066A4FBD84}" presName="level2hierChild" presStyleCnt="0"/>
      <dgm:spPr/>
    </dgm:pt>
    <dgm:pt modelId="{78FB8CAB-AC66-4A79-B58B-1F78BEAD5915}" type="pres">
      <dgm:prSet presAssocID="{B6B7C89F-7574-4A6A-9971-8060A57C7369}" presName="conn2-1" presStyleLbl="parChTrans1D2" presStyleIdx="0" presStyleCnt="4"/>
      <dgm:spPr/>
    </dgm:pt>
    <dgm:pt modelId="{F69CD5F9-53E7-414A-B064-C00C0CB50BD4}" type="pres">
      <dgm:prSet presAssocID="{B6B7C89F-7574-4A6A-9971-8060A57C7369}" presName="connTx" presStyleLbl="parChTrans1D2" presStyleIdx="0" presStyleCnt="4"/>
      <dgm:spPr/>
    </dgm:pt>
    <dgm:pt modelId="{34C584BD-A18E-4BA6-A2B8-B79B145FE370}" type="pres">
      <dgm:prSet presAssocID="{A7DD464F-A2E5-4D44-B472-285482E4011F}" presName="root2" presStyleCnt="0"/>
      <dgm:spPr/>
    </dgm:pt>
    <dgm:pt modelId="{FE70DD7F-6B78-4F5E-AF74-5C845B8C0678}" type="pres">
      <dgm:prSet presAssocID="{A7DD464F-A2E5-4D44-B472-285482E4011F}" presName="LevelTwoTextNode" presStyleLbl="node2" presStyleIdx="0" presStyleCnt="4" custScaleX="242596" custScaleY="77796">
        <dgm:presLayoutVars>
          <dgm:chPref val="3"/>
        </dgm:presLayoutVars>
      </dgm:prSet>
      <dgm:spPr/>
    </dgm:pt>
    <dgm:pt modelId="{4C8D6960-1145-42AB-8CF8-067606936A1B}" type="pres">
      <dgm:prSet presAssocID="{A7DD464F-A2E5-4D44-B472-285482E4011F}" presName="level3hierChild" presStyleCnt="0"/>
      <dgm:spPr/>
    </dgm:pt>
    <dgm:pt modelId="{CDD8C0DC-5059-4DFE-A6C4-13E75B37D369}" type="pres">
      <dgm:prSet presAssocID="{1FC53063-8F1C-490E-840B-C631FEF3CE09}" presName="conn2-1" presStyleLbl="parChTrans1D2" presStyleIdx="1" presStyleCnt="4"/>
      <dgm:spPr/>
    </dgm:pt>
    <dgm:pt modelId="{33801F17-1641-4061-BC30-AF127D3D3479}" type="pres">
      <dgm:prSet presAssocID="{1FC53063-8F1C-490E-840B-C631FEF3CE09}" presName="connTx" presStyleLbl="parChTrans1D2" presStyleIdx="1" presStyleCnt="4"/>
      <dgm:spPr/>
    </dgm:pt>
    <dgm:pt modelId="{959BD47C-ED3F-4795-8A14-DE7F3C774097}" type="pres">
      <dgm:prSet presAssocID="{013595E6-0B36-464A-960D-F58A8F6545B4}" presName="root2" presStyleCnt="0"/>
      <dgm:spPr/>
    </dgm:pt>
    <dgm:pt modelId="{28319D61-C7A6-4774-8165-D0D0D07D1A5E}" type="pres">
      <dgm:prSet presAssocID="{013595E6-0B36-464A-960D-F58A8F6545B4}" presName="LevelTwoTextNode" presStyleLbl="node2" presStyleIdx="1" presStyleCnt="4" custScaleX="242596" custScaleY="77796">
        <dgm:presLayoutVars>
          <dgm:chPref val="3"/>
        </dgm:presLayoutVars>
      </dgm:prSet>
      <dgm:spPr/>
    </dgm:pt>
    <dgm:pt modelId="{18296562-3D1F-410A-B0FD-1B70C05B99EF}" type="pres">
      <dgm:prSet presAssocID="{013595E6-0B36-464A-960D-F58A8F6545B4}" presName="level3hierChild" presStyleCnt="0"/>
      <dgm:spPr/>
    </dgm:pt>
    <dgm:pt modelId="{AE02F902-1C80-4F21-8C03-94A75AEE9275}" type="pres">
      <dgm:prSet presAssocID="{3AB8139D-F18A-4954-99B2-989ECC088289}" presName="conn2-1" presStyleLbl="parChTrans1D2" presStyleIdx="2" presStyleCnt="4"/>
      <dgm:spPr/>
    </dgm:pt>
    <dgm:pt modelId="{9FFFC857-BCAF-44FC-8702-9D4EF1C7961A}" type="pres">
      <dgm:prSet presAssocID="{3AB8139D-F18A-4954-99B2-989ECC088289}" presName="connTx" presStyleLbl="parChTrans1D2" presStyleIdx="2" presStyleCnt="4"/>
      <dgm:spPr/>
    </dgm:pt>
    <dgm:pt modelId="{DF4EABAB-160A-4322-8A83-27C5B28FBC1F}" type="pres">
      <dgm:prSet presAssocID="{DEC28E49-F355-443F-A7DA-B458327CEDAE}" presName="root2" presStyleCnt="0"/>
      <dgm:spPr/>
    </dgm:pt>
    <dgm:pt modelId="{2D962B3F-32FD-46D4-AE40-172CE40E70D3}" type="pres">
      <dgm:prSet presAssocID="{DEC28E49-F355-443F-A7DA-B458327CEDAE}" presName="LevelTwoTextNode" presStyleLbl="node2" presStyleIdx="2" presStyleCnt="4" custScaleX="242596" custScaleY="77796">
        <dgm:presLayoutVars>
          <dgm:chPref val="3"/>
        </dgm:presLayoutVars>
      </dgm:prSet>
      <dgm:spPr/>
    </dgm:pt>
    <dgm:pt modelId="{05F6E208-5249-4F55-81AE-FC9A9DFA3283}" type="pres">
      <dgm:prSet presAssocID="{DEC28E49-F355-443F-A7DA-B458327CEDAE}" presName="level3hierChild" presStyleCnt="0"/>
      <dgm:spPr/>
    </dgm:pt>
    <dgm:pt modelId="{DF56697D-7D91-4213-87E9-441964081CF8}" type="pres">
      <dgm:prSet presAssocID="{C68C872B-21CD-48F1-AF4B-D519420B025A}" presName="conn2-1" presStyleLbl="parChTrans1D2" presStyleIdx="3" presStyleCnt="4"/>
      <dgm:spPr/>
    </dgm:pt>
    <dgm:pt modelId="{3A724C48-FBBB-487A-B9C1-85E615EAB48B}" type="pres">
      <dgm:prSet presAssocID="{C68C872B-21CD-48F1-AF4B-D519420B025A}" presName="connTx" presStyleLbl="parChTrans1D2" presStyleIdx="3" presStyleCnt="4"/>
      <dgm:spPr/>
    </dgm:pt>
    <dgm:pt modelId="{C92FC32B-159D-4C03-870E-5FB24417D52E}" type="pres">
      <dgm:prSet presAssocID="{1E4F308E-7D6E-43F6-BD0F-02CF6195AEA9}" presName="root2" presStyleCnt="0"/>
      <dgm:spPr/>
    </dgm:pt>
    <dgm:pt modelId="{4C48EAB1-A4A0-4395-B28B-24FFA8FA7D01}" type="pres">
      <dgm:prSet presAssocID="{1E4F308E-7D6E-43F6-BD0F-02CF6195AEA9}" presName="LevelTwoTextNode" presStyleLbl="node2" presStyleIdx="3" presStyleCnt="4" custScaleX="242596" custScaleY="99079">
        <dgm:presLayoutVars>
          <dgm:chPref val="3"/>
        </dgm:presLayoutVars>
      </dgm:prSet>
      <dgm:spPr/>
    </dgm:pt>
    <dgm:pt modelId="{5DE3FD4C-4FA1-45A9-BC9A-2E7748860E1F}" type="pres">
      <dgm:prSet presAssocID="{1E4F308E-7D6E-43F6-BD0F-02CF6195AEA9}" presName="level3hierChild" presStyleCnt="0"/>
      <dgm:spPr/>
    </dgm:pt>
  </dgm:ptLst>
  <dgm:cxnLst>
    <dgm:cxn modelId="{B3D96624-A0EE-4D32-8F8D-91E7C04969F4}" type="presOf" srcId="{1E4F308E-7D6E-43F6-BD0F-02CF6195AEA9}" destId="{4C48EAB1-A4A0-4395-B28B-24FFA8FA7D01}" srcOrd="0" destOrd="0" presId="urn:microsoft.com/office/officeart/2005/8/layout/hierarchy2"/>
    <dgm:cxn modelId="{14327A24-AAEC-43D7-BED6-02772C409E1C}" type="presOf" srcId="{3AB8139D-F18A-4954-99B2-989ECC088289}" destId="{AE02F902-1C80-4F21-8C03-94A75AEE9275}" srcOrd="0" destOrd="0" presId="urn:microsoft.com/office/officeart/2005/8/layout/hierarchy2"/>
    <dgm:cxn modelId="{DEA5E360-FB89-4069-8762-AB4233C82896}" type="presOf" srcId="{1FC53063-8F1C-490E-840B-C631FEF3CE09}" destId="{CDD8C0DC-5059-4DFE-A6C4-13E75B37D369}" srcOrd="0" destOrd="0" presId="urn:microsoft.com/office/officeart/2005/8/layout/hierarchy2"/>
    <dgm:cxn modelId="{12281565-080C-4731-8746-7748B4C5B027}" type="presOf" srcId="{C68C872B-21CD-48F1-AF4B-D519420B025A}" destId="{3A724C48-FBBB-487A-B9C1-85E615EAB48B}" srcOrd="1" destOrd="0" presId="urn:microsoft.com/office/officeart/2005/8/layout/hierarchy2"/>
    <dgm:cxn modelId="{89F0CA52-B5A1-4AEE-93A9-5DFE8FFFFD96}" type="presOf" srcId="{9A62986C-1168-4804-94D4-175578028A6E}" destId="{B65F6174-0857-4580-BA0C-EFC3FFCB8735}" srcOrd="0" destOrd="0" presId="urn:microsoft.com/office/officeart/2005/8/layout/hierarchy2"/>
    <dgm:cxn modelId="{F691B97B-FE22-42EA-AFEC-118940B3B9D0}" srcId="{F184ADE0-FC8D-4F1C-B1EF-57066A4FBD84}" destId="{DEC28E49-F355-443F-A7DA-B458327CEDAE}" srcOrd="2" destOrd="0" parTransId="{3AB8139D-F18A-4954-99B2-989ECC088289}" sibTransId="{0D82083B-6D13-41A4-B51C-F03BA8EC8F32}"/>
    <dgm:cxn modelId="{90BD967C-A24C-473D-8C9E-B525A38C66EB}" type="presOf" srcId="{DEC28E49-F355-443F-A7DA-B458327CEDAE}" destId="{2D962B3F-32FD-46D4-AE40-172CE40E70D3}" srcOrd="0" destOrd="0" presId="urn:microsoft.com/office/officeart/2005/8/layout/hierarchy2"/>
    <dgm:cxn modelId="{6189617F-7DC6-4F0A-ABA0-C837F3ED6C56}" srcId="{9A62986C-1168-4804-94D4-175578028A6E}" destId="{F184ADE0-FC8D-4F1C-B1EF-57066A4FBD84}" srcOrd="0" destOrd="0" parTransId="{1247BE74-BC16-41FF-ABC9-0DB21DD871A4}" sibTransId="{3B7FF8EF-C813-45CE-B866-823698C932C8}"/>
    <dgm:cxn modelId="{0D9AF885-DBA1-4EB0-8F21-F6516DEE448B}" type="presOf" srcId="{013595E6-0B36-464A-960D-F58A8F6545B4}" destId="{28319D61-C7A6-4774-8165-D0D0D07D1A5E}" srcOrd="0" destOrd="0" presId="urn:microsoft.com/office/officeart/2005/8/layout/hierarchy2"/>
    <dgm:cxn modelId="{C9EC0787-F0EF-4922-BC65-C808327C72C7}" srcId="{F184ADE0-FC8D-4F1C-B1EF-57066A4FBD84}" destId="{1E4F308E-7D6E-43F6-BD0F-02CF6195AEA9}" srcOrd="3" destOrd="0" parTransId="{C68C872B-21CD-48F1-AF4B-D519420B025A}" sibTransId="{FF8A551A-9F59-468C-A0A3-45D778BD5B72}"/>
    <dgm:cxn modelId="{781F7099-20DB-4B88-B6D2-20E9F0C29201}" type="presOf" srcId="{B6B7C89F-7574-4A6A-9971-8060A57C7369}" destId="{F69CD5F9-53E7-414A-B064-C00C0CB50BD4}" srcOrd="1" destOrd="0" presId="urn:microsoft.com/office/officeart/2005/8/layout/hierarchy2"/>
    <dgm:cxn modelId="{7A398A9B-86A3-4316-8424-11EC1F903F96}" srcId="{F184ADE0-FC8D-4F1C-B1EF-57066A4FBD84}" destId="{013595E6-0B36-464A-960D-F58A8F6545B4}" srcOrd="1" destOrd="0" parTransId="{1FC53063-8F1C-490E-840B-C631FEF3CE09}" sibTransId="{C01CB62A-95B7-42CC-84CC-AA14A3471B44}"/>
    <dgm:cxn modelId="{F98539A2-6C32-48A7-8F83-5BFFCFA2DB80}" type="presOf" srcId="{B6B7C89F-7574-4A6A-9971-8060A57C7369}" destId="{78FB8CAB-AC66-4A79-B58B-1F78BEAD5915}" srcOrd="0" destOrd="0" presId="urn:microsoft.com/office/officeart/2005/8/layout/hierarchy2"/>
    <dgm:cxn modelId="{046FDDA7-4499-46D9-87B1-BD38D56A909C}" type="presOf" srcId="{1FC53063-8F1C-490E-840B-C631FEF3CE09}" destId="{33801F17-1641-4061-BC30-AF127D3D3479}" srcOrd="1" destOrd="0" presId="urn:microsoft.com/office/officeart/2005/8/layout/hierarchy2"/>
    <dgm:cxn modelId="{D8D1D9B4-A420-413A-838E-1EF496DDCA78}" type="presOf" srcId="{C68C872B-21CD-48F1-AF4B-D519420B025A}" destId="{DF56697D-7D91-4213-87E9-441964081CF8}" srcOrd="0" destOrd="0" presId="urn:microsoft.com/office/officeart/2005/8/layout/hierarchy2"/>
    <dgm:cxn modelId="{D51CC9C6-7115-4288-A623-043B541C4638}" type="presOf" srcId="{F184ADE0-FC8D-4F1C-B1EF-57066A4FBD84}" destId="{04C170E5-03AE-4667-88B3-EFA1F8D2DFBF}" srcOrd="0" destOrd="0" presId="urn:microsoft.com/office/officeart/2005/8/layout/hierarchy2"/>
    <dgm:cxn modelId="{951EDED7-6FA9-4D4F-8E0E-55FB46EB421B}" srcId="{F184ADE0-FC8D-4F1C-B1EF-57066A4FBD84}" destId="{A7DD464F-A2E5-4D44-B472-285482E4011F}" srcOrd="0" destOrd="0" parTransId="{B6B7C89F-7574-4A6A-9971-8060A57C7369}" sibTransId="{0AFE5059-049F-4C43-AE00-E9A9A295C6A1}"/>
    <dgm:cxn modelId="{7DA4C3EB-6D51-49F1-9221-834633193B58}" type="presOf" srcId="{A7DD464F-A2E5-4D44-B472-285482E4011F}" destId="{FE70DD7F-6B78-4F5E-AF74-5C845B8C0678}" srcOrd="0" destOrd="0" presId="urn:microsoft.com/office/officeart/2005/8/layout/hierarchy2"/>
    <dgm:cxn modelId="{00313CF0-70E7-4942-AC67-F5E70A646EE3}" type="presOf" srcId="{3AB8139D-F18A-4954-99B2-989ECC088289}" destId="{9FFFC857-BCAF-44FC-8702-9D4EF1C7961A}" srcOrd="1" destOrd="0" presId="urn:microsoft.com/office/officeart/2005/8/layout/hierarchy2"/>
    <dgm:cxn modelId="{CA4DB4CF-21F7-4218-A74E-868198FB452F}" type="presParOf" srcId="{B65F6174-0857-4580-BA0C-EFC3FFCB8735}" destId="{680C55AC-C1B8-400B-AA67-057F82AE242F}" srcOrd="0" destOrd="0" presId="urn:microsoft.com/office/officeart/2005/8/layout/hierarchy2"/>
    <dgm:cxn modelId="{F73FFCC6-621A-485F-BB55-C46DD14517BC}" type="presParOf" srcId="{680C55AC-C1B8-400B-AA67-057F82AE242F}" destId="{04C170E5-03AE-4667-88B3-EFA1F8D2DFBF}" srcOrd="0" destOrd="0" presId="urn:microsoft.com/office/officeart/2005/8/layout/hierarchy2"/>
    <dgm:cxn modelId="{47108B3F-166C-45B7-88BC-7D19D8BCD1DA}" type="presParOf" srcId="{680C55AC-C1B8-400B-AA67-057F82AE242F}" destId="{6A243F00-FA05-4AFF-A42D-399FF2AB0A5C}" srcOrd="1" destOrd="0" presId="urn:microsoft.com/office/officeart/2005/8/layout/hierarchy2"/>
    <dgm:cxn modelId="{B3D55FEA-0AEB-42C2-B90E-11541F945060}" type="presParOf" srcId="{6A243F00-FA05-4AFF-A42D-399FF2AB0A5C}" destId="{78FB8CAB-AC66-4A79-B58B-1F78BEAD5915}" srcOrd="0" destOrd="0" presId="urn:microsoft.com/office/officeart/2005/8/layout/hierarchy2"/>
    <dgm:cxn modelId="{23E26B0C-A260-4849-A10E-062DF0A34B5F}" type="presParOf" srcId="{78FB8CAB-AC66-4A79-B58B-1F78BEAD5915}" destId="{F69CD5F9-53E7-414A-B064-C00C0CB50BD4}" srcOrd="0" destOrd="0" presId="urn:microsoft.com/office/officeart/2005/8/layout/hierarchy2"/>
    <dgm:cxn modelId="{C23408CD-8FE0-4DE1-BF00-9DCF86229B9F}" type="presParOf" srcId="{6A243F00-FA05-4AFF-A42D-399FF2AB0A5C}" destId="{34C584BD-A18E-4BA6-A2B8-B79B145FE370}" srcOrd="1" destOrd="0" presId="urn:microsoft.com/office/officeart/2005/8/layout/hierarchy2"/>
    <dgm:cxn modelId="{99B4806D-7941-453B-90BD-5B7DB55ABD98}" type="presParOf" srcId="{34C584BD-A18E-4BA6-A2B8-B79B145FE370}" destId="{FE70DD7F-6B78-4F5E-AF74-5C845B8C0678}" srcOrd="0" destOrd="0" presId="urn:microsoft.com/office/officeart/2005/8/layout/hierarchy2"/>
    <dgm:cxn modelId="{7B4AFE96-D3BB-45B4-85FD-52FB8C7D389D}" type="presParOf" srcId="{34C584BD-A18E-4BA6-A2B8-B79B145FE370}" destId="{4C8D6960-1145-42AB-8CF8-067606936A1B}" srcOrd="1" destOrd="0" presId="urn:microsoft.com/office/officeart/2005/8/layout/hierarchy2"/>
    <dgm:cxn modelId="{6A3C92D3-AAD4-41B9-B693-35B19834029B}" type="presParOf" srcId="{6A243F00-FA05-4AFF-A42D-399FF2AB0A5C}" destId="{CDD8C0DC-5059-4DFE-A6C4-13E75B37D369}" srcOrd="2" destOrd="0" presId="urn:microsoft.com/office/officeart/2005/8/layout/hierarchy2"/>
    <dgm:cxn modelId="{A73221B5-4E8F-4BBF-A7CA-D23DF6FEC203}" type="presParOf" srcId="{CDD8C0DC-5059-4DFE-A6C4-13E75B37D369}" destId="{33801F17-1641-4061-BC30-AF127D3D3479}" srcOrd="0" destOrd="0" presId="urn:microsoft.com/office/officeart/2005/8/layout/hierarchy2"/>
    <dgm:cxn modelId="{7058245C-5095-40E9-980D-2FBBFFC31267}" type="presParOf" srcId="{6A243F00-FA05-4AFF-A42D-399FF2AB0A5C}" destId="{959BD47C-ED3F-4795-8A14-DE7F3C774097}" srcOrd="3" destOrd="0" presId="urn:microsoft.com/office/officeart/2005/8/layout/hierarchy2"/>
    <dgm:cxn modelId="{D6C0267D-FFF3-43A5-8026-3B4889C6672A}" type="presParOf" srcId="{959BD47C-ED3F-4795-8A14-DE7F3C774097}" destId="{28319D61-C7A6-4774-8165-D0D0D07D1A5E}" srcOrd="0" destOrd="0" presId="urn:microsoft.com/office/officeart/2005/8/layout/hierarchy2"/>
    <dgm:cxn modelId="{73346327-9A98-4C63-81BC-5D9ABB9F3F72}" type="presParOf" srcId="{959BD47C-ED3F-4795-8A14-DE7F3C774097}" destId="{18296562-3D1F-410A-B0FD-1B70C05B99EF}" srcOrd="1" destOrd="0" presId="urn:microsoft.com/office/officeart/2005/8/layout/hierarchy2"/>
    <dgm:cxn modelId="{00E58424-2121-4BFE-9D18-AF4C4D1BCB57}" type="presParOf" srcId="{6A243F00-FA05-4AFF-A42D-399FF2AB0A5C}" destId="{AE02F902-1C80-4F21-8C03-94A75AEE9275}" srcOrd="4" destOrd="0" presId="urn:microsoft.com/office/officeart/2005/8/layout/hierarchy2"/>
    <dgm:cxn modelId="{DFDB249D-52FF-48B5-BE08-B428345C5DDF}" type="presParOf" srcId="{AE02F902-1C80-4F21-8C03-94A75AEE9275}" destId="{9FFFC857-BCAF-44FC-8702-9D4EF1C7961A}" srcOrd="0" destOrd="0" presId="urn:microsoft.com/office/officeart/2005/8/layout/hierarchy2"/>
    <dgm:cxn modelId="{46944184-79DB-4C67-8A2A-6FF632C7C018}" type="presParOf" srcId="{6A243F00-FA05-4AFF-A42D-399FF2AB0A5C}" destId="{DF4EABAB-160A-4322-8A83-27C5B28FBC1F}" srcOrd="5" destOrd="0" presId="urn:microsoft.com/office/officeart/2005/8/layout/hierarchy2"/>
    <dgm:cxn modelId="{277C8092-853E-4EE6-81B8-A503C04E5DAA}" type="presParOf" srcId="{DF4EABAB-160A-4322-8A83-27C5B28FBC1F}" destId="{2D962B3F-32FD-46D4-AE40-172CE40E70D3}" srcOrd="0" destOrd="0" presId="urn:microsoft.com/office/officeart/2005/8/layout/hierarchy2"/>
    <dgm:cxn modelId="{ACC38724-CBD5-44D6-8BD0-6F83079FB25B}" type="presParOf" srcId="{DF4EABAB-160A-4322-8A83-27C5B28FBC1F}" destId="{05F6E208-5249-4F55-81AE-FC9A9DFA3283}" srcOrd="1" destOrd="0" presId="urn:microsoft.com/office/officeart/2005/8/layout/hierarchy2"/>
    <dgm:cxn modelId="{FDE02ACC-967D-4C26-BC39-C4A1027AE7DF}" type="presParOf" srcId="{6A243F00-FA05-4AFF-A42D-399FF2AB0A5C}" destId="{DF56697D-7D91-4213-87E9-441964081CF8}" srcOrd="6" destOrd="0" presId="urn:microsoft.com/office/officeart/2005/8/layout/hierarchy2"/>
    <dgm:cxn modelId="{BF872AAA-3C88-4496-A233-5BB32FD77053}" type="presParOf" srcId="{DF56697D-7D91-4213-87E9-441964081CF8}" destId="{3A724C48-FBBB-487A-B9C1-85E615EAB48B}" srcOrd="0" destOrd="0" presId="urn:microsoft.com/office/officeart/2005/8/layout/hierarchy2"/>
    <dgm:cxn modelId="{436389EC-99AE-41C1-AE74-DD9D64E30463}" type="presParOf" srcId="{6A243F00-FA05-4AFF-A42D-399FF2AB0A5C}" destId="{C92FC32B-159D-4C03-870E-5FB24417D52E}" srcOrd="7" destOrd="0" presId="urn:microsoft.com/office/officeart/2005/8/layout/hierarchy2"/>
    <dgm:cxn modelId="{473161B0-B0F6-403D-A0F0-E9ECC5FA0D3F}" type="presParOf" srcId="{C92FC32B-159D-4C03-870E-5FB24417D52E}" destId="{4C48EAB1-A4A0-4395-B28B-24FFA8FA7D01}" srcOrd="0" destOrd="0" presId="urn:microsoft.com/office/officeart/2005/8/layout/hierarchy2"/>
    <dgm:cxn modelId="{CD3EC6C7-4A80-4A3B-A899-C286A9642FDA}" type="presParOf" srcId="{C92FC32B-159D-4C03-870E-5FB24417D52E}" destId="{5DE3FD4C-4FA1-45A9-BC9A-2E7748860E1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2986C-1168-4804-94D4-175578028A6E}" type="doc">
      <dgm:prSet loTypeId="urn:microsoft.com/office/officeart/2005/8/layout/arrow2" loCatId="process" qsTypeId="urn:microsoft.com/office/officeart/2005/8/quickstyle/simple1" qsCatId="simple" csTypeId="urn:microsoft.com/office/officeart/2005/8/colors/accent2_3" csCatId="accent2" phldr="1"/>
      <dgm:spPr/>
      <dgm:t>
        <a:bodyPr/>
        <a:lstStyle/>
        <a:p>
          <a:endParaRPr lang="en-US"/>
        </a:p>
      </dgm:t>
    </dgm:pt>
    <dgm:pt modelId="{A7DD464F-A2E5-4D44-B472-285482E4011F}">
      <dgm:prSet custT="1"/>
      <dgm:spPr/>
      <dgm:t>
        <a:bodyPr lIns="182880"/>
        <a:lstStyle/>
        <a:p>
          <a:pPr algn="l" rtl="0">
            <a:lnSpc>
              <a:spcPct val="100000"/>
            </a:lnSpc>
          </a:pPr>
          <a:r>
            <a:rPr lang="el-GR" sz="2000" b="1" dirty="0"/>
            <a:t>Προσέγγιση της φυσικής </a:t>
          </a:r>
          <a:r>
            <a:rPr lang="el-GR" sz="2000" b="1" dirty="0" err="1"/>
            <a:t>συνακολουθίας</a:t>
          </a:r>
          <a:endParaRPr lang="en-US" sz="2000" b="1" dirty="0"/>
        </a:p>
      </dgm:t>
    </dgm:pt>
    <dgm:pt modelId="{B6B7C89F-7574-4A6A-9971-8060A57C7369}" type="parTrans" cxnId="{951EDED7-6FA9-4D4F-8E0E-55FB46EB421B}">
      <dgm:prSet/>
      <dgm:spPr/>
      <dgm:t>
        <a:bodyPr/>
        <a:lstStyle/>
        <a:p>
          <a:endParaRPr lang="en-US"/>
        </a:p>
      </dgm:t>
    </dgm:pt>
    <dgm:pt modelId="{0AFE5059-049F-4C43-AE00-E9A9A295C6A1}" type="sibTrans" cxnId="{951EDED7-6FA9-4D4F-8E0E-55FB46EB421B}">
      <dgm:prSet/>
      <dgm:spPr/>
      <dgm:t>
        <a:bodyPr/>
        <a:lstStyle/>
        <a:p>
          <a:endParaRPr lang="en-US"/>
        </a:p>
      </dgm:t>
    </dgm:pt>
    <dgm:pt modelId="{53B94DC9-D0B2-478B-B891-58D095BF58BE}">
      <dgm:prSet custT="1"/>
      <dgm:spPr/>
      <dgm:t>
        <a:bodyPr lIns="182880"/>
        <a:lstStyle/>
        <a:p>
          <a:pPr algn="l">
            <a:lnSpc>
              <a:spcPct val="100000"/>
            </a:lnSpc>
          </a:pPr>
          <a:r>
            <a:rPr lang="el-GR" sz="2000" b="1" dirty="0"/>
            <a:t>Τμήμα εξαγωγών</a:t>
          </a:r>
          <a:endParaRPr lang="en-US" sz="2000" b="1" dirty="0"/>
        </a:p>
      </dgm:t>
    </dgm:pt>
    <dgm:pt modelId="{CBEFC913-2399-4BA5-B55B-5FAC08C0F6F5}" type="parTrans" cxnId="{CB298B37-14E5-4304-900C-EEBF00A28AB7}">
      <dgm:prSet/>
      <dgm:spPr/>
      <dgm:t>
        <a:bodyPr/>
        <a:lstStyle/>
        <a:p>
          <a:endParaRPr lang="en-US"/>
        </a:p>
      </dgm:t>
    </dgm:pt>
    <dgm:pt modelId="{1076A79F-BEE2-4EC2-AB2B-C7C59495B1C6}" type="sibTrans" cxnId="{CB298B37-14E5-4304-900C-EEBF00A28AB7}">
      <dgm:prSet/>
      <dgm:spPr/>
      <dgm:t>
        <a:bodyPr/>
        <a:lstStyle/>
        <a:p>
          <a:endParaRPr lang="en-US"/>
        </a:p>
      </dgm:t>
    </dgm:pt>
    <dgm:pt modelId="{C4B181B2-21A8-4FC2-B098-124A3640A4C2}">
      <dgm:prSet custT="1"/>
      <dgm:spPr/>
      <dgm:t>
        <a:bodyPr lIns="182880"/>
        <a:lstStyle/>
        <a:p>
          <a:pPr algn="l">
            <a:lnSpc>
              <a:spcPct val="100000"/>
            </a:lnSpc>
          </a:pPr>
          <a:r>
            <a:rPr lang="el-GR" sz="2000" b="1" dirty="0"/>
            <a:t>Διεύθυνση διεθνών επιχειρηματικών δραστηριοτήτων</a:t>
          </a:r>
          <a:endParaRPr lang="en-US" sz="2000" b="1" dirty="0"/>
        </a:p>
      </dgm:t>
    </dgm:pt>
    <dgm:pt modelId="{F8022229-709C-4A19-B39A-26589B0B113D}" type="parTrans" cxnId="{629CC497-F93C-4C83-A663-CC94504F68BA}">
      <dgm:prSet/>
      <dgm:spPr/>
      <dgm:t>
        <a:bodyPr/>
        <a:lstStyle/>
        <a:p>
          <a:endParaRPr lang="en-US"/>
        </a:p>
      </dgm:t>
    </dgm:pt>
    <dgm:pt modelId="{69C98314-1A50-442A-A3DF-42FE35633D29}" type="sibTrans" cxnId="{629CC497-F93C-4C83-A663-CC94504F68BA}">
      <dgm:prSet/>
      <dgm:spPr/>
      <dgm:t>
        <a:bodyPr/>
        <a:lstStyle/>
        <a:p>
          <a:endParaRPr lang="en-US"/>
        </a:p>
      </dgm:t>
    </dgm:pt>
    <dgm:pt modelId="{8B71F895-B97C-476C-9E90-EC416C04FA53}" type="pres">
      <dgm:prSet presAssocID="{9A62986C-1168-4804-94D4-175578028A6E}" presName="arrowDiagram" presStyleCnt="0">
        <dgm:presLayoutVars>
          <dgm:chMax val="5"/>
          <dgm:dir/>
          <dgm:resizeHandles val="exact"/>
        </dgm:presLayoutVars>
      </dgm:prSet>
      <dgm:spPr/>
    </dgm:pt>
    <dgm:pt modelId="{04ECEE19-A3FB-40A9-8CC4-B4B19E8B2285}" type="pres">
      <dgm:prSet presAssocID="{9A62986C-1168-4804-94D4-175578028A6E}" presName="arrow" presStyleLbl="bgShp" presStyleIdx="0" presStyleCnt="1"/>
      <dgm:spPr/>
    </dgm:pt>
    <dgm:pt modelId="{6FB23193-3774-409F-9BD6-87CBE5513EA5}" type="pres">
      <dgm:prSet presAssocID="{9A62986C-1168-4804-94D4-175578028A6E}" presName="arrowDiagram3" presStyleCnt="0"/>
      <dgm:spPr/>
    </dgm:pt>
    <dgm:pt modelId="{EF716360-B9A0-4691-B788-B16B570F19FF}" type="pres">
      <dgm:prSet presAssocID="{A7DD464F-A2E5-4D44-B472-285482E4011F}" presName="bullet3a" presStyleLbl="node1" presStyleIdx="0" presStyleCnt="3"/>
      <dgm:spPr/>
    </dgm:pt>
    <dgm:pt modelId="{D56ADF4E-5ED7-4990-B78E-16F23D3ADE3E}" type="pres">
      <dgm:prSet presAssocID="{A7DD464F-A2E5-4D44-B472-285482E4011F}" presName="textBox3a" presStyleLbl="revTx" presStyleIdx="0" presStyleCnt="3" custScaleX="144297" custLinFactNeighborX="21365" custLinFactNeighborY="5672">
        <dgm:presLayoutVars>
          <dgm:bulletEnabled val="1"/>
        </dgm:presLayoutVars>
      </dgm:prSet>
      <dgm:spPr/>
    </dgm:pt>
    <dgm:pt modelId="{01765CA8-492D-4736-B1A0-4657AA2DF9FF}" type="pres">
      <dgm:prSet presAssocID="{53B94DC9-D0B2-478B-B891-58D095BF58BE}" presName="bullet3b" presStyleLbl="node1" presStyleIdx="1" presStyleCnt="3"/>
      <dgm:spPr/>
    </dgm:pt>
    <dgm:pt modelId="{0CCEF447-0591-4882-BA0F-98C20EE687C4}" type="pres">
      <dgm:prSet presAssocID="{53B94DC9-D0B2-478B-B891-58D095BF58BE}" presName="textBox3b" presStyleLbl="revTx" presStyleIdx="1" presStyleCnt="3" custScaleX="96756" custScaleY="72547" custLinFactNeighborX="-4266" custLinFactNeighborY="-8035">
        <dgm:presLayoutVars>
          <dgm:bulletEnabled val="1"/>
        </dgm:presLayoutVars>
      </dgm:prSet>
      <dgm:spPr/>
    </dgm:pt>
    <dgm:pt modelId="{B07F0DDB-5E4D-446E-B3D6-35DCB9FAB43C}" type="pres">
      <dgm:prSet presAssocID="{C4B181B2-21A8-4FC2-B098-124A3640A4C2}" presName="bullet3c" presStyleLbl="node1" presStyleIdx="2" presStyleCnt="3"/>
      <dgm:spPr/>
    </dgm:pt>
    <dgm:pt modelId="{6FFC572A-0A87-40C4-9967-728B63E82478}" type="pres">
      <dgm:prSet presAssocID="{C4B181B2-21A8-4FC2-B098-124A3640A4C2}" presName="textBox3c" presStyleLbl="revTx" presStyleIdx="2" presStyleCnt="3" custScaleX="144297" custScaleY="53354" custLinFactNeighborX="8232" custLinFactNeighborY="-12186">
        <dgm:presLayoutVars>
          <dgm:bulletEnabled val="1"/>
        </dgm:presLayoutVars>
      </dgm:prSet>
      <dgm:spPr/>
    </dgm:pt>
  </dgm:ptLst>
  <dgm:cxnLst>
    <dgm:cxn modelId="{CB298B37-14E5-4304-900C-EEBF00A28AB7}" srcId="{9A62986C-1168-4804-94D4-175578028A6E}" destId="{53B94DC9-D0B2-478B-B891-58D095BF58BE}" srcOrd="1" destOrd="0" parTransId="{CBEFC913-2399-4BA5-B55B-5FAC08C0F6F5}" sibTransId="{1076A79F-BEE2-4EC2-AB2B-C7C59495B1C6}"/>
    <dgm:cxn modelId="{629CC497-F93C-4C83-A663-CC94504F68BA}" srcId="{9A62986C-1168-4804-94D4-175578028A6E}" destId="{C4B181B2-21A8-4FC2-B098-124A3640A4C2}" srcOrd="2" destOrd="0" parTransId="{F8022229-709C-4A19-B39A-26589B0B113D}" sibTransId="{69C98314-1A50-442A-A3DF-42FE35633D29}"/>
    <dgm:cxn modelId="{1D41A7BC-C4EF-47E4-BBC5-1F9A68182B69}" type="presOf" srcId="{A7DD464F-A2E5-4D44-B472-285482E4011F}" destId="{D56ADF4E-5ED7-4990-B78E-16F23D3ADE3E}" srcOrd="0" destOrd="0" presId="urn:microsoft.com/office/officeart/2005/8/layout/arrow2"/>
    <dgm:cxn modelId="{3DE807D5-5AC0-417D-88D4-4B3E89B2217A}" type="presOf" srcId="{53B94DC9-D0B2-478B-B891-58D095BF58BE}" destId="{0CCEF447-0591-4882-BA0F-98C20EE687C4}" srcOrd="0" destOrd="0" presId="urn:microsoft.com/office/officeart/2005/8/layout/arrow2"/>
    <dgm:cxn modelId="{951EDED7-6FA9-4D4F-8E0E-55FB46EB421B}" srcId="{9A62986C-1168-4804-94D4-175578028A6E}" destId="{A7DD464F-A2E5-4D44-B472-285482E4011F}" srcOrd="0" destOrd="0" parTransId="{B6B7C89F-7574-4A6A-9971-8060A57C7369}" sibTransId="{0AFE5059-049F-4C43-AE00-E9A9A295C6A1}"/>
    <dgm:cxn modelId="{EF89E4DD-5315-478D-986A-52C902A78473}" type="presOf" srcId="{C4B181B2-21A8-4FC2-B098-124A3640A4C2}" destId="{6FFC572A-0A87-40C4-9967-728B63E82478}" srcOrd="0" destOrd="0" presId="urn:microsoft.com/office/officeart/2005/8/layout/arrow2"/>
    <dgm:cxn modelId="{21093BE5-9248-4D07-90C7-49FB14FC6576}" type="presOf" srcId="{9A62986C-1168-4804-94D4-175578028A6E}" destId="{8B71F895-B97C-476C-9E90-EC416C04FA53}" srcOrd="0" destOrd="0" presId="urn:microsoft.com/office/officeart/2005/8/layout/arrow2"/>
    <dgm:cxn modelId="{76F61FF1-3814-47D9-8384-A07DE77D25ED}" type="presParOf" srcId="{8B71F895-B97C-476C-9E90-EC416C04FA53}" destId="{04ECEE19-A3FB-40A9-8CC4-B4B19E8B2285}" srcOrd="0" destOrd="0" presId="urn:microsoft.com/office/officeart/2005/8/layout/arrow2"/>
    <dgm:cxn modelId="{C9D317C1-2EC1-4DE5-ABEB-8799D8EA496D}" type="presParOf" srcId="{8B71F895-B97C-476C-9E90-EC416C04FA53}" destId="{6FB23193-3774-409F-9BD6-87CBE5513EA5}" srcOrd="1" destOrd="0" presId="urn:microsoft.com/office/officeart/2005/8/layout/arrow2"/>
    <dgm:cxn modelId="{89F625B2-2577-4B09-8380-4C3DF0F6D1BA}" type="presParOf" srcId="{6FB23193-3774-409F-9BD6-87CBE5513EA5}" destId="{EF716360-B9A0-4691-B788-B16B570F19FF}" srcOrd="0" destOrd="0" presId="urn:microsoft.com/office/officeart/2005/8/layout/arrow2"/>
    <dgm:cxn modelId="{BB40EE35-E609-4817-B322-1EC92B5C303B}" type="presParOf" srcId="{6FB23193-3774-409F-9BD6-87CBE5513EA5}" destId="{D56ADF4E-5ED7-4990-B78E-16F23D3ADE3E}" srcOrd="1" destOrd="0" presId="urn:microsoft.com/office/officeart/2005/8/layout/arrow2"/>
    <dgm:cxn modelId="{E6BF5336-5124-4787-94E5-B646F1841512}" type="presParOf" srcId="{6FB23193-3774-409F-9BD6-87CBE5513EA5}" destId="{01765CA8-492D-4736-B1A0-4657AA2DF9FF}" srcOrd="2" destOrd="0" presId="urn:microsoft.com/office/officeart/2005/8/layout/arrow2"/>
    <dgm:cxn modelId="{CED6755D-92F0-4432-B182-21806D466FDA}" type="presParOf" srcId="{6FB23193-3774-409F-9BD6-87CBE5513EA5}" destId="{0CCEF447-0591-4882-BA0F-98C20EE687C4}" srcOrd="3" destOrd="0" presId="urn:microsoft.com/office/officeart/2005/8/layout/arrow2"/>
    <dgm:cxn modelId="{3326863F-EB1D-4B49-AFAE-916A89E96BC6}" type="presParOf" srcId="{6FB23193-3774-409F-9BD6-87CBE5513EA5}" destId="{B07F0DDB-5E4D-446E-B3D6-35DCB9FAB43C}" srcOrd="4" destOrd="0" presId="urn:microsoft.com/office/officeart/2005/8/layout/arrow2"/>
    <dgm:cxn modelId="{73B6D4ED-B1B9-4626-B707-4F03C5EE9BEF}" type="presParOf" srcId="{6FB23193-3774-409F-9BD6-87CBE5513EA5}" destId="{6FFC572A-0A87-40C4-9967-728B63E8247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3BB9A34-6F86-4D7B-BA66-0FBA4C8C5356}"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67FBE525-75BB-4605-8026-75808A02DA39}">
      <dgm:prSet phldrT="[Text]"/>
      <dgm:spPr/>
      <dgm:t>
        <a:bodyPr/>
        <a:lstStyle/>
        <a:p>
          <a:r>
            <a:rPr lang="el-GR" dirty="0"/>
            <a:t>Γνώση προϊόντων</a:t>
          </a:r>
          <a:endParaRPr lang="en-US" dirty="0"/>
        </a:p>
      </dgm:t>
    </dgm:pt>
    <dgm:pt modelId="{EB90CBCD-6352-4EF8-8F86-EBF1E2A961B3}" type="parTrans" cxnId="{D7DED586-4DD3-4C58-8C72-2F712196387E}">
      <dgm:prSet/>
      <dgm:spPr/>
      <dgm:t>
        <a:bodyPr/>
        <a:lstStyle/>
        <a:p>
          <a:endParaRPr lang="en-US"/>
        </a:p>
      </dgm:t>
    </dgm:pt>
    <dgm:pt modelId="{FAEAC485-CF39-48D6-A139-396E316A1940}" type="sibTrans" cxnId="{D7DED586-4DD3-4C58-8C72-2F712196387E}">
      <dgm:prSet/>
      <dgm:spPr/>
      <dgm:t>
        <a:bodyPr/>
        <a:lstStyle/>
        <a:p>
          <a:endParaRPr lang="en-US"/>
        </a:p>
      </dgm:t>
    </dgm:pt>
    <dgm:pt modelId="{2E51D4D8-2311-4DAA-8E00-7C751CEA6E61}">
      <dgm:prSet phldrT="[Text]"/>
      <dgm:spPr/>
      <dgm:t>
        <a:bodyPr/>
        <a:lstStyle/>
        <a:p>
          <a:r>
            <a:rPr lang="el-GR" dirty="0"/>
            <a:t>Γνώση λειτουργιών</a:t>
          </a:r>
          <a:endParaRPr lang="en-US" dirty="0"/>
        </a:p>
      </dgm:t>
    </dgm:pt>
    <dgm:pt modelId="{EB10F533-28AC-4E16-90E2-0CCDE4E11826}" type="parTrans" cxnId="{39DD2713-982B-4B06-8038-AEE45941F46C}">
      <dgm:prSet/>
      <dgm:spPr/>
      <dgm:t>
        <a:bodyPr/>
        <a:lstStyle/>
        <a:p>
          <a:endParaRPr lang="en-US"/>
        </a:p>
      </dgm:t>
    </dgm:pt>
    <dgm:pt modelId="{2E598582-C524-47E7-8166-77F618882C53}" type="sibTrans" cxnId="{39DD2713-982B-4B06-8038-AEE45941F46C}">
      <dgm:prSet/>
      <dgm:spPr/>
      <dgm:t>
        <a:bodyPr/>
        <a:lstStyle/>
        <a:p>
          <a:endParaRPr lang="en-US"/>
        </a:p>
      </dgm:t>
    </dgm:pt>
    <dgm:pt modelId="{66FBE2A9-CC6C-4414-9094-F988BA3012EB}">
      <dgm:prSet phldrT="[Text]"/>
      <dgm:spPr/>
      <dgm:t>
        <a:bodyPr/>
        <a:lstStyle/>
        <a:p>
          <a:r>
            <a:rPr lang="el-GR" dirty="0"/>
            <a:t>Γνώση περιοχών</a:t>
          </a:r>
          <a:endParaRPr lang="en-US" dirty="0"/>
        </a:p>
      </dgm:t>
    </dgm:pt>
    <dgm:pt modelId="{3BC7F4D8-B289-4083-8A60-E1A6AEDBB200}" type="sibTrans" cxnId="{D92A57F7-198A-4990-AD18-67AB28503788}">
      <dgm:prSet/>
      <dgm:spPr/>
      <dgm:t>
        <a:bodyPr/>
        <a:lstStyle/>
        <a:p>
          <a:endParaRPr lang="en-US"/>
        </a:p>
      </dgm:t>
    </dgm:pt>
    <dgm:pt modelId="{9EE7C823-6CBB-417A-97A4-A3D2F17EC01E}" type="parTrans" cxnId="{D92A57F7-198A-4990-AD18-67AB28503788}">
      <dgm:prSet/>
      <dgm:spPr/>
      <dgm:t>
        <a:bodyPr/>
        <a:lstStyle/>
        <a:p>
          <a:endParaRPr lang="en-US"/>
        </a:p>
      </dgm:t>
    </dgm:pt>
    <dgm:pt modelId="{10398CA8-5F74-4940-9DB6-A13DC4ED9E9E}">
      <dgm:prSet phldrT="[Text]" custT="1"/>
      <dgm:spPr/>
      <dgm:t>
        <a:bodyPr/>
        <a:lstStyle/>
        <a:p>
          <a:pPr>
            <a:lnSpc>
              <a:spcPct val="100000"/>
            </a:lnSpc>
          </a:pPr>
          <a:r>
            <a:rPr lang="el-GR" sz="2900" dirty="0"/>
            <a:t>Παγκόσμιος σχεδιασμός</a:t>
          </a:r>
          <a:endParaRPr lang="en-US" sz="2900" dirty="0"/>
        </a:p>
      </dgm:t>
    </dgm:pt>
    <dgm:pt modelId="{5344F0A2-3A1B-4D9C-B279-12A41E1082D0}" type="parTrans" cxnId="{21918958-E4E3-43CF-A3AC-E2E1C80B8084}">
      <dgm:prSet/>
      <dgm:spPr/>
      <dgm:t>
        <a:bodyPr/>
        <a:lstStyle/>
        <a:p>
          <a:endParaRPr lang="en-US"/>
        </a:p>
      </dgm:t>
    </dgm:pt>
    <dgm:pt modelId="{2D7B9E93-AE34-422B-9E07-874332D4D0B7}" type="sibTrans" cxnId="{21918958-E4E3-43CF-A3AC-E2E1C80B8084}">
      <dgm:prSet/>
      <dgm:spPr/>
      <dgm:t>
        <a:bodyPr/>
        <a:lstStyle/>
        <a:p>
          <a:endParaRPr lang="en-US"/>
        </a:p>
      </dgm:t>
    </dgm:pt>
    <dgm:pt modelId="{7A1B75B0-C16C-4E83-A26C-2D918F0AF131}" type="pres">
      <dgm:prSet presAssocID="{B3BB9A34-6F86-4D7B-BA66-0FBA4C8C5356}" presName="Name0" presStyleCnt="0">
        <dgm:presLayoutVars>
          <dgm:chMax val="7"/>
          <dgm:dir/>
          <dgm:animOne val="branch"/>
        </dgm:presLayoutVars>
      </dgm:prSet>
      <dgm:spPr/>
    </dgm:pt>
    <dgm:pt modelId="{5A84DDEE-EB90-447E-A467-A6402F52ECC4}" type="pres">
      <dgm:prSet presAssocID="{10398CA8-5F74-4940-9DB6-A13DC4ED9E9E}" presName="parTx1" presStyleLbl="node1" presStyleIdx="0" presStyleCnt="1"/>
      <dgm:spPr/>
    </dgm:pt>
    <dgm:pt modelId="{582DBD9E-118F-4D7E-867D-1C4503EB9715}" type="pres">
      <dgm:prSet presAssocID="{10398CA8-5F74-4940-9DB6-A13DC4ED9E9E}" presName="spPre1" presStyleCnt="0"/>
      <dgm:spPr/>
    </dgm:pt>
    <dgm:pt modelId="{E48E01D3-A7EF-4BFB-9B0E-E59AAD618B86}" type="pres">
      <dgm:prSet presAssocID="{10398CA8-5F74-4940-9DB6-A13DC4ED9E9E}" presName="chLin1" presStyleCnt="0"/>
      <dgm:spPr/>
    </dgm:pt>
    <dgm:pt modelId="{003F5F43-E8D5-41C1-B372-839A2AE292FD}" type="pres">
      <dgm:prSet presAssocID="{9EE7C823-6CBB-417A-97A4-A3D2F17EC01E}" presName="Name11" presStyleLbl="parChTrans1D1" presStyleIdx="0" presStyleCnt="6"/>
      <dgm:spPr/>
    </dgm:pt>
    <dgm:pt modelId="{6F31FB8E-0DC5-47CD-B37A-E3A8D0C51420}" type="pres">
      <dgm:prSet presAssocID="{66FBE2A9-CC6C-4414-9094-F988BA3012EB}" presName="txAndLines1" presStyleCnt="0"/>
      <dgm:spPr/>
    </dgm:pt>
    <dgm:pt modelId="{1EF4CD60-FEF5-459E-9318-4B90D5BA5380}" type="pres">
      <dgm:prSet presAssocID="{66FBE2A9-CC6C-4414-9094-F988BA3012EB}" presName="anchor1" presStyleCnt="0"/>
      <dgm:spPr/>
    </dgm:pt>
    <dgm:pt modelId="{458E2029-53BC-47B1-9942-F45F41D47BA0}" type="pres">
      <dgm:prSet presAssocID="{66FBE2A9-CC6C-4414-9094-F988BA3012EB}" presName="backup1" presStyleCnt="0"/>
      <dgm:spPr/>
    </dgm:pt>
    <dgm:pt modelId="{F7B471F2-CC9A-4939-8A0A-93B718C28372}" type="pres">
      <dgm:prSet presAssocID="{66FBE2A9-CC6C-4414-9094-F988BA3012EB}" presName="preLine1" presStyleLbl="parChTrans1D1" presStyleIdx="1" presStyleCnt="6"/>
      <dgm:spPr/>
    </dgm:pt>
    <dgm:pt modelId="{720D3EA0-A8C6-4462-974B-08500EA2ED9B}" type="pres">
      <dgm:prSet presAssocID="{66FBE2A9-CC6C-4414-9094-F988BA3012EB}" presName="desTx1" presStyleLbl="revTx" presStyleIdx="0" presStyleCnt="0">
        <dgm:presLayoutVars>
          <dgm:bulletEnabled val="1"/>
        </dgm:presLayoutVars>
      </dgm:prSet>
      <dgm:spPr/>
    </dgm:pt>
    <dgm:pt modelId="{4CD1CC81-01FE-4166-9603-25E1E9371FC5}" type="pres">
      <dgm:prSet presAssocID="{EB90CBCD-6352-4EF8-8F86-EBF1E2A961B3}" presName="Name11" presStyleLbl="parChTrans1D1" presStyleIdx="2" presStyleCnt="6"/>
      <dgm:spPr/>
    </dgm:pt>
    <dgm:pt modelId="{C60F384E-8F11-4A4B-9B7B-CF67D27B3E1D}" type="pres">
      <dgm:prSet presAssocID="{67FBE525-75BB-4605-8026-75808A02DA39}" presName="txAndLines1" presStyleCnt="0"/>
      <dgm:spPr/>
    </dgm:pt>
    <dgm:pt modelId="{B47BB378-B417-4197-9426-1012FB8E9B56}" type="pres">
      <dgm:prSet presAssocID="{67FBE525-75BB-4605-8026-75808A02DA39}" presName="anchor1" presStyleCnt="0"/>
      <dgm:spPr/>
    </dgm:pt>
    <dgm:pt modelId="{C8F663FF-07A6-44A4-8F57-B2CAB82E6C54}" type="pres">
      <dgm:prSet presAssocID="{67FBE525-75BB-4605-8026-75808A02DA39}" presName="backup1" presStyleCnt="0"/>
      <dgm:spPr/>
    </dgm:pt>
    <dgm:pt modelId="{8BB99ABD-A6BE-446B-A6AB-5C184DB102E5}" type="pres">
      <dgm:prSet presAssocID="{67FBE525-75BB-4605-8026-75808A02DA39}" presName="preLine1" presStyleLbl="parChTrans1D1" presStyleIdx="3" presStyleCnt="6"/>
      <dgm:spPr/>
    </dgm:pt>
    <dgm:pt modelId="{B5027CF8-FC6E-41DD-AAA1-22418D98B125}" type="pres">
      <dgm:prSet presAssocID="{67FBE525-75BB-4605-8026-75808A02DA39}" presName="desTx1" presStyleLbl="revTx" presStyleIdx="0" presStyleCnt="0">
        <dgm:presLayoutVars>
          <dgm:bulletEnabled val="1"/>
        </dgm:presLayoutVars>
      </dgm:prSet>
      <dgm:spPr/>
    </dgm:pt>
    <dgm:pt modelId="{D5C9F847-2BFC-4078-80B1-A13C6F7F7B3A}" type="pres">
      <dgm:prSet presAssocID="{EB10F533-28AC-4E16-90E2-0CCDE4E11826}" presName="Name11" presStyleLbl="parChTrans1D1" presStyleIdx="4" presStyleCnt="6"/>
      <dgm:spPr/>
    </dgm:pt>
    <dgm:pt modelId="{C3F2773E-F331-4CC7-A0AC-19083285E348}" type="pres">
      <dgm:prSet presAssocID="{2E51D4D8-2311-4DAA-8E00-7C751CEA6E61}" presName="txAndLines1" presStyleCnt="0"/>
      <dgm:spPr/>
    </dgm:pt>
    <dgm:pt modelId="{96D6F50B-1710-419E-987C-C15DF295A890}" type="pres">
      <dgm:prSet presAssocID="{2E51D4D8-2311-4DAA-8E00-7C751CEA6E61}" presName="anchor1" presStyleCnt="0"/>
      <dgm:spPr/>
    </dgm:pt>
    <dgm:pt modelId="{E56208AC-BF22-4BED-98E2-E120EE29D120}" type="pres">
      <dgm:prSet presAssocID="{2E51D4D8-2311-4DAA-8E00-7C751CEA6E61}" presName="backup1" presStyleCnt="0"/>
      <dgm:spPr/>
    </dgm:pt>
    <dgm:pt modelId="{7357DE34-1713-43A9-B71D-CEFDBA19BAF5}" type="pres">
      <dgm:prSet presAssocID="{2E51D4D8-2311-4DAA-8E00-7C751CEA6E61}" presName="preLine1" presStyleLbl="parChTrans1D1" presStyleIdx="5" presStyleCnt="6"/>
      <dgm:spPr/>
    </dgm:pt>
    <dgm:pt modelId="{BEC934FC-9389-4442-AE97-A47AE7C75040}" type="pres">
      <dgm:prSet presAssocID="{2E51D4D8-2311-4DAA-8E00-7C751CEA6E61}" presName="desTx1" presStyleLbl="revTx" presStyleIdx="0" presStyleCnt="0">
        <dgm:presLayoutVars>
          <dgm:bulletEnabled val="1"/>
        </dgm:presLayoutVars>
      </dgm:prSet>
      <dgm:spPr/>
    </dgm:pt>
  </dgm:ptLst>
  <dgm:cxnLst>
    <dgm:cxn modelId="{39DD2713-982B-4B06-8038-AEE45941F46C}" srcId="{10398CA8-5F74-4940-9DB6-A13DC4ED9E9E}" destId="{2E51D4D8-2311-4DAA-8E00-7C751CEA6E61}" srcOrd="2" destOrd="0" parTransId="{EB10F533-28AC-4E16-90E2-0CCDE4E11826}" sibTransId="{2E598582-C524-47E7-8166-77F618882C53}"/>
    <dgm:cxn modelId="{25E82475-4716-407A-985C-803E1A3DB717}" type="presOf" srcId="{67FBE525-75BB-4605-8026-75808A02DA39}" destId="{B5027CF8-FC6E-41DD-AAA1-22418D98B125}" srcOrd="0" destOrd="0" presId="urn:microsoft.com/office/officeart/2009/3/layout/SubStepProcess"/>
    <dgm:cxn modelId="{21918958-E4E3-43CF-A3AC-E2E1C80B8084}" srcId="{B3BB9A34-6F86-4D7B-BA66-0FBA4C8C5356}" destId="{10398CA8-5F74-4940-9DB6-A13DC4ED9E9E}" srcOrd="0" destOrd="0" parTransId="{5344F0A2-3A1B-4D9C-B279-12A41E1082D0}" sibTransId="{2D7B9E93-AE34-422B-9E07-874332D4D0B7}"/>
    <dgm:cxn modelId="{D7DED586-4DD3-4C58-8C72-2F712196387E}" srcId="{10398CA8-5F74-4940-9DB6-A13DC4ED9E9E}" destId="{67FBE525-75BB-4605-8026-75808A02DA39}" srcOrd="1" destOrd="0" parTransId="{EB90CBCD-6352-4EF8-8F86-EBF1E2A961B3}" sibTransId="{FAEAC485-CF39-48D6-A139-396E316A1940}"/>
    <dgm:cxn modelId="{6415EB91-2035-40F2-9221-83540702684D}" type="presOf" srcId="{10398CA8-5F74-4940-9DB6-A13DC4ED9E9E}" destId="{5A84DDEE-EB90-447E-A467-A6402F52ECC4}" srcOrd="0" destOrd="0" presId="urn:microsoft.com/office/officeart/2009/3/layout/SubStepProcess"/>
    <dgm:cxn modelId="{B2BE74A8-DF89-4D13-B6A7-8D5512E595D6}" type="presOf" srcId="{66FBE2A9-CC6C-4414-9094-F988BA3012EB}" destId="{720D3EA0-A8C6-4462-974B-08500EA2ED9B}" srcOrd="0" destOrd="0" presId="urn:microsoft.com/office/officeart/2009/3/layout/SubStepProcess"/>
    <dgm:cxn modelId="{A339D7AC-8517-484B-9CC3-14ADE56DC5DD}" type="presOf" srcId="{B3BB9A34-6F86-4D7B-BA66-0FBA4C8C5356}" destId="{7A1B75B0-C16C-4E83-A26C-2D918F0AF131}" srcOrd="0" destOrd="0" presId="urn:microsoft.com/office/officeart/2009/3/layout/SubStepProcess"/>
    <dgm:cxn modelId="{819888B8-5282-41FC-BC9A-1CF228131858}" type="presOf" srcId="{2E51D4D8-2311-4DAA-8E00-7C751CEA6E61}" destId="{BEC934FC-9389-4442-AE97-A47AE7C75040}" srcOrd="0" destOrd="0" presId="urn:microsoft.com/office/officeart/2009/3/layout/SubStepProcess"/>
    <dgm:cxn modelId="{D92A57F7-198A-4990-AD18-67AB28503788}" srcId="{10398CA8-5F74-4940-9DB6-A13DC4ED9E9E}" destId="{66FBE2A9-CC6C-4414-9094-F988BA3012EB}" srcOrd="0" destOrd="0" parTransId="{9EE7C823-6CBB-417A-97A4-A3D2F17EC01E}" sibTransId="{3BC7F4D8-B289-4083-8A60-E1A6AEDBB200}"/>
    <dgm:cxn modelId="{D1E3E60C-5956-4F2A-9B8E-B72F7BE901F5}" type="presParOf" srcId="{7A1B75B0-C16C-4E83-A26C-2D918F0AF131}" destId="{5A84DDEE-EB90-447E-A467-A6402F52ECC4}" srcOrd="0" destOrd="0" presId="urn:microsoft.com/office/officeart/2009/3/layout/SubStepProcess"/>
    <dgm:cxn modelId="{694945C7-F640-4FC3-BD42-A284E0C4DFFC}" type="presParOf" srcId="{7A1B75B0-C16C-4E83-A26C-2D918F0AF131}" destId="{582DBD9E-118F-4D7E-867D-1C4503EB9715}" srcOrd="1" destOrd="0" presId="urn:microsoft.com/office/officeart/2009/3/layout/SubStepProcess"/>
    <dgm:cxn modelId="{1427C602-FC3E-4B55-84DB-12E39DDC0620}" type="presParOf" srcId="{7A1B75B0-C16C-4E83-A26C-2D918F0AF131}" destId="{E48E01D3-A7EF-4BFB-9B0E-E59AAD618B86}" srcOrd="2" destOrd="0" presId="urn:microsoft.com/office/officeart/2009/3/layout/SubStepProcess"/>
    <dgm:cxn modelId="{5711C9B7-4884-4FE1-A024-63AC7C5CF3F1}" type="presParOf" srcId="{E48E01D3-A7EF-4BFB-9B0E-E59AAD618B86}" destId="{003F5F43-E8D5-41C1-B372-839A2AE292FD}" srcOrd="0" destOrd="0" presId="urn:microsoft.com/office/officeart/2009/3/layout/SubStepProcess"/>
    <dgm:cxn modelId="{355A7655-8CDA-43D5-BA5D-7DC2025AFE29}" type="presParOf" srcId="{E48E01D3-A7EF-4BFB-9B0E-E59AAD618B86}" destId="{6F31FB8E-0DC5-47CD-B37A-E3A8D0C51420}" srcOrd="1" destOrd="0" presId="urn:microsoft.com/office/officeart/2009/3/layout/SubStepProcess"/>
    <dgm:cxn modelId="{0AA17868-E1FD-4068-8D40-0515477D6BD4}" type="presParOf" srcId="{6F31FB8E-0DC5-47CD-B37A-E3A8D0C51420}" destId="{1EF4CD60-FEF5-459E-9318-4B90D5BA5380}" srcOrd="0" destOrd="0" presId="urn:microsoft.com/office/officeart/2009/3/layout/SubStepProcess"/>
    <dgm:cxn modelId="{0F1AB9F1-FCE7-491E-8389-DCB446AF1AE2}" type="presParOf" srcId="{6F31FB8E-0DC5-47CD-B37A-E3A8D0C51420}" destId="{458E2029-53BC-47B1-9942-F45F41D47BA0}" srcOrd="1" destOrd="0" presId="urn:microsoft.com/office/officeart/2009/3/layout/SubStepProcess"/>
    <dgm:cxn modelId="{FC3D9BB0-7673-45DA-88DC-84624BBDB302}" type="presParOf" srcId="{6F31FB8E-0DC5-47CD-B37A-E3A8D0C51420}" destId="{F7B471F2-CC9A-4939-8A0A-93B718C28372}" srcOrd="2" destOrd="0" presId="urn:microsoft.com/office/officeart/2009/3/layout/SubStepProcess"/>
    <dgm:cxn modelId="{E8BB1C85-B45A-4D9B-BD55-B13230319A26}" type="presParOf" srcId="{6F31FB8E-0DC5-47CD-B37A-E3A8D0C51420}" destId="{720D3EA0-A8C6-4462-974B-08500EA2ED9B}" srcOrd="3" destOrd="0" presId="urn:microsoft.com/office/officeart/2009/3/layout/SubStepProcess"/>
    <dgm:cxn modelId="{D48E6DEE-B0E9-46FD-921D-4A7451055F13}" type="presParOf" srcId="{E48E01D3-A7EF-4BFB-9B0E-E59AAD618B86}" destId="{4CD1CC81-01FE-4166-9603-25E1E9371FC5}" srcOrd="2" destOrd="0" presId="urn:microsoft.com/office/officeart/2009/3/layout/SubStepProcess"/>
    <dgm:cxn modelId="{CBF42DBC-7F7B-4833-96BD-7D1C024055F6}" type="presParOf" srcId="{E48E01D3-A7EF-4BFB-9B0E-E59AAD618B86}" destId="{C60F384E-8F11-4A4B-9B7B-CF67D27B3E1D}" srcOrd="3" destOrd="0" presId="urn:microsoft.com/office/officeart/2009/3/layout/SubStepProcess"/>
    <dgm:cxn modelId="{37AED447-058A-49C0-92F9-1192BE2430F8}" type="presParOf" srcId="{C60F384E-8F11-4A4B-9B7B-CF67D27B3E1D}" destId="{B47BB378-B417-4197-9426-1012FB8E9B56}" srcOrd="0" destOrd="0" presId="urn:microsoft.com/office/officeart/2009/3/layout/SubStepProcess"/>
    <dgm:cxn modelId="{E9A1B54C-FD29-4488-B38C-0F64B1443497}" type="presParOf" srcId="{C60F384E-8F11-4A4B-9B7B-CF67D27B3E1D}" destId="{C8F663FF-07A6-44A4-8F57-B2CAB82E6C54}" srcOrd="1" destOrd="0" presId="urn:microsoft.com/office/officeart/2009/3/layout/SubStepProcess"/>
    <dgm:cxn modelId="{D11F269B-77ED-41E4-9BFC-EC1005B53F07}" type="presParOf" srcId="{C60F384E-8F11-4A4B-9B7B-CF67D27B3E1D}" destId="{8BB99ABD-A6BE-446B-A6AB-5C184DB102E5}" srcOrd="2" destOrd="0" presId="urn:microsoft.com/office/officeart/2009/3/layout/SubStepProcess"/>
    <dgm:cxn modelId="{3CE69700-22DA-422E-8FF4-C8D999B762B7}" type="presParOf" srcId="{C60F384E-8F11-4A4B-9B7B-CF67D27B3E1D}" destId="{B5027CF8-FC6E-41DD-AAA1-22418D98B125}" srcOrd="3" destOrd="0" presId="urn:microsoft.com/office/officeart/2009/3/layout/SubStepProcess"/>
    <dgm:cxn modelId="{52994476-0DD0-4C40-9D12-9251E298C75A}" type="presParOf" srcId="{E48E01D3-A7EF-4BFB-9B0E-E59AAD618B86}" destId="{D5C9F847-2BFC-4078-80B1-A13C6F7F7B3A}" srcOrd="4" destOrd="0" presId="urn:microsoft.com/office/officeart/2009/3/layout/SubStepProcess"/>
    <dgm:cxn modelId="{A366E1FE-43AE-4DD7-AD45-A4DBE36D441F}" type="presParOf" srcId="{E48E01D3-A7EF-4BFB-9B0E-E59AAD618B86}" destId="{C3F2773E-F331-4CC7-A0AC-19083285E348}" srcOrd="5" destOrd="0" presId="urn:microsoft.com/office/officeart/2009/3/layout/SubStepProcess"/>
    <dgm:cxn modelId="{9F7ECEBB-482C-414A-90BD-C846499C3494}" type="presParOf" srcId="{C3F2773E-F331-4CC7-A0AC-19083285E348}" destId="{96D6F50B-1710-419E-987C-C15DF295A890}" srcOrd="0" destOrd="0" presId="urn:microsoft.com/office/officeart/2009/3/layout/SubStepProcess"/>
    <dgm:cxn modelId="{2B4D0FB1-CA9E-49F5-9FEF-0129ADEC1A51}" type="presParOf" srcId="{C3F2773E-F331-4CC7-A0AC-19083285E348}" destId="{E56208AC-BF22-4BED-98E2-E120EE29D120}" srcOrd="1" destOrd="0" presId="urn:microsoft.com/office/officeart/2009/3/layout/SubStepProcess"/>
    <dgm:cxn modelId="{4ACF5BC7-A7F4-4D37-9550-1B60FB35710E}" type="presParOf" srcId="{C3F2773E-F331-4CC7-A0AC-19083285E348}" destId="{7357DE34-1713-43A9-B71D-CEFDBA19BAF5}" srcOrd="2" destOrd="0" presId="urn:microsoft.com/office/officeart/2009/3/layout/SubStepProcess"/>
    <dgm:cxn modelId="{48E14315-65F2-42C6-855E-8B75D35E58E1}" type="presParOf" srcId="{C3F2773E-F331-4CC7-A0AC-19083285E348}" destId="{BEC934FC-9389-4442-AE97-A47AE7C75040}"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DA9606-FF9B-406F-A829-06016C4B3F98}"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049BFAB2-5769-4534-A050-227AB8901667}">
      <dgm:prSet custT="1"/>
      <dgm:spPr/>
      <dgm:t>
        <a:bodyPr/>
        <a:lstStyle/>
        <a:p>
          <a:pPr rtl="0">
            <a:lnSpc>
              <a:spcPct val="100000"/>
            </a:lnSpc>
          </a:pPr>
          <a:r>
            <a:rPr lang="el-GR" sz="2800" dirty="0"/>
            <a:t>Σχετιζόμενα προϊόντα</a:t>
          </a:r>
          <a:endParaRPr lang="en-US" sz="2800" dirty="0"/>
        </a:p>
      </dgm:t>
    </dgm:pt>
    <dgm:pt modelId="{4215055A-9C42-4701-B6B1-FEB1BF8DC29D}" type="parTrans" cxnId="{AE6FD412-B244-475E-B23A-CAA84C78526B}">
      <dgm:prSet/>
      <dgm:spPr/>
      <dgm:t>
        <a:bodyPr/>
        <a:lstStyle/>
        <a:p>
          <a:endParaRPr lang="en-US"/>
        </a:p>
      </dgm:t>
    </dgm:pt>
    <dgm:pt modelId="{0F5545D9-B2C4-42A6-BCFF-38B128CC95E2}" type="sibTrans" cxnId="{AE6FD412-B244-475E-B23A-CAA84C78526B}">
      <dgm:prSet/>
      <dgm:spPr/>
      <dgm:t>
        <a:bodyPr/>
        <a:lstStyle/>
        <a:p>
          <a:endParaRPr lang="en-US"/>
        </a:p>
      </dgm:t>
    </dgm:pt>
    <dgm:pt modelId="{3C1BD631-6BFC-4FE6-8D77-B73FF199CC82}">
      <dgm:prSet/>
      <dgm:spPr/>
      <dgm:t>
        <a:bodyPr/>
        <a:lstStyle/>
        <a:p>
          <a:pPr rtl="0">
            <a:lnSpc>
              <a:spcPct val="100000"/>
            </a:lnSpc>
          </a:pPr>
          <a:r>
            <a:rPr lang="el-GR" dirty="0"/>
            <a:t>Μορφή πολλαπλών διευθύνσεων</a:t>
          </a:r>
          <a:endParaRPr lang="en-US" dirty="0"/>
        </a:p>
      </dgm:t>
    </dgm:pt>
    <dgm:pt modelId="{CC87795C-97EF-4524-96A6-5E6D66073F3C}" type="parTrans" cxnId="{903BA155-3347-47F1-AE2C-B476519301DC}">
      <dgm:prSet/>
      <dgm:spPr/>
      <dgm:t>
        <a:bodyPr/>
        <a:lstStyle/>
        <a:p>
          <a:endParaRPr lang="en-US"/>
        </a:p>
      </dgm:t>
    </dgm:pt>
    <dgm:pt modelId="{434CDD35-3079-4610-A5B9-62BAB0EA46BD}" type="sibTrans" cxnId="{903BA155-3347-47F1-AE2C-B476519301DC}">
      <dgm:prSet/>
      <dgm:spPr/>
      <dgm:t>
        <a:bodyPr/>
        <a:lstStyle/>
        <a:p>
          <a:endParaRPr lang="en-US"/>
        </a:p>
      </dgm:t>
    </dgm:pt>
    <dgm:pt modelId="{9A287CDE-64C0-4613-8298-1E64F47A5556}">
      <dgm:prSet custT="1"/>
      <dgm:spPr/>
      <dgm:t>
        <a:bodyPr/>
        <a:lstStyle/>
        <a:p>
          <a:pPr rtl="0">
            <a:lnSpc>
              <a:spcPct val="100000"/>
            </a:lnSpc>
          </a:pPr>
          <a:r>
            <a:rPr lang="el-GR" sz="2800" dirty="0"/>
            <a:t>Ασυσχέτιστα προϊόντα</a:t>
          </a:r>
          <a:endParaRPr lang="en-US" sz="2800" dirty="0"/>
        </a:p>
      </dgm:t>
    </dgm:pt>
    <dgm:pt modelId="{191584D1-450A-4EDD-81CF-3134A8F93876}" type="parTrans" cxnId="{451EBEBC-84E9-42A8-B693-795ECEDFA0B4}">
      <dgm:prSet/>
      <dgm:spPr/>
      <dgm:t>
        <a:bodyPr/>
        <a:lstStyle/>
        <a:p>
          <a:endParaRPr lang="en-US"/>
        </a:p>
      </dgm:t>
    </dgm:pt>
    <dgm:pt modelId="{C2B7D7F0-E791-4288-BC31-7198CE0C6F47}" type="sibTrans" cxnId="{451EBEBC-84E9-42A8-B693-795ECEDFA0B4}">
      <dgm:prSet/>
      <dgm:spPr/>
      <dgm:t>
        <a:bodyPr/>
        <a:lstStyle/>
        <a:p>
          <a:endParaRPr lang="en-US"/>
        </a:p>
      </dgm:t>
    </dgm:pt>
    <dgm:pt modelId="{25085AA1-CA0E-42B2-9558-546127283948}">
      <dgm:prSet/>
      <dgm:spPr/>
      <dgm:t>
        <a:bodyPr/>
        <a:lstStyle/>
        <a:p>
          <a:pPr rtl="0">
            <a:lnSpc>
              <a:spcPct val="100000"/>
            </a:lnSpc>
          </a:pPr>
          <a:r>
            <a:rPr lang="el-GR" dirty="0"/>
            <a:t>Μορφή εταιρείας συμμετοχών</a:t>
          </a:r>
          <a:endParaRPr lang="en-US" dirty="0"/>
        </a:p>
      </dgm:t>
    </dgm:pt>
    <dgm:pt modelId="{FA64218B-0BB3-4303-A43C-8319C5CD54CC}" type="parTrans" cxnId="{9992AD0C-C07C-49C8-9B95-38035A9CF759}">
      <dgm:prSet/>
      <dgm:spPr/>
      <dgm:t>
        <a:bodyPr/>
        <a:lstStyle/>
        <a:p>
          <a:endParaRPr lang="en-US"/>
        </a:p>
      </dgm:t>
    </dgm:pt>
    <dgm:pt modelId="{FA6B78F9-7A4F-4AB3-9346-EFDB6CA0D8EA}" type="sibTrans" cxnId="{9992AD0C-C07C-49C8-9B95-38035A9CF759}">
      <dgm:prSet/>
      <dgm:spPr/>
      <dgm:t>
        <a:bodyPr/>
        <a:lstStyle/>
        <a:p>
          <a:endParaRPr lang="en-US"/>
        </a:p>
      </dgm:t>
    </dgm:pt>
    <dgm:pt modelId="{0DD6F14D-F5B0-43E6-AB4A-982D243F3960}" type="pres">
      <dgm:prSet presAssocID="{D3DA9606-FF9B-406F-A829-06016C4B3F98}" presName="diagram" presStyleCnt="0">
        <dgm:presLayoutVars>
          <dgm:chPref val="1"/>
          <dgm:dir/>
          <dgm:animOne val="branch"/>
          <dgm:animLvl val="lvl"/>
          <dgm:resizeHandles/>
        </dgm:presLayoutVars>
      </dgm:prSet>
      <dgm:spPr/>
    </dgm:pt>
    <dgm:pt modelId="{173A4647-5DCB-4AD4-AA13-FC0C45F112BA}" type="pres">
      <dgm:prSet presAssocID="{049BFAB2-5769-4534-A050-227AB8901667}" presName="root" presStyleCnt="0"/>
      <dgm:spPr/>
    </dgm:pt>
    <dgm:pt modelId="{449ED379-D0DF-4467-9954-C4A197290C3B}" type="pres">
      <dgm:prSet presAssocID="{049BFAB2-5769-4534-A050-227AB8901667}" presName="rootComposite" presStyleCnt="0"/>
      <dgm:spPr/>
    </dgm:pt>
    <dgm:pt modelId="{F8B2DF39-50FC-4DCE-A180-12DF31BB58A0}" type="pres">
      <dgm:prSet presAssocID="{049BFAB2-5769-4534-A050-227AB8901667}" presName="rootText" presStyleLbl="node1" presStyleIdx="0" presStyleCnt="2"/>
      <dgm:spPr/>
    </dgm:pt>
    <dgm:pt modelId="{7532CBAC-2CDD-4717-A4F3-E8E7C68C6840}" type="pres">
      <dgm:prSet presAssocID="{049BFAB2-5769-4534-A050-227AB8901667}" presName="rootConnector" presStyleLbl="node1" presStyleIdx="0" presStyleCnt="2"/>
      <dgm:spPr/>
    </dgm:pt>
    <dgm:pt modelId="{4DAE6186-D3AA-449A-A578-51B63FD5B686}" type="pres">
      <dgm:prSet presAssocID="{049BFAB2-5769-4534-A050-227AB8901667}" presName="childShape" presStyleCnt="0"/>
      <dgm:spPr/>
    </dgm:pt>
    <dgm:pt modelId="{4591769D-0F01-4A4A-AEC8-9F484AF6D61F}" type="pres">
      <dgm:prSet presAssocID="{CC87795C-97EF-4524-96A6-5E6D66073F3C}" presName="Name13" presStyleLbl="parChTrans1D2" presStyleIdx="0" presStyleCnt="2"/>
      <dgm:spPr/>
    </dgm:pt>
    <dgm:pt modelId="{4BDE6A04-6CFA-4C5E-9B64-AE7FAD22890B}" type="pres">
      <dgm:prSet presAssocID="{3C1BD631-6BFC-4FE6-8D77-B73FF199CC82}" presName="childText" presStyleLbl="bgAcc1" presStyleIdx="0" presStyleCnt="2">
        <dgm:presLayoutVars>
          <dgm:bulletEnabled val="1"/>
        </dgm:presLayoutVars>
      </dgm:prSet>
      <dgm:spPr/>
    </dgm:pt>
    <dgm:pt modelId="{931F8F5D-28F0-42AE-909F-EDD9769444D6}" type="pres">
      <dgm:prSet presAssocID="{9A287CDE-64C0-4613-8298-1E64F47A5556}" presName="root" presStyleCnt="0"/>
      <dgm:spPr/>
    </dgm:pt>
    <dgm:pt modelId="{C899B8A9-8A7B-4C7A-9D59-1875913C9624}" type="pres">
      <dgm:prSet presAssocID="{9A287CDE-64C0-4613-8298-1E64F47A5556}" presName="rootComposite" presStyleCnt="0"/>
      <dgm:spPr/>
    </dgm:pt>
    <dgm:pt modelId="{73972826-8349-48AC-8A7F-4C10A9BF7C08}" type="pres">
      <dgm:prSet presAssocID="{9A287CDE-64C0-4613-8298-1E64F47A5556}" presName="rootText" presStyleLbl="node1" presStyleIdx="1" presStyleCnt="2"/>
      <dgm:spPr/>
    </dgm:pt>
    <dgm:pt modelId="{9103ADC8-40D4-49A2-8D79-8E3A47748236}" type="pres">
      <dgm:prSet presAssocID="{9A287CDE-64C0-4613-8298-1E64F47A5556}" presName="rootConnector" presStyleLbl="node1" presStyleIdx="1" presStyleCnt="2"/>
      <dgm:spPr/>
    </dgm:pt>
    <dgm:pt modelId="{A03EA388-398C-4618-A209-EC89E5AEEDCB}" type="pres">
      <dgm:prSet presAssocID="{9A287CDE-64C0-4613-8298-1E64F47A5556}" presName="childShape" presStyleCnt="0"/>
      <dgm:spPr/>
    </dgm:pt>
    <dgm:pt modelId="{2B9128C3-C2F4-423A-B8BA-DC1391663187}" type="pres">
      <dgm:prSet presAssocID="{FA64218B-0BB3-4303-A43C-8319C5CD54CC}" presName="Name13" presStyleLbl="parChTrans1D2" presStyleIdx="1" presStyleCnt="2"/>
      <dgm:spPr/>
    </dgm:pt>
    <dgm:pt modelId="{5581C535-47CE-4713-8754-1727BDBE7BA6}" type="pres">
      <dgm:prSet presAssocID="{25085AA1-CA0E-42B2-9558-546127283948}" presName="childText" presStyleLbl="bgAcc1" presStyleIdx="1" presStyleCnt="2">
        <dgm:presLayoutVars>
          <dgm:bulletEnabled val="1"/>
        </dgm:presLayoutVars>
      </dgm:prSet>
      <dgm:spPr/>
    </dgm:pt>
  </dgm:ptLst>
  <dgm:cxnLst>
    <dgm:cxn modelId="{C8B60407-EFC9-4252-891E-1489EC8932AA}" type="presOf" srcId="{9A287CDE-64C0-4613-8298-1E64F47A5556}" destId="{73972826-8349-48AC-8A7F-4C10A9BF7C08}" srcOrd="0" destOrd="0" presId="urn:microsoft.com/office/officeart/2005/8/layout/hierarchy3"/>
    <dgm:cxn modelId="{9992AD0C-C07C-49C8-9B95-38035A9CF759}" srcId="{9A287CDE-64C0-4613-8298-1E64F47A5556}" destId="{25085AA1-CA0E-42B2-9558-546127283948}" srcOrd="0" destOrd="0" parTransId="{FA64218B-0BB3-4303-A43C-8319C5CD54CC}" sibTransId="{FA6B78F9-7A4F-4AB3-9346-EFDB6CA0D8EA}"/>
    <dgm:cxn modelId="{B142F70F-BCB2-4ADD-BB63-A6E367FAB42C}" type="presOf" srcId="{9A287CDE-64C0-4613-8298-1E64F47A5556}" destId="{9103ADC8-40D4-49A2-8D79-8E3A47748236}" srcOrd="1" destOrd="0" presId="urn:microsoft.com/office/officeart/2005/8/layout/hierarchy3"/>
    <dgm:cxn modelId="{AE6FD412-B244-475E-B23A-CAA84C78526B}" srcId="{D3DA9606-FF9B-406F-A829-06016C4B3F98}" destId="{049BFAB2-5769-4534-A050-227AB8901667}" srcOrd="0" destOrd="0" parTransId="{4215055A-9C42-4701-B6B1-FEB1BF8DC29D}" sibTransId="{0F5545D9-B2C4-42A6-BCFF-38B128CC95E2}"/>
    <dgm:cxn modelId="{D90D1D27-06E0-4207-A2EB-38D262D985A2}" type="presOf" srcId="{049BFAB2-5769-4534-A050-227AB8901667}" destId="{7532CBAC-2CDD-4717-A4F3-E8E7C68C6840}" srcOrd="1" destOrd="0" presId="urn:microsoft.com/office/officeart/2005/8/layout/hierarchy3"/>
    <dgm:cxn modelId="{3B953B2F-8278-444B-B43F-DFEF96F7D64A}" type="presOf" srcId="{D3DA9606-FF9B-406F-A829-06016C4B3F98}" destId="{0DD6F14D-F5B0-43E6-AB4A-982D243F3960}" srcOrd="0" destOrd="0" presId="urn:microsoft.com/office/officeart/2005/8/layout/hierarchy3"/>
    <dgm:cxn modelId="{AB198D71-9591-45D4-8A59-BD9761BB4DA2}" type="presOf" srcId="{049BFAB2-5769-4534-A050-227AB8901667}" destId="{F8B2DF39-50FC-4DCE-A180-12DF31BB58A0}" srcOrd="0" destOrd="0" presId="urn:microsoft.com/office/officeart/2005/8/layout/hierarchy3"/>
    <dgm:cxn modelId="{A3C2F354-ABF7-4560-BA8A-AF054FF5D844}" type="presOf" srcId="{3C1BD631-6BFC-4FE6-8D77-B73FF199CC82}" destId="{4BDE6A04-6CFA-4C5E-9B64-AE7FAD22890B}" srcOrd="0" destOrd="0" presId="urn:microsoft.com/office/officeart/2005/8/layout/hierarchy3"/>
    <dgm:cxn modelId="{903BA155-3347-47F1-AE2C-B476519301DC}" srcId="{049BFAB2-5769-4534-A050-227AB8901667}" destId="{3C1BD631-6BFC-4FE6-8D77-B73FF199CC82}" srcOrd="0" destOrd="0" parTransId="{CC87795C-97EF-4524-96A6-5E6D66073F3C}" sibTransId="{434CDD35-3079-4610-A5B9-62BAB0EA46BD}"/>
    <dgm:cxn modelId="{E0DDD2B9-7301-4D30-AC6F-601EE5175996}" type="presOf" srcId="{CC87795C-97EF-4524-96A6-5E6D66073F3C}" destId="{4591769D-0F01-4A4A-AEC8-9F484AF6D61F}" srcOrd="0" destOrd="0" presId="urn:microsoft.com/office/officeart/2005/8/layout/hierarchy3"/>
    <dgm:cxn modelId="{0583D4BA-6684-4924-8318-7C27734D649F}" type="presOf" srcId="{FA64218B-0BB3-4303-A43C-8319C5CD54CC}" destId="{2B9128C3-C2F4-423A-B8BA-DC1391663187}" srcOrd="0" destOrd="0" presId="urn:microsoft.com/office/officeart/2005/8/layout/hierarchy3"/>
    <dgm:cxn modelId="{451EBEBC-84E9-42A8-B693-795ECEDFA0B4}" srcId="{D3DA9606-FF9B-406F-A829-06016C4B3F98}" destId="{9A287CDE-64C0-4613-8298-1E64F47A5556}" srcOrd="1" destOrd="0" parTransId="{191584D1-450A-4EDD-81CF-3134A8F93876}" sibTransId="{C2B7D7F0-E791-4288-BC31-7198CE0C6F47}"/>
    <dgm:cxn modelId="{FB5D08CC-7EA0-43CA-B7B6-FD613D8D883B}" type="presOf" srcId="{25085AA1-CA0E-42B2-9558-546127283948}" destId="{5581C535-47CE-4713-8754-1727BDBE7BA6}" srcOrd="0" destOrd="0" presId="urn:microsoft.com/office/officeart/2005/8/layout/hierarchy3"/>
    <dgm:cxn modelId="{CE791C99-3716-4147-960C-7044BD5FDA1D}" type="presParOf" srcId="{0DD6F14D-F5B0-43E6-AB4A-982D243F3960}" destId="{173A4647-5DCB-4AD4-AA13-FC0C45F112BA}" srcOrd="0" destOrd="0" presId="urn:microsoft.com/office/officeart/2005/8/layout/hierarchy3"/>
    <dgm:cxn modelId="{2AAFCBE3-0DF8-4F2E-B2D6-7E0D112D9185}" type="presParOf" srcId="{173A4647-5DCB-4AD4-AA13-FC0C45F112BA}" destId="{449ED379-D0DF-4467-9954-C4A197290C3B}" srcOrd="0" destOrd="0" presId="urn:microsoft.com/office/officeart/2005/8/layout/hierarchy3"/>
    <dgm:cxn modelId="{CC7CE15C-0F39-4A49-A692-F2B895EF3857}" type="presParOf" srcId="{449ED379-D0DF-4467-9954-C4A197290C3B}" destId="{F8B2DF39-50FC-4DCE-A180-12DF31BB58A0}" srcOrd="0" destOrd="0" presId="urn:microsoft.com/office/officeart/2005/8/layout/hierarchy3"/>
    <dgm:cxn modelId="{E4815EEE-3781-496D-9472-1DF94BD12A28}" type="presParOf" srcId="{449ED379-D0DF-4467-9954-C4A197290C3B}" destId="{7532CBAC-2CDD-4717-A4F3-E8E7C68C6840}" srcOrd="1" destOrd="0" presId="urn:microsoft.com/office/officeart/2005/8/layout/hierarchy3"/>
    <dgm:cxn modelId="{C232E648-E540-4251-8F48-5F4523996EEB}" type="presParOf" srcId="{173A4647-5DCB-4AD4-AA13-FC0C45F112BA}" destId="{4DAE6186-D3AA-449A-A578-51B63FD5B686}" srcOrd="1" destOrd="0" presId="urn:microsoft.com/office/officeart/2005/8/layout/hierarchy3"/>
    <dgm:cxn modelId="{9F9B7F77-1E3E-43EC-A027-DA36E5055016}" type="presParOf" srcId="{4DAE6186-D3AA-449A-A578-51B63FD5B686}" destId="{4591769D-0F01-4A4A-AEC8-9F484AF6D61F}" srcOrd="0" destOrd="0" presId="urn:microsoft.com/office/officeart/2005/8/layout/hierarchy3"/>
    <dgm:cxn modelId="{1E5B326C-4F87-4AD2-9385-BE15D9B4F929}" type="presParOf" srcId="{4DAE6186-D3AA-449A-A578-51B63FD5B686}" destId="{4BDE6A04-6CFA-4C5E-9B64-AE7FAD22890B}" srcOrd="1" destOrd="0" presId="urn:microsoft.com/office/officeart/2005/8/layout/hierarchy3"/>
    <dgm:cxn modelId="{3BD09E11-3432-49D9-AF85-525EC2965DCB}" type="presParOf" srcId="{0DD6F14D-F5B0-43E6-AB4A-982D243F3960}" destId="{931F8F5D-28F0-42AE-909F-EDD9769444D6}" srcOrd="1" destOrd="0" presId="urn:microsoft.com/office/officeart/2005/8/layout/hierarchy3"/>
    <dgm:cxn modelId="{7F8E4587-CB53-46B7-8167-E5D92208BE53}" type="presParOf" srcId="{931F8F5D-28F0-42AE-909F-EDD9769444D6}" destId="{C899B8A9-8A7B-4C7A-9D59-1875913C9624}" srcOrd="0" destOrd="0" presId="urn:microsoft.com/office/officeart/2005/8/layout/hierarchy3"/>
    <dgm:cxn modelId="{A3A0BABF-F95C-4133-86CE-4E9A49309BD2}" type="presParOf" srcId="{C899B8A9-8A7B-4C7A-9D59-1875913C9624}" destId="{73972826-8349-48AC-8A7F-4C10A9BF7C08}" srcOrd="0" destOrd="0" presId="urn:microsoft.com/office/officeart/2005/8/layout/hierarchy3"/>
    <dgm:cxn modelId="{C8CE352D-29F2-4A88-9074-3AF11F69A0BF}" type="presParOf" srcId="{C899B8A9-8A7B-4C7A-9D59-1875913C9624}" destId="{9103ADC8-40D4-49A2-8D79-8E3A47748236}" srcOrd="1" destOrd="0" presId="urn:microsoft.com/office/officeart/2005/8/layout/hierarchy3"/>
    <dgm:cxn modelId="{A45A030F-56DA-48F0-B696-1D2194269BCE}" type="presParOf" srcId="{931F8F5D-28F0-42AE-909F-EDD9769444D6}" destId="{A03EA388-398C-4618-A209-EC89E5AEEDCB}" srcOrd="1" destOrd="0" presId="urn:microsoft.com/office/officeart/2005/8/layout/hierarchy3"/>
    <dgm:cxn modelId="{81D1B35C-952F-458C-9606-AE335621D187}" type="presParOf" srcId="{A03EA388-398C-4618-A209-EC89E5AEEDCB}" destId="{2B9128C3-C2F4-423A-B8BA-DC1391663187}" srcOrd="0" destOrd="0" presId="urn:microsoft.com/office/officeart/2005/8/layout/hierarchy3"/>
    <dgm:cxn modelId="{3668498E-EEBB-4147-B5D4-390F362B73B9}" type="presParOf" srcId="{A03EA388-398C-4618-A209-EC89E5AEEDCB}" destId="{5581C535-47CE-4713-8754-1727BDBE7BA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AA266C-BD00-44CB-8D58-B4645F04D1F0}" type="doc">
      <dgm:prSet loTypeId="urn:microsoft.com/office/officeart/2008/layout/RadialCluster" loCatId="relationship" qsTypeId="urn:microsoft.com/office/officeart/2005/8/quickstyle/simple1" qsCatId="simple" csTypeId="urn:microsoft.com/office/officeart/2005/8/colors/accent2_1" csCatId="accent2" phldr="1"/>
      <dgm:spPr/>
      <dgm:t>
        <a:bodyPr/>
        <a:lstStyle/>
        <a:p>
          <a:endParaRPr lang="en-US"/>
        </a:p>
      </dgm:t>
    </dgm:pt>
    <dgm:pt modelId="{FAAE1191-6092-4523-83C8-42800A637137}">
      <dgm:prSet custT="1"/>
      <dgm:spPr/>
      <dgm:t>
        <a:bodyPr/>
        <a:lstStyle/>
        <a:p>
          <a:pPr algn="l" rtl="0">
            <a:lnSpc>
              <a:spcPct val="100000"/>
            </a:lnSpc>
          </a:pPr>
          <a:r>
            <a:rPr lang="el-GR" sz="2400" b="1" dirty="0"/>
            <a:t>Σημαντική εξουσία λήψης αποφάσεων</a:t>
          </a:r>
          <a:endParaRPr lang="en-US" sz="2400" b="1" dirty="0"/>
        </a:p>
      </dgm:t>
    </dgm:pt>
    <dgm:pt modelId="{2B110AC5-EEFD-4A44-A2D1-DF371AC79127}" type="parTrans" cxnId="{BBB4CC4E-5863-4D8E-B3E9-8AB355E14329}">
      <dgm:prSet/>
      <dgm:spPr/>
      <dgm:t>
        <a:bodyPr/>
        <a:lstStyle/>
        <a:p>
          <a:endParaRPr lang="en-US"/>
        </a:p>
      </dgm:t>
    </dgm:pt>
    <dgm:pt modelId="{B3DD95A4-062A-4C27-BF7D-660765B190F3}" type="sibTrans" cxnId="{BBB4CC4E-5863-4D8E-B3E9-8AB355E14329}">
      <dgm:prSet/>
      <dgm:spPr/>
      <dgm:t>
        <a:bodyPr/>
        <a:lstStyle/>
        <a:p>
          <a:endParaRPr lang="en-US"/>
        </a:p>
      </dgm:t>
    </dgm:pt>
    <dgm:pt modelId="{7B6095D8-15A0-4A6C-903D-C8BD6323D077}">
      <dgm:prSet custT="1"/>
      <dgm:spPr/>
      <dgm:t>
        <a:bodyPr/>
        <a:lstStyle/>
        <a:p>
          <a:pPr rtl="0">
            <a:lnSpc>
              <a:spcPct val="100000"/>
            </a:lnSpc>
          </a:pPr>
          <a:r>
            <a:rPr lang="el-GR" sz="2400" b="1" dirty="0"/>
            <a:t>Διοικητικό συμβούλιο</a:t>
          </a:r>
          <a:endParaRPr lang="en-US" sz="2400" b="1" dirty="0"/>
        </a:p>
      </dgm:t>
    </dgm:pt>
    <dgm:pt modelId="{BD13984D-9EB9-40EF-9304-15A656745DAD}" type="parTrans" cxnId="{4064BA16-4C4A-473A-94E7-A3A1EECF0397}">
      <dgm:prSet/>
      <dgm:spPr/>
      <dgm:t>
        <a:bodyPr/>
        <a:lstStyle/>
        <a:p>
          <a:endParaRPr lang="en-US"/>
        </a:p>
      </dgm:t>
    </dgm:pt>
    <dgm:pt modelId="{F14E99E5-430C-4485-B9AE-2EC7CAE64AF5}" type="sibTrans" cxnId="{4064BA16-4C4A-473A-94E7-A3A1EECF0397}">
      <dgm:prSet/>
      <dgm:spPr/>
      <dgm:t>
        <a:bodyPr/>
        <a:lstStyle/>
        <a:p>
          <a:endParaRPr lang="en-US"/>
        </a:p>
      </dgm:t>
    </dgm:pt>
    <dgm:pt modelId="{1A42A52E-A94A-4B64-9FEB-BDD55F5813F4}">
      <dgm:prSet custT="1"/>
      <dgm:spPr>
        <a:solidFill>
          <a:schemeClr val="accent2"/>
        </a:solidFill>
      </dgm:spPr>
      <dgm:t>
        <a:bodyPr/>
        <a:lstStyle/>
        <a:p>
          <a:pPr rtl="0">
            <a:lnSpc>
              <a:spcPct val="100000"/>
            </a:lnSpc>
          </a:pPr>
          <a:r>
            <a:rPr lang="el-GR" sz="2400" b="1" dirty="0">
              <a:solidFill>
                <a:schemeClr val="bg1"/>
              </a:solidFill>
            </a:rPr>
            <a:t>Πολυεθνική εταιρεία</a:t>
          </a:r>
          <a:endParaRPr lang="en-US" sz="2400" b="1" dirty="0">
            <a:solidFill>
              <a:schemeClr val="bg1"/>
            </a:solidFill>
          </a:endParaRPr>
        </a:p>
      </dgm:t>
    </dgm:pt>
    <dgm:pt modelId="{941BE4AB-A728-4280-96DE-9C014EA152CE}" type="parTrans" cxnId="{60B0ED9B-1ADE-4F8A-97C1-FF0C93929941}">
      <dgm:prSet/>
      <dgm:spPr/>
      <dgm:t>
        <a:bodyPr/>
        <a:lstStyle/>
        <a:p>
          <a:endParaRPr lang="en-US"/>
        </a:p>
      </dgm:t>
    </dgm:pt>
    <dgm:pt modelId="{C494507F-23F5-4C16-B7BB-AA839C5556A1}" type="sibTrans" cxnId="{60B0ED9B-1ADE-4F8A-97C1-FF0C93929941}">
      <dgm:prSet/>
      <dgm:spPr/>
      <dgm:t>
        <a:bodyPr/>
        <a:lstStyle/>
        <a:p>
          <a:endParaRPr lang="en-US"/>
        </a:p>
      </dgm:t>
    </dgm:pt>
    <dgm:pt modelId="{466200DD-54FB-484D-8A68-A870A05A9B86}">
      <dgm:prSet custT="1"/>
      <dgm:spPr/>
      <dgm:t>
        <a:bodyPr/>
        <a:lstStyle/>
        <a:p>
          <a:pPr algn="l"/>
          <a:r>
            <a:rPr lang="el-GR" sz="2400" b="1" dirty="0"/>
            <a:t>Ελάχιστη εξουσία</a:t>
          </a:r>
          <a:endParaRPr lang="en-US" sz="2400" b="1" dirty="0"/>
        </a:p>
      </dgm:t>
    </dgm:pt>
    <dgm:pt modelId="{22C37C64-FBFC-4B3B-8C97-0E107B48B42A}" type="sibTrans" cxnId="{73272CD1-E1C4-44DA-84F3-CDD8D1CA610A}">
      <dgm:prSet/>
      <dgm:spPr/>
      <dgm:t>
        <a:bodyPr/>
        <a:lstStyle/>
        <a:p>
          <a:endParaRPr lang="en-US"/>
        </a:p>
      </dgm:t>
    </dgm:pt>
    <dgm:pt modelId="{DE6F6AE2-00D8-4092-B301-A185A1B277EB}" type="parTrans" cxnId="{73272CD1-E1C4-44DA-84F3-CDD8D1CA610A}">
      <dgm:prSet/>
      <dgm:spPr/>
      <dgm:t>
        <a:bodyPr/>
        <a:lstStyle/>
        <a:p>
          <a:endParaRPr lang="en-US"/>
        </a:p>
      </dgm:t>
    </dgm:pt>
    <dgm:pt modelId="{B21B9E70-7290-4FC1-97DF-D763F489ACB4}" type="pres">
      <dgm:prSet presAssocID="{1BAA266C-BD00-44CB-8D58-B4645F04D1F0}" presName="Name0" presStyleCnt="0">
        <dgm:presLayoutVars>
          <dgm:chMax val="1"/>
          <dgm:chPref val="1"/>
          <dgm:dir/>
          <dgm:animOne val="branch"/>
          <dgm:animLvl val="lvl"/>
        </dgm:presLayoutVars>
      </dgm:prSet>
      <dgm:spPr/>
    </dgm:pt>
    <dgm:pt modelId="{F9308272-E4CF-468B-96B3-C4C8909AA77D}" type="pres">
      <dgm:prSet presAssocID="{1A42A52E-A94A-4B64-9FEB-BDD55F5813F4}" presName="textCenter" presStyleLbl="node1" presStyleIdx="0" presStyleCnt="4" custScaleX="168759" custLinFactNeighborX="-72060" custLinFactNeighborY="-1242"/>
      <dgm:spPr/>
    </dgm:pt>
    <dgm:pt modelId="{6F9FD02D-2ED3-45F7-8D2D-A233866C784F}" type="pres">
      <dgm:prSet presAssocID="{1A42A52E-A94A-4B64-9FEB-BDD55F5813F4}" presName="cycle_1" presStyleCnt="0"/>
      <dgm:spPr/>
    </dgm:pt>
    <dgm:pt modelId="{68CEDC1A-C7ED-4817-9305-3A0490218AC9}" type="pres">
      <dgm:prSet presAssocID="{7B6095D8-15A0-4A6C-903D-C8BD6323D077}" presName="childCenter1" presStyleLbl="node1" presStyleIdx="1" presStyleCnt="4" custScaleX="210819" custLinFactNeighborX="18977"/>
      <dgm:spPr/>
    </dgm:pt>
    <dgm:pt modelId="{9B4217A9-3ECD-49CC-B021-5304A9835B11}" type="pres">
      <dgm:prSet presAssocID="{DE6F6AE2-00D8-4092-B301-A185A1B277EB}" presName="Name141" presStyleLbl="parChTrans1D3" presStyleIdx="0" presStyleCnt="2"/>
      <dgm:spPr/>
    </dgm:pt>
    <dgm:pt modelId="{1C6D49EC-DCDB-48B1-A833-F7E50BE33AA7}" type="pres">
      <dgm:prSet presAssocID="{466200DD-54FB-484D-8A68-A870A05A9B86}" presName="text1" presStyleLbl="node1" presStyleIdx="2" presStyleCnt="4" custScaleX="411749" custRadScaleRad="121352" custRadScaleInc="10399">
        <dgm:presLayoutVars>
          <dgm:bulletEnabled val="1"/>
        </dgm:presLayoutVars>
      </dgm:prSet>
      <dgm:spPr/>
    </dgm:pt>
    <dgm:pt modelId="{EB413E8C-CC56-48D3-B6C4-35B1314267A6}" type="pres">
      <dgm:prSet presAssocID="{2B110AC5-EEFD-4A44-A2D1-DF371AC79127}" presName="Name141" presStyleLbl="parChTrans1D3" presStyleIdx="1" presStyleCnt="2"/>
      <dgm:spPr/>
    </dgm:pt>
    <dgm:pt modelId="{1B5E0F79-8CDF-4D6B-9346-2193FA49D8F6}" type="pres">
      <dgm:prSet presAssocID="{FAAE1191-6092-4523-83C8-42800A637137}" presName="text1" presStyleLbl="node1" presStyleIdx="3" presStyleCnt="4" custScaleX="411749" custRadScaleRad="121352" custRadScaleInc="-10399">
        <dgm:presLayoutVars>
          <dgm:bulletEnabled val="1"/>
        </dgm:presLayoutVars>
      </dgm:prSet>
      <dgm:spPr/>
    </dgm:pt>
    <dgm:pt modelId="{948E1940-D8F2-4BD6-B8B6-2D3EF887B48D}" type="pres">
      <dgm:prSet presAssocID="{BD13984D-9EB9-40EF-9304-15A656745DAD}" presName="Name144" presStyleLbl="parChTrans1D2" presStyleIdx="0" presStyleCnt="1"/>
      <dgm:spPr/>
    </dgm:pt>
  </dgm:ptLst>
  <dgm:cxnLst>
    <dgm:cxn modelId="{2A73410A-DEFE-4107-B413-394E0B502E3F}" type="presOf" srcId="{2B110AC5-EEFD-4A44-A2D1-DF371AC79127}" destId="{EB413E8C-CC56-48D3-B6C4-35B1314267A6}" srcOrd="0" destOrd="0" presId="urn:microsoft.com/office/officeart/2008/layout/RadialCluster"/>
    <dgm:cxn modelId="{4064BA16-4C4A-473A-94E7-A3A1EECF0397}" srcId="{1A42A52E-A94A-4B64-9FEB-BDD55F5813F4}" destId="{7B6095D8-15A0-4A6C-903D-C8BD6323D077}" srcOrd="0" destOrd="0" parTransId="{BD13984D-9EB9-40EF-9304-15A656745DAD}" sibTransId="{F14E99E5-430C-4485-B9AE-2EC7CAE64AF5}"/>
    <dgm:cxn modelId="{6C325A20-AB70-42BB-BE45-D4146E773DC4}" type="presOf" srcId="{466200DD-54FB-484D-8A68-A870A05A9B86}" destId="{1C6D49EC-DCDB-48B1-A833-F7E50BE33AA7}" srcOrd="0" destOrd="0" presId="urn:microsoft.com/office/officeart/2008/layout/RadialCluster"/>
    <dgm:cxn modelId="{EBF4353B-9CDE-4840-896B-F8DE6E7D95E0}" type="presOf" srcId="{FAAE1191-6092-4523-83C8-42800A637137}" destId="{1B5E0F79-8CDF-4D6B-9346-2193FA49D8F6}" srcOrd="0" destOrd="0" presId="urn:microsoft.com/office/officeart/2008/layout/RadialCluster"/>
    <dgm:cxn modelId="{8BBCF761-2CD1-4205-A901-C0C7C526A41B}" type="presOf" srcId="{1A42A52E-A94A-4B64-9FEB-BDD55F5813F4}" destId="{F9308272-E4CF-468B-96B3-C4C8909AA77D}" srcOrd="0" destOrd="0" presId="urn:microsoft.com/office/officeart/2008/layout/RadialCluster"/>
    <dgm:cxn modelId="{BBB4CC4E-5863-4D8E-B3E9-8AB355E14329}" srcId="{7B6095D8-15A0-4A6C-903D-C8BD6323D077}" destId="{FAAE1191-6092-4523-83C8-42800A637137}" srcOrd="1" destOrd="0" parTransId="{2B110AC5-EEFD-4A44-A2D1-DF371AC79127}" sibTransId="{B3DD95A4-062A-4C27-BF7D-660765B190F3}"/>
    <dgm:cxn modelId="{8090BB97-87E9-4897-8F76-B942D1D79563}" type="presOf" srcId="{DE6F6AE2-00D8-4092-B301-A185A1B277EB}" destId="{9B4217A9-3ECD-49CC-B021-5304A9835B11}" srcOrd="0" destOrd="0" presId="urn:microsoft.com/office/officeart/2008/layout/RadialCluster"/>
    <dgm:cxn modelId="{99550C9A-AE7C-4718-8F0B-C58069C131BF}" type="presOf" srcId="{BD13984D-9EB9-40EF-9304-15A656745DAD}" destId="{948E1940-D8F2-4BD6-B8B6-2D3EF887B48D}" srcOrd="0" destOrd="0" presId="urn:microsoft.com/office/officeart/2008/layout/RadialCluster"/>
    <dgm:cxn modelId="{60B0ED9B-1ADE-4F8A-97C1-FF0C93929941}" srcId="{1BAA266C-BD00-44CB-8D58-B4645F04D1F0}" destId="{1A42A52E-A94A-4B64-9FEB-BDD55F5813F4}" srcOrd="0" destOrd="0" parTransId="{941BE4AB-A728-4280-96DE-9C014EA152CE}" sibTransId="{C494507F-23F5-4C16-B7BB-AA839C5556A1}"/>
    <dgm:cxn modelId="{73272CD1-E1C4-44DA-84F3-CDD8D1CA610A}" srcId="{7B6095D8-15A0-4A6C-903D-C8BD6323D077}" destId="{466200DD-54FB-484D-8A68-A870A05A9B86}" srcOrd="0" destOrd="0" parTransId="{DE6F6AE2-00D8-4092-B301-A185A1B277EB}" sibTransId="{22C37C64-FBFC-4B3B-8C97-0E107B48B42A}"/>
    <dgm:cxn modelId="{BF811CE9-B872-4AB3-BFD6-62A8657605AB}" type="presOf" srcId="{1BAA266C-BD00-44CB-8D58-B4645F04D1F0}" destId="{B21B9E70-7290-4FC1-97DF-D763F489ACB4}" srcOrd="0" destOrd="0" presId="urn:microsoft.com/office/officeart/2008/layout/RadialCluster"/>
    <dgm:cxn modelId="{5192BAF0-CD7E-435B-B9F8-B86FA258B451}" type="presOf" srcId="{7B6095D8-15A0-4A6C-903D-C8BD6323D077}" destId="{68CEDC1A-C7ED-4817-9305-3A0490218AC9}" srcOrd="0" destOrd="0" presId="urn:microsoft.com/office/officeart/2008/layout/RadialCluster"/>
    <dgm:cxn modelId="{BE98C3BD-4A8E-4D92-A640-922D31C426C7}" type="presParOf" srcId="{B21B9E70-7290-4FC1-97DF-D763F489ACB4}" destId="{F9308272-E4CF-468B-96B3-C4C8909AA77D}" srcOrd="0" destOrd="0" presId="urn:microsoft.com/office/officeart/2008/layout/RadialCluster"/>
    <dgm:cxn modelId="{705EF9C2-6783-49A8-BCB3-1DB9F0FD1E0F}" type="presParOf" srcId="{B21B9E70-7290-4FC1-97DF-D763F489ACB4}" destId="{6F9FD02D-2ED3-45F7-8D2D-A233866C784F}" srcOrd="1" destOrd="0" presId="urn:microsoft.com/office/officeart/2008/layout/RadialCluster"/>
    <dgm:cxn modelId="{76D0D69E-2F1B-4505-97FE-4335C052F880}" type="presParOf" srcId="{6F9FD02D-2ED3-45F7-8D2D-A233866C784F}" destId="{68CEDC1A-C7ED-4817-9305-3A0490218AC9}" srcOrd="0" destOrd="0" presId="urn:microsoft.com/office/officeart/2008/layout/RadialCluster"/>
    <dgm:cxn modelId="{028BC765-8E10-4F3C-B091-3647E31C7A7C}" type="presParOf" srcId="{6F9FD02D-2ED3-45F7-8D2D-A233866C784F}" destId="{9B4217A9-3ECD-49CC-B021-5304A9835B11}" srcOrd="1" destOrd="0" presId="urn:microsoft.com/office/officeart/2008/layout/RadialCluster"/>
    <dgm:cxn modelId="{109E60BF-F42B-4304-8570-45CA3F697587}" type="presParOf" srcId="{6F9FD02D-2ED3-45F7-8D2D-A233866C784F}" destId="{1C6D49EC-DCDB-48B1-A833-F7E50BE33AA7}" srcOrd="2" destOrd="0" presId="urn:microsoft.com/office/officeart/2008/layout/RadialCluster"/>
    <dgm:cxn modelId="{78BD0CD3-F665-4D9B-A76A-7F2B3E9EC843}" type="presParOf" srcId="{6F9FD02D-2ED3-45F7-8D2D-A233866C784F}" destId="{EB413E8C-CC56-48D3-B6C4-35B1314267A6}" srcOrd="3" destOrd="0" presId="urn:microsoft.com/office/officeart/2008/layout/RadialCluster"/>
    <dgm:cxn modelId="{928C6A4C-3AEF-445F-815A-86241CC82CCC}" type="presParOf" srcId="{6F9FD02D-2ED3-45F7-8D2D-A233866C784F}" destId="{1B5E0F79-8CDF-4D6B-9346-2193FA49D8F6}" srcOrd="4" destOrd="0" presId="urn:microsoft.com/office/officeart/2008/layout/RadialCluster"/>
    <dgm:cxn modelId="{B6985D29-3EB3-4457-89C2-6C3555D87A62}" type="presParOf" srcId="{B21B9E70-7290-4FC1-97DF-D763F489ACB4}" destId="{948E1940-D8F2-4BD6-B8B6-2D3EF887B48D}" srcOrd="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170E5-03AE-4667-88B3-EFA1F8D2DFBF}">
      <dsp:nvSpPr>
        <dsp:cNvPr id="0" name=""/>
        <dsp:cNvSpPr/>
      </dsp:nvSpPr>
      <dsp:spPr>
        <a:xfrm>
          <a:off x="8064" y="1955018"/>
          <a:ext cx="2450829" cy="10195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100000"/>
            </a:lnSpc>
            <a:spcBef>
              <a:spcPct val="0"/>
            </a:spcBef>
            <a:spcAft>
              <a:spcPct val="35000"/>
            </a:spcAft>
            <a:buNone/>
          </a:pPr>
          <a:r>
            <a:rPr lang="el-GR" sz="2000" b="1" kern="1200" dirty="0" err="1"/>
            <a:t>Οργανωσιακός</a:t>
          </a:r>
          <a:r>
            <a:rPr lang="el-GR" sz="2000" b="1" kern="1200" dirty="0"/>
            <a:t> σχεδιασμός</a:t>
          </a:r>
          <a:endParaRPr lang="en-US" sz="2000" b="1" kern="1200" dirty="0"/>
        </a:p>
      </dsp:txBody>
      <dsp:txXfrm>
        <a:off x="37927" y="1984881"/>
        <a:ext cx="2391103" cy="959863"/>
      </dsp:txXfrm>
    </dsp:sp>
    <dsp:sp modelId="{78FB8CAB-AC66-4A79-B58B-1F78BEAD5915}">
      <dsp:nvSpPr>
        <dsp:cNvPr id="0" name=""/>
        <dsp:cNvSpPr/>
      </dsp:nvSpPr>
      <dsp:spPr>
        <a:xfrm rot="17885916">
          <a:off x="2000818" y="1682344"/>
          <a:ext cx="1731823" cy="37229"/>
        </a:xfrm>
        <a:custGeom>
          <a:avLst/>
          <a:gdLst/>
          <a:ahLst/>
          <a:cxnLst/>
          <a:rect l="0" t="0" r="0" b="0"/>
          <a:pathLst>
            <a:path>
              <a:moveTo>
                <a:pt x="0" y="18614"/>
              </a:moveTo>
              <a:lnTo>
                <a:pt x="1731823" y="1861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823434" y="1657663"/>
        <a:ext cx="86591" cy="86591"/>
      </dsp:txXfrm>
    </dsp:sp>
    <dsp:sp modelId="{FE70DD7F-6B78-4F5E-AF74-5C845B8C0678}">
      <dsp:nvSpPr>
        <dsp:cNvPr id="0" name=""/>
        <dsp:cNvSpPr/>
      </dsp:nvSpPr>
      <dsp:spPr>
        <a:xfrm>
          <a:off x="3274566" y="540505"/>
          <a:ext cx="4946968" cy="79320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2700" rIns="12700" bIns="12700" numCol="1" spcCol="1270" anchor="ctr" anchorCtr="0">
          <a:noAutofit/>
        </a:bodyPr>
        <a:lstStyle/>
        <a:p>
          <a:pPr marL="0" lvl="0" indent="0" algn="l" defTabSz="889000" rtl="0">
            <a:lnSpc>
              <a:spcPct val="90000"/>
            </a:lnSpc>
            <a:spcBef>
              <a:spcPct val="0"/>
            </a:spcBef>
            <a:spcAft>
              <a:spcPct val="35000"/>
            </a:spcAft>
            <a:buNone/>
          </a:pPr>
          <a:r>
            <a:rPr lang="el-GR" sz="2000" b="1" kern="1200" dirty="0"/>
            <a:t>Κατανομή </a:t>
          </a:r>
          <a:r>
            <a:rPr lang="el-GR" sz="2000" b="1" kern="1200" dirty="0" err="1"/>
            <a:t>οργανωσιακών</a:t>
          </a:r>
          <a:r>
            <a:rPr lang="el-GR" sz="2000" b="1" kern="1200" dirty="0"/>
            <a:t> πόρων</a:t>
          </a:r>
          <a:endParaRPr lang="en-US" sz="2000" b="1" kern="1200" dirty="0"/>
        </a:p>
      </dsp:txBody>
      <dsp:txXfrm>
        <a:off x="3297798" y="563737"/>
        <a:ext cx="4900504" cy="746736"/>
      </dsp:txXfrm>
    </dsp:sp>
    <dsp:sp modelId="{CDD8C0DC-5059-4DFE-A6C4-13E75B37D369}">
      <dsp:nvSpPr>
        <dsp:cNvPr id="0" name=""/>
        <dsp:cNvSpPr/>
      </dsp:nvSpPr>
      <dsp:spPr>
        <a:xfrm rot="19470682">
          <a:off x="2365845" y="2155413"/>
          <a:ext cx="1001770" cy="37229"/>
        </a:xfrm>
        <a:custGeom>
          <a:avLst/>
          <a:gdLst/>
          <a:ahLst/>
          <a:cxnLst/>
          <a:rect l="0" t="0" r="0" b="0"/>
          <a:pathLst>
            <a:path>
              <a:moveTo>
                <a:pt x="0" y="18614"/>
              </a:moveTo>
              <a:lnTo>
                <a:pt x="1001770" y="1861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1685" y="2148984"/>
        <a:ext cx="50088" cy="50088"/>
      </dsp:txXfrm>
    </dsp:sp>
    <dsp:sp modelId="{28319D61-C7A6-4774-8165-D0D0D07D1A5E}">
      <dsp:nvSpPr>
        <dsp:cNvPr id="0" name=""/>
        <dsp:cNvSpPr/>
      </dsp:nvSpPr>
      <dsp:spPr>
        <a:xfrm>
          <a:off x="3274566" y="1486643"/>
          <a:ext cx="4946968" cy="79320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2700" rIns="12700" bIns="12700" numCol="1" spcCol="1270" anchor="ctr" anchorCtr="0">
          <a:noAutofit/>
        </a:bodyPr>
        <a:lstStyle/>
        <a:p>
          <a:pPr marL="0" lvl="0" indent="0" algn="l" defTabSz="889000" rtl="0">
            <a:lnSpc>
              <a:spcPct val="90000"/>
            </a:lnSpc>
            <a:spcBef>
              <a:spcPct val="0"/>
            </a:spcBef>
            <a:spcAft>
              <a:spcPct val="35000"/>
            </a:spcAft>
            <a:buNone/>
          </a:pPr>
          <a:r>
            <a:rPr lang="el-GR" sz="2000" b="1" kern="1200" dirty="0"/>
            <a:t>Ανάθεση καθηκόντων</a:t>
          </a:r>
          <a:endParaRPr lang="en-US" sz="2000" b="1" kern="1200" dirty="0"/>
        </a:p>
      </dsp:txBody>
      <dsp:txXfrm>
        <a:off x="3297798" y="1509875"/>
        <a:ext cx="4900504" cy="746736"/>
      </dsp:txXfrm>
    </dsp:sp>
    <dsp:sp modelId="{AE02F902-1C80-4F21-8C03-94A75AEE9275}">
      <dsp:nvSpPr>
        <dsp:cNvPr id="0" name=""/>
        <dsp:cNvSpPr/>
      </dsp:nvSpPr>
      <dsp:spPr>
        <a:xfrm rot="1444953">
          <a:off x="2420011" y="2628483"/>
          <a:ext cx="893438" cy="37229"/>
        </a:xfrm>
        <a:custGeom>
          <a:avLst/>
          <a:gdLst/>
          <a:ahLst/>
          <a:cxnLst/>
          <a:rect l="0" t="0" r="0" b="0"/>
          <a:pathLst>
            <a:path>
              <a:moveTo>
                <a:pt x="0" y="18614"/>
              </a:moveTo>
              <a:lnTo>
                <a:pt x="893438" y="1861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4394" y="2624761"/>
        <a:ext cx="44671" cy="44671"/>
      </dsp:txXfrm>
    </dsp:sp>
    <dsp:sp modelId="{2D962B3F-32FD-46D4-AE40-172CE40E70D3}">
      <dsp:nvSpPr>
        <dsp:cNvPr id="0" name=""/>
        <dsp:cNvSpPr/>
      </dsp:nvSpPr>
      <dsp:spPr>
        <a:xfrm>
          <a:off x="3274566" y="2432782"/>
          <a:ext cx="4946968" cy="79320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2700" rIns="12700" bIns="12700" numCol="1" spcCol="1270" anchor="ctr" anchorCtr="0">
          <a:noAutofit/>
        </a:bodyPr>
        <a:lstStyle/>
        <a:p>
          <a:pPr marL="0" lvl="0" indent="0" algn="l" defTabSz="889000" rtl="0">
            <a:lnSpc>
              <a:spcPct val="90000"/>
            </a:lnSpc>
            <a:spcBef>
              <a:spcPct val="0"/>
            </a:spcBef>
            <a:spcAft>
              <a:spcPct val="35000"/>
            </a:spcAft>
            <a:buNone/>
          </a:pPr>
          <a:r>
            <a:rPr lang="el-GR" sz="2000" b="1" kern="1200" dirty="0"/>
            <a:t>Ενημέρωση</a:t>
          </a:r>
          <a:endParaRPr lang="en-US" sz="2000" b="1" kern="1200" dirty="0"/>
        </a:p>
      </dsp:txBody>
      <dsp:txXfrm>
        <a:off x="3297798" y="2456014"/>
        <a:ext cx="4900504" cy="746736"/>
      </dsp:txXfrm>
    </dsp:sp>
    <dsp:sp modelId="{DF56697D-7D91-4213-87E9-441964081CF8}">
      <dsp:nvSpPr>
        <dsp:cNvPr id="0" name=""/>
        <dsp:cNvSpPr/>
      </dsp:nvSpPr>
      <dsp:spPr>
        <a:xfrm rot="3606744">
          <a:off x="2048275" y="3155802"/>
          <a:ext cx="1636909" cy="37229"/>
        </a:xfrm>
        <a:custGeom>
          <a:avLst/>
          <a:gdLst/>
          <a:ahLst/>
          <a:cxnLst/>
          <a:rect l="0" t="0" r="0" b="0"/>
          <a:pathLst>
            <a:path>
              <a:moveTo>
                <a:pt x="0" y="18614"/>
              </a:moveTo>
              <a:lnTo>
                <a:pt x="1636909" y="1861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5807" y="3133494"/>
        <a:ext cx="81845" cy="81845"/>
      </dsp:txXfrm>
    </dsp:sp>
    <dsp:sp modelId="{4C48EAB1-A4A0-4395-B28B-24FFA8FA7D01}">
      <dsp:nvSpPr>
        <dsp:cNvPr id="0" name=""/>
        <dsp:cNvSpPr/>
      </dsp:nvSpPr>
      <dsp:spPr>
        <a:xfrm>
          <a:off x="3274566" y="3378921"/>
          <a:ext cx="4946968" cy="10101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2700" rIns="12700" bIns="12700" numCol="1" spcCol="1270" anchor="ctr" anchorCtr="0">
          <a:noAutofit/>
        </a:bodyPr>
        <a:lstStyle/>
        <a:p>
          <a:pPr marL="0" lvl="0" indent="0" algn="l" defTabSz="889000" rtl="0">
            <a:lnSpc>
              <a:spcPct val="100000"/>
            </a:lnSpc>
            <a:spcBef>
              <a:spcPct val="0"/>
            </a:spcBef>
            <a:spcAft>
              <a:spcPct val="35000"/>
            </a:spcAft>
            <a:buNone/>
          </a:pPr>
          <a:r>
            <a:rPr lang="el-GR" sz="2000" b="1" kern="1200" dirty="0"/>
            <a:t>Συγκέντρωση και κοινοποίηση πληροφοριών</a:t>
          </a:r>
          <a:endParaRPr lang="en-US" sz="2000" b="1" kern="1200" dirty="0"/>
        </a:p>
      </dsp:txBody>
      <dsp:txXfrm>
        <a:off x="3304154" y="3408509"/>
        <a:ext cx="4887792" cy="951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CEE19-A3FB-40A9-8CC4-B4B19E8B2285}">
      <dsp:nvSpPr>
        <dsp:cNvPr id="0" name=""/>
        <dsp:cNvSpPr/>
      </dsp:nvSpPr>
      <dsp:spPr>
        <a:xfrm>
          <a:off x="289560" y="0"/>
          <a:ext cx="7650480" cy="478155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716360-B9A0-4691-B788-B16B570F19FF}">
      <dsp:nvSpPr>
        <dsp:cNvPr id="0" name=""/>
        <dsp:cNvSpPr/>
      </dsp:nvSpPr>
      <dsp:spPr>
        <a:xfrm>
          <a:off x="1261170" y="3300225"/>
          <a:ext cx="198912" cy="198912"/>
        </a:xfrm>
        <a:prstGeom prst="ellips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ADF4E-5ED7-4990-B78E-16F23D3ADE3E}">
      <dsp:nvSpPr>
        <dsp:cNvPr id="0" name=""/>
        <dsp:cNvSpPr/>
      </dsp:nvSpPr>
      <dsp:spPr>
        <a:xfrm>
          <a:off x="1346660" y="3399682"/>
          <a:ext cx="2572183" cy="1381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0" numCol="1" spcCol="1270" anchor="t" anchorCtr="0">
          <a:noAutofit/>
        </a:bodyPr>
        <a:lstStyle/>
        <a:p>
          <a:pPr marL="0" lvl="0" indent="0" algn="l" defTabSz="889000" rtl="0">
            <a:lnSpc>
              <a:spcPct val="100000"/>
            </a:lnSpc>
            <a:spcBef>
              <a:spcPct val="0"/>
            </a:spcBef>
            <a:spcAft>
              <a:spcPct val="35000"/>
            </a:spcAft>
            <a:buNone/>
          </a:pPr>
          <a:r>
            <a:rPr lang="el-GR" sz="2000" b="1" kern="1200" dirty="0"/>
            <a:t>Προσέγγιση της φυσικής </a:t>
          </a:r>
          <a:r>
            <a:rPr lang="el-GR" sz="2000" b="1" kern="1200" dirty="0" err="1"/>
            <a:t>συνακολουθίας</a:t>
          </a:r>
          <a:endParaRPr lang="en-US" sz="2000" b="1" kern="1200" dirty="0"/>
        </a:p>
      </dsp:txBody>
      <dsp:txXfrm>
        <a:off x="1346660" y="3399682"/>
        <a:ext cx="2572183" cy="1381867"/>
      </dsp:txXfrm>
    </dsp:sp>
    <dsp:sp modelId="{01765CA8-492D-4736-B1A0-4657AA2DF9FF}">
      <dsp:nvSpPr>
        <dsp:cNvPr id="0" name=""/>
        <dsp:cNvSpPr/>
      </dsp:nvSpPr>
      <dsp:spPr>
        <a:xfrm>
          <a:off x="3016956" y="2000600"/>
          <a:ext cx="359572" cy="359572"/>
        </a:xfrm>
        <a:prstGeom prst="ellipse">
          <a:avLst/>
        </a:prstGeom>
        <a:solidFill>
          <a:schemeClr val="accent2">
            <a:shade val="80000"/>
            <a:hueOff val="30927"/>
            <a:satOff val="-33459"/>
            <a:lumOff val="194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EF447-0591-4882-BA0F-98C20EE687C4}">
      <dsp:nvSpPr>
        <dsp:cNvPr id="0" name=""/>
        <dsp:cNvSpPr/>
      </dsp:nvSpPr>
      <dsp:spPr>
        <a:xfrm>
          <a:off x="3148195" y="2328432"/>
          <a:ext cx="1776551" cy="188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0" numCol="1" spcCol="1270" anchor="t" anchorCtr="0">
          <a:noAutofit/>
        </a:bodyPr>
        <a:lstStyle/>
        <a:p>
          <a:pPr marL="0" lvl="0" indent="0" algn="l" defTabSz="889000">
            <a:lnSpc>
              <a:spcPct val="100000"/>
            </a:lnSpc>
            <a:spcBef>
              <a:spcPct val="0"/>
            </a:spcBef>
            <a:spcAft>
              <a:spcPct val="35000"/>
            </a:spcAft>
            <a:buNone/>
          </a:pPr>
          <a:r>
            <a:rPr lang="el-GR" sz="2000" b="1" kern="1200" dirty="0"/>
            <a:t>Τμήμα εξαγωγών</a:t>
          </a:r>
          <a:endParaRPr lang="en-US" sz="2000" b="1" kern="1200" dirty="0"/>
        </a:p>
      </dsp:txBody>
      <dsp:txXfrm>
        <a:off x="3148195" y="2328432"/>
        <a:ext cx="1776551" cy="1887065"/>
      </dsp:txXfrm>
    </dsp:sp>
    <dsp:sp modelId="{B07F0DDB-5E4D-446E-B3D6-35DCB9FAB43C}">
      <dsp:nvSpPr>
        <dsp:cNvPr id="0" name=""/>
        <dsp:cNvSpPr/>
      </dsp:nvSpPr>
      <dsp:spPr>
        <a:xfrm>
          <a:off x="5128488" y="1209732"/>
          <a:ext cx="497281" cy="497281"/>
        </a:xfrm>
        <a:prstGeom prst="ellipse">
          <a:avLst/>
        </a:prstGeom>
        <a:solidFill>
          <a:schemeClr val="accent2">
            <a:shade val="80000"/>
            <a:hueOff val="61853"/>
            <a:satOff val="-66919"/>
            <a:lumOff val="388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C572A-0A87-40C4-9967-728B63E82478}">
      <dsp:nvSpPr>
        <dsp:cNvPr id="0" name=""/>
        <dsp:cNvSpPr/>
      </dsp:nvSpPr>
      <dsp:spPr>
        <a:xfrm>
          <a:off x="5121606" y="1828475"/>
          <a:ext cx="2649459" cy="1773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0" numCol="1" spcCol="1270" anchor="t" anchorCtr="0">
          <a:noAutofit/>
        </a:bodyPr>
        <a:lstStyle/>
        <a:p>
          <a:pPr marL="0" lvl="0" indent="0" algn="l" defTabSz="889000">
            <a:lnSpc>
              <a:spcPct val="100000"/>
            </a:lnSpc>
            <a:spcBef>
              <a:spcPct val="0"/>
            </a:spcBef>
            <a:spcAft>
              <a:spcPct val="35000"/>
            </a:spcAft>
            <a:buNone/>
          </a:pPr>
          <a:r>
            <a:rPr lang="el-GR" sz="2000" b="1" kern="1200" dirty="0"/>
            <a:t>Διεύθυνση διεθνών επιχειρηματικών δραστηριοτήτων</a:t>
          </a:r>
          <a:endParaRPr lang="en-US" sz="2000" b="1" kern="1200" dirty="0"/>
        </a:p>
      </dsp:txBody>
      <dsp:txXfrm>
        <a:off x="5121606" y="1828475"/>
        <a:ext cx="2649459" cy="1773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4DDEE-EB90-447E-A467-A6402F52ECC4}">
      <dsp:nvSpPr>
        <dsp:cNvPr id="0" name=""/>
        <dsp:cNvSpPr/>
      </dsp:nvSpPr>
      <dsp:spPr>
        <a:xfrm>
          <a:off x="1193" y="72716"/>
          <a:ext cx="3241476" cy="32414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100000"/>
            </a:lnSpc>
            <a:spcBef>
              <a:spcPct val="0"/>
            </a:spcBef>
            <a:spcAft>
              <a:spcPct val="35000"/>
            </a:spcAft>
            <a:buNone/>
          </a:pPr>
          <a:r>
            <a:rPr lang="el-GR" sz="2900" kern="1200" dirty="0"/>
            <a:t>Παγκόσμιος σχεδιασμός</a:t>
          </a:r>
          <a:endParaRPr lang="en-US" sz="2900" kern="1200" dirty="0"/>
        </a:p>
      </dsp:txBody>
      <dsp:txXfrm>
        <a:off x="475896" y="547419"/>
        <a:ext cx="2292070" cy="2292070"/>
      </dsp:txXfrm>
    </dsp:sp>
    <dsp:sp modelId="{003F5F43-E8D5-41C1-B372-839A2AE292FD}">
      <dsp:nvSpPr>
        <dsp:cNvPr id="0" name=""/>
        <dsp:cNvSpPr/>
      </dsp:nvSpPr>
      <dsp:spPr>
        <a:xfrm rot="18467362">
          <a:off x="3092816" y="1067008"/>
          <a:ext cx="1271177" cy="0"/>
        </a:xfrm>
        <a:custGeom>
          <a:avLst/>
          <a:gdLst/>
          <a:ahLst/>
          <a:cxnLst/>
          <a:rect l="0" t="0" r="0" b="0"/>
          <a:pathLst>
            <a:path>
              <a:moveTo>
                <a:pt x="0" y="0"/>
              </a:moveTo>
              <a:lnTo>
                <a:pt x="127117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471F2-CC9A-4939-8A0A-93B718C28372}">
      <dsp:nvSpPr>
        <dsp:cNvPr id="0" name=""/>
        <dsp:cNvSpPr/>
      </dsp:nvSpPr>
      <dsp:spPr>
        <a:xfrm>
          <a:off x="4117868" y="564722"/>
          <a:ext cx="37888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D3EA0-A8C6-4462-974B-08500EA2ED9B}">
      <dsp:nvSpPr>
        <dsp:cNvPr id="0" name=""/>
        <dsp:cNvSpPr/>
      </dsp:nvSpPr>
      <dsp:spPr>
        <a:xfrm>
          <a:off x="4496752" y="356"/>
          <a:ext cx="2686626" cy="11287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l-GR" sz="2600" kern="1200" dirty="0"/>
            <a:t>Γνώση περιοχών</a:t>
          </a:r>
          <a:endParaRPr lang="en-US" sz="2600" kern="1200" dirty="0"/>
        </a:p>
      </dsp:txBody>
      <dsp:txXfrm>
        <a:off x="4496752" y="356"/>
        <a:ext cx="2686626" cy="1128732"/>
      </dsp:txXfrm>
    </dsp:sp>
    <dsp:sp modelId="{4CD1CC81-01FE-4166-9603-25E1E9371FC5}">
      <dsp:nvSpPr>
        <dsp:cNvPr id="0" name=""/>
        <dsp:cNvSpPr/>
      </dsp:nvSpPr>
      <dsp:spPr>
        <a:xfrm>
          <a:off x="3338941" y="1693455"/>
          <a:ext cx="778926" cy="0"/>
        </a:xfrm>
        <a:custGeom>
          <a:avLst/>
          <a:gdLst/>
          <a:ahLst/>
          <a:cxnLst/>
          <a:rect l="0" t="0" r="0" b="0"/>
          <a:pathLst>
            <a:path>
              <a:moveTo>
                <a:pt x="0" y="0"/>
              </a:moveTo>
              <a:lnTo>
                <a:pt x="77892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99ABD-A6BE-446B-A6AB-5C184DB102E5}">
      <dsp:nvSpPr>
        <dsp:cNvPr id="0" name=""/>
        <dsp:cNvSpPr/>
      </dsp:nvSpPr>
      <dsp:spPr>
        <a:xfrm>
          <a:off x="4117868" y="1693455"/>
          <a:ext cx="37888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27CF8-FC6E-41DD-AAA1-22418D98B125}">
      <dsp:nvSpPr>
        <dsp:cNvPr id="0" name=""/>
        <dsp:cNvSpPr/>
      </dsp:nvSpPr>
      <dsp:spPr>
        <a:xfrm>
          <a:off x="4496752" y="1129088"/>
          <a:ext cx="2686626" cy="11287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l-GR" sz="2600" kern="1200" dirty="0"/>
            <a:t>Γνώση προϊόντων</a:t>
          </a:r>
          <a:endParaRPr lang="en-US" sz="2600" kern="1200" dirty="0"/>
        </a:p>
      </dsp:txBody>
      <dsp:txXfrm>
        <a:off x="4496752" y="1129088"/>
        <a:ext cx="2686626" cy="1128732"/>
      </dsp:txXfrm>
    </dsp:sp>
    <dsp:sp modelId="{D5C9F847-2BFC-4078-80B1-A13C6F7F7B3A}">
      <dsp:nvSpPr>
        <dsp:cNvPr id="0" name=""/>
        <dsp:cNvSpPr/>
      </dsp:nvSpPr>
      <dsp:spPr>
        <a:xfrm rot="3132638">
          <a:off x="3092816" y="2319901"/>
          <a:ext cx="1271177" cy="0"/>
        </a:xfrm>
        <a:custGeom>
          <a:avLst/>
          <a:gdLst/>
          <a:ahLst/>
          <a:cxnLst/>
          <a:rect l="0" t="0" r="0" b="0"/>
          <a:pathLst>
            <a:path>
              <a:moveTo>
                <a:pt x="0" y="0"/>
              </a:moveTo>
              <a:lnTo>
                <a:pt x="127117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7DE34-1713-43A9-B71D-CEFDBA19BAF5}">
      <dsp:nvSpPr>
        <dsp:cNvPr id="0" name=""/>
        <dsp:cNvSpPr/>
      </dsp:nvSpPr>
      <dsp:spPr>
        <a:xfrm>
          <a:off x="4117868" y="2822187"/>
          <a:ext cx="37888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934FC-9389-4442-AE97-A47AE7C75040}">
      <dsp:nvSpPr>
        <dsp:cNvPr id="0" name=""/>
        <dsp:cNvSpPr/>
      </dsp:nvSpPr>
      <dsp:spPr>
        <a:xfrm>
          <a:off x="4496752" y="2257821"/>
          <a:ext cx="2686626" cy="11287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l-GR" sz="2600" kern="1200" dirty="0"/>
            <a:t>Γνώση λειτουργιών</a:t>
          </a:r>
          <a:endParaRPr lang="en-US" sz="2600" kern="1200" dirty="0"/>
        </a:p>
      </dsp:txBody>
      <dsp:txXfrm>
        <a:off x="4496752" y="2257821"/>
        <a:ext cx="2686626" cy="1128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2DF39-50FC-4DCE-A180-12DF31BB58A0}">
      <dsp:nvSpPr>
        <dsp:cNvPr id="0" name=""/>
        <dsp:cNvSpPr/>
      </dsp:nvSpPr>
      <dsp:spPr>
        <a:xfrm>
          <a:off x="875" y="293550"/>
          <a:ext cx="3186559" cy="159327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100000"/>
            </a:lnSpc>
            <a:spcBef>
              <a:spcPct val="0"/>
            </a:spcBef>
            <a:spcAft>
              <a:spcPct val="35000"/>
            </a:spcAft>
            <a:buNone/>
          </a:pPr>
          <a:r>
            <a:rPr lang="el-GR" sz="2800" kern="1200" dirty="0"/>
            <a:t>Σχετιζόμενα προϊόντα</a:t>
          </a:r>
          <a:endParaRPr lang="en-US" sz="2800" kern="1200" dirty="0"/>
        </a:p>
      </dsp:txBody>
      <dsp:txXfrm>
        <a:off x="47541" y="340216"/>
        <a:ext cx="3093227" cy="1499947"/>
      </dsp:txXfrm>
    </dsp:sp>
    <dsp:sp modelId="{4591769D-0F01-4A4A-AEC8-9F484AF6D61F}">
      <dsp:nvSpPr>
        <dsp:cNvPr id="0" name=""/>
        <dsp:cNvSpPr/>
      </dsp:nvSpPr>
      <dsp:spPr>
        <a:xfrm>
          <a:off x="319531" y="1886830"/>
          <a:ext cx="318655" cy="1194959"/>
        </a:xfrm>
        <a:custGeom>
          <a:avLst/>
          <a:gdLst/>
          <a:ahLst/>
          <a:cxnLst/>
          <a:rect l="0" t="0" r="0" b="0"/>
          <a:pathLst>
            <a:path>
              <a:moveTo>
                <a:pt x="0" y="0"/>
              </a:moveTo>
              <a:lnTo>
                <a:pt x="0" y="1194959"/>
              </a:lnTo>
              <a:lnTo>
                <a:pt x="318655" y="119495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DE6A04-6CFA-4C5E-9B64-AE7FAD22890B}">
      <dsp:nvSpPr>
        <dsp:cNvPr id="0" name=""/>
        <dsp:cNvSpPr/>
      </dsp:nvSpPr>
      <dsp:spPr>
        <a:xfrm>
          <a:off x="638187" y="2285149"/>
          <a:ext cx="2549247" cy="159327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100000"/>
            </a:lnSpc>
            <a:spcBef>
              <a:spcPct val="0"/>
            </a:spcBef>
            <a:spcAft>
              <a:spcPct val="35000"/>
            </a:spcAft>
            <a:buNone/>
          </a:pPr>
          <a:r>
            <a:rPr lang="el-GR" sz="2800" kern="1200" dirty="0"/>
            <a:t>Μορφή πολλαπλών διευθύνσεων</a:t>
          </a:r>
          <a:endParaRPr lang="en-US" sz="2800" kern="1200" dirty="0"/>
        </a:p>
      </dsp:txBody>
      <dsp:txXfrm>
        <a:off x="684853" y="2331815"/>
        <a:ext cx="2455915" cy="1499947"/>
      </dsp:txXfrm>
    </dsp:sp>
    <dsp:sp modelId="{73972826-8349-48AC-8A7F-4C10A9BF7C08}">
      <dsp:nvSpPr>
        <dsp:cNvPr id="0" name=""/>
        <dsp:cNvSpPr/>
      </dsp:nvSpPr>
      <dsp:spPr>
        <a:xfrm>
          <a:off x="3984074" y="293550"/>
          <a:ext cx="3186559" cy="159327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100000"/>
            </a:lnSpc>
            <a:spcBef>
              <a:spcPct val="0"/>
            </a:spcBef>
            <a:spcAft>
              <a:spcPct val="35000"/>
            </a:spcAft>
            <a:buNone/>
          </a:pPr>
          <a:r>
            <a:rPr lang="el-GR" sz="2800" kern="1200" dirty="0"/>
            <a:t>Ασυσχέτιστα προϊόντα</a:t>
          </a:r>
          <a:endParaRPr lang="en-US" sz="2800" kern="1200" dirty="0"/>
        </a:p>
      </dsp:txBody>
      <dsp:txXfrm>
        <a:off x="4030740" y="340216"/>
        <a:ext cx="3093227" cy="1499947"/>
      </dsp:txXfrm>
    </dsp:sp>
    <dsp:sp modelId="{2B9128C3-C2F4-423A-B8BA-DC1391663187}">
      <dsp:nvSpPr>
        <dsp:cNvPr id="0" name=""/>
        <dsp:cNvSpPr/>
      </dsp:nvSpPr>
      <dsp:spPr>
        <a:xfrm>
          <a:off x="4302730" y="1886830"/>
          <a:ext cx="318655" cy="1194959"/>
        </a:xfrm>
        <a:custGeom>
          <a:avLst/>
          <a:gdLst/>
          <a:ahLst/>
          <a:cxnLst/>
          <a:rect l="0" t="0" r="0" b="0"/>
          <a:pathLst>
            <a:path>
              <a:moveTo>
                <a:pt x="0" y="0"/>
              </a:moveTo>
              <a:lnTo>
                <a:pt x="0" y="1194959"/>
              </a:lnTo>
              <a:lnTo>
                <a:pt x="318655" y="119495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1C535-47CE-4713-8754-1727BDBE7BA6}">
      <dsp:nvSpPr>
        <dsp:cNvPr id="0" name=""/>
        <dsp:cNvSpPr/>
      </dsp:nvSpPr>
      <dsp:spPr>
        <a:xfrm>
          <a:off x="4621386" y="2285149"/>
          <a:ext cx="2549247" cy="159327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100000"/>
            </a:lnSpc>
            <a:spcBef>
              <a:spcPct val="0"/>
            </a:spcBef>
            <a:spcAft>
              <a:spcPct val="35000"/>
            </a:spcAft>
            <a:buNone/>
          </a:pPr>
          <a:r>
            <a:rPr lang="el-GR" sz="2800" kern="1200" dirty="0"/>
            <a:t>Μορφή εταιρείας συμμετοχών</a:t>
          </a:r>
          <a:endParaRPr lang="en-US" sz="2800" kern="1200" dirty="0"/>
        </a:p>
      </dsp:txBody>
      <dsp:txXfrm>
        <a:off x="4668052" y="2331815"/>
        <a:ext cx="2455915" cy="14999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E1940-D8F2-4BD6-B8B6-2D3EF887B48D}">
      <dsp:nvSpPr>
        <dsp:cNvPr id="0" name=""/>
        <dsp:cNvSpPr/>
      </dsp:nvSpPr>
      <dsp:spPr>
        <a:xfrm rot="20889">
          <a:off x="2592455" y="2506821"/>
          <a:ext cx="758827" cy="0"/>
        </a:xfrm>
        <a:custGeom>
          <a:avLst/>
          <a:gdLst/>
          <a:ahLst/>
          <a:cxnLst/>
          <a:rect l="0" t="0" r="0" b="0"/>
          <a:pathLst>
            <a:path>
              <a:moveTo>
                <a:pt x="0" y="0"/>
              </a:moveTo>
              <a:lnTo>
                <a:pt x="758827"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08272-E4CF-468B-96B3-C4C8909AA77D}">
      <dsp:nvSpPr>
        <dsp:cNvPr id="0" name=""/>
        <dsp:cNvSpPr/>
      </dsp:nvSpPr>
      <dsp:spPr>
        <a:xfrm>
          <a:off x="0" y="1728543"/>
          <a:ext cx="2592462" cy="1536192"/>
        </a:xfrm>
        <a:prstGeom prst="roundRect">
          <a:avLst/>
        </a:prstGeom>
        <a:solidFill>
          <a:schemeClr val="accent2"/>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0">
            <a:lnSpc>
              <a:spcPct val="100000"/>
            </a:lnSpc>
            <a:spcBef>
              <a:spcPct val="0"/>
            </a:spcBef>
            <a:spcAft>
              <a:spcPct val="35000"/>
            </a:spcAft>
            <a:buNone/>
          </a:pPr>
          <a:r>
            <a:rPr lang="el-GR" sz="2400" b="1" kern="1200" dirty="0">
              <a:solidFill>
                <a:schemeClr val="bg1"/>
              </a:solidFill>
            </a:rPr>
            <a:t>Πολυεθνική εταιρεία</a:t>
          </a:r>
          <a:endParaRPr lang="en-US" sz="2400" b="1" kern="1200" dirty="0">
            <a:solidFill>
              <a:schemeClr val="bg1"/>
            </a:solidFill>
          </a:endParaRPr>
        </a:p>
      </dsp:txBody>
      <dsp:txXfrm>
        <a:off x="74991" y="1803534"/>
        <a:ext cx="2442480" cy="1386210"/>
      </dsp:txXfrm>
    </dsp:sp>
    <dsp:sp modelId="{68CEDC1A-C7ED-4817-9305-3A0490218AC9}">
      <dsp:nvSpPr>
        <dsp:cNvPr id="0" name=""/>
        <dsp:cNvSpPr/>
      </dsp:nvSpPr>
      <dsp:spPr>
        <a:xfrm>
          <a:off x="3351275" y="2001095"/>
          <a:ext cx="2169851" cy="1029248"/>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0">
            <a:lnSpc>
              <a:spcPct val="100000"/>
            </a:lnSpc>
            <a:spcBef>
              <a:spcPct val="0"/>
            </a:spcBef>
            <a:spcAft>
              <a:spcPct val="35000"/>
            </a:spcAft>
            <a:buNone/>
          </a:pPr>
          <a:r>
            <a:rPr lang="el-GR" sz="2400" b="1" kern="1200" dirty="0"/>
            <a:t>Διοικητικό συμβούλιο</a:t>
          </a:r>
          <a:endParaRPr lang="en-US" sz="2400" b="1" kern="1200" dirty="0"/>
        </a:p>
      </dsp:txBody>
      <dsp:txXfrm>
        <a:off x="3401519" y="2051339"/>
        <a:ext cx="2069363" cy="928760"/>
      </dsp:txXfrm>
    </dsp:sp>
    <dsp:sp modelId="{9B4217A9-3ECD-49CC-B021-5304A9835B11}">
      <dsp:nvSpPr>
        <dsp:cNvPr id="0" name=""/>
        <dsp:cNvSpPr/>
      </dsp:nvSpPr>
      <dsp:spPr>
        <a:xfrm rot="18637660">
          <a:off x="4733933" y="1688283"/>
          <a:ext cx="824320" cy="0"/>
        </a:xfrm>
        <a:custGeom>
          <a:avLst/>
          <a:gdLst/>
          <a:ahLst/>
          <a:cxnLst/>
          <a:rect l="0" t="0" r="0" b="0"/>
          <a:pathLst>
            <a:path>
              <a:moveTo>
                <a:pt x="0" y="0"/>
              </a:moveTo>
              <a:lnTo>
                <a:pt x="824320" y="0"/>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D49EC-DCDB-48B1-A833-F7E50BE33AA7}">
      <dsp:nvSpPr>
        <dsp:cNvPr id="0" name=""/>
        <dsp:cNvSpPr/>
      </dsp:nvSpPr>
      <dsp:spPr>
        <a:xfrm>
          <a:off x="3737025" y="346222"/>
          <a:ext cx="4237920" cy="1029248"/>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l-GR" sz="2400" b="1" kern="1200" dirty="0"/>
            <a:t>Ελάχιστη εξουσία</a:t>
          </a:r>
          <a:endParaRPr lang="en-US" sz="2400" b="1" kern="1200" dirty="0"/>
        </a:p>
      </dsp:txBody>
      <dsp:txXfrm>
        <a:off x="3787269" y="396466"/>
        <a:ext cx="4137432" cy="928760"/>
      </dsp:txXfrm>
    </dsp:sp>
    <dsp:sp modelId="{EB413E8C-CC56-48D3-B6C4-35B1314267A6}">
      <dsp:nvSpPr>
        <dsp:cNvPr id="0" name=""/>
        <dsp:cNvSpPr/>
      </dsp:nvSpPr>
      <dsp:spPr>
        <a:xfrm rot="2962340">
          <a:off x="4733933" y="3343155"/>
          <a:ext cx="824320" cy="0"/>
        </a:xfrm>
        <a:custGeom>
          <a:avLst/>
          <a:gdLst/>
          <a:ahLst/>
          <a:cxnLst/>
          <a:rect l="0" t="0" r="0" b="0"/>
          <a:pathLst>
            <a:path>
              <a:moveTo>
                <a:pt x="0" y="0"/>
              </a:moveTo>
              <a:lnTo>
                <a:pt x="824320" y="0"/>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E0F79-8CDF-4D6B-9346-2193FA49D8F6}">
      <dsp:nvSpPr>
        <dsp:cNvPr id="0" name=""/>
        <dsp:cNvSpPr/>
      </dsp:nvSpPr>
      <dsp:spPr>
        <a:xfrm>
          <a:off x="3737025" y="3655967"/>
          <a:ext cx="4237920" cy="1029248"/>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rtl="0">
            <a:lnSpc>
              <a:spcPct val="100000"/>
            </a:lnSpc>
            <a:spcBef>
              <a:spcPct val="0"/>
            </a:spcBef>
            <a:spcAft>
              <a:spcPct val="35000"/>
            </a:spcAft>
            <a:buNone/>
          </a:pPr>
          <a:r>
            <a:rPr lang="el-GR" sz="2400" b="1" kern="1200" dirty="0"/>
            <a:t>Σημαντική εξουσία λήψης αποφάσεων</a:t>
          </a:r>
          <a:endParaRPr lang="en-US" sz="2400" b="1" kern="1200" dirty="0"/>
        </a:p>
      </dsp:txBody>
      <dsp:txXfrm>
        <a:off x="3787269" y="3706211"/>
        <a:ext cx="4137432" cy="928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A6DA8-59A4-4459-8298-BBF4D87D3E9E}" type="datetimeFigureOut">
              <a:rPr lang="en-US" smtClean="0"/>
              <a:pPr/>
              <a:t>9/23/2019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9BACE-01EE-4DE2-98CE-800782D456FC}" type="slidenum">
              <a:rPr lang="en-US" smtClean="0"/>
              <a:pPr/>
              <a:t>‹#›</a:t>
            </a:fld>
            <a:endParaRPr lang="en-US"/>
          </a:p>
        </p:txBody>
      </p:sp>
    </p:spTree>
    <p:extLst>
      <p:ext uri="{BB962C8B-B14F-4D97-AF65-F5344CB8AC3E}">
        <p14:creationId xmlns:p14="http://schemas.microsoft.com/office/powerpoint/2010/main" val="1426756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A2DF-DA49-4AB0-A3BF-CD2C467D0D7F}" type="datetimeFigureOut">
              <a:rPr lang="en-US" smtClean="0"/>
              <a:pPr/>
              <a:t>9/23/2019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DCC-EE18-4545-A460-FEB7AB82EEA5}" type="slidenum">
              <a:rPr lang="en-US" smtClean="0"/>
              <a:pPr/>
              <a:t>‹#›</a:t>
            </a:fld>
            <a:endParaRPr lang="en-US"/>
          </a:p>
        </p:txBody>
      </p:sp>
    </p:spTree>
    <p:extLst>
      <p:ext uri="{BB962C8B-B14F-4D97-AF65-F5344CB8AC3E}">
        <p14:creationId xmlns:p14="http://schemas.microsoft.com/office/powerpoint/2010/main" val="3139514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95DCC-EE18-4545-A460-FEB7AB82EEA5}" type="slidenum">
              <a:rPr lang="en-US" smtClean="0"/>
              <a:pPr/>
              <a:t>1</a:t>
            </a:fld>
            <a:endParaRPr lang="en-US"/>
          </a:p>
        </p:txBody>
      </p:sp>
    </p:spTree>
    <p:extLst>
      <p:ext uri="{BB962C8B-B14F-4D97-AF65-F5344CB8AC3E}">
        <p14:creationId xmlns:p14="http://schemas.microsoft.com/office/powerpoint/2010/main" val="165404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global area design organizes the firm’s activities around specific areas or regions of the world. </a:t>
            </a:r>
            <a:r>
              <a:rPr lang="en-US" dirty="0"/>
              <a:t>This system is particularly useful in two situations: </a:t>
            </a:r>
          </a:p>
          <a:p>
            <a:pPr marL="685800" marR="0" lvl="1" indent="-228600" algn="l" defTabSz="914400" rtl="0" eaLnBrk="1" fontAlgn="auto" latinLnBrk="0" hangingPunct="1">
              <a:lnSpc>
                <a:spcPct val="100000"/>
              </a:lnSpc>
              <a:spcBef>
                <a:spcPts val="0"/>
              </a:spcBef>
              <a:buClrTx/>
              <a:buSzTx/>
              <a:buFont typeface="+mj-lt"/>
              <a:buAutoNum type="arabicPeriod"/>
              <a:tabLst/>
              <a:defRPr/>
            </a:pPr>
            <a:r>
              <a:rPr lang="en-US" dirty="0"/>
              <a:t>In a firm whose strategy is driven by marketing rather than predicated on manufacturing efficiencies or technological innovation.</a:t>
            </a:r>
          </a:p>
          <a:p>
            <a:pPr marL="685800" marR="0" lvl="1" indent="-228600" algn="l" defTabSz="914400" rtl="0" eaLnBrk="1" fontAlgn="auto" latinLnBrk="0" hangingPunct="1">
              <a:lnSpc>
                <a:spcPct val="100000"/>
              </a:lnSpc>
              <a:spcBef>
                <a:spcPts val="0"/>
              </a:spcBef>
              <a:buClrTx/>
              <a:buSzTx/>
              <a:buFont typeface="+mj-lt"/>
              <a:buAutoNum type="arabicPeriod"/>
              <a:tabLst/>
              <a:defRPr/>
            </a:pPr>
            <a:r>
              <a:rPr lang="en-US" dirty="0"/>
              <a:t>In a firm whose competitive strength lies in the reputation of its brand name products.</a:t>
            </a:r>
          </a:p>
          <a:p>
            <a:pPr marL="171450" marR="0" indent="-171450" algn="l" defTabSz="914400" rtl="0" eaLnBrk="1" fontAlgn="auto" latinLnBrk="0" hangingPunct="1">
              <a:lnSpc>
                <a:spcPct val="100000"/>
              </a:lnSpc>
              <a:spcBef>
                <a:spcPts val="0"/>
              </a:spcBef>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Further, the geographical focus of this design allows a firm to develop expertise about the local market. </a:t>
            </a:r>
            <a:r>
              <a:rPr lang="en-US" dirty="0"/>
              <a:t>Area managers can adapt the firm’s products to meet local needs and respond to changes in the local marketplace. They also can tailor the product mix they offer within a given area. </a:t>
            </a:r>
          </a:p>
          <a:p>
            <a:pPr marL="171450" marR="0" indent="-17145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t>The global area design does have disadvantages. By focusing on the needs of the area market, the firm may sacrifice cost efficiencies that might be gained through global production. Diffusion of technology is also slowed because innovations generated in one area division may not be adopted by all the others. Therefore, this design may not be suitable for product lines undergoing rapid technological change. Further, the global area design results in duplication of resources because each area division must have its own functional specialists, product experts, and, in many cases, production facilities. And finally, it makes coordination across areas expensive and discourages global product planning.</a:t>
            </a:r>
          </a:p>
          <a:p>
            <a:pPr marL="171450" marR="0" indent="-171450" algn="l" defTabSz="914400" rtl="0" eaLnBrk="1" fontAlgn="auto" latinLnBrk="0" hangingPunct="1">
              <a:lnSpc>
                <a:spcPct val="100000"/>
              </a:lnSpc>
              <a:spcBef>
                <a:spcPts val="0"/>
              </a:spcBef>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10</a:t>
            </a:fld>
            <a:endParaRPr lang="en-US" dirty="0"/>
          </a:p>
        </p:txBody>
      </p:sp>
    </p:spTree>
    <p:extLst>
      <p:ext uri="{BB962C8B-B14F-4D97-AF65-F5344CB8AC3E}">
        <p14:creationId xmlns:p14="http://schemas.microsoft.com/office/powerpoint/2010/main" val="428406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The global functional design calls for a firm to create departments or divisions that have worldwide responsibility for the common organizational functions—finance, operations, marketing, R&amp;D, and human resources management. This design is used by MNCs that have relatively narrow or similar product lines. It results in what is often called a U-form organization, where the “U” stands for </a:t>
            </a:r>
            <a:r>
              <a:rPr lang="en-US" i="1" dirty="0"/>
              <a:t>unity</a:t>
            </a:r>
            <a:r>
              <a:rPr lang="en-US" dirty="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The global functional design offers several advantages. First of all, the firm can easily transfer expertise within each functional area. Second, managers can maintain highly centralized control over functional operations. Finally, the global functional design focuses attention on the key functions of the firm.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Despite these advantages, this design is inappropriate for many businesses. For one thing, the global functional design is practical only when the firm has relatively few products or customers. For another, coordination between divisions can be a major problem. Finally, there may also be duplication of resources among managers.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Because of these problems, the global functional design has limited applicability. It is used by many firms engaged in extracting and processing natural resources, such as the mining and energy industries, because in their case the ability to transfer technical expertise is important.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11</a:t>
            </a:fld>
            <a:endParaRPr lang="en-US" dirty="0"/>
          </a:p>
        </p:txBody>
      </p:sp>
    </p:spTree>
    <p:extLst>
      <p:ext uri="{BB962C8B-B14F-4D97-AF65-F5344CB8AC3E}">
        <p14:creationId xmlns:p14="http://schemas.microsoft.com/office/powerpoint/2010/main" val="303929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a:t>
            </a:r>
            <a:r>
              <a:rPr lang="en-US" sz="1200" b="1" kern="1200" dirty="0">
                <a:solidFill>
                  <a:schemeClr val="tx1"/>
                </a:solidFill>
                <a:latin typeface="Times New Roman" pitchFamily="18" charset="0"/>
                <a:ea typeface="+mn-ea"/>
                <a:cs typeface="Times New Roman" pitchFamily="18" charset="0"/>
              </a:rPr>
              <a:t>global customer design </a:t>
            </a:r>
            <a:r>
              <a:rPr lang="en-US" sz="1200" kern="1200" dirty="0">
                <a:solidFill>
                  <a:schemeClr val="tx1"/>
                </a:solidFill>
                <a:latin typeface="Times New Roman" pitchFamily="18" charset="0"/>
                <a:ea typeface="+mn-ea"/>
                <a:cs typeface="Times New Roman" pitchFamily="18" charset="0"/>
              </a:rPr>
              <a:t>is used when a firm serves different customers or customer groups, each with specific needs calling for special expertise or attention.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This design is useful when the various customer groups targeted by a firm are so diverse as to require totally distinct marketing approaches. The global customer approach allows the firm to meet the specific needs of each customer segment and track how well the firm’s products or services are doing among those segments. On the other hand, the global customer design may lead to a significant duplication of resources, if each customer group needs its own area and functional specialists. Coordination between the different divisions is also difficult because each is concerned with a fundamentally different market.</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12</a:t>
            </a:fld>
            <a:endParaRPr lang="en-US" dirty="0"/>
          </a:p>
        </p:txBody>
      </p:sp>
    </p:spTree>
    <p:extLst>
      <p:ext uri="{BB962C8B-B14F-4D97-AF65-F5344CB8AC3E}">
        <p14:creationId xmlns:p14="http://schemas.microsoft.com/office/powerpoint/2010/main" val="118315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 global matrix design is the result of superimposing one form of organization design on top of an existing, different form. The resulting design is usually quite fluid, with new matrix dimensions being created, downscaled, and eliminated as needed. For example, the global matrix design shown in Figure 14.5 was created by superimposing a global product design (shown down the side) on an existing global functional design (shown across the top).</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13</a:t>
            </a:fld>
            <a:endParaRPr lang="en-US" dirty="0"/>
          </a:p>
        </p:txBody>
      </p:sp>
    </p:spTree>
    <p:extLst>
      <p:ext uri="{BB962C8B-B14F-4D97-AF65-F5344CB8AC3E}">
        <p14:creationId xmlns:p14="http://schemas.microsoft.com/office/powerpoint/2010/main" val="202690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An advantage of the global matrix design is that it helps bring together the functional, area, and product expertise of the firm into teams to develop new products or respond to new challenges in the global marketplace. The global matrix design thus promotes organizational flexibility. It allows firms to take advantage of functional, area, customer, and product organization designs as needed while simultaneously minimizing the disadvantages of each. Members of a product development team can be added or dropped from the team as the firm’s needs change. The global matrix design also promotes coordination and communication among managers from different divisions.</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global matrix design has limitations, however. First of all, it is not appropriate for a firm that has few products and that operates in relatively stable markets.  Second, it often puts employees in the position of being accountable to more than one manager. As a result, the individual may have split loyalties—caught between competing sets of demands and pressures. Similarly, the global matrix design creates a paradox regarding authority. On the one hand, part of the design’s purpose is to put decision-making authority into the hands of those managers most able to use it quickly. On the other hand, because reporting relationships are so complex and vague, getting approval for major decisions may actually take longer. Finally, the global matrix design tends to promote compromises, or decisions based on the relative political clout of the managers involved.</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14</a:t>
            </a:fld>
            <a:endParaRPr lang="en-US" dirty="0"/>
          </a:p>
        </p:txBody>
      </p:sp>
    </p:spTree>
    <p:extLst>
      <p:ext uri="{BB962C8B-B14F-4D97-AF65-F5344CB8AC3E}">
        <p14:creationId xmlns:p14="http://schemas.microsoft.com/office/powerpoint/2010/main" val="137819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Each global form of international organization design described in this section represents an ideal or pure type. Most firms, however, create a hybrid design that best suits their purposes, as dictated in part by their size, strategy, technology, environment, and culture. </a:t>
            </a:r>
          </a:p>
          <a:p>
            <a:pPr marL="171450" indent="-171450" hangingPunct="0">
              <a:buFont typeface="Arial" panose="020B0604020202020204" pitchFamily="34" charset="0"/>
              <a:buChar char="•"/>
            </a:pPr>
            <a:r>
              <a:rPr lang="en-US" dirty="0"/>
              <a:t>Managers start with the basic prototypes, merge and adjust them, and create new elements as they respond to changes in the organization’s strategy and competitive environment. </a:t>
            </a:r>
            <a:r>
              <a:rPr lang="en-US" sz="1200" kern="1200" dirty="0">
                <a:solidFill>
                  <a:schemeClr val="tx1"/>
                </a:solidFill>
                <a:latin typeface="Times New Roman" pitchFamily="18" charset="0"/>
                <a:ea typeface="+mn-ea"/>
                <a:cs typeface="Times New Roman" pitchFamily="18" charset="0"/>
              </a:rPr>
              <a:t>In fact, if it were possible to compare the designs used by the world’s 500 largest MNCs, no two would look exactly the same.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15</a:t>
            </a:fld>
            <a:endParaRPr lang="en-US" dirty="0"/>
          </a:p>
        </p:txBody>
      </p:sp>
    </p:spTree>
    <p:extLst>
      <p:ext uri="{BB962C8B-B14F-4D97-AF65-F5344CB8AC3E}">
        <p14:creationId xmlns:p14="http://schemas.microsoft.com/office/powerpoint/2010/main" val="376763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In addition to the fundamental issues of organization design we have addressed, </a:t>
            </a:r>
            <a:r>
              <a:rPr lang="en-US" dirty="0"/>
              <a:t>multinational corporations </a:t>
            </a:r>
            <a:r>
              <a:rPr lang="en-US" sz="1200" kern="1200" dirty="0">
                <a:solidFill>
                  <a:schemeClr val="tx1"/>
                </a:solidFill>
                <a:latin typeface="Times New Roman" pitchFamily="18" charset="0"/>
                <a:ea typeface="+mn-ea"/>
                <a:cs typeface="Times New Roman" pitchFamily="18" charset="0"/>
              </a:rPr>
              <a:t>also face a number of other related organizational issues that must be carefully managed.</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16</a:t>
            </a:fld>
            <a:endParaRPr lang="en-US" dirty="0"/>
          </a:p>
        </p:txBody>
      </p:sp>
    </p:spTree>
    <p:extLst>
      <p:ext uri="{BB962C8B-B14F-4D97-AF65-F5344CB8AC3E}">
        <p14:creationId xmlns:p14="http://schemas.microsoft.com/office/powerpoint/2010/main" val="74825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When designing its organization, an MNC must make a particularly critical decision that determines the level of autonomy, power, and control it wants to grant its subsidiaries. </a:t>
            </a:r>
          </a:p>
          <a:p>
            <a:pPr marL="171450" indent="-171450" hangingPunct="0">
              <a:buFont typeface="Arial" panose="020B0604020202020204" pitchFamily="34" charset="0"/>
              <a:buChar char="•"/>
            </a:pPr>
            <a:r>
              <a:rPr lang="en-US" dirty="0"/>
              <a:t>Suppose it decentralizes decision making by giving subsidiaries the authority to make finance, production, and marketing decisions. This approach allows those closest to the market to respond quickly to changes in local conditions. However, local managers may focus on the subsidiary’s needs rather than on the firm’s overall needs. </a:t>
            </a:r>
          </a:p>
          <a:p>
            <a:pPr marL="171450" indent="-171450" hangingPunct="0">
              <a:buFont typeface="Arial" panose="020B0604020202020204" pitchFamily="34" charset="0"/>
              <a:buChar char="•"/>
            </a:pPr>
            <a:r>
              <a:rPr lang="en-US" dirty="0"/>
              <a:t>An MNC can remedy this deficiency by tightly centralizing decision-making authority at corporate headquarters. Decisions made by the corporate staff can then take into account the firm’s overall needs. However, these decisions often hinder the ability of subsidiary managers to quickly and effectively respond to changes in their local market conditions. </a:t>
            </a:r>
          </a:p>
          <a:p>
            <a:pPr marL="171450" indent="-171450" hangingPunct="0">
              <a:buFont typeface="Arial" panose="020B0604020202020204" pitchFamily="34" charset="0"/>
              <a:buChar char="•"/>
            </a:pPr>
            <a:r>
              <a:rPr lang="en-US" dirty="0"/>
              <a:t>Because both centralization and decentralization offer attractive benefits, most firms constantly tinker with a blend of the two, the purpose being to achieve the best outcome in terms of overall strategy.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17</a:t>
            </a:fld>
            <a:endParaRPr lang="en-US" dirty="0"/>
          </a:p>
        </p:txBody>
      </p:sp>
    </p:spTree>
    <p:extLst>
      <p:ext uri="{BB962C8B-B14F-4D97-AF65-F5344CB8AC3E}">
        <p14:creationId xmlns:p14="http://schemas.microsoft.com/office/powerpoint/2010/main" val="527908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An MNC typically incorporates each of its subsidiaries in the subsidiary’s country of operation. Most countries require each corporation, including a wholly-owned subsidiary of a foreign MNC, to have a board of directors. The board is elected by corporate shareholders, is responsible to those shareholders for the effective management of the subsidiary, and oversees the activities of the subsidiary’s top-level managers.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issue facing most MNCs is whether to view the creation of a subsidiary board of directors as a pro forma exercise </a:t>
            </a:r>
            <a:r>
              <a:rPr lang="en-US" dirty="0"/>
              <a:t>(thus giving </a:t>
            </a:r>
            <a:r>
              <a:rPr lang="en-US" sz="1200" kern="1200" dirty="0">
                <a:solidFill>
                  <a:schemeClr val="tx1"/>
                </a:solidFill>
                <a:latin typeface="Times New Roman" pitchFamily="18" charset="0"/>
                <a:ea typeface="+mn-ea"/>
                <a:cs typeface="Times New Roman" pitchFamily="18" charset="0"/>
              </a:rPr>
              <a:t>the board little authority), or to empower the board with substantial decision-making authority. </a:t>
            </a:r>
            <a:r>
              <a:rPr lang="en-US" dirty="0"/>
              <a:t>As a rule, a subsidiary board is most useful when the subsidiary has a great deal of autonomy, its own self-contained management structure, and a business identity separate from the parent’s.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Empowering the subsidiary’s board promotes decentralization. Foreign subsidiaries may need the authority to act quickly and decisively without having to always seek the parent’s approval. Also, if the MNC decentralizes authority to local levels, an active board provides clear accountability and a reporting link back to corporate headquarters.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Some MNCs also have found that appointing prominent local citizens to the subsidiary’s board is helpful in conducting business in a foreign country. These members can help the subsidiary integrate into the local business community. They can also be an effective source of information for both parent and subsidiary about local business and political conditions. A subsidiary board also can help monitor the subsidiary’s ethical and social responsibility practices.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 potential disadvantage of empowering a subsidiary’s board is that the subsidiary may become too independent, as its board assumes substantial authority. As a result, it may fail to maintain the desired level of accountability to the parent.</a:t>
            </a:r>
          </a:p>
          <a:p>
            <a:pPr marL="171450" indent="-171450" hangingPunct="0">
              <a:buFont typeface="Arial" panose="020B0604020202020204" pitchFamily="34" charset="0"/>
              <a:buChar char="•"/>
            </a:pPr>
            <a:endParaRPr lang="en-US" sz="1200" kern="1200" dirty="0">
              <a:solidFill>
                <a:schemeClr val="tx1"/>
              </a:solidFill>
              <a:latin typeface="Times New Roman" pitchFamily="18" charset="0"/>
              <a:ea typeface="+mn-ea"/>
              <a:cs typeface="Times New Roman" pitchFamily="18" charset="0"/>
            </a:endParaRPr>
          </a:p>
          <a:p>
            <a:pPr hangingPunct="0"/>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18</a:t>
            </a:fld>
            <a:endParaRPr lang="en-US" dirty="0"/>
          </a:p>
        </p:txBody>
      </p:sp>
    </p:spTree>
    <p:extLst>
      <p:ext uri="{BB962C8B-B14F-4D97-AF65-F5344CB8AC3E}">
        <p14:creationId xmlns:p14="http://schemas.microsoft.com/office/powerpoint/2010/main" val="316762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Coordination is the process of linking and integrating functions and activities of different groups, units, or divisions. MNCs can use any of several strategies to achieve and manage their desired level of coordination.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organizational hierarchy itself is one way to manage interdependence and promote coordination. An organization design that clearly specifies all reporting relationships expedites coordination because each manager knows how to channel communications, decision making, and so on. Rules and procedures also </a:t>
            </a:r>
            <a:r>
              <a:rPr lang="en-US" dirty="0"/>
              <a:t>facilitate </a:t>
            </a:r>
            <a:r>
              <a:rPr lang="en-US" sz="1200" kern="1200" dirty="0">
                <a:solidFill>
                  <a:schemeClr val="tx1"/>
                </a:solidFill>
                <a:latin typeface="Times New Roman" pitchFamily="18" charset="0"/>
                <a:ea typeface="+mn-ea"/>
                <a:cs typeface="Times New Roman" pitchFamily="18" charset="0"/>
              </a:rPr>
              <a:t>coordination.</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Many international firms also rely heavily on informal coordination mechanisms. </a:t>
            </a:r>
            <a:r>
              <a:rPr lang="en-US" sz="1200" b="0" kern="1200" dirty="0">
                <a:solidFill>
                  <a:schemeClr val="tx1"/>
                </a:solidFill>
                <a:latin typeface="Times New Roman" pitchFamily="18" charset="0"/>
                <a:ea typeface="+mn-ea"/>
                <a:cs typeface="Times New Roman" pitchFamily="18" charset="0"/>
              </a:rPr>
              <a:t>Informal management networks </a:t>
            </a:r>
            <a:r>
              <a:rPr lang="en-US" sz="1200" kern="1200" dirty="0">
                <a:solidFill>
                  <a:schemeClr val="tx1"/>
                </a:solidFill>
                <a:latin typeface="Times New Roman" pitchFamily="18" charset="0"/>
                <a:ea typeface="+mn-ea"/>
                <a:cs typeface="Times New Roman" pitchFamily="18" charset="0"/>
              </a:rPr>
              <a:t>can be especially effective. An </a:t>
            </a:r>
            <a:r>
              <a:rPr lang="en-US" sz="1200" b="1" kern="1200" dirty="0">
                <a:solidFill>
                  <a:schemeClr val="tx1"/>
                </a:solidFill>
                <a:latin typeface="Times New Roman" pitchFamily="18" charset="0"/>
                <a:ea typeface="+mn-ea"/>
                <a:cs typeface="Times New Roman" pitchFamily="18" charset="0"/>
              </a:rPr>
              <a:t>informal management network </a:t>
            </a:r>
            <a:r>
              <a:rPr lang="en-US" sz="1200" kern="1200" dirty="0">
                <a:solidFill>
                  <a:schemeClr val="tx1"/>
                </a:solidFill>
                <a:latin typeface="Times New Roman" pitchFamily="18" charset="0"/>
                <a:ea typeface="+mn-ea"/>
                <a:cs typeface="Times New Roman" pitchFamily="18" charset="0"/>
              </a:rPr>
              <a:t>is simply a group of managers from different parts of the world who are connected to one another in some way. These connections often form as a result of personal contact, mutual acquaintances, and interaction achieved via travel, training programs, joint meetings, task force experiences, and so on. Informal management networks can be very powerful for short-circuiting bureaucracy that may delay communication and decision making. They also can be effective for getting things done more quickly and more effectively than if normal and routine procedures were always followed.</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19</a:t>
            </a:fld>
            <a:endParaRPr lang="en-US" dirty="0"/>
          </a:p>
        </p:txBody>
      </p:sp>
    </p:spTree>
    <p:extLst>
      <p:ext uri="{BB962C8B-B14F-4D97-AF65-F5344CB8AC3E}">
        <p14:creationId xmlns:p14="http://schemas.microsoft.com/office/powerpoint/2010/main" val="349399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a:t>
            </a:fld>
            <a:endParaRPr lang="en-US" dirty="0"/>
          </a:p>
        </p:txBody>
      </p:sp>
    </p:spTree>
    <p:extLst>
      <p:ext uri="{BB962C8B-B14F-4D97-AF65-F5344CB8AC3E}">
        <p14:creationId xmlns:p14="http://schemas.microsoft.com/office/powerpoint/2010/main" val="323661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Another important role of organization design is to enable the firm to manage its control function more effectively. </a:t>
            </a:r>
            <a:r>
              <a:rPr lang="en-US" sz="1200" b="1" kern="1200" dirty="0">
                <a:solidFill>
                  <a:schemeClr val="tx1"/>
                </a:solidFill>
                <a:latin typeface="Times New Roman" pitchFamily="18" charset="0"/>
                <a:ea typeface="+mn-ea"/>
                <a:cs typeface="Times New Roman" pitchFamily="18" charset="0"/>
              </a:rPr>
              <a:t>Control</a:t>
            </a:r>
            <a:r>
              <a:rPr lang="en-US" sz="1200" kern="1200" dirty="0">
                <a:solidFill>
                  <a:schemeClr val="tx1"/>
                </a:solidFill>
                <a:latin typeface="Times New Roman" pitchFamily="18" charset="0"/>
                <a:ea typeface="+mn-ea"/>
                <a:cs typeface="Times New Roman" pitchFamily="18" charset="0"/>
              </a:rPr>
              <a:t> is the process of monitoring ongoing performance and making necessary changes to keep the organization moving toward its performance goals.</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As illustrated in Figure 14.7, there are three main levels at which control can be implemented and managed in an international business. These three key levels of control are the strategic, organizational, and operations levels. Although each is important on its own merits, the three levels also are important collectively as an organizing framework for managers to use in approaching international control from a comprehensive and integrated perspective.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20</a:t>
            </a:fld>
            <a:endParaRPr lang="en-US" dirty="0"/>
          </a:p>
        </p:txBody>
      </p:sp>
    </p:spTree>
    <p:extLst>
      <p:ext uri="{BB962C8B-B14F-4D97-AF65-F5344CB8AC3E}">
        <p14:creationId xmlns:p14="http://schemas.microsoft.com/office/powerpoint/2010/main" val="212410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Strategic control </a:t>
            </a:r>
            <a:r>
              <a:rPr lang="en-US" sz="1200" kern="1200" dirty="0">
                <a:solidFill>
                  <a:schemeClr val="tx1"/>
                </a:solidFill>
                <a:latin typeface="Times New Roman" pitchFamily="18" charset="0"/>
                <a:ea typeface="+mn-ea"/>
                <a:cs typeface="Times New Roman" pitchFamily="18" charset="0"/>
              </a:rPr>
              <a:t>is intended to monitor how an international business formulates strategy and how well it implements that strategy. Strategic control thus focuses on how well the firm defines and maintains its desired strategic alignment with its environment and how effective the firm is at setting and achieving its strategic goals.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Strategic control also plays a major role in the decisions that firms make about foreign-market entry and expansion. This is especially true when the market holds both considerable potential and considerable uncertainty and risk.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Often, the most critical aspect is control of an international firm’s financial resources. Therefore, international companies must develop and maintain effective accounting systems.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 large international firms, a corporate controller is responsible for the financial resources of the entire organization. A special concern of an international controller is managing the various currencies needed to run the firm’s subsidiaries and pay its vendors. Given the possibility of exchange rate fluctuations, the controller needs to oversee the firm’s holdings of diverse currencies to avoid losses, if exchange rates change.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Control of joint ventures and other strategic alliances is increasingly important to international firms. It follows that strategic control systems also must account for the performance of such alliances.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21</a:t>
            </a:fld>
            <a:endParaRPr lang="en-US" dirty="0"/>
          </a:p>
        </p:txBody>
      </p:sp>
    </p:spTree>
    <p:extLst>
      <p:ext uri="{BB962C8B-B14F-4D97-AF65-F5344CB8AC3E}">
        <p14:creationId xmlns:p14="http://schemas.microsoft.com/office/powerpoint/2010/main" val="2945840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b="1" dirty="0"/>
              <a:t>Organizational control </a:t>
            </a:r>
            <a:r>
              <a:rPr lang="en-US" dirty="0"/>
              <a:t>focuses on the design of the organization itself. </a:t>
            </a:r>
          </a:p>
          <a:p>
            <a:pPr marL="171450" indent="-171450" hangingPunct="0">
              <a:buFont typeface="Arial" panose="020B0604020202020204" pitchFamily="34" charset="0"/>
              <a:buChar char="•"/>
            </a:pPr>
            <a:r>
              <a:rPr lang="en-US" dirty="0"/>
              <a:t>The most common type of organizational control is </a:t>
            </a:r>
            <a:r>
              <a:rPr lang="en-US" b="1" dirty="0"/>
              <a:t>responsibility center control</a:t>
            </a:r>
            <a:r>
              <a:rPr lang="en-US" dirty="0"/>
              <a:t>. Using this system, the firm first identifies fundamental responsibility centers within the organization. Once the centers are identified, the firm then evaluates each one according to how effectively it is meeting its strategic goals. Thus, a unique control system is developed for each responsibility center. </a:t>
            </a:r>
          </a:p>
          <a:p>
            <a:pPr marL="171450" indent="-171450" hangingPunct="0">
              <a:buFont typeface="Arial" panose="020B0604020202020204" pitchFamily="34" charset="0"/>
              <a:buChar char="•"/>
            </a:pPr>
            <a:r>
              <a:rPr lang="en-US" dirty="0"/>
              <a:t>A firm may use </a:t>
            </a:r>
            <a:r>
              <a:rPr lang="en-US" b="1" dirty="0"/>
              <a:t>generic organizational control </a:t>
            </a:r>
            <a:r>
              <a:rPr lang="en-US" dirty="0"/>
              <a:t>across its entire organization; that is, the control systems used are the same for each unit or operation, and the locus of authority generally resides at the firm’s headquarters. Often, generic organizational control is used by international firms that pursue similar strategies in each market in which they compete. </a:t>
            </a:r>
          </a:p>
          <a:p>
            <a:pPr marL="171450" indent="-171450" hangingPunct="0">
              <a:buFont typeface="Arial" panose="020B0604020202020204" pitchFamily="34" charset="0"/>
              <a:buChar char="•"/>
            </a:pPr>
            <a:r>
              <a:rPr lang="en-US" b="1" dirty="0"/>
              <a:t>Planning process control </a:t>
            </a:r>
            <a:r>
              <a:rPr lang="en-US" dirty="0"/>
              <a:t>focuses</a:t>
            </a:r>
            <a:r>
              <a:rPr lang="en-US" b="1" dirty="0"/>
              <a:t> </a:t>
            </a:r>
            <a:r>
              <a:rPr lang="en-US" dirty="0"/>
              <a:t>on the actual mechanics and processes that the firm uses to develop strategic plans. This approach is based on the assumption that if the firm controls its strategies, desired outcomes are more likely to result.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22</a:t>
            </a:fld>
            <a:endParaRPr lang="en-US" dirty="0"/>
          </a:p>
        </p:txBody>
      </p:sp>
    </p:spTree>
    <p:extLst>
      <p:ext uri="{BB962C8B-B14F-4D97-AF65-F5344CB8AC3E}">
        <p14:creationId xmlns:p14="http://schemas.microsoft.com/office/powerpoint/2010/main" val="2830713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b="1" dirty="0"/>
              <a:t>Operations control </a:t>
            </a:r>
            <a:r>
              <a:rPr lang="en-US" dirty="0"/>
              <a:t>focuses specifically on operating processes and systems within the firm, its subsidiaries, and its operating units. The firm also may need an operations control system for each of its manufacturing facilities, distribution centers, and administrative centers.</a:t>
            </a:r>
          </a:p>
          <a:p>
            <a:pPr marL="171450" indent="-171450" hangingPunct="0">
              <a:buFont typeface="Arial" panose="020B0604020202020204" pitchFamily="34" charset="0"/>
              <a:buChar char="•"/>
            </a:pPr>
            <a:r>
              <a:rPr lang="en-US" dirty="0"/>
              <a:t>Operations control involves relatively short periods of time, dealing with components of performance that need to be assessed on a regular basis. Normally, this method of control focuses on the lower levels of a firm, such as first-line managers and operating employees.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23</a:t>
            </a:fld>
            <a:endParaRPr lang="en-US" dirty="0"/>
          </a:p>
        </p:txBody>
      </p:sp>
    </p:spTree>
    <p:extLst>
      <p:ext uri="{BB962C8B-B14F-4D97-AF65-F5344CB8AC3E}">
        <p14:creationId xmlns:p14="http://schemas.microsoft.com/office/powerpoint/2010/main" val="2908386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Given the obvious complexities in control, it should come as no surprise that international firms must address a variety of issues in managing the control function. To effectively manage control, managers need to understand how to establish control systems, what the essential techniques for control are, why some people resist control, and what managers can do to overcome this resistance.</a:t>
            </a:r>
          </a:p>
        </p:txBody>
      </p:sp>
      <p:sp>
        <p:nvSpPr>
          <p:cNvPr id="4" name="Slide Number Placeholder 3"/>
          <p:cNvSpPr>
            <a:spLocks noGrp="1"/>
          </p:cNvSpPr>
          <p:nvPr>
            <p:ph type="sldNum" sz="quarter" idx="10"/>
          </p:nvPr>
        </p:nvSpPr>
        <p:spPr/>
        <p:txBody>
          <a:bodyPr/>
          <a:lstStyle/>
          <a:p>
            <a:fld id="{D6E1E8FD-AD1D-455A-A52F-E38B886C602C}" type="slidenum">
              <a:rPr lang="en-US" smtClean="0"/>
              <a:pPr/>
              <a:t>24</a:t>
            </a:fld>
            <a:endParaRPr lang="en-US" dirty="0"/>
          </a:p>
        </p:txBody>
      </p:sp>
    </p:spTree>
    <p:extLst>
      <p:ext uri="{BB962C8B-B14F-4D97-AF65-F5344CB8AC3E}">
        <p14:creationId xmlns:p14="http://schemas.microsoft.com/office/powerpoint/2010/main" val="3502456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As illustrated in Figure 14.8, control systems in international business are established through four basic steps: (1) set control standards for performance, (2) measure actual performance, (3) compare performance against standards, and (4) respond to deviations. There obviously will be differences in specificity, time frame, and sophistication, but these steps are applicable to any area and any level of control. </a:t>
            </a:r>
          </a:p>
          <a:p>
            <a:pPr marL="228600" indent="-228600">
              <a:buFont typeface="+mj-lt"/>
              <a:buAutoNum type="arabicPeriod"/>
            </a:pPr>
            <a:r>
              <a:rPr lang="en-US" dirty="0"/>
              <a:t>The first step is to define relevant control standards. A control standard is a target, or a desired level of the performance component the firm is attempting to control. These standards must be objective and consistent with the firm’s goals.</a:t>
            </a:r>
          </a:p>
          <a:p>
            <a:pPr marL="228600" indent="-228600">
              <a:buFont typeface="+mj-lt"/>
              <a:buAutoNum type="arabicPeriod"/>
            </a:pPr>
            <a:r>
              <a:rPr lang="en-US" dirty="0"/>
              <a:t>The second step is to develop a valid measure of the performance component being controlled. Some elements of performance (such as unit sales or actual output) are relatively easy to measure. Other elements are more difficult to measure, such as the effectiveness of an advertising campaign to improve a firm’s public image.</a:t>
            </a:r>
          </a:p>
          <a:p>
            <a:pPr marL="228600" indent="-228600">
              <a:buFont typeface="+mj-lt"/>
              <a:buAutoNum type="arabicPeriod"/>
            </a:pPr>
            <a:r>
              <a:rPr lang="en-US" dirty="0"/>
              <a:t>The third step in establishing an international control system is to compare measured performance against the original control standards. Again, when control standards and elements of performance are straightforward, this comparison is easy. When control standards and performance measures are less concrete, comparing one against the other is considerably more complicated. </a:t>
            </a:r>
          </a:p>
          <a:p>
            <a:pPr marL="228600" indent="-228600">
              <a:buFont typeface="+mj-lt"/>
              <a:buAutoNum type="arabicPeriod"/>
            </a:pPr>
            <a:r>
              <a:rPr lang="en-US" dirty="0"/>
              <a:t>The fourth and final step in establishing an international control system is responding to deviations observed in step 3. One of three different outcomes can result when comparing a control standard and actual performance: the control standard has been met, it has not been met, or it has been exceeded. Depending on the circumstances, managers could change the standard, correct the deviation, or maintain the status quo. </a:t>
            </a:r>
          </a:p>
        </p:txBody>
      </p:sp>
      <p:sp>
        <p:nvSpPr>
          <p:cNvPr id="4" name="Slide Number Placeholder 3"/>
          <p:cNvSpPr>
            <a:spLocks noGrp="1"/>
          </p:cNvSpPr>
          <p:nvPr>
            <p:ph type="sldNum" sz="quarter" idx="10"/>
          </p:nvPr>
        </p:nvSpPr>
        <p:spPr/>
        <p:txBody>
          <a:bodyPr/>
          <a:lstStyle/>
          <a:p>
            <a:fld id="{D6E1E8FD-AD1D-455A-A52F-E38B886C602C}" type="slidenum">
              <a:rPr lang="en-US" smtClean="0"/>
              <a:pPr/>
              <a:t>25</a:t>
            </a:fld>
            <a:endParaRPr lang="en-US" dirty="0"/>
          </a:p>
        </p:txBody>
      </p:sp>
    </p:spTree>
    <p:extLst>
      <p:ext uri="{BB962C8B-B14F-4D97-AF65-F5344CB8AC3E}">
        <p14:creationId xmlns:p14="http://schemas.microsoft.com/office/powerpoint/2010/main" val="1846421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Because of the complexities of both the international environment and international firms themselves, those firms rely on a wide variety of different control techniques.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Accounting is a comprehensive system for collecting, analyzing, and communicating data about a firm’s financial resources. International businesses must develop accounting systems to control and monitor the performance of the overall firm and each division, operating unit, or subsidiary. </a:t>
            </a:r>
            <a:endParaRPr lang="en-US" sz="1200" kern="1200" dirty="0">
              <a:solidFill>
                <a:schemeClr val="tx1"/>
              </a:solidFill>
              <a:latin typeface="Times New Roman" pitchFamily="18" charset="0"/>
              <a:ea typeface="+mn-ea"/>
              <a:cs typeface="Times New Roman" pitchFamily="18" charset="0"/>
            </a:endParaRPr>
          </a:p>
          <a:p>
            <a:pPr marL="171450" lvl="0" indent="-171450" hangingPunct="0">
              <a:buFont typeface="Arial" panose="020B0604020202020204" pitchFamily="34" charset="0"/>
              <a:buChar char="•"/>
            </a:pPr>
            <a:r>
              <a:rPr lang="en-US" dirty="0"/>
              <a:t>Policies, standard operating procedures, rules, and regulations all help managers carry out the control function. </a:t>
            </a:r>
          </a:p>
          <a:p>
            <a:pPr marL="171450" lvl="0" indent="-171450" hangingPunct="0">
              <a:buFont typeface="Arial" panose="020B0604020202020204" pitchFamily="34" charset="0"/>
              <a:buChar char="•"/>
            </a:pPr>
            <a:r>
              <a:rPr lang="en-US" dirty="0"/>
              <a:t>International firms also use performance ratios to maintain control. A performance ratio is a numerical index of performance that the firm wants to maintain. A common performance ratio is inventory turnover.</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26</a:t>
            </a:fld>
            <a:endParaRPr lang="en-US" dirty="0"/>
          </a:p>
        </p:txBody>
      </p:sp>
    </p:spTree>
    <p:extLst>
      <p:ext uri="{BB962C8B-B14F-4D97-AF65-F5344CB8AC3E}">
        <p14:creationId xmlns:p14="http://schemas.microsoft.com/office/powerpoint/2010/main" val="653562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dirty="0"/>
              <a:t>Regardless of how well formulated and implemented a control system may be, managers must understand that human behavior plays a fundamental role in how well control works. Essential to this understanding is being aware that some people resist control. Also essential is recognizing that resistance can be minimized. Although resistance to control is likely to exist within most cultures, its magnitude will vary across cultures.</a:t>
            </a:r>
          </a:p>
          <a:p>
            <a:pPr marL="171450" indent="-171450">
              <a:buFont typeface="Arial" panose="020B0604020202020204" pitchFamily="34" charset="0"/>
              <a:buChar char="•"/>
            </a:pPr>
            <a:r>
              <a:rPr lang="en-US" dirty="0"/>
              <a:t>People in international firms may resist control for various reasons. One potential reason is over-control, whereby the firm tries to exert more control over individuals than they think is appropriate</a:t>
            </a:r>
          </a:p>
          <a:p>
            <a:pPr marL="171450" indent="-171450">
              <a:buFont typeface="Arial" panose="020B0604020202020204" pitchFamily="34" charset="0"/>
              <a:buChar char="•"/>
            </a:pPr>
            <a:r>
              <a:rPr lang="en-US" dirty="0"/>
              <a:t>People also may resist control because it may be inappropriately focused; that is, the firm may be trying to control the wrong things. </a:t>
            </a:r>
          </a:p>
          <a:p>
            <a:pPr marL="171450" indent="-171450">
              <a:buFont typeface="Arial" panose="020B0604020202020204" pitchFamily="34" charset="0"/>
              <a:buChar char="•"/>
            </a:pPr>
            <a:r>
              <a:rPr lang="en-US" dirty="0"/>
              <a:t>Finally, people may resist because control increases their accountability. It is important to strike a balance between appropriate and acceptable levels of accountability without edging over into over-control.</a:t>
            </a:r>
          </a:p>
          <a:p>
            <a:pPr marL="171450" indent="-171450">
              <a:buFont typeface="Arial" panose="020B0604020202020204" pitchFamily="34" charset="0"/>
              <a:buChar char="•"/>
            </a:pPr>
            <a:r>
              <a:rPr lang="en-US" dirty="0"/>
              <a:t>Although there are no guaranteed methods for eliminating resistance to control, there are ways to minimize it. The appropriate method, as well as its likely effectiveness, will vary by culture. </a:t>
            </a:r>
          </a:p>
          <a:p>
            <a:pPr marL="171450" indent="-171450">
              <a:buFont typeface="Arial" panose="020B0604020202020204" pitchFamily="34" charset="0"/>
              <a:buChar char="•"/>
            </a:pPr>
            <a:r>
              <a:rPr lang="en-US" dirty="0"/>
              <a:t>One effective way to overcome resistance to control is to promote participation. Involving employees will enable them to better understand the goal of the control system, how the system works, and how their jobs fit into the system.  If the control system provides an appropriate level of accountability without over-controlling, then workers will be less likely to resist it. A firm also may overcome resistance to control by providing a diagnostic mechanism for addressing unacceptable deviations. </a:t>
            </a:r>
          </a:p>
          <a:p>
            <a:pPr marL="171450" indent="-171450">
              <a:buFont typeface="Arial" panose="020B0604020202020204" pitchFamily="34" charset="0"/>
              <a:buChar char="•"/>
            </a:pPr>
            <a:r>
              <a:rPr lang="en-US" dirty="0"/>
              <a:t>Behavioral aspects of control can be approached and managed from a cultural perspective. Being careful to hire people with values, experiences, and work habits that are consistent with the firm’s culture can go a long way toward minimizing resistance to control.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27</a:t>
            </a:fld>
            <a:endParaRPr lang="en-US" dirty="0"/>
          </a:p>
        </p:txBody>
      </p:sp>
    </p:spTree>
    <p:extLst>
      <p:ext uri="{BB962C8B-B14F-4D97-AF65-F5344CB8AC3E}">
        <p14:creationId xmlns:p14="http://schemas.microsoft.com/office/powerpoint/2010/main" val="17607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a:t>
            </a:fld>
            <a:endParaRPr lang="en-US" dirty="0"/>
          </a:p>
        </p:txBody>
      </p:sp>
    </p:spTree>
    <p:extLst>
      <p:ext uri="{BB962C8B-B14F-4D97-AF65-F5344CB8AC3E}">
        <p14:creationId xmlns:p14="http://schemas.microsoft.com/office/powerpoint/2010/main" val="2200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Organization design </a:t>
            </a:r>
            <a:r>
              <a:rPr lang="en-US" sz="1200" kern="1200" dirty="0">
                <a:solidFill>
                  <a:schemeClr val="tx1"/>
                </a:solidFill>
                <a:latin typeface="Times New Roman" pitchFamily="18" charset="0"/>
                <a:ea typeface="+mn-ea"/>
                <a:cs typeface="Times New Roman" pitchFamily="18" charset="0"/>
              </a:rPr>
              <a:t>(sometimes called </a:t>
            </a:r>
            <a:r>
              <a:rPr lang="en-US" sz="1200" i="1" kern="1200" dirty="0">
                <a:solidFill>
                  <a:schemeClr val="tx1"/>
                </a:solidFill>
                <a:latin typeface="Times New Roman" pitchFamily="18" charset="0"/>
                <a:ea typeface="+mn-ea"/>
                <a:cs typeface="Times New Roman" pitchFamily="18" charset="0"/>
              </a:rPr>
              <a:t>organization structure</a:t>
            </a:r>
            <a:r>
              <a:rPr lang="en-US" sz="1200" kern="1200" dirty="0">
                <a:solidFill>
                  <a:schemeClr val="tx1"/>
                </a:solidFill>
                <a:latin typeface="Times New Roman" pitchFamily="18" charset="0"/>
                <a:ea typeface="+mn-ea"/>
                <a:cs typeface="Times New Roman" pitchFamily="18" charset="0"/>
              </a:rPr>
              <a:t>) is the overall pattern of structural components and configurations used to manage the total organization. The appropriate design for any given organization may depend on the firm’s size, strategy, technology, and environment, as well as the cultures of the countries in which the firm operates. Organization design is also the basic vehicle through which strategy is implemented and the work of the organization is actually accomplished.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 firm cannot function unless its various structural components are appropriately assembled. Through its design, the firm does four things. First, it allocates organizational resources. Second, it assigns tasks to its employees. Third, it informs those employees about the firm’s rules, procedures, and expectations about the employees’ job performances. Fourth, it collects and transmits information necessary for problem solving, decision making, and effective organizational control. This last task is particularly important for large MNCs, which must manage the sharing of information between corporate headquarters, subsidiaries, and staff.</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a:t>
            </a:fld>
            <a:endParaRPr lang="en-US" dirty="0"/>
          </a:p>
        </p:txBody>
      </p:sp>
    </p:spTree>
    <p:extLst>
      <p:ext uri="{BB962C8B-B14F-4D97-AF65-F5344CB8AC3E}">
        <p14:creationId xmlns:p14="http://schemas.microsoft.com/office/powerpoint/2010/main" val="412388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 strategy calling for increased internationalization will have an impact on the firm’s organization design. To see how this begins to happen, consider a domestic firm that has no international sales. No changes are needed to the firm’s organization design.</a:t>
            </a:r>
          </a:p>
          <a:p>
            <a:pPr marL="171450" indent="-171450">
              <a:buFont typeface="Arial" panose="020B0604020202020204" pitchFamily="34" charset="0"/>
              <a:buChar char="•"/>
            </a:pPr>
            <a:r>
              <a:rPr lang="en-US" dirty="0"/>
              <a:t>Now assume that the firm begins to engage in direct exporting on a modest level. Its initial response to international orders is the </a:t>
            </a:r>
            <a:r>
              <a:rPr lang="en-US" b="1" dirty="0"/>
              <a:t>corollary approach</a:t>
            </a:r>
            <a:r>
              <a:rPr lang="en-US" dirty="0"/>
              <a:t>, whereby the firm delegates responsibility for processing such orders to individuals within an existing department. The firm continues to use its existing domestic organization design. </a:t>
            </a:r>
          </a:p>
          <a:p>
            <a:pPr marL="171450" indent="-171450">
              <a:buFont typeface="Arial" panose="020B0604020202020204" pitchFamily="34" charset="0"/>
              <a:buChar char="•"/>
            </a:pPr>
            <a:r>
              <a:rPr lang="en-US" dirty="0"/>
              <a:t>As the firm’s exports become more significant, its next step is to create a separate </a:t>
            </a:r>
            <a:r>
              <a:rPr lang="en-US" b="1" dirty="0"/>
              <a:t>export department</a:t>
            </a:r>
            <a:r>
              <a:rPr lang="en-US" dirty="0"/>
              <a:t>. It will oversee international operations, market products, process orders, work with foreign distributors, and arrange financing. If selling to foreign customers is essentially the same as selling to domestic ones, the export department may not need to know much about foreign markets. However, as international activities increase, knowledge of foreign markets will be more important, and new methods for organizing may be required.</a:t>
            </a:r>
          </a:p>
          <a:p>
            <a:pPr marL="171450" indent="-171450">
              <a:buFont typeface="Arial" panose="020B0604020202020204" pitchFamily="34" charset="0"/>
              <a:buChar char="•"/>
            </a:pPr>
            <a:r>
              <a:rPr lang="en-US" dirty="0"/>
              <a:t>The firm can respond by creating an </a:t>
            </a:r>
            <a:r>
              <a:rPr lang="en-US" b="1" dirty="0"/>
              <a:t>international division </a:t>
            </a:r>
            <a:r>
              <a:rPr lang="en-US" dirty="0"/>
              <a:t>that specializes in managing foreign operations. Then, the firm can concentrate resources and target international business activity, while keeping that activity segregated from ongoing domestic activities.</a:t>
            </a:r>
          </a:p>
        </p:txBody>
      </p:sp>
      <p:sp>
        <p:nvSpPr>
          <p:cNvPr id="4" name="Slide Number Placeholder 3"/>
          <p:cNvSpPr>
            <a:spLocks noGrp="1"/>
          </p:cNvSpPr>
          <p:nvPr>
            <p:ph type="sldNum" sz="quarter" idx="10"/>
          </p:nvPr>
        </p:nvSpPr>
        <p:spPr/>
        <p:txBody>
          <a:bodyPr/>
          <a:lstStyle/>
          <a:p>
            <a:fld id="{D6E1E8FD-AD1D-455A-A52F-E38B886C602C}" type="slidenum">
              <a:rPr lang="en-US" smtClean="0"/>
              <a:pPr/>
              <a:t>5</a:t>
            </a:fld>
            <a:endParaRPr lang="en-US" dirty="0"/>
          </a:p>
        </p:txBody>
      </p:sp>
    </p:spTree>
    <p:extLst>
      <p:ext uri="{BB962C8B-B14F-4D97-AF65-F5344CB8AC3E}">
        <p14:creationId xmlns:p14="http://schemas.microsoft.com/office/powerpoint/2010/main" val="364776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As a firm evolves from being domestically oriented with international operations to becoming a true multinational corporation with global aspirations, it will abandon the international division approach. It usually creates a global organization design to achieve synergies among its far-flung operations and implement its organizational strategy. </a:t>
            </a:r>
          </a:p>
          <a:p>
            <a:pPr marL="171450" indent="-171450" hangingPunct="0">
              <a:buFont typeface="Arial" panose="020B0604020202020204" pitchFamily="34" charset="0"/>
              <a:buChar char="•"/>
            </a:pPr>
            <a:r>
              <a:rPr lang="en-US" dirty="0"/>
              <a:t>The global design adopted by any firm must deal with the need to integrate three types of knowledge:</a:t>
            </a:r>
          </a:p>
          <a:p>
            <a:pPr marL="628650" lvl="1" indent="-171450" hangingPunct="0">
              <a:buFont typeface="Arial" panose="020B0604020202020204" pitchFamily="34" charset="0"/>
              <a:buChar char="•"/>
            </a:pPr>
            <a:r>
              <a:rPr lang="en-US" b="1" dirty="0"/>
              <a:t>Area Knowledge</a:t>
            </a:r>
            <a:r>
              <a:rPr lang="en-US" dirty="0"/>
              <a:t>: Managers must understand the cultural, commercial, social, and economic conditions in each host country market.</a:t>
            </a:r>
          </a:p>
          <a:p>
            <a:pPr marL="628650" lvl="1" indent="-171450" hangingPunct="0">
              <a:buFont typeface="Arial" panose="020B0604020202020204" pitchFamily="34" charset="0"/>
              <a:buChar char="•"/>
            </a:pPr>
            <a:r>
              <a:rPr lang="en-US" b="1" dirty="0"/>
              <a:t>Product Knowledge:</a:t>
            </a:r>
            <a:r>
              <a:rPr lang="en-US" dirty="0"/>
              <a:t> Managers must comprehend such factors as technological trends, customer needs, and competitive forces affecting the goods the firm produces and sells.</a:t>
            </a:r>
          </a:p>
          <a:p>
            <a:pPr marL="628650" lvl="1" indent="-171450" hangingPunct="0">
              <a:buFont typeface="Arial" panose="020B0604020202020204" pitchFamily="34" charset="0"/>
              <a:buChar char="•"/>
            </a:pPr>
            <a:r>
              <a:rPr lang="en-US" b="1" dirty="0"/>
              <a:t>Functional Knowledge: </a:t>
            </a:r>
            <a:r>
              <a:rPr lang="en-US" dirty="0"/>
              <a:t>Managers must have access to co-workers with expertise in basic business functions such as production, marketing, finance, accounting, human resource management, and information technology.</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6</a:t>
            </a:fld>
            <a:endParaRPr lang="en-US" dirty="0"/>
          </a:p>
        </p:txBody>
      </p:sp>
    </p:spTree>
    <p:extLst>
      <p:ext uri="{BB962C8B-B14F-4D97-AF65-F5344CB8AC3E}">
        <p14:creationId xmlns:p14="http://schemas.microsoft.com/office/powerpoint/2010/main" val="418914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five most common forms of global organization design are product, area, functional, customer, and matrix. As we will discuss, each form allows the firm to emphasize one type of knowledge. However, each form can make it more difficult to incorporate the other types of knowledge into the firm’s decision-making processes.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T</a:t>
            </a:r>
            <a:r>
              <a:rPr lang="en-US" sz="1200" kern="1200" dirty="0">
                <a:solidFill>
                  <a:schemeClr val="tx1"/>
                </a:solidFill>
                <a:latin typeface="Times New Roman" pitchFamily="18" charset="0"/>
                <a:ea typeface="+mn-ea"/>
                <a:cs typeface="Times New Roman" pitchFamily="18" charset="0"/>
              </a:rPr>
              <a:t>he global design the MNC chooses will reflect the relative importance of each of the three types of knowledge in the firm’s operations. It will also reflect the need for coordination among its units, the source of its firm-specific advantages, and its managerial philosophy about its role in the world economy.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MNCs typically adopt one of three managerial philosophies that guide their approach to such functions as organization design and marketing. The </a:t>
            </a:r>
            <a:r>
              <a:rPr lang="en-US" sz="1200" i="1" kern="1200" dirty="0">
                <a:solidFill>
                  <a:schemeClr val="tx1"/>
                </a:solidFill>
                <a:latin typeface="Times New Roman" pitchFamily="18" charset="0"/>
                <a:ea typeface="+mn-ea"/>
                <a:cs typeface="Times New Roman" pitchFamily="18" charset="0"/>
              </a:rPr>
              <a:t>ethnocentric</a:t>
            </a:r>
            <a:r>
              <a:rPr lang="en-US" sz="1200" kern="1200" dirty="0">
                <a:solidFill>
                  <a:schemeClr val="tx1"/>
                </a:solidFill>
                <a:latin typeface="Times New Roman" pitchFamily="18" charset="0"/>
                <a:ea typeface="+mn-ea"/>
                <a:cs typeface="Times New Roman" pitchFamily="18" charset="0"/>
              </a:rPr>
              <a:t> approach is used by firms that operate internationally the same way they do domestically. The </a:t>
            </a:r>
            <a:r>
              <a:rPr lang="en-US" sz="1200" i="1" kern="1200" dirty="0">
                <a:solidFill>
                  <a:schemeClr val="tx1"/>
                </a:solidFill>
                <a:latin typeface="Times New Roman" pitchFamily="18" charset="0"/>
                <a:ea typeface="+mn-ea"/>
                <a:cs typeface="Times New Roman" pitchFamily="18" charset="0"/>
              </a:rPr>
              <a:t>polycentric</a:t>
            </a:r>
            <a:r>
              <a:rPr lang="en-US" sz="1200" kern="1200" dirty="0">
                <a:solidFill>
                  <a:schemeClr val="tx1"/>
                </a:solidFill>
                <a:latin typeface="Times New Roman" pitchFamily="18" charset="0"/>
                <a:ea typeface="+mn-ea"/>
                <a:cs typeface="Times New Roman" pitchFamily="18" charset="0"/>
              </a:rPr>
              <a:t> approach is used by firms that customize their operations for each foreign market they serve. The </a:t>
            </a:r>
            <a:r>
              <a:rPr lang="en-US" sz="1200" i="1" kern="1200" dirty="0">
                <a:solidFill>
                  <a:schemeClr val="tx1"/>
                </a:solidFill>
                <a:latin typeface="Times New Roman" pitchFamily="18" charset="0"/>
                <a:ea typeface="+mn-ea"/>
                <a:cs typeface="Times New Roman" pitchFamily="18" charset="0"/>
              </a:rPr>
              <a:t>geocentric</a:t>
            </a:r>
            <a:r>
              <a:rPr lang="en-US" sz="1200" kern="1200" dirty="0">
                <a:solidFill>
                  <a:schemeClr val="tx1"/>
                </a:solidFill>
                <a:latin typeface="Times New Roman" pitchFamily="18" charset="0"/>
                <a:ea typeface="+mn-ea"/>
                <a:cs typeface="Times New Roman" pitchFamily="18" charset="0"/>
              </a:rPr>
              <a:t> approach is used by firms that analyze the needs of their customers worldwide and then adopt standardized operations for all markets they serve. These concepts are discussed more fully in Chapter 16.</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7</a:t>
            </a:fld>
            <a:endParaRPr lang="en-US" dirty="0"/>
          </a:p>
        </p:txBody>
      </p:sp>
    </p:spTree>
    <p:extLst>
      <p:ext uri="{BB962C8B-B14F-4D97-AF65-F5344CB8AC3E}">
        <p14:creationId xmlns:p14="http://schemas.microsoft.com/office/powerpoint/2010/main" val="251437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most common form of organization design adopted by MNCs is the </a:t>
            </a:r>
            <a:r>
              <a:rPr lang="en-US" sz="1200" b="1" kern="1200" dirty="0">
                <a:solidFill>
                  <a:schemeClr val="tx1"/>
                </a:solidFill>
                <a:latin typeface="Times New Roman" pitchFamily="18" charset="0"/>
                <a:ea typeface="+mn-ea"/>
                <a:cs typeface="Times New Roman" pitchFamily="18" charset="0"/>
              </a:rPr>
              <a:t>global product design</a:t>
            </a:r>
            <a:r>
              <a:rPr lang="en-US" dirty="0"/>
              <a:t>, which assigns </a:t>
            </a:r>
            <a:r>
              <a:rPr lang="en-US" sz="1200" kern="1200" dirty="0">
                <a:solidFill>
                  <a:schemeClr val="tx1"/>
                </a:solidFill>
                <a:latin typeface="Times New Roman" pitchFamily="18" charset="0"/>
                <a:ea typeface="+mn-ea"/>
                <a:cs typeface="Times New Roman" pitchFamily="18" charset="0"/>
              </a:rPr>
              <a:t>worldwide responsibility for specific products or product groups to separate operating divisions within a firm. This design works best when the firm has diverse product lines or when its product lines are sold in diverse markets, thereby reducing the need for coordination between product lines.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If the products are related, the organization of the firm takes on what is often called an </a:t>
            </a:r>
            <a:r>
              <a:rPr lang="en-US" sz="1200" b="1" kern="1200" dirty="0">
                <a:solidFill>
                  <a:schemeClr val="tx1"/>
                </a:solidFill>
                <a:latin typeface="Times New Roman" pitchFamily="18" charset="0"/>
                <a:ea typeface="+mn-ea"/>
                <a:cs typeface="Times New Roman" pitchFamily="18" charset="0"/>
              </a:rPr>
              <a:t>M-form design</a:t>
            </a:r>
            <a:r>
              <a:rPr lang="en-US" sz="1200" kern="1200" dirty="0">
                <a:solidFill>
                  <a:schemeClr val="tx1"/>
                </a:solidFill>
                <a:latin typeface="Times New Roman" pitchFamily="18" charset="0"/>
                <a:ea typeface="+mn-ea"/>
                <a:cs typeface="Times New Roman" pitchFamily="18" charset="0"/>
              </a:rPr>
              <a:t>; if the products are unrelated, the design is called an </a:t>
            </a:r>
            <a:r>
              <a:rPr lang="en-US" sz="1200" b="1" kern="1200" dirty="0">
                <a:solidFill>
                  <a:schemeClr val="tx1"/>
                </a:solidFill>
                <a:latin typeface="Times New Roman" pitchFamily="18" charset="0"/>
                <a:ea typeface="+mn-ea"/>
                <a:cs typeface="Times New Roman" pitchFamily="18" charset="0"/>
              </a:rPr>
              <a:t>H-form design</a:t>
            </a:r>
            <a:r>
              <a:rPr lang="en-US" sz="1200" kern="1200" dirty="0">
                <a:solidFill>
                  <a:schemeClr val="tx1"/>
                </a:solidFill>
                <a:latin typeface="Times New Roman" pitchFamily="18" charset="0"/>
                <a:ea typeface="+mn-ea"/>
                <a:cs typeface="Times New Roman" pitchFamily="18" charset="0"/>
              </a:rPr>
              <a:t>. The “M” in M-form stands for “multidivisional”—the various divisions of the firm are usually self-contained operations with interrelated activities. The “H” in H-form stands for </a:t>
            </a:r>
            <a:r>
              <a:rPr lang="en-US" sz="1200" i="1" kern="1200" dirty="0">
                <a:solidFill>
                  <a:schemeClr val="tx1"/>
                </a:solidFill>
                <a:latin typeface="Times New Roman" pitchFamily="18" charset="0"/>
                <a:ea typeface="+mn-ea"/>
                <a:cs typeface="Times New Roman" pitchFamily="18" charset="0"/>
              </a:rPr>
              <a:t>holding</a:t>
            </a:r>
            <a:r>
              <a:rPr lang="en-US" sz="1200" kern="1200" dirty="0">
                <a:solidFill>
                  <a:schemeClr val="tx1"/>
                </a:solidFill>
                <a:latin typeface="Times New Roman" pitchFamily="18" charset="0"/>
                <a:ea typeface="+mn-ea"/>
                <a:cs typeface="Times New Roman" pitchFamily="18" charset="0"/>
              </a:rPr>
              <a:t>, as in a holding company where the various unrelated businesses function with autonomy and little interdependence. </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8</a:t>
            </a:fld>
            <a:endParaRPr lang="en-US" dirty="0"/>
          </a:p>
        </p:txBody>
      </p:sp>
    </p:spTree>
    <p:extLst>
      <p:ext uri="{BB962C8B-B14F-4D97-AF65-F5344CB8AC3E}">
        <p14:creationId xmlns:p14="http://schemas.microsoft.com/office/powerpoint/2010/main" val="113815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buClrTx/>
              <a:buSzTx/>
              <a:buFont typeface="Arial" panose="020B0604020202020204" pitchFamily="34" charset="0"/>
              <a:buChar char="•"/>
              <a:tabLst/>
              <a:defRPr/>
            </a:pPr>
            <a:r>
              <a:rPr lang="en-US" b="1" dirty="0"/>
              <a:t>Global product design </a:t>
            </a:r>
            <a:r>
              <a:rPr lang="en-US" dirty="0"/>
              <a:t>offers several </a:t>
            </a:r>
            <a:r>
              <a:rPr lang="en-US" b="1" dirty="0"/>
              <a:t>competitive advantages</a:t>
            </a:r>
            <a:r>
              <a:rPr lang="en-US" dirty="0"/>
              <a:t>. First, since a division focuses on a single product group, division managers gain expertise in all aspects of the product, better enabling them to compete globally. Second, the global product design facilitates efficiencies in production. Managers are free to manufacture the product wherever manufacturing costs are the lowest and coordinate production at their various facilities. Global product design also facilitates global marketing by allowing for flexibility in introducing, promoting, and distributing each product. </a:t>
            </a:r>
          </a:p>
          <a:p>
            <a:pPr marL="171450" indent="-171450">
              <a:buFont typeface="Arial" panose="020B0604020202020204" pitchFamily="34" charset="0"/>
              <a:buChar char="•"/>
              <a:defRPr/>
            </a:pPr>
            <a:r>
              <a:rPr lang="en-US" dirty="0"/>
              <a:t>The global product design also has </a:t>
            </a:r>
            <a:r>
              <a:rPr lang="en-US" b="1" dirty="0"/>
              <a:t>disadvantages</a:t>
            </a:r>
            <a:r>
              <a:rPr lang="en-US" dirty="0"/>
              <a:t>. It may encourage expensive duplication because each product group needs its own functional-area skills and sometimes even its own physical facilities for production, distribution, and research and development (R&amp;D). In addition, each product group must develop its own knowledge about the regional and national markets in which it operates. Coordination and corporate learning across product groups also become more difficult. </a:t>
            </a:r>
          </a:p>
          <a:p>
            <a:pPr marL="171450" marR="0" indent="-171450" algn="l" defTabSz="914400" rtl="0" eaLnBrk="1" fontAlgn="auto" latinLnBrk="0" hangingPunct="1">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9</a:t>
            </a:fld>
            <a:endParaRPr lang="en-US" dirty="0"/>
          </a:p>
        </p:txBody>
      </p:sp>
    </p:spTree>
    <p:extLst>
      <p:ext uri="{BB962C8B-B14F-4D97-AF65-F5344CB8AC3E}">
        <p14:creationId xmlns:p14="http://schemas.microsoft.com/office/powerpoint/2010/main" val="422778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7078" y="758952"/>
            <a:ext cx="8216348" cy="3566160"/>
          </a:xfrm>
        </p:spPr>
        <p:txBody>
          <a:bodyPr anchor="b">
            <a:normAutofit/>
          </a:bodyPr>
          <a:lstStyle>
            <a:lvl1pPr algn="l">
              <a:lnSpc>
                <a:spcPct val="85000"/>
              </a:lnSpc>
              <a:defRPr sz="8000" spc="-50" baseline="0">
                <a:solidFill>
                  <a:srgbClr val="CC3300"/>
                </a:solidFill>
              </a:defRPr>
            </a:lvl1pPr>
          </a:lstStyle>
          <a:p>
            <a:r>
              <a:rPr lang="en-US"/>
              <a:t>Click to edit Master title style</a:t>
            </a:r>
            <a:endParaRPr lang="en-US" dirty="0"/>
          </a:p>
        </p:txBody>
      </p:sp>
      <p:sp>
        <p:nvSpPr>
          <p:cNvPr id="3" name="Subtitle 2"/>
          <p:cNvSpPr>
            <a:spLocks noGrp="1"/>
          </p:cNvSpPr>
          <p:nvPr>
            <p:ph type="subTitle" idx="1"/>
          </p:nvPr>
        </p:nvSpPr>
        <p:spPr>
          <a:xfrm>
            <a:off x="500890" y="4618578"/>
            <a:ext cx="8216348" cy="1143000"/>
          </a:xfrm>
        </p:spPr>
        <p:txBody>
          <a:bodyPr lIns="91440" rIns="91440">
            <a:normAutofit/>
          </a:bodyPr>
          <a:lstStyle>
            <a:lvl1pPr marL="0" indent="0" algn="l">
              <a:buNone/>
              <a:defRPr sz="24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Οργανωσιακος</a:t>
            </a:r>
            <a:r>
              <a:rPr lang="el-GR" b="1" dirty="0"/>
              <a:t> </a:t>
            </a:r>
            <a:r>
              <a:rPr lang="el-GR" b="1" dirty="0" err="1"/>
              <a:t>Σχεδιασμος</a:t>
            </a:r>
            <a:r>
              <a:rPr lang="el-GR" b="1" dirty="0"/>
              <a:t> και </a:t>
            </a:r>
            <a:r>
              <a:rPr lang="el-GR" b="1" dirty="0" err="1"/>
              <a:t>Ελεγχος</a:t>
            </a:r>
            <a:r>
              <a:rPr lang="el-GR" b="1" dirty="0"/>
              <a:t> στις </a:t>
            </a:r>
            <a:r>
              <a:rPr lang="el-GR" b="1" dirty="0" err="1"/>
              <a:t>Διεθνεις</a:t>
            </a:r>
            <a:r>
              <a:rPr lang="el-GR" b="1" dirty="0"/>
              <a:t> </a:t>
            </a:r>
            <a:r>
              <a:rPr lang="el-GR" b="1" dirty="0" err="1"/>
              <a:t>Επιχειρησεις</a:t>
            </a:r>
            <a:endParaRPr lang="en-US" dirty="0"/>
          </a:p>
        </p:txBody>
      </p:sp>
      <p:sp>
        <p:nvSpPr>
          <p:cNvPr id="6" name="Slide Number Placeholder 5"/>
          <p:cNvSpPr>
            <a:spLocks noGrp="1"/>
          </p:cNvSpPr>
          <p:nvPr>
            <p:ph type="sldNum" sz="quarter" idx="12"/>
          </p:nvPr>
        </p:nvSpPr>
        <p:spPr/>
        <p:txBody>
          <a:bodyPr/>
          <a:lstStyle/>
          <a:p>
            <a:r>
              <a:rPr lang="el-GR" dirty="0"/>
              <a:t>Κεφάλαιο 14-</a:t>
            </a:r>
            <a:fld id="{D57F1E4F-1CFF-5643-939E-217C01CDF565}" type="slidenum">
              <a:rPr lang="en-US" smtClean="0"/>
              <a:pPr/>
              <a:t>‹#›</a:t>
            </a:fld>
            <a:endParaRPr lang="en-US" dirty="0"/>
          </a:p>
        </p:txBody>
      </p:sp>
      <p:cxnSp>
        <p:nvCxnSpPr>
          <p:cNvPr id="9" name="Straight Connector 8"/>
          <p:cNvCxnSpPr/>
          <p:nvPr/>
        </p:nvCxnSpPr>
        <p:spPr>
          <a:xfrm>
            <a:off x="477078" y="4463562"/>
            <a:ext cx="8240160" cy="28925"/>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1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r>
              <a:rPr lang="el-GR" dirty="0"/>
              <a:t>Κεφάλαιο 14-</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9742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r>
              <a:rPr lang="el-GR" dirty="0"/>
              <a:t>Κεφάλαιο 14-</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1112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fld id="{5F272CE1-1E5F-48BD-A21F-AB4430A1F53C}" type="slidenum">
              <a:rPr lang="en-US" smtClean="0"/>
              <a:pPr/>
              <a:t>‹#›</a:t>
            </a:fld>
            <a:endParaRPr lang="en-US" dirty="0"/>
          </a:p>
        </p:txBody>
      </p:sp>
    </p:spTree>
    <p:extLst>
      <p:ext uri="{BB962C8B-B14F-4D97-AF65-F5344CB8AC3E}">
        <p14:creationId xmlns:p14="http://schemas.microsoft.com/office/powerpoint/2010/main" val="34534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fld id="{5F272CE1-1E5F-48BD-A21F-AB4430A1F53C}" type="slidenum">
              <a:rPr lang="en-US" smtClean="0"/>
              <a:pPr/>
              <a:t>‹#›</a:t>
            </a:fld>
            <a:endParaRPr lang="en-US" dirty="0"/>
          </a:p>
        </p:txBody>
      </p:sp>
    </p:spTree>
    <p:extLst>
      <p:ext uri="{BB962C8B-B14F-4D97-AF65-F5344CB8AC3E}">
        <p14:creationId xmlns:p14="http://schemas.microsoft.com/office/powerpoint/2010/main" val="3453476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fld id="{5F272CE1-1E5F-48BD-A21F-AB4430A1F53C}" type="slidenum">
              <a:rPr lang="en-US" smtClean="0"/>
              <a:pPr/>
              <a:t>‹#›</a:t>
            </a:fld>
            <a:endParaRPr lang="en-US" dirty="0"/>
          </a:p>
        </p:txBody>
      </p:sp>
    </p:spTree>
    <p:extLst>
      <p:ext uri="{BB962C8B-B14F-4D97-AF65-F5344CB8AC3E}">
        <p14:creationId xmlns:p14="http://schemas.microsoft.com/office/powerpoint/2010/main" val="345347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fld id="{5F272CE1-1E5F-48BD-A21F-AB4430A1F53C}" type="slidenum">
              <a:rPr lang="en-US" smtClean="0"/>
              <a:pPr/>
              <a:t>‹#›</a:t>
            </a:fld>
            <a:endParaRPr lang="en-US" dirty="0"/>
          </a:p>
        </p:txBody>
      </p:sp>
    </p:spTree>
    <p:extLst>
      <p:ext uri="{BB962C8B-B14F-4D97-AF65-F5344CB8AC3E}">
        <p14:creationId xmlns:p14="http://schemas.microsoft.com/office/powerpoint/2010/main" val="345347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fld id="{5F272CE1-1E5F-48BD-A21F-AB4430A1F53C}" type="slidenum">
              <a:rPr lang="en-US" smtClean="0"/>
              <a:pPr/>
              <a:t>‹#›</a:t>
            </a:fld>
            <a:endParaRPr lang="en-US" dirty="0"/>
          </a:p>
        </p:txBody>
      </p:sp>
    </p:spTree>
    <p:extLst>
      <p:ext uri="{BB962C8B-B14F-4D97-AF65-F5344CB8AC3E}">
        <p14:creationId xmlns:p14="http://schemas.microsoft.com/office/powerpoint/2010/main" val="345347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5"/>
            <a:ext cx="8229600" cy="9144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CC3300"/>
              </a:buClr>
              <a:buFont typeface="Wingdings" panose="05000000000000000000" pitchFamily="2" charset="2"/>
              <a:buChar char="q"/>
              <a:defRPr/>
            </a:lvl1pPr>
            <a:lvl2pPr>
              <a:buClr>
                <a:schemeClr val="accent1"/>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Οργανωσιακος</a:t>
            </a:r>
            <a:r>
              <a:rPr lang="el-GR" b="1" dirty="0"/>
              <a:t> </a:t>
            </a:r>
            <a:r>
              <a:rPr lang="el-GR" b="1" dirty="0" err="1"/>
              <a:t>Σχεδιασμος</a:t>
            </a:r>
            <a:r>
              <a:rPr lang="el-GR" b="1" dirty="0"/>
              <a:t> και </a:t>
            </a:r>
            <a:r>
              <a:rPr lang="el-GR" b="1" dirty="0" err="1"/>
              <a:t>Ελεγχος</a:t>
            </a:r>
            <a:r>
              <a:rPr lang="el-GR" b="1" dirty="0"/>
              <a:t> στις </a:t>
            </a:r>
            <a:r>
              <a:rPr lang="el-GR" b="1" dirty="0" err="1"/>
              <a:t>Διεθνεις</a:t>
            </a:r>
            <a:r>
              <a:rPr lang="el-GR" b="1" dirty="0"/>
              <a:t> </a:t>
            </a:r>
            <a:r>
              <a:rPr lang="el-GR" b="1" dirty="0" err="1"/>
              <a:t>Επιχειρησεις</a:t>
            </a:r>
            <a:endParaRPr lang="en-US" dirty="0"/>
          </a:p>
        </p:txBody>
      </p:sp>
      <p:sp>
        <p:nvSpPr>
          <p:cNvPr id="6" name="Slide Number Placeholder 5"/>
          <p:cNvSpPr>
            <a:spLocks noGrp="1"/>
          </p:cNvSpPr>
          <p:nvPr>
            <p:ph type="sldNum" sz="quarter" idx="12"/>
          </p:nvPr>
        </p:nvSpPr>
        <p:spPr/>
        <p:txBody>
          <a:bodyPr/>
          <a:lstStyle/>
          <a:p>
            <a:r>
              <a:rPr lang="en-US" dirty="0"/>
              <a:t> </a:t>
            </a:r>
            <a:r>
              <a:rPr lang="el-GR" dirty="0"/>
              <a:t>Κεφάλαιο 14-</a:t>
            </a:r>
            <a:fld id="{D57F1E4F-1CFF-5643-939E-217C01CDF565}" type="slidenum">
              <a:rPr lang="en-US" smtClean="0"/>
              <a:pPr/>
              <a:t>‹#›</a:t>
            </a:fld>
            <a:endParaRPr lang="en-US" dirty="0"/>
          </a:p>
        </p:txBody>
      </p:sp>
    </p:spTree>
    <p:extLst>
      <p:ext uri="{BB962C8B-B14F-4D97-AF65-F5344CB8AC3E}">
        <p14:creationId xmlns:p14="http://schemas.microsoft.com/office/powerpoint/2010/main" val="31296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078" y="758952"/>
            <a:ext cx="8229600" cy="3566160"/>
          </a:xfrm>
        </p:spPr>
        <p:txBody>
          <a:bodyPr anchor="b" anchorCtr="0">
            <a:normAutofit/>
          </a:bodyPr>
          <a:lstStyle>
            <a:lvl1pPr>
              <a:lnSpc>
                <a:spcPct val="85000"/>
              </a:lnSpc>
              <a:defRPr sz="8000" b="1">
                <a:solidFill>
                  <a:srgbClr val="CC33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6021" y="4630044"/>
            <a:ext cx="82296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r>
              <a:rPr lang="el-GR" dirty="0"/>
              <a:t>Κεφάλαιο 14-</a:t>
            </a:r>
            <a:r>
              <a:rPr lang="en-US" dirty="0"/>
              <a:t> </a:t>
            </a:r>
            <a:fld id="{D57F1E4F-1CFF-5643-939E-217C01CDF565}" type="slidenum">
              <a:rPr lang="en-US" smtClean="0"/>
              <a:pPr/>
              <a:t>‹#›</a:t>
            </a:fld>
            <a:endParaRPr lang="en-US" dirty="0"/>
          </a:p>
        </p:txBody>
      </p:sp>
      <p:cxnSp>
        <p:nvCxnSpPr>
          <p:cNvPr id="9" name="Straight Connector 8"/>
          <p:cNvCxnSpPr/>
          <p:nvPr/>
        </p:nvCxnSpPr>
        <p:spPr>
          <a:xfrm>
            <a:off x="456021" y="4462669"/>
            <a:ext cx="8250657" cy="29818"/>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825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3826" y="286604"/>
            <a:ext cx="8242852"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63826" y="1578042"/>
            <a:ext cx="4062454"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78042"/>
            <a:ext cx="4043238"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7" name="Slide Number Placeholder 6"/>
          <p:cNvSpPr>
            <a:spLocks noGrp="1"/>
          </p:cNvSpPr>
          <p:nvPr>
            <p:ph type="sldNum" sz="quarter" idx="12"/>
          </p:nvPr>
        </p:nvSpPr>
        <p:spPr/>
        <p:txBody>
          <a:bodyPr/>
          <a:lstStyle/>
          <a:p>
            <a:r>
              <a:rPr lang="el-GR" dirty="0"/>
              <a:t>Κεφάλαιο 14-</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65510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77078" y="286604"/>
            <a:ext cx="82296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8" y="1527527"/>
            <a:ext cx="4049202"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7078" y="2387078"/>
            <a:ext cx="4049202"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544779"/>
            <a:ext cx="4043238"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387078"/>
            <a:ext cx="4043238"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9" name="Slide Number Placeholder 8"/>
          <p:cNvSpPr>
            <a:spLocks noGrp="1"/>
          </p:cNvSpPr>
          <p:nvPr>
            <p:ph type="sldNum" sz="quarter" idx="12"/>
          </p:nvPr>
        </p:nvSpPr>
        <p:spPr/>
        <p:txBody>
          <a:bodyPr/>
          <a:lstStyle/>
          <a:p>
            <a:r>
              <a:rPr lang="el-GR" dirty="0"/>
              <a:t>Κεφάλαιο 14-</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9333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5" name="Slide Number Placeholder 4"/>
          <p:cNvSpPr>
            <a:spLocks noGrp="1"/>
          </p:cNvSpPr>
          <p:nvPr>
            <p:ph type="sldNum" sz="quarter" idx="12"/>
          </p:nvPr>
        </p:nvSpPr>
        <p:spPr/>
        <p:txBody>
          <a:bodyPr/>
          <a:lstStyle/>
          <a:p>
            <a:r>
              <a:rPr lang="el-GR" dirty="0"/>
              <a:t>Κεφάλαιο 14-</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4266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9" name="Slide Number Placeholder 8"/>
          <p:cNvSpPr>
            <a:spLocks noGrp="1"/>
          </p:cNvSpPr>
          <p:nvPr>
            <p:ph type="sldNum" sz="quarter" idx="12"/>
          </p:nvPr>
        </p:nvSpPr>
        <p:spPr/>
        <p:txBody>
          <a:bodyPr/>
          <a:lstStyle/>
          <a:p>
            <a:r>
              <a:rPr lang="el-GR" dirty="0"/>
              <a:t>Κεφάλαιο 14-</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99641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400" b="1">
                <a:solidFill>
                  <a:srgbClr val="8A001A"/>
                </a:solidFill>
              </a:defRPr>
            </a:lvl1pPr>
          </a:lstStyle>
          <a:p>
            <a:r>
              <a:rPr lang="en-US"/>
              <a:t>Click to edit Master title style</a:t>
            </a:r>
            <a:endParaRPr lang="en-US" dirty="0"/>
          </a:p>
        </p:txBody>
      </p:sp>
      <p:sp>
        <p:nvSpPr>
          <p:cNvPr id="3" name="Content Placeholder 2"/>
          <p:cNvSpPr>
            <a:spLocks noGrp="1"/>
          </p:cNvSpPr>
          <p:nvPr>
            <p:ph idx="1"/>
          </p:nvPr>
        </p:nvSpPr>
        <p:spPr>
          <a:xfrm>
            <a:off x="3428734" y="14132"/>
            <a:ext cx="5330952" cy="6291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428734" y="6439259"/>
            <a:ext cx="3486150" cy="365125"/>
          </a:xfrm>
        </p:spPr>
        <p:txBody>
          <a:bodyPr/>
          <a:lstStyle>
            <a:lvl1pPr algn="l">
              <a:defRPr b="1">
                <a:solidFill>
                  <a:schemeClr val="tx1"/>
                </a:solidFill>
              </a:defRPr>
            </a:lvl1p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7" name="Slide Number Placeholder 6"/>
          <p:cNvSpPr>
            <a:spLocks noGrp="1"/>
          </p:cNvSpPr>
          <p:nvPr>
            <p:ph type="sldNum" sz="quarter" idx="12"/>
          </p:nvPr>
        </p:nvSpPr>
        <p:spPr>
          <a:xfrm>
            <a:off x="7425343" y="6459786"/>
            <a:ext cx="1334343" cy="365125"/>
          </a:xfrm>
        </p:spPr>
        <p:txBody>
          <a:bodyPr/>
          <a:lstStyle>
            <a:lvl1pPr>
              <a:defRPr b="1">
                <a:solidFill>
                  <a:schemeClr val="tx1"/>
                </a:solidFill>
              </a:defRPr>
            </a:lvl1pPr>
          </a:lstStyle>
          <a:p>
            <a:r>
              <a:rPr lang="el-GR" dirty="0"/>
              <a:t>Κεφάλαιο 14-</a:t>
            </a:r>
            <a:fld id="{D57F1E4F-1CFF-5643-939E-217C01CDF565}" type="slidenum">
              <a:rPr lang="en-US" smtClean="0"/>
              <a:pPr/>
              <a:t>‹#›</a:t>
            </a:fld>
            <a:endParaRPr lang="en-US" dirty="0"/>
          </a:p>
        </p:txBody>
      </p:sp>
    </p:spTree>
    <p:extLst>
      <p:ext uri="{BB962C8B-B14F-4D97-AF65-F5344CB8AC3E}">
        <p14:creationId xmlns:p14="http://schemas.microsoft.com/office/powerpoint/2010/main" val="37014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6361042"/>
            <a:ext cx="9141631" cy="49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1" y="6310669"/>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1"/>
            <a:ext cx="9143989" cy="6310669"/>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7" name="Slide Number Placeholder 6"/>
          <p:cNvSpPr>
            <a:spLocks noGrp="1"/>
          </p:cNvSpPr>
          <p:nvPr>
            <p:ph type="sldNum" sz="quarter" idx="12"/>
          </p:nvPr>
        </p:nvSpPr>
        <p:spPr/>
        <p:txBody>
          <a:bodyPr/>
          <a:lstStyle/>
          <a:p>
            <a:r>
              <a:rPr lang="el-GR" dirty="0"/>
              <a:t>Κεφάλαιο 14-</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0094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33595"/>
            <a:ext cx="82296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09630"/>
            <a:ext cx="8229600" cy="479159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4"/>
          </p:nvPr>
        </p:nvSpPr>
        <p:spPr>
          <a:xfrm>
            <a:off x="7425344" y="6459786"/>
            <a:ext cx="1261456" cy="365125"/>
          </a:xfrm>
          <a:prstGeom prst="rect">
            <a:avLst/>
          </a:prstGeom>
        </p:spPr>
        <p:txBody>
          <a:bodyPr vert="horz" lIns="91440" tIns="45720" rIns="91440" bIns="45720" rtlCol="0" anchor="ctr"/>
          <a:lstStyle>
            <a:lvl1pPr algn="r">
              <a:defRPr sz="1050">
                <a:solidFill>
                  <a:srgbClr val="FFFFFF"/>
                </a:solidFill>
              </a:defRPr>
            </a:lvl1pPr>
          </a:lstStyle>
          <a:p>
            <a:r>
              <a:rPr lang="el-GR" dirty="0"/>
              <a:t>Κεφάλαιο 14-</a:t>
            </a:r>
            <a:r>
              <a:rPr lang="en-US" dirty="0"/>
              <a:t> </a:t>
            </a:r>
            <a:fld id="{D57F1E4F-1CFF-5643-939E-217C01CDF565}" type="slidenum">
              <a:rPr lang="en-US" smtClean="0"/>
              <a:pPr/>
              <a:t>‹#›</a:t>
            </a:fld>
            <a:endParaRPr lang="en-US" dirty="0"/>
          </a:p>
        </p:txBody>
      </p:sp>
      <p:cxnSp>
        <p:nvCxnSpPr>
          <p:cNvPr id="10" name="Straight Connector 9"/>
          <p:cNvCxnSpPr/>
          <p:nvPr/>
        </p:nvCxnSpPr>
        <p:spPr>
          <a:xfrm flipV="1">
            <a:off x="442133" y="1313749"/>
            <a:ext cx="8244667" cy="15063"/>
          </a:xfrm>
          <a:prstGeom prst="line">
            <a:avLst/>
          </a:prstGeom>
          <a:ln>
            <a:solidFill>
              <a:srgbClr val="CC33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6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914400" rtl="0" eaLnBrk="1" latinLnBrk="0" hangingPunct="1">
        <a:lnSpc>
          <a:spcPct val="85000"/>
        </a:lnSpc>
        <a:spcBef>
          <a:spcPct val="0"/>
        </a:spcBef>
        <a:buNone/>
        <a:defRPr sz="3200" b="1" kern="1200" spc="-50" baseline="0">
          <a:solidFill>
            <a:srgbClr val="8A001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a:t>Griffin &amp; </a:t>
            </a:r>
            <a:r>
              <a:rPr lang="en-US" dirty="0" err="1"/>
              <a:t>Pustay</a:t>
            </a:r>
            <a:endParaRPr lang="en-US" dirty="0"/>
          </a:p>
          <a:p>
            <a:endParaRPr lang="en-US" dirty="0"/>
          </a:p>
        </p:txBody>
      </p:sp>
      <p:pic>
        <p:nvPicPr>
          <p:cNvPr id="5" name="Picture 4" descr="Screen Shot 2013-10-27 at 11.23.36 PM.png"/>
          <p:cNvPicPr>
            <a:picLocks/>
          </p:cNvPicPr>
          <p:nvPr/>
        </p:nvPicPr>
        <p:blipFill rotWithShape="1">
          <a:blip r:embed="rId3">
            <a:extLst>
              <a:ext uri="{28A0092B-C50C-407E-A947-70E740481C1C}">
                <a14:useLocalDpi xmlns:a14="http://schemas.microsoft.com/office/drawing/2010/main" val="0"/>
              </a:ext>
            </a:extLst>
          </a:blip>
          <a:srcRect t="27657"/>
          <a:stretch/>
        </p:blipFill>
        <p:spPr>
          <a:xfrm>
            <a:off x="3372142" y="2651760"/>
            <a:ext cx="5330952" cy="3630168"/>
          </a:xfrm>
          <a:prstGeom prst="rect">
            <a:avLst/>
          </a:prstGeom>
        </p:spPr>
      </p:pic>
      <p:sp>
        <p:nvSpPr>
          <p:cNvPr id="7" name="Slide Number Placeholder 6"/>
          <p:cNvSpPr>
            <a:spLocks noGrp="1"/>
          </p:cNvSpPr>
          <p:nvPr>
            <p:ph type="sldNum" sz="quarter" idx="12"/>
          </p:nvPr>
        </p:nvSpPr>
        <p:spPr/>
        <p:txBody>
          <a:bodyPr/>
          <a:lstStyle/>
          <a:p>
            <a:r>
              <a:rPr lang="el-GR" dirty="0"/>
              <a:t>Κεφάλαιο 14-</a:t>
            </a:r>
            <a:fld id="{D57F1E4F-1CFF-5643-939E-217C01CDF565}" type="slidenum">
              <a:rPr lang="en-US" smtClean="0"/>
              <a:pPr/>
              <a:t>1</a:t>
            </a:fld>
            <a:endParaRPr lang="en-US" dirty="0"/>
          </a:p>
        </p:txBody>
      </p:sp>
      <p:sp>
        <p:nvSpPr>
          <p:cNvPr id="9" name="Rectangle 8"/>
          <p:cNvSpPr/>
          <p:nvPr/>
        </p:nvSpPr>
        <p:spPr>
          <a:xfrm>
            <a:off x="3428734" y="342900"/>
            <a:ext cx="5545449" cy="2123658"/>
          </a:xfrm>
          <a:prstGeom prst="rect">
            <a:avLst/>
          </a:prstGeom>
          <a:solidFill>
            <a:schemeClr val="bg1"/>
          </a:solidFill>
        </p:spPr>
        <p:txBody>
          <a:bodyPr wrap="square">
            <a:spAutoFit/>
          </a:bodyPr>
          <a:lstStyle/>
          <a:p>
            <a:pPr>
              <a:lnSpc>
                <a:spcPct val="250000"/>
              </a:lnSpc>
            </a:pPr>
            <a:r>
              <a:rPr lang="el-GR" sz="2400" spc="-50" dirty="0">
                <a:latin typeface="+mj-lt"/>
                <a:ea typeface="+mj-ea"/>
                <a:cs typeface="+mj-cs"/>
              </a:rPr>
              <a:t>ΚΕΦΑΛΑΙΟ 1</a:t>
            </a:r>
            <a:r>
              <a:rPr lang="en-US" sz="2400" spc="-50" dirty="0">
                <a:latin typeface="+mj-lt"/>
                <a:ea typeface="+mj-ea"/>
                <a:cs typeface="+mj-cs"/>
              </a:rPr>
              <a:t>4</a:t>
            </a:r>
            <a:endParaRPr lang="el-GR" sz="2400" spc="-50" dirty="0">
              <a:latin typeface="+mj-lt"/>
              <a:ea typeface="+mj-ea"/>
              <a:cs typeface="+mj-cs"/>
            </a:endParaRPr>
          </a:p>
          <a:p>
            <a:r>
              <a:rPr lang="el-GR" sz="2400" b="1" spc="-50" dirty="0" err="1">
                <a:solidFill>
                  <a:srgbClr val="8A001A"/>
                </a:solidFill>
                <a:latin typeface="+mj-lt"/>
                <a:ea typeface="+mj-ea"/>
                <a:cs typeface="+mj-cs"/>
              </a:rPr>
              <a:t>Οργανωσιακός</a:t>
            </a:r>
            <a:r>
              <a:rPr lang="el-GR" sz="2400" b="1" spc="-50" dirty="0">
                <a:solidFill>
                  <a:srgbClr val="8A001A"/>
                </a:solidFill>
                <a:latin typeface="+mj-lt"/>
                <a:ea typeface="+mj-ea"/>
                <a:cs typeface="+mj-cs"/>
              </a:rPr>
              <a:t> Σχεδιασμός και Έλεγχος στις Διεθνείς Επιχειρήσεις</a:t>
            </a:r>
          </a:p>
        </p:txBody>
      </p:sp>
      <p:sp>
        <p:nvSpPr>
          <p:cNvPr id="10" name="Title 14"/>
          <p:cNvSpPr>
            <a:spLocks noGrp="1"/>
          </p:cNvSpPr>
          <p:nvPr>
            <p:ph type="title"/>
          </p:nvPr>
        </p:nvSpPr>
        <p:spPr>
          <a:xfrm>
            <a:off x="342900" y="594359"/>
            <a:ext cx="3085834" cy="2286000"/>
          </a:xfrm>
        </p:spPr>
        <p:txBody>
          <a:bodyPr>
            <a:normAutofit/>
          </a:bodyPr>
          <a:lstStyle/>
          <a:p>
            <a:pPr>
              <a:lnSpc>
                <a:spcPct val="100000"/>
              </a:lnSpc>
            </a:pPr>
            <a:r>
              <a:rPr lang="el-GR" sz="2000" b="0" dirty="0"/>
              <a:t>Διεθνείς</a:t>
            </a:r>
            <a:br>
              <a:rPr lang="el-GR" sz="2000" b="0" dirty="0"/>
            </a:br>
            <a:r>
              <a:rPr lang="el-GR" sz="2000" b="0" dirty="0"/>
              <a:t>Επιχειρήσεις και Επιχειρηματικότητα</a:t>
            </a:r>
            <a:br>
              <a:rPr lang="el-GR" sz="2000" b="0" dirty="0"/>
            </a:br>
            <a:br>
              <a:rPr lang="en-US" sz="2000" b="0" dirty="0">
                <a:solidFill>
                  <a:srgbClr val="8A001A"/>
                </a:solidFill>
              </a:rPr>
            </a:br>
            <a:r>
              <a:rPr lang="en-US" sz="1600" b="0" dirty="0">
                <a:solidFill>
                  <a:srgbClr val="8A001A"/>
                </a:solidFill>
              </a:rPr>
              <a:t>8</a:t>
            </a:r>
            <a:r>
              <a:rPr lang="el-GR" sz="1600" b="0" baseline="30000" dirty="0">
                <a:solidFill>
                  <a:srgbClr val="8A001A"/>
                </a:solidFill>
              </a:rPr>
              <a:t>η</a:t>
            </a:r>
            <a:r>
              <a:rPr lang="el-GR" sz="1600" b="0" dirty="0">
                <a:solidFill>
                  <a:srgbClr val="8A001A"/>
                </a:solidFill>
              </a:rPr>
              <a:t> Έκδοση</a:t>
            </a:r>
            <a:br>
              <a:rPr lang="el-GR" sz="1600" b="0" dirty="0">
                <a:solidFill>
                  <a:srgbClr val="8A001A"/>
                </a:solidFill>
              </a:rPr>
            </a:br>
            <a:endParaRPr lang="en-US" sz="1600" b="0" dirty="0">
              <a:solidFill>
                <a:srgbClr val="8A001A"/>
              </a:solidFill>
            </a:endParaRPr>
          </a:p>
        </p:txBody>
      </p:sp>
      <p:pic>
        <p:nvPicPr>
          <p:cNvPr id="11" name="Εικόνα 10" descr="Εικόνα που περιέχει κτίριο&#10;&#10;Περιγραφή που δημιουργήθηκε αυτόματα">
            <a:extLst>
              <a:ext uri="{FF2B5EF4-FFF2-40B4-BE49-F238E27FC236}">
                <a16:creationId xmlns:a16="http://schemas.microsoft.com/office/drawing/2014/main" id="{8BED0F66-898A-4EAD-A211-ACBB8316D5BD}"/>
              </a:ext>
            </a:extLst>
          </p:cNvPr>
          <p:cNvPicPr>
            <a:picLocks noChangeAspect="1"/>
          </p:cNvPicPr>
          <p:nvPr/>
        </p:nvPicPr>
        <p:blipFill>
          <a:blip r:embed="rId4"/>
          <a:stretch>
            <a:fillRect/>
          </a:stretch>
        </p:blipFill>
        <p:spPr>
          <a:xfrm>
            <a:off x="465931" y="3606800"/>
            <a:ext cx="1961428" cy="2852986"/>
          </a:xfrm>
          <a:prstGeom prst="rect">
            <a:avLst/>
          </a:prstGeom>
        </p:spPr>
      </p:pic>
      <p:pic>
        <p:nvPicPr>
          <p:cNvPr id="12" name="Εικόνα 11">
            <a:extLst>
              <a:ext uri="{FF2B5EF4-FFF2-40B4-BE49-F238E27FC236}">
                <a16:creationId xmlns:a16="http://schemas.microsoft.com/office/drawing/2014/main" id="{D6AE49A1-07DC-4B86-86B9-253186AC2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7" y="154673"/>
            <a:ext cx="839210" cy="810527"/>
          </a:xfrm>
          <a:prstGeom prst="rect">
            <a:avLst/>
          </a:prstGeom>
        </p:spPr>
      </p:pic>
    </p:spTree>
    <p:extLst>
      <p:ext uri="{BB962C8B-B14F-4D97-AF65-F5344CB8AC3E}">
        <p14:creationId xmlns:p14="http://schemas.microsoft.com/office/powerpoint/2010/main" val="31849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Παγκόσμιος Σχεδιασμός Βάσει Περιοχών</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spcAft>
                <a:spcPts val="800"/>
              </a:spcAft>
            </a:pPr>
            <a:r>
              <a:rPr lang="el-GR" sz="2200" b="1" dirty="0"/>
              <a:t>Πλεονεκτήματα</a:t>
            </a:r>
            <a:endParaRPr lang="en-US" sz="2200" b="1" dirty="0"/>
          </a:p>
          <a:p>
            <a:pPr marL="627063" lvl="1" indent="-427038">
              <a:lnSpc>
                <a:spcPct val="100000"/>
              </a:lnSpc>
            </a:pPr>
            <a:r>
              <a:rPr lang="el-GR" sz="2200" dirty="0"/>
              <a:t>Στρατηγική που καθοδηγείται από το μάρκετινγκ </a:t>
            </a:r>
          </a:p>
          <a:p>
            <a:pPr marL="627063" lvl="1" indent="-427038">
              <a:lnSpc>
                <a:spcPct val="100000"/>
              </a:lnSpc>
            </a:pPr>
            <a:r>
              <a:rPr lang="el-GR" sz="2200" dirty="0"/>
              <a:t>Φήμη επώνυμων προϊόντων </a:t>
            </a:r>
            <a:endParaRPr lang="en-US" sz="2200" dirty="0"/>
          </a:p>
          <a:p>
            <a:pPr marL="627063" lvl="1" indent="-427038">
              <a:lnSpc>
                <a:spcPct val="100000"/>
              </a:lnSpc>
            </a:pPr>
            <a:r>
              <a:rPr lang="el-GR" sz="2200" dirty="0" err="1"/>
              <a:t>Εμπειρογνωσία</a:t>
            </a:r>
            <a:r>
              <a:rPr lang="el-GR" sz="2200" dirty="0"/>
              <a:t> για την τοπική αγορά</a:t>
            </a:r>
            <a:endParaRPr lang="en-US" sz="2200" dirty="0"/>
          </a:p>
          <a:p>
            <a:pPr>
              <a:lnSpc>
                <a:spcPct val="100000"/>
              </a:lnSpc>
              <a:spcAft>
                <a:spcPts val="800"/>
              </a:spcAft>
            </a:pPr>
            <a:r>
              <a:rPr lang="el-GR" sz="2200" b="1" dirty="0"/>
              <a:t>Μειονεκτήματα</a:t>
            </a:r>
            <a:endParaRPr lang="en-US" sz="2200" b="1" dirty="0"/>
          </a:p>
          <a:p>
            <a:pPr marL="627063" lvl="1" indent="-427038">
              <a:lnSpc>
                <a:spcPct val="100000"/>
              </a:lnSpc>
            </a:pPr>
            <a:r>
              <a:rPr lang="el-GR" sz="2200" dirty="0"/>
              <a:t>Μπορεί να θυσιάσει την αποδοτικότητα κόστους.</a:t>
            </a:r>
            <a:endParaRPr lang="en-US" sz="2200" dirty="0"/>
          </a:p>
          <a:p>
            <a:pPr marL="627063" lvl="1" indent="-427038">
              <a:lnSpc>
                <a:spcPct val="100000"/>
              </a:lnSpc>
            </a:pPr>
            <a:r>
              <a:rPr lang="el-GR" sz="2200" dirty="0"/>
              <a:t>Μπορεί να επιβραδύνει τη διάχυση της τεχνολογίας</a:t>
            </a:r>
            <a:endParaRPr lang="en-US" sz="2200" dirty="0"/>
          </a:p>
          <a:p>
            <a:pPr marL="627063" lvl="1" indent="-427038">
              <a:lnSpc>
                <a:spcPct val="100000"/>
              </a:lnSpc>
            </a:pPr>
            <a:r>
              <a:rPr lang="el-GR" sz="2200" dirty="0"/>
              <a:t>οδηγεί σε πολλαπλασιασμό πόρων </a:t>
            </a:r>
          </a:p>
          <a:p>
            <a:pPr marL="627063" lvl="1" indent="-427038">
              <a:lnSpc>
                <a:spcPct val="100000"/>
              </a:lnSpc>
            </a:pPr>
            <a:r>
              <a:rPr lang="el-GR" sz="2200" dirty="0"/>
              <a:t>Αυξάνει το κόστος συντονισμού</a:t>
            </a:r>
            <a:endParaRPr lang="en-US" sz="2200" dirty="0"/>
          </a:p>
          <a:p>
            <a:pPr marL="627063" lvl="1" indent="-427038">
              <a:lnSpc>
                <a:spcPct val="100000"/>
              </a:lnSpc>
            </a:pPr>
            <a:r>
              <a:rPr lang="el-GR" sz="2200" dirty="0"/>
              <a:t>Αποθαρρύνει τον παγκόσμιο σχεδιασμό των προϊόντων </a:t>
            </a:r>
            <a:endParaRPr lang="en-US" sz="2200" dirty="0"/>
          </a:p>
          <a:p>
            <a:pPr>
              <a:lnSpc>
                <a:spcPct val="100000"/>
              </a:lnSpc>
            </a:pPr>
            <a:endParaRPr lang="en-US" sz="2200" dirty="0"/>
          </a:p>
        </p:txBody>
      </p:sp>
      <p:sp>
        <p:nvSpPr>
          <p:cNvPr id="12" name="Footer Placeholder 11"/>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3" name="Slide Number Placeholder 12"/>
          <p:cNvSpPr>
            <a:spLocks noGrp="1"/>
          </p:cNvSpPr>
          <p:nvPr>
            <p:ph type="sldNum" sz="quarter" idx="12"/>
          </p:nvPr>
        </p:nvSpPr>
        <p:spPr/>
        <p:txBody>
          <a:bodyPr/>
          <a:lstStyle/>
          <a:p>
            <a:r>
              <a:rPr lang="el-GR" dirty="0"/>
              <a:t>Κεφάλαιο 14-</a:t>
            </a:r>
            <a:fld id="{D57F1E4F-1CFF-5643-939E-217C01CDF565}" type="slidenum">
              <a:rPr lang="en-US" smtClean="0"/>
              <a:pPr/>
              <a:t>10</a:t>
            </a:fld>
            <a:endParaRPr lang="en-US" dirty="0"/>
          </a:p>
        </p:txBody>
      </p:sp>
      <p:pic>
        <p:nvPicPr>
          <p:cNvPr id="7" name="Εικόνα 6">
            <a:extLst>
              <a:ext uri="{FF2B5EF4-FFF2-40B4-BE49-F238E27FC236}">
                <a16:creationId xmlns:a16="http://schemas.microsoft.com/office/drawing/2014/main" id="{13ECCB8B-E98F-436D-8C65-66EB578E1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4869803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Παγκόσμιος Σχεδιασμός Βάσει Λειτουργιών</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spcAft>
                <a:spcPts val="800"/>
              </a:spcAft>
            </a:pPr>
            <a:r>
              <a:rPr lang="el-GR" sz="2600" b="1" dirty="0"/>
              <a:t>Πλεονεκτήματα</a:t>
            </a:r>
            <a:endParaRPr lang="en-US" sz="2600" b="1" dirty="0"/>
          </a:p>
          <a:p>
            <a:pPr marL="627063" lvl="1" indent="-427038">
              <a:lnSpc>
                <a:spcPct val="100000"/>
              </a:lnSpc>
            </a:pPr>
            <a:r>
              <a:rPr lang="el-GR" sz="2600" dirty="0"/>
              <a:t>Μεταφορά </a:t>
            </a:r>
            <a:r>
              <a:rPr lang="el-GR" sz="2600" dirty="0" err="1"/>
              <a:t>εμπειρογνωσίας</a:t>
            </a:r>
            <a:endParaRPr lang="en-US" sz="2600" dirty="0"/>
          </a:p>
          <a:p>
            <a:pPr marL="627063" lvl="1" indent="-427038">
              <a:lnSpc>
                <a:spcPct val="100000"/>
              </a:lnSpc>
            </a:pPr>
            <a:r>
              <a:rPr lang="el-GR" sz="2600" dirty="0"/>
              <a:t>Κεντρικός έλεγχος</a:t>
            </a:r>
            <a:endParaRPr lang="en-US" sz="2600" dirty="0"/>
          </a:p>
          <a:p>
            <a:pPr marL="627063" lvl="1" indent="-427038">
              <a:lnSpc>
                <a:spcPct val="100000"/>
              </a:lnSpc>
            </a:pPr>
            <a:r>
              <a:rPr lang="el-GR" sz="2600" dirty="0"/>
              <a:t>Εστίαση στις λειτουργίες</a:t>
            </a:r>
            <a:endParaRPr lang="en-US" sz="2600" dirty="0"/>
          </a:p>
          <a:p>
            <a:pPr>
              <a:lnSpc>
                <a:spcPct val="100000"/>
              </a:lnSpc>
              <a:spcAft>
                <a:spcPts val="800"/>
              </a:spcAft>
            </a:pPr>
            <a:r>
              <a:rPr lang="el-GR" sz="2600" b="1" dirty="0"/>
              <a:t>Μειονεκτήματα</a:t>
            </a:r>
            <a:r>
              <a:rPr lang="en-US" sz="2600" dirty="0"/>
              <a:t> </a:t>
            </a:r>
          </a:p>
          <a:p>
            <a:pPr marL="627063" lvl="1" indent="-427038">
              <a:lnSpc>
                <a:spcPct val="100000"/>
              </a:lnSpc>
            </a:pPr>
            <a:r>
              <a:rPr lang="el-GR" sz="2600" dirty="0"/>
              <a:t>Περιορισμένα προϊόντα ή πελάτες</a:t>
            </a:r>
            <a:endParaRPr lang="en-US" sz="2600" dirty="0"/>
          </a:p>
          <a:p>
            <a:pPr marL="627063" lvl="1" indent="-427038">
              <a:lnSpc>
                <a:spcPct val="100000"/>
              </a:lnSpc>
            </a:pPr>
            <a:r>
              <a:rPr lang="el-GR" sz="2600" dirty="0"/>
              <a:t>Δύσκολος συντονισμός</a:t>
            </a:r>
            <a:endParaRPr lang="en-US" sz="2600" dirty="0"/>
          </a:p>
          <a:p>
            <a:pPr marL="627063" lvl="1" indent="-427038">
              <a:lnSpc>
                <a:spcPct val="100000"/>
              </a:lnSpc>
            </a:pPr>
            <a:r>
              <a:rPr lang="el-GR" sz="2600" dirty="0"/>
              <a:t>Πολλαπλασιασμός πόρων</a:t>
            </a:r>
            <a:endParaRPr lang="en-US" sz="2600" dirty="0"/>
          </a:p>
          <a:p>
            <a:pPr>
              <a:lnSpc>
                <a:spcPct val="100000"/>
              </a:lnSpc>
            </a:pPr>
            <a:endParaRPr lang="en-US" sz="2600" dirty="0"/>
          </a:p>
        </p:txBody>
      </p:sp>
      <p:sp>
        <p:nvSpPr>
          <p:cNvPr id="15" name="Footer Placeholder 1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6" name="Slide Number Placeholder 15"/>
          <p:cNvSpPr>
            <a:spLocks noGrp="1"/>
          </p:cNvSpPr>
          <p:nvPr>
            <p:ph type="sldNum" sz="quarter" idx="12"/>
          </p:nvPr>
        </p:nvSpPr>
        <p:spPr/>
        <p:txBody>
          <a:bodyPr/>
          <a:lstStyle/>
          <a:p>
            <a:r>
              <a:rPr lang="el-GR" dirty="0"/>
              <a:t>Κεφάλαιο 14-</a:t>
            </a:r>
            <a:fld id="{D57F1E4F-1CFF-5643-939E-217C01CDF565}" type="slidenum">
              <a:rPr lang="en-US" smtClean="0"/>
              <a:pPr/>
              <a:t>11</a:t>
            </a:fld>
            <a:endParaRPr lang="en-US" dirty="0"/>
          </a:p>
        </p:txBody>
      </p:sp>
      <p:pic>
        <p:nvPicPr>
          <p:cNvPr id="7" name="Εικόνα 6">
            <a:extLst>
              <a:ext uri="{FF2B5EF4-FFF2-40B4-BE49-F238E27FC236}">
                <a16:creationId xmlns:a16="http://schemas.microsoft.com/office/drawing/2014/main" id="{DA49A1CF-1468-4879-BF62-ECFF122B1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6554797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Παγκόσμιος Σχεδιασμός Βάσει Πελατών</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spcAft>
                <a:spcPts val="800"/>
              </a:spcAft>
            </a:pPr>
            <a:r>
              <a:rPr lang="el-GR" sz="2600" b="1" dirty="0"/>
              <a:t>Ευκαιρίες</a:t>
            </a:r>
            <a:endParaRPr lang="en-US" sz="2600" b="1" dirty="0"/>
          </a:p>
          <a:p>
            <a:pPr marL="627063" lvl="1" indent="-427038">
              <a:lnSpc>
                <a:spcPct val="100000"/>
              </a:lnSpc>
            </a:pPr>
            <a:r>
              <a:rPr lang="el-GR" sz="2600" dirty="0"/>
              <a:t>Εξυπηρέτηση διαφορετικών πελατών</a:t>
            </a:r>
            <a:endParaRPr lang="en-US" sz="2600" dirty="0"/>
          </a:p>
          <a:p>
            <a:pPr marL="627063" lvl="1" indent="-427038">
              <a:lnSpc>
                <a:spcPct val="100000"/>
              </a:lnSpc>
            </a:pPr>
            <a:r>
              <a:rPr lang="el-GR" sz="2600" dirty="0"/>
              <a:t>Εστίαση μάρκετινγκ</a:t>
            </a:r>
            <a:endParaRPr lang="en-US" sz="2600" dirty="0"/>
          </a:p>
          <a:p>
            <a:pPr marL="627063" lvl="1" indent="-427038">
              <a:lnSpc>
                <a:spcPct val="100000"/>
              </a:lnSpc>
            </a:pPr>
            <a:r>
              <a:rPr lang="el-GR" sz="2600" dirty="0"/>
              <a:t>Ανταπόκριση σε συγκεκριμένες ανάγκες</a:t>
            </a:r>
            <a:endParaRPr lang="en-US" sz="2600" dirty="0"/>
          </a:p>
          <a:p>
            <a:pPr>
              <a:lnSpc>
                <a:spcPct val="100000"/>
              </a:lnSpc>
              <a:spcAft>
                <a:spcPts val="800"/>
              </a:spcAft>
            </a:pPr>
            <a:r>
              <a:rPr lang="el-GR" sz="2600" b="1" dirty="0"/>
              <a:t>Προκλήσεις</a:t>
            </a:r>
            <a:endParaRPr lang="en-US" sz="2600" b="1" dirty="0"/>
          </a:p>
          <a:p>
            <a:pPr marL="627063" lvl="1" indent="-427038">
              <a:lnSpc>
                <a:spcPct val="100000"/>
              </a:lnSpc>
            </a:pPr>
            <a:r>
              <a:rPr lang="el-GR" sz="2600" dirty="0"/>
              <a:t>Πολλαπλασιασμός πόρων</a:t>
            </a:r>
            <a:endParaRPr lang="en-US" sz="2600" dirty="0"/>
          </a:p>
          <a:p>
            <a:pPr marL="627063" lvl="1" indent="-427038">
              <a:lnSpc>
                <a:spcPct val="100000"/>
              </a:lnSpc>
            </a:pPr>
            <a:r>
              <a:rPr lang="el-GR" sz="2600" dirty="0"/>
              <a:t>Ζητήματα συντονισμού</a:t>
            </a:r>
            <a:endParaRPr lang="en-US" sz="2600" dirty="0"/>
          </a:p>
          <a:p>
            <a:pPr marL="0" indent="0">
              <a:lnSpc>
                <a:spcPct val="100000"/>
              </a:lnSpc>
              <a:buNone/>
            </a:pPr>
            <a:endParaRPr lang="en-US" sz="2600" dirty="0"/>
          </a:p>
        </p:txBody>
      </p:sp>
      <p:sp>
        <p:nvSpPr>
          <p:cNvPr id="19" name="Footer Placeholder 18"/>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20" name="Slide Number Placeholder 19"/>
          <p:cNvSpPr>
            <a:spLocks noGrp="1"/>
          </p:cNvSpPr>
          <p:nvPr>
            <p:ph type="sldNum" sz="quarter" idx="12"/>
          </p:nvPr>
        </p:nvSpPr>
        <p:spPr/>
        <p:txBody>
          <a:bodyPr/>
          <a:lstStyle/>
          <a:p>
            <a:r>
              <a:rPr lang="el-GR" dirty="0"/>
              <a:t>Κεφάλαιο 14-</a:t>
            </a:r>
            <a:fld id="{D57F1E4F-1CFF-5643-939E-217C01CDF565}" type="slidenum">
              <a:rPr lang="en-US" smtClean="0"/>
              <a:pPr/>
              <a:t>12</a:t>
            </a:fld>
            <a:endParaRPr lang="en-US" dirty="0"/>
          </a:p>
        </p:txBody>
      </p:sp>
      <p:pic>
        <p:nvPicPr>
          <p:cNvPr id="7" name="Εικόνα 6">
            <a:extLst>
              <a:ext uri="{FF2B5EF4-FFF2-40B4-BE49-F238E27FC236}">
                <a16:creationId xmlns:a16="http://schemas.microsoft.com/office/drawing/2014/main" id="{A7A8EF08-C48C-4B62-8EB7-30B62C69D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38631661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Παγκόσμιος Σχεδιασμός Τύπου Μήτρας</a:t>
            </a:r>
            <a:endParaRPr lang="en-US" sz="3000" dirty="0">
              <a:solidFill>
                <a:srgbClr val="0070C0"/>
              </a:solidFill>
            </a:endParaRPr>
          </a:p>
        </p:txBody>
      </p:sp>
      <p:sp>
        <p:nvSpPr>
          <p:cNvPr id="10" name="Footer Placeholder 9"/>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8" name="Slide Number Placeholder 17"/>
          <p:cNvSpPr>
            <a:spLocks noGrp="1"/>
          </p:cNvSpPr>
          <p:nvPr>
            <p:ph type="sldNum" sz="quarter" idx="12"/>
          </p:nvPr>
        </p:nvSpPr>
        <p:spPr/>
        <p:txBody>
          <a:bodyPr/>
          <a:lstStyle/>
          <a:p>
            <a:r>
              <a:rPr lang="el-GR" dirty="0"/>
              <a:t>Κεφάλαιο 14-</a:t>
            </a:r>
            <a:fld id="{D57F1E4F-1CFF-5643-939E-217C01CDF565}" type="slidenum">
              <a:rPr lang="en-US" smtClean="0"/>
              <a:pPr/>
              <a:t>13</a:t>
            </a:fld>
            <a:endParaRPr lang="en-US" dirty="0"/>
          </a:p>
        </p:txBody>
      </p:sp>
      <p:pic>
        <p:nvPicPr>
          <p:cNvPr id="2" name="Picture 1"/>
          <p:cNvPicPr>
            <a:picLocks noChangeAspect="1"/>
          </p:cNvPicPr>
          <p:nvPr/>
        </p:nvPicPr>
        <p:blipFill>
          <a:blip r:embed="rId3"/>
          <a:stretch>
            <a:fillRect/>
          </a:stretch>
        </p:blipFill>
        <p:spPr>
          <a:xfrm>
            <a:off x="2046816" y="1411583"/>
            <a:ext cx="4361052" cy="4424532"/>
          </a:xfrm>
          <a:prstGeom prst="rect">
            <a:avLst/>
          </a:prstGeom>
        </p:spPr>
      </p:pic>
      <p:pic>
        <p:nvPicPr>
          <p:cNvPr id="3" name="Picture 2"/>
          <p:cNvPicPr>
            <a:picLocks noChangeAspect="1"/>
          </p:cNvPicPr>
          <p:nvPr/>
        </p:nvPicPr>
        <p:blipFill>
          <a:blip r:embed="rId4"/>
          <a:stretch>
            <a:fillRect/>
          </a:stretch>
        </p:blipFill>
        <p:spPr>
          <a:xfrm>
            <a:off x="2059879" y="5888855"/>
            <a:ext cx="3535986" cy="335309"/>
          </a:xfrm>
          <a:prstGeom prst="rect">
            <a:avLst/>
          </a:prstGeom>
        </p:spPr>
      </p:pic>
      <p:pic>
        <p:nvPicPr>
          <p:cNvPr id="7" name="Εικόνα 6">
            <a:extLst>
              <a:ext uri="{FF2B5EF4-FFF2-40B4-BE49-F238E27FC236}">
                <a16:creationId xmlns:a16="http://schemas.microsoft.com/office/drawing/2014/main" id="{1CBEF85A-415D-4B0C-85F3-1C3B10681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6720841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Παγκόσμιος Σχεδιασμός Τύπου Μήτρας</a:t>
            </a:r>
            <a:endParaRPr lang="en-US" dirty="0"/>
          </a:p>
        </p:txBody>
      </p:sp>
      <p:sp>
        <p:nvSpPr>
          <p:cNvPr id="2" name="Content Placeholder 1"/>
          <p:cNvSpPr>
            <a:spLocks noGrp="1"/>
          </p:cNvSpPr>
          <p:nvPr>
            <p:ph idx="1"/>
          </p:nvPr>
        </p:nvSpPr>
        <p:spPr>
          <a:xfrm>
            <a:off x="476249" y="1447281"/>
            <a:ext cx="8406493" cy="4791596"/>
          </a:xfrm>
        </p:spPr>
        <p:txBody>
          <a:bodyPr>
            <a:noAutofit/>
          </a:bodyPr>
          <a:lstStyle/>
          <a:p>
            <a:pPr>
              <a:lnSpc>
                <a:spcPct val="100000"/>
              </a:lnSpc>
              <a:spcAft>
                <a:spcPts val="500"/>
              </a:spcAft>
            </a:pPr>
            <a:r>
              <a:rPr lang="el-GR" sz="2300" b="1" dirty="0"/>
              <a:t>Πλεονεκτήματα</a:t>
            </a:r>
            <a:endParaRPr lang="en-US" sz="2300" b="1" dirty="0"/>
          </a:p>
          <a:p>
            <a:pPr marL="627063" lvl="1" indent="-427038">
              <a:lnSpc>
                <a:spcPct val="100000"/>
              </a:lnSpc>
            </a:pPr>
            <a:r>
              <a:rPr lang="el-GR" sz="2300" dirty="0" err="1"/>
              <a:t>Οργανωσιακή</a:t>
            </a:r>
            <a:r>
              <a:rPr lang="el-GR" sz="2300" dirty="0"/>
              <a:t> ευελιξία</a:t>
            </a:r>
            <a:endParaRPr lang="en-US" sz="2300" dirty="0"/>
          </a:p>
          <a:p>
            <a:pPr marL="627063" lvl="1" indent="-427038">
              <a:lnSpc>
                <a:spcPct val="100000"/>
              </a:lnSpc>
            </a:pPr>
            <a:r>
              <a:rPr lang="el-GR" sz="2300" dirty="0"/>
              <a:t>Συντονισμός και επικοινωνία</a:t>
            </a:r>
            <a:endParaRPr lang="en-US" sz="2300" dirty="0"/>
          </a:p>
          <a:p>
            <a:pPr>
              <a:lnSpc>
                <a:spcPct val="100000"/>
              </a:lnSpc>
              <a:spcAft>
                <a:spcPts val="500"/>
              </a:spcAft>
            </a:pPr>
            <a:r>
              <a:rPr lang="el-GR" sz="2300" b="1" dirty="0"/>
              <a:t>Μειονεκτήματα</a:t>
            </a:r>
            <a:r>
              <a:rPr lang="en-US" sz="2300" b="1" dirty="0"/>
              <a:t> </a:t>
            </a:r>
          </a:p>
          <a:p>
            <a:pPr marL="627063" lvl="1" indent="-427038">
              <a:lnSpc>
                <a:spcPct val="100000"/>
              </a:lnSpc>
            </a:pPr>
            <a:r>
              <a:rPr lang="el-GR" sz="2300" dirty="0"/>
              <a:t>Περιορισμένη χρήση σε επιχείρηση με λίγα προϊόντα</a:t>
            </a:r>
            <a:r>
              <a:rPr lang="en-US" sz="2300" dirty="0"/>
              <a:t> </a:t>
            </a:r>
          </a:p>
          <a:p>
            <a:pPr marL="627063" lvl="1" indent="-427038">
              <a:lnSpc>
                <a:spcPct val="100000"/>
              </a:lnSpc>
            </a:pPr>
            <a:r>
              <a:rPr lang="el-GR" sz="2300" dirty="0"/>
              <a:t>Περιορισμένη χρήση σε σχετικά ευσταθείς αγορές</a:t>
            </a:r>
            <a:endParaRPr lang="en-US" sz="2300" dirty="0"/>
          </a:p>
          <a:p>
            <a:pPr marL="627063" lvl="1" indent="-427038">
              <a:lnSpc>
                <a:spcPct val="100000"/>
              </a:lnSpc>
            </a:pPr>
            <a:r>
              <a:rPr lang="el-GR" sz="2300" dirty="0"/>
              <a:t>Υποβολή αναφοράς σε περισσότερους από έναν διευθυντές</a:t>
            </a:r>
            <a:endParaRPr lang="en-US" sz="2300" dirty="0"/>
          </a:p>
          <a:p>
            <a:pPr marL="627063" lvl="1" indent="-427038">
              <a:lnSpc>
                <a:spcPct val="100000"/>
              </a:lnSpc>
            </a:pPr>
            <a:r>
              <a:rPr lang="el-GR" sz="2300" dirty="0"/>
              <a:t>Παράδοξες σχέσεις εξουσίας</a:t>
            </a:r>
          </a:p>
          <a:p>
            <a:pPr marL="627063" lvl="1" indent="-427038">
              <a:lnSpc>
                <a:spcPct val="100000"/>
              </a:lnSpc>
            </a:pPr>
            <a:r>
              <a:rPr lang="el-GR" sz="2300" dirty="0"/>
              <a:t>Τάση για προώθηση συμβιβαστικών λύσεων</a:t>
            </a:r>
            <a:endParaRPr lang="en-US" sz="2300" dirty="0"/>
          </a:p>
        </p:txBody>
      </p:sp>
      <p:sp>
        <p:nvSpPr>
          <p:cNvPr id="13" name="Footer Placeholder 12"/>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4" name="Slide Number Placeholder 13"/>
          <p:cNvSpPr>
            <a:spLocks noGrp="1"/>
          </p:cNvSpPr>
          <p:nvPr>
            <p:ph type="sldNum" sz="quarter" idx="12"/>
          </p:nvPr>
        </p:nvSpPr>
        <p:spPr>
          <a:xfrm>
            <a:off x="7338349" y="6459786"/>
            <a:ext cx="1348451" cy="365125"/>
          </a:xfrm>
        </p:spPr>
        <p:txBody>
          <a:bodyPr/>
          <a:lstStyle/>
          <a:p>
            <a:r>
              <a:rPr lang="en-US" dirty="0"/>
              <a:t> </a:t>
            </a:r>
            <a:r>
              <a:rPr lang="el-GR" dirty="0"/>
              <a:t>Κεφάλαιο 14-</a:t>
            </a:r>
            <a:fld id="{D57F1E4F-1CFF-5643-939E-217C01CDF565}" type="slidenum">
              <a:rPr lang="en-US" smtClean="0"/>
              <a:pPr/>
              <a:t>14</a:t>
            </a:fld>
            <a:endParaRPr lang="en-US" dirty="0"/>
          </a:p>
        </p:txBody>
      </p:sp>
      <p:pic>
        <p:nvPicPr>
          <p:cNvPr id="7" name="Εικόνα 6">
            <a:extLst>
              <a:ext uri="{FF2B5EF4-FFF2-40B4-BE49-F238E27FC236}">
                <a16:creationId xmlns:a16="http://schemas.microsoft.com/office/drawing/2014/main" id="{D7086298-4DCC-493D-AB21-88745793B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814259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Υβριδικοί Παγκόσμιοι Σχεδιασμοί</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Μέγεθος</a:t>
            </a:r>
            <a:endParaRPr lang="en-US" sz="2600" dirty="0"/>
          </a:p>
          <a:p>
            <a:pPr>
              <a:lnSpc>
                <a:spcPct val="100000"/>
              </a:lnSpc>
            </a:pPr>
            <a:r>
              <a:rPr lang="el-GR" sz="2600" dirty="0"/>
              <a:t>Στρατηγική</a:t>
            </a:r>
            <a:endParaRPr lang="en-US" sz="2600" dirty="0"/>
          </a:p>
          <a:p>
            <a:pPr>
              <a:lnSpc>
                <a:spcPct val="100000"/>
              </a:lnSpc>
            </a:pPr>
            <a:r>
              <a:rPr lang="el-GR" sz="2600" dirty="0"/>
              <a:t>Τεχνολογία</a:t>
            </a:r>
            <a:endParaRPr lang="en-US" sz="2600" dirty="0"/>
          </a:p>
          <a:p>
            <a:pPr>
              <a:lnSpc>
                <a:spcPct val="100000"/>
              </a:lnSpc>
            </a:pPr>
            <a:r>
              <a:rPr lang="el-GR" sz="2600" dirty="0"/>
              <a:t>Περιβάλλον</a:t>
            </a:r>
            <a:endParaRPr lang="en-US" sz="2600" dirty="0"/>
          </a:p>
          <a:p>
            <a:pPr>
              <a:lnSpc>
                <a:spcPct val="100000"/>
              </a:lnSpc>
            </a:pPr>
            <a:r>
              <a:rPr lang="el-GR" sz="2600" dirty="0"/>
              <a:t>Κουλτούρα</a:t>
            </a:r>
            <a:endParaRPr lang="en-US" sz="2600" dirty="0"/>
          </a:p>
          <a:p>
            <a:pPr>
              <a:lnSpc>
                <a:spcPct val="100000"/>
              </a:lnSpc>
            </a:pPr>
            <a:endParaRPr lang="en-US" sz="2600" dirty="0"/>
          </a:p>
        </p:txBody>
      </p:sp>
      <p:sp>
        <p:nvSpPr>
          <p:cNvPr id="15" name="Footer Placeholder 1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6" name="Slide Number Placeholder 15"/>
          <p:cNvSpPr>
            <a:spLocks noGrp="1"/>
          </p:cNvSpPr>
          <p:nvPr>
            <p:ph type="sldNum" sz="quarter" idx="12"/>
          </p:nvPr>
        </p:nvSpPr>
        <p:spPr/>
        <p:txBody>
          <a:bodyPr/>
          <a:lstStyle/>
          <a:p>
            <a:r>
              <a:rPr lang="el-GR" dirty="0"/>
              <a:t>Κεφάλαιο 14-</a:t>
            </a:r>
            <a:fld id="{D57F1E4F-1CFF-5643-939E-217C01CDF565}" type="slidenum">
              <a:rPr lang="en-US" smtClean="0"/>
              <a:pPr/>
              <a:t>15</a:t>
            </a:fld>
            <a:endParaRPr lang="en-US" dirty="0"/>
          </a:p>
        </p:txBody>
      </p:sp>
      <p:pic>
        <p:nvPicPr>
          <p:cNvPr id="7" name="Εικόνα 6">
            <a:extLst>
              <a:ext uri="{FF2B5EF4-FFF2-40B4-BE49-F238E27FC236}">
                <a16:creationId xmlns:a16="http://schemas.microsoft.com/office/drawing/2014/main" id="{3759BF21-BF5D-463B-9126-8C91B4F67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14630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Ζητήματα Σχετικά με τον Παγκόσμιο </a:t>
            </a:r>
            <a:r>
              <a:rPr lang="el-GR" dirty="0" err="1"/>
              <a:t>Οργανωσιακό</a:t>
            </a:r>
            <a:r>
              <a:rPr lang="el-GR" dirty="0"/>
              <a:t> Σχεδιασμό</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Συγκεντρωτισμός έναντι αποκέντρωσης</a:t>
            </a:r>
          </a:p>
          <a:p>
            <a:pPr>
              <a:lnSpc>
                <a:spcPct val="100000"/>
              </a:lnSpc>
            </a:pPr>
            <a:r>
              <a:rPr lang="el-GR" sz="2600" dirty="0"/>
              <a:t>Ρόλος των διοικητικών συμβουλίων των θυγατρικών</a:t>
            </a:r>
          </a:p>
          <a:p>
            <a:pPr>
              <a:lnSpc>
                <a:spcPct val="100000"/>
              </a:lnSpc>
            </a:pPr>
            <a:r>
              <a:rPr lang="el-GR" sz="2600" dirty="0"/>
              <a:t>Συντονισμός στην παγκόσμια οργάνωση</a:t>
            </a:r>
            <a:endParaRPr lang="en-US" sz="2600" dirty="0"/>
          </a:p>
        </p:txBody>
      </p:sp>
      <p:sp>
        <p:nvSpPr>
          <p:cNvPr id="10" name="Footer Placeholder 9"/>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1" name="Slide Number Placeholder 10"/>
          <p:cNvSpPr>
            <a:spLocks noGrp="1"/>
          </p:cNvSpPr>
          <p:nvPr>
            <p:ph type="sldNum" sz="quarter" idx="12"/>
          </p:nvPr>
        </p:nvSpPr>
        <p:spPr/>
        <p:txBody>
          <a:bodyPr/>
          <a:lstStyle/>
          <a:p>
            <a:r>
              <a:rPr lang="el-GR" dirty="0"/>
              <a:t>Κεφάλαιο 14-</a:t>
            </a:r>
            <a:fld id="{5F272CE1-1E5F-48BD-A21F-AB4430A1F53C}" type="slidenum">
              <a:rPr lang="en-US" smtClean="0"/>
              <a:pPr/>
              <a:t>16</a:t>
            </a:fld>
            <a:endParaRPr lang="en-US" dirty="0"/>
          </a:p>
        </p:txBody>
      </p:sp>
      <p:pic>
        <p:nvPicPr>
          <p:cNvPr id="6" name="Εικόνα 5">
            <a:extLst>
              <a:ext uri="{FF2B5EF4-FFF2-40B4-BE49-F238E27FC236}">
                <a16:creationId xmlns:a16="http://schemas.microsoft.com/office/drawing/2014/main" id="{F851DB4D-F6E5-47F4-81C7-BA845EC03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8920922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a:solidFill>
                  <a:srgbClr val="0070C0"/>
                </a:solidFill>
              </a:rPr>
              <a:t>Συγκεντρωτισμός Έναντι Αποκέντρωσης</a:t>
            </a:r>
            <a:endParaRPr lang="en-US" dirty="0">
              <a:solidFill>
                <a:srgbClr val="0070C0"/>
              </a:solidFill>
            </a:endParaRPr>
          </a:p>
        </p:txBody>
      </p:sp>
      <p:sp>
        <p:nvSpPr>
          <p:cNvPr id="19" name="Footer Placeholder 18"/>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21" name="Slide Number Placeholder 20"/>
          <p:cNvSpPr>
            <a:spLocks noGrp="1"/>
          </p:cNvSpPr>
          <p:nvPr>
            <p:ph type="sldNum" sz="quarter" idx="12"/>
          </p:nvPr>
        </p:nvSpPr>
        <p:spPr/>
        <p:txBody>
          <a:bodyPr/>
          <a:lstStyle/>
          <a:p>
            <a:r>
              <a:rPr lang="el-GR" dirty="0"/>
              <a:t>Κεφάλαιο 14-</a:t>
            </a:r>
            <a:fld id="{D57F1E4F-1CFF-5643-939E-217C01CDF565}"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14859407"/>
              </p:ext>
            </p:extLst>
          </p:nvPr>
        </p:nvGraphicFramePr>
        <p:xfrm>
          <a:off x="457200" y="1862364"/>
          <a:ext cx="8229600" cy="2833191"/>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49330">
                <a:tc>
                  <a:txBody>
                    <a:bodyPr/>
                    <a:lstStyle/>
                    <a:p>
                      <a:r>
                        <a:rPr lang="el-GR" dirty="0"/>
                        <a:t>Κέντρο</a:t>
                      </a:r>
                      <a:r>
                        <a:rPr lang="el-GR" baseline="0" dirty="0"/>
                        <a:t> λήψης αποφάσεων</a:t>
                      </a:r>
                      <a:endParaRPr lang="en-US" dirty="0"/>
                    </a:p>
                  </a:txBody>
                  <a:tcPr anchor="ctr"/>
                </a:tc>
                <a:tc>
                  <a:txBody>
                    <a:bodyPr/>
                    <a:lstStyle/>
                    <a:p>
                      <a:r>
                        <a:rPr lang="el-GR" dirty="0"/>
                        <a:t>Ανταπόκριση</a:t>
                      </a:r>
                      <a:r>
                        <a:rPr lang="el-GR" baseline="0" dirty="0"/>
                        <a:t> στην τοπική αγορά</a:t>
                      </a:r>
                      <a:endParaRPr lang="en-US" dirty="0"/>
                    </a:p>
                  </a:txBody>
                  <a:tcPr anchor="ctr"/>
                </a:tc>
                <a:tc>
                  <a:txBody>
                    <a:bodyPr/>
                    <a:lstStyle/>
                    <a:p>
                      <a:r>
                        <a:rPr lang="el-GR" dirty="0"/>
                        <a:t>Συνολικές ανάγκες επιχείρησης</a:t>
                      </a:r>
                      <a:endParaRPr lang="en-US" dirty="0"/>
                    </a:p>
                  </a:txBody>
                  <a:tcPr anchor="ctr"/>
                </a:tc>
                <a:extLst>
                  <a:ext uri="{0D108BD9-81ED-4DB2-BD59-A6C34878D82A}">
                    <a16:rowId xmlns:a16="http://schemas.microsoft.com/office/drawing/2014/main" val="10000"/>
                  </a:ext>
                </a:extLst>
              </a:tr>
              <a:tr h="1049330">
                <a:tc>
                  <a:txBody>
                    <a:bodyPr/>
                    <a:lstStyle/>
                    <a:p>
                      <a:r>
                        <a:rPr lang="el-GR" dirty="0"/>
                        <a:t>Κεντρικά γραφεία εταιρείας</a:t>
                      </a:r>
                    </a:p>
                  </a:txBody>
                  <a:tcPr anchor="ctr"/>
                </a:tc>
                <a:tc>
                  <a:txBody>
                    <a:bodyPr/>
                    <a:lstStyle/>
                    <a:p>
                      <a:r>
                        <a:rPr lang="el-GR" dirty="0"/>
                        <a:t>Χαμηλή</a:t>
                      </a:r>
                      <a:endParaRPr lang="en-US" dirty="0"/>
                    </a:p>
                    <a:p>
                      <a:endParaRPr lang="en-US" dirty="0"/>
                    </a:p>
                  </a:txBody>
                  <a:tcPr anchor="ctr"/>
                </a:tc>
                <a:tc>
                  <a:txBody>
                    <a:bodyPr/>
                    <a:lstStyle/>
                    <a:p>
                      <a:r>
                        <a:rPr lang="el-GR" dirty="0"/>
                        <a:t>Περισσότερες</a:t>
                      </a:r>
                      <a:endParaRPr lang="en-US" dirty="0"/>
                    </a:p>
                    <a:p>
                      <a:endParaRPr lang="en-US" dirty="0"/>
                    </a:p>
                  </a:txBody>
                  <a:tcPr anchor="ctr"/>
                </a:tc>
                <a:extLst>
                  <a:ext uri="{0D108BD9-81ED-4DB2-BD59-A6C34878D82A}">
                    <a16:rowId xmlns:a16="http://schemas.microsoft.com/office/drawing/2014/main" val="10001"/>
                  </a:ext>
                </a:extLst>
              </a:tr>
              <a:tr h="734531">
                <a:tc>
                  <a:txBody>
                    <a:bodyPr/>
                    <a:lstStyle/>
                    <a:p>
                      <a:r>
                        <a:rPr lang="el-GR" dirty="0"/>
                        <a:t>Τοπικά γραφεία θυγατρικής</a:t>
                      </a:r>
                    </a:p>
                  </a:txBody>
                  <a:tcPr anchor="ctr"/>
                </a:tc>
                <a:tc>
                  <a:txBody>
                    <a:bodyPr/>
                    <a:lstStyle/>
                    <a:p>
                      <a:r>
                        <a:rPr lang="el-GR" dirty="0"/>
                        <a:t>Υψηλή</a:t>
                      </a:r>
                      <a:endParaRPr lang="en-US" dirty="0"/>
                    </a:p>
                    <a:p>
                      <a:endParaRPr lang="en-US" dirty="0"/>
                    </a:p>
                  </a:txBody>
                  <a:tcPr anchor="ctr"/>
                </a:tc>
                <a:tc>
                  <a:txBody>
                    <a:bodyPr/>
                    <a:lstStyle/>
                    <a:p>
                      <a:r>
                        <a:rPr lang="el-GR" dirty="0"/>
                        <a:t>Λιγότερες</a:t>
                      </a:r>
                      <a:endParaRPr lang="en-US" dirty="0"/>
                    </a:p>
                    <a:p>
                      <a:endParaRPr lang="en-US" dirty="0"/>
                    </a:p>
                  </a:txBody>
                  <a:tcPr anchor="ctr"/>
                </a:tc>
                <a:extLst>
                  <a:ext uri="{0D108BD9-81ED-4DB2-BD59-A6C34878D82A}">
                    <a16:rowId xmlns:a16="http://schemas.microsoft.com/office/drawing/2014/main" val="10002"/>
                  </a:ext>
                </a:extLst>
              </a:tr>
            </a:tbl>
          </a:graphicData>
        </a:graphic>
      </p:graphicFrame>
      <p:pic>
        <p:nvPicPr>
          <p:cNvPr id="7" name="Εικόνα 6">
            <a:extLst>
              <a:ext uri="{FF2B5EF4-FFF2-40B4-BE49-F238E27FC236}">
                <a16:creationId xmlns:a16="http://schemas.microsoft.com/office/drawing/2014/main" id="{6B17D9BA-744A-4CD5-AE5F-F1B8D087C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5911820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Ο Ρόλος των Διοικητικών Συμβουλίων των Θυγατρικών</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89064714"/>
              </p:ext>
            </p:extLst>
          </p:nvPr>
        </p:nvGraphicFramePr>
        <p:xfrm>
          <a:off x="483326" y="1331322"/>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2" name="Slide Number Placeholder 11"/>
          <p:cNvSpPr>
            <a:spLocks noGrp="1"/>
          </p:cNvSpPr>
          <p:nvPr>
            <p:ph type="sldNum" sz="quarter" idx="12"/>
          </p:nvPr>
        </p:nvSpPr>
        <p:spPr/>
        <p:txBody>
          <a:bodyPr/>
          <a:lstStyle/>
          <a:p>
            <a:r>
              <a:rPr lang="el-GR" dirty="0"/>
              <a:t>Κεφάλαιο 14-</a:t>
            </a:r>
            <a:fld id="{D57F1E4F-1CFF-5643-939E-217C01CDF565}" type="slidenum">
              <a:rPr lang="en-US" smtClean="0"/>
              <a:pPr/>
              <a:t>18</a:t>
            </a:fld>
            <a:endParaRPr lang="en-US" dirty="0"/>
          </a:p>
        </p:txBody>
      </p:sp>
      <p:pic>
        <p:nvPicPr>
          <p:cNvPr id="7" name="Εικόνα 6">
            <a:extLst>
              <a:ext uri="{FF2B5EF4-FFF2-40B4-BE49-F238E27FC236}">
                <a16:creationId xmlns:a16="http://schemas.microsoft.com/office/drawing/2014/main" id="{89DFC624-172A-4C72-9CB4-9F48B838D1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1422634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Συντονισμός στην Παγκόσμια Οργάνωση</a:t>
            </a:r>
            <a:endParaRPr lang="en-US" dirty="0">
              <a:solidFill>
                <a:srgbClr val="0070C0"/>
              </a:solidFill>
            </a:endParaRPr>
          </a:p>
        </p:txBody>
      </p:sp>
      <p:sp>
        <p:nvSpPr>
          <p:cNvPr id="14" name="Content Placeholder 13"/>
          <p:cNvSpPr>
            <a:spLocks noGrp="1"/>
          </p:cNvSpPr>
          <p:nvPr>
            <p:ph idx="1"/>
          </p:nvPr>
        </p:nvSpPr>
        <p:spPr/>
        <p:txBody>
          <a:bodyPr>
            <a:normAutofit/>
          </a:bodyPr>
          <a:lstStyle/>
          <a:p>
            <a:pPr>
              <a:lnSpc>
                <a:spcPct val="100000"/>
              </a:lnSpc>
            </a:pPr>
            <a:r>
              <a:rPr lang="el-GR" sz="2600" dirty="0" err="1"/>
              <a:t>Οργανωσιακή</a:t>
            </a:r>
            <a:r>
              <a:rPr lang="el-GR" sz="2600" dirty="0"/>
              <a:t> ιεραρχίας</a:t>
            </a:r>
            <a:endParaRPr lang="en-US" sz="2600" dirty="0"/>
          </a:p>
          <a:p>
            <a:pPr>
              <a:lnSpc>
                <a:spcPct val="100000"/>
              </a:lnSpc>
            </a:pPr>
            <a:r>
              <a:rPr lang="el-GR" sz="2600" dirty="0"/>
              <a:t>Κανόνες και διαδικασίες</a:t>
            </a:r>
            <a:endParaRPr lang="en-US" sz="2600" dirty="0"/>
          </a:p>
          <a:p>
            <a:pPr>
              <a:lnSpc>
                <a:spcPct val="100000"/>
              </a:lnSpc>
            </a:pPr>
            <a:r>
              <a:rPr lang="en-US" sz="2600" i="1" dirty="0"/>
              <a:t>Ad hoc </a:t>
            </a:r>
            <a:r>
              <a:rPr lang="el-GR" sz="2600" dirty="0"/>
              <a:t>τεχνικές συντονισμού</a:t>
            </a:r>
            <a:endParaRPr lang="en-US" sz="2600" dirty="0"/>
          </a:p>
          <a:p>
            <a:pPr>
              <a:lnSpc>
                <a:spcPct val="100000"/>
              </a:lnSpc>
              <a:spcAft>
                <a:spcPts val="800"/>
              </a:spcAft>
            </a:pPr>
            <a:r>
              <a:rPr lang="el-GR" sz="2600" dirty="0"/>
              <a:t>Άτυποι μηχανισμοί συντονισμού</a:t>
            </a:r>
            <a:endParaRPr lang="en-US" sz="2600" dirty="0"/>
          </a:p>
          <a:p>
            <a:pPr marL="719138" lvl="1" indent="-519113">
              <a:lnSpc>
                <a:spcPct val="100000"/>
              </a:lnSpc>
            </a:pPr>
            <a:r>
              <a:rPr lang="el-GR" sz="2600" dirty="0"/>
              <a:t>Άτυπο δίκτυο διαχείρισης</a:t>
            </a:r>
            <a:endParaRPr lang="en-US" sz="2600" dirty="0"/>
          </a:p>
        </p:txBody>
      </p:sp>
      <p:sp>
        <p:nvSpPr>
          <p:cNvPr id="15" name="Footer Placeholder 1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6" name="Slide Number Placeholder 15"/>
          <p:cNvSpPr>
            <a:spLocks noGrp="1"/>
          </p:cNvSpPr>
          <p:nvPr>
            <p:ph type="sldNum" sz="quarter" idx="12"/>
          </p:nvPr>
        </p:nvSpPr>
        <p:spPr/>
        <p:txBody>
          <a:bodyPr/>
          <a:lstStyle/>
          <a:p>
            <a:r>
              <a:rPr lang="el-GR" dirty="0"/>
              <a:t>Κεφάλαιο 14-</a:t>
            </a:r>
            <a:fld id="{D57F1E4F-1CFF-5643-939E-217C01CDF565}" type="slidenum">
              <a:rPr lang="en-US" smtClean="0"/>
              <a:pPr/>
              <a:t>19</a:t>
            </a:fld>
            <a:endParaRPr lang="en-US" dirty="0"/>
          </a:p>
        </p:txBody>
      </p:sp>
      <p:pic>
        <p:nvPicPr>
          <p:cNvPr id="7" name="Εικόνα 6">
            <a:extLst>
              <a:ext uri="{FF2B5EF4-FFF2-40B4-BE49-F238E27FC236}">
                <a16:creationId xmlns:a16="http://schemas.microsoft.com/office/drawing/2014/main" id="{DD979A1F-1FB1-4951-87D8-2B76D8A49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8053310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3" name="Content Placeholder 2"/>
          <p:cNvSpPr>
            <a:spLocks noGrp="1"/>
          </p:cNvSpPr>
          <p:nvPr>
            <p:ph idx="1"/>
          </p:nvPr>
        </p:nvSpPr>
        <p:spPr>
          <a:xfrm>
            <a:off x="457200" y="1509630"/>
            <a:ext cx="8229600" cy="4791596"/>
          </a:xfrm>
        </p:spPr>
        <p:txBody>
          <a:bodyPr>
            <a:noAutofit/>
          </a:bodyPr>
          <a:lstStyle/>
          <a:p>
            <a:pPr>
              <a:lnSpc>
                <a:spcPct val="100000"/>
              </a:lnSpc>
            </a:pPr>
            <a:r>
              <a:rPr lang="el-GR" sz="2400" dirty="0"/>
              <a:t>Να ορίσετε και να συζητήσετε τη φύση του </a:t>
            </a:r>
            <a:r>
              <a:rPr lang="el-GR" sz="2400" dirty="0" err="1"/>
              <a:t>οργανωσιακού</a:t>
            </a:r>
            <a:r>
              <a:rPr lang="el-GR" sz="2400" dirty="0"/>
              <a:t> σχεδιασμού στο διεθνές περιβάλλον· να προσδιορίσετε και να περιγράψετε την επίδραση της διεθνούς επιχειρηματικής δραστηριότητας στον σχεδιασμό της διεθνούς επιχείρησης. </a:t>
            </a:r>
          </a:p>
          <a:p>
            <a:pPr>
              <a:lnSpc>
                <a:spcPct val="100000"/>
              </a:lnSpc>
            </a:pPr>
            <a:r>
              <a:rPr lang="el-GR" sz="2400" dirty="0"/>
              <a:t>Να προσδιορίσετε και να περιγράψετε πέντε εξελιγμένες μορφές διεθνούς </a:t>
            </a:r>
            <a:r>
              <a:rPr lang="el-GR" sz="2400" dirty="0" err="1"/>
              <a:t>οργανωσιακού</a:t>
            </a:r>
            <a:r>
              <a:rPr lang="el-GR" sz="2400" dirty="0"/>
              <a:t> σχεδιασμού και να συζητήσετε σχετικά με τις υβριδικές </a:t>
            </a:r>
            <a:r>
              <a:rPr lang="el-GR" sz="2400" dirty="0" err="1"/>
              <a:t>οργανωσιακές</a:t>
            </a:r>
            <a:r>
              <a:rPr lang="el-GR" sz="2400" dirty="0"/>
              <a:t> μορφές της διεθνούς επιχείρησης. </a:t>
            </a:r>
          </a:p>
        </p:txBody>
      </p:sp>
      <p:sp>
        <p:nvSpPr>
          <p:cNvPr id="13" name="Footer Placeholder 12"/>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14-</a:t>
            </a:r>
            <a:fld id="{D57F1E4F-1CFF-5643-939E-217C01CDF565}" type="slidenum">
              <a:rPr lang="en-US" smtClean="0"/>
              <a:pPr/>
              <a:t>2</a:t>
            </a:fld>
            <a:endParaRPr lang="en-US" dirty="0"/>
          </a:p>
        </p:txBody>
      </p:sp>
      <p:pic>
        <p:nvPicPr>
          <p:cNvPr id="6" name="Εικόνα 5">
            <a:extLst>
              <a:ext uri="{FF2B5EF4-FFF2-40B4-BE49-F238E27FC236}">
                <a16:creationId xmlns:a16="http://schemas.microsoft.com/office/drawing/2014/main" id="{F14134A4-9FA4-44E0-B6F4-A476C742C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48511351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9209" y="1704699"/>
            <a:ext cx="2609306" cy="2357847"/>
          </a:xfrm>
        </p:spPr>
        <p:txBody>
          <a:bodyPr>
            <a:normAutofit/>
          </a:bodyPr>
          <a:lstStyle/>
          <a:p>
            <a:pPr>
              <a:lnSpc>
                <a:spcPct val="100000"/>
              </a:lnSpc>
            </a:pPr>
            <a:r>
              <a:rPr lang="el-GR" sz="2600" dirty="0"/>
              <a:t>Η Λειτουργία Ελέγχου στις Διεθνείς Επιχειρήσεις</a:t>
            </a:r>
            <a:endParaRPr lang="en-US" sz="2600" dirty="0"/>
          </a:p>
        </p:txBody>
      </p:sp>
      <p:sp>
        <p:nvSpPr>
          <p:cNvPr id="10" name="Footer Placeholder 9"/>
          <p:cNvSpPr>
            <a:spLocks noGrp="1"/>
          </p:cNvSpPr>
          <p:nvPr>
            <p:ph type="ftr" sz="quarter" idx="11"/>
          </p:nvPr>
        </p:nvSpPr>
        <p:spPr/>
        <p:txBody>
          <a:bodyPr/>
          <a:lstStyle/>
          <a:p>
            <a:pPr algn="ctr"/>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1" name="Slide Number Placeholder 10"/>
          <p:cNvSpPr>
            <a:spLocks noGrp="1"/>
          </p:cNvSpPr>
          <p:nvPr>
            <p:ph type="sldNum" sz="quarter" idx="12"/>
          </p:nvPr>
        </p:nvSpPr>
        <p:spPr>
          <a:xfrm>
            <a:off x="7315201" y="6459787"/>
            <a:ext cx="1444486" cy="344598"/>
          </a:xfrm>
        </p:spPr>
        <p:txBody>
          <a:bodyPr/>
          <a:lstStyle/>
          <a:p>
            <a:r>
              <a:rPr lang="el-GR" dirty="0"/>
              <a:t>Κεφάλαιο 14-</a:t>
            </a:r>
            <a:fld id="{5F272CE1-1E5F-48BD-A21F-AB4430A1F53C}" type="slidenum">
              <a:rPr lang="en-US" smtClean="0"/>
              <a:pPr/>
              <a:t>20</a:t>
            </a:fld>
            <a:endParaRPr lang="en-US" dirty="0"/>
          </a:p>
        </p:txBody>
      </p:sp>
      <p:pic>
        <p:nvPicPr>
          <p:cNvPr id="2" name="Picture 1"/>
          <p:cNvPicPr>
            <a:picLocks noChangeAspect="1"/>
          </p:cNvPicPr>
          <p:nvPr/>
        </p:nvPicPr>
        <p:blipFill>
          <a:blip r:embed="rId3"/>
          <a:stretch>
            <a:fillRect/>
          </a:stretch>
        </p:blipFill>
        <p:spPr>
          <a:xfrm>
            <a:off x="4120565" y="65315"/>
            <a:ext cx="4639121" cy="5876219"/>
          </a:xfrm>
          <a:prstGeom prst="rect">
            <a:avLst/>
          </a:prstGeom>
        </p:spPr>
      </p:pic>
      <p:pic>
        <p:nvPicPr>
          <p:cNvPr id="4" name="Picture 3"/>
          <p:cNvPicPr>
            <a:picLocks noChangeAspect="1"/>
          </p:cNvPicPr>
          <p:nvPr/>
        </p:nvPicPr>
        <p:blipFill>
          <a:blip r:embed="rId4"/>
          <a:stretch>
            <a:fillRect/>
          </a:stretch>
        </p:blipFill>
        <p:spPr>
          <a:xfrm>
            <a:off x="4146691" y="6010768"/>
            <a:ext cx="2804403" cy="320068"/>
          </a:xfrm>
          <a:prstGeom prst="rect">
            <a:avLst/>
          </a:prstGeom>
        </p:spPr>
      </p:pic>
      <p:pic>
        <p:nvPicPr>
          <p:cNvPr id="8" name="Εικόνα 7">
            <a:extLst>
              <a:ext uri="{FF2B5EF4-FFF2-40B4-BE49-F238E27FC236}">
                <a16:creationId xmlns:a16="http://schemas.microsoft.com/office/drawing/2014/main" id="{22DBC68D-5D4F-4BD6-A005-1D534DAF42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36" y="6383053"/>
            <a:ext cx="491755" cy="474947"/>
          </a:xfrm>
          <a:prstGeom prst="rect">
            <a:avLst/>
          </a:prstGeom>
        </p:spPr>
      </p:pic>
    </p:spTree>
    <p:extLst>
      <p:ext uri="{BB962C8B-B14F-4D97-AF65-F5344CB8AC3E}">
        <p14:creationId xmlns:p14="http://schemas.microsoft.com/office/powerpoint/2010/main" val="7183622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Στρατηγικός Έλεγχος</a:t>
            </a:r>
            <a:endParaRPr lang="en-US" dirty="0">
              <a:solidFill>
                <a:srgbClr val="0070C0"/>
              </a:solidFill>
            </a:endParaRPr>
          </a:p>
        </p:txBody>
      </p:sp>
      <p:sp>
        <p:nvSpPr>
          <p:cNvPr id="11" name="Footer Placeholder 10"/>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4" name="Slide Number Placeholder 13"/>
          <p:cNvSpPr>
            <a:spLocks noGrp="1"/>
          </p:cNvSpPr>
          <p:nvPr>
            <p:ph type="sldNum" sz="quarter" idx="12"/>
          </p:nvPr>
        </p:nvSpPr>
        <p:spPr/>
        <p:txBody>
          <a:bodyPr/>
          <a:lstStyle/>
          <a:p>
            <a:r>
              <a:rPr lang="el-GR" dirty="0"/>
              <a:t>Κεφάλαιο 14-</a:t>
            </a:r>
            <a:fld id="{D57F1E4F-1CFF-5643-939E-217C01CDF565}" type="slidenum">
              <a:rPr lang="en-US" smtClean="0"/>
              <a:pPr/>
              <a:t>21</a:t>
            </a:fld>
            <a:endParaRPr lang="en-US" dirty="0"/>
          </a:p>
        </p:txBody>
      </p:sp>
      <p:sp>
        <p:nvSpPr>
          <p:cNvPr id="9" name="Content Placeholder 8"/>
          <p:cNvSpPr>
            <a:spLocks noGrp="1"/>
          </p:cNvSpPr>
          <p:nvPr>
            <p:ph idx="1"/>
          </p:nvPr>
        </p:nvSpPr>
        <p:spPr/>
        <p:txBody>
          <a:bodyPr>
            <a:normAutofit/>
          </a:bodyPr>
          <a:lstStyle/>
          <a:p>
            <a:pPr lvl="0" rtl="0">
              <a:lnSpc>
                <a:spcPct val="100000"/>
              </a:lnSpc>
              <a:spcAft>
                <a:spcPts val="600"/>
              </a:spcAft>
            </a:pPr>
            <a:r>
              <a:rPr lang="el-GR" sz="2600" dirty="0"/>
              <a:t>Στρατηγικός έλεγχος</a:t>
            </a:r>
            <a:endParaRPr lang="en-US" sz="2600" dirty="0"/>
          </a:p>
          <a:p>
            <a:pPr marL="627063" lvl="1" indent="-427038" rtl="0">
              <a:lnSpc>
                <a:spcPct val="100000"/>
              </a:lnSpc>
            </a:pPr>
            <a:r>
              <a:rPr lang="el-GR" sz="2600" dirty="0"/>
              <a:t>Διαμόρφωση στρατηγικής</a:t>
            </a:r>
            <a:endParaRPr lang="en-US" sz="2600" dirty="0"/>
          </a:p>
          <a:p>
            <a:pPr marL="627063" lvl="1" indent="-427038" rtl="0">
              <a:lnSpc>
                <a:spcPct val="100000"/>
              </a:lnSpc>
            </a:pPr>
            <a:r>
              <a:rPr lang="el-GR" sz="2600" dirty="0"/>
              <a:t>Υλοποίηση στρατηγικής</a:t>
            </a:r>
            <a:endParaRPr lang="en-US" sz="2600" dirty="0"/>
          </a:p>
          <a:p>
            <a:pPr>
              <a:lnSpc>
                <a:spcPct val="100000"/>
              </a:lnSpc>
              <a:spcAft>
                <a:spcPts val="600"/>
              </a:spcAft>
            </a:pPr>
            <a:r>
              <a:rPr lang="el-GR" sz="2600" dirty="0"/>
              <a:t>Ρόλος στρατηγικού ελέγχου</a:t>
            </a:r>
            <a:endParaRPr lang="en-US" sz="2600" dirty="0"/>
          </a:p>
          <a:p>
            <a:pPr marL="627063" lvl="1" indent="-427038">
              <a:lnSpc>
                <a:spcPct val="100000"/>
              </a:lnSpc>
            </a:pPr>
            <a:r>
              <a:rPr lang="el-GR" sz="2600" dirty="0"/>
              <a:t>Οικονομικοί πόροι</a:t>
            </a:r>
            <a:endParaRPr lang="en-US" sz="2600" dirty="0"/>
          </a:p>
          <a:p>
            <a:pPr marL="627063" lvl="1" indent="-427038">
              <a:lnSpc>
                <a:spcPct val="100000"/>
              </a:lnSpc>
            </a:pPr>
            <a:r>
              <a:rPr lang="el-GR" sz="2600" dirty="0"/>
              <a:t>Διαχείριση αποθεμάτων</a:t>
            </a:r>
            <a:endParaRPr lang="en-US" sz="2600" dirty="0"/>
          </a:p>
          <a:p>
            <a:pPr marL="627063" lvl="1" indent="-427038">
              <a:lnSpc>
                <a:spcPct val="100000"/>
              </a:lnSpc>
            </a:pPr>
            <a:r>
              <a:rPr lang="el-GR" sz="2600" dirty="0"/>
              <a:t>Διακύμανση συναλλαγματικών ισοτιμιών</a:t>
            </a:r>
            <a:endParaRPr lang="en-US" sz="2600" dirty="0"/>
          </a:p>
          <a:p>
            <a:pPr marL="627063" lvl="1" indent="-427038">
              <a:lnSpc>
                <a:spcPct val="100000"/>
              </a:lnSpc>
            </a:pPr>
            <a:r>
              <a:rPr lang="el-GR" sz="2600" dirty="0"/>
              <a:t>Κοινοπραξίες και στρατηγικές συμμαχίες</a:t>
            </a:r>
            <a:endParaRPr lang="en-US" sz="2600" dirty="0"/>
          </a:p>
        </p:txBody>
      </p:sp>
      <p:pic>
        <p:nvPicPr>
          <p:cNvPr id="7" name="Εικόνα 6">
            <a:extLst>
              <a:ext uri="{FF2B5EF4-FFF2-40B4-BE49-F238E27FC236}">
                <a16:creationId xmlns:a16="http://schemas.microsoft.com/office/drawing/2014/main" id="{B6E2983E-71A6-4460-9092-09BBA33E9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8683012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err="1">
                <a:solidFill>
                  <a:srgbClr val="0070C0"/>
                </a:solidFill>
              </a:rPr>
              <a:t>Οργανωσιακός</a:t>
            </a:r>
            <a:r>
              <a:rPr lang="el-GR" dirty="0">
                <a:solidFill>
                  <a:srgbClr val="0070C0"/>
                </a:solidFill>
              </a:rPr>
              <a:t> Έλεγχος</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Έλεγχος των κέντρων ευθύνης</a:t>
            </a:r>
            <a:endParaRPr lang="en-US" sz="2600" dirty="0"/>
          </a:p>
          <a:p>
            <a:pPr>
              <a:lnSpc>
                <a:spcPct val="100000"/>
              </a:lnSpc>
            </a:pPr>
            <a:r>
              <a:rPr lang="el-GR" sz="2600" dirty="0"/>
              <a:t>Γενικός </a:t>
            </a:r>
            <a:r>
              <a:rPr lang="el-GR" sz="2600" dirty="0" err="1"/>
              <a:t>οργανωσιακός</a:t>
            </a:r>
            <a:r>
              <a:rPr lang="el-GR" sz="2600" dirty="0"/>
              <a:t> έλεγχος</a:t>
            </a:r>
          </a:p>
          <a:p>
            <a:pPr>
              <a:lnSpc>
                <a:spcPct val="100000"/>
              </a:lnSpc>
            </a:pPr>
            <a:r>
              <a:rPr lang="el-GR" sz="2600" dirty="0"/>
              <a:t>Έλεγχος της διαδικασίας σχεδιασμού</a:t>
            </a:r>
            <a:endParaRPr lang="en-US" sz="2600" dirty="0"/>
          </a:p>
        </p:txBody>
      </p:sp>
      <p:sp>
        <p:nvSpPr>
          <p:cNvPr id="13" name="Footer Placeholder 12"/>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4" name="Slide Number Placeholder 13"/>
          <p:cNvSpPr>
            <a:spLocks noGrp="1"/>
          </p:cNvSpPr>
          <p:nvPr>
            <p:ph type="sldNum" sz="quarter" idx="12"/>
          </p:nvPr>
        </p:nvSpPr>
        <p:spPr/>
        <p:txBody>
          <a:bodyPr/>
          <a:lstStyle/>
          <a:p>
            <a:r>
              <a:rPr lang="el-GR" dirty="0"/>
              <a:t>Κεφάλαιο 14-</a:t>
            </a:r>
            <a:fld id="{D57F1E4F-1CFF-5643-939E-217C01CDF565}" type="slidenum">
              <a:rPr lang="en-US" smtClean="0"/>
              <a:pPr/>
              <a:t>22</a:t>
            </a:fld>
            <a:endParaRPr lang="en-US" dirty="0"/>
          </a:p>
        </p:txBody>
      </p:sp>
      <p:pic>
        <p:nvPicPr>
          <p:cNvPr id="7" name="Εικόνα 6">
            <a:extLst>
              <a:ext uri="{FF2B5EF4-FFF2-40B4-BE49-F238E27FC236}">
                <a16:creationId xmlns:a16="http://schemas.microsoft.com/office/drawing/2014/main" id="{2A7A9443-DC8E-4814-8365-6B40325A6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2370702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Επιχειρησιακός Έλεγχος</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Διαδικασίες</a:t>
            </a:r>
            <a:endParaRPr lang="en-US" sz="2600" dirty="0"/>
          </a:p>
          <a:p>
            <a:pPr>
              <a:lnSpc>
                <a:spcPct val="100000"/>
              </a:lnSpc>
            </a:pPr>
            <a:r>
              <a:rPr lang="el-GR" sz="2600" dirty="0"/>
              <a:t>Απόδοση</a:t>
            </a:r>
            <a:endParaRPr lang="en-US" sz="2600" dirty="0"/>
          </a:p>
        </p:txBody>
      </p:sp>
      <p:sp>
        <p:nvSpPr>
          <p:cNvPr id="15" name="Footer Placeholder 1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6" name="Slide Number Placeholder 15"/>
          <p:cNvSpPr>
            <a:spLocks noGrp="1"/>
          </p:cNvSpPr>
          <p:nvPr>
            <p:ph type="sldNum" sz="quarter" idx="12"/>
          </p:nvPr>
        </p:nvSpPr>
        <p:spPr>
          <a:xfrm>
            <a:off x="7338349" y="6459786"/>
            <a:ext cx="1348451" cy="365125"/>
          </a:xfrm>
        </p:spPr>
        <p:txBody>
          <a:bodyPr/>
          <a:lstStyle/>
          <a:p>
            <a:r>
              <a:rPr lang="en-US" dirty="0"/>
              <a:t> </a:t>
            </a:r>
            <a:r>
              <a:rPr lang="el-GR" dirty="0"/>
              <a:t>Κεφάλαιο 14-</a:t>
            </a:r>
            <a:fld id="{D57F1E4F-1CFF-5643-939E-217C01CDF565}" type="slidenum">
              <a:rPr lang="en-US" smtClean="0"/>
              <a:pPr/>
              <a:t>23</a:t>
            </a:fld>
            <a:endParaRPr lang="en-US" dirty="0"/>
          </a:p>
        </p:txBody>
      </p:sp>
      <p:pic>
        <p:nvPicPr>
          <p:cNvPr id="7" name="Εικόνα 6">
            <a:extLst>
              <a:ext uri="{FF2B5EF4-FFF2-40B4-BE49-F238E27FC236}">
                <a16:creationId xmlns:a16="http://schemas.microsoft.com/office/drawing/2014/main" id="{38DDFE4D-FE21-43D6-BBFB-0880F46D6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028326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Διαχείριση της Λειτουργίας του Ελέγχου στις Διεθνείς Επιχειρήσεις</a:t>
            </a:r>
            <a:endParaRPr lang="en-US" dirty="0"/>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dirty="0"/>
              <a:t>Αποτελεσματική διαχείριση της λειτουργίας του ελέγχου</a:t>
            </a:r>
            <a:endParaRPr lang="en-US" sz="2600" dirty="0"/>
          </a:p>
          <a:p>
            <a:pPr marL="627063" lvl="1" indent="-427038">
              <a:lnSpc>
                <a:spcPct val="100000"/>
              </a:lnSpc>
            </a:pPr>
            <a:r>
              <a:rPr lang="el-GR" sz="2600" dirty="0"/>
              <a:t>Δημιουργία συστημάτων διεθνούς ελέγχου</a:t>
            </a:r>
          </a:p>
          <a:p>
            <a:pPr marL="627063" lvl="1" indent="-427038">
              <a:lnSpc>
                <a:spcPct val="100000"/>
              </a:lnSpc>
            </a:pPr>
            <a:r>
              <a:rPr lang="el-GR" sz="2600" dirty="0"/>
              <a:t>Βασικές τεχνικές ελέγχου</a:t>
            </a:r>
          </a:p>
          <a:p>
            <a:pPr marL="627063" lvl="1" indent="-427038">
              <a:lnSpc>
                <a:spcPct val="100000"/>
              </a:lnSpc>
            </a:pPr>
            <a:r>
              <a:rPr lang="el-GR" sz="2600" dirty="0" err="1"/>
              <a:t>Συμπεριφορικές</a:t>
            </a:r>
            <a:r>
              <a:rPr lang="el-GR" sz="2600" dirty="0"/>
              <a:t> πτυχές του διεθνούς ελέγχου</a:t>
            </a:r>
            <a:endParaRPr lang="en-US" sz="2600" dirty="0"/>
          </a:p>
        </p:txBody>
      </p:sp>
      <p:sp>
        <p:nvSpPr>
          <p:cNvPr id="10" name="Footer Placeholder 9"/>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1" name="Slide Number Placeholder 10"/>
          <p:cNvSpPr>
            <a:spLocks noGrp="1"/>
          </p:cNvSpPr>
          <p:nvPr>
            <p:ph type="sldNum" sz="quarter" idx="12"/>
          </p:nvPr>
        </p:nvSpPr>
        <p:spPr/>
        <p:txBody>
          <a:bodyPr/>
          <a:lstStyle/>
          <a:p>
            <a:r>
              <a:rPr lang="el-GR" dirty="0"/>
              <a:t>Κεφάλαιο 14-</a:t>
            </a:r>
            <a:fld id="{5F272CE1-1E5F-48BD-A21F-AB4430A1F53C}" type="slidenum">
              <a:rPr lang="en-US" smtClean="0"/>
              <a:pPr/>
              <a:t>24</a:t>
            </a:fld>
            <a:endParaRPr lang="en-US" dirty="0"/>
          </a:p>
        </p:txBody>
      </p:sp>
      <p:pic>
        <p:nvPicPr>
          <p:cNvPr id="6" name="Εικόνα 5">
            <a:extLst>
              <a:ext uri="{FF2B5EF4-FFF2-40B4-BE49-F238E27FC236}">
                <a16:creationId xmlns:a16="http://schemas.microsoft.com/office/drawing/2014/main" id="{BEB1D9B2-2C33-4D6F-B137-EF3BA85C3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408904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6775" y="1770015"/>
            <a:ext cx="2400300" cy="2286000"/>
          </a:xfrm>
        </p:spPr>
        <p:txBody>
          <a:bodyPr>
            <a:normAutofit/>
          </a:bodyPr>
          <a:lstStyle/>
          <a:p>
            <a:pPr>
              <a:lnSpc>
                <a:spcPct val="100000"/>
              </a:lnSpc>
            </a:pPr>
            <a:r>
              <a:rPr lang="el-GR" sz="2600" dirty="0">
                <a:solidFill>
                  <a:srgbClr val="0070C0"/>
                </a:solidFill>
              </a:rPr>
              <a:t>Δημιουργία Συστημάτων Διεθνούς Ελέγχου</a:t>
            </a:r>
            <a:endParaRPr lang="en-US" sz="2600" dirty="0">
              <a:solidFill>
                <a:srgbClr val="0070C0"/>
              </a:solidFill>
            </a:endParaRPr>
          </a:p>
        </p:txBody>
      </p:sp>
      <p:sp>
        <p:nvSpPr>
          <p:cNvPr id="15" name="Footer Placeholder 14"/>
          <p:cNvSpPr>
            <a:spLocks noGrp="1"/>
          </p:cNvSpPr>
          <p:nvPr>
            <p:ph type="ftr" sz="quarter" idx="11"/>
          </p:nvPr>
        </p:nvSpPr>
        <p:spPr/>
        <p:txBody>
          <a:bodyPr/>
          <a:lstStyle/>
          <a:p>
            <a:pPr algn="ctr"/>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6" name="Slide Number Placeholder 15"/>
          <p:cNvSpPr>
            <a:spLocks noGrp="1"/>
          </p:cNvSpPr>
          <p:nvPr>
            <p:ph type="sldNum" sz="quarter" idx="12"/>
          </p:nvPr>
        </p:nvSpPr>
        <p:spPr>
          <a:xfrm>
            <a:off x="7280477" y="6459787"/>
            <a:ext cx="1479210" cy="344598"/>
          </a:xfrm>
        </p:spPr>
        <p:txBody>
          <a:bodyPr/>
          <a:lstStyle/>
          <a:p>
            <a:r>
              <a:rPr lang="el-GR" dirty="0"/>
              <a:t>Κεφάλαιο 14-</a:t>
            </a:r>
            <a:fld id="{D57F1E4F-1CFF-5643-939E-217C01CDF565}" type="slidenum">
              <a:rPr lang="en-US" smtClean="0"/>
              <a:pPr/>
              <a:t>25</a:t>
            </a:fld>
            <a:endParaRPr lang="en-US" dirty="0"/>
          </a:p>
        </p:txBody>
      </p:sp>
      <p:pic>
        <p:nvPicPr>
          <p:cNvPr id="2" name="Picture 1"/>
          <p:cNvPicPr>
            <a:picLocks noChangeAspect="1"/>
          </p:cNvPicPr>
          <p:nvPr/>
        </p:nvPicPr>
        <p:blipFill>
          <a:blip r:embed="rId3"/>
          <a:stretch>
            <a:fillRect/>
          </a:stretch>
        </p:blipFill>
        <p:spPr>
          <a:xfrm>
            <a:off x="4009592" y="52252"/>
            <a:ext cx="4220008" cy="6057054"/>
          </a:xfrm>
          <a:prstGeom prst="rect">
            <a:avLst/>
          </a:prstGeom>
        </p:spPr>
      </p:pic>
      <p:pic>
        <p:nvPicPr>
          <p:cNvPr id="3" name="Picture 2"/>
          <p:cNvPicPr>
            <a:picLocks noChangeAspect="1"/>
          </p:cNvPicPr>
          <p:nvPr/>
        </p:nvPicPr>
        <p:blipFill>
          <a:blip r:embed="rId4"/>
          <a:stretch>
            <a:fillRect/>
          </a:stretch>
        </p:blipFill>
        <p:spPr>
          <a:xfrm>
            <a:off x="3962949" y="6165879"/>
            <a:ext cx="4313294" cy="289585"/>
          </a:xfrm>
          <a:prstGeom prst="rect">
            <a:avLst/>
          </a:prstGeom>
        </p:spPr>
      </p:pic>
      <p:pic>
        <p:nvPicPr>
          <p:cNvPr id="7" name="Εικόνα 6">
            <a:extLst>
              <a:ext uri="{FF2B5EF4-FFF2-40B4-BE49-F238E27FC236}">
                <a16:creationId xmlns:a16="http://schemas.microsoft.com/office/drawing/2014/main" id="{7D9DDD81-128D-4EC5-BF50-C070880AA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586" y="6383053"/>
            <a:ext cx="491755" cy="474947"/>
          </a:xfrm>
          <a:prstGeom prst="rect">
            <a:avLst/>
          </a:prstGeom>
        </p:spPr>
      </p:pic>
    </p:spTree>
    <p:extLst>
      <p:ext uri="{BB962C8B-B14F-4D97-AF65-F5344CB8AC3E}">
        <p14:creationId xmlns:p14="http://schemas.microsoft.com/office/powerpoint/2010/main" val="35508717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Βασικές Τεχνικές Ελέγχου</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Λογιστικά συστήματα</a:t>
            </a:r>
            <a:endParaRPr lang="en-US" sz="2600" dirty="0"/>
          </a:p>
          <a:p>
            <a:pPr>
              <a:lnSpc>
                <a:spcPct val="100000"/>
              </a:lnSpc>
            </a:pPr>
            <a:r>
              <a:rPr lang="el-GR" sz="2600" dirty="0"/>
              <a:t>Πολιτικές</a:t>
            </a:r>
            <a:r>
              <a:rPr lang="en-US" sz="2600" dirty="0"/>
              <a:t>, </a:t>
            </a:r>
            <a:r>
              <a:rPr lang="el-GR" sz="2600" dirty="0"/>
              <a:t>διαδικασίες</a:t>
            </a:r>
            <a:r>
              <a:rPr lang="en-US" sz="2600" dirty="0"/>
              <a:t>, </a:t>
            </a:r>
            <a:r>
              <a:rPr lang="el-GR" sz="2600" dirty="0"/>
              <a:t>κανόνες και κανονισμοί</a:t>
            </a:r>
          </a:p>
          <a:p>
            <a:pPr>
              <a:lnSpc>
                <a:spcPct val="100000"/>
              </a:lnSpc>
            </a:pPr>
            <a:r>
              <a:rPr lang="el-GR" sz="2600" dirty="0"/>
              <a:t>Συντελεστές απόδοσης</a:t>
            </a:r>
            <a:endParaRPr lang="en-US" sz="2600" dirty="0"/>
          </a:p>
        </p:txBody>
      </p:sp>
      <p:sp>
        <p:nvSpPr>
          <p:cNvPr id="10" name="Footer Placeholder 9"/>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1" name="Slide Number Placeholder 10"/>
          <p:cNvSpPr>
            <a:spLocks noGrp="1"/>
          </p:cNvSpPr>
          <p:nvPr>
            <p:ph type="sldNum" sz="quarter" idx="12"/>
          </p:nvPr>
        </p:nvSpPr>
        <p:spPr/>
        <p:txBody>
          <a:bodyPr/>
          <a:lstStyle/>
          <a:p>
            <a:r>
              <a:rPr lang="el-GR" dirty="0"/>
              <a:t>Κεφάλαιο 14-</a:t>
            </a:r>
            <a:fld id="{D57F1E4F-1CFF-5643-939E-217C01CDF565}" type="slidenum">
              <a:rPr lang="en-US" smtClean="0"/>
              <a:pPr/>
              <a:t>26</a:t>
            </a:fld>
            <a:endParaRPr lang="en-US" dirty="0"/>
          </a:p>
        </p:txBody>
      </p:sp>
      <p:pic>
        <p:nvPicPr>
          <p:cNvPr id="7" name="Εικόνα 6">
            <a:extLst>
              <a:ext uri="{FF2B5EF4-FFF2-40B4-BE49-F238E27FC236}">
                <a16:creationId xmlns:a16="http://schemas.microsoft.com/office/drawing/2014/main" id="{40672CE4-53F7-4019-B900-6B6DE6CDD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4610265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err="1">
                <a:solidFill>
                  <a:srgbClr val="0070C0"/>
                </a:solidFill>
              </a:rPr>
              <a:t>Συμπεριφορικές</a:t>
            </a:r>
            <a:r>
              <a:rPr lang="el-GR" dirty="0">
                <a:solidFill>
                  <a:srgbClr val="0070C0"/>
                </a:solidFill>
              </a:rPr>
              <a:t> Πτυχές του Διεθνούς Ελέγχου</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spcAft>
                <a:spcPts val="600"/>
              </a:spcAft>
            </a:pPr>
            <a:r>
              <a:rPr lang="el-GR" sz="2600" b="1" dirty="0"/>
              <a:t>Αντίσταση στον έλεγχο</a:t>
            </a:r>
            <a:endParaRPr lang="en-US" sz="2600" b="1" dirty="0"/>
          </a:p>
          <a:p>
            <a:pPr marL="627063" lvl="1" indent="-427038">
              <a:lnSpc>
                <a:spcPct val="100000"/>
              </a:lnSpc>
            </a:pPr>
            <a:r>
              <a:rPr lang="el-GR" sz="2600" dirty="0"/>
              <a:t>Αντίδραση στον υπερβολικό έλεγχο</a:t>
            </a:r>
            <a:endParaRPr lang="en-US" sz="2600" dirty="0"/>
          </a:p>
          <a:p>
            <a:pPr marL="627063" lvl="1" indent="-427038">
              <a:lnSpc>
                <a:spcPct val="100000"/>
              </a:lnSpc>
            </a:pPr>
            <a:r>
              <a:rPr lang="el-GR" sz="2600" dirty="0"/>
              <a:t>Ακατάλληλο σημείο εστίασης</a:t>
            </a:r>
            <a:endParaRPr lang="en-US" sz="2600" dirty="0"/>
          </a:p>
          <a:p>
            <a:pPr marL="627063" lvl="1" indent="-427038">
              <a:lnSpc>
                <a:spcPct val="100000"/>
              </a:lnSpc>
            </a:pPr>
            <a:r>
              <a:rPr lang="el-GR" sz="2600" dirty="0"/>
              <a:t>Αυξημένη υποχρέωση λογοδοσίας</a:t>
            </a:r>
            <a:endParaRPr lang="en-US" sz="2600" dirty="0"/>
          </a:p>
          <a:p>
            <a:pPr>
              <a:lnSpc>
                <a:spcPct val="100000"/>
              </a:lnSpc>
              <a:spcAft>
                <a:spcPts val="600"/>
              </a:spcAft>
            </a:pPr>
            <a:r>
              <a:rPr lang="el-GR" sz="2600" b="1" dirty="0"/>
              <a:t>Κάμψη της αντίστασης στον έλεγχο</a:t>
            </a:r>
            <a:endParaRPr lang="en-US" sz="2600" b="1" dirty="0"/>
          </a:p>
          <a:p>
            <a:pPr marL="627063" lvl="1" indent="-427038">
              <a:lnSpc>
                <a:spcPct val="100000"/>
              </a:lnSpc>
            </a:pPr>
            <a:r>
              <a:rPr lang="el-GR" sz="2600" dirty="0"/>
              <a:t>Συμμετοχή</a:t>
            </a:r>
            <a:endParaRPr lang="en-US" sz="2600" dirty="0"/>
          </a:p>
          <a:p>
            <a:pPr marL="627063" lvl="1" indent="-427038">
              <a:lnSpc>
                <a:spcPct val="100000"/>
              </a:lnSpc>
            </a:pPr>
            <a:r>
              <a:rPr lang="el-GR" sz="2600" dirty="0"/>
              <a:t>Υποχρέωση λογοδοσίας</a:t>
            </a:r>
            <a:endParaRPr lang="en-US" sz="2600" dirty="0"/>
          </a:p>
          <a:p>
            <a:pPr marL="627063" lvl="1" indent="-427038">
              <a:lnSpc>
                <a:spcPct val="100000"/>
              </a:lnSpc>
            </a:pPr>
            <a:r>
              <a:rPr lang="el-GR" sz="2600" dirty="0"/>
              <a:t>Διαγνωστικός μηχανισμός</a:t>
            </a:r>
            <a:endParaRPr lang="en-US" sz="2600" dirty="0"/>
          </a:p>
          <a:p>
            <a:pPr marL="627063" lvl="1" indent="-427038">
              <a:lnSpc>
                <a:spcPct val="100000"/>
              </a:lnSpc>
            </a:pPr>
            <a:r>
              <a:rPr lang="el-GR" sz="2600" dirty="0"/>
              <a:t>Κουλτούρα</a:t>
            </a:r>
            <a:endParaRPr lang="en-US" sz="2600" dirty="0"/>
          </a:p>
          <a:p>
            <a:pPr marL="201168" lvl="1" indent="0">
              <a:lnSpc>
                <a:spcPct val="100000"/>
              </a:lnSpc>
              <a:buNone/>
            </a:pPr>
            <a:endParaRPr lang="en-US" sz="2600" dirty="0"/>
          </a:p>
        </p:txBody>
      </p:sp>
      <p:sp>
        <p:nvSpPr>
          <p:cNvPr id="15" name="Footer Placeholder 1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6" name="Slide Number Placeholder 15"/>
          <p:cNvSpPr>
            <a:spLocks noGrp="1"/>
          </p:cNvSpPr>
          <p:nvPr>
            <p:ph type="sldNum" sz="quarter" idx="12"/>
          </p:nvPr>
        </p:nvSpPr>
        <p:spPr/>
        <p:txBody>
          <a:bodyPr/>
          <a:lstStyle/>
          <a:p>
            <a:r>
              <a:rPr lang="el-GR" dirty="0"/>
              <a:t>Κεφάλαιο 14-</a:t>
            </a:r>
            <a:fld id="{D57F1E4F-1CFF-5643-939E-217C01CDF565}" type="slidenum">
              <a:rPr lang="en-US" smtClean="0"/>
              <a:pPr/>
              <a:t>27</a:t>
            </a:fld>
            <a:endParaRPr lang="en-US" dirty="0"/>
          </a:p>
        </p:txBody>
      </p:sp>
      <p:pic>
        <p:nvPicPr>
          <p:cNvPr id="7" name="Εικόνα 6">
            <a:extLst>
              <a:ext uri="{FF2B5EF4-FFF2-40B4-BE49-F238E27FC236}">
                <a16:creationId xmlns:a16="http://schemas.microsoft.com/office/drawing/2014/main" id="{D207A570-F549-45DB-9C8E-3253AD06F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17358598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a:t>
            </a:r>
            <a:endParaRPr lang="en-US" dirty="0"/>
          </a:p>
        </p:txBody>
      </p:sp>
      <p:sp>
        <p:nvSpPr>
          <p:cNvPr id="9" name="Content Placeholder 8"/>
          <p:cNvSpPr>
            <a:spLocks noGrp="1"/>
          </p:cNvSpPr>
          <p:nvPr>
            <p:ph idx="1"/>
          </p:nvPr>
        </p:nvSpPr>
        <p:spPr/>
        <p:txBody>
          <a:bodyPr>
            <a:noAutofit/>
          </a:bodyPr>
          <a:lstStyle/>
          <a:p>
            <a:pPr>
              <a:lnSpc>
                <a:spcPct val="100000"/>
              </a:lnSpc>
            </a:pPr>
            <a:r>
              <a:rPr lang="el-GR" sz="2300" dirty="0"/>
              <a:t>Ποιες είναι μερικές από τις αρχικές επιπτώσεις που επιφέρει η διεθνής δραστηριότητα στον </a:t>
            </a:r>
            <a:r>
              <a:rPr lang="el-GR" sz="2300" dirty="0" err="1"/>
              <a:t>οργανωσιακό</a:t>
            </a:r>
            <a:r>
              <a:rPr lang="el-GR" sz="2300" dirty="0"/>
              <a:t> σχεδιασμό; </a:t>
            </a:r>
          </a:p>
          <a:p>
            <a:pPr>
              <a:lnSpc>
                <a:spcPct val="100000"/>
              </a:lnSpc>
            </a:pPr>
            <a:r>
              <a:rPr lang="el-GR" sz="2300" dirty="0"/>
              <a:t>Τι είναι ο παγκόσμιος σχεδιασμός βάσει προϊόντων; Ποια είναι τα δυνατά και αδύναμα σημεία του; </a:t>
            </a:r>
          </a:p>
          <a:p>
            <a:pPr>
              <a:lnSpc>
                <a:spcPct val="100000"/>
              </a:lnSpc>
            </a:pPr>
            <a:r>
              <a:rPr lang="el-GR" sz="2300" dirty="0"/>
              <a:t>Τι είναι ο παγκόσμιος σχεδιασμός βάσει περιοχών; Ποια είναι τα δυνατά και αδύναμα σημεία του; </a:t>
            </a:r>
          </a:p>
          <a:p>
            <a:pPr>
              <a:lnSpc>
                <a:spcPct val="100000"/>
              </a:lnSpc>
            </a:pPr>
            <a:r>
              <a:rPr lang="el-GR" sz="2300" dirty="0"/>
              <a:t>Τι είναι ο παγκόσμιος σχεδιασμός βάσει λειτουργιών; Ποια είναι τα δυνατά και αδύναμα σημεία του; </a:t>
            </a:r>
          </a:p>
          <a:p>
            <a:pPr>
              <a:lnSpc>
                <a:spcPct val="100000"/>
              </a:lnSpc>
            </a:pPr>
            <a:r>
              <a:rPr lang="el-GR" sz="2300" dirty="0"/>
              <a:t>Τι είναι ο παγκόσμιος σχεδιασμός βάσει πελατών; Ποια είναι τα δυνατά και αδύναμα σημεία του; </a:t>
            </a:r>
          </a:p>
        </p:txBody>
      </p:sp>
      <p:sp>
        <p:nvSpPr>
          <p:cNvPr id="4" name="Footer Placeholder 3"/>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5" name="Slide Number Placeholder 4"/>
          <p:cNvSpPr>
            <a:spLocks noGrp="1"/>
          </p:cNvSpPr>
          <p:nvPr>
            <p:ph type="sldNum" sz="quarter" idx="12"/>
          </p:nvPr>
        </p:nvSpPr>
        <p:spPr>
          <a:xfrm>
            <a:off x="7280476" y="6459786"/>
            <a:ext cx="1406324" cy="398214"/>
          </a:xfrm>
        </p:spPr>
        <p:txBody>
          <a:bodyPr/>
          <a:lstStyle/>
          <a:p>
            <a:r>
              <a:rPr lang="en-US" dirty="0"/>
              <a:t> </a:t>
            </a:r>
            <a:r>
              <a:rPr lang="el-GR" dirty="0"/>
              <a:t>Κεφάλαιο 14-</a:t>
            </a:r>
            <a:fld id="{D57F1E4F-1CFF-5643-939E-217C01CDF565}" type="slidenum">
              <a:rPr lang="en-US" smtClean="0"/>
              <a:pPr/>
              <a:t>28</a:t>
            </a:fld>
            <a:endParaRPr lang="en-US" dirty="0"/>
          </a:p>
        </p:txBody>
      </p:sp>
      <p:pic>
        <p:nvPicPr>
          <p:cNvPr id="6" name="Εικόνα 5">
            <a:extLst>
              <a:ext uri="{FF2B5EF4-FFF2-40B4-BE49-F238E27FC236}">
                <a16:creationId xmlns:a16="http://schemas.microsoft.com/office/drawing/2014/main" id="{BFC215EE-0B34-4CBC-853B-E251E0EBA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59957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a:t>
            </a:r>
            <a:endParaRPr lang="en-US" dirty="0"/>
          </a:p>
        </p:txBody>
      </p:sp>
      <p:sp>
        <p:nvSpPr>
          <p:cNvPr id="9" name="Content Placeholder 8"/>
          <p:cNvSpPr>
            <a:spLocks noGrp="1"/>
          </p:cNvSpPr>
          <p:nvPr>
            <p:ph idx="1"/>
          </p:nvPr>
        </p:nvSpPr>
        <p:spPr/>
        <p:txBody>
          <a:bodyPr>
            <a:normAutofit/>
          </a:bodyPr>
          <a:lstStyle/>
          <a:p>
            <a:pPr>
              <a:lnSpc>
                <a:spcPct val="100000"/>
              </a:lnSpc>
            </a:pPr>
            <a:r>
              <a:rPr lang="el-GR" sz="2400" dirty="0"/>
              <a:t>Τι είναι ο παγκόσμιος σχεδιασμός τύπου μήτρας; Ποια είναι τα δυνατά και αδύναμα σημεία του; </a:t>
            </a:r>
          </a:p>
          <a:p>
            <a:pPr>
              <a:lnSpc>
                <a:spcPct val="100000"/>
              </a:lnSpc>
            </a:pPr>
            <a:r>
              <a:rPr lang="el-GR" sz="2400" dirty="0"/>
              <a:t>Ποια είναι τα τρία επίπεδα ελέγχου στις διεθνείς επιχειρήσεις; </a:t>
            </a:r>
          </a:p>
          <a:p>
            <a:pPr>
              <a:lnSpc>
                <a:spcPct val="100000"/>
              </a:lnSpc>
            </a:pPr>
            <a:r>
              <a:rPr lang="el-GR" sz="2400" dirty="0"/>
              <a:t>Γιατί ο χρηματοοικονομικός έλεγχος είναι τόσο σημαντικός; </a:t>
            </a:r>
          </a:p>
          <a:p>
            <a:pPr>
              <a:lnSpc>
                <a:spcPct val="100000"/>
              </a:lnSpc>
            </a:pPr>
            <a:r>
              <a:rPr lang="el-GR" sz="2400" dirty="0"/>
              <a:t>Ποια είναι τα τέσσερα βασικά βήματα για τη δημιουργία ενός συστήματος διεθνούς ελέγχου; </a:t>
            </a:r>
          </a:p>
        </p:txBody>
      </p:sp>
      <p:sp>
        <p:nvSpPr>
          <p:cNvPr id="4" name="Footer Placeholder 3"/>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5" name="Slide Number Placeholder 4"/>
          <p:cNvSpPr>
            <a:spLocks noGrp="1"/>
          </p:cNvSpPr>
          <p:nvPr>
            <p:ph type="sldNum" sz="quarter" idx="12"/>
          </p:nvPr>
        </p:nvSpPr>
        <p:spPr>
          <a:xfrm>
            <a:off x="7211028" y="6459786"/>
            <a:ext cx="1475772" cy="365125"/>
          </a:xfrm>
        </p:spPr>
        <p:txBody>
          <a:bodyPr/>
          <a:lstStyle/>
          <a:p>
            <a:r>
              <a:rPr lang="en-US" dirty="0"/>
              <a:t> </a:t>
            </a:r>
            <a:r>
              <a:rPr lang="el-GR" dirty="0"/>
              <a:t>Κεφάλαιο 14-</a:t>
            </a:r>
            <a:fld id="{D57F1E4F-1CFF-5643-939E-217C01CDF565}" type="slidenum">
              <a:rPr lang="en-US" smtClean="0"/>
              <a:pPr/>
              <a:t>29</a:t>
            </a:fld>
            <a:endParaRPr lang="en-US" dirty="0"/>
          </a:p>
        </p:txBody>
      </p:sp>
      <p:pic>
        <p:nvPicPr>
          <p:cNvPr id="6" name="Εικόνα 5">
            <a:extLst>
              <a:ext uri="{FF2B5EF4-FFF2-40B4-BE49-F238E27FC236}">
                <a16:creationId xmlns:a16="http://schemas.microsoft.com/office/drawing/2014/main" id="{BEF97EB1-68C9-40E4-9CF0-0A4AD9384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6603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3" name="Content Placeholder 2"/>
          <p:cNvSpPr>
            <a:spLocks noGrp="1"/>
          </p:cNvSpPr>
          <p:nvPr>
            <p:ph idx="1"/>
          </p:nvPr>
        </p:nvSpPr>
        <p:spPr>
          <a:xfrm>
            <a:off x="457200" y="1509630"/>
            <a:ext cx="8229600" cy="4791596"/>
          </a:xfrm>
        </p:spPr>
        <p:txBody>
          <a:bodyPr>
            <a:noAutofit/>
          </a:bodyPr>
          <a:lstStyle/>
          <a:p>
            <a:pPr>
              <a:lnSpc>
                <a:spcPct val="100000"/>
              </a:lnSpc>
            </a:pPr>
            <a:r>
              <a:rPr lang="el-GR" sz="2600" dirty="0"/>
              <a:t>Να προσδιορίσετε και να περιγράψετε τα κρίσιμα ζητήματα που ανακύπτουν στον </a:t>
            </a:r>
            <a:r>
              <a:rPr lang="el-GR" sz="2600" dirty="0" err="1"/>
              <a:t>οργανωσιακό</a:t>
            </a:r>
            <a:r>
              <a:rPr lang="el-GR" sz="2600" dirty="0"/>
              <a:t> σχεδιασμό της διεθνούς επιχείρησης. </a:t>
            </a:r>
          </a:p>
          <a:p>
            <a:pPr>
              <a:lnSpc>
                <a:spcPct val="100000"/>
              </a:lnSpc>
            </a:pPr>
            <a:r>
              <a:rPr lang="el-GR" sz="2600" dirty="0"/>
              <a:t>Να εξηγήσετε τον σκοπό και τα επίπεδα του ελέγχου στις διεθνείς επιχειρήσεις. </a:t>
            </a:r>
          </a:p>
          <a:p>
            <a:pPr>
              <a:lnSpc>
                <a:spcPct val="100000"/>
              </a:lnSpc>
            </a:pPr>
            <a:r>
              <a:rPr lang="el-GR" sz="2600" dirty="0"/>
              <a:t>Να περιγράψετε πώς οι διεθνείς επιχειρήσεις αντιμετωπίζουν τη λειτουργία του ελέγχου.</a:t>
            </a:r>
          </a:p>
        </p:txBody>
      </p:sp>
      <p:sp>
        <p:nvSpPr>
          <p:cNvPr id="13" name="Footer Placeholder 12"/>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14-</a:t>
            </a:r>
            <a:fld id="{D57F1E4F-1CFF-5643-939E-217C01CDF565}" type="slidenum">
              <a:rPr lang="en-US" smtClean="0"/>
              <a:pPr/>
              <a:t>3</a:t>
            </a:fld>
            <a:endParaRPr lang="en-US" dirty="0"/>
          </a:p>
        </p:txBody>
      </p:sp>
      <p:pic>
        <p:nvPicPr>
          <p:cNvPr id="6" name="Εικόνα 5">
            <a:extLst>
              <a:ext uri="{FF2B5EF4-FFF2-40B4-BE49-F238E27FC236}">
                <a16:creationId xmlns:a16="http://schemas.microsoft.com/office/drawing/2014/main" id="{5AD5E191-FE99-497B-877C-03D715394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787954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6" name="Slide Number Placeholder 5"/>
          <p:cNvSpPr>
            <a:spLocks noGrp="1"/>
          </p:cNvSpPr>
          <p:nvPr>
            <p:ph type="sldNum" sz="quarter" idx="12"/>
          </p:nvPr>
        </p:nvSpPr>
        <p:spPr/>
        <p:txBody>
          <a:bodyPr/>
          <a:lstStyle/>
          <a:p>
            <a:r>
              <a:rPr lang="el-GR" dirty="0"/>
              <a:t>Κεφάλαιο 14-</a:t>
            </a:r>
            <a:fld id="{D57F1E4F-1CFF-5643-939E-217C01CDF565}" type="slidenum">
              <a:rPr lang="en-US" smtClean="0"/>
              <a:pPr/>
              <a:t>30</a:t>
            </a:fld>
            <a:endParaRPr lang="en-US" dirty="0"/>
          </a:p>
        </p:txBody>
      </p:sp>
      <p:pic>
        <p:nvPicPr>
          <p:cNvPr id="7" name="Εικόνα 6">
            <a:extLst>
              <a:ext uri="{FF2B5EF4-FFF2-40B4-BE49-F238E27FC236}">
                <a16:creationId xmlns:a16="http://schemas.microsoft.com/office/drawing/2014/main" id="{7512E4DC-4382-4633-8AC0-CDB207172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
        <p:nvSpPr>
          <p:cNvPr id="8" name="TextBox 7">
            <a:extLst>
              <a:ext uri="{FF2B5EF4-FFF2-40B4-BE49-F238E27FC236}">
                <a16:creationId xmlns:a16="http://schemas.microsoft.com/office/drawing/2014/main" id="{BFC1B9A0-1DA8-4E8D-AAFD-300A4CE41A70}"/>
              </a:ext>
            </a:extLst>
          </p:cNvPr>
          <p:cNvSpPr txBox="1"/>
          <p:nvPr/>
        </p:nvSpPr>
        <p:spPr>
          <a:xfrm>
            <a:off x="986710" y="1503436"/>
            <a:ext cx="7172960" cy="2215991"/>
          </a:xfrm>
          <a:prstGeom prst="rect">
            <a:avLst/>
          </a:prstGeom>
          <a:noFill/>
          <a:ln>
            <a:solidFill>
              <a:schemeClr val="tx1"/>
            </a:solidFill>
          </a:ln>
        </p:spPr>
        <p:txBody>
          <a:bodyPr wrap="square" rtlCol="0">
            <a:spAutoFit/>
          </a:bodyPr>
          <a:lstStyle/>
          <a:p>
            <a:pPr>
              <a:lnSpc>
                <a:spcPct val="150000"/>
              </a:lnSpc>
            </a:pPr>
            <a:r>
              <a:rPr lang="el-GR" sz="1200" b="1" dirty="0"/>
              <a:t>Σημείωση της αγγλικής έκδοσης των διαφανειών</a:t>
            </a:r>
            <a:endParaRPr lang="el-GR" sz="1200" dirty="0"/>
          </a:p>
          <a:p>
            <a:r>
              <a:rPr lang="el-GR" sz="1200" dirty="0"/>
              <a:t>Το παρόν έργο προστατεύεται από νόμους πνευματικών δικαιωμάτων των Ηνωμένων Πολιτειών και παρέχεται αποκλειστικά για χρήση από διδάσκοντες κατά τη διδασκαλία των μαθημάτων τους και την αξιολόγηση της εκμάθησης των φοιτητών.</a:t>
            </a:r>
            <a:r>
              <a:rPr lang="en-US" sz="1200" dirty="0"/>
              <a:t> </a:t>
            </a:r>
            <a:r>
              <a:rPr lang="el-GR" sz="1200" dirty="0"/>
              <a:t>Η διάδοση ή πώληση οποιουδήποτε μέρους αυτού του έργου (συμπεριλαμβανομένης της δημοσίευσης στον Παγκόσμιο Ιστό) καταστρέφει την ακεραιότητα του έργου και δεν επιτρέπεται. Το περιεχόμενο του έργου δεν θα πρέπει ποτέ να διατίθεται στους φοιτητές, παρά μόνο στους διδάσκοντες που χρησιμοποιούν το συνοδευτικό κείμενο στα μαθήματά τους. Όλοι οι αποδέκτες αυτού του έργου αναμένεται να συμμορφώνονται με αυτούς τους περιορισμούς και να σέβονται τους προβλεπόμενους παιδαγωγικούς σκοπούς και τις ανάγκες των άλλων διδασκόντων που βασίζονται σε αυτήν την ύλη.</a:t>
            </a:r>
          </a:p>
        </p:txBody>
      </p:sp>
      <p:pic>
        <p:nvPicPr>
          <p:cNvPr id="9" name="Picture 2">
            <a:extLst>
              <a:ext uri="{FF2B5EF4-FFF2-40B4-BE49-F238E27FC236}">
                <a16:creationId xmlns:a16="http://schemas.microsoft.com/office/drawing/2014/main" id="{741574B5-3FB6-4701-AA8D-5CDD93CC6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594" y="327262"/>
            <a:ext cx="1014810" cy="1014810"/>
          </a:xfrm>
          <a:prstGeom prst="rect">
            <a:avLst/>
          </a:prstGeom>
        </p:spPr>
      </p:pic>
      <p:pic>
        <p:nvPicPr>
          <p:cNvPr id="10" name="Εικόνα 9">
            <a:extLst>
              <a:ext uri="{FF2B5EF4-FFF2-40B4-BE49-F238E27FC236}">
                <a16:creationId xmlns:a16="http://schemas.microsoft.com/office/drawing/2014/main" id="{20600C2F-FBA0-440B-B966-C863144E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405" y="4632066"/>
            <a:ext cx="1433188" cy="1384204"/>
          </a:xfrm>
          <a:prstGeom prst="rect">
            <a:avLst/>
          </a:prstGeom>
        </p:spPr>
      </p:pic>
      <p:sp>
        <p:nvSpPr>
          <p:cNvPr id="12" name="TextBox 11">
            <a:extLst>
              <a:ext uri="{FF2B5EF4-FFF2-40B4-BE49-F238E27FC236}">
                <a16:creationId xmlns:a16="http://schemas.microsoft.com/office/drawing/2014/main" id="{02731A75-FAD9-4498-9CB7-A81EF1EF847D}"/>
              </a:ext>
            </a:extLst>
          </p:cNvPr>
          <p:cNvSpPr txBox="1"/>
          <p:nvPr/>
        </p:nvSpPr>
        <p:spPr>
          <a:xfrm>
            <a:off x="1766194" y="4216240"/>
            <a:ext cx="5611610" cy="276999"/>
          </a:xfrm>
          <a:prstGeom prst="rect">
            <a:avLst/>
          </a:prstGeom>
          <a:noFill/>
        </p:spPr>
        <p:txBody>
          <a:bodyPr wrap="square" rtlCol="0">
            <a:spAutoFit/>
          </a:bodyPr>
          <a:lstStyle/>
          <a:p>
            <a:r>
              <a:rPr lang="el-GR" sz="1200" b="1" dirty="0"/>
              <a:t>Αποκλειστικότητα για την ελληνική γλώσσα: ΕΚΔΟΣΕΙΣ ΤΖΙΟΛΑ</a:t>
            </a:r>
          </a:p>
        </p:txBody>
      </p:sp>
    </p:spTree>
    <p:extLst>
      <p:ext uri="{BB962C8B-B14F-4D97-AF65-F5344CB8AC3E}">
        <p14:creationId xmlns:p14="http://schemas.microsoft.com/office/powerpoint/2010/main" val="11490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Η Φύση του Διεθνούς </a:t>
            </a:r>
            <a:r>
              <a:rPr lang="el-GR" dirty="0" err="1"/>
              <a:t>Οργανωσιακού</a:t>
            </a:r>
            <a:r>
              <a:rPr lang="el-GR" dirty="0"/>
              <a:t> Σχεδιασμού</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43150539"/>
              </p:ext>
            </p:extLst>
          </p:nvPr>
        </p:nvGraphicFramePr>
        <p:xfrm>
          <a:off x="457200" y="1371600"/>
          <a:ext cx="8229600" cy="4929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1" name="Slide Number Placeholder 10"/>
          <p:cNvSpPr>
            <a:spLocks noGrp="1"/>
          </p:cNvSpPr>
          <p:nvPr>
            <p:ph type="sldNum" sz="quarter" idx="12"/>
          </p:nvPr>
        </p:nvSpPr>
        <p:spPr/>
        <p:txBody>
          <a:bodyPr/>
          <a:lstStyle/>
          <a:p>
            <a:r>
              <a:rPr lang="el-GR" dirty="0"/>
              <a:t>Κεφάλαιο 14-</a:t>
            </a:r>
            <a:fld id="{5F272CE1-1E5F-48BD-A21F-AB4430A1F53C}" type="slidenum">
              <a:rPr lang="en-US" smtClean="0"/>
              <a:pPr/>
              <a:t>4</a:t>
            </a:fld>
            <a:endParaRPr lang="en-US" dirty="0"/>
          </a:p>
        </p:txBody>
      </p:sp>
      <p:pic>
        <p:nvPicPr>
          <p:cNvPr id="6" name="Εικόνα 5">
            <a:extLst>
              <a:ext uri="{FF2B5EF4-FFF2-40B4-BE49-F238E27FC236}">
                <a16:creationId xmlns:a16="http://schemas.microsoft.com/office/drawing/2014/main" id="{41B183F6-CCBF-48FF-BD48-BB488E94C1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1637114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pPr>
              <a:lnSpc>
                <a:spcPct val="100000"/>
              </a:lnSpc>
            </a:pPr>
            <a:r>
              <a:rPr lang="el-GR" sz="3000" dirty="0"/>
              <a:t>Η Φύση του Διεθνούς </a:t>
            </a:r>
            <a:r>
              <a:rPr lang="el-GR" sz="3000" dirty="0" err="1"/>
              <a:t>Οργανωσιακού</a:t>
            </a:r>
            <a:r>
              <a:rPr lang="el-GR" sz="3000" dirty="0"/>
              <a:t> Σχεδιασμού</a:t>
            </a:r>
            <a:endParaRPr lang="en-US" sz="3000" dirty="0"/>
          </a:p>
        </p:txBody>
      </p:sp>
      <p:sp>
        <p:nvSpPr>
          <p:cNvPr id="15" name="Footer Placeholder 1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6" name="Slide Number Placeholder 15"/>
          <p:cNvSpPr>
            <a:spLocks noGrp="1"/>
          </p:cNvSpPr>
          <p:nvPr>
            <p:ph type="sldNum" sz="quarter" idx="12"/>
          </p:nvPr>
        </p:nvSpPr>
        <p:spPr/>
        <p:txBody>
          <a:bodyPr/>
          <a:lstStyle/>
          <a:p>
            <a:r>
              <a:rPr lang="en-US" dirty="0"/>
              <a:t> </a:t>
            </a:r>
            <a:r>
              <a:rPr lang="el-GR" dirty="0"/>
              <a:t>Κεφάλαιο 14-</a:t>
            </a:r>
            <a:fld id="{D57F1E4F-1CFF-5643-939E-217C01CDF565}" type="slidenum">
              <a:rPr lang="en-US" smtClean="0"/>
              <a:pPr/>
              <a:t>5</a:t>
            </a:fld>
            <a:endParaRPr lang="en-US" dirty="0"/>
          </a:p>
        </p:txBody>
      </p:sp>
      <p:graphicFrame>
        <p:nvGraphicFramePr>
          <p:cNvPr id="18" name="Content Placeholder 2"/>
          <p:cNvGraphicFramePr>
            <a:graphicFrameLocks/>
          </p:cNvGraphicFramePr>
          <p:nvPr>
            <p:extLst>
              <p:ext uri="{D42A27DB-BD31-4B8C-83A1-F6EECF244321}">
                <p14:modId xmlns:p14="http://schemas.microsoft.com/office/powerpoint/2010/main" val="4037236810"/>
              </p:ext>
            </p:extLst>
          </p:nvPr>
        </p:nvGraphicFramePr>
        <p:xfrm>
          <a:off x="457200" y="1466850"/>
          <a:ext cx="8229600" cy="478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Εικόνα 5">
            <a:extLst>
              <a:ext uri="{FF2B5EF4-FFF2-40B4-BE49-F238E27FC236}">
                <a16:creationId xmlns:a16="http://schemas.microsoft.com/office/drawing/2014/main" id="{91745C1F-4D71-4D21-B2A6-429537407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705868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t>Παγκόσμιοι </a:t>
            </a:r>
            <a:r>
              <a:rPr lang="el-GR" sz="3000" dirty="0" err="1"/>
              <a:t>Οργανωσιακοί</a:t>
            </a:r>
            <a:r>
              <a:rPr lang="el-GR" sz="3000" dirty="0"/>
              <a:t> Σχεδιασμοί</a:t>
            </a:r>
            <a:endParaRPr lang="en-US" sz="3000" dirty="0"/>
          </a:p>
        </p:txBody>
      </p:sp>
      <p:graphicFrame>
        <p:nvGraphicFramePr>
          <p:cNvPr id="8" name="Diagram 7"/>
          <p:cNvGraphicFramePr/>
          <p:nvPr>
            <p:extLst>
              <p:ext uri="{D42A27DB-BD31-4B8C-83A1-F6EECF244321}">
                <p14:modId xmlns:p14="http://schemas.microsoft.com/office/powerpoint/2010/main" val="45969070"/>
              </p:ext>
            </p:extLst>
          </p:nvPr>
        </p:nvGraphicFramePr>
        <p:xfrm>
          <a:off x="1097280" y="1894114"/>
          <a:ext cx="7184572" cy="3386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10"/>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2" name="Slide Number Placeholder 11"/>
          <p:cNvSpPr>
            <a:spLocks noGrp="1"/>
          </p:cNvSpPr>
          <p:nvPr>
            <p:ph type="sldNum" sz="quarter" idx="12"/>
          </p:nvPr>
        </p:nvSpPr>
        <p:spPr/>
        <p:txBody>
          <a:bodyPr/>
          <a:lstStyle/>
          <a:p>
            <a:r>
              <a:rPr lang="el-GR" dirty="0"/>
              <a:t>Κεφάλαιο 14-</a:t>
            </a:r>
            <a:fld id="{D57F1E4F-1CFF-5643-939E-217C01CDF565}" type="slidenum">
              <a:rPr lang="en-US" smtClean="0"/>
              <a:pPr/>
              <a:t>6</a:t>
            </a:fld>
            <a:endParaRPr lang="en-US" dirty="0"/>
          </a:p>
        </p:txBody>
      </p:sp>
      <p:pic>
        <p:nvPicPr>
          <p:cNvPr id="7" name="Εικόνα 6">
            <a:extLst>
              <a:ext uri="{FF2B5EF4-FFF2-40B4-BE49-F238E27FC236}">
                <a16:creationId xmlns:a16="http://schemas.microsoft.com/office/drawing/2014/main" id="{6B2C2A6C-11D6-485A-9198-C493087F71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166884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Παγκόσμιοι </a:t>
            </a:r>
            <a:r>
              <a:rPr lang="el-GR" dirty="0" err="1"/>
              <a:t>Οργανωσιακοί</a:t>
            </a:r>
            <a:r>
              <a:rPr lang="el-GR" dirty="0"/>
              <a:t> Σχεδιασμοί</a:t>
            </a:r>
            <a:endParaRPr lang="en-US" dirty="0"/>
          </a:p>
        </p:txBody>
      </p:sp>
      <p:sp>
        <p:nvSpPr>
          <p:cNvPr id="2" name="Content Placeholder 1"/>
          <p:cNvSpPr>
            <a:spLocks noGrp="1"/>
          </p:cNvSpPr>
          <p:nvPr>
            <p:ph idx="1"/>
          </p:nvPr>
        </p:nvSpPr>
        <p:spPr>
          <a:xfrm>
            <a:off x="457200" y="1496567"/>
            <a:ext cx="8229600" cy="4791596"/>
          </a:xfrm>
        </p:spPr>
        <p:txBody>
          <a:bodyPr>
            <a:noAutofit/>
          </a:bodyPr>
          <a:lstStyle/>
          <a:p>
            <a:pPr>
              <a:lnSpc>
                <a:spcPct val="100000"/>
              </a:lnSpc>
              <a:spcAft>
                <a:spcPts val="800"/>
              </a:spcAft>
            </a:pPr>
            <a:r>
              <a:rPr lang="el-GR" sz="2400" b="1" dirty="0"/>
              <a:t>Κοινές μορφές</a:t>
            </a:r>
            <a:endParaRPr lang="en-US" sz="2400" b="1" dirty="0"/>
          </a:p>
          <a:p>
            <a:pPr marL="627063" lvl="1" indent="-427038">
              <a:lnSpc>
                <a:spcPct val="100000"/>
              </a:lnSpc>
            </a:pPr>
            <a:r>
              <a:rPr lang="el-GR" sz="2400" dirty="0"/>
              <a:t>Σχεδιασμός βάσει προϊόντων</a:t>
            </a:r>
            <a:endParaRPr lang="en-US" sz="2400" dirty="0"/>
          </a:p>
          <a:p>
            <a:pPr marL="627063" lvl="1" indent="-427038">
              <a:lnSpc>
                <a:spcPct val="100000"/>
              </a:lnSpc>
            </a:pPr>
            <a:r>
              <a:rPr lang="el-GR" sz="2400" dirty="0"/>
              <a:t>Σχεδιασμός βάσει περιοχών</a:t>
            </a:r>
            <a:endParaRPr lang="en-US" sz="2400" dirty="0"/>
          </a:p>
          <a:p>
            <a:pPr marL="627063" lvl="1" indent="-427038">
              <a:lnSpc>
                <a:spcPct val="100000"/>
              </a:lnSpc>
            </a:pPr>
            <a:r>
              <a:rPr lang="el-GR" sz="2400" dirty="0"/>
              <a:t>Σχεδιασμός βάσει λειτουργιών</a:t>
            </a:r>
            <a:endParaRPr lang="en-US" sz="2400" dirty="0"/>
          </a:p>
          <a:p>
            <a:pPr marL="627063" lvl="1" indent="-427038">
              <a:lnSpc>
                <a:spcPct val="100000"/>
              </a:lnSpc>
            </a:pPr>
            <a:r>
              <a:rPr lang="el-GR" sz="2400" dirty="0"/>
              <a:t>Σχεδιασμός βάσει πελατών</a:t>
            </a:r>
            <a:endParaRPr lang="en-US" sz="2400" dirty="0"/>
          </a:p>
          <a:p>
            <a:pPr marL="627063" lvl="1" indent="-427038">
              <a:lnSpc>
                <a:spcPct val="100000"/>
              </a:lnSpc>
            </a:pPr>
            <a:r>
              <a:rPr lang="el-GR" sz="2400" dirty="0"/>
              <a:t>Σχεδιασμός βάσει δομής μήτρας</a:t>
            </a:r>
            <a:endParaRPr lang="en-US" sz="2400" dirty="0"/>
          </a:p>
          <a:p>
            <a:pPr>
              <a:lnSpc>
                <a:spcPct val="100000"/>
              </a:lnSpc>
              <a:spcAft>
                <a:spcPts val="800"/>
              </a:spcAft>
            </a:pPr>
            <a:r>
              <a:rPr lang="el-GR" sz="2400" b="1" dirty="0"/>
              <a:t>Φιλοσοφία διοίκησης</a:t>
            </a:r>
            <a:endParaRPr lang="en-US" sz="2400" b="1" dirty="0"/>
          </a:p>
          <a:p>
            <a:pPr marL="627063" lvl="1" indent="-427038">
              <a:lnSpc>
                <a:spcPct val="100000"/>
              </a:lnSpc>
            </a:pPr>
            <a:r>
              <a:rPr lang="el-GR" sz="2400" dirty="0"/>
              <a:t>Εθνοκεντρική</a:t>
            </a:r>
            <a:endParaRPr lang="en-US" sz="2400" dirty="0"/>
          </a:p>
          <a:p>
            <a:pPr marL="627063" lvl="1" indent="-427038">
              <a:lnSpc>
                <a:spcPct val="100000"/>
              </a:lnSpc>
            </a:pPr>
            <a:r>
              <a:rPr lang="el-GR" sz="2400" dirty="0"/>
              <a:t>Πολυκεντρική</a:t>
            </a:r>
            <a:endParaRPr lang="en-US" sz="2400" dirty="0"/>
          </a:p>
          <a:p>
            <a:pPr marL="627063" lvl="1" indent="-427038">
              <a:lnSpc>
                <a:spcPct val="100000"/>
              </a:lnSpc>
            </a:pPr>
            <a:r>
              <a:rPr lang="el-GR" sz="2400" dirty="0"/>
              <a:t>Γεωκεντρική</a:t>
            </a:r>
          </a:p>
        </p:txBody>
      </p:sp>
      <p:sp>
        <p:nvSpPr>
          <p:cNvPr id="15" name="Footer Placeholder 14"/>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6" name="Slide Number Placeholder 15"/>
          <p:cNvSpPr>
            <a:spLocks noGrp="1"/>
          </p:cNvSpPr>
          <p:nvPr>
            <p:ph type="sldNum" sz="quarter" idx="12"/>
          </p:nvPr>
        </p:nvSpPr>
        <p:spPr/>
        <p:txBody>
          <a:bodyPr/>
          <a:lstStyle/>
          <a:p>
            <a:r>
              <a:rPr lang="en-US" dirty="0"/>
              <a:t> </a:t>
            </a:r>
            <a:r>
              <a:rPr lang="el-GR" dirty="0"/>
              <a:t>Κεφάλαιο 14-</a:t>
            </a:r>
            <a:fld id="{D57F1E4F-1CFF-5643-939E-217C01CDF565}" type="slidenum">
              <a:rPr lang="en-US" smtClean="0"/>
              <a:pPr/>
              <a:t>7</a:t>
            </a:fld>
            <a:endParaRPr lang="en-US" dirty="0"/>
          </a:p>
        </p:txBody>
      </p:sp>
      <p:pic>
        <p:nvPicPr>
          <p:cNvPr id="7" name="Εικόνα 6">
            <a:extLst>
              <a:ext uri="{FF2B5EF4-FFF2-40B4-BE49-F238E27FC236}">
                <a16:creationId xmlns:a16="http://schemas.microsoft.com/office/drawing/2014/main" id="{F764DBBC-AAFF-4D85-B601-E458F8B98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7031398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Παγκόσμιος Σχεδιασμός Βάσει Προϊόντων</a:t>
            </a:r>
            <a:endParaRPr lang="en-US" dirty="0">
              <a:solidFill>
                <a:srgbClr val="0070C0"/>
              </a:solidFill>
            </a:endParaRPr>
          </a:p>
        </p:txBody>
      </p:sp>
      <p:graphicFrame>
        <p:nvGraphicFramePr>
          <p:cNvPr id="30" name="Content Placeholder 29"/>
          <p:cNvGraphicFramePr>
            <a:graphicFrameLocks noGrp="1"/>
          </p:cNvGraphicFramePr>
          <p:nvPr>
            <p:ph idx="1"/>
            <p:extLst>
              <p:ext uri="{D42A27DB-BD31-4B8C-83A1-F6EECF244321}">
                <p14:modId xmlns:p14="http://schemas.microsoft.com/office/powerpoint/2010/main" val="3821545734"/>
              </p:ext>
            </p:extLst>
          </p:nvPr>
        </p:nvGraphicFramePr>
        <p:xfrm>
          <a:off x="901337" y="1672046"/>
          <a:ext cx="7171509" cy="4171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Footer Placeholder 20"/>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22" name="Slide Number Placeholder 21"/>
          <p:cNvSpPr>
            <a:spLocks noGrp="1"/>
          </p:cNvSpPr>
          <p:nvPr>
            <p:ph type="sldNum" sz="quarter" idx="12"/>
          </p:nvPr>
        </p:nvSpPr>
        <p:spPr/>
        <p:txBody>
          <a:bodyPr/>
          <a:lstStyle/>
          <a:p>
            <a:r>
              <a:rPr lang="el-GR" dirty="0"/>
              <a:t>Κεφάλαιο 14-</a:t>
            </a:r>
            <a:fld id="{D57F1E4F-1CFF-5643-939E-217C01CDF565}" type="slidenum">
              <a:rPr lang="en-US" smtClean="0"/>
              <a:pPr/>
              <a:t>8</a:t>
            </a:fld>
            <a:endParaRPr lang="en-US" dirty="0"/>
          </a:p>
        </p:txBody>
      </p:sp>
      <p:pic>
        <p:nvPicPr>
          <p:cNvPr id="7" name="Εικόνα 6">
            <a:extLst>
              <a:ext uri="{FF2B5EF4-FFF2-40B4-BE49-F238E27FC236}">
                <a16:creationId xmlns:a16="http://schemas.microsoft.com/office/drawing/2014/main" id="{9912BCCF-2255-4E6E-91D9-F7A6E842F5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68021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Παγκόσμιος Σχεδιασμός Βάσει Προϊόντων</a:t>
            </a:r>
            <a:endParaRPr lang="en-US" dirty="0">
              <a:solidFill>
                <a:srgbClr val="0070C0"/>
              </a:solidFill>
            </a:endParaRPr>
          </a:p>
        </p:txBody>
      </p:sp>
      <p:sp>
        <p:nvSpPr>
          <p:cNvPr id="3" name="Content Placeholder 2"/>
          <p:cNvSpPr>
            <a:spLocks noGrp="1"/>
          </p:cNvSpPr>
          <p:nvPr>
            <p:ph idx="1"/>
          </p:nvPr>
        </p:nvSpPr>
        <p:spPr/>
        <p:txBody>
          <a:bodyPr>
            <a:noAutofit/>
          </a:bodyPr>
          <a:lstStyle/>
          <a:p>
            <a:pPr>
              <a:lnSpc>
                <a:spcPct val="100000"/>
              </a:lnSpc>
              <a:spcAft>
                <a:spcPts val="800"/>
              </a:spcAft>
            </a:pPr>
            <a:r>
              <a:rPr lang="el-GR" sz="2400" b="1" dirty="0"/>
              <a:t>Πλεονεκτήματα</a:t>
            </a:r>
            <a:endParaRPr lang="en-US" sz="2400" b="1" dirty="0"/>
          </a:p>
          <a:p>
            <a:pPr marL="627063" lvl="1" indent="-427038">
              <a:lnSpc>
                <a:spcPct val="100000"/>
              </a:lnSpc>
            </a:pPr>
            <a:r>
              <a:rPr lang="el-GR" sz="2400" dirty="0" err="1"/>
              <a:t>Εμπειρογνωσία</a:t>
            </a:r>
            <a:r>
              <a:rPr lang="el-GR" sz="2400" dirty="0"/>
              <a:t> </a:t>
            </a:r>
          </a:p>
          <a:p>
            <a:pPr marL="627063" lvl="1" indent="-427038">
              <a:lnSpc>
                <a:spcPct val="100000"/>
              </a:lnSpc>
            </a:pPr>
            <a:r>
              <a:rPr lang="el-GR" sz="2400" dirty="0"/>
              <a:t>Αποδοτικότητα</a:t>
            </a:r>
            <a:endParaRPr lang="en-US" sz="2400" dirty="0"/>
          </a:p>
          <a:p>
            <a:pPr marL="627063" lvl="1" indent="-427038">
              <a:lnSpc>
                <a:spcPct val="100000"/>
              </a:lnSpc>
            </a:pPr>
            <a:r>
              <a:rPr lang="el-GR" sz="2400" dirty="0"/>
              <a:t>Παγκόσμιο μάρκετινγκ</a:t>
            </a:r>
            <a:endParaRPr lang="en-US" sz="2400" dirty="0"/>
          </a:p>
          <a:p>
            <a:pPr marL="627063" lvl="1" indent="-427038">
              <a:lnSpc>
                <a:spcPct val="100000"/>
              </a:lnSpc>
            </a:pPr>
            <a:r>
              <a:rPr lang="el-GR" sz="2400" dirty="0"/>
              <a:t>Γεωκεντρικές εταιρικές φιλοσοφίες</a:t>
            </a:r>
            <a:endParaRPr lang="en-US" sz="2400" dirty="0"/>
          </a:p>
          <a:p>
            <a:pPr>
              <a:lnSpc>
                <a:spcPct val="100000"/>
              </a:lnSpc>
              <a:spcAft>
                <a:spcPts val="800"/>
              </a:spcAft>
            </a:pPr>
            <a:r>
              <a:rPr lang="el-GR" sz="2400" b="1" dirty="0"/>
              <a:t>Μειονεκτήματα</a:t>
            </a:r>
            <a:endParaRPr lang="en-US" sz="2400" b="1" dirty="0"/>
          </a:p>
          <a:p>
            <a:pPr marL="627063" lvl="1" indent="-427038">
              <a:lnSpc>
                <a:spcPct val="100000"/>
              </a:lnSpc>
            </a:pPr>
            <a:r>
              <a:rPr lang="el-GR" sz="2400" dirty="0"/>
              <a:t>Δαπανηρός πολλαπλασιασμός πόρων</a:t>
            </a:r>
            <a:endParaRPr lang="en-US" sz="2400" dirty="0"/>
          </a:p>
          <a:p>
            <a:pPr marL="627063" lvl="1" indent="-427038">
              <a:lnSpc>
                <a:spcPct val="100000"/>
              </a:lnSpc>
            </a:pPr>
            <a:r>
              <a:rPr lang="el-GR" sz="2400" dirty="0"/>
              <a:t>Ανάπτυξη γνώσης</a:t>
            </a:r>
            <a:endParaRPr lang="en-US" sz="2400" dirty="0"/>
          </a:p>
          <a:p>
            <a:pPr marL="627063" lvl="1" indent="-427038">
              <a:lnSpc>
                <a:spcPct val="100000"/>
              </a:lnSpc>
            </a:pPr>
            <a:r>
              <a:rPr lang="el-GR" sz="2400" dirty="0"/>
              <a:t>Επίπεδα συντονισμού</a:t>
            </a:r>
            <a:endParaRPr lang="en-US" sz="2400" dirty="0"/>
          </a:p>
          <a:p>
            <a:pPr marL="627063" lvl="1" indent="-427038">
              <a:lnSpc>
                <a:spcPct val="100000"/>
              </a:lnSpc>
            </a:pPr>
            <a:r>
              <a:rPr lang="el-GR" sz="2400" dirty="0"/>
              <a:t>Εταιρική μάθηση</a:t>
            </a:r>
            <a:endParaRPr lang="en-US" sz="2400" dirty="0"/>
          </a:p>
          <a:p>
            <a:pPr>
              <a:lnSpc>
                <a:spcPct val="100000"/>
              </a:lnSpc>
            </a:pPr>
            <a:endParaRPr lang="en-US" sz="2400" dirty="0"/>
          </a:p>
        </p:txBody>
      </p:sp>
      <p:sp>
        <p:nvSpPr>
          <p:cNvPr id="18" name="Footer Placeholder 17"/>
          <p:cNvSpPr>
            <a:spLocks noGrp="1"/>
          </p:cNvSpPr>
          <p:nvPr>
            <p:ph type="ftr" sz="quarter" idx="11"/>
          </p:nvPr>
        </p:nvSpPr>
        <p:spPr/>
        <p:txBody>
          <a:bodyPr/>
          <a:lstStyle/>
          <a:p>
            <a:r>
              <a:rPr lang="el-GR" dirty="0" err="1"/>
              <a:t>Οργανωσιακος</a:t>
            </a:r>
            <a:r>
              <a:rPr lang="el-GR" dirty="0"/>
              <a:t> </a:t>
            </a:r>
            <a:r>
              <a:rPr lang="el-GR" dirty="0" err="1"/>
              <a:t>Σχεδιασμος</a:t>
            </a:r>
            <a:r>
              <a:rPr lang="el-GR" dirty="0"/>
              <a:t> και </a:t>
            </a:r>
            <a:r>
              <a:rPr lang="el-GR" dirty="0" err="1"/>
              <a:t>Ελεγχος</a:t>
            </a:r>
            <a:r>
              <a:rPr lang="el-GR" dirty="0"/>
              <a:t> στις </a:t>
            </a:r>
            <a:r>
              <a:rPr lang="el-GR" dirty="0" err="1"/>
              <a:t>Διεθνεις</a:t>
            </a:r>
            <a:r>
              <a:rPr lang="el-GR" dirty="0"/>
              <a:t> </a:t>
            </a:r>
            <a:r>
              <a:rPr lang="el-GR" dirty="0" err="1"/>
              <a:t>Επιχειρησεις</a:t>
            </a:r>
            <a:endParaRPr lang="en-US" dirty="0"/>
          </a:p>
        </p:txBody>
      </p:sp>
      <p:sp>
        <p:nvSpPr>
          <p:cNvPr id="19" name="Slide Number Placeholder 18"/>
          <p:cNvSpPr>
            <a:spLocks noGrp="1"/>
          </p:cNvSpPr>
          <p:nvPr>
            <p:ph type="sldNum" sz="quarter" idx="12"/>
          </p:nvPr>
        </p:nvSpPr>
        <p:spPr/>
        <p:txBody>
          <a:bodyPr/>
          <a:lstStyle/>
          <a:p>
            <a:r>
              <a:rPr lang="el-GR" dirty="0"/>
              <a:t>Κεφάλαιο 14-</a:t>
            </a:r>
            <a:fld id="{D57F1E4F-1CFF-5643-939E-217C01CDF565}" type="slidenum">
              <a:rPr lang="en-US" smtClean="0"/>
              <a:pPr/>
              <a:t>9</a:t>
            </a:fld>
            <a:endParaRPr lang="en-US" dirty="0"/>
          </a:p>
        </p:txBody>
      </p:sp>
      <p:pic>
        <p:nvPicPr>
          <p:cNvPr id="7" name="Εικόνα 6">
            <a:extLst>
              <a:ext uri="{FF2B5EF4-FFF2-40B4-BE49-F238E27FC236}">
                <a16:creationId xmlns:a16="http://schemas.microsoft.com/office/drawing/2014/main" id="{910E5C5F-8C7A-462E-82E1-5EF57BB52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338157212"/>
      </p:ext>
    </p:extLst>
  </p:cSld>
  <p:clrMapOvr>
    <a:masterClrMapping/>
  </p:clrMapOvr>
  <p:transition>
    <p:fade/>
  </p:transition>
</p:sld>
</file>

<file path=ppt/theme/theme1.xml><?xml version="1.0" encoding="utf-8"?>
<a:theme xmlns:a="http://schemas.openxmlformats.org/drawingml/2006/main" name="iPearson2">
  <a:themeElements>
    <a:clrScheme name="Custom 2">
      <a:dk1>
        <a:srgbClr val="000000"/>
      </a:dk1>
      <a:lt1>
        <a:sysClr val="window" lastClr="FFFFFF"/>
      </a:lt1>
      <a:dk2>
        <a:srgbClr val="637052"/>
      </a:dk2>
      <a:lt2>
        <a:srgbClr val="CCDDEA"/>
      </a:lt2>
      <a:accent1>
        <a:srgbClr val="E48312"/>
      </a:accent1>
      <a:accent2>
        <a:srgbClr val="900A0D"/>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Pearson2" id="{4E1021F5-28C9-4C18-98AF-AD886B349B05}" vid="{7A18AC66-9331-4311-9687-CB8A9D174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iPearson2</Template>
  <TotalTime>1377</TotalTime>
  <Words>5450</Words>
  <Application>Microsoft Office PowerPoint</Application>
  <PresentationFormat>Προβολή στην οθόνη (4:3)</PresentationFormat>
  <Paragraphs>341</Paragraphs>
  <Slides>30</Slides>
  <Notes>27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vt:lpstr>
      <vt:lpstr>Calibri</vt:lpstr>
      <vt:lpstr>Times New Roman</vt:lpstr>
      <vt:lpstr>Verdana</vt:lpstr>
      <vt:lpstr>Wingdings</vt:lpstr>
      <vt:lpstr>iPearson2</vt:lpstr>
      <vt:lpstr>Διεθνείς Επιχειρήσεις και Επιχειρηματικότητα  8η Έκδοση </vt:lpstr>
      <vt:lpstr>Μαθησιακοί Στόχοι</vt:lpstr>
      <vt:lpstr>Μαθησιακοί Στόχοι</vt:lpstr>
      <vt:lpstr>Η Φύση του Διεθνούς Οργανωσιακού Σχεδιασμού</vt:lpstr>
      <vt:lpstr>Η Φύση του Διεθνούς Οργανωσιακού Σχεδιασμού</vt:lpstr>
      <vt:lpstr>Παγκόσμιοι Οργανωσιακοί Σχεδιασμοί</vt:lpstr>
      <vt:lpstr>Παγκόσμιοι Οργανωσιακοί Σχεδιασμοί</vt:lpstr>
      <vt:lpstr>Παγκόσμιος Σχεδιασμός Βάσει Προϊόντων</vt:lpstr>
      <vt:lpstr>Παγκόσμιος Σχεδιασμός Βάσει Προϊόντων</vt:lpstr>
      <vt:lpstr>Παγκόσμιος Σχεδιασμός Βάσει Περιοχών</vt:lpstr>
      <vt:lpstr>Παγκόσμιος Σχεδιασμός Βάσει Λειτουργιών</vt:lpstr>
      <vt:lpstr>Παγκόσμιος Σχεδιασμός Βάσει Πελατών</vt:lpstr>
      <vt:lpstr>Παγκόσμιος Σχεδιασμός Τύπου Μήτρας</vt:lpstr>
      <vt:lpstr>Παγκόσμιος Σχεδιασμός Τύπου Μήτρας</vt:lpstr>
      <vt:lpstr>Υβριδικοί Παγκόσμιοι Σχεδιασμοί</vt:lpstr>
      <vt:lpstr>Ζητήματα Σχετικά με τον Παγκόσμιο Οργανωσιακό Σχεδιασμό</vt:lpstr>
      <vt:lpstr>Συγκεντρωτισμός Έναντι Αποκέντρωσης</vt:lpstr>
      <vt:lpstr>Ο Ρόλος των Διοικητικών Συμβουλίων των Θυγατρικών</vt:lpstr>
      <vt:lpstr>Συντονισμός στην Παγκόσμια Οργάνωση</vt:lpstr>
      <vt:lpstr>Η Λειτουργία Ελέγχου στις Διεθνείς Επιχειρήσεις</vt:lpstr>
      <vt:lpstr>Στρατηγικός Έλεγχος</vt:lpstr>
      <vt:lpstr>Οργανωσιακός Έλεγχος</vt:lpstr>
      <vt:lpstr>Επιχειρησιακός Έλεγχος</vt:lpstr>
      <vt:lpstr>Διαχείριση της Λειτουργίας του Ελέγχου στις Διεθνείς Επιχειρήσεις</vt:lpstr>
      <vt:lpstr>Δημιουργία Συστημάτων Διεθνούς Ελέγχου</vt:lpstr>
      <vt:lpstr>Βασικές Τεχνικές Ελέγχου</vt:lpstr>
      <vt:lpstr>Συμπεριφορικές Πτυχές του Διεθνούς Ελέγχου</vt:lpstr>
      <vt:lpstr>Ερωτήσεις Ανασκόπησης</vt:lpstr>
      <vt:lpstr>Ερωτήσεις Ανασκόπησης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8th Edition</dc:title>
  <dc:creator>Mamoun Ben</dc:creator>
  <cp:lastModifiedBy>PCUser</cp:lastModifiedBy>
  <cp:revision>164</cp:revision>
  <dcterms:created xsi:type="dcterms:W3CDTF">2014-01-02T19:06:38Z</dcterms:created>
  <dcterms:modified xsi:type="dcterms:W3CDTF">2019-09-23T04:51:33Z</dcterms:modified>
</cp:coreProperties>
</file>