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64" r:id="rId3"/>
    <p:sldId id="265" r:id="rId4"/>
    <p:sldId id="266" r:id="rId5"/>
    <p:sldId id="267" r:id="rId6"/>
    <p:sldId id="268" r:id="rId7"/>
    <p:sldId id="270" r:id="rId8"/>
    <p:sldId id="271" r:id="rId9"/>
    <p:sldId id="272" r:id="rId10"/>
    <p:sldId id="273" r:id="rId11"/>
    <p:sldId id="274" r:id="rId12"/>
    <p:sldId id="275" r:id="rId13"/>
    <p:sldId id="276" r:id="rId14"/>
    <p:sldId id="277" r:id="rId15"/>
    <p:sldId id="278" r:id="rId16"/>
    <p:sldId id="279" r:id="rId17"/>
    <p:sldId id="281" r:id="rId18"/>
    <p:sldId id="283" r:id="rId19"/>
    <p:sldId id="286" r:id="rId20"/>
    <p:sldId id="287" r:id="rId21"/>
    <p:sldId id="288" r:id="rId22"/>
    <p:sldId id="289" r:id="rId23"/>
    <p:sldId id="290" r:id="rId24"/>
    <p:sldId id="291" r:id="rId25"/>
    <p:sldId id="292" r:id="rId26"/>
    <p:sldId id="298" r:id="rId27"/>
    <p:sldId id="301" r:id="rId28"/>
    <p:sldId id="306" r:id="rId29"/>
    <p:sldId id="307" r:id="rId30"/>
    <p:sldId id="308" r:id="rId31"/>
    <p:sldId id="309" r:id="rId32"/>
    <p:sldId id="310" r:id="rId33"/>
    <p:sldId id="313" r:id="rId34"/>
    <p:sldId id="314" r:id="rId35"/>
    <p:sldId id="315" r:id="rId36"/>
    <p:sldId id="316" r:id="rId37"/>
    <p:sldId id="317" r:id="rId38"/>
    <p:sldId id="318" r:id="rId39"/>
    <p:sldId id="319" r:id="rId40"/>
    <p:sldId id="320" r:id="rId41"/>
    <p:sldId id="322" r:id="rId42"/>
    <p:sldId id="323" r:id="rId43"/>
    <p:sldId id="324" r:id="rId44"/>
    <p:sldId id="325" r:id="rId45"/>
    <p:sldId id="326" r:id="rId46"/>
    <p:sldId id="327"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8" d="100"/>
          <a:sy n="88" d="100"/>
        </p:scale>
        <p:origin x="-1282"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D37D0C-42A5-45A0-833F-E5FC1F2E2B2F}" type="datetimeFigureOut">
              <a:rPr lang="el-GR" smtClean="0"/>
              <a:pPr/>
              <a:t>5/9/2022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4110C-1761-48D7-AA03-5271AFFD8C34}" type="slidenum">
              <a:rPr lang="el-GR" smtClean="0"/>
              <a:pPr/>
              <a:t>‹#›</a:t>
            </a:fld>
            <a:endParaRPr lang="el-GR"/>
          </a:p>
        </p:txBody>
      </p:sp>
    </p:spTree>
    <p:extLst>
      <p:ext uri="{BB962C8B-B14F-4D97-AF65-F5344CB8AC3E}">
        <p14:creationId xmlns="" xmlns:p14="http://schemas.microsoft.com/office/powerpoint/2010/main" val="2588480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itchFamily="18" charset="0"/>
        <a:ea typeface="+mn-ea"/>
        <a:cs typeface="+mn-cs"/>
      </a:defRPr>
    </a:lvl1pPr>
    <a:lvl2pPr marL="457200" algn="l" defTabSz="914400" rtl="0" eaLnBrk="1" latinLnBrk="0" hangingPunct="1">
      <a:defRPr sz="1200" kern="1200">
        <a:solidFill>
          <a:schemeClr val="tx1"/>
        </a:solidFill>
        <a:latin typeface="Times New Roman" pitchFamily="18" charset="0"/>
        <a:ea typeface="+mn-ea"/>
        <a:cs typeface="+mn-cs"/>
      </a:defRPr>
    </a:lvl2pPr>
    <a:lvl3pPr marL="914400" algn="l" defTabSz="914400" rtl="0" eaLnBrk="1" latinLnBrk="0" hangingPunct="1">
      <a:defRPr sz="1200" kern="1200">
        <a:solidFill>
          <a:schemeClr val="tx1"/>
        </a:solidFill>
        <a:latin typeface="Times New Roman" pitchFamily="18" charset="0"/>
        <a:ea typeface="+mn-ea"/>
        <a:cs typeface="+mn-cs"/>
      </a:defRPr>
    </a:lvl3pPr>
    <a:lvl4pPr marL="1371600" algn="l" defTabSz="914400" rtl="0" eaLnBrk="1" latinLnBrk="0" hangingPunct="1">
      <a:defRPr sz="1200" kern="1200">
        <a:solidFill>
          <a:schemeClr val="tx1"/>
        </a:solidFill>
        <a:latin typeface="Times New Roman" pitchFamily="18" charset="0"/>
        <a:ea typeface="+mn-ea"/>
        <a:cs typeface="+mn-cs"/>
      </a:defRPr>
    </a:lvl4pPr>
    <a:lvl5pPr marL="1828800" algn="l" defTabSz="914400" rtl="0" eaLnBrk="1" latinLnBrk="0" hangingPunct="1">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a:t>We revisit the PPC and identify point X, society’s preferred mix.</a:t>
            </a:r>
          </a:p>
          <a:p>
            <a:r>
              <a:rPr lang="en-US"/>
              <a:t>Also we identify point M, the mix that only market forces will deliver.</a:t>
            </a:r>
          </a:p>
          <a:p>
            <a:r>
              <a:rPr lang="en-US"/>
              <a:t>Clearly they are not the same.</a:t>
            </a:r>
          </a:p>
          <a:p>
            <a:endParaRPr lang="en-US"/>
          </a:p>
        </p:txBody>
      </p:sp>
      <p:sp>
        <p:nvSpPr>
          <p:cNvPr id="50180" name="Slide Number Placeholder 3"/>
          <p:cNvSpPr>
            <a:spLocks noGrp="1"/>
          </p:cNvSpPr>
          <p:nvPr>
            <p:ph type="sldNum" sz="quarter" idx="5"/>
          </p:nvPr>
        </p:nvSpPr>
        <p:spPr>
          <a:noFill/>
        </p:spPr>
        <p:txBody>
          <a:bodyPr/>
          <a:lstStyle/>
          <a:p>
            <a:fld id="{C9A3304D-EC81-4119-A8E3-837940B0C34C}"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a:t>Add third-party costs to market costs, and the supply curve shifts left.</a:t>
            </a:r>
          </a:p>
          <a:p>
            <a:r>
              <a:rPr lang="en-US"/>
              <a:t>The market will produce too much.</a:t>
            </a:r>
          </a:p>
          <a:p>
            <a:r>
              <a:rPr lang="en-US"/>
              <a:t>Government steps in to get less produced (which occurs at a higher price).</a:t>
            </a:r>
          </a:p>
          <a:p>
            <a:r>
              <a:rPr lang="en-US"/>
              <a:t>A typical way to do this is for government to prohibit or otherwise reduce either production or consumption.</a:t>
            </a:r>
          </a:p>
          <a:p>
            <a:endParaRPr lang="en-US"/>
          </a:p>
        </p:txBody>
      </p:sp>
      <p:sp>
        <p:nvSpPr>
          <p:cNvPr id="60420" name="Slide Number Placeholder 3"/>
          <p:cNvSpPr>
            <a:spLocks noGrp="1"/>
          </p:cNvSpPr>
          <p:nvPr>
            <p:ph type="sldNum" sz="quarter" idx="5"/>
          </p:nvPr>
        </p:nvSpPr>
        <p:spPr>
          <a:noFill/>
        </p:spPr>
        <p:txBody>
          <a:bodyPr/>
          <a:lstStyle/>
          <a:p>
            <a:fld id="{DD98428B-9E19-43B7-B608-C67577402B8D}"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a:t>A quick summary.</a:t>
            </a:r>
          </a:p>
        </p:txBody>
      </p:sp>
      <p:sp>
        <p:nvSpPr>
          <p:cNvPr id="61444" name="Slide Number Placeholder 3"/>
          <p:cNvSpPr>
            <a:spLocks noGrp="1"/>
          </p:cNvSpPr>
          <p:nvPr>
            <p:ph type="sldNum" sz="quarter" idx="5"/>
          </p:nvPr>
        </p:nvSpPr>
        <p:spPr>
          <a:noFill/>
        </p:spPr>
        <p:txBody>
          <a:bodyPr/>
          <a:lstStyle/>
          <a:p>
            <a:fld id="{90156E35-01B1-4E91-92E6-E5991F516084}"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3E5291-5E55-42B4-B0D3-6503B3D2C2A3}" type="slidenum">
              <a:rPr lang="en-US" smtClean="0"/>
              <a:pPr/>
              <a:t>13</a:t>
            </a:fld>
            <a:endParaRPr lang="en-US"/>
          </a:p>
        </p:txBody>
      </p:sp>
      <p:sp>
        <p:nvSpPr>
          <p:cNvPr id="62467" name="Rectangle 2"/>
          <p:cNvSpPr>
            <a:spLocks noGrp="1" noRot="1" noChangeAspect="1" noChangeArrowheads="1" noTextEdit="1"/>
          </p:cNvSpPr>
          <p:nvPr>
            <p:ph type="sldImg"/>
          </p:nvPr>
        </p:nvSpPr>
        <p:spPr>
          <a:xfrm>
            <a:off x="1150938" y="692150"/>
            <a:ext cx="4556125" cy="3416300"/>
          </a:xfrm>
          <a:ln/>
        </p:spPr>
      </p:sp>
      <p:sp>
        <p:nvSpPr>
          <p:cNvPr id="62468" name="Notes Placeholder 3"/>
          <p:cNvSpPr>
            <a:spLocks noGrp="1"/>
          </p:cNvSpPr>
          <p:nvPr>
            <p:ph type="body" idx="1"/>
          </p:nvPr>
        </p:nvSpPr>
        <p:spPr>
          <a:noFill/>
          <a:ln/>
        </p:spPr>
        <p:txBody>
          <a:bodyPr/>
          <a:lstStyle/>
          <a:p>
            <a:r>
              <a:rPr lang="en-US"/>
              <a:t>Market power refers to that which may exist among sellers.</a:t>
            </a:r>
          </a:p>
          <a:p>
            <a:r>
              <a:rPr lang="en-US"/>
              <a:t>A firm with market power will produce in its own self-interest. </a:t>
            </a:r>
          </a:p>
          <a:p>
            <a:r>
              <a:rPr lang="en-US"/>
              <a:t>Typically it will profit-maximize.</a:t>
            </a:r>
          </a:p>
          <a:p>
            <a:r>
              <a:rPr lang="en-US"/>
              <a:t>All of this is covered in detail in the micro portion of the course.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2285871-9AE9-4A13-AB5C-405193BA81BF}" type="slidenum">
              <a:rPr lang="en-US" smtClean="0"/>
              <a:pPr/>
              <a:t>14</a:t>
            </a:fld>
            <a:endParaRPr lang="en-US"/>
          </a:p>
        </p:txBody>
      </p:sp>
      <p:sp>
        <p:nvSpPr>
          <p:cNvPr id="63491" name="Rectangle 7"/>
          <p:cNvSpPr txBox="1">
            <a:spLocks noGrp="1" noChangeArrowheads="1"/>
          </p:cNvSpPr>
          <p:nvPr/>
        </p:nvSpPr>
        <p:spPr bwMode="auto">
          <a:xfrm>
            <a:off x="3886200" y="8686489"/>
            <a:ext cx="2971800" cy="457512"/>
          </a:xfrm>
          <a:prstGeom prst="rect">
            <a:avLst/>
          </a:prstGeom>
          <a:noFill/>
          <a:ln w="9525">
            <a:noFill/>
            <a:miter lim="800000"/>
            <a:headEnd/>
            <a:tailEnd/>
          </a:ln>
        </p:spPr>
        <p:txBody>
          <a:bodyPr anchor="b"/>
          <a:lstStyle/>
          <a:p>
            <a:pPr algn="r" eaLnBrk="1" hangingPunct="1"/>
            <a:fld id="{8A3CA5AF-D175-4E3F-852B-A37590EAC580}" type="slidenum">
              <a:rPr lang="en-CA" sz="1200">
                <a:cs typeface="Arial" charset="0"/>
              </a:rPr>
              <a:pPr algn="r" eaLnBrk="1" hangingPunct="1"/>
              <a:t>14</a:t>
            </a:fld>
            <a:endParaRPr lang="en-CA" sz="1200">
              <a:cs typeface="Arial" charset="0"/>
            </a:endParaRPr>
          </a:p>
        </p:txBody>
      </p:sp>
      <p:sp>
        <p:nvSpPr>
          <p:cNvPr id="63492" name="Rectangle 2"/>
          <p:cNvSpPr>
            <a:spLocks noGrp="1" noRot="1" noChangeAspect="1" noChangeArrowheads="1" noTextEdit="1"/>
          </p:cNvSpPr>
          <p:nvPr>
            <p:ph type="sldImg"/>
          </p:nvPr>
        </p:nvSpPr>
        <p:spPr>
          <a:xfrm>
            <a:off x="1144588" y="685800"/>
            <a:ext cx="4570412" cy="3427413"/>
          </a:xfrm>
          <a:ln/>
        </p:spPr>
      </p:sp>
      <p:sp>
        <p:nvSpPr>
          <p:cNvPr id="63493" name="Rectangle 3"/>
          <p:cNvSpPr>
            <a:spLocks noGrp="1" noChangeArrowheads="1"/>
          </p:cNvSpPr>
          <p:nvPr>
            <p:ph type="body" idx="1"/>
          </p:nvPr>
        </p:nvSpPr>
        <p:spPr>
          <a:xfrm>
            <a:off x="914400" y="4342464"/>
            <a:ext cx="5029200" cy="4116049"/>
          </a:xfrm>
          <a:solidFill>
            <a:srgbClr val="FFFFFF"/>
          </a:solidFill>
          <a:ln>
            <a:solidFill>
              <a:srgbClr val="000000"/>
            </a:solidFill>
          </a:ln>
        </p:spPr>
        <p:txBody>
          <a:bodyPr lIns="86493" tIns="43247" rIns="86493" bIns="43247"/>
          <a:lstStyle/>
          <a:p>
            <a:pPr eaLnBrk="1" hangingPunct="1"/>
            <a:r>
              <a:rPr lang="en-US"/>
              <a:t>Incomes are unequal.</a:t>
            </a:r>
          </a:p>
          <a:p>
            <a:pPr eaLnBrk="1" hangingPunct="1"/>
            <a:r>
              <a:rPr lang="en-US"/>
              <a:t>Some criteria must be used to identify the degree of inequality one must have to warrant government intervention.</a:t>
            </a:r>
          </a:p>
          <a:p>
            <a:pPr eaLnBrk="1" hangingPunct="1"/>
            <a:r>
              <a:rPr lang="en-US"/>
              <a:t>It might be a good discussion to have students try to identify those criteria.</a:t>
            </a:r>
          </a:p>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r>
              <a:rPr lang="en-US"/>
              <a:t>This is a brief intro to the macro portion of the course.</a:t>
            </a:r>
          </a:p>
        </p:txBody>
      </p:sp>
      <p:sp>
        <p:nvSpPr>
          <p:cNvPr id="64516" name="Slide Number Placeholder 3"/>
          <p:cNvSpPr>
            <a:spLocks noGrp="1"/>
          </p:cNvSpPr>
          <p:nvPr>
            <p:ph type="sldNum" sz="quarter" idx="5"/>
          </p:nvPr>
        </p:nvSpPr>
        <p:spPr>
          <a:noFill/>
        </p:spPr>
        <p:txBody>
          <a:bodyPr/>
          <a:lstStyle/>
          <a:p>
            <a:fld id="{7AC79F5D-616A-4AD8-BB29-753B8DEE35F1}"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US"/>
              <a:t>The trend of relying on government to fix problems has accelerated since the 1930s and might be accelerating again.</a:t>
            </a:r>
          </a:p>
          <a:p>
            <a:r>
              <a:rPr lang="en-US"/>
              <a:t>In an election year, this issue could lead to an explosive discussion in your class.</a:t>
            </a:r>
          </a:p>
        </p:txBody>
      </p:sp>
      <p:sp>
        <p:nvSpPr>
          <p:cNvPr id="65540" name="Slide Number Placeholder 3"/>
          <p:cNvSpPr>
            <a:spLocks noGrp="1"/>
          </p:cNvSpPr>
          <p:nvPr>
            <p:ph type="sldNum" sz="quarter" idx="5"/>
          </p:nvPr>
        </p:nvSpPr>
        <p:spPr>
          <a:noFill/>
        </p:spPr>
        <p:txBody>
          <a:bodyPr/>
          <a:lstStyle/>
          <a:p>
            <a:fld id="{F0889722-E893-4181-AA3B-5311AC547416}"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a:t>You might wish to emphasize that “borrowing” as a source of funds must happen if the outflows exceed inflows coming from taxes, fees, and user charges.</a:t>
            </a:r>
          </a:p>
          <a:p>
            <a:r>
              <a:rPr lang="en-US"/>
              <a:t>Borrowing must be repaid sometime and will require taxes to fund the repayment.</a:t>
            </a:r>
          </a:p>
        </p:txBody>
      </p:sp>
      <p:sp>
        <p:nvSpPr>
          <p:cNvPr id="67588" name="Slide Number Placeholder 3"/>
          <p:cNvSpPr>
            <a:spLocks noGrp="1"/>
          </p:cNvSpPr>
          <p:nvPr>
            <p:ph type="sldNum" sz="quarter" idx="5"/>
          </p:nvPr>
        </p:nvSpPr>
        <p:spPr>
          <a:noFill/>
        </p:spPr>
        <p:txBody>
          <a:bodyPr/>
          <a:lstStyle/>
          <a:p>
            <a:fld id="{02225A4B-A379-4C0A-8C78-2DD0EFA4C31D}"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a:t>Example: A person earns $60K and pays $20K in taxes. </a:t>
            </a:r>
          </a:p>
          <a:p>
            <a:r>
              <a:rPr lang="en-US"/>
              <a:t>The opportunity cost of the taxes is what the earner could have done with that $20K.</a:t>
            </a:r>
          </a:p>
          <a:p>
            <a:r>
              <a:rPr lang="en-US"/>
              <a:t>The earner did not spend it, so the goods that could have been bought did not get produced.</a:t>
            </a:r>
          </a:p>
          <a:p>
            <a:r>
              <a:rPr lang="en-US"/>
              <a:t>The government uses the $20K to purchase something or to provide a transfer payment to someone.</a:t>
            </a:r>
          </a:p>
          <a:p>
            <a:r>
              <a:rPr lang="en-US"/>
              <a:t>If the government provides a transfer payment, the recipient buys goods that get produced. Or the government spends it on goods that get produced.</a:t>
            </a:r>
          </a:p>
          <a:p>
            <a:r>
              <a:rPr lang="en-US"/>
              <a:t>Either way, the mix of output changes because of taxes.</a:t>
            </a:r>
          </a:p>
        </p:txBody>
      </p:sp>
      <p:sp>
        <p:nvSpPr>
          <p:cNvPr id="69636" name="Slide Number Placeholder 3"/>
          <p:cNvSpPr>
            <a:spLocks noGrp="1"/>
          </p:cNvSpPr>
          <p:nvPr>
            <p:ph type="sldNum" sz="quarter" idx="5"/>
          </p:nvPr>
        </p:nvSpPr>
        <p:spPr>
          <a:noFill/>
        </p:spPr>
        <p:txBody>
          <a:bodyPr/>
          <a:lstStyle/>
          <a:p>
            <a:fld id="{AF5E8D36-DA15-497E-BF23-54009EB6B87B}"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a:t>It might be useful to trace out a simple progressive system on the board.</a:t>
            </a:r>
          </a:p>
          <a:p>
            <a:r>
              <a:rPr lang="en-US"/>
              <a:t>Example: Two earners, at $30K and at $120K. Three brackets: $0-$20  - 10%; $20-$80 - 20%; $80-$130K - 40%.</a:t>
            </a:r>
          </a:p>
          <a:p>
            <a:r>
              <a:rPr lang="en-US"/>
              <a:t>Have the student do the tax calculations and compare the low-income earner’s taxes with the high-income earner’s taxes.</a:t>
            </a:r>
          </a:p>
          <a:p>
            <a:r>
              <a:rPr lang="en-US"/>
              <a:t>Use both total dollars in tax and taxes paid against total income.</a:t>
            </a:r>
          </a:p>
        </p:txBody>
      </p:sp>
      <p:sp>
        <p:nvSpPr>
          <p:cNvPr id="72708" name="Slide Number Placeholder 3"/>
          <p:cNvSpPr>
            <a:spLocks noGrp="1"/>
          </p:cNvSpPr>
          <p:nvPr>
            <p:ph type="sldNum" sz="quarter" idx="5"/>
          </p:nvPr>
        </p:nvSpPr>
        <p:spPr>
          <a:noFill/>
        </p:spPr>
        <p:txBody>
          <a:bodyPr/>
          <a:lstStyle/>
          <a:p>
            <a:fld id="{2AB131A5-1227-4391-89F1-5E83AE1FB3AA}"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a:t>Another example: Same two earners at $30K and $120K. Tax brackets: $0-$80K - 20%, $80K-on up - 0%. </a:t>
            </a:r>
          </a:p>
          <a:p>
            <a:r>
              <a:rPr lang="en-US"/>
              <a:t>Have the student do the tax calculations and compare the low-income earner’s taxes with the high-income earner’s taxes.</a:t>
            </a:r>
          </a:p>
          <a:p>
            <a:r>
              <a:rPr lang="en-US"/>
              <a:t>Use both total dollars in tax and taxes paid against total income.</a:t>
            </a:r>
          </a:p>
          <a:p>
            <a:endParaRPr lang="en-US"/>
          </a:p>
        </p:txBody>
      </p:sp>
      <p:sp>
        <p:nvSpPr>
          <p:cNvPr id="73732" name="Slide Number Placeholder 3"/>
          <p:cNvSpPr>
            <a:spLocks noGrp="1"/>
          </p:cNvSpPr>
          <p:nvPr>
            <p:ph type="sldNum" sz="quarter" idx="5"/>
          </p:nvPr>
        </p:nvSpPr>
        <p:spPr>
          <a:noFill/>
        </p:spPr>
        <p:txBody>
          <a:bodyPr/>
          <a:lstStyle/>
          <a:p>
            <a:fld id="{576AA164-DF19-42E6-892A-B4FA29B55936}"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a:t>Because X and M are not the same, we identify that the market has failed to deliver what society wants.</a:t>
            </a:r>
          </a:p>
        </p:txBody>
      </p:sp>
      <p:sp>
        <p:nvSpPr>
          <p:cNvPr id="51204" name="Slide Number Placeholder 3"/>
          <p:cNvSpPr>
            <a:spLocks noGrp="1"/>
          </p:cNvSpPr>
          <p:nvPr>
            <p:ph type="sldNum" sz="quarter" idx="5"/>
          </p:nvPr>
        </p:nvSpPr>
        <p:spPr>
          <a:noFill/>
        </p:spPr>
        <p:txBody>
          <a:bodyPr/>
          <a:lstStyle/>
          <a:p>
            <a:fld id="{7D5ABE5A-478C-47FB-A65D-6FB6B10CBE1A}"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a:t>It might be worthwhile to have a discussion on how the corporation passes its tax burden on to the customer.</a:t>
            </a:r>
          </a:p>
          <a:p>
            <a:r>
              <a:rPr lang="en-US"/>
              <a:t>Also, how might an excise tax imposition discourage the consumption of a good?</a:t>
            </a:r>
          </a:p>
        </p:txBody>
      </p:sp>
      <p:sp>
        <p:nvSpPr>
          <p:cNvPr id="74756" name="Slide Number Placeholder 3"/>
          <p:cNvSpPr>
            <a:spLocks noGrp="1"/>
          </p:cNvSpPr>
          <p:nvPr>
            <p:ph type="sldNum" sz="quarter" idx="5"/>
          </p:nvPr>
        </p:nvSpPr>
        <p:spPr>
          <a:noFill/>
        </p:spPr>
        <p:txBody>
          <a:bodyPr/>
          <a:lstStyle/>
          <a:p>
            <a:fld id="{1BDBB81C-FC62-4971-B2D1-E9911998F83A}"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a:t>The idea of a property tax being regressive is not intuitive. An added discussion might be worthy.</a:t>
            </a:r>
          </a:p>
          <a:p>
            <a:r>
              <a:rPr lang="en-US"/>
              <a:t>Many states remove the regressiveness of the sales tax by exempting “necessary goods” from sales tax.</a:t>
            </a:r>
          </a:p>
          <a:p>
            <a:r>
              <a:rPr lang="en-US"/>
              <a:t>One could discuss what goods should be included in the “necessary” category.</a:t>
            </a:r>
          </a:p>
        </p:txBody>
      </p:sp>
      <p:sp>
        <p:nvSpPr>
          <p:cNvPr id="75780" name="Slide Number Placeholder 3"/>
          <p:cNvSpPr>
            <a:spLocks noGrp="1"/>
          </p:cNvSpPr>
          <p:nvPr>
            <p:ph type="sldNum" sz="quarter" idx="5"/>
          </p:nvPr>
        </p:nvSpPr>
        <p:spPr>
          <a:noFill/>
        </p:spPr>
        <p:txBody>
          <a:bodyPr/>
          <a:lstStyle/>
          <a:p>
            <a:fld id="{C5479E48-5BDE-49E4-8A00-8DE32D5882CB}"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5451569-8E7A-4CFB-B871-E06B8A5888DB}" type="slidenum">
              <a:rPr lang="en-US" smtClean="0"/>
              <a:pPr/>
              <a:t>23</a:t>
            </a:fld>
            <a:endParaRPr lang="en-US"/>
          </a:p>
        </p:txBody>
      </p:sp>
      <p:sp>
        <p:nvSpPr>
          <p:cNvPr id="76803" name="Rectangle 2"/>
          <p:cNvSpPr>
            <a:spLocks noGrp="1" noRot="1" noChangeAspect="1" noChangeArrowheads="1" noTextEdit="1"/>
          </p:cNvSpPr>
          <p:nvPr>
            <p:ph type="sldImg"/>
          </p:nvPr>
        </p:nvSpPr>
        <p:spPr>
          <a:xfrm>
            <a:off x="1150938" y="692150"/>
            <a:ext cx="4556125" cy="3416300"/>
          </a:xfrm>
          <a:ln/>
        </p:spPr>
      </p:sp>
      <p:sp>
        <p:nvSpPr>
          <p:cNvPr id="76804" name="Notes Placeholder 3"/>
          <p:cNvSpPr>
            <a:spLocks noGrp="1"/>
          </p:cNvSpPr>
          <p:nvPr>
            <p:ph type="body" idx="1"/>
          </p:nvPr>
        </p:nvSpPr>
        <p:spPr>
          <a:noFill/>
          <a:ln/>
        </p:spPr>
        <p:txBody>
          <a:bodyPr/>
          <a:lstStyle/>
          <a:p>
            <a:r>
              <a:rPr lang="en-US"/>
              <a:t>Government intervenes and the mix of output moves to one of the following: G1, G2, or G3 where:</a:t>
            </a:r>
          </a:p>
          <a:p>
            <a:r>
              <a:rPr lang="en-US"/>
              <a:t>G1: Is in the wrong direction.</a:t>
            </a:r>
          </a:p>
          <a:p>
            <a:r>
              <a:rPr lang="en-US"/>
              <a:t>G2: Too much is provided.</a:t>
            </a:r>
          </a:p>
          <a:p>
            <a:r>
              <a:rPr lang="en-US"/>
              <a:t>G3: The optimal amount of one but less of the other and with increased inefficiency.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a:t>Here are some potential discussions.</a:t>
            </a:r>
          </a:p>
          <a:p>
            <a:r>
              <a:rPr lang="en-US"/>
              <a:t>“Fraud, waste, and abuse” is a phrase that comes up every time there is a call for a reduction in government spending. </a:t>
            </a:r>
          </a:p>
          <a:p>
            <a:r>
              <a:rPr lang="en-US"/>
              <a:t>Let’s get rid of those to reduce government spending.</a:t>
            </a:r>
          </a:p>
          <a:p>
            <a:r>
              <a:rPr lang="en-US"/>
              <a:t>Government programs are costly. Can the same thing be done in the private-sector? At a lower cost?</a:t>
            </a:r>
          </a:p>
        </p:txBody>
      </p:sp>
      <p:sp>
        <p:nvSpPr>
          <p:cNvPr id="77828" name="Slide Number Placeholder 3"/>
          <p:cNvSpPr>
            <a:spLocks noGrp="1"/>
          </p:cNvSpPr>
          <p:nvPr>
            <p:ph type="sldNum" sz="quarter" idx="5"/>
          </p:nvPr>
        </p:nvSpPr>
        <p:spPr>
          <a:noFill/>
        </p:spPr>
        <p:txBody>
          <a:bodyPr/>
          <a:lstStyle/>
          <a:p>
            <a:fld id="{49055C78-1EF5-4D0E-AD7C-6B8BFC52F23A}"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US"/>
              <a:t>Is the value system of the decision maker based on his or her own personal benefit or society in general? When enumerating the costs, how can we incorporate the opportunity cost of the taxpayer?</a:t>
            </a:r>
          </a:p>
          <a:p>
            <a:endParaRPr lang="en-US"/>
          </a:p>
        </p:txBody>
      </p:sp>
      <p:sp>
        <p:nvSpPr>
          <p:cNvPr id="78852" name="Slide Number Placeholder 3"/>
          <p:cNvSpPr>
            <a:spLocks noGrp="1"/>
          </p:cNvSpPr>
          <p:nvPr>
            <p:ph type="sldNum" sz="quarter" idx="5"/>
          </p:nvPr>
        </p:nvSpPr>
        <p:spPr>
          <a:noFill/>
        </p:spPr>
        <p:txBody>
          <a:bodyPr/>
          <a:lstStyle/>
          <a:p>
            <a:fld id="{8E3CD448-5AE6-4260-B1F1-4499DC6F1F28}"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Nobel winner Coase identified the major pollution problem: the lack of property rights for air, fresh water, and oceans.</a:t>
            </a:r>
          </a:p>
          <a:p>
            <a:pPr eaLnBrk="1" hangingPunct="1">
              <a:spcBef>
                <a:spcPct val="0"/>
              </a:spcBef>
            </a:pPr>
            <a:r>
              <a:rPr lang="en-US"/>
              <a:t>If there were ownership of these environmental entities, they would be cared for much better than they are.</a:t>
            </a: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505EA8-AE37-499E-9B81-C3D43D84237A}" type="slidenum">
              <a:rPr lang="en-US"/>
              <a:pPr fontAlgn="base">
                <a:spcBef>
                  <a:spcPct val="0"/>
                </a:spcBef>
                <a:spcAft>
                  <a:spcPct val="0"/>
                </a:spcAft>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A myth you might wish to explore in class is that corporations actively insist on polluting – that they want a polluted planet.</a:t>
            </a:r>
          </a:p>
          <a:p>
            <a:pPr eaLnBrk="1" hangingPunct="1">
              <a:spcBef>
                <a:spcPct val="0"/>
              </a:spcBef>
            </a:pPr>
            <a:r>
              <a:rPr lang="en-US"/>
              <a:t>Later we will look at waste products, their creation, and their disposal.</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3711D0-E1FB-4F56-B01D-92FF3ACE934E}" type="slidenum">
              <a:rPr lang="en-US"/>
              <a:pPr fontAlgn="base">
                <a:spcBef>
                  <a:spcPct val="0"/>
                </a:spcBef>
                <a:spcAft>
                  <a:spcPct val="0"/>
                </a:spcAft>
                <a:defRPr/>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Now the economics gets difficult. Coase found out that assigning prices to nonmarket things or activities is next to impossible to do with any veracity.</a:t>
            </a:r>
          </a:p>
          <a:p>
            <a:pPr eaLnBrk="1" hangingPunct="1">
              <a:spcBef>
                <a:spcPct val="0"/>
              </a:spcBef>
            </a:pPr>
            <a:r>
              <a:rPr lang="en-US"/>
              <a:t>Value is in the mind of the potential buyer. Promotion and advertising can cause that buyer to increase his or her opinion of the value of the good. Thus environmental groups can convince people that cleaning up or forbidding pollution is valuable. That, is the MB of cleanup increases. </a:t>
            </a:r>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9D25BA-461A-4A0A-AFBA-7A1971F1DCA9}" type="slidenum">
              <a:rPr lang="en-US"/>
              <a:pPr fontAlgn="base">
                <a:spcBef>
                  <a:spcPct val="0"/>
                </a:spcBef>
                <a:spcAft>
                  <a:spcPct val="0"/>
                </a:spcAft>
                <a:defRPr/>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There are two sources of incentives we can use to get some behavior changed: rewards and punishments. Greater profit prospects or greater fines.</a:t>
            </a:r>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446FE9-5A64-4FAC-A34E-B56795DFED91}" type="slidenum">
              <a:rPr lang="en-US"/>
              <a:pPr fontAlgn="base">
                <a:spcBef>
                  <a:spcPct val="0"/>
                </a:spcBef>
                <a:spcAft>
                  <a:spcPct val="0"/>
                </a:spcAft>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key phrase is “using the lowest-cost combination of resources and process.”</a:t>
            </a:r>
          </a:p>
          <a:p>
            <a:pPr eaLnBrk="1" hangingPunct="1">
              <a:spcBef>
                <a:spcPct val="0"/>
              </a:spcBef>
            </a:pPr>
            <a:r>
              <a:rPr lang="en-US"/>
              <a:t>If that combination results in pollution, there will be pollution.</a:t>
            </a: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CE2E86-64DC-4995-8661-0F3E3320FD24}" type="slidenum">
              <a:rPr lang="en-US"/>
              <a:pPr fontAlgn="base">
                <a:spcBef>
                  <a:spcPct val="0"/>
                </a:spcBef>
                <a:spcAft>
                  <a:spcPct val="0"/>
                </a:spcAft>
                <a:defRPr/>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FB2D124-EF2D-4654-80A3-215B628BF97E}" type="slidenum">
              <a:rPr lang="en-US" smtClean="0"/>
              <a:pPr/>
              <a:t>4</a:t>
            </a:fld>
            <a:endParaRPr lang="en-US"/>
          </a:p>
        </p:txBody>
      </p:sp>
      <p:sp>
        <p:nvSpPr>
          <p:cNvPr id="52227" name="Rectangle 2"/>
          <p:cNvSpPr>
            <a:spLocks noGrp="1" noRot="1" noChangeAspect="1" noChangeArrowheads="1" noTextEdit="1"/>
          </p:cNvSpPr>
          <p:nvPr>
            <p:ph type="sldImg"/>
          </p:nvPr>
        </p:nvSpPr>
        <p:spPr>
          <a:xfrm>
            <a:off x="1150938" y="692150"/>
            <a:ext cx="4556125" cy="3416300"/>
          </a:xfrm>
          <a:ln/>
        </p:spPr>
      </p:sp>
      <p:sp>
        <p:nvSpPr>
          <p:cNvPr id="52228" name="Notes Placeholder 3"/>
          <p:cNvSpPr>
            <a:spLocks noGrp="1"/>
          </p:cNvSpPr>
          <p:nvPr>
            <p:ph type="body" idx="1"/>
          </p:nvPr>
        </p:nvSpPr>
        <p:spPr>
          <a:noFill/>
          <a:ln/>
        </p:spPr>
        <p:txBody>
          <a:bodyPr/>
          <a:lstStyle/>
          <a:p>
            <a:r>
              <a:rPr lang="en-US"/>
              <a:t>Government is the agent of society.</a:t>
            </a:r>
          </a:p>
          <a:p>
            <a:r>
              <a:rPr lang="en-US"/>
              <a:t>Society will call upon government to correct the market failure.</a:t>
            </a:r>
          </a:p>
          <a:p>
            <a:r>
              <a:rPr lang="en-US"/>
              <a:t>Listed are four sources. Each will be discussed next.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Since a pollution-free combination of resources and process is not the lowest-cost option (it would have already been selected if it were), costs will be higher.</a:t>
            </a: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8C70FD-C4C4-4840-9BD1-EBA9872C6255}" type="slidenum">
              <a:rPr lang="en-US"/>
              <a:pPr fontAlgn="base">
                <a:spcBef>
                  <a:spcPct val="0"/>
                </a:spcBef>
                <a:spcAft>
                  <a:spcPct val="0"/>
                </a:spcAft>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is the basic argument in the discussion of a negative externality. Society includes nonbuyers and nonsellers in the mix. The market does not.</a:t>
            </a:r>
          </a:p>
          <a:p>
            <a:pPr eaLnBrk="1" hangingPunct="1">
              <a:spcBef>
                <a:spcPct val="0"/>
              </a:spcBef>
            </a:pPr>
            <a:r>
              <a:rPr lang="en-US"/>
              <a:t>If third parties suffer a cost (i.e., they live with the pollution), then society has higher costs than the market.</a:t>
            </a:r>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9F54F-70A5-4333-A10E-404E10A74490}" type="slidenum">
              <a:rPr lang="en-US"/>
              <a:pPr fontAlgn="base">
                <a:spcBef>
                  <a:spcPct val="0"/>
                </a:spcBef>
                <a:spcAft>
                  <a:spcPct val="0"/>
                </a:spcAft>
                <a:defRPr/>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How do we get from the market quantity supplied to the societal preferred quantity supplied?</a:t>
            </a:r>
          </a:p>
          <a:p>
            <a:pPr eaLnBrk="1" hangingPunct="1">
              <a:spcBef>
                <a:spcPct val="0"/>
              </a:spcBef>
            </a:pPr>
            <a:r>
              <a:rPr lang="en-US"/>
              <a:t>These two strategies will be discussed.</a:t>
            </a:r>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5825C-CB3E-4574-B2D4-5C0B9E67F42B}" type="slidenum">
              <a:rPr lang="en-US"/>
              <a:pPr fontAlgn="base">
                <a:spcBef>
                  <a:spcPct val="0"/>
                </a:spcBef>
                <a:spcAft>
                  <a:spcPct val="0"/>
                </a:spcAft>
                <a:defRPr/>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By paying to get rid of the waste (instead of simply dumping it in the river, for example), the firm adds to its cost structure and the people downstream suffer less pollution.</a:t>
            </a: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6C82D2-996C-4A95-B91F-F6049822F630}" type="slidenum">
              <a:rPr lang="en-US"/>
              <a:pPr fontAlgn="base">
                <a:spcBef>
                  <a:spcPct val="0"/>
                </a:spcBef>
                <a:spcAft>
                  <a:spcPct val="0"/>
                </a:spcAft>
                <a:defRPr/>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fee causes the firm to pay to pollute. This is an obvious cost it would prefer not to pay. It becomes a higher priority to eliminate the pollutant.</a:t>
            </a:r>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5B19F6-4BAD-4C2E-818B-1F773D68930C}" type="slidenum">
              <a:rPr lang="en-US"/>
              <a:pPr fontAlgn="base">
                <a:spcBef>
                  <a:spcPct val="0"/>
                </a:spcBef>
                <a:spcAft>
                  <a:spcPct val="0"/>
                </a:spcAft>
                <a:defRPr/>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RJ Reynolds is the only major firm that views recycling as a profit center. Aluminum cans are collected by Reynolds at special centers. Reynolds uses these cans to generate new aluminum.</a:t>
            </a:r>
          </a:p>
          <a:p>
            <a:pPr eaLnBrk="1" hangingPunct="1">
              <a:spcBef>
                <a:spcPct val="0"/>
              </a:spcBef>
            </a:pPr>
            <a:r>
              <a:rPr lang="en-US"/>
              <a:t>Other recycling can return to industry as an input; however, none of this is happening at a profit. All must be subsidized. </a:t>
            </a:r>
          </a:p>
          <a:p>
            <a:pPr eaLnBrk="1" hangingPunct="1">
              <a:spcBef>
                <a:spcPct val="0"/>
              </a:spcBef>
            </a:pPr>
            <a:r>
              <a:rPr lang="en-US"/>
              <a:t>You might want to challenge your students to come up with methods that exploit recycling by cities as an input into a production process.</a:t>
            </a:r>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A81DFD-98A6-4484-BD09-D777C775DD85}" type="slidenum">
              <a:rPr lang="en-US"/>
              <a:pPr fontAlgn="base">
                <a:spcBef>
                  <a:spcPct val="0"/>
                </a:spcBef>
                <a:spcAft>
                  <a:spcPct val="0"/>
                </a:spcAft>
                <a:defRPr/>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If the action causes pollution, placing a user fee on it will decrease its use.</a:t>
            </a:r>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E555AB-9107-406F-B429-FDB7D9A95454}" type="slidenum">
              <a:rPr lang="en-US"/>
              <a:pPr fontAlgn="base">
                <a:spcBef>
                  <a:spcPct val="0"/>
                </a:spcBef>
                <a:spcAft>
                  <a:spcPct val="0"/>
                </a:spcAft>
                <a:defRPr/>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is similar to the user fee concept.</a:t>
            </a:r>
          </a:p>
          <a:p>
            <a:pPr eaLnBrk="1" hangingPunct="1">
              <a:spcBef>
                <a:spcPct val="0"/>
              </a:spcBef>
            </a:pPr>
            <a:r>
              <a:rPr lang="en-US"/>
              <a:t>Don’t hold your breath on the last bullet. Remember, money is fungible in government as well as everywhere else. The idea may be promoted via this gimmick, but the money collected will go into the general fund, not into a special “lock box.”</a:t>
            </a:r>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1D2C3A-39EA-4D2D-889C-79E1DC97C63E}" type="slidenum">
              <a:rPr lang="en-US"/>
              <a:pPr fontAlgn="base">
                <a:spcBef>
                  <a:spcPct val="0"/>
                </a:spcBef>
                <a:spcAft>
                  <a:spcPct val="0"/>
                </a:spcAft>
                <a:defRPr/>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Exxon </a:t>
            </a:r>
            <a:r>
              <a:rPr lang="en-US" i="1"/>
              <a:t>Valdez</a:t>
            </a:r>
            <a:r>
              <a:rPr lang="en-US"/>
              <a:t> wreck on Alaska’s south coast caused the tanker industry to switch completely to double-hulled ships.</a:t>
            </a:r>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87101C-E25F-4180-9622-A74A5C0B6377}" type="slidenum">
              <a:rPr lang="en-US"/>
              <a:pPr fontAlgn="base">
                <a:spcBef>
                  <a:spcPct val="0"/>
                </a:spcBef>
                <a:spcAft>
                  <a:spcPct val="0"/>
                </a:spcAft>
                <a:defRPr/>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Congress played with this in 2008-2009. It got too political. Whatever environmental worth or economic logic the measure had was overwhelmed by politics. It died in Congress.</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D63355-82EA-405A-ABCD-F9F0D66CCE82}" type="slidenum">
              <a:rPr lang="en-US"/>
              <a:pPr fontAlgn="base">
                <a:spcBef>
                  <a:spcPct val="0"/>
                </a:spcBef>
                <a:spcAft>
                  <a:spcPct val="0"/>
                </a:spcAft>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0308FF4-AAD5-49F6-B11D-297715FDB4BE}" type="slidenum">
              <a:rPr lang="en-US" smtClean="0"/>
              <a:pPr/>
              <a:t>5</a:t>
            </a:fld>
            <a:endParaRPr lang="en-US"/>
          </a:p>
        </p:txBody>
      </p:sp>
      <p:sp>
        <p:nvSpPr>
          <p:cNvPr id="53251" name="Rectangle 2"/>
          <p:cNvSpPr>
            <a:spLocks noGrp="1" noRot="1" noChangeAspect="1" noChangeArrowheads="1" noTextEdit="1"/>
          </p:cNvSpPr>
          <p:nvPr>
            <p:ph type="sldImg"/>
          </p:nvPr>
        </p:nvSpPr>
        <p:spPr>
          <a:xfrm>
            <a:off x="1150938" y="692150"/>
            <a:ext cx="4556125" cy="3416300"/>
          </a:xfrm>
          <a:ln/>
        </p:spPr>
      </p:sp>
      <p:sp>
        <p:nvSpPr>
          <p:cNvPr id="53252" name="Notes Placeholder 3"/>
          <p:cNvSpPr>
            <a:spLocks noGrp="1"/>
          </p:cNvSpPr>
          <p:nvPr>
            <p:ph type="body" idx="1"/>
          </p:nvPr>
        </p:nvSpPr>
        <p:spPr>
          <a:noFill/>
          <a:ln/>
        </p:spPr>
        <p:txBody>
          <a:bodyPr/>
          <a:lstStyle/>
          <a:p>
            <a:r>
              <a:rPr lang="en-US"/>
              <a:t>Another example: contrast owning a car and “owning” a public highway.</a:t>
            </a:r>
          </a:p>
          <a:p>
            <a:r>
              <a:rPr lang="en-US"/>
              <a:t>One is private and exclusive while the other is public and inclusive.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When a regulation is written, it is the law. Firms must comply according to the law or be punished.</a:t>
            </a:r>
          </a:p>
          <a:p>
            <a:pPr eaLnBrk="1" hangingPunct="1">
              <a:spcBef>
                <a:spcPct val="0"/>
              </a:spcBef>
            </a:pPr>
            <a:r>
              <a:rPr lang="en-US"/>
              <a:t>The government decides HOW TO produce.</a:t>
            </a:r>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D40FF9-4824-466E-8684-D6491864AD29}" type="slidenum">
              <a:rPr lang="en-US"/>
              <a:pPr fontAlgn="base">
                <a:spcBef>
                  <a:spcPct val="0"/>
                </a:spcBef>
                <a:spcAft>
                  <a:spcPct val="0"/>
                </a:spcAft>
                <a:defRPr/>
              </a:pPr>
              <a:t>41</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Regulation suspend technological innovation. Whatever process was dictated by the regulation is the way it must be done.</a:t>
            </a:r>
          </a:p>
          <a:p>
            <a:pPr eaLnBrk="1" hangingPunct="1">
              <a:spcBef>
                <a:spcPct val="0"/>
              </a:spcBef>
            </a:pPr>
            <a:r>
              <a:rPr lang="en-US"/>
              <a:t>If there is a tech breakthrough, it cannot be implemented until the regulation changes – a long and slow process that may never occur.</a:t>
            </a:r>
          </a:p>
          <a:p>
            <a:pPr eaLnBrk="1" hangingPunct="1">
              <a:spcBef>
                <a:spcPct val="0"/>
              </a:spcBef>
            </a:pPr>
            <a:r>
              <a:rPr lang="en-US"/>
              <a:t>Autos in 2011 and 2012 must have a catalytic converter, which is 1970s technology. Auto companies have not wasted scarce tech dollars to come up with better methods of exhaust management.</a:t>
            </a:r>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EA9A81-0184-40EE-815B-22B89F409CA3}" type="slidenum">
              <a:rPr lang="en-US"/>
              <a:pPr fontAlgn="base">
                <a:spcBef>
                  <a:spcPct val="0"/>
                </a:spcBef>
                <a:spcAft>
                  <a:spcPct val="0"/>
                </a:spcAft>
                <a:defRPr/>
              </a:pPr>
              <a:t>42</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It is easy to conjure up the benefits and costs in the economics class. In real life, pricing these things is much more difficult. It depends on whom you ask. Environmentalists will exaggerate the benefits and costs in their favor. The firms will do so in their favor.</a:t>
            </a: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74D088-C02F-4336-838C-D88F48EDE7EB}" type="slidenum">
              <a:rPr lang="en-US"/>
              <a:pPr fontAlgn="base">
                <a:spcBef>
                  <a:spcPct val="0"/>
                </a:spcBef>
                <a:spcAft>
                  <a:spcPct val="0"/>
                </a:spcAft>
                <a:defRPr/>
              </a:pPr>
              <a:t>43</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So we are stuck in economics class. Let’s do the best we can to get some points across.</a:t>
            </a:r>
          </a:p>
          <a:p>
            <a:pPr eaLnBrk="1" hangingPunct="1">
              <a:spcBef>
                <a:spcPct val="0"/>
              </a:spcBef>
            </a:pPr>
            <a:r>
              <a:rPr lang="en-US"/>
              <a:t>Have your students do a mind game: Imagine getting deeply covered with mud up to your armpits. Now clean up. </a:t>
            </a:r>
          </a:p>
          <a:p>
            <a:pPr eaLnBrk="1" hangingPunct="1">
              <a:spcBef>
                <a:spcPct val="0"/>
              </a:spcBef>
            </a:pPr>
            <a:r>
              <a:rPr lang="en-US"/>
              <a:t>Step 1: Take a hose and wash off as much mud as you can. Big MB, little MC. (Just measure MC in time taken.)</a:t>
            </a:r>
          </a:p>
          <a:p>
            <a:pPr eaLnBrk="1" hangingPunct="1">
              <a:spcBef>
                <a:spcPct val="0"/>
              </a:spcBef>
            </a:pPr>
            <a:r>
              <a:rPr lang="en-US"/>
              <a:t>Step 2: Soap and water and washcloth and some vigorous rubbing; more mud comes off. Less MB; more MC.</a:t>
            </a:r>
          </a:p>
          <a:p>
            <a:pPr eaLnBrk="1" hangingPunct="1">
              <a:spcBef>
                <a:spcPct val="0"/>
              </a:spcBef>
            </a:pPr>
            <a:r>
              <a:rPr lang="en-US"/>
              <a:t>Step 3: Get a brush and spend a lot of time to work on the mud in the cracks and folds of your skin. Even less MB; much more MC.</a:t>
            </a:r>
          </a:p>
          <a:p>
            <a:pPr eaLnBrk="1" hangingPunct="1">
              <a:spcBef>
                <a:spcPct val="0"/>
              </a:spcBef>
            </a:pPr>
            <a:r>
              <a:rPr lang="en-US"/>
              <a:t>Step 4: Q-tips and toothpicks to dig under fingernails to evict the last traces of mud. Very little MB; lots of MC.</a:t>
            </a:r>
          </a:p>
          <a:p>
            <a:pPr eaLnBrk="1" hangingPunct="1">
              <a:spcBef>
                <a:spcPct val="0"/>
              </a:spcBef>
            </a:pPr>
            <a:r>
              <a:rPr lang="en-US"/>
              <a:t>Plot this out and you will see a chart similar to the one in the next slide.</a:t>
            </a: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BE23B3-A231-469D-89A9-3D0C2CDDF478}" type="slidenum">
              <a:rPr lang="en-US"/>
              <a:pPr fontAlgn="base">
                <a:spcBef>
                  <a:spcPct val="0"/>
                </a:spcBef>
                <a:spcAft>
                  <a:spcPct val="0"/>
                </a:spcAft>
                <a:defRPr/>
              </a:pPr>
              <a:t>44</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Cleaning up the heavy pollution has MB &gt; MC and should be done. As MB falls and MC rises, the analysis will shift to the point where the next unit of cleanup has MB&lt;MC and should not be done. </a:t>
            </a:r>
          </a:p>
          <a:p>
            <a:pPr eaLnBrk="1" hangingPunct="1">
              <a:spcBef>
                <a:spcPct val="0"/>
              </a:spcBef>
            </a:pPr>
            <a:r>
              <a:rPr lang="en-US"/>
              <a:t>In the mind game from the previous slide, do you stop after step 2, or step 3, or do you go all the way and do step 4?</a:t>
            </a: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F2D691-C09D-4B44-8FBD-02A9546A65FB}" type="slidenum">
              <a:rPr lang="en-US"/>
              <a:pPr fontAlgn="base">
                <a:spcBef>
                  <a:spcPct val="0"/>
                </a:spcBef>
                <a:spcAft>
                  <a:spcPct val="0"/>
                </a:spcAft>
                <a:defRPr/>
              </a:pPr>
              <a:t>45</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C2D8C6-5AFA-4A86-A909-10C37EEDA67C}" type="slidenum">
              <a:rPr lang="en-US"/>
              <a:pPr fontAlgn="base">
                <a:spcBef>
                  <a:spcPct val="0"/>
                </a:spcBef>
                <a:spcAft>
                  <a:spcPct val="0"/>
                </a:spcAft>
                <a:defRPr/>
              </a:pPr>
              <a:t>46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DC1C736-0A14-4582-AB9F-9343FAA0117B}" type="slidenum">
              <a:rPr lang="en-US" smtClean="0"/>
              <a:pPr/>
              <a:t>6</a:t>
            </a:fld>
            <a:endParaRPr lang="en-US"/>
          </a:p>
        </p:txBody>
      </p:sp>
      <p:sp>
        <p:nvSpPr>
          <p:cNvPr id="54275" name="Rectangle 2"/>
          <p:cNvSpPr>
            <a:spLocks noGrp="1" noRot="1" noChangeAspect="1" noChangeArrowheads="1" noTextEdit="1"/>
          </p:cNvSpPr>
          <p:nvPr>
            <p:ph type="sldImg"/>
          </p:nvPr>
        </p:nvSpPr>
        <p:spPr>
          <a:xfrm>
            <a:off x="1150938" y="692150"/>
            <a:ext cx="4556125" cy="3416300"/>
          </a:xfrm>
          <a:ln/>
        </p:spPr>
      </p:sp>
      <p:sp>
        <p:nvSpPr>
          <p:cNvPr id="54276" name="Notes Placeholder 3"/>
          <p:cNvSpPr>
            <a:spLocks noGrp="1"/>
          </p:cNvSpPr>
          <p:nvPr>
            <p:ph type="body" idx="1"/>
          </p:nvPr>
        </p:nvSpPr>
        <p:spPr>
          <a:noFill/>
          <a:ln/>
        </p:spPr>
        <p:txBody>
          <a:bodyPr/>
          <a:lstStyle/>
          <a:p>
            <a:r>
              <a:rPr lang="en-US"/>
              <a:t>You could ask the students if they had a choice, would they buy a dozen doughnuts knowing that once the doughnuts are paid for, everyone will eat one for free? </a:t>
            </a:r>
          </a:p>
          <a:p>
            <a:r>
              <a:rPr lang="en-US"/>
              <a:t>Or would they rather wait until somebody else bought the doughnuts and then get one to eat for free?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a:t>No producer will build the highway, set up the fire department, or provide for national defense unless government steps in and buys the goods.</a:t>
            </a:r>
          </a:p>
          <a:p>
            <a:r>
              <a:rPr lang="en-US"/>
              <a:t>Now the producer can see that he or she will get paid to produce.</a:t>
            </a:r>
          </a:p>
        </p:txBody>
      </p:sp>
      <p:sp>
        <p:nvSpPr>
          <p:cNvPr id="56324" name="Slide Number Placeholder 3"/>
          <p:cNvSpPr>
            <a:spLocks noGrp="1"/>
          </p:cNvSpPr>
          <p:nvPr>
            <p:ph type="sldNum" sz="quarter" idx="5"/>
          </p:nvPr>
        </p:nvSpPr>
        <p:spPr>
          <a:noFill/>
        </p:spPr>
        <p:txBody>
          <a:bodyPr/>
          <a:lstStyle/>
          <a:p>
            <a:fld id="{D5849338-378F-4C69-95F6-7815445B3A1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FE568A5-1C5F-474F-872D-0149838C285F}" type="slidenum">
              <a:rPr lang="en-US" smtClean="0"/>
              <a:pPr/>
              <a:t>8</a:t>
            </a:fld>
            <a:endParaRPr lang="en-US"/>
          </a:p>
        </p:txBody>
      </p:sp>
      <p:sp>
        <p:nvSpPr>
          <p:cNvPr id="57347" name="Rectangle 2"/>
          <p:cNvSpPr>
            <a:spLocks noGrp="1" noRot="1" noChangeAspect="1" noChangeArrowheads="1" noTextEdit="1"/>
          </p:cNvSpPr>
          <p:nvPr>
            <p:ph type="sldImg"/>
          </p:nvPr>
        </p:nvSpPr>
        <p:spPr>
          <a:xfrm>
            <a:off x="1150938" y="692150"/>
            <a:ext cx="4556125" cy="3416300"/>
          </a:xfrm>
          <a:ln/>
        </p:spPr>
      </p:sp>
      <p:sp>
        <p:nvSpPr>
          <p:cNvPr id="57348" name="Notes Placeholder 3"/>
          <p:cNvSpPr>
            <a:spLocks noGrp="1"/>
          </p:cNvSpPr>
          <p:nvPr>
            <p:ph type="body" idx="1"/>
          </p:nvPr>
        </p:nvSpPr>
        <p:spPr>
          <a:noFill/>
          <a:ln/>
        </p:spPr>
        <p:txBody>
          <a:bodyPr/>
          <a:lstStyle/>
          <a:p>
            <a:r>
              <a:rPr lang="en-US"/>
              <a:t>Who are the first party and the second party? They are the buyer(s) and the seller(s).</a:t>
            </a:r>
          </a:p>
          <a:p>
            <a:r>
              <a:rPr lang="en-US"/>
              <a:t>Who are the third parties? People who are affected by the two-party transaction but had no input into the decision making.</a:t>
            </a:r>
          </a:p>
          <a:p>
            <a:r>
              <a:rPr lang="en-US"/>
              <a:t>Their benefits and/or costs were not included in the market decision making. </a:t>
            </a:r>
          </a:p>
          <a:p>
            <a:r>
              <a:rPr lang="en-US"/>
              <a:t>But they are included in society’s benefits and costs.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a:t>Add third-party benefits to market benefits, and the demand curve shifts right.</a:t>
            </a:r>
          </a:p>
          <a:p>
            <a:r>
              <a:rPr lang="en-US"/>
              <a:t>The market will produce too little.</a:t>
            </a:r>
          </a:p>
          <a:p>
            <a:r>
              <a:rPr lang="en-US"/>
              <a:t>Government steps in to get more produced (which occurs at a higher price).</a:t>
            </a:r>
          </a:p>
          <a:p>
            <a:r>
              <a:rPr lang="en-US"/>
              <a:t>A typical way to do this is for government to subsidize either production or consumption.</a:t>
            </a:r>
          </a:p>
        </p:txBody>
      </p:sp>
      <p:sp>
        <p:nvSpPr>
          <p:cNvPr id="58372" name="Slide Number Placeholder 3"/>
          <p:cNvSpPr>
            <a:spLocks noGrp="1"/>
          </p:cNvSpPr>
          <p:nvPr>
            <p:ph type="sldNum" sz="quarter" idx="5"/>
          </p:nvPr>
        </p:nvSpPr>
        <p:spPr>
          <a:noFill/>
        </p:spPr>
        <p:txBody>
          <a:bodyPr/>
          <a:lstStyle/>
          <a:p>
            <a:fld id="{2E75472D-04DA-496D-A529-E408F72C7CB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a:t>Add third-party benefits to market benefits, and the demand curve shifts right.</a:t>
            </a:r>
          </a:p>
          <a:p>
            <a:r>
              <a:rPr lang="en-US"/>
              <a:t>The market will produce too little.</a:t>
            </a:r>
          </a:p>
          <a:p>
            <a:r>
              <a:rPr lang="en-US"/>
              <a:t>Government steps in to get more produced (which occurs at a higher price).</a:t>
            </a:r>
          </a:p>
          <a:p>
            <a:r>
              <a:rPr lang="en-US"/>
              <a:t>A typical way to do this is for government to subsidize either production or consumption.</a:t>
            </a:r>
          </a:p>
        </p:txBody>
      </p:sp>
      <p:sp>
        <p:nvSpPr>
          <p:cNvPr id="59396" name="Slide Number Placeholder 3"/>
          <p:cNvSpPr>
            <a:spLocks noGrp="1"/>
          </p:cNvSpPr>
          <p:nvPr>
            <p:ph type="sldNum" sz="quarter" idx="5"/>
          </p:nvPr>
        </p:nvSpPr>
        <p:spPr>
          <a:noFill/>
        </p:spPr>
        <p:txBody>
          <a:bodyPr/>
          <a:lstStyle/>
          <a:p>
            <a:fld id="{9632E727-C128-45BA-8E04-2E96C6022F6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lvl1pPr>
              <a:defRPr/>
            </a:lvl1pPr>
          </a:lstStyle>
          <a:p>
            <a:pPr>
              <a:defRPr/>
            </a:pPr>
            <a:fld id="{A412D11D-D55D-4D5B-9407-4987F7BA9957}"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33340892-2FBD-48F7-B232-2E856F6DA9B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19929CB2-7C19-4CF1-A9D8-18F9838F0C82}"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F0A73329-3BC0-4989-BC50-1C488DFF6F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56EAFF95-DAEA-4735-8EF6-73C34404C64E}"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74AE596E-41E4-4088-B19E-D1FBCFBCEC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114AF5AC-6A03-49B9-81DC-510E754B0C27}"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35033F8E-7E9D-4E5D-B9A9-6548FF0FC9E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49B92921-60FB-442E-A61F-B1305448F979}"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E7407EC9-5A89-4348-823E-FCAE663CE00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3 - Θέση ημερομηνίας"/>
          <p:cNvSpPr>
            <a:spLocks noGrp="1"/>
          </p:cNvSpPr>
          <p:nvPr>
            <p:ph type="dt" sz="half" idx="10"/>
          </p:nvPr>
        </p:nvSpPr>
        <p:spPr/>
        <p:txBody>
          <a:bodyPr/>
          <a:lstStyle>
            <a:lvl1pPr>
              <a:defRPr/>
            </a:lvl1pPr>
          </a:lstStyle>
          <a:p>
            <a:pPr>
              <a:defRPr/>
            </a:pPr>
            <a:fld id="{ABB2E8AB-73A0-48B2-95F2-B561E5DAF867}"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6AFEB256-29A5-490F-884F-7B1E9E9D87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3 - Θέση ημερομηνίας"/>
          <p:cNvSpPr>
            <a:spLocks noGrp="1"/>
          </p:cNvSpPr>
          <p:nvPr>
            <p:ph type="dt" sz="half" idx="10"/>
          </p:nvPr>
        </p:nvSpPr>
        <p:spPr/>
        <p:txBody>
          <a:bodyPr/>
          <a:lstStyle>
            <a:lvl1pPr>
              <a:defRPr/>
            </a:lvl1pPr>
          </a:lstStyle>
          <a:p>
            <a:pPr>
              <a:defRPr/>
            </a:pPr>
            <a:fld id="{0F93C785-AFB2-49E1-9909-56EFCC1B8D97}" type="datetimeFigureOut">
              <a:rPr lang="en-US"/>
              <a:pPr>
                <a:defRPr/>
              </a:pPr>
              <a:t>9/5/2022</a:t>
            </a:fld>
            <a:endParaRPr lang="en-US"/>
          </a:p>
        </p:txBody>
      </p:sp>
      <p:sp>
        <p:nvSpPr>
          <p:cNvPr id="8" name="4 - Θέση υποσέλιδου"/>
          <p:cNvSpPr>
            <a:spLocks noGrp="1"/>
          </p:cNvSpPr>
          <p:nvPr>
            <p:ph type="ftr" sz="quarter" idx="11"/>
          </p:nvPr>
        </p:nvSpPr>
        <p:spPr/>
        <p:txBody>
          <a:bodyPr/>
          <a:lstStyle>
            <a:lvl1pPr>
              <a:defRPr/>
            </a:lvl1pPr>
          </a:lstStyle>
          <a:p>
            <a:pPr>
              <a:defRPr/>
            </a:pPr>
            <a:endParaRPr lang="en-US"/>
          </a:p>
        </p:txBody>
      </p:sp>
      <p:sp>
        <p:nvSpPr>
          <p:cNvPr id="9" name="5 - Θέση αριθμού διαφάνειας"/>
          <p:cNvSpPr>
            <a:spLocks noGrp="1"/>
          </p:cNvSpPr>
          <p:nvPr>
            <p:ph type="sldNum" sz="quarter" idx="12"/>
          </p:nvPr>
        </p:nvSpPr>
        <p:spPr/>
        <p:txBody>
          <a:bodyPr/>
          <a:lstStyle>
            <a:lvl1pPr>
              <a:defRPr/>
            </a:lvl1pPr>
          </a:lstStyle>
          <a:p>
            <a:pPr>
              <a:defRPr/>
            </a:pPr>
            <a:fld id="{F057D388-0D3A-46DC-863F-A8098E22F6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3 - Θέση ημερομηνίας"/>
          <p:cNvSpPr>
            <a:spLocks noGrp="1"/>
          </p:cNvSpPr>
          <p:nvPr>
            <p:ph type="dt" sz="half" idx="10"/>
          </p:nvPr>
        </p:nvSpPr>
        <p:spPr/>
        <p:txBody>
          <a:bodyPr/>
          <a:lstStyle>
            <a:lvl1pPr>
              <a:defRPr/>
            </a:lvl1pPr>
          </a:lstStyle>
          <a:p>
            <a:pPr>
              <a:defRPr/>
            </a:pPr>
            <a:fld id="{521713FD-02C7-4C55-9ABB-470F7C033F46}" type="datetimeFigureOut">
              <a:rPr lang="en-US"/>
              <a:pPr>
                <a:defRPr/>
              </a:pPr>
              <a:t>9/5/2022</a:t>
            </a:fld>
            <a:endParaRPr lang="en-US"/>
          </a:p>
        </p:txBody>
      </p:sp>
      <p:sp>
        <p:nvSpPr>
          <p:cNvPr id="4" name="4 - Θέση υποσέλιδου"/>
          <p:cNvSpPr>
            <a:spLocks noGrp="1"/>
          </p:cNvSpPr>
          <p:nvPr>
            <p:ph type="ftr" sz="quarter" idx="11"/>
          </p:nvPr>
        </p:nvSpPr>
        <p:spPr/>
        <p:txBody>
          <a:bodyPr/>
          <a:lstStyle>
            <a:lvl1pPr>
              <a:defRPr/>
            </a:lvl1pPr>
          </a:lstStyle>
          <a:p>
            <a:pPr>
              <a:defRPr/>
            </a:pPr>
            <a:endParaRPr lang="en-US"/>
          </a:p>
        </p:txBody>
      </p:sp>
      <p:sp>
        <p:nvSpPr>
          <p:cNvPr id="5" name="5 - Θέση αριθμού διαφάνειας"/>
          <p:cNvSpPr>
            <a:spLocks noGrp="1"/>
          </p:cNvSpPr>
          <p:nvPr>
            <p:ph type="sldNum" sz="quarter" idx="12"/>
          </p:nvPr>
        </p:nvSpPr>
        <p:spPr/>
        <p:txBody>
          <a:bodyPr/>
          <a:lstStyle>
            <a:lvl1pPr>
              <a:defRPr/>
            </a:lvl1pPr>
          </a:lstStyle>
          <a:p>
            <a:pPr>
              <a:defRPr/>
            </a:pPr>
            <a:fld id="{D0948641-31A2-4210-85BA-25DA09A8187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3633EE07-AD25-4A6C-B159-775AF65C809E}" type="datetimeFigureOut">
              <a:rPr lang="en-US"/>
              <a:pPr>
                <a:defRPr/>
              </a:pPr>
              <a:t>9/5/2022</a:t>
            </a:fld>
            <a:endParaRPr lang="en-US"/>
          </a:p>
        </p:txBody>
      </p:sp>
      <p:sp>
        <p:nvSpPr>
          <p:cNvPr id="3" name="4 - Θέση υποσέλιδου"/>
          <p:cNvSpPr>
            <a:spLocks noGrp="1"/>
          </p:cNvSpPr>
          <p:nvPr>
            <p:ph type="ftr" sz="quarter" idx="11"/>
          </p:nvPr>
        </p:nvSpPr>
        <p:spPr/>
        <p:txBody>
          <a:bodyPr/>
          <a:lstStyle>
            <a:lvl1pPr>
              <a:defRPr/>
            </a:lvl1pPr>
          </a:lstStyle>
          <a:p>
            <a:pPr>
              <a:defRPr/>
            </a:pPr>
            <a:endParaRPr lang="en-US"/>
          </a:p>
        </p:txBody>
      </p:sp>
      <p:sp>
        <p:nvSpPr>
          <p:cNvPr id="4" name="5 - Θέση αριθμού διαφάνειας"/>
          <p:cNvSpPr>
            <a:spLocks noGrp="1"/>
          </p:cNvSpPr>
          <p:nvPr>
            <p:ph type="sldNum" sz="quarter" idx="12"/>
          </p:nvPr>
        </p:nvSpPr>
        <p:spPr/>
        <p:txBody>
          <a:bodyPr/>
          <a:lstStyle>
            <a:lvl1pPr>
              <a:defRPr/>
            </a:lvl1pPr>
          </a:lstStyle>
          <a:p>
            <a:pPr>
              <a:defRPr/>
            </a:pPr>
            <a:fld id="{A46F6D04-2933-4A73-957B-D5DF24274D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26E27037-120D-447A-978F-8A5921FA1942}"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1655FC8E-F8A8-47B3-B55B-2713F22B7DA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19EAB955-988A-46BC-80B4-AF480D2DC813}"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4CE45A34-55EC-4BF8-BD6A-BB3996F0B8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4098"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dirty="0" err="1"/>
              <a:t>Kλικ</a:t>
            </a:r>
            <a:r>
              <a:rPr lang="el-GR" dirty="0"/>
              <a:t> για επεξεργασία του τίτλου</a:t>
            </a:r>
            <a:endParaRPr lang="en-US" dirty="0"/>
          </a:p>
        </p:txBody>
      </p:sp>
      <p:sp>
        <p:nvSpPr>
          <p:cNvPr id="4099"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Times New Roman" pitchFamily="18" charset="0"/>
                <a:cs typeface="+mn-cs"/>
              </a:defRPr>
            </a:lvl1pPr>
          </a:lstStyle>
          <a:p>
            <a:pPr>
              <a:defRPr/>
            </a:pPr>
            <a:fld id="{44BB37C7-ED78-4DEF-A9A8-F509D92809B1}" type="datetimeFigureOut">
              <a:rPr lang="en-US" smtClean="0"/>
              <a:pPr>
                <a:defRPr/>
              </a:pPr>
              <a:t>9/5/2022</a:t>
            </a:fld>
            <a:endParaRPr lang="en-US"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Times New Roman" pitchFamily="18" charset="0"/>
                <a:cs typeface="+mn-cs"/>
              </a:defRPr>
            </a:lvl1pPr>
          </a:lstStyle>
          <a:p>
            <a:pPr>
              <a:defRPr/>
            </a:pPr>
            <a:endParaRPr lang="en-US"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Times New Roman" pitchFamily="18" charset="0"/>
                <a:cs typeface="+mn-cs"/>
              </a:defRPr>
            </a:lvl1pPr>
          </a:lstStyle>
          <a:p>
            <a:pPr>
              <a:defRPr/>
            </a:pPr>
            <a:fld id="{974583E9-3E4E-4EB9-AA83-362B696505A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1 - Τίτλος"/>
          <p:cNvSpPr>
            <a:spLocks noGrp="1"/>
          </p:cNvSpPr>
          <p:nvPr>
            <p:ph type="ctrTitle"/>
          </p:nvPr>
        </p:nvSpPr>
        <p:spPr>
          <a:xfrm>
            <a:off x="304800" y="914400"/>
            <a:ext cx="5562600" cy="1470025"/>
          </a:xfrm>
        </p:spPr>
        <p:txBody>
          <a:bodyPr/>
          <a:lstStyle/>
          <a:p>
            <a:pPr eaLnBrk="1" hangingPunct="1"/>
            <a:r>
              <a:rPr lang="en-US" sz="3600" b="1" dirty="0"/>
              <a:t>BUSINESS ECONOMICS</a:t>
            </a:r>
            <a:r>
              <a:rPr lang="el-GR" sz="3600" dirty="0"/>
              <a:t/>
            </a:r>
            <a:br>
              <a:rPr lang="el-GR" sz="3600" dirty="0"/>
            </a:br>
            <a:r>
              <a:rPr lang="en-US" sz="3600" dirty="0"/>
              <a:t>The Role of the Government</a:t>
            </a:r>
          </a:p>
        </p:txBody>
      </p:sp>
      <p:sp>
        <p:nvSpPr>
          <p:cNvPr id="5123" name="1 - Τίτλος"/>
          <p:cNvSpPr txBox="1">
            <a:spLocks/>
          </p:cNvSpPr>
          <p:nvPr/>
        </p:nvSpPr>
        <p:spPr bwMode="auto">
          <a:xfrm>
            <a:off x="228600" y="1828800"/>
            <a:ext cx="5867400" cy="1371600"/>
          </a:xfrm>
          <a:prstGeom prst="rect">
            <a:avLst/>
          </a:prstGeom>
          <a:noFill/>
          <a:ln w="9525">
            <a:noFill/>
            <a:miter lim="800000"/>
            <a:headEnd/>
            <a:tailEnd/>
          </a:ln>
        </p:spPr>
        <p:txBody>
          <a:bodyPr anchor="ctr"/>
          <a:lstStyle/>
          <a:p>
            <a:pPr algn="ctr"/>
            <a:endParaRPr lang="en-US" sz="2800" dirty="0">
              <a:solidFill>
                <a:srgbClr val="E46C0A"/>
              </a:solidFill>
              <a:latin typeface="Times New Roman" pitchFamily="18" charset="0"/>
            </a:endParaRPr>
          </a:p>
        </p:txBody>
      </p:sp>
      <p:sp>
        <p:nvSpPr>
          <p:cNvPr id="512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125" name="1 - Τίτλος"/>
          <p:cNvSpPr txBox="1">
            <a:spLocks/>
          </p:cNvSpPr>
          <p:nvPr/>
        </p:nvSpPr>
        <p:spPr bwMode="auto">
          <a:xfrm>
            <a:off x="228600" y="38100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Professor Christos </a:t>
            </a:r>
            <a:r>
              <a:rPr lang="en-US" sz="2800">
                <a:solidFill>
                  <a:srgbClr val="E46C0A"/>
                </a:solidFill>
                <a:latin typeface="Times New Roman" pitchFamily="18" charset="0"/>
              </a:rPr>
              <a:t>Nikas</a:t>
            </a:r>
            <a:endParaRPr lang="en-US" sz="2800" dirty="0">
              <a:solidFill>
                <a:srgbClr val="E46C0A"/>
              </a:solidFill>
              <a:latin typeface="Times New Roman" pitchFamily="18" charset="0"/>
            </a:endParaRPr>
          </a:p>
        </p:txBody>
      </p:sp>
      <p:pic>
        <p:nvPicPr>
          <p:cNvPr id="3" name="Εικόνα 2">
            <a:extLst>
              <a:ext uri="{FF2B5EF4-FFF2-40B4-BE49-F238E27FC236}">
                <a16:creationId xmlns="" xmlns:a16="http://schemas.microsoft.com/office/drawing/2014/main" id="{D11F428D-5BD8-54A8-8091-DED3B1FACAA5}"/>
              </a:ext>
            </a:extLst>
          </p:cNvPr>
          <p:cNvPicPr>
            <a:picLocks noChangeAspect="1"/>
          </p:cNvPicPr>
          <p:nvPr/>
        </p:nvPicPr>
        <p:blipFill>
          <a:blip r:embed="rId3" cstate="print"/>
          <a:stretch>
            <a:fillRect/>
          </a:stretch>
        </p:blipFill>
        <p:spPr>
          <a:xfrm>
            <a:off x="381000" y="5288071"/>
            <a:ext cx="4267200"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457200" y="838200"/>
            <a:ext cx="8229600" cy="762000"/>
          </a:xfrm>
        </p:spPr>
        <p:txBody>
          <a:bodyPr/>
          <a:lstStyle/>
          <a:p>
            <a:pPr eaLnBrk="1" hangingPunct="1"/>
            <a:r>
              <a:rPr lang="en-US" sz="3600" dirty="0">
                <a:latin typeface="Cambria" pitchFamily="18" charset="0"/>
              </a:rPr>
              <a:t>Correcting for Externalities</a:t>
            </a:r>
          </a:p>
        </p:txBody>
      </p:sp>
      <p:sp>
        <p:nvSpPr>
          <p:cNvPr id="83973" name="Rectangle 5"/>
          <p:cNvSpPr>
            <a:spLocks noGrp="1" noChangeArrowheads="1"/>
          </p:cNvSpPr>
          <p:nvPr>
            <p:ph sz="half" idx="1"/>
          </p:nvPr>
        </p:nvSpPr>
        <p:spPr>
          <a:xfrm>
            <a:off x="304800" y="1676400"/>
            <a:ext cx="4191000" cy="4830763"/>
          </a:xfrm>
        </p:spPr>
        <p:txBody>
          <a:bodyPr/>
          <a:lstStyle/>
          <a:p>
            <a:pPr eaLnBrk="1" hangingPunct="1">
              <a:spcBef>
                <a:spcPct val="0"/>
              </a:spcBef>
            </a:pPr>
            <a:r>
              <a:rPr lang="en-US" sz="2500" dirty="0">
                <a:solidFill>
                  <a:schemeClr val="tx2"/>
                </a:solidFill>
                <a:latin typeface="Cambria" pitchFamily="18" charset="0"/>
              </a:rPr>
              <a:t>Negative externality</a:t>
            </a:r>
          </a:p>
          <a:p>
            <a:pPr lvl="1" eaLnBrk="1" hangingPunct="1">
              <a:spcBef>
                <a:spcPct val="0"/>
              </a:spcBef>
            </a:pPr>
            <a:r>
              <a:rPr lang="en-US" sz="1900" dirty="0">
                <a:latin typeface="Cambria" pitchFamily="18" charset="0"/>
              </a:rPr>
              <a:t>Third parties </a:t>
            </a:r>
            <a:r>
              <a:rPr lang="en-US" sz="1900" dirty="0">
                <a:solidFill>
                  <a:schemeClr val="tx2"/>
                </a:solidFill>
                <a:latin typeface="Cambria" pitchFamily="18" charset="0"/>
              </a:rPr>
              <a:t>suffer</a:t>
            </a:r>
            <a:r>
              <a:rPr lang="en-US" sz="1900" dirty="0">
                <a:latin typeface="Cambria" pitchFamily="18" charset="0"/>
              </a:rPr>
              <a:t> because of a market transaction.</a:t>
            </a:r>
          </a:p>
          <a:p>
            <a:pPr lvl="1" eaLnBrk="1" hangingPunct="1">
              <a:spcBef>
                <a:spcPct val="0"/>
              </a:spcBef>
            </a:pPr>
            <a:r>
              <a:rPr lang="en-US" sz="1900" dirty="0">
                <a:solidFill>
                  <a:schemeClr val="tx2"/>
                </a:solidFill>
                <a:latin typeface="Cambria" pitchFamily="18" charset="0"/>
              </a:rPr>
              <a:t>Too much </a:t>
            </a:r>
            <a:r>
              <a:rPr lang="en-US" sz="1900" dirty="0">
                <a:latin typeface="Cambria" pitchFamily="18" charset="0"/>
              </a:rPr>
              <a:t>is produced and sold at price p</a:t>
            </a:r>
            <a:r>
              <a:rPr lang="en-US" sz="1900" baseline="-25000" dirty="0">
                <a:latin typeface="Cambria" pitchFamily="18" charset="0"/>
              </a:rPr>
              <a:t>2 </a:t>
            </a:r>
            <a:r>
              <a:rPr lang="en-US" sz="1900" dirty="0">
                <a:latin typeface="Cambria" pitchFamily="18" charset="0"/>
              </a:rPr>
              <a:t>because society’s benefits are </a:t>
            </a:r>
            <a:r>
              <a:rPr lang="en-US" sz="1900" dirty="0">
                <a:solidFill>
                  <a:schemeClr val="tx2"/>
                </a:solidFill>
                <a:latin typeface="Cambria" pitchFamily="18" charset="0"/>
              </a:rPr>
              <a:t>less than</a:t>
            </a:r>
            <a:r>
              <a:rPr lang="en-US" sz="1900" dirty="0">
                <a:latin typeface="Cambria" pitchFamily="18" charset="0"/>
              </a:rPr>
              <a:t> market benefits.</a:t>
            </a:r>
          </a:p>
          <a:p>
            <a:pPr lvl="1" eaLnBrk="1" hangingPunct="1">
              <a:spcBef>
                <a:spcPct val="0"/>
              </a:spcBef>
            </a:pPr>
            <a:r>
              <a:rPr lang="en-US" sz="1900" dirty="0">
                <a:solidFill>
                  <a:schemeClr val="tx2"/>
                </a:solidFill>
                <a:latin typeface="Cambria" pitchFamily="18" charset="0"/>
              </a:rPr>
              <a:t>Government steps in</a:t>
            </a:r>
            <a:r>
              <a:rPr lang="en-US" sz="1900" dirty="0">
                <a:latin typeface="Cambria" pitchFamily="18" charset="0"/>
              </a:rPr>
              <a:t> to reduce benefits for market.</a:t>
            </a:r>
          </a:p>
          <a:p>
            <a:pPr lvl="1" eaLnBrk="1" hangingPunct="1">
              <a:spcBef>
                <a:spcPct val="0"/>
              </a:spcBef>
            </a:pPr>
            <a:r>
              <a:rPr lang="en-US" sz="1900" dirty="0">
                <a:latin typeface="Cambria" pitchFamily="18" charset="0"/>
              </a:rPr>
              <a:t>Government action causes </a:t>
            </a:r>
            <a:r>
              <a:rPr lang="en-US" sz="1900" dirty="0">
                <a:solidFill>
                  <a:schemeClr val="tx2"/>
                </a:solidFill>
                <a:latin typeface="Cambria" pitchFamily="18" charset="0"/>
              </a:rPr>
              <a:t>less</a:t>
            </a:r>
            <a:r>
              <a:rPr lang="en-US" sz="1900" dirty="0">
                <a:latin typeface="Cambria" pitchFamily="18" charset="0"/>
              </a:rPr>
              <a:t> to be produced by restricting production or purchase.</a:t>
            </a:r>
          </a:p>
          <a:p>
            <a:pPr lvl="1" eaLnBrk="1" hangingPunct="1">
              <a:spcBef>
                <a:spcPct val="0"/>
              </a:spcBef>
            </a:pPr>
            <a:r>
              <a:rPr lang="en-US" sz="1900" dirty="0">
                <a:latin typeface="Cambria" pitchFamily="18" charset="0"/>
              </a:rPr>
              <a:t>Example: cigarette consumption.</a:t>
            </a:r>
          </a:p>
          <a:p>
            <a:pPr eaLnBrk="1" hangingPunct="1">
              <a:lnSpc>
                <a:spcPct val="80000"/>
              </a:lnSpc>
            </a:pPr>
            <a:endParaRPr lang="en-US" sz="1800" dirty="0">
              <a:latin typeface="Cambria" pitchFamily="18" charset="0"/>
            </a:endParaRPr>
          </a:p>
          <a:p>
            <a:pPr eaLnBrk="1" hangingPunct="1">
              <a:lnSpc>
                <a:spcPct val="80000"/>
              </a:lnSpc>
            </a:pPr>
            <a:endParaRPr lang="en-US" sz="1800" dirty="0">
              <a:latin typeface="Cambria" pitchFamily="18" charset="0"/>
            </a:endParaRPr>
          </a:p>
        </p:txBody>
      </p:sp>
      <p:sp>
        <p:nvSpPr>
          <p:cNvPr id="14341" name="Rectangle 7"/>
          <p:cNvSpPr>
            <a:spLocks noChangeArrowheads="1"/>
          </p:cNvSpPr>
          <p:nvPr/>
        </p:nvSpPr>
        <p:spPr bwMode="auto">
          <a:xfrm>
            <a:off x="4724400" y="1676400"/>
            <a:ext cx="4191000" cy="4800600"/>
          </a:xfrm>
          <a:prstGeom prst="rect">
            <a:avLst/>
          </a:prstGeom>
          <a:solidFill>
            <a:schemeClr val="accent1">
              <a:lumMod val="20000"/>
              <a:lumOff val="80000"/>
            </a:schemeClr>
          </a:solidFill>
          <a:ln w="9525">
            <a:solidFill>
              <a:schemeClr val="tx1"/>
            </a:solidFill>
            <a:miter lim="800000"/>
            <a:headEnd/>
            <a:tailEnd/>
          </a:ln>
        </p:spPr>
        <p:txBody>
          <a:bodyPr wrap="none" anchor="ctr"/>
          <a:lstStyle/>
          <a:p>
            <a:pPr algn="ctr">
              <a:defRPr/>
            </a:pPr>
            <a:endParaRPr lang="en-US" dirty="0">
              <a:latin typeface="Cambria" pitchFamily="18" charset="0"/>
            </a:endParaRPr>
          </a:p>
        </p:txBody>
      </p:sp>
      <p:sp>
        <p:nvSpPr>
          <p:cNvPr id="16390" name="Line 8"/>
          <p:cNvSpPr>
            <a:spLocks noChangeShapeType="1"/>
          </p:cNvSpPr>
          <p:nvPr/>
        </p:nvSpPr>
        <p:spPr bwMode="auto">
          <a:xfrm>
            <a:off x="5257800" y="2011363"/>
            <a:ext cx="0" cy="3505200"/>
          </a:xfrm>
          <a:prstGeom prst="line">
            <a:avLst/>
          </a:prstGeom>
          <a:noFill/>
          <a:ln w="28575">
            <a:solidFill>
              <a:schemeClr val="tx1"/>
            </a:solidFill>
            <a:round/>
            <a:headEnd/>
            <a:tailEnd/>
          </a:ln>
        </p:spPr>
        <p:txBody>
          <a:bodyPr/>
          <a:lstStyle/>
          <a:p>
            <a:endParaRPr lang="el-GR"/>
          </a:p>
        </p:txBody>
      </p:sp>
      <p:sp>
        <p:nvSpPr>
          <p:cNvPr id="16391" name="Line 9"/>
          <p:cNvSpPr>
            <a:spLocks noChangeShapeType="1"/>
          </p:cNvSpPr>
          <p:nvPr/>
        </p:nvSpPr>
        <p:spPr bwMode="auto">
          <a:xfrm>
            <a:off x="5257800" y="5516563"/>
            <a:ext cx="3200400" cy="0"/>
          </a:xfrm>
          <a:prstGeom prst="line">
            <a:avLst/>
          </a:prstGeom>
          <a:noFill/>
          <a:ln w="28575">
            <a:solidFill>
              <a:schemeClr val="tx1"/>
            </a:solidFill>
            <a:round/>
            <a:headEnd/>
            <a:tailEnd/>
          </a:ln>
        </p:spPr>
        <p:txBody>
          <a:bodyPr/>
          <a:lstStyle/>
          <a:p>
            <a:endParaRPr lang="el-GR"/>
          </a:p>
        </p:txBody>
      </p:sp>
      <p:sp>
        <p:nvSpPr>
          <p:cNvPr id="16392" name="Text Box 11"/>
          <p:cNvSpPr txBox="1">
            <a:spLocks noChangeArrowheads="1"/>
          </p:cNvSpPr>
          <p:nvPr/>
        </p:nvSpPr>
        <p:spPr bwMode="auto">
          <a:xfrm>
            <a:off x="4648200" y="1600200"/>
            <a:ext cx="633413" cy="338138"/>
          </a:xfrm>
          <a:prstGeom prst="rect">
            <a:avLst/>
          </a:prstGeom>
          <a:noFill/>
          <a:ln w="9525">
            <a:noFill/>
            <a:miter lim="800000"/>
            <a:headEnd/>
            <a:tailEnd/>
          </a:ln>
        </p:spPr>
        <p:txBody>
          <a:bodyPr wrap="none">
            <a:spAutoFit/>
          </a:bodyPr>
          <a:lstStyle/>
          <a:p>
            <a:r>
              <a:rPr lang="en-US" sz="1600" dirty="0">
                <a:latin typeface="Cambria" pitchFamily="18" charset="0"/>
              </a:rPr>
              <a:t>Price</a:t>
            </a:r>
          </a:p>
        </p:txBody>
      </p:sp>
      <p:sp>
        <p:nvSpPr>
          <p:cNvPr id="16393" name="Text Box 12"/>
          <p:cNvSpPr txBox="1">
            <a:spLocks noChangeArrowheads="1"/>
          </p:cNvSpPr>
          <p:nvPr/>
        </p:nvSpPr>
        <p:spPr bwMode="auto">
          <a:xfrm>
            <a:off x="7620000" y="5486400"/>
            <a:ext cx="1295400" cy="584200"/>
          </a:xfrm>
          <a:prstGeom prst="rect">
            <a:avLst/>
          </a:prstGeom>
          <a:noFill/>
          <a:ln w="9525">
            <a:noFill/>
            <a:miter lim="800000"/>
            <a:headEnd/>
            <a:tailEnd/>
          </a:ln>
        </p:spPr>
        <p:txBody>
          <a:bodyPr>
            <a:spAutoFit/>
          </a:bodyPr>
          <a:lstStyle/>
          <a:p>
            <a:r>
              <a:rPr lang="en-US" sz="1600">
                <a:latin typeface="Cambria" pitchFamily="18" charset="0"/>
              </a:rPr>
              <a:t>Quantity of cigarettes</a:t>
            </a:r>
          </a:p>
        </p:txBody>
      </p:sp>
      <p:sp>
        <p:nvSpPr>
          <p:cNvPr id="16394" name="Line 13"/>
          <p:cNvSpPr>
            <a:spLocks noChangeShapeType="1"/>
          </p:cNvSpPr>
          <p:nvPr/>
        </p:nvSpPr>
        <p:spPr bwMode="auto">
          <a:xfrm flipV="1">
            <a:off x="5486400" y="3001963"/>
            <a:ext cx="2971800" cy="1981200"/>
          </a:xfrm>
          <a:prstGeom prst="line">
            <a:avLst/>
          </a:prstGeom>
          <a:noFill/>
          <a:ln w="28575">
            <a:solidFill>
              <a:srgbClr val="0000FF"/>
            </a:solidFill>
            <a:round/>
            <a:headEnd/>
            <a:tailEnd/>
          </a:ln>
        </p:spPr>
        <p:txBody>
          <a:bodyPr/>
          <a:lstStyle/>
          <a:p>
            <a:endParaRPr lang="el-GR"/>
          </a:p>
        </p:txBody>
      </p:sp>
      <p:sp>
        <p:nvSpPr>
          <p:cNvPr id="16395" name="Text Box 14"/>
          <p:cNvSpPr txBox="1">
            <a:spLocks noChangeArrowheads="1"/>
          </p:cNvSpPr>
          <p:nvPr/>
        </p:nvSpPr>
        <p:spPr bwMode="auto">
          <a:xfrm>
            <a:off x="8213725" y="2652713"/>
            <a:ext cx="298450" cy="369887"/>
          </a:xfrm>
          <a:prstGeom prst="rect">
            <a:avLst/>
          </a:prstGeom>
          <a:noFill/>
          <a:ln w="9525">
            <a:noFill/>
            <a:miter lim="800000"/>
            <a:headEnd/>
            <a:tailEnd/>
          </a:ln>
        </p:spPr>
        <p:txBody>
          <a:bodyPr wrap="none">
            <a:spAutoFit/>
          </a:bodyPr>
          <a:lstStyle/>
          <a:p>
            <a:r>
              <a:rPr lang="en-US">
                <a:latin typeface="Cambria" pitchFamily="18" charset="0"/>
              </a:rPr>
              <a:t>S</a:t>
            </a:r>
          </a:p>
        </p:txBody>
      </p:sp>
      <p:sp>
        <p:nvSpPr>
          <p:cNvPr id="16396" name="Line 15"/>
          <p:cNvSpPr>
            <a:spLocks noChangeShapeType="1"/>
          </p:cNvSpPr>
          <p:nvPr/>
        </p:nvSpPr>
        <p:spPr bwMode="auto">
          <a:xfrm>
            <a:off x="5410200" y="3611563"/>
            <a:ext cx="2057400" cy="1905000"/>
          </a:xfrm>
          <a:prstGeom prst="line">
            <a:avLst/>
          </a:prstGeom>
          <a:noFill/>
          <a:ln w="28575">
            <a:solidFill>
              <a:srgbClr val="FF0000"/>
            </a:solidFill>
            <a:round/>
            <a:headEnd/>
            <a:tailEnd/>
          </a:ln>
        </p:spPr>
        <p:txBody>
          <a:bodyPr/>
          <a:lstStyle/>
          <a:p>
            <a:endParaRPr lang="el-GR"/>
          </a:p>
        </p:txBody>
      </p:sp>
      <p:sp>
        <p:nvSpPr>
          <p:cNvPr id="83984" name="Line 16"/>
          <p:cNvSpPr>
            <a:spLocks noChangeShapeType="1"/>
          </p:cNvSpPr>
          <p:nvPr/>
        </p:nvSpPr>
        <p:spPr bwMode="auto">
          <a:xfrm>
            <a:off x="6400800" y="3001963"/>
            <a:ext cx="1828800" cy="1676400"/>
          </a:xfrm>
          <a:prstGeom prst="line">
            <a:avLst/>
          </a:prstGeom>
          <a:noFill/>
          <a:ln w="28575">
            <a:solidFill>
              <a:srgbClr val="FF0000"/>
            </a:solidFill>
            <a:round/>
            <a:headEnd/>
            <a:tailEnd/>
          </a:ln>
        </p:spPr>
        <p:txBody>
          <a:bodyPr/>
          <a:lstStyle/>
          <a:p>
            <a:endParaRPr lang="el-GR"/>
          </a:p>
        </p:txBody>
      </p:sp>
      <p:sp>
        <p:nvSpPr>
          <p:cNvPr id="16398" name="Text Box 17"/>
          <p:cNvSpPr txBox="1">
            <a:spLocks noChangeArrowheads="1"/>
          </p:cNvSpPr>
          <p:nvPr/>
        </p:nvSpPr>
        <p:spPr bwMode="auto">
          <a:xfrm>
            <a:off x="5318125" y="3262313"/>
            <a:ext cx="1612900" cy="369887"/>
          </a:xfrm>
          <a:prstGeom prst="rect">
            <a:avLst/>
          </a:prstGeom>
          <a:noFill/>
          <a:ln w="9525">
            <a:noFill/>
            <a:miter lim="800000"/>
            <a:headEnd/>
            <a:tailEnd/>
          </a:ln>
        </p:spPr>
        <p:txBody>
          <a:bodyPr wrap="none">
            <a:spAutoFit/>
          </a:bodyPr>
          <a:lstStyle/>
          <a:p>
            <a:r>
              <a:rPr lang="en-US">
                <a:latin typeface="Cambria" pitchFamily="18" charset="0"/>
              </a:rPr>
              <a:t>Social demand</a:t>
            </a:r>
            <a:endParaRPr lang="en-US" baseline="-25000">
              <a:latin typeface="Cambria" pitchFamily="18" charset="0"/>
            </a:endParaRPr>
          </a:p>
        </p:txBody>
      </p:sp>
      <p:sp>
        <p:nvSpPr>
          <p:cNvPr id="83986" name="Text Box 18"/>
          <p:cNvSpPr txBox="1">
            <a:spLocks noChangeArrowheads="1"/>
          </p:cNvSpPr>
          <p:nvPr/>
        </p:nvSpPr>
        <p:spPr bwMode="auto">
          <a:xfrm>
            <a:off x="6232525" y="2652713"/>
            <a:ext cx="1741488" cy="369887"/>
          </a:xfrm>
          <a:prstGeom prst="rect">
            <a:avLst/>
          </a:prstGeom>
          <a:noFill/>
          <a:ln w="9525">
            <a:noFill/>
            <a:miter lim="800000"/>
            <a:headEnd/>
            <a:tailEnd/>
          </a:ln>
        </p:spPr>
        <p:txBody>
          <a:bodyPr wrap="none">
            <a:spAutoFit/>
          </a:bodyPr>
          <a:lstStyle/>
          <a:p>
            <a:r>
              <a:rPr lang="en-US">
                <a:latin typeface="Cambria" pitchFamily="18" charset="0"/>
              </a:rPr>
              <a:t>Market demand</a:t>
            </a:r>
            <a:endParaRPr lang="en-US" baseline="-25000">
              <a:latin typeface="Cambria" pitchFamily="18" charset="0"/>
            </a:endParaRPr>
          </a:p>
        </p:txBody>
      </p:sp>
      <p:sp>
        <p:nvSpPr>
          <p:cNvPr id="16400" name="Line 20"/>
          <p:cNvSpPr>
            <a:spLocks noChangeShapeType="1"/>
          </p:cNvSpPr>
          <p:nvPr/>
        </p:nvSpPr>
        <p:spPr bwMode="auto">
          <a:xfrm flipH="1">
            <a:off x="5257800" y="4437063"/>
            <a:ext cx="1066800" cy="0"/>
          </a:xfrm>
          <a:prstGeom prst="line">
            <a:avLst/>
          </a:prstGeom>
          <a:noFill/>
          <a:ln w="9525">
            <a:solidFill>
              <a:schemeClr val="tx1"/>
            </a:solidFill>
            <a:prstDash val="dash"/>
            <a:round/>
            <a:headEnd/>
            <a:tailEnd/>
          </a:ln>
        </p:spPr>
        <p:txBody>
          <a:bodyPr/>
          <a:lstStyle/>
          <a:p>
            <a:endParaRPr lang="el-GR"/>
          </a:p>
        </p:txBody>
      </p:sp>
      <p:sp>
        <p:nvSpPr>
          <p:cNvPr id="83989" name="Line 21"/>
          <p:cNvSpPr>
            <a:spLocks noChangeShapeType="1"/>
          </p:cNvSpPr>
          <p:nvPr/>
        </p:nvSpPr>
        <p:spPr bwMode="auto">
          <a:xfrm flipH="1">
            <a:off x="5257800" y="3789363"/>
            <a:ext cx="1981200" cy="0"/>
          </a:xfrm>
          <a:prstGeom prst="line">
            <a:avLst/>
          </a:prstGeom>
          <a:noFill/>
          <a:ln w="9525">
            <a:solidFill>
              <a:schemeClr val="tx1"/>
            </a:solidFill>
            <a:prstDash val="dash"/>
            <a:round/>
            <a:headEnd/>
            <a:tailEnd/>
          </a:ln>
        </p:spPr>
        <p:txBody>
          <a:bodyPr/>
          <a:lstStyle/>
          <a:p>
            <a:endParaRPr lang="el-GR"/>
          </a:p>
        </p:txBody>
      </p:sp>
      <p:sp>
        <p:nvSpPr>
          <p:cNvPr id="16402" name="Line 22"/>
          <p:cNvSpPr>
            <a:spLocks noChangeShapeType="1"/>
          </p:cNvSpPr>
          <p:nvPr/>
        </p:nvSpPr>
        <p:spPr bwMode="auto">
          <a:xfrm>
            <a:off x="6310313" y="4449763"/>
            <a:ext cx="0" cy="1066800"/>
          </a:xfrm>
          <a:prstGeom prst="line">
            <a:avLst/>
          </a:prstGeom>
          <a:noFill/>
          <a:ln w="9525">
            <a:solidFill>
              <a:schemeClr val="tx1"/>
            </a:solidFill>
            <a:prstDash val="dash"/>
            <a:round/>
            <a:headEnd/>
            <a:tailEnd/>
          </a:ln>
        </p:spPr>
        <p:txBody>
          <a:bodyPr/>
          <a:lstStyle/>
          <a:p>
            <a:endParaRPr lang="el-GR"/>
          </a:p>
        </p:txBody>
      </p:sp>
      <p:sp>
        <p:nvSpPr>
          <p:cNvPr id="83991" name="Line 23"/>
          <p:cNvSpPr>
            <a:spLocks noChangeShapeType="1"/>
          </p:cNvSpPr>
          <p:nvPr/>
        </p:nvSpPr>
        <p:spPr bwMode="auto">
          <a:xfrm>
            <a:off x="7267575" y="3763963"/>
            <a:ext cx="0" cy="1752600"/>
          </a:xfrm>
          <a:prstGeom prst="line">
            <a:avLst/>
          </a:prstGeom>
          <a:noFill/>
          <a:ln w="9525">
            <a:solidFill>
              <a:schemeClr val="tx1"/>
            </a:solidFill>
            <a:prstDash val="dash"/>
            <a:round/>
            <a:headEnd/>
            <a:tailEnd/>
          </a:ln>
        </p:spPr>
        <p:txBody>
          <a:bodyPr/>
          <a:lstStyle/>
          <a:p>
            <a:endParaRPr lang="el-GR"/>
          </a:p>
        </p:txBody>
      </p:sp>
      <p:sp>
        <p:nvSpPr>
          <p:cNvPr id="83992" name="Line 24"/>
          <p:cNvSpPr>
            <a:spLocks noChangeShapeType="1"/>
          </p:cNvSpPr>
          <p:nvPr/>
        </p:nvSpPr>
        <p:spPr bwMode="auto">
          <a:xfrm>
            <a:off x="7391400" y="3962400"/>
            <a:ext cx="0" cy="1447800"/>
          </a:xfrm>
          <a:prstGeom prst="line">
            <a:avLst/>
          </a:prstGeom>
          <a:noFill/>
          <a:ln w="28575">
            <a:solidFill>
              <a:srgbClr val="FF6600"/>
            </a:solidFill>
            <a:round/>
            <a:headEnd type="triangle" w="med" len="med"/>
            <a:tailEnd type="triangle" w="med" len="med"/>
          </a:ln>
        </p:spPr>
        <p:txBody>
          <a:bodyPr/>
          <a:lstStyle/>
          <a:p>
            <a:endParaRPr lang="el-GR"/>
          </a:p>
        </p:txBody>
      </p:sp>
      <p:sp>
        <p:nvSpPr>
          <p:cNvPr id="83993" name="Line 25"/>
          <p:cNvSpPr>
            <a:spLocks noChangeShapeType="1"/>
          </p:cNvSpPr>
          <p:nvPr/>
        </p:nvSpPr>
        <p:spPr bwMode="auto">
          <a:xfrm>
            <a:off x="5429250" y="3902075"/>
            <a:ext cx="0" cy="547688"/>
          </a:xfrm>
          <a:prstGeom prst="line">
            <a:avLst/>
          </a:prstGeom>
          <a:noFill/>
          <a:ln w="28575">
            <a:solidFill>
              <a:schemeClr val="tx1"/>
            </a:solidFill>
            <a:round/>
            <a:headEnd/>
            <a:tailEnd type="triangle" w="med" len="med"/>
          </a:ln>
        </p:spPr>
        <p:txBody>
          <a:bodyPr/>
          <a:lstStyle/>
          <a:p>
            <a:endParaRPr lang="el-GR"/>
          </a:p>
        </p:txBody>
      </p:sp>
      <p:sp>
        <p:nvSpPr>
          <p:cNvPr id="83994" name="Line 26"/>
          <p:cNvSpPr>
            <a:spLocks noChangeShapeType="1"/>
          </p:cNvSpPr>
          <p:nvPr/>
        </p:nvSpPr>
        <p:spPr bwMode="auto">
          <a:xfrm flipH="1">
            <a:off x="6324600" y="5410200"/>
            <a:ext cx="942975" cy="0"/>
          </a:xfrm>
          <a:prstGeom prst="line">
            <a:avLst/>
          </a:prstGeom>
          <a:noFill/>
          <a:ln w="28575">
            <a:solidFill>
              <a:schemeClr val="tx1"/>
            </a:solidFill>
            <a:round/>
            <a:headEnd/>
            <a:tailEnd type="triangle" w="med" len="med"/>
          </a:ln>
        </p:spPr>
        <p:txBody>
          <a:bodyPr/>
          <a:lstStyle/>
          <a:p>
            <a:endParaRPr lang="el-GR"/>
          </a:p>
        </p:txBody>
      </p:sp>
      <p:sp>
        <p:nvSpPr>
          <p:cNvPr id="83995" name="Text Box 27"/>
          <p:cNvSpPr txBox="1">
            <a:spLocks noChangeArrowheads="1"/>
          </p:cNvSpPr>
          <p:nvPr/>
        </p:nvSpPr>
        <p:spPr bwMode="auto">
          <a:xfrm>
            <a:off x="7527925" y="4841875"/>
            <a:ext cx="1470025" cy="369888"/>
          </a:xfrm>
          <a:prstGeom prst="rect">
            <a:avLst/>
          </a:prstGeom>
          <a:noFill/>
          <a:ln w="9525">
            <a:noFill/>
            <a:miter lim="800000"/>
            <a:headEnd/>
            <a:tailEnd/>
          </a:ln>
        </p:spPr>
        <p:txBody>
          <a:bodyPr wrap="none">
            <a:spAutoFit/>
          </a:bodyPr>
          <a:lstStyle/>
          <a:p>
            <a:r>
              <a:rPr lang="en-US">
                <a:latin typeface="Cambria" pitchFamily="18" charset="0"/>
              </a:rPr>
              <a:t>External cost</a:t>
            </a:r>
          </a:p>
        </p:txBody>
      </p:sp>
      <p:sp>
        <p:nvSpPr>
          <p:cNvPr id="83996" name="Line 28"/>
          <p:cNvSpPr>
            <a:spLocks noChangeShapeType="1"/>
          </p:cNvSpPr>
          <p:nvPr/>
        </p:nvSpPr>
        <p:spPr bwMode="auto">
          <a:xfrm flipH="1" flipV="1">
            <a:off x="7467600" y="4754563"/>
            <a:ext cx="381000" cy="152400"/>
          </a:xfrm>
          <a:prstGeom prst="line">
            <a:avLst/>
          </a:prstGeom>
          <a:noFill/>
          <a:ln w="9525">
            <a:solidFill>
              <a:schemeClr val="tx1"/>
            </a:solidFill>
            <a:round/>
            <a:headEnd/>
            <a:tailEnd type="triangle" w="med" len="med"/>
          </a:ln>
        </p:spPr>
        <p:txBody>
          <a:bodyPr/>
          <a:lstStyle/>
          <a:p>
            <a:endParaRPr lang="el-GR"/>
          </a:p>
        </p:txBody>
      </p:sp>
      <p:sp>
        <p:nvSpPr>
          <p:cNvPr id="83997" name="Line 29"/>
          <p:cNvSpPr>
            <a:spLocks noChangeShapeType="1"/>
          </p:cNvSpPr>
          <p:nvPr/>
        </p:nvSpPr>
        <p:spPr bwMode="auto">
          <a:xfrm flipH="1">
            <a:off x="5257800" y="5287963"/>
            <a:ext cx="1981200" cy="0"/>
          </a:xfrm>
          <a:prstGeom prst="line">
            <a:avLst/>
          </a:prstGeom>
          <a:noFill/>
          <a:ln w="9525">
            <a:solidFill>
              <a:schemeClr val="tx1"/>
            </a:solidFill>
            <a:prstDash val="dash"/>
            <a:round/>
            <a:headEnd/>
            <a:tailEnd/>
          </a:ln>
        </p:spPr>
        <p:txBody>
          <a:bodyPr/>
          <a:lstStyle/>
          <a:p>
            <a:endParaRPr lang="el-GR"/>
          </a:p>
        </p:txBody>
      </p:sp>
      <p:sp>
        <p:nvSpPr>
          <p:cNvPr id="16410" name="Text Box 30"/>
          <p:cNvSpPr txBox="1">
            <a:spLocks noChangeArrowheads="1"/>
          </p:cNvSpPr>
          <p:nvPr/>
        </p:nvSpPr>
        <p:spPr bwMode="auto">
          <a:xfrm>
            <a:off x="4937125" y="42529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1</a:t>
            </a:r>
          </a:p>
        </p:txBody>
      </p:sp>
      <p:sp>
        <p:nvSpPr>
          <p:cNvPr id="83999" name="Text Box 31"/>
          <p:cNvSpPr txBox="1">
            <a:spLocks noChangeArrowheads="1"/>
          </p:cNvSpPr>
          <p:nvPr/>
        </p:nvSpPr>
        <p:spPr bwMode="auto">
          <a:xfrm>
            <a:off x="4937125" y="36433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2</a:t>
            </a:r>
          </a:p>
        </p:txBody>
      </p:sp>
      <p:sp>
        <p:nvSpPr>
          <p:cNvPr id="84000" name="Text Box 32"/>
          <p:cNvSpPr txBox="1">
            <a:spLocks noChangeArrowheads="1"/>
          </p:cNvSpPr>
          <p:nvPr/>
        </p:nvSpPr>
        <p:spPr bwMode="auto">
          <a:xfrm>
            <a:off x="4937125" y="50911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3</a:t>
            </a:r>
          </a:p>
        </p:txBody>
      </p:sp>
      <p:sp>
        <p:nvSpPr>
          <p:cNvPr id="16413" name="Text Box 33"/>
          <p:cNvSpPr txBox="1">
            <a:spLocks noChangeArrowheads="1"/>
          </p:cNvSpPr>
          <p:nvPr/>
        </p:nvSpPr>
        <p:spPr bwMode="auto">
          <a:xfrm>
            <a:off x="6080125" y="5472113"/>
            <a:ext cx="393700" cy="366712"/>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1</a:t>
            </a:r>
          </a:p>
        </p:txBody>
      </p:sp>
      <p:sp>
        <p:nvSpPr>
          <p:cNvPr id="84002" name="Text Box 34"/>
          <p:cNvSpPr txBox="1">
            <a:spLocks noChangeArrowheads="1"/>
          </p:cNvSpPr>
          <p:nvPr/>
        </p:nvSpPr>
        <p:spPr bwMode="auto">
          <a:xfrm>
            <a:off x="6994525" y="5472113"/>
            <a:ext cx="393700" cy="366712"/>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2</a:t>
            </a:r>
          </a:p>
        </p:txBody>
      </p:sp>
      <p:sp>
        <p:nvSpPr>
          <p:cNvPr id="16415" name="Text Box 35"/>
          <p:cNvSpPr txBox="1">
            <a:spLocks noChangeArrowheads="1"/>
          </p:cNvSpPr>
          <p:nvPr/>
        </p:nvSpPr>
        <p:spPr bwMode="auto">
          <a:xfrm>
            <a:off x="6076950" y="5876925"/>
            <a:ext cx="1441450" cy="338138"/>
          </a:xfrm>
          <a:prstGeom prst="rect">
            <a:avLst/>
          </a:prstGeom>
          <a:noFill/>
          <a:ln w="9525">
            <a:noFill/>
            <a:miter lim="800000"/>
            <a:headEnd/>
            <a:tailEnd/>
          </a:ln>
        </p:spPr>
        <p:txBody>
          <a:bodyPr wrap="none">
            <a:spAutoFit/>
          </a:bodyPr>
          <a:lstStyle/>
          <a:p>
            <a:r>
              <a:rPr lang="en-US" sz="1600">
                <a:latin typeface="Cambria" pitchFamily="18" charset="0"/>
              </a:rPr>
              <a:t>Market output</a:t>
            </a:r>
          </a:p>
        </p:txBody>
      </p:sp>
      <p:sp>
        <p:nvSpPr>
          <p:cNvPr id="16416" name="Line 36"/>
          <p:cNvSpPr>
            <a:spLocks noChangeShapeType="1"/>
          </p:cNvSpPr>
          <p:nvPr/>
        </p:nvSpPr>
        <p:spPr bwMode="auto">
          <a:xfrm flipV="1">
            <a:off x="6781800" y="5745163"/>
            <a:ext cx="304800" cy="198437"/>
          </a:xfrm>
          <a:prstGeom prst="line">
            <a:avLst/>
          </a:prstGeom>
          <a:noFill/>
          <a:ln w="9525">
            <a:solidFill>
              <a:schemeClr val="tx1"/>
            </a:solidFill>
            <a:round/>
            <a:headEnd/>
            <a:tailEnd type="triangle" w="med" len="med"/>
          </a:ln>
        </p:spPr>
        <p:txBody>
          <a:bodyPr/>
          <a:lstStyle/>
          <a:p>
            <a:endParaRPr lang="el-GR"/>
          </a:p>
        </p:txBody>
      </p:sp>
      <p:sp>
        <p:nvSpPr>
          <p:cNvPr id="16417" name="Text Box 37"/>
          <p:cNvSpPr txBox="1">
            <a:spLocks noChangeArrowheads="1"/>
          </p:cNvSpPr>
          <p:nvPr/>
        </p:nvSpPr>
        <p:spPr bwMode="auto">
          <a:xfrm>
            <a:off x="4827588" y="5591175"/>
            <a:ext cx="889000" cy="584200"/>
          </a:xfrm>
          <a:prstGeom prst="rect">
            <a:avLst/>
          </a:prstGeom>
          <a:noFill/>
          <a:ln w="9525">
            <a:noFill/>
            <a:miter lim="800000"/>
            <a:headEnd/>
            <a:tailEnd/>
          </a:ln>
        </p:spPr>
        <p:txBody>
          <a:bodyPr wrap="none">
            <a:spAutoFit/>
          </a:bodyPr>
          <a:lstStyle/>
          <a:p>
            <a:r>
              <a:rPr lang="en-US" sz="1600">
                <a:latin typeface="Cambria" pitchFamily="18" charset="0"/>
              </a:rPr>
              <a:t>Optimal</a:t>
            </a:r>
          </a:p>
          <a:p>
            <a:r>
              <a:rPr lang="en-US" sz="1600">
                <a:latin typeface="Cambria" pitchFamily="18" charset="0"/>
              </a:rPr>
              <a:t>output</a:t>
            </a:r>
          </a:p>
        </p:txBody>
      </p:sp>
      <p:sp>
        <p:nvSpPr>
          <p:cNvPr id="16418" name="Line 38"/>
          <p:cNvSpPr>
            <a:spLocks noChangeShapeType="1"/>
          </p:cNvSpPr>
          <p:nvPr/>
        </p:nvSpPr>
        <p:spPr bwMode="auto">
          <a:xfrm flipV="1">
            <a:off x="5562600" y="5745163"/>
            <a:ext cx="533400" cy="198437"/>
          </a:xfrm>
          <a:prstGeom prst="line">
            <a:avLst/>
          </a:prstGeom>
          <a:noFill/>
          <a:ln w="9525">
            <a:solidFill>
              <a:schemeClr val="tx1"/>
            </a:solidFill>
            <a:round/>
            <a:headEnd/>
            <a:tailEnd type="triangle" w="med" len="med"/>
          </a:ln>
        </p:spPr>
        <p:txBody>
          <a:bodyPr/>
          <a:lstStyle/>
          <a:p>
            <a:endParaRPr lang="el-GR"/>
          </a:p>
        </p:txBody>
      </p:sp>
      <p:sp>
        <p:nvSpPr>
          <p:cNvPr id="3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b="1" dirty="0">
                <a:solidFill>
                  <a:srgbClr val="E46C0A"/>
                </a:solidFill>
                <a:latin typeface="Times New Roman" pitchFamily="18" charset="0"/>
              </a:rPr>
              <a:t>The Role of the Government</a:t>
            </a:r>
          </a:p>
        </p:txBody>
      </p:sp>
      <p:sp>
        <p:nvSpPr>
          <p:cNvPr id="3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B1D852F0-D9AD-E4AF-6B13-FA09A11C2C75}"/>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3973">
                                            <p:txEl>
                                              <p:pRg st="2" end="2"/>
                                            </p:txEl>
                                          </p:spTgt>
                                        </p:tgtEl>
                                        <p:attrNameLst>
                                          <p:attrName>style.visibility</p:attrName>
                                        </p:attrNameLst>
                                      </p:cBhvr>
                                      <p:to>
                                        <p:strVal val="visible"/>
                                      </p:to>
                                    </p:set>
                                    <p:anim calcmode="lin" valueType="num">
                                      <p:cBhvr additive="base">
                                        <p:cTn id="7" dur="500" fill="hold"/>
                                        <p:tgtEl>
                                          <p:spTgt spid="8397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39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3973">
                                            <p:txEl>
                                              <p:pRg st="3" end="3"/>
                                            </p:txEl>
                                          </p:spTgt>
                                        </p:tgtEl>
                                        <p:attrNameLst>
                                          <p:attrName>style.visibility</p:attrName>
                                        </p:attrNameLst>
                                      </p:cBhvr>
                                      <p:to>
                                        <p:strVal val="visible"/>
                                      </p:to>
                                    </p:set>
                                    <p:anim calcmode="lin" valueType="num">
                                      <p:cBhvr additive="base">
                                        <p:cTn id="13" dur="500" fill="hold"/>
                                        <p:tgtEl>
                                          <p:spTgt spid="8397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3">
                                            <p:txEl>
                                              <p:pRg st="3" end="3"/>
                                            </p:txEl>
                                          </p:spTgt>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8399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8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3986">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39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398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399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4002">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3999">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3973">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3973">
                                            <p:txEl>
                                              <p:pRg st="5" end="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399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3995">
                                            <p:txEl>
                                              <p:pRg st="0" end="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399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399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40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4" grpId="0" animBg="1"/>
      <p:bldP spid="83989" grpId="0" animBg="1"/>
      <p:bldP spid="83991" grpId="0" animBg="1"/>
      <p:bldP spid="83992" grpId="0" animBg="1"/>
      <p:bldP spid="83993" grpId="0" animBg="1"/>
      <p:bldP spid="83994" grpId="0" animBg="1"/>
      <p:bldP spid="83996" grpId="0" animBg="1"/>
      <p:bldP spid="8399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28600" y="685800"/>
            <a:ext cx="8229600" cy="914400"/>
          </a:xfrm>
        </p:spPr>
        <p:txBody>
          <a:bodyPr/>
          <a:lstStyle/>
          <a:p>
            <a:pPr eaLnBrk="1" hangingPunct="1"/>
            <a:r>
              <a:rPr lang="en-US" sz="3600" dirty="0">
                <a:latin typeface="Cambria" pitchFamily="18" charset="0"/>
              </a:rPr>
              <a:t>Correcting for Externalities</a:t>
            </a:r>
          </a:p>
        </p:txBody>
      </p:sp>
      <p:sp>
        <p:nvSpPr>
          <p:cNvPr id="86020" name="Rectangle 4"/>
          <p:cNvSpPr>
            <a:spLocks noGrp="1" noChangeArrowheads="1"/>
          </p:cNvSpPr>
          <p:nvPr>
            <p:ph sz="half" idx="1"/>
          </p:nvPr>
        </p:nvSpPr>
        <p:spPr>
          <a:xfrm>
            <a:off x="228600" y="1600200"/>
            <a:ext cx="4343400" cy="4876800"/>
          </a:xfrm>
        </p:spPr>
        <p:txBody>
          <a:bodyPr rtlCol="0">
            <a:normAutofit lnSpcReduction="10000"/>
          </a:bodyPr>
          <a:lstStyle/>
          <a:p>
            <a:pPr eaLnBrk="1" fontAlgn="auto" hangingPunct="1">
              <a:spcBef>
                <a:spcPts val="0"/>
              </a:spcBef>
              <a:spcAft>
                <a:spcPts val="0"/>
              </a:spcAft>
              <a:buFont typeface="Arial" pitchFamily="34" charset="0"/>
              <a:buChar char="•"/>
              <a:defRPr/>
            </a:pPr>
            <a:r>
              <a:rPr lang="en-US" sz="2500" dirty="0">
                <a:solidFill>
                  <a:schemeClr val="tx2"/>
                </a:solidFill>
                <a:latin typeface="Cambria" pitchFamily="18" charset="0"/>
              </a:rPr>
              <a:t>Negative externality</a:t>
            </a:r>
          </a:p>
          <a:p>
            <a:pPr lvl="1" eaLnBrk="1" fontAlgn="auto" hangingPunct="1">
              <a:spcBef>
                <a:spcPts val="0"/>
              </a:spcBef>
              <a:spcAft>
                <a:spcPts val="0"/>
              </a:spcAft>
              <a:buFont typeface="Arial" pitchFamily="34" charset="0"/>
              <a:buChar char="–"/>
              <a:defRPr/>
            </a:pPr>
            <a:r>
              <a:rPr lang="en-US" sz="1900" dirty="0">
                <a:latin typeface="Cambria" pitchFamily="18" charset="0"/>
              </a:rPr>
              <a:t>Third parties are </a:t>
            </a:r>
            <a:r>
              <a:rPr lang="en-US" sz="1900" dirty="0">
                <a:solidFill>
                  <a:schemeClr val="tx2"/>
                </a:solidFill>
                <a:latin typeface="Cambria" pitchFamily="18" charset="0"/>
              </a:rPr>
              <a:t>hurt (suffer a cost)</a:t>
            </a:r>
            <a:r>
              <a:rPr lang="en-US" sz="1900" dirty="0">
                <a:latin typeface="Cambria" pitchFamily="18" charset="0"/>
              </a:rPr>
              <a:t> because of a market transaction.</a:t>
            </a:r>
          </a:p>
          <a:p>
            <a:pPr lvl="1" eaLnBrk="1" fontAlgn="auto" hangingPunct="1">
              <a:spcBef>
                <a:spcPts val="0"/>
              </a:spcBef>
              <a:spcAft>
                <a:spcPts val="0"/>
              </a:spcAft>
              <a:buFont typeface="Arial" pitchFamily="34" charset="0"/>
              <a:buChar char="–"/>
              <a:defRPr/>
            </a:pPr>
            <a:r>
              <a:rPr lang="en-US" sz="1900" dirty="0">
                <a:solidFill>
                  <a:schemeClr val="tx2"/>
                </a:solidFill>
                <a:latin typeface="Cambria" pitchFamily="18" charset="0"/>
              </a:rPr>
              <a:t>Too much</a:t>
            </a:r>
            <a:r>
              <a:rPr lang="en-US" sz="1900" dirty="0">
                <a:latin typeface="Cambria" pitchFamily="18" charset="0"/>
              </a:rPr>
              <a:t> is produced and sold at price p</a:t>
            </a:r>
            <a:r>
              <a:rPr lang="en-US" sz="1900" baseline="-25000" dirty="0">
                <a:latin typeface="Cambria" pitchFamily="18" charset="0"/>
              </a:rPr>
              <a:t>1 </a:t>
            </a:r>
            <a:r>
              <a:rPr lang="en-US" sz="1900" dirty="0">
                <a:latin typeface="Cambria" pitchFamily="18" charset="0"/>
              </a:rPr>
              <a:t>because society’s costs are </a:t>
            </a:r>
            <a:r>
              <a:rPr lang="en-US" sz="1900" dirty="0">
                <a:solidFill>
                  <a:schemeClr val="tx2"/>
                </a:solidFill>
                <a:latin typeface="Cambria" pitchFamily="18" charset="0"/>
              </a:rPr>
              <a:t>greater than</a:t>
            </a:r>
            <a:r>
              <a:rPr lang="en-US" sz="1900" dirty="0">
                <a:latin typeface="Cambria" pitchFamily="18" charset="0"/>
              </a:rPr>
              <a:t> market costs.</a:t>
            </a:r>
          </a:p>
          <a:p>
            <a:pPr lvl="1" eaLnBrk="1" fontAlgn="auto" hangingPunct="1">
              <a:spcBef>
                <a:spcPts val="0"/>
              </a:spcBef>
              <a:spcAft>
                <a:spcPts val="0"/>
              </a:spcAft>
              <a:buFont typeface="Arial" pitchFamily="34" charset="0"/>
              <a:buChar char="–"/>
              <a:defRPr/>
            </a:pPr>
            <a:r>
              <a:rPr lang="en-US" sz="1900" dirty="0">
                <a:solidFill>
                  <a:schemeClr val="tx2"/>
                </a:solidFill>
                <a:latin typeface="Cambria" pitchFamily="18" charset="0"/>
              </a:rPr>
              <a:t>Government steps in</a:t>
            </a:r>
            <a:r>
              <a:rPr lang="en-US" sz="1900" dirty="0">
                <a:latin typeface="Cambria" pitchFamily="18" charset="0"/>
              </a:rPr>
              <a:t> to shift costs from society to the producer and the buyer.</a:t>
            </a:r>
          </a:p>
          <a:p>
            <a:pPr lvl="1" eaLnBrk="1" fontAlgn="auto" hangingPunct="1">
              <a:spcBef>
                <a:spcPts val="0"/>
              </a:spcBef>
              <a:spcAft>
                <a:spcPts val="0"/>
              </a:spcAft>
              <a:buFont typeface="Arial" pitchFamily="34" charset="0"/>
              <a:buChar char="–"/>
              <a:defRPr/>
            </a:pPr>
            <a:r>
              <a:rPr lang="en-US" sz="1900" dirty="0">
                <a:latin typeface="Cambria" pitchFamily="18" charset="0"/>
              </a:rPr>
              <a:t>Rising costs cause the supply curve to shift left.</a:t>
            </a:r>
          </a:p>
          <a:p>
            <a:pPr lvl="1" eaLnBrk="1" fontAlgn="auto" hangingPunct="1">
              <a:spcBef>
                <a:spcPts val="0"/>
              </a:spcBef>
              <a:spcAft>
                <a:spcPts val="0"/>
              </a:spcAft>
              <a:buFont typeface="Arial" pitchFamily="34" charset="0"/>
              <a:buChar char="–"/>
              <a:defRPr/>
            </a:pPr>
            <a:r>
              <a:rPr lang="en-US" sz="1900" dirty="0">
                <a:latin typeface="Cambria" pitchFamily="18" charset="0"/>
              </a:rPr>
              <a:t>Government action causes</a:t>
            </a:r>
            <a:r>
              <a:rPr lang="en-US" sz="1900" dirty="0">
                <a:solidFill>
                  <a:schemeClr val="tx2"/>
                </a:solidFill>
                <a:latin typeface="Cambria" pitchFamily="18" charset="0"/>
              </a:rPr>
              <a:t> less </a:t>
            </a:r>
            <a:r>
              <a:rPr lang="en-US" sz="1900" dirty="0">
                <a:latin typeface="Cambria" pitchFamily="18" charset="0"/>
              </a:rPr>
              <a:t>to be produced and sold at a higher price p</a:t>
            </a:r>
            <a:r>
              <a:rPr lang="en-US" sz="1900" baseline="-25000" dirty="0">
                <a:latin typeface="Cambria" pitchFamily="18" charset="0"/>
              </a:rPr>
              <a:t>2</a:t>
            </a:r>
            <a:r>
              <a:rPr lang="en-US" sz="1900" dirty="0">
                <a:latin typeface="Cambria" pitchFamily="18" charset="0"/>
              </a:rPr>
              <a:t>.</a:t>
            </a:r>
          </a:p>
          <a:p>
            <a:pPr lvl="1" eaLnBrk="1" fontAlgn="auto" hangingPunct="1">
              <a:spcBef>
                <a:spcPts val="0"/>
              </a:spcBef>
              <a:spcAft>
                <a:spcPts val="0"/>
              </a:spcAft>
              <a:buFont typeface="Arial" pitchFamily="34" charset="0"/>
              <a:buChar char="–"/>
              <a:defRPr/>
            </a:pPr>
            <a:r>
              <a:rPr lang="en-US" sz="1900" dirty="0">
                <a:latin typeface="Cambria" pitchFamily="18" charset="0"/>
              </a:rPr>
              <a:t>Example: pollution.</a:t>
            </a:r>
          </a:p>
          <a:p>
            <a:pPr eaLnBrk="1" fontAlgn="auto" hangingPunct="1">
              <a:lnSpc>
                <a:spcPct val="80000"/>
              </a:lnSpc>
              <a:spcAft>
                <a:spcPts val="0"/>
              </a:spcAft>
              <a:buFont typeface="Arial" pitchFamily="34" charset="0"/>
              <a:buChar char="•"/>
              <a:defRPr/>
            </a:pPr>
            <a:endParaRPr lang="en-US" sz="1800" dirty="0">
              <a:latin typeface="Cambria" pitchFamily="18" charset="0"/>
            </a:endParaRPr>
          </a:p>
        </p:txBody>
      </p:sp>
      <p:sp>
        <p:nvSpPr>
          <p:cNvPr id="15365" name="Rectangle 6"/>
          <p:cNvSpPr>
            <a:spLocks noChangeArrowheads="1"/>
          </p:cNvSpPr>
          <p:nvPr/>
        </p:nvSpPr>
        <p:spPr bwMode="auto">
          <a:xfrm>
            <a:off x="4648200" y="1600200"/>
            <a:ext cx="4114800" cy="4953000"/>
          </a:xfrm>
          <a:prstGeom prst="rect">
            <a:avLst/>
          </a:prstGeom>
          <a:solidFill>
            <a:schemeClr val="accent1">
              <a:lumMod val="20000"/>
              <a:lumOff val="80000"/>
            </a:schemeClr>
          </a:solidFill>
          <a:ln w="9525">
            <a:solidFill>
              <a:schemeClr val="tx1"/>
            </a:solidFill>
            <a:miter lim="800000"/>
            <a:headEnd/>
            <a:tailEnd/>
          </a:ln>
        </p:spPr>
        <p:txBody>
          <a:bodyPr wrap="none" anchor="ctr"/>
          <a:lstStyle/>
          <a:p>
            <a:pPr algn="ctr">
              <a:defRPr/>
            </a:pPr>
            <a:endParaRPr lang="en-US" dirty="0">
              <a:latin typeface="Cambria" pitchFamily="18" charset="0"/>
            </a:endParaRPr>
          </a:p>
        </p:txBody>
      </p:sp>
      <p:sp>
        <p:nvSpPr>
          <p:cNvPr id="17414" name="Line 7"/>
          <p:cNvSpPr>
            <a:spLocks noChangeShapeType="1"/>
          </p:cNvSpPr>
          <p:nvPr/>
        </p:nvSpPr>
        <p:spPr bwMode="auto">
          <a:xfrm>
            <a:off x="5334000" y="1828800"/>
            <a:ext cx="0" cy="3810000"/>
          </a:xfrm>
          <a:prstGeom prst="line">
            <a:avLst/>
          </a:prstGeom>
          <a:noFill/>
          <a:ln w="28575">
            <a:solidFill>
              <a:schemeClr val="tx1"/>
            </a:solidFill>
            <a:round/>
            <a:headEnd/>
            <a:tailEnd/>
          </a:ln>
        </p:spPr>
        <p:txBody>
          <a:bodyPr/>
          <a:lstStyle/>
          <a:p>
            <a:endParaRPr lang="el-GR"/>
          </a:p>
        </p:txBody>
      </p:sp>
      <p:sp>
        <p:nvSpPr>
          <p:cNvPr id="17415" name="Line 8"/>
          <p:cNvSpPr>
            <a:spLocks noChangeShapeType="1"/>
          </p:cNvSpPr>
          <p:nvPr/>
        </p:nvSpPr>
        <p:spPr bwMode="auto">
          <a:xfrm>
            <a:off x="5334000" y="5638800"/>
            <a:ext cx="3200400" cy="0"/>
          </a:xfrm>
          <a:prstGeom prst="line">
            <a:avLst/>
          </a:prstGeom>
          <a:noFill/>
          <a:ln w="28575">
            <a:solidFill>
              <a:schemeClr val="tx1"/>
            </a:solidFill>
            <a:round/>
            <a:headEnd/>
            <a:tailEnd/>
          </a:ln>
        </p:spPr>
        <p:txBody>
          <a:bodyPr/>
          <a:lstStyle/>
          <a:p>
            <a:endParaRPr lang="el-GR"/>
          </a:p>
        </p:txBody>
      </p:sp>
      <p:sp>
        <p:nvSpPr>
          <p:cNvPr id="17416" name="Text Box 10"/>
          <p:cNvSpPr txBox="1">
            <a:spLocks noChangeArrowheads="1"/>
          </p:cNvSpPr>
          <p:nvPr/>
        </p:nvSpPr>
        <p:spPr bwMode="auto">
          <a:xfrm>
            <a:off x="4800600" y="1295400"/>
            <a:ext cx="1463675" cy="581025"/>
          </a:xfrm>
          <a:prstGeom prst="rect">
            <a:avLst/>
          </a:prstGeom>
          <a:noFill/>
          <a:ln w="9525">
            <a:noFill/>
            <a:miter lim="800000"/>
            <a:headEnd/>
            <a:tailEnd/>
          </a:ln>
        </p:spPr>
        <p:txBody>
          <a:bodyPr wrap="none">
            <a:spAutoFit/>
          </a:bodyPr>
          <a:lstStyle/>
          <a:p>
            <a:r>
              <a:rPr lang="en-US" sz="1600">
                <a:latin typeface="Cambria" pitchFamily="18" charset="0"/>
              </a:rPr>
              <a:t>Price of</a:t>
            </a:r>
          </a:p>
          <a:p>
            <a:r>
              <a:rPr lang="en-US" sz="1600">
                <a:latin typeface="Cambria" pitchFamily="18" charset="0"/>
              </a:rPr>
              <a:t>polluting good</a:t>
            </a:r>
          </a:p>
        </p:txBody>
      </p:sp>
      <p:sp>
        <p:nvSpPr>
          <p:cNvPr id="17417" name="Text Box 11"/>
          <p:cNvSpPr txBox="1">
            <a:spLocks noChangeArrowheads="1"/>
          </p:cNvSpPr>
          <p:nvPr/>
        </p:nvSpPr>
        <p:spPr bwMode="auto">
          <a:xfrm>
            <a:off x="7924800" y="5638800"/>
            <a:ext cx="950913" cy="584200"/>
          </a:xfrm>
          <a:prstGeom prst="rect">
            <a:avLst/>
          </a:prstGeom>
          <a:noFill/>
          <a:ln w="9525">
            <a:noFill/>
            <a:miter lim="800000"/>
            <a:headEnd/>
            <a:tailEnd/>
          </a:ln>
        </p:spPr>
        <p:txBody>
          <a:bodyPr wrap="none">
            <a:spAutoFit/>
          </a:bodyPr>
          <a:lstStyle/>
          <a:p>
            <a:r>
              <a:rPr lang="en-US" sz="1600">
                <a:latin typeface="Cambria" pitchFamily="18" charset="0"/>
              </a:rPr>
              <a:t>Quantity</a:t>
            </a:r>
          </a:p>
          <a:p>
            <a:endParaRPr lang="en-US" sz="1600">
              <a:latin typeface="Cambria" pitchFamily="18" charset="0"/>
            </a:endParaRPr>
          </a:p>
        </p:txBody>
      </p:sp>
      <p:sp>
        <p:nvSpPr>
          <p:cNvPr id="17418" name="Line 12"/>
          <p:cNvSpPr>
            <a:spLocks noChangeShapeType="1"/>
          </p:cNvSpPr>
          <p:nvPr/>
        </p:nvSpPr>
        <p:spPr bwMode="auto">
          <a:xfrm>
            <a:off x="6324600" y="1905000"/>
            <a:ext cx="1905000" cy="2971800"/>
          </a:xfrm>
          <a:prstGeom prst="line">
            <a:avLst/>
          </a:prstGeom>
          <a:noFill/>
          <a:ln w="28575">
            <a:solidFill>
              <a:srgbClr val="FF0000"/>
            </a:solidFill>
            <a:round/>
            <a:headEnd/>
            <a:tailEnd/>
          </a:ln>
        </p:spPr>
        <p:txBody>
          <a:bodyPr/>
          <a:lstStyle/>
          <a:p>
            <a:endParaRPr lang="el-GR"/>
          </a:p>
        </p:txBody>
      </p:sp>
      <p:sp>
        <p:nvSpPr>
          <p:cNvPr id="17419" name="Text Box 13"/>
          <p:cNvSpPr txBox="1">
            <a:spLocks noChangeArrowheads="1"/>
          </p:cNvSpPr>
          <p:nvPr/>
        </p:nvSpPr>
        <p:spPr bwMode="auto">
          <a:xfrm>
            <a:off x="6232525" y="1555750"/>
            <a:ext cx="339725" cy="366713"/>
          </a:xfrm>
          <a:prstGeom prst="rect">
            <a:avLst/>
          </a:prstGeom>
          <a:noFill/>
          <a:ln w="9525">
            <a:noFill/>
            <a:miter lim="800000"/>
            <a:headEnd/>
            <a:tailEnd/>
          </a:ln>
        </p:spPr>
        <p:txBody>
          <a:bodyPr wrap="none">
            <a:spAutoFit/>
          </a:bodyPr>
          <a:lstStyle/>
          <a:p>
            <a:r>
              <a:rPr lang="en-US">
                <a:latin typeface="Cambria" pitchFamily="18" charset="0"/>
              </a:rPr>
              <a:t>D</a:t>
            </a:r>
          </a:p>
        </p:txBody>
      </p:sp>
      <p:sp>
        <p:nvSpPr>
          <p:cNvPr id="17420" name="Line 14"/>
          <p:cNvSpPr>
            <a:spLocks noChangeShapeType="1"/>
          </p:cNvSpPr>
          <p:nvPr/>
        </p:nvSpPr>
        <p:spPr bwMode="auto">
          <a:xfrm flipH="1">
            <a:off x="6324600" y="2590800"/>
            <a:ext cx="2133600" cy="2590800"/>
          </a:xfrm>
          <a:prstGeom prst="line">
            <a:avLst/>
          </a:prstGeom>
          <a:noFill/>
          <a:ln w="28575">
            <a:solidFill>
              <a:srgbClr val="0000FF"/>
            </a:solidFill>
            <a:round/>
            <a:headEnd/>
            <a:tailEnd/>
          </a:ln>
        </p:spPr>
        <p:txBody>
          <a:bodyPr/>
          <a:lstStyle/>
          <a:p>
            <a:endParaRPr lang="el-GR"/>
          </a:p>
        </p:txBody>
      </p:sp>
      <p:sp>
        <p:nvSpPr>
          <p:cNvPr id="86031" name="Line 15"/>
          <p:cNvSpPr>
            <a:spLocks noChangeShapeType="1"/>
          </p:cNvSpPr>
          <p:nvPr/>
        </p:nvSpPr>
        <p:spPr bwMode="auto">
          <a:xfrm flipH="1">
            <a:off x="5562600" y="2209800"/>
            <a:ext cx="2133600" cy="2590800"/>
          </a:xfrm>
          <a:prstGeom prst="line">
            <a:avLst/>
          </a:prstGeom>
          <a:noFill/>
          <a:ln w="28575">
            <a:solidFill>
              <a:srgbClr val="0000FF"/>
            </a:solidFill>
            <a:round/>
            <a:headEnd/>
            <a:tailEnd/>
          </a:ln>
        </p:spPr>
        <p:txBody>
          <a:bodyPr/>
          <a:lstStyle/>
          <a:p>
            <a:endParaRPr lang="el-GR"/>
          </a:p>
        </p:txBody>
      </p:sp>
      <p:sp>
        <p:nvSpPr>
          <p:cNvPr id="17422" name="Text Box 16"/>
          <p:cNvSpPr txBox="1">
            <a:spLocks noChangeArrowheads="1"/>
          </p:cNvSpPr>
          <p:nvPr/>
        </p:nvSpPr>
        <p:spPr bwMode="auto">
          <a:xfrm>
            <a:off x="8086725" y="2019300"/>
            <a:ext cx="895350" cy="646113"/>
          </a:xfrm>
          <a:prstGeom prst="rect">
            <a:avLst/>
          </a:prstGeom>
          <a:noFill/>
          <a:ln w="9525">
            <a:noFill/>
            <a:miter lim="800000"/>
            <a:headEnd/>
            <a:tailEnd/>
          </a:ln>
        </p:spPr>
        <p:txBody>
          <a:bodyPr wrap="none">
            <a:spAutoFit/>
          </a:bodyPr>
          <a:lstStyle/>
          <a:p>
            <a:r>
              <a:rPr lang="en-US">
                <a:latin typeface="Cambria" pitchFamily="18" charset="0"/>
              </a:rPr>
              <a:t>Market</a:t>
            </a:r>
          </a:p>
          <a:p>
            <a:r>
              <a:rPr lang="en-US">
                <a:latin typeface="Cambria" pitchFamily="18" charset="0"/>
              </a:rPr>
              <a:t> supply</a:t>
            </a:r>
            <a:endParaRPr lang="en-US" baseline="-25000">
              <a:latin typeface="Cambria" pitchFamily="18" charset="0"/>
            </a:endParaRPr>
          </a:p>
        </p:txBody>
      </p:sp>
      <p:sp>
        <p:nvSpPr>
          <p:cNvPr id="86033" name="Text Box 17"/>
          <p:cNvSpPr txBox="1">
            <a:spLocks noChangeArrowheads="1"/>
          </p:cNvSpPr>
          <p:nvPr/>
        </p:nvSpPr>
        <p:spPr bwMode="auto">
          <a:xfrm>
            <a:off x="7162800" y="1504950"/>
            <a:ext cx="842963" cy="647700"/>
          </a:xfrm>
          <a:prstGeom prst="rect">
            <a:avLst/>
          </a:prstGeom>
          <a:noFill/>
          <a:ln w="9525">
            <a:noFill/>
            <a:miter lim="800000"/>
            <a:headEnd/>
            <a:tailEnd/>
          </a:ln>
        </p:spPr>
        <p:txBody>
          <a:bodyPr wrap="none">
            <a:spAutoFit/>
          </a:bodyPr>
          <a:lstStyle/>
          <a:p>
            <a:r>
              <a:rPr lang="en-US">
                <a:latin typeface="Cambria" pitchFamily="18" charset="0"/>
              </a:rPr>
              <a:t>Social</a:t>
            </a:r>
          </a:p>
          <a:p>
            <a:r>
              <a:rPr lang="en-US">
                <a:latin typeface="Cambria" pitchFamily="18" charset="0"/>
              </a:rPr>
              <a:t>supply</a:t>
            </a:r>
          </a:p>
        </p:txBody>
      </p:sp>
      <p:sp>
        <p:nvSpPr>
          <p:cNvPr id="86034" name="Line 18"/>
          <p:cNvSpPr>
            <a:spLocks noChangeShapeType="1"/>
          </p:cNvSpPr>
          <p:nvPr/>
        </p:nvSpPr>
        <p:spPr bwMode="auto">
          <a:xfrm flipH="1">
            <a:off x="7391400" y="2667000"/>
            <a:ext cx="914400" cy="0"/>
          </a:xfrm>
          <a:prstGeom prst="line">
            <a:avLst/>
          </a:prstGeom>
          <a:noFill/>
          <a:ln w="28575">
            <a:solidFill>
              <a:schemeClr val="tx1"/>
            </a:solidFill>
            <a:round/>
            <a:headEnd/>
            <a:tailEnd type="triangle" w="med" len="med"/>
          </a:ln>
        </p:spPr>
        <p:txBody>
          <a:bodyPr/>
          <a:lstStyle/>
          <a:p>
            <a:endParaRPr lang="el-GR"/>
          </a:p>
        </p:txBody>
      </p:sp>
      <p:sp>
        <p:nvSpPr>
          <p:cNvPr id="86035" name="Line 19"/>
          <p:cNvSpPr>
            <a:spLocks noChangeShapeType="1"/>
          </p:cNvSpPr>
          <p:nvPr/>
        </p:nvSpPr>
        <p:spPr bwMode="auto">
          <a:xfrm flipH="1">
            <a:off x="5334000" y="2997200"/>
            <a:ext cx="1676400" cy="0"/>
          </a:xfrm>
          <a:prstGeom prst="line">
            <a:avLst/>
          </a:prstGeom>
          <a:noFill/>
          <a:ln w="9525">
            <a:solidFill>
              <a:schemeClr val="tx1"/>
            </a:solidFill>
            <a:prstDash val="dash"/>
            <a:round/>
            <a:headEnd/>
            <a:tailEnd/>
          </a:ln>
        </p:spPr>
        <p:txBody>
          <a:bodyPr/>
          <a:lstStyle/>
          <a:p>
            <a:endParaRPr lang="el-GR"/>
          </a:p>
        </p:txBody>
      </p:sp>
      <p:sp>
        <p:nvSpPr>
          <p:cNvPr id="17426" name="Line 20"/>
          <p:cNvSpPr>
            <a:spLocks noChangeShapeType="1"/>
          </p:cNvSpPr>
          <p:nvPr/>
        </p:nvSpPr>
        <p:spPr bwMode="auto">
          <a:xfrm flipH="1">
            <a:off x="5334000" y="3746500"/>
            <a:ext cx="2133600" cy="0"/>
          </a:xfrm>
          <a:prstGeom prst="line">
            <a:avLst/>
          </a:prstGeom>
          <a:noFill/>
          <a:ln w="9525">
            <a:solidFill>
              <a:schemeClr val="tx1"/>
            </a:solidFill>
            <a:prstDash val="dash"/>
            <a:round/>
            <a:headEnd/>
            <a:tailEnd/>
          </a:ln>
        </p:spPr>
        <p:txBody>
          <a:bodyPr/>
          <a:lstStyle/>
          <a:p>
            <a:endParaRPr lang="el-GR"/>
          </a:p>
        </p:txBody>
      </p:sp>
      <p:sp>
        <p:nvSpPr>
          <p:cNvPr id="17427" name="Line 21"/>
          <p:cNvSpPr>
            <a:spLocks noChangeShapeType="1"/>
          </p:cNvSpPr>
          <p:nvPr/>
        </p:nvSpPr>
        <p:spPr bwMode="auto">
          <a:xfrm>
            <a:off x="7505700" y="3733800"/>
            <a:ext cx="0" cy="1905000"/>
          </a:xfrm>
          <a:prstGeom prst="line">
            <a:avLst/>
          </a:prstGeom>
          <a:noFill/>
          <a:ln w="9525">
            <a:solidFill>
              <a:schemeClr val="tx1"/>
            </a:solidFill>
            <a:prstDash val="dash"/>
            <a:round/>
            <a:headEnd/>
            <a:tailEnd/>
          </a:ln>
        </p:spPr>
        <p:txBody>
          <a:bodyPr/>
          <a:lstStyle/>
          <a:p>
            <a:endParaRPr lang="el-GR"/>
          </a:p>
        </p:txBody>
      </p:sp>
      <p:sp>
        <p:nvSpPr>
          <p:cNvPr id="86038" name="Line 22"/>
          <p:cNvSpPr>
            <a:spLocks noChangeShapeType="1"/>
          </p:cNvSpPr>
          <p:nvPr/>
        </p:nvSpPr>
        <p:spPr bwMode="auto">
          <a:xfrm>
            <a:off x="7035800" y="2971800"/>
            <a:ext cx="0" cy="2667000"/>
          </a:xfrm>
          <a:prstGeom prst="line">
            <a:avLst/>
          </a:prstGeom>
          <a:noFill/>
          <a:ln w="9525">
            <a:solidFill>
              <a:schemeClr val="tx1"/>
            </a:solidFill>
            <a:prstDash val="dash"/>
            <a:round/>
            <a:headEnd/>
            <a:tailEnd/>
          </a:ln>
        </p:spPr>
        <p:txBody>
          <a:bodyPr/>
          <a:lstStyle/>
          <a:p>
            <a:endParaRPr lang="el-GR"/>
          </a:p>
        </p:txBody>
      </p:sp>
      <p:sp>
        <p:nvSpPr>
          <p:cNvPr id="17429" name="Text Box 23"/>
          <p:cNvSpPr txBox="1">
            <a:spLocks noChangeArrowheads="1"/>
          </p:cNvSpPr>
          <p:nvPr/>
        </p:nvSpPr>
        <p:spPr bwMode="auto">
          <a:xfrm>
            <a:off x="5013325" y="3536950"/>
            <a:ext cx="398463" cy="369888"/>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1</a:t>
            </a:r>
          </a:p>
        </p:txBody>
      </p:sp>
      <p:sp>
        <p:nvSpPr>
          <p:cNvPr id="86040" name="Text Box 24"/>
          <p:cNvSpPr txBox="1">
            <a:spLocks noChangeArrowheads="1"/>
          </p:cNvSpPr>
          <p:nvPr/>
        </p:nvSpPr>
        <p:spPr bwMode="auto">
          <a:xfrm>
            <a:off x="5029200" y="2819400"/>
            <a:ext cx="398463" cy="369888"/>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2</a:t>
            </a:r>
          </a:p>
        </p:txBody>
      </p:sp>
      <p:sp>
        <p:nvSpPr>
          <p:cNvPr id="17431" name="Text Box 25"/>
          <p:cNvSpPr txBox="1">
            <a:spLocks noChangeArrowheads="1"/>
          </p:cNvSpPr>
          <p:nvPr/>
        </p:nvSpPr>
        <p:spPr bwMode="auto">
          <a:xfrm>
            <a:off x="7299325" y="5594350"/>
            <a:ext cx="393700" cy="366713"/>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1</a:t>
            </a:r>
          </a:p>
        </p:txBody>
      </p:sp>
      <p:sp>
        <p:nvSpPr>
          <p:cNvPr id="86042" name="Text Box 26"/>
          <p:cNvSpPr txBox="1">
            <a:spLocks noChangeArrowheads="1"/>
          </p:cNvSpPr>
          <p:nvPr/>
        </p:nvSpPr>
        <p:spPr bwMode="auto">
          <a:xfrm>
            <a:off x="6842125" y="5594350"/>
            <a:ext cx="393700" cy="366713"/>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2</a:t>
            </a:r>
          </a:p>
        </p:txBody>
      </p:sp>
      <p:sp>
        <p:nvSpPr>
          <p:cNvPr id="86043" name="Line 27"/>
          <p:cNvSpPr>
            <a:spLocks noChangeShapeType="1"/>
          </p:cNvSpPr>
          <p:nvPr/>
        </p:nvSpPr>
        <p:spPr bwMode="auto">
          <a:xfrm flipV="1">
            <a:off x="5486400" y="2971800"/>
            <a:ext cx="0" cy="762000"/>
          </a:xfrm>
          <a:prstGeom prst="line">
            <a:avLst/>
          </a:prstGeom>
          <a:noFill/>
          <a:ln w="28575">
            <a:solidFill>
              <a:schemeClr val="tx1"/>
            </a:solidFill>
            <a:round/>
            <a:headEnd/>
            <a:tailEnd type="triangle" w="med" len="med"/>
          </a:ln>
        </p:spPr>
        <p:txBody>
          <a:bodyPr/>
          <a:lstStyle/>
          <a:p>
            <a:endParaRPr lang="el-GR"/>
          </a:p>
        </p:txBody>
      </p:sp>
      <p:sp>
        <p:nvSpPr>
          <p:cNvPr id="86044" name="Line 28"/>
          <p:cNvSpPr>
            <a:spLocks noChangeShapeType="1"/>
          </p:cNvSpPr>
          <p:nvPr/>
        </p:nvSpPr>
        <p:spPr bwMode="auto">
          <a:xfrm flipH="1">
            <a:off x="7010400" y="5486400"/>
            <a:ext cx="457200" cy="0"/>
          </a:xfrm>
          <a:prstGeom prst="line">
            <a:avLst/>
          </a:prstGeom>
          <a:noFill/>
          <a:ln w="28575">
            <a:solidFill>
              <a:schemeClr val="tx1"/>
            </a:solidFill>
            <a:round/>
            <a:headEnd/>
            <a:tailEnd type="triangle" w="med" len="med"/>
          </a:ln>
        </p:spPr>
        <p:txBody>
          <a:bodyPr/>
          <a:lstStyle/>
          <a:p>
            <a:endParaRPr lang="el-GR"/>
          </a:p>
        </p:txBody>
      </p:sp>
      <p:sp>
        <p:nvSpPr>
          <p:cNvPr id="17435" name="Text Box 29"/>
          <p:cNvSpPr txBox="1">
            <a:spLocks noChangeArrowheads="1"/>
          </p:cNvSpPr>
          <p:nvPr/>
        </p:nvSpPr>
        <p:spPr bwMode="auto">
          <a:xfrm>
            <a:off x="5943600" y="5664200"/>
            <a:ext cx="933450" cy="584200"/>
          </a:xfrm>
          <a:prstGeom prst="rect">
            <a:avLst/>
          </a:prstGeom>
          <a:noFill/>
          <a:ln w="9525">
            <a:noFill/>
            <a:miter lim="800000"/>
            <a:headEnd/>
            <a:tailEnd/>
          </a:ln>
        </p:spPr>
        <p:txBody>
          <a:bodyPr wrap="none">
            <a:spAutoFit/>
          </a:bodyPr>
          <a:lstStyle/>
          <a:p>
            <a:r>
              <a:rPr lang="en-US" sz="1600">
                <a:latin typeface="Cambria" pitchFamily="18" charset="0"/>
              </a:rPr>
              <a:t>Optimal </a:t>
            </a:r>
          </a:p>
          <a:p>
            <a:r>
              <a:rPr lang="en-US" sz="1600">
                <a:latin typeface="Cambria" pitchFamily="18" charset="0"/>
              </a:rPr>
              <a:t>output</a:t>
            </a:r>
          </a:p>
        </p:txBody>
      </p:sp>
      <p:sp>
        <p:nvSpPr>
          <p:cNvPr id="17436" name="Line 30"/>
          <p:cNvSpPr>
            <a:spLocks noChangeShapeType="1"/>
          </p:cNvSpPr>
          <p:nvPr/>
        </p:nvSpPr>
        <p:spPr bwMode="auto">
          <a:xfrm flipV="1">
            <a:off x="6705600" y="5867400"/>
            <a:ext cx="228600" cy="152400"/>
          </a:xfrm>
          <a:prstGeom prst="line">
            <a:avLst/>
          </a:prstGeom>
          <a:noFill/>
          <a:ln w="9525">
            <a:solidFill>
              <a:schemeClr val="tx1"/>
            </a:solidFill>
            <a:round/>
            <a:headEnd/>
            <a:tailEnd type="triangle" w="med" len="med"/>
          </a:ln>
        </p:spPr>
        <p:txBody>
          <a:bodyPr/>
          <a:lstStyle/>
          <a:p>
            <a:endParaRPr lang="el-GR"/>
          </a:p>
        </p:txBody>
      </p:sp>
      <p:sp>
        <p:nvSpPr>
          <p:cNvPr id="17437" name="Text Box 31"/>
          <p:cNvSpPr txBox="1">
            <a:spLocks noChangeArrowheads="1"/>
          </p:cNvSpPr>
          <p:nvPr/>
        </p:nvSpPr>
        <p:spPr bwMode="auto">
          <a:xfrm>
            <a:off x="7162800" y="5943600"/>
            <a:ext cx="1460500" cy="336550"/>
          </a:xfrm>
          <a:prstGeom prst="rect">
            <a:avLst/>
          </a:prstGeom>
          <a:noFill/>
          <a:ln w="9525">
            <a:noFill/>
            <a:miter lim="800000"/>
            <a:headEnd/>
            <a:tailEnd/>
          </a:ln>
        </p:spPr>
        <p:txBody>
          <a:bodyPr wrap="none">
            <a:spAutoFit/>
          </a:bodyPr>
          <a:lstStyle/>
          <a:p>
            <a:r>
              <a:rPr lang="en-US" sz="1600">
                <a:latin typeface="Cambria" pitchFamily="18" charset="0"/>
              </a:rPr>
              <a:t>Market output</a:t>
            </a:r>
          </a:p>
        </p:txBody>
      </p:sp>
      <p:sp>
        <p:nvSpPr>
          <p:cNvPr id="17438" name="Line 32"/>
          <p:cNvSpPr>
            <a:spLocks noChangeShapeType="1"/>
          </p:cNvSpPr>
          <p:nvPr/>
        </p:nvSpPr>
        <p:spPr bwMode="auto">
          <a:xfrm flipH="1" flipV="1">
            <a:off x="7620000" y="5791200"/>
            <a:ext cx="304800" cy="228600"/>
          </a:xfrm>
          <a:prstGeom prst="line">
            <a:avLst/>
          </a:prstGeom>
          <a:noFill/>
          <a:ln w="9525">
            <a:solidFill>
              <a:schemeClr val="tx1"/>
            </a:solidFill>
            <a:round/>
            <a:headEnd/>
            <a:tailEnd type="triangle" w="med" len="med"/>
          </a:ln>
        </p:spPr>
        <p:txBody>
          <a:bodyPr/>
          <a:lstStyle/>
          <a:p>
            <a:endParaRPr lang="el-GR"/>
          </a:p>
        </p:txBody>
      </p:sp>
      <p:sp>
        <p:nvSpPr>
          <p:cNvPr id="31"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000" dirty="0">
                <a:solidFill>
                  <a:srgbClr val="E46C0A"/>
                </a:solidFill>
                <a:latin typeface="Times New Roman" pitchFamily="18" charset="0"/>
              </a:rPr>
              <a:t>The Role </a:t>
            </a:r>
            <a:r>
              <a:rPr lang="en-US" sz="2400" dirty="0">
                <a:solidFill>
                  <a:srgbClr val="E46C0A"/>
                </a:solidFill>
                <a:latin typeface="Times New Roman" pitchFamily="18" charset="0"/>
              </a:rPr>
              <a:t>of </a:t>
            </a:r>
            <a:r>
              <a:rPr lang="en-US" dirty="0">
                <a:solidFill>
                  <a:srgbClr val="E46C0A"/>
                </a:solidFill>
                <a:latin typeface="Times New Roman" pitchFamily="18" charset="0"/>
              </a:rPr>
              <a:t>the Government</a:t>
            </a:r>
            <a:endParaRPr lang="en-US" sz="2400" dirty="0">
              <a:solidFill>
                <a:srgbClr val="E46C0A"/>
              </a:solidFill>
              <a:latin typeface="Times New Roman" pitchFamily="18" charset="0"/>
            </a:endParaRPr>
          </a:p>
        </p:txBody>
      </p:sp>
      <p:sp>
        <p:nvSpPr>
          <p:cNvPr id="32"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6AE8EA47-EEE8-D66D-D699-12E69308A84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20">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602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6020">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03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03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6033">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3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0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60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6040">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6042">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8603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6020">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6020">
                                            <p:txEl>
                                              <p:pRg st="6" end="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0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6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31" grpId="0" animBg="1"/>
      <p:bldP spid="86034" grpId="0" animBg="1"/>
      <p:bldP spid="86035" grpId="0" animBg="1"/>
      <p:bldP spid="86038" grpId="0" animBg="1"/>
      <p:bldP spid="86038" grpId="1" animBg="1"/>
      <p:bldP spid="86043" grpId="0" animBg="1"/>
      <p:bldP spid="8604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62000"/>
            <a:ext cx="8229600" cy="1143000"/>
          </a:xfrm>
        </p:spPr>
        <p:txBody>
          <a:bodyPr/>
          <a:lstStyle/>
          <a:p>
            <a:pPr eaLnBrk="1" hangingPunct="1"/>
            <a:r>
              <a:rPr lang="en-US" dirty="0"/>
              <a:t>Summary: Externalities</a:t>
            </a:r>
          </a:p>
        </p:txBody>
      </p:sp>
      <p:sp>
        <p:nvSpPr>
          <p:cNvPr id="17411" name="Rectangle 3"/>
          <p:cNvSpPr>
            <a:spLocks noGrp="1" noChangeArrowheads="1"/>
          </p:cNvSpPr>
          <p:nvPr>
            <p:ph idx="1"/>
          </p:nvPr>
        </p:nvSpPr>
        <p:spPr>
          <a:xfrm>
            <a:off x="457200" y="1905000"/>
            <a:ext cx="8229600" cy="4038600"/>
          </a:xfrm>
        </p:spPr>
        <p:txBody>
          <a:bodyPr rtlCol="0">
            <a:normAutofit fontScale="92500" lnSpcReduction="20000"/>
          </a:bodyPr>
          <a:lstStyle/>
          <a:p>
            <a:pPr eaLnBrk="1" fontAlgn="auto" hangingPunct="1">
              <a:spcAft>
                <a:spcPts val="0"/>
              </a:spcAft>
              <a:buFont typeface="Arial" pitchFamily="34" charset="0"/>
              <a:buChar char="•"/>
              <a:defRPr/>
            </a:pPr>
            <a:r>
              <a:rPr lang="en-US" dirty="0"/>
              <a:t>Positive externality</a:t>
            </a:r>
          </a:p>
          <a:p>
            <a:pPr lvl="1" eaLnBrk="1" fontAlgn="auto" hangingPunct="1">
              <a:spcAft>
                <a:spcPts val="0"/>
              </a:spcAft>
              <a:buFont typeface="Arial" pitchFamily="34" charset="0"/>
              <a:buChar char="–"/>
              <a:defRPr/>
            </a:pPr>
            <a:r>
              <a:rPr lang="en-US" dirty="0"/>
              <a:t>Society’s benefit &gt; market benefit.</a:t>
            </a:r>
          </a:p>
          <a:p>
            <a:pPr lvl="1" eaLnBrk="1" fontAlgn="auto" hangingPunct="1">
              <a:spcAft>
                <a:spcPts val="0"/>
              </a:spcAft>
              <a:buFont typeface="Arial" pitchFamily="34" charset="0"/>
              <a:buChar char="–"/>
              <a:defRPr/>
            </a:pPr>
            <a:r>
              <a:rPr lang="en-US" dirty="0"/>
              <a:t>The market underproduces.</a:t>
            </a:r>
          </a:p>
          <a:p>
            <a:pPr lvl="1" eaLnBrk="1" fontAlgn="auto" hangingPunct="1">
              <a:spcAft>
                <a:spcPts val="0"/>
              </a:spcAft>
              <a:buFont typeface="Arial" pitchFamily="34" charset="0"/>
              <a:buChar char="–"/>
              <a:defRPr/>
            </a:pPr>
            <a:r>
              <a:rPr lang="en-US" dirty="0"/>
              <a:t>The government subsidizes.</a:t>
            </a:r>
          </a:p>
          <a:p>
            <a:pPr eaLnBrk="1" fontAlgn="auto" hangingPunct="1">
              <a:spcAft>
                <a:spcPts val="0"/>
              </a:spcAft>
              <a:buFont typeface="Arial" pitchFamily="34" charset="0"/>
              <a:buChar char="•"/>
              <a:defRPr/>
            </a:pPr>
            <a:r>
              <a:rPr lang="en-US" dirty="0"/>
              <a:t>Negative externality</a:t>
            </a:r>
          </a:p>
          <a:p>
            <a:pPr lvl="1" eaLnBrk="1" fontAlgn="auto" hangingPunct="1">
              <a:spcAft>
                <a:spcPts val="0"/>
              </a:spcAft>
              <a:buFont typeface="Arial" pitchFamily="34" charset="0"/>
              <a:buChar char="–"/>
              <a:defRPr/>
            </a:pPr>
            <a:r>
              <a:rPr lang="en-US" dirty="0"/>
              <a:t>Society’s benefit &lt; market benefit, or</a:t>
            </a:r>
          </a:p>
          <a:p>
            <a:pPr lvl="1" eaLnBrk="1" fontAlgn="auto" hangingPunct="1">
              <a:spcAft>
                <a:spcPts val="0"/>
              </a:spcAft>
              <a:buFont typeface="Arial" pitchFamily="34" charset="0"/>
              <a:buChar char="–"/>
              <a:defRPr/>
            </a:pPr>
            <a:r>
              <a:rPr lang="en-US" dirty="0"/>
              <a:t>Society’s cost &gt; market cost.</a:t>
            </a:r>
          </a:p>
          <a:p>
            <a:pPr lvl="1" eaLnBrk="1" fontAlgn="auto" hangingPunct="1">
              <a:spcAft>
                <a:spcPts val="0"/>
              </a:spcAft>
              <a:buFont typeface="Arial" pitchFamily="34" charset="0"/>
              <a:buChar char="–"/>
              <a:defRPr/>
            </a:pPr>
            <a:r>
              <a:rPr lang="en-US" dirty="0"/>
              <a:t>The market overproduces.</a:t>
            </a:r>
          </a:p>
          <a:p>
            <a:pPr lvl="1" eaLnBrk="1" fontAlgn="auto" hangingPunct="1">
              <a:spcAft>
                <a:spcPts val="0"/>
              </a:spcAft>
              <a:buFont typeface="Arial" pitchFamily="34" charset="0"/>
              <a:buChar char="–"/>
              <a:defRPr/>
            </a:pPr>
            <a:r>
              <a:rPr lang="en-US" dirty="0"/>
              <a:t>The government restricts consumption or production.</a:t>
            </a:r>
          </a:p>
          <a:p>
            <a:pPr lvl="1" eaLnBrk="1" fontAlgn="auto" hangingPunct="1">
              <a:spcAft>
                <a:spcPts val="0"/>
              </a:spcAft>
              <a:buFont typeface="Arial" pitchFamily="34" charset="0"/>
              <a:buChar char="–"/>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0FA42A30-8316-7432-A358-2EFA53BEEDE9}"/>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762000"/>
            <a:ext cx="8229600" cy="1139825"/>
          </a:xfrm>
        </p:spPr>
        <p:txBody>
          <a:bodyPr lIns="90488" tIns="44450" rIns="90488" bIns="44450"/>
          <a:lstStyle/>
          <a:p>
            <a:pPr eaLnBrk="1" hangingPunct="1"/>
            <a:r>
              <a:rPr lang="en-US" dirty="0">
                <a:latin typeface="Cambria" pitchFamily="18" charset="0"/>
              </a:rPr>
              <a:t>Market Power</a:t>
            </a:r>
          </a:p>
        </p:txBody>
      </p:sp>
      <p:sp>
        <p:nvSpPr>
          <p:cNvPr id="19459" name="Rectangle 3"/>
          <p:cNvSpPr>
            <a:spLocks noGrp="1" noChangeArrowheads="1"/>
          </p:cNvSpPr>
          <p:nvPr>
            <p:ph idx="4294967295"/>
          </p:nvPr>
        </p:nvSpPr>
        <p:spPr>
          <a:xfrm>
            <a:off x="457200" y="1676400"/>
            <a:ext cx="8229600" cy="4530725"/>
          </a:xfrm>
        </p:spPr>
        <p:txBody>
          <a:bodyPr lIns="90488" tIns="44450" rIns="90488" bIns="44450"/>
          <a:lstStyle/>
          <a:p>
            <a:pPr eaLnBrk="1" hangingPunct="1"/>
            <a:r>
              <a:rPr lang="en-US" b="1">
                <a:solidFill>
                  <a:schemeClr val="tx2"/>
                </a:solidFill>
                <a:latin typeface="Cambria" pitchFamily="18" charset="0"/>
              </a:rPr>
              <a:t>Market power:</a:t>
            </a:r>
            <a:r>
              <a:rPr lang="en-US" b="1">
                <a:solidFill>
                  <a:schemeClr val="hlink"/>
                </a:solidFill>
                <a:latin typeface="Cambria" pitchFamily="18" charset="0"/>
              </a:rPr>
              <a:t> </a:t>
            </a:r>
            <a:r>
              <a:rPr lang="en-US">
                <a:latin typeface="Cambria" pitchFamily="18" charset="0"/>
              </a:rPr>
              <a:t>the ability of a firm to manipulate the price of a good in the market.</a:t>
            </a:r>
          </a:p>
          <a:p>
            <a:pPr lvl="1" eaLnBrk="1" hangingPunct="1"/>
            <a:r>
              <a:rPr lang="en-US">
                <a:latin typeface="Cambria" pitchFamily="18" charset="0"/>
              </a:rPr>
              <a:t>Thus, the firm can restrict supply in order to maximize profits rather than produce society’s desired mix of output.</a:t>
            </a:r>
          </a:p>
          <a:p>
            <a:pPr eaLnBrk="1" hangingPunct="1"/>
            <a:r>
              <a:rPr lang="en-US">
                <a:latin typeface="Cambria" pitchFamily="18" charset="0"/>
              </a:rPr>
              <a:t>Government role</a:t>
            </a:r>
          </a:p>
          <a:p>
            <a:pPr lvl="1" eaLnBrk="1" hangingPunct="1"/>
            <a:r>
              <a:rPr lang="en-US">
                <a:latin typeface="Cambria" pitchFamily="18" charset="0"/>
              </a:rPr>
              <a:t>Restrict market power.</a:t>
            </a:r>
          </a:p>
          <a:p>
            <a:pPr lvl="1" eaLnBrk="1" hangingPunct="1"/>
            <a:r>
              <a:rPr lang="en-US">
                <a:latin typeface="Cambria" pitchFamily="18" charset="0"/>
              </a:rPr>
              <a:t>Promote more competition.</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201861B8-8719-C935-C2D5-8634F904971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idx="4294967295"/>
          </p:nvPr>
        </p:nvSpPr>
        <p:spPr>
          <a:xfrm>
            <a:off x="381000" y="838200"/>
            <a:ext cx="8229600" cy="1139825"/>
          </a:xfrm>
        </p:spPr>
        <p:txBody>
          <a:bodyPr/>
          <a:lstStyle/>
          <a:p>
            <a:pPr eaLnBrk="1" hangingPunct="1"/>
            <a:r>
              <a:rPr lang="en-US" dirty="0">
                <a:latin typeface="Cambria" pitchFamily="18" charset="0"/>
              </a:rPr>
              <a:t>Inequity</a:t>
            </a:r>
          </a:p>
        </p:txBody>
      </p:sp>
      <p:sp>
        <p:nvSpPr>
          <p:cNvPr id="13315" name="Rectangle 5"/>
          <p:cNvSpPr>
            <a:spLocks noGrp="1" noChangeArrowheads="1"/>
          </p:cNvSpPr>
          <p:nvPr>
            <p:ph type="body" idx="4294967295"/>
          </p:nvPr>
        </p:nvSpPr>
        <p:spPr>
          <a:xfrm>
            <a:off x="381000" y="1717675"/>
            <a:ext cx="8229600" cy="4530725"/>
          </a:xfrm>
        </p:spPr>
        <p:txBody>
          <a:bodyPr rtlCol="0">
            <a:normAutofit fontScale="92500" lnSpcReduction="10000"/>
          </a:bodyPr>
          <a:lstStyle/>
          <a:p>
            <a:pPr eaLnBrk="1" fontAlgn="auto" hangingPunct="1">
              <a:spcAft>
                <a:spcPts val="0"/>
              </a:spcAft>
              <a:buFont typeface="Arial" pitchFamily="34" charset="0"/>
              <a:buChar char="•"/>
              <a:defRPr/>
            </a:pPr>
            <a:r>
              <a:rPr lang="en-US" b="1" dirty="0">
                <a:solidFill>
                  <a:schemeClr val="tx2"/>
                </a:solidFill>
                <a:latin typeface="Cambria" pitchFamily="18" charset="0"/>
              </a:rPr>
              <a:t>Income redistribution:</a:t>
            </a:r>
          </a:p>
          <a:p>
            <a:pPr lvl="1" eaLnBrk="1" fontAlgn="auto" hangingPunct="1">
              <a:spcAft>
                <a:spcPts val="0"/>
              </a:spcAft>
              <a:buFont typeface="Arial" pitchFamily="34" charset="0"/>
              <a:buChar char="–"/>
              <a:defRPr/>
            </a:pPr>
            <a:r>
              <a:rPr lang="en-US" dirty="0">
                <a:latin typeface="Cambria" pitchFamily="18" charset="0"/>
              </a:rPr>
              <a:t>Reduces the inequity in incomes.</a:t>
            </a:r>
          </a:p>
          <a:p>
            <a:pPr lvl="1" eaLnBrk="1" fontAlgn="auto" hangingPunct="1">
              <a:spcAft>
                <a:spcPts val="0"/>
              </a:spcAft>
              <a:buFont typeface="Arial" pitchFamily="34" charset="0"/>
              <a:buChar char="–"/>
              <a:defRPr/>
            </a:pPr>
            <a:r>
              <a:rPr lang="en-US" dirty="0">
                <a:latin typeface="Cambria" pitchFamily="18" charset="0"/>
              </a:rPr>
              <a:t>Provides a minimum amount of merit goods.</a:t>
            </a:r>
          </a:p>
          <a:p>
            <a:pPr lvl="2" eaLnBrk="1" fontAlgn="auto" hangingPunct="1">
              <a:spcAft>
                <a:spcPts val="0"/>
              </a:spcAft>
              <a:buFont typeface="Arial" pitchFamily="34" charset="0"/>
              <a:buChar char="•"/>
              <a:defRPr/>
            </a:pPr>
            <a:r>
              <a:rPr lang="en-US" b="1" dirty="0">
                <a:solidFill>
                  <a:schemeClr val="tx2"/>
                </a:solidFill>
                <a:latin typeface="Cambria" pitchFamily="18" charset="0"/>
              </a:rPr>
              <a:t>Merit good:</a:t>
            </a:r>
            <a:r>
              <a:rPr lang="en-US" dirty="0">
                <a:latin typeface="Cambria" pitchFamily="18" charset="0"/>
              </a:rPr>
              <a:t> a good society believes everyone is entitled to some minimal quantity of. </a:t>
            </a:r>
          </a:p>
          <a:p>
            <a:pPr eaLnBrk="1" fontAlgn="auto" hangingPunct="1">
              <a:spcAft>
                <a:spcPts val="0"/>
              </a:spcAft>
              <a:buFont typeface="Arial" pitchFamily="34" charset="0"/>
              <a:buChar char="•"/>
              <a:defRPr/>
            </a:pPr>
            <a:r>
              <a:rPr lang="en-US" dirty="0">
                <a:latin typeface="Cambria" pitchFamily="18" charset="0"/>
              </a:rPr>
              <a:t>Government redistributes income using</a:t>
            </a:r>
          </a:p>
          <a:p>
            <a:pPr lvl="1" eaLnBrk="1" fontAlgn="auto" hangingPunct="1">
              <a:spcAft>
                <a:spcPts val="0"/>
              </a:spcAft>
              <a:buFont typeface="Arial" pitchFamily="34" charset="0"/>
              <a:buChar char="–"/>
              <a:defRPr/>
            </a:pPr>
            <a:r>
              <a:rPr lang="en-US" dirty="0">
                <a:solidFill>
                  <a:schemeClr val="tx2"/>
                </a:solidFill>
                <a:latin typeface="Cambria" pitchFamily="18" charset="0"/>
              </a:rPr>
              <a:t>A progressive income tax system.</a:t>
            </a:r>
          </a:p>
          <a:p>
            <a:pPr lvl="2" eaLnBrk="1" fontAlgn="auto" hangingPunct="1">
              <a:spcAft>
                <a:spcPts val="0"/>
              </a:spcAft>
              <a:buFont typeface="Arial" pitchFamily="34" charset="0"/>
              <a:buChar char="•"/>
              <a:defRPr/>
            </a:pPr>
            <a:r>
              <a:rPr lang="en-US" dirty="0">
                <a:latin typeface="Cambria" pitchFamily="18" charset="0"/>
              </a:rPr>
              <a:t>Collect taxes from income earners. </a:t>
            </a:r>
          </a:p>
          <a:p>
            <a:pPr lvl="1" eaLnBrk="1" fontAlgn="auto" hangingPunct="1">
              <a:spcAft>
                <a:spcPts val="0"/>
              </a:spcAft>
              <a:buFont typeface="Arial" pitchFamily="34" charset="0"/>
              <a:buChar char="–"/>
              <a:defRPr/>
            </a:pPr>
            <a:r>
              <a:rPr lang="en-US" dirty="0">
                <a:solidFill>
                  <a:schemeClr val="tx2"/>
                </a:solidFill>
                <a:latin typeface="Cambria" pitchFamily="18" charset="0"/>
              </a:rPr>
              <a:t>Transfer payments.</a:t>
            </a:r>
          </a:p>
          <a:p>
            <a:pPr lvl="2" eaLnBrk="1" fontAlgn="auto" hangingPunct="1">
              <a:spcAft>
                <a:spcPts val="0"/>
              </a:spcAft>
              <a:buFont typeface="Arial" pitchFamily="34" charset="0"/>
              <a:buChar char="•"/>
              <a:defRPr/>
            </a:pPr>
            <a:r>
              <a:rPr lang="en-US" dirty="0">
                <a:latin typeface="Cambria" pitchFamily="18" charset="0"/>
              </a:rPr>
              <a:t>Provide payments to individuals for which no current goods and services are exchanged. </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pic>
        <p:nvPicPr>
          <p:cNvPr id="3" name="Εικόνα 2">
            <a:extLst>
              <a:ext uri="{FF2B5EF4-FFF2-40B4-BE49-F238E27FC236}">
                <a16:creationId xmlns="" xmlns:a16="http://schemas.microsoft.com/office/drawing/2014/main" id="{F7A88784-F52F-C5CD-9190-F42986C6247D}"/>
              </a:ext>
            </a:extLst>
          </p:cNvPr>
          <p:cNvPicPr>
            <a:picLocks noChangeAspect="1"/>
          </p:cNvPicPr>
          <p:nvPr/>
        </p:nvPicPr>
        <p:blipFill>
          <a:blip r:embed="rId3" cstate="print"/>
          <a:stretch>
            <a:fillRect/>
          </a:stretch>
        </p:blipFill>
        <p:spPr>
          <a:xfrm>
            <a:off x="76200" y="228600"/>
            <a:ext cx="4183117" cy="731729"/>
          </a:xfrm>
          <a:prstGeom prst="rect">
            <a:avLst/>
          </a:prstGeom>
        </p:spPr>
      </p:pic>
      <p:sp>
        <p:nvSpPr>
          <p:cNvPr id="7" name="6 - Ορθογώνιο"/>
          <p:cNvSpPr/>
          <p:nvPr/>
        </p:nvSpPr>
        <p:spPr>
          <a:xfrm>
            <a:off x="3527483" y="3244334"/>
            <a:ext cx="2089033" cy="369332"/>
          </a:xfrm>
          <a:prstGeom prst="rect">
            <a:avLst/>
          </a:prstGeom>
        </p:spPr>
        <p:txBody>
          <a:bodyPr wrap="none">
            <a:spAutoFit/>
          </a:bodyPr>
          <a:lstStyle/>
          <a:p>
            <a:pPr algn="ctr"/>
            <a:r>
              <a:rPr lang="en-US" smtClean="0">
                <a:solidFill>
                  <a:schemeClr val="bg1"/>
                </a:solidFill>
                <a:latin typeface="Times New Roman" pitchFamily="18" charset="0"/>
              </a:rPr>
              <a:t>Business Economics</a:t>
            </a:r>
            <a:endParaRPr lang="el-GR" dirty="0">
              <a:solidFill>
                <a:schemeClr val="bg1"/>
              </a:solidFill>
              <a:latin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838200"/>
            <a:ext cx="8229600" cy="1143000"/>
          </a:xfrm>
        </p:spPr>
        <p:txBody>
          <a:bodyPr/>
          <a:lstStyle/>
          <a:p>
            <a:pPr eaLnBrk="1" hangingPunct="1"/>
            <a:r>
              <a:rPr lang="en-US" dirty="0"/>
              <a:t>Macro Instability</a:t>
            </a:r>
          </a:p>
        </p:txBody>
      </p:sp>
      <p:sp>
        <p:nvSpPr>
          <p:cNvPr id="89091" name="Rectangle 3"/>
          <p:cNvSpPr>
            <a:spLocks noGrp="1" noChangeArrowheads="1"/>
          </p:cNvSpPr>
          <p:nvPr>
            <p:ph idx="1"/>
          </p:nvPr>
        </p:nvSpPr>
        <p:spPr>
          <a:xfrm>
            <a:off x="457200" y="2133600"/>
            <a:ext cx="8229600" cy="4038600"/>
          </a:xfrm>
        </p:spPr>
        <p:txBody>
          <a:bodyPr rtlCol="0">
            <a:normAutofit fontScale="92500" lnSpcReduction="20000"/>
          </a:bodyPr>
          <a:lstStyle/>
          <a:p>
            <a:pPr eaLnBrk="1" fontAlgn="auto" hangingPunct="1">
              <a:spcAft>
                <a:spcPts val="0"/>
              </a:spcAft>
              <a:buFont typeface="Arial" pitchFamily="34" charset="0"/>
              <a:buChar char="•"/>
              <a:defRPr/>
            </a:pPr>
            <a:r>
              <a:rPr lang="en-US" dirty="0"/>
              <a:t>The goal of macro intervention is to foster economic growth.</a:t>
            </a:r>
          </a:p>
          <a:p>
            <a:pPr lvl="1" eaLnBrk="1" fontAlgn="auto" hangingPunct="1">
              <a:spcAft>
                <a:spcPts val="0"/>
              </a:spcAft>
              <a:buFont typeface="Arial" pitchFamily="34" charset="0"/>
              <a:buChar char="–"/>
              <a:defRPr/>
            </a:pPr>
            <a:r>
              <a:rPr lang="en-US" dirty="0"/>
              <a:t>Move out of inefficiency and up on the PPC.</a:t>
            </a:r>
          </a:p>
          <a:p>
            <a:pPr lvl="2" eaLnBrk="1" fontAlgn="auto" hangingPunct="1">
              <a:spcAft>
                <a:spcPts val="0"/>
              </a:spcAft>
              <a:buFont typeface="Arial" pitchFamily="34" charset="0"/>
              <a:buChar char="•"/>
              <a:defRPr/>
            </a:pPr>
            <a:r>
              <a:rPr lang="en-US" dirty="0"/>
              <a:t>Reduce unemployment.</a:t>
            </a:r>
          </a:p>
          <a:p>
            <a:pPr lvl="1" eaLnBrk="1" fontAlgn="auto" hangingPunct="1">
              <a:spcAft>
                <a:spcPts val="0"/>
              </a:spcAft>
              <a:buFont typeface="Arial" pitchFamily="34" charset="0"/>
              <a:buChar char="–"/>
              <a:defRPr/>
            </a:pPr>
            <a:r>
              <a:rPr lang="en-US" dirty="0"/>
              <a:t>Avoid inflation.</a:t>
            </a:r>
          </a:p>
          <a:p>
            <a:pPr lvl="2" eaLnBrk="1" fontAlgn="auto" hangingPunct="1">
              <a:spcAft>
                <a:spcPts val="0"/>
              </a:spcAft>
              <a:buFont typeface="Arial" pitchFamily="34" charset="0"/>
              <a:buChar char="•"/>
              <a:defRPr/>
            </a:pPr>
            <a:r>
              <a:rPr lang="en-US" dirty="0"/>
              <a:t>Stable prices.</a:t>
            </a:r>
          </a:p>
          <a:p>
            <a:pPr lvl="1" eaLnBrk="1" fontAlgn="auto" hangingPunct="1">
              <a:spcAft>
                <a:spcPts val="0"/>
              </a:spcAft>
              <a:buFont typeface="Arial" pitchFamily="34" charset="0"/>
              <a:buChar char="–"/>
              <a:defRPr/>
            </a:pPr>
            <a:r>
              <a:rPr lang="en-US" dirty="0"/>
              <a:t>Increase our capacity to produce.</a:t>
            </a:r>
          </a:p>
          <a:p>
            <a:pPr lvl="2" eaLnBrk="1" fontAlgn="auto" hangingPunct="1">
              <a:spcAft>
                <a:spcPts val="0"/>
              </a:spcAft>
              <a:buFont typeface="Arial" pitchFamily="34" charset="0"/>
              <a:buChar char="•"/>
              <a:defRPr/>
            </a:pPr>
            <a:r>
              <a:rPr lang="en-US" dirty="0"/>
              <a:t>Economic growth.</a:t>
            </a:r>
          </a:p>
          <a:p>
            <a:pPr eaLnBrk="1" fontAlgn="auto" hangingPunct="1">
              <a:spcAft>
                <a:spcPts val="0"/>
              </a:spcAft>
              <a:buFont typeface="Arial" pitchFamily="34" charset="0"/>
              <a:buChar char="•"/>
              <a:defRPr/>
            </a:pPr>
            <a:r>
              <a:rPr lang="en-US" dirty="0"/>
              <a:t>Government uses macroeconomic policies in an attempt to meet these goals.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915D63FA-8BE7-F470-173E-43894894E582}"/>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838200"/>
            <a:ext cx="8229600" cy="1143000"/>
          </a:xfrm>
        </p:spPr>
        <p:txBody>
          <a:bodyPr/>
          <a:lstStyle/>
          <a:p>
            <a:pPr eaLnBrk="1" hangingPunct="1"/>
            <a:r>
              <a:rPr lang="en-US" dirty="0"/>
              <a:t>Growth of Government</a:t>
            </a:r>
          </a:p>
        </p:txBody>
      </p:sp>
      <p:sp>
        <p:nvSpPr>
          <p:cNvPr id="20483" name="Rectangle 3"/>
          <p:cNvSpPr>
            <a:spLocks noGrp="1" noChangeArrowheads="1"/>
          </p:cNvSpPr>
          <p:nvPr>
            <p:ph idx="1"/>
          </p:nvPr>
        </p:nvSpPr>
        <p:spPr>
          <a:xfrm>
            <a:off x="457200" y="1905000"/>
            <a:ext cx="8229600" cy="4038600"/>
          </a:xfrm>
        </p:spPr>
        <p:txBody>
          <a:bodyPr rtlCol="0">
            <a:normAutofit/>
          </a:bodyPr>
          <a:lstStyle/>
          <a:p>
            <a:pPr eaLnBrk="1" fontAlgn="auto" hangingPunct="1">
              <a:spcAft>
                <a:spcPts val="0"/>
              </a:spcAft>
              <a:buFont typeface="Arial" pitchFamily="34" charset="0"/>
              <a:buChar char="•"/>
              <a:defRPr/>
            </a:pPr>
            <a:r>
              <a:rPr lang="en-US" dirty="0"/>
              <a:t>When society perceives a problem, it looks to government to “fix” the problem, which provides justification for government intervention in the economy.</a:t>
            </a:r>
          </a:p>
          <a:p>
            <a:pPr eaLnBrk="1" fontAlgn="auto" hangingPunct="1">
              <a:spcAft>
                <a:spcPts val="0"/>
              </a:spcAft>
              <a:buFont typeface="Arial" pitchFamily="34" charset="0"/>
              <a:buChar char="•"/>
              <a:defRPr/>
            </a:pPr>
            <a:r>
              <a:rPr lang="en-US" dirty="0"/>
              <a:t>As a result, most of the governments in the World have increased in size during time</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pic>
        <p:nvPicPr>
          <p:cNvPr id="3" name="Εικόνα 2">
            <a:extLst>
              <a:ext uri="{FF2B5EF4-FFF2-40B4-BE49-F238E27FC236}">
                <a16:creationId xmlns="" xmlns:a16="http://schemas.microsoft.com/office/drawing/2014/main" id="{23F218CC-6C46-3FCE-2827-4EF58B72C96D}"/>
              </a:ext>
            </a:extLst>
          </p:cNvPr>
          <p:cNvPicPr>
            <a:picLocks noChangeAspect="1"/>
          </p:cNvPicPr>
          <p:nvPr/>
        </p:nvPicPr>
        <p:blipFill>
          <a:blip r:embed="rId3" cstate="print"/>
          <a:stretch>
            <a:fillRect/>
          </a:stretch>
        </p:blipFill>
        <p:spPr>
          <a:xfrm>
            <a:off x="76200" y="228600"/>
            <a:ext cx="4183117" cy="731729"/>
          </a:xfrm>
          <a:prstGeom prst="rect">
            <a:avLst/>
          </a:prstGeom>
        </p:spPr>
      </p:pic>
      <p:sp>
        <p:nvSpPr>
          <p:cNvPr id="7" name="6 - Ορθογώνιο"/>
          <p:cNvSpPr/>
          <p:nvPr/>
        </p:nvSpPr>
        <p:spPr>
          <a:xfrm>
            <a:off x="3527483" y="3244334"/>
            <a:ext cx="2089033" cy="369332"/>
          </a:xfrm>
          <a:prstGeom prst="rect">
            <a:avLst/>
          </a:prstGeom>
        </p:spPr>
        <p:txBody>
          <a:bodyPr wrap="none">
            <a:spAutoFit/>
          </a:bodyPr>
          <a:lstStyle/>
          <a:p>
            <a:pPr algn="ctr"/>
            <a:r>
              <a:rPr lang="en-US" dirty="0" smtClean="0">
                <a:solidFill>
                  <a:schemeClr val="bg1"/>
                </a:solidFill>
                <a:latin typeface="Times New Roman" pitchFamily="18" charset="0"/>
              </a:rPr>
              <a:t>Business Economics</a:t>
            </a:r>
            <a:endParaRPr lang="el-GR" dirty="0">
              <a:solidFill>
                <a:schemeClr val="bg1"/>
              </a:solidFill>
              <a:latin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838200"/>
            <a:ext cx="8229600" cy="1143000"/>
          </a:xfrm>
        </p:spPr>
        <p:txBody>
          <a:bodyPr/>
          <a:lstStyle/>
          <a:p>
            <a:pPr eaLnBrk="1" hangingPunct="1"/>
            <a:r>
              <a:rPr lang="en-US" dirty="0"/>
              <a:t>Government Finances</a:t>
            </a:r>
          </a:p>
        </p:txBody>
      </p:sp>
      <p:sp>
        <p:nvSpPr>
          <p:cNvPr id="91139" name="Rectangle 3"/>
          <p:cNvSpPr>
            <a:spLocks noGrp="1" noChangeArrowheads="1"/>
          </p:cNvSpPr>
          <p:nvPr>
            <p:ph idx="1"/>
          </p:nvPr>
        </p:nvSpPr>
        <p:spPr>
          <a:xfrm>
            <a:off x="457200" y="2286000"/>
            <a:ext cx="8229600" cy="4038600"/>
          </a:xfrm>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dirty="0"/>
              <a:t>Each level of government (federal, state, and local) creates a budget of fund inflows and outflows.</a:t>
            </a:r>
          </a:p>
          <a:p>
            <a:pPr eaLnBrk="1" fontAlgn="auto" hangingPunct="1">
              <a:lnSpc>
                <a:spcPct val="90000"/>
              </a:lnSpc>
              <a:spcAft>
                <a:spcPts val="0"/>
              </a:spcAft>
              <a:buFont typeface="Arial" pitchFamily="34" charset="0"/>
              <a:buChar char="•"/>
              <a:defRPr/>
            </a:pPr>
            <a:r>
              <a:rPr lang="en-US" dirty="0"/>
              <a:t>Inflows (sources of funds).</a:t>
            </a:r>
          </a:p>
          <a:p>
            <a:pPr lvl="1" eaLnBrk="1" fontAlgn="auto" hangingPunct="1">
              <a:lnSpc>
                <a:spcPct val="90000"/>
              </a:lnSpc>
              <a:spcAft>
                <a:spcPts val="0"/>
              </a:spcAft>
              <a:buFont typeface="Arial" pitchFamily="34" charset="0"/>
              <a:buChar char="–"/>
              <a:defRPr/>
            </a:pPr>
            <a:r>
              <a:rPr lang="en-US" dirty="0"/>
              <a:t>Taxes (and fees/user charges).</a:t>
            </a:r>
          </a:p>
          <a:p>
            <a:pPr lvl="1" eaLnBrk="1" fontAlgn="auto" hangingPunct="1">
              <a:lnSpc>
                <a:spcPct val="90000"/>
              </a:lnSpc>
              <a:spcAft>
                <a:spcPts val="0"/>
              </a:spcAft>
              <a:buFont typeface="Arial" pitchFamily="34" charset="0"/>
              <a:buChar char="–"/>
              <a:defRPr/>
            </a:pPr>
            <a:r>
              <a:rPr lang="en-US" dirty="0"/>
              <a:t>Borrowing.</a:t>
            </a:r>
          </a:p>
          <a:p>
            <a:pPr eaLnBrk="1" fontAlgn="auto" hangingPunct="1">
              <a:lnSpc>
                <a:spcPct val="90000"/>
              </a:lnSpc>
              <a:spcAft>
                <a:spcPts val="0"/>
              </a:spcAft>
              <a:buFont typeface="Arial" pitchFamily="34" charset="0"/>
              <a:buChar char="•"/>
              <a:defRPr/>
            </a:pPr>
            <a:r>
              <a:rPr lang="en-US" dirty="0"/>
              <a:t>Outflows (uses of funds).</a:t>
            </a:r>
          </a:p>
          <a:p>
            <a:pPr lvl="1" eaLnBrk="1" fontAlgn="auto" hangingPunct="1">
              <a:lnSpc>
                <a:spcPct val="90000"/>
              </a:lnSpc>
              <a:spcAft>
                <a:spcPts val="0"/>
              </a:spcAft>
              <a:buFont typeface="Arial" pitchFamily="34" charset="0"/>
              <a:buChar char="–"/>
              <a:defRPr/>
            </a:pPr>
            <a:r>
              <a:rPr lang="en-US" dirty="0"/>
              <a:t>Purchases of goods and services.</a:t>
            </a:r>
          </a:p>
          <a:p>
            <a:pPr lvl="1" eaLnBrk="1" fontAlgn="auto" hangingPunct="1">
              <a:lnSpc>
                <a:spcPct val="90000"/>
              </a:lnSpc>
              <a:spcAft>
                <a:spcPts val="0"/>
              </a:spcAft>
              <a:buFont typeface="Arial" pitchFamily="34" charset="0"/>
              <a:buChar char="–"/>
              <a:defRPr/>
            </a:pPr>
            <a:r>
              <a:rPr lang="en-US" dirty="0"/>
              <a:t>Payments for resources used.</a:t>
            </a:r>
          </a:p>
          <a:p>
            <a:pPr lvl="1" eaLnBrk="1" fontAlgn="auto" hangingPunct="1">
              <a:lnSpc>
                <a:spcPct val="90000"/>
              </a:lnSpc>
              <a:spcAft>
                <a:spcPts val="0"/>
              </a:spcAft>
              <a:buFont typeface="Arial" pitchFamily="34" charset="0"/>
              <a:buChar char="–"/>
              <a:defRPr/>
            </a:pPr>
            <a:r>
              <a:rPr lang="en-US" dirty="0"/>
              <a:t>Transfer payments.</a:t>
            </a:r>
          </a:p>
          <a:p>
            <a:pPr lvl="1" eaLnBrk="1" fontAlgn="auto" hangingPunct="1">
              <a:lnSpc>
                <a:spcPct val="90000"/>
              </a:lnSpc>
              <a:spcAft>
                <a:spcPts val="0"/>
              </a:spcAft>
              <a:buFont typeface="Arial" pitchFamily="34" charset="0"/>
              <a:buChar char="–"/>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B92389A4-C08A-95D7-67DC-E24433408A80}"/>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219200"/>
            <a:ext cx="8229600" cy="609600"/>
          </a:xfrm>
        </p:spPr>
        <p:txBody>
          <a:bodyPr/>
          <a:lstStyle/>
          <a:p>
            <a:pPr eaLnBrk="1" hangingPunct="1"/>
            <a:r>
              <a:rPr lang="en-US" dirty="0"/>
              <a:t>Taxation</a:t>
            </a:r>
          </a:p>
        </p:txBody>
      </p:sp>
      <p:sp>
        <p:nvSpPr>
          <p:cNvPr id="110595" name="Rectangle 3"/>
          <p:cNvSpPr>
            <a:spLocks noGrp="1" noChangeArrowheads="1"/>
          </p:cNvSpPr>
          <p:nvPr>
            <p:ph idx="1"/>
          </p:nvPr>
        </p:nvSpPr>
        <p:spPr>
          <a:xfrm>
            <a:off x="457200" y="1981200"/>
            <a:ext cx="8229600" cy="4267200"/>
          </a:xfrm>
        </p:spPr>
        <p:txBody>
          <a:bodyPr rtlCol="0">
            <a:normAutofit fontScale="92500" lnSpcReduction="20000"/>
          </a:bodyPr>
          <a:lstStyle/>
          <a:p>
            <a:pPr eaLnBrk="1" fontAlgn="auto" hangingPunct="1">
              <a:spcAft>
                <a:spcPts val="0"/>
              </a:spcAft>
              <a:buFont typeface="Arial" pitchFamily="34" charset="0"/>
              <a:buChar char="•"/>
              <a:defRPr/>
            </a:pPr>
            <a:r>
              <a:rPr lang="en-US" sz="3000" dirty="0"/>
              <a:t>Taxes pay for government spending.</a:t>
            </a:r>
          </a:p>
          <a:p>
            <a:pPr eaLnBrk="1" fontAlgn="auto" hangingPunct="1">
              <a:spcAft>
                <a:spcPts val="0"/>
              </a:spcAft>
              <a:buFont typeface="Arial" pitchFamily="34" charset="0"/>
              <a:buChar char="•"/>
              <a:defRPr/>
            </a:pPr>
            <a:r>
              <a:rPr lang="en-US" sz="3000" dirty="0"/>
              <a:t>There is a </a:t>
            </a:r>
            <a:r>
              <a:rPr lang="en-US" sz="3000" b="1" dirty="0"/>
              <a:t>change in the output mix </a:t>
            </a:r>
            <a:r>
              <a:rPr lang="en-US" sz="3000" dirty="0"/>
              <a:t>as more </a:t>
            </a:r>
            <a:r>
              <a:rPr lang="en-US" sz="3000" b="1" dirty="0"/>
              <a:t>government spending absorbs factors of production </a:t>
            </a:r>
            <a:r>
              <a:rPr lang="en-US" sz="3000" dirty="0"/>
              <a:t>that could be used to produce consumer goods.</a:t>
            </a:r>
          </a:p>
          <a:p>
            <a:pPr eaLnBrk="1" fontAlgn="auto" hangingPunct="1">
              <a:spcAft>
                <a:spcPts val="0"/>
              </a:spcAft>
              <a:buFont typeface="Arial" pitchFamily="34" charset="0"/>
              <a:buChar char="•"/>
              <a:defRPr/>
            </a:pPr>
            <a:r>
              <a:rPr lang="en-US" sz="3000" dirty="0"/>
              <a:t>The </a:t>
            </a:r>
            <a:r>
              <a:rPr lang="en-US" sz="3000" b="1" dirty="0">
                <a:solidFill>
                  <a:schemeClr val="tx2"/>
                </a:solidFill>
              </a:rPr>
              <a:t>opportunity cost of taxation</a:t>
            </a:r>
            <a:r>
              <a:rPr lang="en-US" sz="3000" dirty="0"/>
              <a:t> is measured by the </a:t>
            </a:r>
            <a:r>
              <a:rPr lang="en-US" sz="3000" b="1" dirty="0"/>
              <a:t>private-sector output sacrificed</a:t>
            </a:r>
            <a:r>
              <a:rPr lang="en-US" sz="3000" dirty="0"/>
              <a:t> when government employs scarce factors of production.</a:t>
            </a:r>
          </a:p>
          <a:p>
            <a:pPr eaLnBrk="1" fontAlgn="auto" hangingPunct="1">
              <a:spcAft>
                <a:spcPts val="0"/>
              </a:spcAft>
              <a:buFont typeface="Arial" pitchFamily="34" charset="0"/>
              <a:buChar char="•"/>
              <a:defRPr/>
            </a:pPr>
            <a:r>
              <a:rPr lang="en-US" sz="3000" dirty="0"/>
              <a:t>The primary function of taxes is to transfer command over resources (purchasing power) from the private sector to the public sector.</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1AA9E3A3-766E-B200-5560-D9BA1F3D0D9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990600"/>
            <a:ext cx="8229600" cy="1143000"/>
          </a:xfrm>
        </p:spPr>
        <p:txBody>
          <a:bodyPr/>
          <a:lstStyle/>
          <a:p>
            <a:pPr eaLnBrk="1" hangingPunct="1"/>
            <a:r>
              <a:rPr lang="en-US" dirty="0"/>
              <a:t>Income Tax</a:t>
            </a:r>
          </a:p>
        </p:txBody>
      </p:sp>
      <p:sp>
        <p:nvSpPr>
          <p:cNvPr id="29699" name="Rectangle 3"/>
          <p:cNvSpPr>
            <a:spLocks noGrp="1" noChangeArrowheads="1"/>
          </p:cNvSpPr>
          <p:nvPr>
            <p:ph idx="1"/>
          </p:nvPr>
        </p:nvSpPr>
        <p:spPr>
          <a:xfrm>
            <a:off x="457200" y="1905000"/>
            <a:ext cx="8229600" cy="4038600"/>
          </a:xfrm>
        </p:spPr>
        <p:txBody>
          <a:bodyPr/>
          <a:lstStyle/>
          <a:p>
            <a:pPr eaLnBrk="1" hangingPunct="1"/>
            <a:r>
              <a:rPr lang="en-US"/>
              <a:t>Income taxes: the largest single source of government revenue.</a:t>
            </a:r>
          </a:p>
          <a:p>
            <a:pPr eaLnBrk="1" hangingPunct="1"/>
            <a:r>
              <a:rPr lang="en-US"/>
              <a:t>It is a progressive tax system.</a:t>
            </a:r>
          </a:p>
          <a:p>
            <a:pPr lvl="1" eaLnBrk="1" hangingPunct="1"/>
            <a:r>
              <a:rPr lang="en-US"/>
              <a:t>As income rises, the tax rate also rises.</a:t>
            </a:r>
          </a:p>
          <a:p>
            <a:pPr lvl="1" eaLnBrk="1" hangingPunct="1"/>
            <a:r>
              <a:rPr lang="en-US"/>
              <a:t>Compared to those with lower incomes, those with higher incomes:</a:t>
            </a:r>
          </a:p>
          <a:p>
            <a:pPr lvl="2" eaLnBrk="1" hangingPunct="1"/>
            <a:r>
              <a:rPr lang="en-US"/>
              <a:t>Pay more taxes.</a:t>
            </a:r>
          </a:p>
          <a:p>
            <a:pPr lvl="2" eaLnBrk="1" hangingPunct="1"/>
            <a:r>
              <a:rPr lang="en-US"/>
              <a:t>Pay a greater fraction of their income in taxes.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482D9215-BEBF-3DF9-42AF-114476CD371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38200"/>
            <a:ext cx="8229600" cy="1139825"/>
          </a:xfrm>
        </p:spPr>
        <p:txBody>
          <a:bodyPr/>
          <a:lstStyle/>
          <a:p>
            <a:pPr eaLnBrk="1" hangingPunct="1"/>
            <a:r>
              <a:rPr lang="en-US" dirty="0">
                <a:latin typeface="Cambria" pitchFamily="18" charset="0"/>
              </a:rPr>
              <a:t>Society’s Goal</a:t>
            </a:r>
          </a:p>
        </p:txBody>
      </p:sp>
      <p:sp>
        <p:nvSpPr>
          <p:cNvPr id="7171" name="Rectangle 3"/>
          <p:cNvSpPr>
            <a:spLocks noGrp="1" noChangeArrowheads="1"/>
          </p:cNvSpPr>
          <p:nvPr>
            <p:ph type="body" sz="half" idx="1"/>
          </p:nvPr>
        </p:nvSpPr>
        <p:spPr>
          <a:xfrm>
            <a:off x="304800" y="1828800"/>
            <a:ext cx="4038600" cy="4302125"/>
          </a:xfrm>
        </p:spPr>
        <p:txBody>
          <a:bodyPr/>
          <a:lstStyle/>
          <a:p>
            <a:pPr eaLnBrk="1" hangingPunct="1"/>
            <a:r>
              <a:rPr lang="en-US" sz="2800">
                <a:latin typeface="Cambria" pitchFamily="18" charset="0"/>
              </a:rPr>
              <a:t>To produce an optimal mix of output.</a:t>
            </a:r>
          </a:p>
          <a:p>
            <a:pPr eaLnBrk="1" hangingPunct="1"/>
            <a:r>
              <a:rPr lang="en-US" sz="2800">
                <a:solidFill>
                  <a:schemeClr val="tx2"/>
                </a:solidFill>
                <a:latin typeface="Cambria" pitchFamily="18" charset="0"/>
              </a:rPr>
              <a:t>Optimal mix of output:</a:t>
            </a:r>
            <a:r>
              <a:rPr lang="en-US" sz="2800">
                <a:latin typeface="Cambria" pitchFamily="18" charset="0"/>
              </a:rPr>
              <a:t> the most desirable combination of output attainable using existing resources, technology, and social values.</a:t>
            </a:r>
          </a:p>
        </p:txBody>
      </p:sp>
      <p:sp>
        <p:nvSpPr>
          <p:cNvPr id="7172" name="Text Box 5"/>
          <p:cNvSpPr txBox="1">
            <a:spLocks noChangeArrowheads="1"/>
          </p:cNvSpPr>
          <p:nvPr/>
        </p:nvSpPr>
        <p:spPr bwMode="auto">
          <a:xfrm>
            <a:off x="5775325" y="2317750"/>
            <a:ext cx="184150" cy="366713"/>
          </a:xfrm>
          <a:prstGeom prst="rect">
            <a:avLst/>
          </a:prstGeom>
          <a:noFill/>
          <a:ln w="9525">
            <a:noFill/>
            <a:miter lim="800000"/>
            <a:headEnd/>
            <a:tailEnd/>
          </a:ln>
        </p:spPr>
        <p:txBody>
          <a:bodyPr wrap="none">
            <a:spAutoFit/>
          </a:bodyPr>
          <a:lstStyle/>
          <a:p>
            <a:endParaRPr lang="el-GR">
              <a:latin typeface="Cambria" pitchFamily="18" charset="0"/>
            </a:endParaRPr>
          </a:p>
        </p:txBody>
      </p:sp>
      <p:pic>
        <p:nvPicPr>
          <p:cNvPr id="7173" name="Picture 7"/>
          <p:cNvPicPr>
            <a:picLocks noChangeAspect="1" noChangeArrowheads="1"/>
          </p:cNvPicPr>
          <p:nvPr/>
        </p:nvPicPr>
        <p:blipFill>
          <a:blip r:embed="rId3" cstate="print"/>
          <a:srcRect/>
          <a:stretch>
            <a:fillRect/>
          </a:stretch>
        </p:blipFill>
        <p:spPr bwMode="auto">
          <a:xfrm>
            <a:off x="4267200" y="2362200"/>
            <a:ext cx="4679950" cy="2895600"/>
          </a:xfrm>
          <a:prstGeom prst="rect">
            <a:avLst/>
          </a:prstGeom>
          <a:noFill/>
          <a:ln w="9525">
            <a:noFill/>
            <a:miter lim="800000"/>
            <a:headEnd/>
            <a:tailEnd/>
          </a:ln>
        </p:spPr>
      </p:pic>
      <p:sp>
        <p:nvSpPr>
          <p:cNvPr id="6"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7"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B856362D-EFF8-FF21-C67F-6A8491F1F648}"/>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990600"/>
            <a:ext cx="8229600" cy="1143000"/>
          </a:xfrm>
        </p:spPr>
        <p:txBody>
          <a:bodyPr/>
          <a:lstStyle/>
          <a:p>
            <a:pPr eaLnBrk="1" hangingPunct="1"/>
            <a:r>
              <a:rPr lang="en-US" dirty="0"/>
              <a:t>Social Security Tax</a:t>
            </a:r>
          </a:p>
        </p:txBody>
      </p:sp>
      <p:sp>
        <p:nvSpPr>
          <p:cNvPr id="30723" name="Rectangle 3"/>
          <p:cNvSpPr>
            <a:spLocks noGrp="1" noChangeArrowheads="1"/>
          </p:cNvSpPr>
          <p:nvPr>
            <p:ph idx="1"/>
          </p:nvPr>
        </p:nvSpPr>
        <p:spPr>
          <a:xfrm>
            <a:off x="457200" y="2286000"/>
            <a:ext cx="8229600" cy="4038600"/>
          </a:xfrm>
        </p:spPr>
        <p:txBody>
          <a:bodyPr/>
          <a:lstStyle/>
          <a:p>
            <a:pPr eaLnBrk="1" hangingPunct="1"/>
            <a:r>
              <a:rPr lang="en-US" dirty="0"/>
              <a:t>It is a regressive tax system.</a:t>
            </a:r>
          </a:p>
          <a:p>
            <a:pPr lvl="1" eaLnBrk="1" hangingPunct="1"/>
            <a:r>
              <a:rPr lang="en-US" dirty="0"/>
              <a:t>As income rises, the tax rate falls.</a:t>
            </a:r>
          </a:p>
          <a:p>
            <a:pPr lvl="1" eaLnBrk="1" hangingPunct="1"/>
            <a:r>
              <a:rPr lang="en-US" dirty="0"/>
              <a:t>Compared to those with lower incomes, those with higher incomes:</a:t>
            </a:r>
          </a:p>
          <a:p>
            <a:pPr lvl="2" eaLnBrk="1" hangingPunct="1"/>
            <a:r>
              <a:rPr lang="en-US" dirty="0"/>
              <a:t>Pay more taxes.</a:t>
            </a:r>
          </a:p>
          <a:p>
            <a:pPr lvl="2" eaLnBrk="1" hangingPunct="1"/>
            <a:r>
              <a:rPr lang="en-US" dirty="0"/>
              <a:t>But pay a smaller fraction of their income in taxes. </a:t>
            </a:r>
          </a:p>
          <a:p>
            <a:pPr lvl="1" eaLnBrk="1" hangingPunct="1"/>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B64C2E86-3B7F-DE83-2DFA-057602CCDA9B}"/>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914400"/>
            <a:ext cx="8229600" cy="1143000"/>
          </a:xfrm>
        </p:spPr>
        <p:txBody>
          <a:bodyPr/>
          <a:lstStyle/>
          <a:p>
            <a:pPr eaLnBrk="1" hangingPunct="1"/>
            <a:r>
              <a:rPr lang="en-US" dirty="0"/>
              <a:t>Other Taxes</a:t>
            </a:r>
          </a:p>
        </p:txBody>
      </p:sp>
      <p:sp>
        <p:nvSpPr>
          <p:cNvPr id="29699" name="Rectangle 3"/>
          <p:cNvSpPr>
            <a:spLocks noGrp="1" noChangeArrowheads="1"/>
          </p:cNvSpPr>
          <p:nvPr>
            <p:ph idx="1"/>
          </p:nvPr>
        </p:nvSpPr>
        <p:spPr>
          <a:xfrm>
            <a:off x="457200" y="1905000"/>
            <a:ext cx="8229600" cy="4038600"/>
          </a:xfrm>
        </p:spPr>
        <p:txBody>
          <a:bodyPr rtlCol="0">
            <a:normAutofit lnSpcReduction="10000"/>
          </a:bodyPr>
          <a:lstStyle/>
          <a:p>
            <a:pPr eaLnBrk="1" fontAlgn="auto" hangingPunct="1">
              <a:spcAft>
                <a:spcPts val="0"/>
              </a:spcAft>
              <a:buFont typeface="Arial" pitchFamily="34" charset="0"/>
              <a:buChar char="•"/>
              <a:defRPr/>
            </a:pPr>
            <a:r>
              <a:rPr lang="en-US" dirty="0"/>
              <a:t>Corporate taxes.</a:t>
            </a:r>
          </a:p>
          <a:p>
            <a:pPr lvl="1" eaLnBrk="1" fontAlgn="auto" hangingPunct="1">
              <a:spcAft>
                <a:spcPts val="0"/>
              </a:spcAft>
              <a:buFont typeface="Arial" pitchFamily="34" charset="0"/>
              <a:buChar char="–"/>
              <a:defRPr/>
            </a:pPr>
            <a:r>
              <a:rPr lang="en-US" dirty="0"/>
              <a:t>Usually </a:t>
            </a:r>
            <a:r>
              <a:rPr lang="en-US" b="1" dirty="0"/>
              <a:t>passed on to the customer </a:t>
            </a:r>
            <a:r>
              <a:rPr lang="en-US" dirty="0"/>
              <a:t>in higher prices.</a:t>
            </a:r>
          </a:p>
          <a:p>
            <a:pPr lvl="1" eaLnBrk="1" fontAlgn="auto" hangingPunct="1">
              <a:spcAft>
                <a:spcPts val="0"/>
              </a:spcAft>
              <a:buFont typeface="Arial" pitchFamily="34" charset="0"/>
              <a:buChar char="–"/>
              <a:defRPr/>
            </a:pPr>
            <a:r>
              <a:rPr lang="en-US" dirty="0"/>
              <a:t>It is a progressive tax system to the corporation.</a:t>
            </a:r>
          </a:p>
          <a:p>
            <a:pPr eaLnBrk="1" fontAlgn="auto" hangingPunct="1">
              <a:spcAft>
                <a:spcPts val="0"/>
              </a:spcAft>
              <a:buFont typeface="Arial" pitchFamily="34" charset="0"/>
              <a:buChar char="•"/>
              <a:defRPr/>
            </a:pPr>
            <a:r>
              <a:rPr lang="en-US" dirty="0"/>
              <a:t>Excise taxes.</a:t>
            </a:r>
          </a:p>
          <a:p>
            <a:pPr lvl="1" eaLnBrk="1" fontAlgn="auto" hangingPunct="1">
              <a:spcAft>
                <a:spcPts val="0"/>
              </a:spcAft>
              <a:buFont typeface="Arial" pitchFamily="34" charset="0"/>
              <a:buChar char="–"/>
              <a:defRPr/>
            </a:pPr>
            <a:r>
              <a:rPr lang="en-US" dirty="0"/>
              <a:t>Imposed on </a:t>
            </a:r>
            <a:r>
              <a:rPr lang="en-US" b="1" dirty="0"/>
              <a:t>a specific good </a:t>
            </a:r>
            <a:r>
              <a:rPr lang="en-US" dirty="0"/>
              <a:t>or service.</a:t>
            </a:r>
          </a:p>
          <a:p>
            <a:pPr lvl="1" eaLnBrk="1" fontAlgn="auto" hangingPunct="1">
              <a:spcAft>
                <a:spcPts val="0"/>
              </a:spcAft>
              <a:buFont typeface="Arial" pitchFamily="34" charset="0"/>
              <a:buChar char="–"/>
              <a:defRPr/>
            </a:pPr>
            <a:r>
              <a:rPr lang="en-US" dirty="0"/>
              <a:t>Some are imposed to discourage production and consumption of these goods (e.g. tobacco)</a:t>
            </a:r>
          </a:p>
          <a:p>
            <a:pPr lvl="1" eaLnBrk="1" fontAlgn="auto" hangingPunct="1">
              <a:spcAft>
                <a:spcPts val="0"/>
              </a:spcAft>
              <a:buFont typeface="Wingdings" pitchFamily="2" charset="2"/>
              <a:buNone/>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259FDA63-66E5-3DAF-02DC-ECBEF4019D62}"/>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914400"/>
            <a:ext cx="8229600" cy="1143000"/>
          </a:xfrm>
        </p:spPr>
        <p:txBody>
          <a:bodyPr/>
          <a:lstStyle/>
          <a:p>
            <a:pPr eaLnBrk="1" hangingPunct="1"/>
            <a:r>
              <a:rPr lang="en-US" dirty="0"/>
              <a:t>Other Taxes</a:t>
            </a:r>
          </a:p>
        </p:txBody>
      </p:sp>
      <p:sp>
        <p:nvSpPr>
          <p:cNvPr id="30723" name="Rectangle 3"/>
          <p:cNvSpPr>
            <a:spLocks noGrp="1" noChangeArrowheads="1"/>
          </p:cNvSpPr>
          <p:nvPr>
            <p:ph idx="1"/>
          </p:nvPr>
        </p:nvSpPr>
        <p:spPr>
          <a:xfrm>
            <a:off x="457200" y="1905000"/>
            <a:ext cx="8229600" cy="4038600"/>
          </a:xfrm>
        </p:spPr>
        <p:txBody>
          <a:bodyPr rtlCol="0">
            <a:normAutofit fontScale="92500"/>
          </a:bodyPr>
          <a:lstStyle/>
          <a:p>
            <a:pPr eaLnBrk="1" fontAlgn="auto" hangingPunct="1">
              <a:spcAft>
                <a:spcPts val="0"/>
              </a:spcAft>
              <a:buFont typeface="Arial" pitchFamily="34" charset="0"/>
              <a:buChar char="•"/>
              <a:defRPr/>
            </a:pPr>
            <a:r>
              <a:rPr lang="en-US" dirty="0"/>
              <a:t>Property tax.</a:t>
            </a:r>
          </a:p>
          <a:p>
            <a:pPr lvl="1" eaLnBrk="1" fontAlgn="auto" hangingPunct="1">
              <a:spcAft>
                <a:spcPts val="0"/>
              </a:spcAft>
              <a:buFont typeface="Arial" pitchFamily="34" charset="0"/>
              <a:buChar char="–"/>
              <a:defRPr/>
            </a:pPr>
            <a:r>
              <a:rPr lang="en-US" dirty="0"/>
              <a:t>A major source of </a:t>
            </a:r>
            <a:r>
              <a:rPr lang="en-US" b="1" dirty="0"/>
              <a:t>local taxes</a:t>
            </a:r>
            <a:r>
              <a:rPr lang="en-US" dirty="0"/>
              <a:t>.</a:t>
            </a:r>
          </a:p>
          <a:p>
            <a:pPr lvl="1" eaLnBrk="1" fontAlgn="auto" hangingPunct="1">
              <a:spcAft>
                <a:spcPts val="0"/>
              </a:spcAft>
              <a:buFont typeface="Arial" pitchFamily="34" charset="0"/>
              <a:buChar char="–"/>
              <a:defRPr/>
            </a:pPr>
            <a:r>
              <a:rPr lang="en-US" dirty="0"/>
              <a:t>It is a regressive tax, since poorer people devote a larger portion of their income to housing costs.</a:t>
            </a:r>
          </a:p>
          <a:p>
            <a:pPr eaLnBrk="1" fontAlgn="auto" hangingPunct="1">
              <a:spcAft>
                <a:spcPts val="0"/>
              </a:spcAft>
              <a:buFont typeface="Arial" pitchFamily="34" charset="0"/>
              <a:buChar char="•"/>
              <a:defRPr/>
            </a:pPr>
            <a:r>
              <a:rPr lang="en-US" dirty="0"/>
              <a:t>Sales tax.</a:t>
            </a:r>
          </a:p>
          <a:p>
            <a:pPr lvl="1" eaLnBrk="1" fontAlgn="auto" hangingPunct="1">
              <a:spcAft>
                <a:spcPts val="0"/>
              </a:spcAft>
              <a:buFont typeface="Arial" pitchFamily="34" charset="0"/>
              <a:buChar char="–"/>
              <a:defRPr/>
            </a:pPr>
            <a:r>
              <a:rPr lang="en-US" dirty="0"/>
              <a:t>Another major source of local taxes.</a:t>
            </a:r>
          </a:p>
          <a:p>
            <a:pPr lvl="1" eaLnBrk="1" fontAlgn="auto" hangingPunct="1">
              <a:spcAft>
                <a:spcPts val="0"/>
              </a:spcAft>
              <a:buFont typeface="Arial" pitchFamily="34" charset="0"/>
              <a:buChar char="–"/>
              <a:defRPr/>
            </a:pPr>
            <a:r>
              <a:rPr lang="en-US" dirty="0"/>
              <a:t>It is also a regressive tax, since poorer people tend to spend all of their income while richer people do not.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329507E6-5578-B52B-E37C-8EBF624EED0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762000"/>
            <a:ext cx="8229600" cy="1139825"/>
          </a:xfrm>
        </p:spPr>
        <p:txBody>
          <a:bodyPr lIns="90488" tIns="44450" rIns="90488" bIns="44450"/>
          <a:lstStyle/>
          <a:p>
            <a:pPr eaLnBrk="1" hangingPunct="1"/>
            <a:r>
              <a:rPr lang="en-US" dirty="0">
                <a:latin typeface="Cambria" pitchFamily="18" charset="0"/>
              </a:rPr>
              <a:t>Government Failure</a:t>
            </a:r>
          </a:p>
        </p:txBody>
      </p:sp>
      <p:sp>
        <p:nvSpPr>
          <p:cNvPr id="33795" name="Rectangle 3"/>
          <p:cNvSpPr>
            <a:spLocks noGrp="1" noChangeArrowheads="1"/>
          </p:cNvSpPr>
          <p:nvPr>
            <p:ph sz="half" idx="1"/>
          </p:nvPr>
        </p:nvSpPr>
        <p:spPr>
          <a:xfrm>
            <a:off x="228600" y="2209800"/>
            <a:ext cx="3962400" cy="4038600"/>
          </a:xfrm>
        </p:spPr>
        <p:txBody>
          <a:bodyPr lIns="90488" tIns="44450" rIns="90488" bIns="44450"/>
          <a:lstStyle/>
          <a:p>
            <a:pPr eaLnBrk="1" hangingPunct="1"/>
            <a:r>
              <a:rPr lang="en-US" sz="2500" dirty="0">
                <a:cs typeface="Times New Roman" pitchFamily="18" charset="0"/>
              </a:rPr>
              <a:t>Government intervention should move the mix of output closer to society’s desired mix.</a:t>
            </a:r>
          </a:p>
          <a:p>
            <a:pPr eaLnBrk="1" hangingPunct="1"/>
            <a:r>
              <a:rPr lang="en-US" sz="2500" b="1" dirty="0">
                <a:solidFill>
                  <a:schemeClr val="tx2"/>
                </a:solidFill>
                <a:cs typeface="Times New Roman" pitchFamily="18" charset="0"/>
              </a:rPr>
              <a:t>Government failure:</a:t>
            </a:r>
            <a:r>
              <a:rPr lang="en-US" sz="2500" b="1" dirty="0">
                <a:solidFill>
                  <a:schemeClr val="hlink"/>
                </a:solidFill>
                <a:cs typeface="Times New Roman" pitchFamily="18" charset="0"/>
              </a:rPr>
              <a:t> </a:t>
            </a:r>
            <a:r>
              <a:rPr lang="en-US" sz="2500" b="1" dirty="0">
                <a:cs typeface="Times New Roman" pitchFamily="18" charset="0"/>
              </a:rPr>
              <a:t>government intervention fails to improve economic outcomes and may worsen outcomes</a:t>
            </a:r>
            <a:r>
              <a:rPr lang="en-US" sz="2500" dirty="0">
                <a:cs typeface="Times New Roman" pitchFamily="18" charset="0"/>
              </a:rPr>
              <a:t>.</a:t>
            </a:r>
          </a:p>
          <a:p>
            <a:pPr lvl="1" eaLnBrk="1" hangingPunct="1"/>
            <a:endParaRPr lang="en-US" sz="2000" dirty="0">
              <a:cs typeface="Times New Roman" pitchFamily="18" charset="0"/>
            </a:endParaRPr>
          </a:p>
        </p:txBody>
      </p:sp>
      <p:pic>
        <p:nvPicPr>
          <p:cNvPr id="33796" name="Picture 7"/>
          <p:cNvPicPr>
            <a:picLocks noChangeAspect="1" noChangeArrowheads="1"/>
          </p:cNvPicPr>
          <p:nvPr/>
        </p:nvPicPr>
        <p:blipFill>
          <a:blip r:embed="rId3" cstate="print"/>
          <a:srcRect/>
          <a:stretch>
            <a:fillRect/>
          </a:stretch>
        </p:blipFill>
        <p:spPr bwMode="auto">
          <a:xfrm>
            <a:off x="4191000" y="1954213"/>
            <a:ext cx="4876800" cy="3227387"/>
          </a:xfrm>
          <a:prstGeom prst="rect">
            <a:avLst/>
          </a:prstGeom>
          <a:noFill/>
          <a:ln w="9525">
            <a:noFill/>
            <a:miter lim="800000"/>
            <a:headEnd/>
            <a:tailEnd/>
          </a:ln>
        </p:spPr>
      </p:pic>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1FF6CC16-FE46-C15C-37C5-0EEEB5654362}"/>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914400"/>
            <a:ext cx="8229600" cy="1143000"/>
          </a:xfrm>
        </p:spPr>
        <p:txBody>
          <a:bodyPr/>
          <a:lstStyle/>
          <a:p>
            <a:pPr eaLnBrk="1" hangingPunct="1"/>
            <a:r>
              <a:rPr lang="en-US" dirty="0"/>
              <a:t>Perceptions of Waste</a:t>
            </a:r>
          </a:p>
        </p:txBody>
      </p:sp>
      <p:sp>
        <p:nvSpPr>
          <p:cNvPr id="114691" name="Rectangle 3"/>
          <p:cNvSpPr>
            <a:spLocks noGrp="1" noChangeArrowheads="1"/>
          </p:cNvSpPr>
          <p:nvPr>
            <p:ph idx="1"/>
          </p:nvPr>
        </p:nvSpPr>
        <p:spPr>
          <a:xfrm>
            <a:off x="457200" y="2209800"/>
            <a:ext cx="8229600" cy="4038600"/>
          </a:xfrm>
        </p:spPr>
        <p:txBody>
          <a:bodyPr rtlCol="0">
            <a:normAutofit fontScale="92500" lnSpcReduction="10000"/>
          </a:bodyPr>
          <a:lstStyle/>
          <a:p>
            <a:pPr eaLnBrk="1" fontAlgn="auto" hangingPunct="1">
              <a:spcAft>
                <a:spcPts val="0"/>
              </a:spcAft>
              <a:buFont typeface="Arial" pitchFamily="34" charset="0"/>
              <a:buChar char="•"/>
              <a:defRPr/>
            </a:pPr>
            <a:r>
              <a:rPr lang="en-US" dirty="0"/>
              <a:t>Public perception is that </a:t>
            </a:r>
            <a:r>
              <a:rPr lang="en-US" b="1" dirty="0"/>
              <a:t>the government isn’t producing as many services as it could </a:t>
            </a:r>
            <a:r>
              <a:rPr lang="en-US" dirty="0"/>
              <a:t>with the resources at its disposal.</a:t>
            </a:r>
          </a:p>
          <a:p>
            <a:pPr lvl="1" eaLnBrk="1" fontAlgn="auto" hangingPunct="1">
              <a:spcAft>
                <a:spcPts val="0"/>
              </a:spcAft>
              <a:buFont typeface="Arial" pitchFamily="34" charset="0"/>
              <a:buChar char="–"/>
              <a:defRPr/>
            </a:pPr>
            <a:r>
              <a:rPr lang="en-US" dirty="0"/>
              <a:t>This inefficiency </a:t>
            </a:r>
            <a:r>
              <a:rPr lang="en-US" b="1" dirty="0"/>
              <a:t>pushes the economy inside the PPC</a:t>
            </a:r>
            <a:r>
              <a:rPr lang="en-US" dirty="0"/>
              <a:t>.</a:t>
            </a:r>
          </a:p>
          <a:p>
            <a:pPr eaLnBrk="1" fontAlgn="auto" hangingPunct="1">
              <a:spcAft>
                <a:spcPts val="0"/>
              </a:spcAft>
              <a:buFont typeface="Arial" pitchFamily="34" charset="0"/>
              <a:buChar char="•"/>
              <a:defRPr/>
            </a:pPr>
            <a:r>
              <a:rPr lang="en-US" dirty="0"/>
              <a:t>A related question is: are we giving up too many private-sector goods in order to get those services?</a:t>
            </a:r>
          </a:p>
          <a:p>
            <a:pPr lvl="1" eaLnBrk="1" fontAlgn="auto" hangingPunct="1">
              <a:spcAft>
                <a:spcPts val="0"/>
              </a:spcAft>
              <a:buFont typeface="Arial" pitchFamily="34" charset="0"/>
              <a:buChar char="–"/>
              <a:defRPr/>
            </a:pPr>
            <a:r>
              <a:rPr lang="en-US" b="1" dirty="0"/>
              <a:t>Is the opportunity cost too high</a:t>
            </a:r>
            <a:r>
              <a:rPr lang="en-US" dirty="0"/>
              <a:t>?</a:t>
            </a:r>
          </a:p>
          <a:p>
            <a:pPr lvl="1" eaLnBrk="1" fontAlgn="auto" hangingPunct="1">
              <a:spcAft>
                <a:spcPts val="0"/>
              </a:spcAft>
              <a:buFont typeface="Arial" pitchFamily="34" charset="0"/>
              <a:buChar char="–"/>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72131B88-0901-0BA2-D832-3989B58BBBD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143000"/>
            <a:ext cx="8229600" cy="1143000"/>
          </a:xfrm>
        </p:spPr>
        <p:txBody>
          <a:bodyPr/>
          <a:lstStyle/>
          <a:p>
            <a:pPr eaLnBrk="1" hangingPunct="1"/>
            <a:r>
              <a:rPr lang="en-US" dirty="0"/>
              <a:t>Valuation of Costs and Benefits</a:t>
            </a:r>
          </a:p>
        </p:txBody>
      </p:sp>
      <p:sp>
        <p:nvSpPr>
          <p:cNvPr id="35843" name="Rectangle 3"/>
          <p:cNvSpPr>
            <a:spLocks noGrp="1" noChangeArrowheads="1"/>
          </p:cNvSpPr>
          <p:nvPr>
            <p:ph idx="1"/>
          </p:nvPr>
        </p:nvSpPr>
        <p:spPr>
          <a:xfrm>
            <a:off x="457200" y="2438400"/>
            <a:ext cx="8229600" cy="3505200"/>
          </a:xfrm>
        </p:spPr>
        <p:txBody>
          <a:bodyPr/>
          <a:lstStyle/>
          <a:p>
            <a:pPr eaLnBrk="1" hangingPunct="1"/>
            <a:r>
              <a:rPr lang="en-US" dirty="0"/>
              <a:t>Additional public-sector activity is desirable only if the benefits from that activity exceed its opportunity costs.</a:t>
            </a:r>
          </a:p>
          <a:p>
            <a:pPr lvl="1" eaLnBrk="1" hangingPunct="1"/>
            <a:r>
              <a:rPr lang="en-US" dirty="0"/>
              <a:t>How do we identify the benefits?</a:t>
            </a:r>
          </a:p>
          <a:p>
            <a:pPr lvl="1" eaLnBrk="1" hangingPunct="1"/>
            <a:r>
              <a:rPr lang="en-US" dirty="0"/>
              <a:t>How do we enumerate the costs?</a:t>
            </a:r>
          </a:p>
          <a:p>
            <a:pPr lvl="1" eaLnBrk="1" hangingPunct="1"/>
            <a:r>
              <a:rPr lang="en-US" dirty="0"/>
              <a:t>Whose values should be used to do this?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72DE4674-2AB3-F410-BDEC-001B2798DF8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219200" y="990600"/>
            <a:ext cx="7467600" cy="1143000"/>
          </a:xfrm>
        </p:spPr>
        <p:txBody>
          <a:bodyPr/>
          <a:lstStyle/>
          <a:p>
            <a:r>
              <a:rPr lang="en-US" sz="3200" dirty="0"/>
              <a:t>The Environment – A Case Study of the Role of Government </a:t>
            </a:r>
            <a:endParaRPr lang="en-US" dirty="0"/>
          </a:p>
        </p:txBody>
      </p:sp>
      <p:sp>
        <p:nvSpPr>
          <p:cNvPr id="3" name="Content Placeholder 2"/>
          <p:cNvSpPr>
            <a:spLocks noGrp="1"/>
          </p:cNvSpPr>
          <p:nvPr>
            <p:ph idx="1"/>
          </p:nvPr>
        </p:nvSpPr>
        <p:spPr>
          <a:xfrm>
            <a:off x="457200" y="2286000"/>
            <a:ext cx="8229600" cy="3657600"/>
          </a:xfrm>
        </p:spPr>
        <p:txBody>
          <a:bodyPr rtlCol="0">
            <a:normAutofit fontScale="92500"/>
          </a:bodyPr>
          <a:lstStyle/>
          <a:p>
            <a:pPr fontAlgn="auto">
              <a:spcAft>
                <a:spcPts val="0"/>
              </a:spcAft>
              <a:buFont typeface="Arial" pitchFamily="34" charset="0"/>
              <a:buChar char="•"/>
              <a:defRPr/>
            </a:pPr>
            <a:r>
              <a:rPr lang="en-US" dirty="0"/>
              <a:t>Everyone wants a cleaner and safer environment.</a:t>
            </a:r>
          </a:p>
          <a:p>
            <a:pPr lvl="1" fontAlgn="auto">
              <a:spcAft>
                <a:spcPts val="0"/>
              </a:spcAft>
              <a:buFont typeface="Arial" pitchFamily="34" charset="0"/>
              <a:buChar char="–"/>
              <a:defRPr/>
            </a:pPr>
            <a:r>
              <a:rPr lang="en-US" dirty="0"/>
              <a:t>Why don’t we just stop polluting?</a:t>
            </a:r>
          </a:p>
          <a:p>
            <a:pPr lvl="1" fontAlgn="auto">
              <a:spcAft>
                <a:spcPts val="0"/>
              </a:spcAft>
              <a:buFont typeface="Arial" pitchFamily="34" charset="0"/>
              <a:buChar char="–"/>
              <a:defRPr/>
            </a:pPr>
            <a:r>
              <a:rPr lang="en-US" dirty="0"/>
              <a:t>Why doesn’t the government force us to stop polluting?</a:t>
            </a:r>
          </a:p>
          <a:p>
            <a:pPr fontAlgn="auto">
              <a:spcAft>
                <a:spcPts val="0"/>
              </a:spcAft>
              <a:buFont typeface="Arial" pitchFamily="34" charset="0"/>
              <a:buChar char="•"/>
              <a:defRPr/>
            </a:pPr>
            <a:r>
              <a:rPr lang="en-US" b="1" dirty="0"/>
              <a:t>To reduce pollution, we must change economic behavior</a:t>
            </a:r>
            <a:r>
              <a:rPr lang="en-US" dirty="0"/>
              <a:t> – change our patterns of consumption and production.</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AA7BCA05-1586-1F0D-B52F-E9F9F2E1F4A3}"/>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19200"/>
            <a:ext cx="8229600" cy="1143000"/>
          </a:xfrm>
        </p:spPr>
        <p:txBody>
          <a:bodyPr/>
          <a:lstStyle/>
          <a:p>
            <a:r>
              <a:rPr lang="en-US" dirty="0"/>
              <a:t>The Environmental Threat</a:t>
            </a:r>
          </a:p>
        </p:txBody>
      </p:sp>
      <p:sp>
        <p:nvSpPr>
          <p:cNvPr id="3" name="Content Placeholder 2"/>
          <p:cNvSpPr>
            <a:spLocks noGrp="1"/>
          </p:cNvSpPr>
          <p:nvPr>
            <p:ph idx="1"/>
          </p:nvPr>
        </p:nvSpPr>
        <p:spPr>
          <a:xfrm>
            <a:off x="457200" y="2514600"/>
            <a:ext cx="8229600" cy="3429000"/>
          </a:xfrm>
        </p:spPr>
        <p:txBody>
          <a:bodyPr rtlCol="0">
            <a:normAutofit fontScale="92500" lnSpcReduction="20000"/>
          </a:bodyPr>
          <a:lstStyle/>
          <a:p>
            <a:pPr fontAlgn="auto">
              <a:spcAft>
                <a:spcPts val="0"/>
              </a:spcAft>
              <a:buFont typeface="Arial" pitchFamily="34" charset="0"/>
              <a:buChar char="•"/>
              <a:defRPr/>
            </a:pPr>
            <a:r>
              <a:rPr lang="en-US" dirty="0"/>
              <a:t>We know the sources of environmental damage, and we have the knowledge and resources to do something about it. </a:t>
            </a:r>
          </a:p>
          <a:p>
            <a:pPr fontAlgn="auto">
              <a:spcAft>
                <a:spcPts val="0"/>
              </a:spcAft>
              <a:buFont typeface="Arial" pitchFamily="34" charset="0"/>
              <a:buChar char="•"/>
              <a:defRPr/>
            </a:pPr>
            <a:r>
              <a:rPr lang="en-US" dirty="0"/>
              <a:t>We also </a:t>
            </a:r>
            <a:r>
              <a:rPr lang="en-US" b="1" dirty="0"/>
              <a:t>know more about the economics of pollution</a:t>
            </a:r>
            <a:r>
              <a:rPr lang="en-US" dirty="0"/>
              <a:t>.</a:t>
            </a:r>
          </a:p>
          <a:p>
            <a:pPr lvl="1" fontAlgn="auto">
              <a:spcAft>
                <a:spcPts val="0"/>
              </a:spcAft>
              <a:buFont typeface="Arial" pitchFamily="34" charset="0"/>
              <a:buChar char="–"/>
              <a:defRPr/>
            </a:pPr>
            <a:r>
              <a:rPr lang="en-US" dirty="0"/>
              <a:t>We know the costs of doing nothing (health and environmental degradation).</a:t>
            </a:r>
          </a:p>
          <a:p>
            <a:pPr lvl="1" fontAlgn="auto">
              <a:spcAft>
                <a:spcPts val="0"/>
              </a:spcAft>
              <a:buFont typeface="Arial" pitchFamily="34" charset="0"/>
              <a:buChar char="–"/>
              <a:defRPr/>
            </a:pPr>
            <a:r>
              <a:rPr lang="en-US" dirty="0"/>
              <a:t>We know the costs of doing something (abatement).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37FDF34A-18F9-0D88-83BA-A63FA28C6CF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914400"/>
            <a:ext cx="8229600" cy="1143000"/>
          </a:xfrm>
        </p:spPr>
        <p:txBody>
          <a:bodyPr/>
          <a:lstStyle/>
          <a:p>
            <a:r>
              <a:rPr lang="en-US" dirty="0"/>
              <a:t>Assigning Prices</a:t>
            </a:r>
          </a:p>
        </p:txBody>
      </p:sp>
      <p:sp>
        <p:nvSpPr>
          <p:cNvPr id="3" name="Content Placeholder 2"/>
          <p:cNvSpPr>
            <a:spLocks noGrp="1"/>
          </p:cNvSpPr>
          <p:nvPr>
            <p:ph idx="1"/>
          </p:nvPr>
        </p:nvSpPr>
        <p:spPr>
          <a:xfrm>
            <a:off x="457200" y="2209800"/>
            <a:ext cx="8229600" cy="4267200"/>
          </a:xfrm>
        </p:spPr>
        <p:txBody>
          <a:bodyPr rtlCol="0">
            <a:normAutofit fontScale="92500"/>
          </a:bodyPr>
          <a:lstStyle/>
          <a:p>
            <a:pPr fontAlgn="auto">
              <a:spcAft>
                <a:spcPts val="0"/>
              </a:spcAft>
              <a:buFont typeface="Arial" pitchFamily="34" charset="0"/>
              <a:buChar char="•"/>
              <a:defRPr/>
            </a:pPr>
            <a:r>
              <a:rPr lang="en-US" dirty="0"/>
              <a:t>Can we </a:t>
            </a:r>
            <a:r>
              <a:rPr lang="en-US" b="1" dirty="0"/>
              <a:t>assign prices to the environment</a:t>
            </a:r>
            <a:r>
              <a:rPr lang="en-US" dirty="0"/>
              <a:t>?</a:t>
            </a:r>
          </a:p>
          <a:p>
            <a:pPr fontAlgn="auto">
              <a:spcAft>
                <a:spcPts val="0"/>
              </a:spcAft>
              <a:buFont typeface="Arial" pitchFamily="34" charset="0"/>
              <a:buChar char="•"/>
              <a:defRPr/>
            </a:pPr>
            <a:r>
              <a:rPr lang="en-US" dirty="0"/>
              <a:t>Can we assess the damage done by pollution?</a:t>
            </a:r>
          </a:p>
          <a:p>
            <a:pPr fontAlgn="auto">
              <a:spcAft>
                <a:spcPts val="0"/>
              </a:spcAft>
              <a:buFont typeface="Arial" pitchFamily="34" charset="0"/>
              <a:buChar char="•"/>
              <a:defRPr/>
            </a:pPr>
            <a:r>
              <a:rPr lang="en-US" dirty="0"/>
              <a:t>We must begin </a:t>
            </a:r>
            <a:r>
              <a:rPr lang="en-US" b="1" dirty="0"/>
              <a:t>by determining how much having cleaner air (water, etc.) is worth to us</a:t>
            </a:r>
            <a:r>
              <a:rPr lang="en-US" dirty="0"/>
              <a:t>.</a:t>
            </a:r>
          </a:p>
          <a:p>
            <a:pPr fontAlgn="auto">
              <a:spcAft>
                <a:spcPts val="0"/>
              </a:spcAft>
              <a:buFont typeface="Arial" pitchFamily="34" charset="0"/>
              <a:buChar char="•"/>
              <a:defRPr/>
            </a:pPr>
            <a:r>
              <a:rPr lang="en-US" dirty="0"/>
              <a:t>We won’t get cleaner air (water, etc.) </a:t>
            </a:r>
            <a:r>
              <a:rPr lang="en-US" b="1" dirty="0"/>
              <a:t>unless we spend resources </a:t>
            </a:r>
            <a:r>
              <a:rPr lang="en-US" dirty="0"/>
              <a:t>to get it.</a:t>
            </a:r>
          </a:p>
          <a:p>
            <a:pPr fontAlgn="auto">
              <a:spcAft>
                <a:spcPts val="0"/>
              </a:spcAft>
              <a:buFont typeface="Arial" pitchFamily="34" charset="0"/>
              <a:buChar char="•"/>
              <a:defRPr/>
            </a:pPr>
            <a:r>
              <a:rPr lang="en-US" dirty="0"/>
              <a:t>Thus we must price the loss due to pollution and also price cleanup and preventive activities.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6AA8A3EE-897C-C2FD-6A02-BAF84162D39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rtlCol="0">
            <a:normAutofit fontScale="90000"/>
          </a:bodyPr>
          <a:lstStyle/>
          <a:p>
            <a:pPr fontAlgn="auto">
              <a:spcAft>
                <a:spcPts val="0"/>
              </a:spcAft>
              <a:defRPr/>
            </a:pPr>
            <a:r>
              <a:rPr lang="en-US" dirty="0"/>
              <a:t>Is It Possible to Eliminate Pollution?</a:t>
            </a:r>
          </a:p>
        </p:txBody>
      </p:sp>
      <p:sp>
        <p:nvSpPr>
          <p:cNvPr id="3" name="Content Placeholder 2"/>
          <p:cNvSpPr>
            <a:spLocks noGrp="1"/>
          </p:cNvSpPr>
          <p:nvPr>
            <p:ph idx="1"/>
          </p:nvPr>
        </p:nvSpPr>
        <p:spPr>
          <a:xfrm>
            <a:off x="457200" y="2209800"/>
            <a:ext cx="8229600" cy="3733800"/>
          </a:xfrm>
        </p:spPr>
        <p:txBody>
          <a:bodyPr rtlCol="0">
            <a:normAutofit lnSpcReduction="10000"/>
          </a:bodyPr>
          <a:lstStyle/>
          <a:p>
            <a:pPr fontAlgn="auto">
              <a:spcAft>
                <a:spcPts val="0"/>
              </a:spcAft>
              <a:buFont typeface="Arial" pitchFamily="34" charset="0"/>
              <a:buChar char="•"/>
              <a:defRPr/>
            </a:pPr>
            <a:r>
              <a:rPr lang="en-US" dirty="0"/>
              <a:t>The EPA says that </a:t>
            </a:r>
            <a:r>
              <a:rPr lang="en-US" b="1" dirty="0"/>
              <a:t>almost all current air and water pollution could by eliminated </a:t>
            </a:r>
            <a:r>
              <a:rPr lang="en-US" dirty="0"/>
              <a:t>using known and available technology.</a:t>
            </a:r>
          </a:p>
          <a:p>
            <a:pPr lvl="1" fontAlgn="auto">
              <a:spcAft>
                <a:spcPts val="0"/>
              </a:spcAft>
              <a:buFont typeface="Arial" pitchFamily="34" charset="0"/>
              <a:buChar char="–"/>
              <a:defRPr/>
            </a:pPr>
            <a:r>
              <a:rPr lang="en-US" dirty="0"/>
              <a:t>So … why don’t we do it?</a:t>
            </a:r>
          </a:p>
          <a:p>
            <a:pPr fontAlgn="auto">
              <a:spcAft>
                <a:spcPts val="0"/>
              </a:spcAft>
              <a:buFont typeface="Arial" pitchFamily="34" charset="0"/>
              <a:buChar char="•"/>
              <a:defRPr/>
            </a:pPr>
            <a:r>
              <a:rPr lang="en-US" dirty="0"/>
              <a:t>The answer </a:t>
            </a:r>
            <a:r>
              <a:rPr lang="en-US" b="1" dirty="0"/>
              <a:t>is in our market (production and consumption) behavior. </a:t>
            </a:r>
          </a:p>
          <a:p>
            <a:pPr lvl="1" fontAlgn="auto">
              <a:spcAft>
                <a:spcPts val="0"/>
              </a:spcAft>
              <a:buFont typeface="Arial" pitchFamily="34" charset="0"/>
              <a:buChar char="–"/>
              <a:defRPr/>
            </a:pPr>
            <a:r>
              <a:rPr lang="en-US" dirty="0"/>
              <a:t>There must be some incentive for us to change our behavior.</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304800"/>
          </a:xfrm>
          <a:prstGeom prst="rect">
            <a:avLst/>
          </a:prstGeom>
          <a:noFill/>
          <a:ln w="9525">
            <a:noFill/>
            <a:miter lim="800000"/>
            <a:headEnd/>
            <a:tailEnd/>
          </a:ln>
        </p:spPr>
        <p:txBody>
          <a:bodyPr>
            <a:spAutoFit/>
          </a:bodyPr>
          <a:lstStyle/>
          <a:p>
            <a:pPr algn="ctr"/>
            <a:r>
              <a:rPr lang="en-US" sz="1400" dirty="0">
                <a:solidFill>
                  <a:schemeClr val="bg1"/>
                </a:solidFill>
                <a:latin typeface="Times New Roman" pitchFamily="18" charset="0"/>
              </a:rPr>
              <a:t>EXED – Executive MBA</a:t>
            </a:r>
            <a:endParaRPr lang="el-GR" sz="1400" dirty="0">
              <a:solidFill>
                <a:schemeClr val="bg1"/>
              </a:solidFill>
              <a:latin typeface="Times New Roman" pitchFamily="18" charset="0"/>
            </a:endParaRPr>
          </a:p>
        </p:txBody>
      </p:sp>
      <p:pic>
        <p:nvPicPr>
          <p:cNvPr id="7" name="Εικόνα 6">
            <a:extLst>
              <a:ext uri="{FF2B5EF4-FFF2-40B4-BE49-F238E27FC236}">
                <a16:creationId xmlns="" xmlns:a16="http://schemas.microsoft.com/office/drawing/2014/main" id="{B9B4280A-A4E6-6C13-2CC2-BE0EA274361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914400"/>
            <a:ext cx="8229600" cy="1139825"/>
          </a:xfrm>
        </p:spPr>
        <p:txBody>
          <a:bodyPr/>
          <a:lstStyle/>
          <a:p>
            <a:pPr eaLnBrk="1" hangingPunct="1"/>
            <a:r>
              <a:rPr lang="en-US" dirty="0">
                <a:latin typeface="Cambria" pitchFamily="18" charset="0"/>
              </a:rPr>
              <a:t>Market Failure</a:t>
            </a:r>
          </a:p>
        </p:txBody>
      </p:sp>
      <p:sp>
        <p:nvSpPr>
          <p:cNvPr id="8195" name="Rectangle 3"/>
          <p:cNvSpPr>
            <a:spLocks noGrp="1" noChangeArrowheads="1"/>
          </p:cNvSpPr>
          <p:nvPr>
            <p:ph type="body" sz="half" idx="1"/>
          </p:nvPr>
        </p:nvSpPr>
        <p:spPr>
          <a:xfrm>
            <a:off x="228600" y="2057400"/>
            <a:ext cx="4038600" cy="4302125"/>
          </a:xfrm>
        </p:spPr>
        <p:txBody>
          <a:bodyPr/>
          <a:lstStyle/>
          <a:p>
            <a:pPr eaLnBrk="1" hangingPunct="1"/>
            <a:r>
              <a:rPr lang="en-US" sz="2600" dirty="0">
                <a:latin typeface="Cambria" pitchFamily="18" charset="0"/>
              </a:rPr>
              <a:t>Society wants the combination at point X.</a:t>
            </a:r>
          </a:p>
          <a:p>
            <a:pPr eaLnBrk="1" hangingPunct="1"/>
            <a:r>
              <a:rPr lang="en-US" sz="2600" dirty="0">
                <a:latin typeface="Cambria" pitchFamily="18" charset="0"/>
              </a:rPr>
              <a:t>The market mechanism would lead us to point M.</a:t>
            </a:r>
          </a:p>
          <a:p>
            <a:pPr eaLnBrk="1" hangingPunct="1"/>
            <a:r>
              <a:rPr lang="en-US" sz="2600" b="1" dirty="0">
                <a:solidFill>
                  <a:schemeClr val="tx2"/>
                </a:solidFill>
                <a:latin typeface="Cambria" pitchFamily="18" charset="0"/>
              </a:rPr>
              <a:t>Market failure:</a:t>
            </a:r>
            <a:r>
              <a:rPr lang="en-US" sz="2600" b="1" dirty="0">
                <a:latin typeface="Cambria" pitchFamily="18" charset="0"/>
              </a:rPr>
              <a:t> </a:t>
            </a:r>
            <a:r>
              <a:rPr lang="en-US" sz="2600" dirty="0">
                <a:latin typeface="Cambria" pitchFamily="18" charset="0"/>
              </a:rPr>
              <a:t>an imperfection in the market mechanism that prevents optimal outcomes.</a:t>
            </a:r>
          </a:p>
        </p:txBody>
      </p:sp>
      <p:pic>
        <p:nvPicPr>
          <p:cNvPr id="8196" name="Picture 7"/>
          <p:cNvPicPr>
            <a:picLocks noChangeAspect="1" noChangeArrowheads="1"/>
          </p:cNvPicPr>
          <p:nvPr/>
        </p:nvPicPr>
        <p:blipFill>
          <a:blip r:embed="rId3" cstate="print"/>
          <a:srcRect/>
          <a:stretch>
            <a:fillRect/>
          </a:stretch>
        </p:blipFill>
        <p:spPr bwMode="auto">
          <a:xfrm>
            <a:off x="4267200" y="2362200"/>
            <a:ext cx="4679950" cy="2895600"/>
          </a:xfrm>
          <a:prstGeom prst="rect">
            <a:avLst/>
          </a:prstGeom>
          <a:noFill/>
          <a:ln w="9525">
            <a:noFill/>
            <a:miter lim="800000"/>
            <a:headEnd/>
            <a:tailEnd/>
          </a:ln>
        </p:spPr>
      </p:pic>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3ABAEE84-8B88-114C-F983-F985BE4CE017}"/>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19200"/>
            <a:ext cx="8229600" cy="1143000"/>
          </a:xfrm>
        </p:spPr>
        <p:txBody>
          <a:bodyPr/>
          <a:lstStyle/>
          <a:p>
            <a:r>
              <a:rPr lang="en-US" dirty="0"/>
              <a:t>Market Incentives</a:t>
            </a:r>
          </a:p>
        </p:txBody>
      </p:sp>
      <p:sp>
        <p:nvSpPr>
          <p:cNvPr id="14339" name="Content Placeholder 2"/>
          <p:cNvSpPr>
            <a:spLocks noGrp="1"/>
          </p:cNvSpPr>
          <p:nvPr>
            <p:ph idx="1"/>
          </p:nvPr>
        </p:nvSpPr>
        <p:spPr>
          <a:xfrm>
            <a:off x="457200" y="2362200"/>
            <a:ext cx="8229600" cy="3581400"/>
          </a:xfrm>
        </p:spPr>
        <p:txBody>
          <a:bodyPr/>
          <a:lstStyle/>
          <a:p>
            <a:r>
              <a:rPr lang="en-US" dirty="0"/>
              <a:t>In industry, </a:t>
            </a:r>
            <a:r>
              <a:rPr lang="en-US" b="1" dirty="0"/>
              <a:t>the production decision selects the profit-maximizing output (where MR=MC).</a:t>
            </a:r>
          </a:p>
          <a:p>
            <a:pPr lvl="1"/>
            <a:r>
              <a:rPr lang="en-US" dirty="0"/>
              <a:t>The goal is to produce a salable, satisfying product efficiently and profitably by using the lowest-cost combination of resources and process.</a:t>
            </a:r>
          </a:p>
          <a:p>
            <a:pPr lvl="1"/>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304800"/>
          </a:xfrm>
          <a:prstGeom prst="rect">
            <a:avLst/>
          </a:prstGeom>
          <a:noFill/>
          <a:ln w="9525">
            <a:noFill/>
            <a:miter lim="800000"/>
            <a:headEnd/>
            <a:tailEnd/>
          </a:ln>
        </p:spPr>
        <p:txBody>
          <a:bodyPr>
            <a:spAutoFit/>
          </a:bodyPr>
          <a:lstStyle/>
          <a:p>
            <a:pPr algn="ctr"/>
            <a:r>
              <a:rPr lang="en-US" sz="1400" dirty="0">
                <a:solidFill>
                  <a:schemeClr val="bg1"/>
                </a:solidFill>
                <a:latin typeface="Times New Roman" pitchFamily="18" charset="0"/>
              </a:rPr>
              <a:t>EXED – Executive MBA</a:t>
            </a: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8D17A512-856F-D04C-9960-54337D208799}"/>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838200"/>
            <a:ext cx="8229600" cy="914400"/>
          </a:xfrm>
        </p:spPr>
        <p:txBody>
          <a:bodyPr/>
          <a:lstStyle/>
          <a:p>
            <a:r>
              <a:rPr lang="en-US" dirty="0"/>
              <a:t>Market Incentives</a:t>
            </a:r>
          </a:p>
        </p:txBody>
      </p:sp>
      <p:sp>
        <p:nvSpPr>
          <p:cNvPr id="3" name="Content Placeholder 2"/>
          <p:cNvSpPr>
            <a:spLocks noGrp="1"/>
          </p:cNvSpPr>
          <p:nvPr>
            <p:ph idx="1"/>
          </p:nvPr>
        </p:nvSpPr>
        <p:spPr>
          <a:xfrm>
            <a:off x="457200" y="1676400"/>
            <a:ext cx="8229600" cy="4495800"/>
          </a:xfrm>
        </p:spPr>
        <p:txBody>
          <a:bodyPr rtlCol="0">
            <a:normAutofit fontScale="92500"/>
          </a:bodyPr>
          <a:lstStyle/>
          <a:p>
            <a:pPr fontAlgn="auto">
              <a:spcAft>
                <a:spcPts val="0"/>
              </a:spcAft>
              <a:buFont typeface="Arial" pitchFamily="34" charset="0"/>
              <a:buChar char="•"/>
              <a:defRPr/>
            </a:pPr>
            <a:r>
              <a:rPr lang="en-US" dirty="0"/>
              <a:t>Therefore, the profit-maximizing process, output, and input decisions could mean that polluting inputs are used or a waste product is the result of the process.</a:t>
            </a:r>
          </a:p>
          <a:p>
            <a:pPr lvl="1" fontAlgn="auto">
              <a:spcAft>
                <a:spcPts val="0"/>
              </a:spcAft>
              <a:buFont typeface="Arial" pitchFamily="34" charset="0"/>
              <a:buChar char="–"/>
              <a:defRPr/>
            </a:pPr>
            <a:r>
              <a:rPr lang="en-US" dirty="0"/>
              <a:t>To reduce pollution, the </a:t>
            </a:r>
            <a:r>
              <a:rPr lang="en-US" u="sng" dirty="0"/>
              <a:t>firm must change the offending input or the process</a:t>
            </a:r>
            <a:r>
              <a:rPr lang="en-US" dirty="0"/>
              <a:t>, both of which will increase costs.</a:t>
            </a:r>
          </a:p>
          <a:p>
            <a:pPr lvl="1" fontAlgn="auto">
              <a:spcAft>
                <a:spcPts val="0"/>
              </a:spcAft>
              <a:buFont typeface="Arial" pitchFamily="34" charset="0"/>
              <a:buChar char="–"/>
              <a:defRPr/>
            </a:pPr>
            <a:r>
              <a:rPr lang="en-US" b="1" dirty="0"/>
              <a:t>The behavior of profit maximizers is guided by revenues and costs, not by philanthropy, aesthetic concerns, or the welfare of society in general.</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32CA2984-34BC-5C87-36D1-8D9213E59A2A}"/>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838200"/>
            <a:ext cx="8229600" cy="1143000"/>
          </a:xfrm>
        </p:spPr>
        <p:txBody>
          <a:bodyPr/>
          <a:lstStyle/>
          <a:p>
            <a:r>
              <a:rPr lang="en-US" dirty="0"/>
              <a:t>External Costs</a:t>
            </a:r>
          </a:p>
        </p:txBody>
      </p:sp>
      <p:sp>
        <p:nvSpPr>
          <p:cNvPr id="3" name="Content Placeholder 2"/>
          <p:cNvSpPr>
            <a:spLocks noGrp="1"/>
          </p:cNvSpPr>
          <p:nvPr>
            <p:ph idx="1"/>
          </p:nvPr>
        </p:nvSpPr>
        <p:spPr>
          <a:xfrm>
            <a:off x="457200" y="1981200"/>
            <a:ext cx="8229600" cy="4419600"/>
          </a:xfrm>
        </p:spPr>
        <p:txBody>
          <a:bodyPr rtlCol="0">
            <a:normAutofit fontScale="92500" lnSpcReduction="10000"/>
          </a:bodyPr>
          <a:lstStyle/>
          <a:p>
            <a:pPr fontAlgn="auto">
              <a:spcAft>
                <a:spcPts val="0"/>
              </a:spcAft>
              <a:buFont typeface="Arial" pitchFamily="34" charset="0"/>
              <a:buChar char="•"/>
              <a:defRPr/>
            </a:pPr>
            <a:r>
              <a:rPr lang="en-US" dirty="0"/>
              <a:t>People </a:t>
            </a:r>
            <a:r>
              <a:rPr lang="en-US" b="1" dirty="0"/>
              <a:t>make decisions</a:t>
            </a:r>
            <a:r>
              <a:rPr lang="en-US" dirty="0"/>
              <a:t> to </a:t>
            </a:r>
            <a:r>
              <a:rPr lang="en-US" b="1" dirty="0"/>
              <a:t>maximize their personal welfare</a:t>
            </a:r>
            <a:r>
              <a:rPr lang="en-US" dirty="0"/>
              <a:t>, balancing private </a:t>
            </a:r>
            <a:r>
              <a:rPr lang="en-US" b="1" dirty="0"/>
              <a:t>benefits</a:t>
            </a:r>
            <a:r>
              <a:rPr lang="en-US" dirty="0"/>
              <a:t> and private </a:t>
            </a:r>
            <a:r>
              <a:rPr lang="en-US" b="1" dirty="0"/>
              <a:t>costs</a:t>
            </a:r>
            <a:r>
              <a:rPr lang="en-US" dirty="0"/>
              <a:t>.</a:t>
            </a:r>
          </a:p>
          <a:p>
            <a:pPr lvl="1" fontAlgn="auto">
              <a:spcAft>
                <a:spcPts val="0"/>
              </a:spcAft>
              <a:buFont typeface="Arial" pitchFamily="34" charset="0"/>
              <a:buChar char="–"/>
              <a:defRPr/>
            </a:pPr>
            <a:r>
              <a:rPr lang="en-US" dirty="0"/>
              <a:t>True for the buyer; true for the producer.</a:t>
            </a:r>
          </a:p>
          <a:p>
            <a:pPr fontAlgn="auto">
              <a:spcAft>
                <a:spcPts val="0"/>
              </a:spcAft>
              <a:buFont typeface="Arial" pitchFamily="34" charset="0"/>
              <a:buChar char="•"/>
              <a:defRPr/>
            </a:pPr>
            <a:r>
              <a:rPr lang="en-US" b="1" dirty="0"/>
              <a:t>If third parties (not buyers and not producers, but societies) suffer a cost </a:t>
            </a:r>
            <a:r>
              <a:rPr lang="en-US" dirty="0"/>
              <a:t>due to these private decisions, these are </a:t>
            </a:r>
            <a:r>
              <a:rPr lang="en-US" dirty="0">
                <a:solidFill>
                  <a:schemeClr val="tx2"/>
                </a:solidFill>
              </a:rPr>
              <a:t>external costs</a:t>
            </a:r>
            <a:r>
              <a:rPr lang="en-US" dirty="0"/>
              <a:t>. External costs are real.</a:t>
            </a:r>
          </a:p>
          <a:p>
            <a:pPr fontAlgn="auto">
              <a:spcAft>
                <a:spcPts val="0"/>
              </a:spcAft>
              <a:buFont typeface="Arial" pitchFamily="34" charset="0"/>
              <a:buChar char="•"/>
              <a:defRPr/>
            </a:pPr>
            <a:r>
              <a:rPr lang="en-US" dirty="0"/>
              <a:t>External costs plus private costs equal the total costs to society.</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A212C4C8-9985-4A89-AF49-B98742612AD1}"/>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990600"/>
            <a:ext cx="8229600" cy="1143000"/>
          </a:xfrm>
        </p:spPr>
        <p:txBody>
          <a:bodyPr/>
          <a:lstStyle/>
          <a:p>
            <a:r>
              <a:rPr lang="en-US" dirty="0"/>
              <a:t>Regulatory Options</a:t>
            </a:r>
          </a:p>
        </p:txBody>
      </p:sp>
      <p:sp>
        <p:nvSpPr>
          <p:cNvPr id="19459" name="Content Placeholder 2"/>
          <p:cNvSpPr>
            <a:spLocks noGrp="1"/>
          </p:cNvSpPr>
          <p:nvPr>
            <p:ph idx="1"/>
          </p:nvPr>
        </p:nvSpPr>
        <p:spPr>
          <a:xfrm>
            <a:off x="381000" y="2286000"/>
            <a:ext cx="8229600" cy="4038600"/>
          </a:xfrm>
        </p:spPr>
        <p:txBody>
          <a:bodyPr/>
          <a:lstStyle/>
          <a:p>
            <a:r>
              <a:rPr lang="en-US" dirty="0"/>
              <a:t>There are two strategies:</a:t>
            </a:r>
          </a:p>
          <a:p>
            <a:pPr lvl="1"/>
            <a:r>
              <a:rPr lang="en-US" b="1" dirty="0"/>
              <a:t>Market-based</a:t>
            </a:r>
            <a:r>
              <a:rPr lang="en-US" dirty="0"/>
              <a:t>: alter market incentives so that they discourage pollution.</a:t>
            </a:r>
          </a:p>
          <a:p>
            <a:pPr lvl="1"/>
            <a:r>
              <a:rPr lang="en-US" b="1" dirty="0"/>
              <a:t>Command-and-control</a:t>
            </a:r>
            <a:r>
              <a:rPr lang="en-US" dirty="0"/>
              <a:t>: bypass market incentives with some form of regulatory intervention.</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018154B5-E95C-B668-400D-D12C4530CEAA}"/>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066800"/>
            <a:ext cx="8229600" cy="1143000"/>
          </a:xfrm>
        </p:spPr>
        <p:txBody>
          <a:bodyPr/>
          <a:lstStyle/>
          <a:p>
            <a:r>
              <a:rPr lang="en-US" dirty="0"/>
              <a:t>Market-Based Options</a:t>
            </a:r>
          </a:p>
        </p:txBody>
      </p:sp>
      <p:sp>
        <p:nvSpPr>
          <p:cNvPr id="20483" name="Content Placeholder 2"/>
          <p:cNvSpPr>
            <a:spLocks noGrp="1"/>
          </p:cNvSpPr>
          <p:nvPr>
            <p:ph idx="1"/>
          </p:nvPr>
        </p:nvSpPr>
        <p:spPr>
          <a:xfrm>
            <a:off x="457200" y="2438400"/>
            <a:ext cx="8229600" cy="4038600"/>
          </a:xfrm>
        </p:spPr>
        <p:txBody>
          <a:bodyPr/>
          <a:lstStyle/>
          <a:p>
            <a:r>
              <a:rPr lang="en-US" dirty="0"/>
              <a:t>The goal is to </a:t>
            </a:r>
            <a:r>
              <a:rPr lang="en-US" b="1" dirty="0"/>
              <a:t>eliminate external costs </a:t>
            </a:r>
            <a:r>
              <a:rPr lang="en-US" dirty="0"/>
              <a:t>– that is, make private costs equal to social costs.</a:t>
            </a:r>
          </a:p>
          <a:p>
            <a:pPr lvl="1"/>
            <a:r>
              <a:rPr lang="en-US" dirty="0"/>
              <a:t>This called </a:t>
            </a:r>
            <a:r>
              <a:rPr lang="en-US" b="1" u="sng" dirty="0">
                <a:solidFill>
                  <a:schemeClr val="tx2"/>
                </a:solidFill>
              </a:rPr>
              <a:t>internalizing the costs </a:t>
            </a:r>
            <a:r>
              <a:rPr lang="en-US" dirty="0"/>
              <a:t>– </a:t>
            </a:r>
            <a:r>
              <a:rPr lang="en-US" b="1" dirty="0"/>
              <a:t>putting all the costs of production back into the firm’s cost structure</a:t>
            </a:r>
            <a:r>
              <a:rPr lang="en-US" dirty="0"/>
              <a:t>.</a:t>
            </a:r>
          </a:p>
          <a:p>
            <a:pPr lvl="1"/>
            <a:r>
              <a:rPr lang="en-US" b="1" dirty="0"/>
              <a:t>As internal costs rise, there is a disincentive to pollute</a:t>
            </a:r>
            <a:r>
              <a:rPr lang="en-US" dirty="0"/>
              <a:t> and an increase in the incentive to get rid of waste in a nonpolluting way. </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BD684605-A6BD-7E3A-5870-E27AC4F52D5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143000"/>
            <a:ext cx="8229600" cy="1143000"/>
          </a:xfrm>
        </p:spPr>
        <p:txBody>
          <a:bodyPr/>
          <a:lstStyle/>
          <a:p>
            <a:r>
              <a:rPr lang="en-US" dirty="0"/>
              <a:t>Market-Based Options</a:t>
            </a:r>
          </a:p>
        </p:txBody>
      </p:sp>
      <p:sp>
        <p:nvSpPr>
          <p:cNvPr id="21507" name="Content Placeholder 2"/>
          <p:cNvSpPr>
            <a:spLocks noGrp="1"/>
          </p:cNvSpPr>
          <p:nvPr>
            <p:ph idx="1"/>
          </p:nvPr>
        </p:nvSpPr>
        <p:spPr>
          <a:xfrm>
            <a:off x="457200" y="2362200"/>
            <a:ext cx="8229600" cy="4038600"/>
          </a:xfrm>
        </p:spPr>
        <p:txBody>
          <a:bodyPr/>
          <a:lstStyle/>
          <a:p>
            <a:r>
              <a:rPr lang="en-US" b="1" dirty="0"/>
              <a:t>Emission charges</a:t>
            </a:r>
            <a:r>
              <a:rPr lang="en-US" dirty="0"/>
              <a:t>: this is a fee imposed, based on the quantity of pollution.</a:t>
            </a:r>
          </a:p>
          <a:p>
            <a:pPr lvl="1"/>
            <a:r>
              <a:rPr lang="en-US" dirty="0"/>
              <a:t>Increases the </a:t>
            </a:r>
            <a:r>
              <a:rPr lang="en-US" u="sng" dirty="0"/>
              <a:t>plant’s MC</a:t>
            </a:r>
            <a:r>
              <a:rPr lang="en-US" dirty="0"/>
              <a:t>; encourages reduced output and adopting cleaner technology.</a:t>
            </a:r>
          </a:p>
          <a:p>
            <a:pPr lvl="1"/>
            <a:r>
              <a:rPr lang="en-US" dirty="0"/>
              <a:t>If it costs more to create waste materials, action will be taken to create less of it.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7965E2C8-72CF-C5EF-24E0-0E238B4E7EB3}"/>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3400" y="1066800"/>
            <a:ext cx="8229600" cy="1143000"/>
          </a:xfrm>
        </p:spPr>
        <p:txBody>
          <a:bodyPr/>
          <a:lstStyle/>
          <a:p>
            <a:r>
              <a:rPr lang="en-US" dirty="0"/>
              <a:t>Market-Based Options</a:t>
            </a:r>
          </a:p>
        </p:txBody>
      </p:sp>
      <p:sp>
        <p:nvSpPr>
          <p:cNvPr id="22531" name="Content Placeholder 2"/>
          <p:cNvSpPr>
            <a:spLocks noGrp="1"/>
          </p:cNvSpPr>
          <p:nvPr>
            <p:ph idx="1"/>
          </p:nvPr>
        </p:nvSpPr>
        <p:spPr>
          <a:xfrm>
            <a:off x="457200" y="2362200"/>
            <a:ext cx="8229600" cy="4038600"/>
          </a:xfrm>
        </p:spPr>
        <p:txBody>
          <a:bodyPr/>
          <a:lstStyle/>
          <a:p>
            <a:r>
              <a:rPr lang="en-US" b="1" dirty="0"/>
              <a:t>Recycling:</a:t>
            </a:r>
            <a:r>
              <a:rPr lang="en-US" dirty="0"/>
              <a:t> instead of sending packaging to the landfill, recycle these materials into new products.</a:t>
            </a:r>
          </a:p>
          <a:p>
            <a:pPr lvl="1"/>
            <a:r>
              <a:rPr lang="en-US" dirty="0"/>
              <a:t>There is no incentive to </a:t>
            </a:r>
            <a:r>
              <a:rPr lang="en-US" u="sng" dirty="0"/>
              <a:t>do this unless it lowers production costs.</a:t>
            </a:r>
          </a:p>
          <a:p>
            <a:pPr lvl="1"/>
            <a:r>
              <a:rPr lang="en-US" b="1" dirty="0"/>
              <a:t>The largest cost in recycling is the cost of collection, sorting, and transportation</a:t>
            </a:r>
            <a:r>
              <a:rPr lang="en-US" dirty="0"/>
              <a:t>. Many cities </a:t>
            </a:r>
            <a:r>
              <a:rPr lang="en-US" u="sng" dirty="0"/>
              <a:t>subsidize</a:t>
            </a:r>
            <a:r>
              <a:rPr lang="en-US" dirty="0"/>
              <a:t> this portion of recycling.</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83574859-4B94-C286-34B9-AD812A0276B9}"/>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19200"/>
            <a:ext cx="8229600" cy="1143000"/>
          </a:xfrm>
        </p:spPr>
        <p:txBody>
          <a:bodyPr/>
          <a:lstStyle/>
          <a:p>
            <a:r>
              <a:rPr lang="en-US" dirty="0"/>
              <a:t>Market-Based Options</a:t>
            </a:r>
          </a:p>
        </p:txBody>
      </p:sp>
      <p:sp>
        <p:nvSpPr>
          <p:cNvPr id="23555" name="Content Placeholder 2"/>
          <p:cNvSpPr>
            <a:spLocks noGrp="1"/>
          </p:cNvSpPr>
          <p:nvPr>
            <p:ph idx="1"/>
          </p:nvPr>
        </p:nvSpPr>
        <p:spPr>
          <a:xfrm>
            <a:off x="457200" y="2362200"/>
            <a:ext cx="8229600" cy="3886200"/>
          </a:xfrm>
        </p:spPr>
        <p:txBody>
          <a:bodyPr/>
          <a:lstStyle/>
          <a:p>
            <a:r>
              <a:rPr lang="en-US" b="1" dirty="0"/>
              <a:t>Higher user fees</a:t>
            </a:r>
            <a:r>
              <a:rPr lang="en-US" dirty="0"/>
              <a:t>: </a:t>
            </a:r>
            <a:r>
              <a:rPr lang="en-US" u="sng" dirty="0"/>
              <a:t>if the price to use resources is increased, consumers of that resource will cut back on its use</a:t>
            </a:r>
            <a:r>
              <a:rPr lang="en-US" dirty="0"/>
              <a:t>.</a:t>
            </a:r>
          </a:p>
          <a:p>
            <a:pPr lvl="1"/>
            <a:r>
              <a:rPr lang="en-US" b="1" dirty="0"/>
              <a:t>Auto emissions would decrease if drivers had to pay more for gasoline</a:t>
            </a:r>
            <a:r>
              <a:rPr lang="en-US" dirty="0"/>
              <a:t>, for example.</a:t>
            </a:r>
          </a:p>
          <a:p>
            <a:pPr lvl="1"/>
            <a:r>
              <a:rPr lang="en-US" dirty="0"/>
              <a:t>Fewer water treatment plants would be needed if home owners and industry had to pay more for water.</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1F5F4998-B66E-393E-9464-0BAF7DC90728}"/>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914400"/>
            <a:ext cx="8229600" cy="1143000"/>
          </a:xfrm>
        </p:spPr>
        <p:txBody>
          <a:bodyPr/>
          <a:lstStyle/>
          <a:p>
            <a:r>
              <a:rPr lang="en-US" dirty="0"/>
              <a:t>Market-Based Options</a:t>
            </a:r>
          </a:p>
        </p:txBody>
      </p:sp>
      <p:sp>
        <p:nvSpPr>
          <p:cNvPr id="24579" name="Content Placeholder 2"/>
          <p:cNvSpPr>
            <a:spLocks noGrp="1"/>
          </p:cNvSpPr>
          <p:nvPr>
            <p:ph idx="1"/>
          </p:nvPr>
        </p:nvSpPr>
        <p:spPr>
          <a:xfrm>
            <a:off x="457200" y="2209800"/>
            <a:ext cx="8229600" cy="4038600"/>
          </a:xfrm>
        </p:spPr>
        <p:txBody>
          <a:bodyPr/>
          <a:lstStyle/>
          <a:p>
            <a:r>
              <a:rPr lang="en-US" b="1" dirty="0"/>
              <a:t>“Green” taxes</a:t>
            </a:r>
            <a:r>
              <a:rPr lang="en-US" dirty="0"/>
              <a:t>: the government imposes a tax on activities that cause pollution.</a:t>
            </a:r>
          </a:p>
          <a:p>
            <a:pPr lvl="1"/>
            <a:r>
              <a:rPr lang="en-US" dirty="0"/>
              <a:t>A “green” tax on gasoline would be passed on to the consumer as a higher price.</a:t>
            </a:r>
          </a:p>
          <a:p>
            <a:pPr lvl="1"/>
            <a:r>
              <a:rPr lang="en-US" dirty="0"/>
              <a:t>At higher gas prices, people would drive less and auto emissions would do down.</a:t>
            </a:r>
          </a:p>
          <a:p>
            <a:pPr lvl="1"/>
            <a:r>
              <a:rPr lang="en-US" dirty="0"/>
              <a:t>It could also be a revenue source for pollution abatement efforts.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149FB338-8D5D-3ED0-E4A0-08B63A15D52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066800"/>
            <a:ext cx="8229600" cy="1143000"/>
          </a:xfrm>
        </p:spPr>
        <p:txBody>
          <a:bodyPr/>
          <a:lstStyle/>
          <a:p>
            <a:r>
              <a:rPr lang="en-US" dirty="0"/>
              <a:t>Market-Based Options</a:t>
            </a:r>
          </a:p>
        </p:txBody>
      </p:sp>
      <p:sp>
        <p:nvSpPr>
          <p:cNvPr id="3" name="Content Placeholder 2"/>
          <p:cNvSpPr>
            <a:spLocks noGrp="1"/>
          </p:cNvSpPr>
          <p:nvPr>
            <p:ph idx="1"/>
          </p:nvPr>
        </p:nvSpPr>
        <p:spPr>
          <a:xfrm>
            <a:off x="457200" y="2209800"/>
            <a:ext cx="8229600" cy="4343400"/>
          </a:xfrm>
        </p:spPr>
        <p:txBody>
          <a:bodyPr rtlCol="0">
            <a:normAutofit/>
          </a:bodyPr>
          <a:lstStyle/>
          <a:p>
            <a:pPr fontAlgn="auto">
              <a:spcAft>
                <a:spcPts val="0"/>
              </a:spcAft>
              <a:buFont typeface="Arial" pitchFamily="34" charset="0"/>
              <a:buChar char="•"/>
              <a:defRPr/>
            </a:pPr>
            <a:r>
              <a:rPr lang="en-US" b="1" dirty="0"/>
              <a:t>Pollution fines</a:t>
            </a:r>
            <a:r>
              <a:rPr lang="en-US" dirty="0"/>
              <a:t>: the government imposes fines on polluting or liability for cleanup costs.</a:t>
            </a:r>
          </a:p>
          <a:p>
            <a:pPr lvl="1" fontAlgn="auto">
              <a:spcAft>
                <a:spcPts val="0"/>
              </a:spcAft>
              <a:buFont typeface="Arial" pitchFamily="34" charset="0"/>
              <a:buChar char="–"/>
              <a:defRPr/>
            </a:pPr>
            <a:r>
              <a:rPr lang="en-US" dirty="0"/>
              <a:t>When a significant polluting event (think oil spill) occurs, it must be cleaned up. Who better to pay for the cleanup than the one responsible for the event?</a:t>
            </a:r>
          </a:p>
          <a:p>
            <a:pPr lvl="1" fontAlgn="auto">
              <a:spcAft>
                <a:spcPts val="0"/>
              </a:spcAft>
              <a:buFont typeface="Arial" pitchFamily="34" charset="0"/>
              <a:buChar char="–"/>
              <a:defRPr/>
            </a:pPr>
            <a:r>
              <a:rPr lang="en-US" b="1" dirty="0"/>
              <a:t>Firms want to avoid fines or liability</a:t>
            </a:r>
            <a:r>
              <a:rPr lang="en-US" dirty="0"/>
              <a:t>, so they have </a:t>
            </a:r>
            <a:r>
              <a:rPr lang="en-US" b="1" dirty="0"/>
              <a:t>incentives to eliminate </a:t>
            </a:r>
            <a:r>
              <a:rPr lang="en-US" dirty="0"/>
              <a:t>the possibility of polluting.</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6EE2FE15-06BF-A37C-464B-82FD6DDD0863}"/>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4"/>
          <p:cNvSpPr>
            <a:spLocks noGrp="1" noChangeArrowheads="1"/>
          </p:cNvSpPr>
          <p:nvPr>
            <p:ph type="title" idx="4294967295"/>
          </p:nvPr>
        </p:nvSpPr>
        <p:spPr>
          <a:xfrm>
            <a:off x="457200" y="914400"/>
            <a:ext cx="8229600" cy="1139825"/>
          </a:xfrm>
        </p:spPr>
        <p:txBody>
          <a:bodyPr/>
          <a:lstStyle/>
          <a:p>
            <a:pPr eaLnBrk="1" hangingPunct="1"/>
            <a:r>
              <a:rPr lang="en-US" dirty="0">
                <a:latin typeface="Cambria" pitchFamily="18" charset="0"/>
              </a:rPr>
              <a:t>Market Failure</a:t>
            </a:r>
          </a:p>
        </p:txBody>
      </p:sp>
      <p:sp>
        <p:nvSpPr>
          <p:cNvPr id="18437" name="Rectangle 5"/>
          <p:cNvSpPr>
            <a:spLocks noGrp="1" noChangeArrowheads="1"/>
          </p:cNvSpPr>
          <p:nvPr>
            <p:ph idx="4294967295"/>
          </p:nvPr>
        </p:nvSpPr>
        <p:spPr>
          <a:xfrm>
            <a:off x="457200" y="1981200"/>
            <a:ext cx="8229600" cy="4419600"/>
          </a:xfrm>
        </p:spPr>
        <p:txBody>
          <a:bodyPr rtlCol="0">
            <a:normAutofit fontScale="92500"/>
          </a:bodyPr>
          <a:lstStyle/>
          <a:p>
            <a:pPr eaLnBrk="1" fontAlgn="auto" hangingPunct="1">
              <a:spcAft>
                <a:spcPts val="0"/>
              </a:spcAft>
              <a:buFont typeface="Arial" pitchFamily="34" charset="0"/>
              <a:buChar char="•"/>
              <a:defRPr/>
            </a:pPr>
            <a:r>
              <a:rPr lang="en-US" sz="3000" dirty="0">
                <a:latin typeface="Cambria" pitchFamily="18" charset="0"/>
              </a:rPr>
              <a:t>Market failure implies that the market mechanism did not lead us to the optimal point on the PPC.</a:t>
            </a:r>
          </a:p>
          <a:p>
            <a:pPr eaLnBrk="1" fontAlgn="auto" hangingPunct="1">
              <a:spcAft>
                <a:spcPts val="0"/>
              </a:spcAft>
              <a:buFont typeface="Arial" pitchFamily="34" charset="0"/>
              <a:buChar char="•"/>
              <a:defRPr/>
            </a:pPr>
            <a:r>
              <a:rPr lang="en-US" sz="3000" b="1" dirty="0">
                <a:latin typeface="Cambria" pitchFamily="18" charset="0"/>
              </a:rPr>
              <a:t>Market failure </a:t>
            </a:r>
            <a:r>
              <a:rPr lang="en-US" sz="3000" dirty="0">
                <a:latin typeface="Cambria" pitchFamily="18" charset="0"/>
              </a:rPr>
              <a:t>establishes </a:t>
            </a:r>
            <a:r>
              <a:rPr lang="en-US" sz="3000" b="1" dirty="0">
                <a:latin typeface="Cambria" pitchFamily="18" charset="0"/>
              </a:rPr>
              <a:t>a basis for government intervention.</a:t>
            </a:r>
          </a:p>
          <a:p>
            <a:pPr eaLnBrk="1" fontAlgn="auto" hangingPunct="1">
              <a:spcAft>
                <a:spcPts val="0"/>
              </a:spcAft>
              <a:buFont typeface="Arial" pitchFamily="34" charset="0"/>
              <a:buChar char="•"/>
              <a:defRPr/>
            </a:pPr>
            <a:r>
              <a:rPr lang="en-US" sz="3000" dirty="0">
                <a:latin typeface="Cambria" pitchFamily="18" charset="0"/>
              </a:rPr>
              <a:t>Specific sources of market failure are</a:t>
            </a:r>
          </a:p>
          <a:p>
            <a:pPr lvl="1" eaLnBrk="1" fontAlgn="auto" hangingPunct="1">
              <a:spcAft>
                <a:spcPts val="0"/>
              </a:spcAft>
              <a:buFont typeface="Arial" pitchFamily="34" charset="0"/>
              <a:buChar char="–"/>
              <a:defRPr/>
            </a:pPr>
            <a:r>
              <a:rPr lang="en-US" sz="2600" b="1" dirty="0">
                <a:latin typeface="Cambria" pitchFamily="18" charset="0"/>
              </a:rPr>
              <a:t>Public goods</a:t>
            </a:r>
            <a:r>
              <a:rPr lang="en-US" sz="2600" dirty="0">
                <a:latin typeface="Cambria" pitchFamily="18" charset="0"/>
              </a:rPr>
              <a:t>.</a:t>
            </a:r>
          </a:p>
          <a:p>
            <a:pPr lvl="1" eaLnBrk="1" fontAlgn="auto" hangingPunct="1">
              <a:spcAft>
                <a:spcPts val="0"/>
              </a:spcAft>
              <a:buFont typeface="Arial" pitchFamily="34" charset="0"/>
              <a:buChar char="–"/>
              <a:defRPr/>
            </a:pPr>
            <a:r>
              <a:rPr lang="en-US" sz="2600" b="1" dirty="0">
                <a:latin typeface="Cambria" pitchFamily="18" charset="0"/>
              </a:rPr>
              <a:t>Externalities.</a:t>
            </a:r>
          </a:p>
          <a:p>
            <a:pPr lvl="1" eaLnBrk="1" fontAlgn="auto" hangingPunct="1">
              <a:spcAft>
                <a:spcPts val="0"/>
              </a:spcAft>
              <a:buFont typeface="Arial" pitchFamily="34" charset="0"/>
              <a:buChar char="–"/>
              <a:defRPr/>
            </a:pPr>
            <a:r>
              <a:rPr lang="en-US" sz="2600" b="1" dirty="0">
                <a:latin typeface="Cambria" pitchFamily="18" charset="0"/>
              </a:rPr>
              <a:t>Market power.</a:t>
            </a:r>
          </a:p>
          <a:p>
            <a:pPr lvl="1" eaLnBrk="1" fontAlgn="auto" hangingPunct="1">
              <a:spcAft>
                <a:spcPts val="0"/>
              </a:spcAft>
              <a:buFont typeface="Arial" pitchFamily="34" charset="0"/>
              <a:buChar char="–"/>
              <a:defRPr/>
            </a:pPr>
            <a:r>
              <a:rPr lang="en-US" sz="2600" b="1" dirty="0">
                <a:latin typeface="Cambria" pitchFamily="18" charset="0"/>
              </a:rPr>
              <a:t>Inequity</a:t>
            </a:r>
            <a:r>
              <a:rPr lang="en-US" sz="2600" dirty="0">
                <a:latin typeface="Cambria" pitchFamily="18" charset="0"/>
              </a:rPr>
              <a: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57B0C1BD-CB3F-8AFC-692E-D907A6AD29F8}"/>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838200"/>
            <a:ext cx="8229600" cy="1143000"/>
          </a:xfrm>
        </p:spPr>
        <p:txBody>
          <a:bodyPr/>
          <a:lstStyle/>
          <a:p>
            <a:r>
              <a:rPr lang="en-US" sz="4000" dirty="0"/>
              <a:t>Market-Based Options</a:t>
            </a:r>
          </a:p>
        </p:txBody>
      </p:sp>
      <p:sp>
        <p:nvSpPr>
          <p:cNvPr id="3" name="Content Placeholder 2"/>
          <p:cNvSpPr>
            <a:spLocks noGrp="1"/>
          </p:cNvSpPr>
          <p:nvPr>
            <p:ph idx="1"/>
          </p:nvPr>
        </p:nvSpPr>
        <p:spPr>
          <a:xfrm>
            <a:off x="304800" y="1905000"/>
            <a:ext cx="8229600" cy="4648200"/>
          </a:xfrm>
        </p:spPr>
        <p:txBody>
          <a:bodyPr rtlCol="0">
            <a:normAutofit fontScale="92500"/>
          </a:bodyPr>
          <a:lstStyle/>
          <a:p>
            <a:pPr fontAlgn="auto">
              <a:spcAft>
                <a:spcPts val="0"/>
              </a:spcAft>
              <a:buFont typeface="Arial" pitchFamily="34" charset="0"/>
              <a:buChar char="•"/>
              <a:defRPr/>
            </a:pPr>
            <a:r>
              <a:rPr lang="en-US" b="1" dirty="0"/>
              <a:t>Tradable pollution permits </a:t>
            </a:r>
            <a:r>
              <a:rPr lang="en-US" dirty="0"/>
              <a:t>(“cap and trade”): set up a market where low polluters have unused pollution permits that they can sell to high polluters. </a:t>
            </a:r>
          </a:p>
          <a:p>
            <a:pPr lvl="1" fontAlgn="auto">
              <a:spcAft>
                <a:spcPts val="0"/>
              </a:spcAft>
              <a:buFont typeface="Arial" pitchFamily="34" charset="0"/>
              <a:buChar char="–"/>
              <a:defRPr/>
            </a:pPr>
            <a:r>
              <a:rPr lang="en-US" dirty="0"/>
              <a:t>There is a </a:t>
            </a:r>
            <a:r>
              <a:rPr lang="en-US" b="1" dirty="0"/>
              <a:t>strong incentive </a:t>
            </a:r>
            <a:r>
              <a:rPr lang="en-US" dirty="0"/>
              <a:t>to become a low polluter.</a:t>
            </a:r>
          </a:p>
          <a:p>
            <a:pPr lvl="1" fontAlgn="auto">
              <a:spcAft>
                <a:spcPts val="0"/>
              </a:spcAft>
              <a:buFont typeface="Arial" pitchFamily="34" charset="0"/>
              <a:buChar char="–"/>
              <a:defRPr/>
            </a:pPr>
            <a:r>
              <a:rPr lang="en-US" dirty="0"/>
              <a:t>The key would be to set a standard for pollution reduction, which would separate buyers from sellers of pollution permits.</a:t>
            </a:r>
          </a:p>
          <a:p>
            <a:pPr lvl="1" fontAlgn="auto">
              <a:spcAft>
                <a:spcPts val="0"/>
              </a:spcAft>
              <a:buFont typeface="Arial" pitchFamily="34" charset="0"/>
              <a:buChar char="–"/>
              <a:defRPr/>
            </a:pPr>
            <a:r>
              <a:rPr lang="en-US" dirty="0"/>
              <a:t>Market forces (supply and demand) would set the price of the pollution permit.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BCB4F66E-A8EA-05AE-2E2A-99F860E13D9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371600"/>
            <a:ext cx="8229600" cy="1143000"/>
          </a:xfrm>
        </p:spPr>
        <p:txBody>
          <a:bodyPr/>
          <a:lstStyle/>
          <a:p>
            <a:r>
              <a:rPr lang="en-US" dirty="0"/>
              <a:t>Command-and-Control Options</a:t>
            </a:r>
          </a:p>
        </p:txBody>
      </p:sp>
      <p:sp>
        <p:nvSpPr>
          <p:cNvPr id="28675" name="Content Placeholder 2"/>
          <p:cNvSpPr>
            <a:spLocks noGrp="1"/>
          </p:cNvSpPr>
          <p:nvPr>
            <p:ph idx="1"/>
          </p:nvPr>
        </p:nvSpPr>
        <p:spPr>
          <a:xfrm>
            <a:off x="457200" y="2514600"/>
            <a:ext cx="8229600" cy="3429000"/>
          </a:xfrm>
        </p:spPr>
        <p:txBody>
          <a:bodyPr/>
          <a:lstStyle/>
          <a:p>
            <a:r>
              <a:rPr lang="en-US" dirty="0"/>
              <a:t>These options rely on government regulations to force compliance by firms.</a:t>
            </a:r>
          </a:p>
          <a:p>
            <a:r>
              <a:rPr lang="en-US" dirty="0"/>
              <a:t>Government </a:t>
            </a:r>
            <a:r>
              <a:rPr lang="en-US" b="1" dirty="0"/>
              <a:t>commands firms </a:t>
            </a:r>
            <a:r>
              <a:rPr lang="en-US" dirty="0"/>
              <a:t>to reduce pollution and </a:t>
            </a:r>
            <a:r>
              <a:rPr lang="en-US" b="1" dirty="0"/>
              <a:t>controls the process </a:t>
            </a:r>
            <a:r>
              <a:rPr lang="en-US" dirty="0"/>
              <a:t>for doing so.</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0ABFFACA-37F6-5AE0-E528-D718608D8B7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066800"/>
            <a:ext cx="8229600" cy="1143000"/>
          </a:xfrm>
        </p:spPr>
        <p:txBody>
          <a:bodyPr/>
          <a:lstStyle/>
          <a:p>
            <a:r>
              <a:rPr lang="en-US" dirty="0"/>
              <a:t>Command-and-Control Options</a:t>
            </a:r>
          </a:p>
        </p:txBody>
      </p:sp>
      <p:sp>
        <p:nvSpPr>
          <p:cNvPr id="3" name="Content Placeholder 2"/>
          <p:cNvSpPr>
            <a:spLocks noGrp="1"/>
          </p:cNvSpPr>
          <p:nvPr>
            <p:ph idx="1"/>
          </p:nvPr>
        </p:nvSpPr>
        <p:spPr>
          <a:xfrm>
            <a:off x="457200" y="2209800"/>
            <a:ext cx="8229600" cy="4038600"/>
          </a:xfrm>
        </p:spPr>
        <p:txBody>
          <a:bodyPr rtlCol="0">
            <a:normAutofit fontScale="92500"/>
          </a:bodyPr>
          <a:lstStyle/>
          <a:p>
            <a:pPr fontAlgn="auto">
              <a:spcAft>
                <a:spcPts val="0"/>
              </a:spcAft>
              <a:buFont typeface="Arial" pitchFamily="34" charset="0"/>
              <a:buChar char="•"/>
              <a:defRPr/>
            </a:pPr>
            <a:r>
              <a:rPr lang="en-US" dirty="0"/>
              <a:t>The downside of command-and-control:</a:t>
            </a:r>
          </a:p>
          <a:p>
            <a:pPr lvl="1" fontAlgn="auto">
              <a:spcAft>
                <a:spcPts val="0"/>
              </a:spcAft>
              <a:buFont typeface="Arial" pitchFamily="34" charset="0"/>
              <a:buChar char="–"/>
              <a:defRPr/>
            </a:pPr>
            <a:r>
              <a:rPr lang="en-US" dirty="0"/>
              <a:t>Firms </a:t>
            </a:r>
            <a:r>
              <a:rPr lang="en-US" b="1" dirty="0"/>
              <a:t>comply with the letter of the law</a:t>
            </a:r>
            <a:r>
              <a:rPr lang="en-US" dirty="0"/>
              <a:t>.</a:t>
            </a:r>
          </a:p>
          <a:p>
            <a:pPr lvl="1" fontAlgn="auto">
              <a:spcAft>
                <a:spcPts val="0"/>
              </a:spcAft>
              <a:buFont typeface="Arial" pitchFamily="34" charset="0"/>
              <a:buChar char="–"/>
              <a:defRPr/>
            </a:pPr>
            <a:r>
              <a:rPr lang="en-US" dirty="0"/>
              <a:t>Firms have </a:t>
            </a:r>
            <a:r>
              <a:rPr lang="en-US" b="1" dirty="0"/>
              <a:t>no incentive to innovate </a:t>
            </a:r>
            <a:r>
              <a:rPr lang="en-US" dirty="0"/>
              <a:t>but only to follow the specifications of the government regulation.</a:t>
            </a:r>
          </a:p>
          <a:p>
            <a:pPr lvl="1" fontAlgn="auto">
              <a:spcAft>
                <a:spcPts val="0"/>
              </a:spcAft>
              <a:buFont typeface="Arial" pitchFamily="34" charset="0"/>
              <a:buChar char="–"/>
              <a:defRPr/>
            </a:pPr>
            <a:r>
              <a:rPr lang="en-US" b="1" dirty="0"/>
              <a:t>Regulatory practices are rigid</a:t>
            </a:r>
            <a:r>
              <a:rPr lang="en-US" dirty="0"/>
              <a:t> and do not react to changing market forces or changing technology.</a:t>
            </a:r>
          </a:p>
          <a:p>
            <a:pPr fontAlgn="auto">
              <a:spcAft>
                <a:spcPts val="0"/>
              </a:spcAft>
              <a:buFont typeface="Arial" pitchFamily="34" charset="0"/>
              <a:buChar char="•"/>
              <a:defRPr/>
            </a:pPr>
            <a:r>
              <a:rPr lang="en-US" dirty="0"/>
              <a:t>Because of this, </a:t>
            </a:r>
            <a:r>
              <a:rPr lang="en-US" b="1" dirty="0"/>
              <a:t>government failure could occur</a:t>
            </a:r>
            <a:r>
              <a:rPr lang="en-US" dirty="0"/>
              <a: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2B9B6FDF-6B25-49E5-04EC-5EA23F7006C4}"/>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81000" y="914400"/>
            <a:ext cx="8229600" cy="1143000"/>
          </a:xfrm>
        </p:spPr>
        <p:txBody>
          <a:bodyPr/>
          <a:lstStyle/>
          <a:p>
            <a:r>
              <a:rPr lang="en-US" dirty="0"/>
              <a:t>Benefits and Costs</a:t>
            </a:r>
          </a:p>
        </p:txBody>
      </p:sp>
      <p:sp>
        <p:nvSpPr>
          <p:cNvPr id="3" name="Content Placeholder 2"/>
          <p:cNvSpPr>
            <a:spLocks noGrp="1"/>
          </p:cNvSpPr>
          <p:nvPr>
            <p:ph idx="1"/>
          </p:nvPr>
        </p:nvSpPr>
        <p:spPr>
          <a:xfrm>
            <a:off x="457200" y="2209800"/>
            <a:ext cx="8229600" cy="3733800"/>
          </a:xfrm>
        </p:spPr>
        <p:txBody>
          <a:bodyPr rtlCol="0">
            <a:normAutofit lnSpcReduction="10000"/>
          </a:bodyPr>
          <a:lstStyle/>
          <a:p>
            <a:pPr fontAlgn="auto">
              <a:spcAft>
                <a:spcPts val="0"/>
              </a:spcAft>
              <a:buFont typeface="Arial" pitchFamily="34" charset="0"/>
              <a:buChar char="•"/>
              <a:defRPr/>
            </a:pPr>
            <a:r>
              <a:rPr lang="en-US" dirty="0"/>
              <a:t>There are obvious </a:t>
            </a:r>
            <a:r>
              <a:rPr lang="en-US" b="1" dirty="0"/>
              <a:t>health, safety, and aesthetic benefits</a:t>
            </a:r>
            <a:r>
              <a:rPr lang="en-US" dirty="0"/>
              <a:t> of reducing pollution, although putting a money value on many of them might be difficult. </a:t>
            </a:r>
          </a:p>
          <a:p>
            <a:pPr fontAlgn="auto">
              <a:spcAft>
                <a:spcPts val="0"/>
              </a:spcAft>
              <a:buFont typeface="Arial" pitchFamily="34" charset="0"/>
              <a:buChar char="•"/>
              <a:defRPr/>
            </a:pPr>
            <a:r>
              <a:rPr lang="en-US" b="1" dirty="0"/>
              <a:t>There are costs – direct costs and opportunity costs – to reducing pollution</a:t>
            </a:r>
            <a:r>
              <a:rPr lang="en-US" dirty="0"/>
              <a:t>. Resources used in pollution abatement </a:t>
            </a:r>
            <a:r>
              <a:rPr lang="en-US" b="1" dirty="0"/>
              <a:t>cannot be employed</a:t>
            </a:r>
            <a:r>
              <a:rPr lang="en-US" dirty="0"/>
              <a:t> for alternative uses. </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9F7C0F19-EAB2-6798-6BB1-FD2BB9A30FF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81000" y="914400"/>
            <a:ext cx="8229600" cy="1143000"/>
          </a:xfrm>
        </p:spPr>
        <p:txBody>
          <a:bodyPr/>
          <a:lstStyle/>
          <a:p>
            <a:r>
              <a:rPr lang="en-US" dirty="0"/>
              <a:t>Benefits and Costs</a:t>
            </a:r>
          </a:p>
        </p:txBody>
      </p:sp>
      <p:sp>
        <p:nvSpPr>
          <p:cNvPr id="3" name="Content Placeholder 2"/>
          <p:cNvSpPr>
            <a:spLocks noGrp="1"/>
          </p:cNvSpPr>
          <p:nvPr>
            <p:ph idx="1"/>
          </p:nvPr>
        </p:nvSpPr>
        <p:spPr>
          <a:xfrm>
            <a:off x="457200" y="2286000"/>
            <a:ext cx="8229600" cy="3886200"/>
          </a:xfrm>
        </p:spPr>
        <p:txBody>
          <a:bodyPr rtlCol="0">
            <a:normAutofit fontScale="92500" lnSpcReduction="10000"/>
          </a:bodyPr>
          <a:lstStyle/>
          <a:p>
            <a:pPr fontAlgn="auto">
              <a:spcAft>
                <a:spcPts val="0"/>
              </a:spcAft>
              <a:buFont typeface="Arial" pitchFamily="34" charset="0"/>
              <a:buChar char="•"/>
              <a:defRPr/>
            </a:pPr>
            <a:r>
              <a:rPr lang="en-US" dirty="0"/>
              <a:t>The </a:t>
            </a:r>
            <a:r>
              <a:rPr lang="en-US" b="1" dirty="0">
                <a:solidFill>
                  <a:schemeClr val="tx2"/>
                </a:solidFill>
              </a:rPr>
              <a:t>optimal rate of pollution </a:t>
            </a:r>
            <a:r>
              <a:rPr lang="en-US" dirty="0"/>
              <a:t>occurs when the marginal benefit (MB) of cleaning up one more unit of pollution equals the marginal cost (MC) of doing so.</a:t>
            </a:r>
          </a:p>
          <a:p>
            <a:pPr fontAlgn="auto">
              <a:spcAft>
                <a:spcPts val="0"/>
              </a:spcAft>
              <a:buFont typeface="Arial" pitchFamily="34" charset="0"/>
              <a:buChar char="•"/>
              <a:defRPr/>
            </a:pPr>
            <a:r>
              <a:rPr lang="en-US" b="1" dirty="0"/>
              <a:t>The optimal rate is not zero pollution</a:t>
            </a:r>
            <a:r>
              <a:rPr lang="en-US" dirty="0"/>
              <a:t>.</a:t>
            </a:r>
          </a:p>
          <a:p>
            <a:pPr lvl="1" fontAlgn="auto">
              <a:spcAft>
                <a:spcPts val="0"/>
              </a:spcAft>
              <a:buFont typeface="Arial" pitchFamily="34" charset="0"/>
              <a:buChar char="–"/>
              <a:defRPr/>
            </a:pPr>
            <a:r>
              <a:rPr lang="en-US" dirty="0"/>
              <a:t>MB of cleanup starts out very high but decreases as pollution is reduced.</a:t>
            </a:r>
          </a:p>
          <a:p>
            <a:pPr lvl="1" fontAlgn="auto">
              <a:spcAft>
                <a:spcPts val="0"/>
              </a:spcAft>
              <a:buFont typeface="Arial" pitchFamily="34" charset="0"/>
              <a:buChar char="–"/>
              <a:defRPr/>
            </a:pPr>
            <a:r>
              <a:rPr lang="en-US" dirty="0"/>
              <a:t>MC of cleanup starts out low but increases as pollution is reduced.</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AA906777-DAD9-E904-318E-CBB06ACBE5C1}"/>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81000" y="838200"/>
            <a:ext cx="8229600" cy="914400"/>
          </a:xfrm>
        </p:spPr>
        <p:txBody>
          <a:bodyPr/>
          <a:lstStyle/>
          <a:p>
            <a:r>
              <a:rPr lang="en-US" sz="4000" dirty="0">
                <a:latin typeface="Cambria" pitchFamily="18" charset="0"/>
              </a:rPr>
              <a:t>Benefits and Costs</a:t>
            </a:r>
          </a:p>
        </p:txBody>
      </p:sp>
      <p:sp>
        <p:nvSpPr>
          <p:cNvPr id="4" name="Content Placeholder 3"/>
          <p:cNvSpPr>
            <a:spLocks noGrp="1"/>
          </p:cNvSpPr>
          <p:nvPr>
            <p:ph sz="half" idx="1"/>
          </p:nvPr>
        </p:nvSpPr>
        <p:spPr>
          <a:xfrm>
            <a:off x="304800" y="1905000"/>
            <a:ext cx="4038600" cy="4419600"/>
          </a:xfrm>
        </p:spPr>
        <p:txBody>
          <a:bodyPr rtlCol="0">
            <a:normAutofit fontScale="92500" lnSpcReduction="20000"/>
          </a:bodyPr>
          <a:lstStyle/>
          <a:p>
            <a:pPr fontAlgn="auto">
              <a:spcAft>
                <a:spcPts val="0"/>
              </a:spcAft>
              <a:buFont typeface="Arial" pitchFamily="34" charset="0"/>
              <a:buChar char="•"/>
              <a:defRPr/>
            </a:pPr>
            <a:r>
              <a:rPr lang="en-US" dirty="0">
                <a:cs typeface="Times New Roman" pitchFamily="18" charset="0"/>
              </a:rPr>
              <a:t>From </a:t>
            </a:r>
            <a:r>
              <a:rPr lang="en-US" b="1" dirty="0">
                <a:solidFill>
                  <a:schemeClr val="tx2"/>
                </a:solidFill>
                <a:cs typeface="Times New Roman" pitchFamily="18" charset="0"/>
              </a:rPr>
              <a:t>0%</a:t>
            </a:r>
            <a:r>
              <a:rPr lang="en-US" dirty="0">
                <a:solidFill>
                  <a:schemeClr val="tx2"/>
                </a:solidFill>
                <a:cs typeface="Times New Roman" pitchFamily="18" charset="0"/>
              </a:rPr>
              <a:t> </a:t>
            </a:r>
            <a:r>
              <a:rPr lang="en-US" dirty="0">
                <a:cs typeface="Times New Roman" pitchFamily="18" charset="0"/>
              </a:rPr>
              <a:t>abatement (that is, </a:t>
            </a:r>
            <a:r>
              <a:rPr lang="en-US" b="1" dirty="0">
                <a:solidFill>
                  <a:schemeClr val="tx2"/>
                </a:solidFill>
                <a:cs typeface="Times New Roman" pitchFamily="18" charset="0"/>
              </a:rPr>
              <a:t>100%</a:t>
            </a:r>
            <a:r>
              <a:rPr lang="en-US" dirty="0">
                <a:solidFill>
                  <a:schemeClr val="tx2"/>
                </a:solidFill>
                <a:cs typeface="Times New Roman" pitchFamily="18" charset="0"/>
              </a:rPr>
              <a:t> </a:t>
            </a:r>
            <a:r>
              <a:rPr lang="en-US" dirty="0">
                <a:cs typeface="Times New Roman" pitchFamily="18" charset="0"/>
              </a:rPr>
              <a:t>polluted) to </a:t>
            </a:r>
            <a:r>
              <a:rPr lang="en-US" b="1" dirty="0">
                <a:solidFill>
                  <a:schemeClr val="tx2"/>
                </a:solidFill>
                <a:cs typeface="Times New Roman" pitchFamily="18" charset="0"/>
              </a:rPr>
              <a:t>X%</a:t>
            </a:r>
            <a:r>
              <a:rPr lang="en-US" dirty="0">
                <a:cs typeface="Times New Roman" pitchFamily="18" charset="0"/>
              </a:rPr>
              <a:t>, the MB of abatement exceeds MC, so it should continue.</a:t>
            </a:r>
          </a:p>
          <a:p>
            <a:pPr fontAlgn="auto">
              <a:spcAft>
                <a:spcPts val="0"/>
              </a:spcAft>
              <a:buFont typeface="Arial" pitchFamily="34" charset="0"/>
              <a:buChar char="•"/>
              <a:defRPr/>
            </a:pPr>
            <a:r>
              <a:rPr lang="en-US" dirty="0">
                <a:cs typeface="Times New Roman" pitchFamily="18" charset="0"/>
              </a:rPr>
              <a:t>From </a:t>
            </a:r>
            <a:r>
              <a:rPr lang="en-US" b="1" dirty="0">
                <a:solidFill>
                  <a:schemeClr val="tx2"/>
                </a:solidFill>
                <a:cs typeface="Times New Roman" pitchFamily="18" charset="0"/>
              </a:rPr>
              <a:t>X%</a:t>
            </a:r>
            <a:r>
              <a:rPr lang="en-US" dirty="0">
                <a:solidFill>
                  <a:schemeClr val="tx2"/>
                </a:solidFill>
                <a:cs typeface="Times New Roman" pitchFamily="18" charset="0"/>
              </a:rPr>
              <a:t> </a:t>
            </a:r>
            <a:r>
              <a:rPr lang="en-US" dirty="0">
                <a:cs typeface="Times New Roman" pitchFamily="18" charset="0"/>
              </a:rPr>
              <a:t>to </a:t>
            </a:r>
            <a:r>
              <a:rPr lang="en-US" b="1" dirty="0">
                <a:solidFill>
                  <a:schemeClr val="tx2"/>
                </a:solidFill>
                <a:cs typeface="Times New Roman" pitchFamily="18" charset="0"/>
              </a:rPr>
              <a:t>100% </a:t>
            </a:r>
            <a:r>
              <a:rPr lang="en-US" dirty="0">
                <a:cs typeface="Times New Roman" pitchFamily="18" charset="0"/>
              </a:rPr>
              <a:t>clean, MB is less than MC, so this abatement  should not be done.</a:t>
            </a:r>
          </a:p>
          <a:p>
            <a:pPr fontAlgn="auto">
              <a:spcAft>
                <a:spcPts val="0"/>
              </a:spcAft>
              <a:buFont typeface="Arial" pitchFamily="34" charset="0"/>
              <a:buChar char="•"/>
              <a:defRPr/>
            </a:pPr>
            <a:r>
              <a:rPr lang="en-US" dirty="0">
                <a:cs typeface="Times New Roman" pitchFamily="18" charset="0"/>
              </a:rPr>
              <a:t>The optimal rate of pollution is </a:t>
            </a:r>
            <a:r>
              <a:rPr lang="en-US" b="1" dirty="0">
                <a:solidFill>
                  <a:schemeClr val="tx2"/>
                </a:solidFill>
                <a:cs typeface="Times New Roman" pitchFamily="18" charset="0"/>
              </a:rPr>
              <a:t>X%</a:t>
            </a:r>
            <a:r>
              <a:rPr lang="en-US" dirty="0">
                <a:cs typeface="Times New Roman" pitchFamily="18" charset="0"/>
              </a:rPr>
              <a:t>,</a:t>
            </a:r>
            <a:r>
              <a:rPr lang="en-US" b="1" dirty="0">
                <a:cs typeface="Times New Roman" pitchFamily="18" charset="0"/>
              </a:rPr>
              <a:t> </a:t>
            </a:r>
            <a:r>
              <a:rPr lang="en-US" dirty="0">
                <a:cs typeface="Times New Roman" pitchFamily="18" charset="0"/>
              </a:rPr>
              <a:t>where</a:t>
            </a:r>
            <a:r>
              <a:rPr lang="en-US" b="1" dirty="0">
                <a:cs typeface="Times New Roman" pitchFamily="18" charset="0"/>
              </a:rPr>
              <a:t> MB=MC</a:t>
            </a:r>
            <a:r>
              <a:rPr lang="en-US" dirty="0">
                <a:cs typeface="Times New Roman" pitchFamily="18" charset="0"/>
              </a:rPr>
              <a:t>.</a:t>
            </a:r>
          </a:p>
        </p:txBody>
      </p:sp>
      <p:cxnSp>
        <p:nvCxnSpPr>
          <p:cNvPr id="7" name="Straight Connector 6"/>
          <p:cNvCxnSpPr/>
          <p:nvPr/>
        </p:nvCxnSpPr>
        <p:spPr>
          <a:xfrm rot="5400000">
            <a:off x="3009900" y="3771900"/>
            <a:ext cx="3733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4876800" y="5638800"/>
            <a:ext cx="3657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774" name="TextBox 10"/>
          <p:cNvSpPr txBox="1">
            <a:spLocks noChangeArrowheads="1"/>
          </p:cNvSpPr>
          <p:nvPr/>
        </p:nvSpPr>
        <p:spPr bwMode="auto">
          <a:xfrm>
            <a:off x="6189663" y="5943600"/>
            <a:ext cx="2573337" cy="369888"/>
          </a:xfrm>
          <a:prstGeom prst="rect">
            <a:avLst/>
          </a:prstGeom>
          <a:noFill/>
          <a:ln w="9525">
            <a:noFill/>
            <a:miter lim="800000"/>
            <a:headEnd/>
            <a:tailEnd/>
          </a:ln>
        </p:spPr>
        <p:txBody>
          <a:bodyPr wrap="none">
            <a:spAutoFit/>
          </a:bodyPr>
          <a:lstStyle/>
          <a:p>
            <a:r>
              <a:rPr lang="en-US" dirty="0">
                <a:latin typeface="Times New Roman" pitchFamily="18" charset="0"/>
              </a:rPr>
              <a:t>% of pollution abatement</a:t>
            </a:r>
          </a:p>
        </p:txBody>
      </p:sp>
      <p:sp>
        <p:nvSpPr>
          <p:cNvPr id="32775" name="TextBox 11"/>
          <p:cNvSpPr txBox="1">
            <a:spLocks noChangeArrowheads="1"/>
          </p:cNvSpPr>
          <p:nvPr/>
        </p:nvSpPr>
        <p:spPr bwMode="auto">
          <a:xfrm rot="-5400000">
            <a:off x="3829050" y="2322513"/>
            <a:ext cx="1703387" cy="369888"/>
          </a:xfrm>
          <a:prstGeom prst="rect">
            <a:avLst/>
          </a:prstGeom>
          <a:noFill/>
          <a:ln w="9525">
            <a:noFill/>
            <a:miter lim="800000"/>
            <a:headEnd/>
            <a:tailEnd/>
          </a:ln>
        </p:spPr>
        <p:txBody>
          <a:bodyPr wrap="none">
            <a:spAutoFit/>
          </a:bodyPr>
          <a:lstStyle/>
          <a:p>
            <a:r>
              <a:rPr lang="en-US" dirty="0">
                <a:latin typeface="Times New Roman" pitchFamily="18" charset="0"/>
              </a:rPr>
              <a:t>Benefit and cost</a:t>
            </a:r>
          </a:p>
        </p:txBody>
      </p:sp>
      <p:cxnSp>
        <p:nvCxnSpPr>
          <p:cNvPr id="14" name="Straight Connector 13"/>
          <p:cNvCxnSpPr/>
          <p:nvPr/>
        </p:nvCxnSpPr>
        <p:spPr>
          <a:xfrm>
            <a:off x="4953000" y="2286000"/>
            <a:ext cx="3505200" cy="32004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4953000" y="2362200"/>
            <a:ext cx="3048000" cy="2971800"/>
          </a:xfrm>
          <a:prstGeom prst="arc">
            <a:avLst>
              <a:gd name="adj1" fmla="val 16200000"/>
              <a:gd name="adj2" fmla="val 21467375"/>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latin typeface="Times New Roman" pitchFamily="18" charset="0"/>
            </a:endParaRPr>
          </a:p>
        </p:txBody>
      </p:sp>
      <p:cxnSp>
        <p:nvCxnSpPr>
          <p:cNvPr id="17" name="Straight Connector 16"/>
          <p:cNvCxnSpPr>
            <a:stCxn id="15" idx="0"/>
          </p:cNvCxnSpPr>
          <p:nvPr/>
        </p:nvCxnSpPr>
        <p:spPr>
          <a:xfrm rot="5400000" flipH="1" flipV="1">
            <a:off x="6934200" y="2628900"/>
            <a:ext cx="2247900" cy="1905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4894263" y="5372100"/>
            <a:ext cx="1658937" cy="381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2780" name="TextBox 19"/>
          <p:cNvSpPr txBox="1">
            <a:spLocks noChangeArrowheads="1"/>
          </p:cNvSpPr>
          <p:nvPr/>
        </p:nvSpPr>
        <p:spPr bwMode="auto">
          <a:xfrm>
            <a:off x="5105400" y="2133600"/>
            <a:ext cx="556563" cy="369332"/>
          </a:xfrm>
          <a:prstGeom prst="rect">
            <a:avLst/>
          </a:prstGeom>
          <a:noFill/>
          <a:ln w="9525">
            <a:noFill/>
            <a:miter lim="800000"/>
            <a:headEnd/>
            <a:tailEnd/>
          </a:ln>
        </p:spPr>
        <p:txBody>
          <a:bodyPr wrap="none">
            <a:spAutoFit/>
          </a:bodyPr>
          <a:lstStyle/>
          <a:p>
            <a:r>
              <a:rPr lang="en-US" b="1" dirty="0">
                <a:solidFill>
                  <a:srgbClr val="FF0000"/>
                </a:solidFill>
                <a:latin typeface="Times New Roman" pitchFamily="18" charset="0"/>
              </a:rPr>
              <a:t>MB</a:t>
            </a:r>
          </a:p>
        </p:txBody>
      </p:sp>
      <p:sp>
        <p:nvSpPr>
          <p:cNvPr id="32781" name="TextBox 20"/>
          <p:cNvSpPr txBox="1">
            <a:spLocks noChangeArrowheads="1"/>
          </p:cNvSpPr>
          <p:nvPr/>
        </p:nvSpPr>
        <p:spPr bwMode="auto">
          <a:xfrm>
            <a:off x="7543800" y="2819400"/>
            <a:ext cx="569387" cy="369332"/>
          </a:xfrm>
          <a:prstGeom prst="rect">
            <a:avLst/>
          </a:prstGeom>
          <a:noFill/>
          <a:ln w="9525">
            <a:noFill/>
            <a:miter lim="800000"/>
            <a:headEnd/>
            <a:tailEnd/>
          </a:ln>
        </p:spPr>
        <p:txBody>
          <a:bodyPr wrap="none">
            <a:spAutoFit/>
          </a:bodyPr>
          <a:lstStyle/>
          <a:p>
            <a:r>
              <a:rPr lang="en-US" b="1" dirty="0">
                <a:solidFill>
                  <a:schemeClr val="tx2"/>
                </a:solidFill>
                <a:latin typeface="Times New Roman" pitchFamily="18" charset="0"/>
              </a:rPr>
              <a:t>MC</a:t>
            </a:r>
          </a:p>
        </p:txBody>
      </p:sp>
      <p:sp>
        <p:nvSpPr>
          <p:cNvPr id="32782" name="TextBox 21"/>
          <p:cNvSpPr txBox="1">
            <a:spLocks noChangeArrowheads="1"/>
          </p:cNvSpPr>
          <p:nvPr/>
        </p:nvSpPr>
        <p:spPr bwMode="auto">
          <a:xfrm>
            <a:off x="5638800" y="4343400"/>
            <a:ext cx="1188146" cy="369332"/>
          </a:xfrm>
          <a:prstGeom prst="rect">
            <a:avLst/>
          </a:prstGeom>
          <a:noFill/>
          <a:ln w="9525">
            <a:noFill/>
            <a:miter lim="800000"/>
            <a:headEnd/>
            <a:tailEnd/>
          </a:ln>
        </p:spPr>
        <p:txBody>
          <a:bodyPr wrap="none">
            <a:spAutoFit/>
          </a:bodyPr>
          <a:lstStyle/>
          <a:p>
            <a:r>
              <a:rPr lang="en-US" b="1" dirty="0">
                <a:latin typeface="Times New Roman" pitchFamily="18" charset="0"/>
              </a:rPr>
              <a:t>MB = MC</a:t>
            </a:r>
          </a:p>
        </p:txBody>
      </p:sp>
      <p:cxnSp>
        <p:nvCxnSpPr>
          <p:cNvPr id="24" name="Straight Arrow Connector 23"/>
          <p:cNvCxnSpPr/>
          <p:nvPr/>
        </p:nvCxnSpPr>
        <p:spPr>
          <a:xfrm>
            <a:off x="6553200" y="4541838"/>
            <a:ext cx="10668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7246938" y="5202238"/>
            <a:ext cx="8382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2785" name="TextBox 27"/>
          <p:cNvSpPr txBox="1">
            <a:spLocks noChangeArrowheads="1"/>
          </p:cNvSpPr>
          <p:nvPr/>
        </p:nvSpPr>
        <p:spPr bwMode="auto">
          <a:xfrm>
            <a:off x="7467600" y="5638800"/>
            <a:ext cx="582211" cy="369332"/>
          </a:xfrm>
          <a:prstGeom prst="rect">
            <a:avLst/>
          </a:prstGeom>
          <a:noFill/>
          <a:ln w="9525">
            <a:noFill/>
            <a:miter lim="800000"/>
            <a:headEnd/>
            <a:tailEnd/>
          </a:ln>
        </p:spPr>
        <p:txBody>
          <a:bodyPr wrap="none">
            <a:spAutoFit/>
          </a:bodyPr>
          <a:lstStyle/>
          <a:p>
            <a:r>
              <a:rPr lang="en-US" b="1" dirty="0">
                <a:latin typeface="Times New Roman" pitchFamily="18" charset="0"/>
              </a:rPr>
              <a:t>X%</a:t>
            </a:r>
          </a:p>
        </p:txBody>
      </p:sp>
      <p:sp>
        <p:nvSpPr>
          <p:cNvPr id="32786" name="TextBox 28"/>
          <p:cNvSpPr txBox="1">
            <a:spLocks noChangeArrowheads="1"/>
          </p:cNvSpPr>
          <p:nvPr/>
        </p:nvSpPr>
        <p:spPr bwMode="auto">
          <a:xfrm>
            <a:off x="8291513" y="5562600"/>
            <a:ext cx="761747" cy="369332"/>
          </a:xfrm>
          <a:prstGeom prst="rect">
            <a:avLst/>
          </a:prstGeom>
          <a:noFill/>
          <a:ln w="9525">
            <a:noFill/>
            <a:miter lim="800000"/>
            <a:headEnd/>
            <a:tailEnd/>
          </a:ln>
        </p:spPr>
        <p:txBody>
          <a:bodyPr wrap="none">
            <a:spAutoFit/>
          </a:bodyPr>
          <a:lstStyle/>
          <a:p>
            <a:r>
              <a:rPr lang="en-US" b="1" dirty="0">
                <a:latin typeface="Times New Roman" pitchFamily="18" charset="0"/>
              </a:rPr>
              <a:t>100%</a:t>
            </a:r>
          </a:p>
        </p:txBody>
      </p:sp>
      <p:sp>
        <p:nvSpPr>
          <p:cNvPr id="32787" name="TextBox 29"/>
          <p:cNvSpPr txBox="1">
            <a:spLocks noChangeArrowheads="1"/>
          </p:cNvSpPr>
          <p:nvPr/>
        </p:nvSpPr>
        <p:spPr bwMode="auto">
          <a:xfrm>
            <a:off x="4724400" y="5638800"/>
            <a:ext cx="530915" cy="369332"/>
          </a:xfrm>
          <a:prstGeom prst="rect">
            <a:avLst/>
          </a:prstGeom>
          <a:noFill/>
          <a:ln w="9525">
            <a:noFill/>
            <a:miter lim="800000"/>
            <a:headEnd/>
            <a:tailEnd/>
          </a:ln>
        </p:spPr>
        <p:txBody>
          <a:bodyPr wrap="none">
            <a:spAutoFit/>
          </a:bodyPr>
          <a:lstStyle/>
          <a:p>
            <a:r>
              <a:rPr lang="en-US" b="1" dirty="0">
                <a:latin typeface="Times New Roman" pitchFamily="18" charset="0"/>
              </a:rPr>
              <a:t>0%</a:t>
            </a:r>
          </a:p>
        </p:txBody>
      </p:sp>
      <p:sp>
        <p:nvSpPr>
          <p:cNvPr id="20"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21"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34F8C558-2804-971F-4E94-8F5B34D32052}"/>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4"/>
          <p:cNvSpPr>
            <a:spLocks noGrp="1"/>
          </p:cNvSpPr>
          <p:nvPr>
            <p:ph type="title"/>
          </p:nvPr>
        </p:nvSpPr>
        <p:spPr>
          <a:xfrm>
            <a:off x="457200" y="990600"/>
            <a:ext cx="8229600" cy="685800"/>
          </a:xfrm>
        </p:spPr>
        <p:txBody>
          <a:bodyPr/>
          <a:lstStyle/>
          <a:p>
            <a:r>
              <a:rPr lang="en-US" dirty="0"/>
              <a:t>Who Will Pay?</a:t>
            </a:r>
          </a:p>
        </p:txBody>
      </p:sp>
      <p:sp>
        <p:nvSpPr>
          <p:cNvPr id="74754" name="Content Placeholder 5"/>
          <p:cNvSpPr>
            <a:spLocks noGrp="1"/>
          </p:cNvSpPr>
          <p:nvPr>
            <p:ph idx="1"/>
          </p:nvPr>
        </p:nvSpPr>
        <p:spPr>
          <a:xfrm>
            <a:off x="381000" y="1828800"/>
            <a:ext cx="8229600" cy="4267200"/>
          </a:xfrm>
        </p:spPr>
        <p:txBody>
          <a:bodyPr rtlCol="0">
            <a:normAutofit fontScale="92500"/>
          </a:bodyPr>
          <a:lstStyle/>
          <a:p>
            <a:pPr fontAlgn="auto">
              <a:spcAft>
                <a:spcPts val="0"/>
              </a:spcAft>
              <a:buFont typeface="Arial" pitchFamily="34" charset="0"/>
              <a:buChar char="•"/>
              <a:defRPr/>
            </a:pPr>
            <a:r>
              <a:rPr lang="en-US" sz="2400" dirty="0"/>
              <a:t>Higher costs: by internalizing the social costs, </a:t>
            </a:r>
            <a:r>
              <a:rPr lang="en-US" sz="2400" b="1" dirty="0"/>
              <a:t>the producer will pay higher costs</a:t>
            </a:r>
            <a:r>
              <a:rPr lang="en-US" sz="2400" dirty="0"/>
              <a:t> to produce goods and services.</a:t>
            </a:r>
          </a:p>
          <a:p>
            <a:pPr lvl="1" fontAlgn="auto">
              <a:spcAft>
                <a:spcPts val="0"/>
              </a:spcAft>
              <a:buFont typeface="Arial" pitchFamily="34" charset="0"/>
              <a:buChar char="–"/>
              <a:defRPr/>
            </a:pPr>
            <a:r>
              <a:rPr lang="en-US" sz="2400" dirty="0"/>
              <a:t>Also, </a:t>
            </a:r>
            <a:r>
              <a:rPr lang="en-US" sz="2400" b="1" dirty="0"/>
              <a:t>output will most likely be reduced</a:t>
            </a:r>
            <a:r>
              <a:rPr lang="en-US" sz="2400" dirty="0"/>
              <a:t>.</a:t>
            </a:r>
          </a:p>
          <a:p>
            <a:pPr fontAlgn="auto">
              <a:spcAft>
                <a:spcPts val="0"/>
              </a:spcAft>
              <a:buFont typeface="Arial" pitchFamily="34" charset="0"/>
              <a:buChar char="•"/>
              <a:defRPr/>
            </a:pPr>
            <a:r>
              <a:rPr lang="en-US" sz="2400" dirty="0"/>
              <a:t>Higher prices: many of these higher costs </a:t>
            </a:r>
            <a:r>
              <a:rPr lang="en-US" sz="2400" b="1" dirty="0"/>
              <a:t>will be passed on to the consumer</a:t>
            </a:r>
            <a:r>
              <a:rPr lang="en-US" sz="2400" dirty="0"/>
              <a:t> in the form of higher prices. If the good is demand-inelastic, most of the added cost is shifted to the consumer.</a:t>
            </a:r>
          </a:p>
          <a:p>
            <a:pPr fontAlgn="auto">
              <a:spcAft>
                <a:spcPts val="0"/>
              </a:spcAft>
              <a:buFont typeface="Arial" pitchFamily="34" charset="0"/>
              <a:buChar char="•"/>
              <a:defRPr/>
            </a:pPr>
            <a:r>
              <a:rPr lang="en-US" sz="2400" b="1" dirty="0"/>
              <a:t>Job losses</a:t>
            </a:r>
            <a:r>
              <a:rPr lang="en-US" sz="2400" dirty="0"/>
              <a:t>: if production is reduced in the industry or firm, jobs will be eliminated. </a:t>
            </a:r>
          </a:p>
          <a:p>
            <a:pPr marL="342900" lvl="1" indent="-342900" fontAlgn="auto">
              <a:spcAft>
                <a:spcPts val="0"/>
              </a:spcAft>
              <a:buFont typeface="Arial" pitchFamily="34" charset="0"/>
              <a:buChar char="•"/>
              <a:defRPr/>
            </a:pPr>
            <a:r>
              <a:rPr lang="en-US" sz="2400" b="1" dirty="0"/>
              <a:t>Job losers and consumers </a:t>
            </a:r>
            <a:r>
              <a:rPr lang="en-US" sz="2400" dirty="0"/>
              <a:t>paying higher prices will argue that the </a:t>
            </a:r>
            <a:r>
              <a:rPr lang="en-US" sz="2400" b="1" dirty="0"/>
              <a:t>economic costs outweigh</a:t>
            </a:r>
            <a:r>
              <a:rPr lang="en-US" sz="2400" dirty="0"/>
              <a:t> </a:t>
            </a:r>
            <a:r>
              <a:rPr lang="en-US" sz="2400" b="1" dirty="0"/>
              <a:t>the environmental benefits</a:t>
            </a:r>
            <a:r>
              <a:rPr lang="en-US" sz="2400" dirty="0"/>
              <a:t>.</a:t>
            </a:r>
          </a:p>
          <a:p>
            <a:pPr fontAlgn="auto">
              <a:spcAft>
                <a:spcPts val="0"/>
              </a:spcAft>
              <a:buFont typeface="Arial" pitchFamily="34" charset="0"/>
              <a:buChar char="•"/>
              <a:defRPr/>
            </a:pPr>
            <a:endParaRPr lang="en-US" sz="2400"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C3F9CCA7-A320-F8B3-2A5C-AB3FDB195E54}"/>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914400"/>
            <a:ext cx="8229600" cy="1139825"/>
          </a:xfrm>
        </p:spPr>
        <p:txBody>
          <a:bodyPr lIns="90488" tIns="44450" rIns="90488" bIns="44450"/>
          <a:lstStyle/>
          <a:p>
            <a:pPr eaLnBrk="1" hangingPunct="1"/>
            <a:r>
              <a:rPr lang="en-US" dirty="0">
                <a:latin typeface="Cambria" pitchFamily="18" charset="0"/>
              </a:rPr>
              <a:t>Public Goods</a:t>
            </a:r>
          </a:p>
        </p:txBody>
      </p:sp>
      <p:sp>
        <p:nvSpPr>
          <p:cNvPr id="10243" name="Rectangle 3"/>
          <p:cNvSpPr>
            <a:spLocks noGrp="1" noChangeArrowheads="1"/>
          </p:cNvSpPr>
          <p:nvPr>
            <p:ph idx="4294967295"/>
          </p:nvPr>
        </p:nvSpPr>
        <p:spPr>
          <a:xfrm>
            <a:off x="457200" y="1981200"/>
            <a:ext cx="8229600" cy="4302125"/>
          </a:xfrm>
        </p:spPr>
        <p:txBody>
          <a:bodyPr lIns="90488" tIns="44450" rIns="90488" bIns="44450"/>
          <a:lstStyle/>
          <a:p>
            <a:pPr eaLnBrk="1" hangingPunct="1"/>
            <a:r>
              <a:rPr lang="en-US" b="1" dirty="0">
                <a:solidFill>
                  <a:schemeClr val="tx2"/>
                </a:solidFill>
                <a:latin typeface="Cambria" pitchFamily="18" charset="0"/>
              </a:rPr>
              <a:t>Private good:</a:t>
            </a:r>
            <a:r>
              <a:rPr lang="en-US" dirty="0">
                <a:latin typeface="Cambria" pitchFamily="18" charset="0"/>
              </a:rPr>
              <a:t> a good or service whose consumption by one person excludes consumption by others.</a:t>
            </a:r>
          </a:p>
          <a:p>
            <a:pPr lvl="1" eaLnBrk="1" hangingPunct="1"/>
            <a:r>
              <a:rPr lang="en-US" dirty="0">
                <a:latin typeface="Cambria" pitchFamily="18" charset="0"/>
              </a:rPr>
              <a:t>A doughnut.</a:t>
            </a:r>
          </a:p>
          <a:p>
            <a:pPr eaLnBrk="1" hangingPunct="1"/>
            <a:r>
              <a:rPr lang="en-US" b="1" dirty="0">
                <a:solidFill>
                  <a:schemeClr val="tx2"/>
                </a:solidFill>
                <a:latin typeface="Cambria" pitchFamily="18" charset="0"/>
              </a:rPr>
              <a:t>Public</a:t>
            </a:r>
            <a:r>
              <a:rPr lang="en-US" dirty="0">
                <a:solidFill>
                  <a:schemeClr val="tx2"/>
                </a:solidFill>
                <a:latin typeface="Cambria" pitchFamily="18" charset="0"/>
              </a:rPr>
              <a:t> </a:t>
            </a:r>
            <a:r>
              <a:rPr lang="en-US" b="1" dirty="0">
                <a:solidFill>
                  <a:schemeClr val="tx2"/>
                </a:solidFill>
                <a:latin typeface="Cambria" pitchFamily="18" charset="0"/>
              </a:rPr>
              <a:t>good:</a:t>
            </a:r>
            <a:r>
              <a:rPr lang="en-US" dirty="0">
                <a:latin typeface="Cambria" pitchFamily="18" charset="0"/>
              </a:rPr>
              <a:t> a good or service whose consumption by one person </a:t>
            </a:r>
            <a:r>
              <a:rPr lang="en-US" b="1" dirty="0">
                <a:latin typeface="Cambria" pitchFamily="18" charset="0"/>
              </a:rPr>
              <a:t>does not exclude consumption by others.</a:t>
            </a:r>
          </a:p>
          <a:p>
            <a:pPr lvl="1" eaLnBrk="1" hangingPunct="1"/>
            <a:r>
              <a:rPr lang="en-US" dirty="0">
                <a:latin typeface="Cambria" pitchFamily="18" charset="0"/>
              </a:rPr>
              <a:t>National defense, Infrastructure (e.g. roads)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AFB41358-D3BB-8F39-60BF-398B71E1AAD3}"/>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57200" y="914400"/>
            <a:ext cx="8229600" cy="1066800"/>
          </a:xfrm>
        </p:spPr>
        <p:txBody>
          <a:bodyPr lIns="90488" tIns="44450" rIns="90488" bIns="44450"/>
          <a:lstStyle/>
          <a:p>
            <a:pPr eaLnBrk="1" hangingPunct="1"/>
            <a:r>
              <a:rPr lang="en-US" dirty="0">
                <a:latin typeface="Cambria" pitchFamily="18" charset="0"/>
              </a:rPr>
              <a:t>Public Goods</a:t>
            </a:r>
          </a:p>
        </p:txBody>
      </p:sp>
      <p:sp>
        <p:nvSpPr>
          <p:cNvPr id="11267" name="Rectangle 3"/>
          <p:cNvSpPr>
            <a:spLocks noGrp="1" noChangeArrowheads="1"/>
          </p:cNvSpPr>
          <p:nvPr>
            <p:ph idx="4294967295"/>
          </p:nvPr>
        </p:nvSpPr>
        <p:spPr>
          <a:xfrm>
            <a:off x="457200" y="1752600"/>
            <a:ext cx="8229600" cy="4724400"/>
          </a:xfrm>
        </p:spPr>
        <p:txBody>
          <a:bodyPr lIns="90488" tIns="44450" rIns="90488" bIns="44450"/>
          <a:lstStyle/>
          <a:p>
            <a:pPr eaLnBrk="1" hangingPunct="1"/>
            <a:r>
              <a:rPr lang="en-US" sz="2500" b="1" dirty="0">
                <a:solidFill>
                  <a:schemeClr val="tx2"/>
                </a:solidFill>
                <a:latin typeface="Cambria" pitchFamily="18" charset="0"/>
              </a:rPr>
              <a:t>The free-rider dilemma:</a:t>
            </a:r>
            <a:r>
              <a:rPr lang="en-US" sz="2500" dirty="0">
                <a:latin typeface="Cambria" pitchFamily="18" charset="0"/>
              </a:rPr>
              <a:t> the communal nature of public goods may cause some consumers to try for a free ride.</a:t>
            </a:r>
          </a:p>
          <a:p>
            <a:pPr eaLnBrk="1" hangingPunct="1"/>
            <a:r>
              <a:rPr lang="en-US" sz="2500" b="1" dirty="0">
                <a:solidFill>
                  <a:schemeClr val="tx2"/>
                </a:solidFill>
                <a:latin typeface="Cambria" pitchFamily="18" charset="0"/>
              </a:rPr>
              <a:t>Free rider:</a:t>
            </a:r>
            <a:r>
              <a:rPr lang="en-US" sz="2500" dirty="0">
                <a:latin typeface="Cambria" pitchFamily="18" charset="0"/>
              </a:rPr>
              <a:t> an individual who reaps direct benefits from someone else’s purchase (consumption) of a public good. </a:t>
            </a:r>
          </a:p>
          <a:p>
            <a:pPr lvl="1" eaLnBrk="1" hangingPunct="1"/>
            <a:r>
              <a:rPr lang="en-US" sz="2500" dirty="0">
                <a:latin typeface="Cambria" pitchFamily="18" charset="0"/>
              </a:rPr>
              <a:t>Rides along “for free” on your market purchase.</a:t>
            </a:r>
          </a:p>
          <a:p>
            <a:pPr eaLnBrk="1" hangingPunct="1"/>
            <a:r>
              <a:rPr lang="en-US" sz="2500" dirty="0"/>
              <a:t>Everyone waits to use the good “for free.”</a:t>
            </a:r>
          </a:p>
          <a:p>
            <a:pPr eaLnBrk="1" hangingPunct="1"/>
            <a:r>
              <a:rPr lang="en-US" sz="2500" b="1" dirty="0"/>
              <a:t>Since there is no apparent buyer of the good, no producer will bring it to market.</a:t>
            </a:r>
          </a:p>
          <a:p>
            <a:pPr eaLnBrk="1" hangingPunct="1"/>
            <a:r>
              <a:rPr lang="en-US" sz="2500" b="1" dirty="0"/>
              <a:t>The market fails to produce a good that society desires</a:t>
            </a:r>
            <a:r>
              <a:rPr lang="en-US" sz="2500" dirty="0"/>
              <a: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71300832-41A4-8C2E-0C71-174D3C94007A}"/>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381000" y="990600"/>
            <a:ext cx="8229600" cy="1093787"/>
          </a:xfrm>
        </p:spPr>
        <p:txBody>
          <a:bodyPr/>
          <a:lstStyle/>
          <a:p>
            <a:pPr eaLnBrk="1" hangingPunct="1"/>
            <a:r>
              <a:rPr lang="en-US" dirty="0">
                <a:latin typeface="Cambria" pitchFamily="18" charset="0"/>
              </a:rPr>
              <a:t>Public Goods</a:t>
            </a:r>
          </a:p>
        </p:txBody>
      </p:sp>
      <p:sp>
        <p:nvSpPr>
          <p:cNvPr id="13315" name="Rectangle 3"/>
          <p:cNvSpPr>
            <a:spLocks noGrp="1" noChangeArrowheads="1"/>
          </p:cNvSpPr>
          <p:nvPr>
            <p:ph type="body" idx="4294967295"/>
          </p:nvPr>
        </p:nvSpPr>
        <p:spPr>
          <a:xfrm>
            <a:off x="457200" y="2209800"/>
            <a:ext cx="8229600" cy="4114800"/>
          </a:xfrm>
        </p:spPr>
        <p:txBody>
          <a:bodyPr/>
          <a:lstStyle/>
          <a:p>
            <a:pPr eaLnBrk="1" hangingPunct="1"/>
            <a:r>
              <a:rPr lang="en-US" dirty="0">
                <a:latin typeface="Cambria" pitchFamily="18" charset="0"/>
              </a:rPr>
              <a:t>The market tends to </a:t>
            </a:r>
            <a:r>
              <a:rPr lang="en-US" dirty="0" err="1">
                <a:latin typeface="Cambria" pitchFamily="18" charset="0"/>
              </a:rPr>
              <a:t>underproduce</a:t>
            </a:r>
            <a:r>
              <a:rPr lang="en-US" dirty="0">
                <a:latin typeface="Cambria" pitchFamily="18" charset="0"/>
              </a:rPr>
              <a:t> public goods, if it produces them at all.</a:t>
            </a:r>
            <a:r>
              <a:rPr lang="en-US" dirty="0">
                <a:solidFill>
                  <a:schemeClr val="hlink"/>
                </a:solidFill>
                <a:latin typeface="Cambria" pitchFamily="18" charset="0"/>
              </a:rPr>
              <a:t> </a:t>
            </a:r>
          </a:p>
          <a:p>
            <a:pPr eaLnBrk="1" hangingPunct="1"/>
            <a:r>
              <a:rPr lang="en-US" dirty="0">
                <a:solidFill>
                  <a:schemeClr val="tx2"/>
                </a:solidFill>
                <a:latin typeface="Cambria" pitchFamily="18" charset="0"/>
              </a:rPr>
              <a:t>Government’s role:</a:t>
            </a:r>
          </a:p>
          <a:p>
            <a:pPr lvl="1" eaLnBrk="1" hangingPunct="1"/>
            <a:r>
              <a:rPr lang="en-US" b="1" dirty="0">
                <a:latin typeface="Cambria" pitchFamily="18" charset="0"/>
              </a:rPr>
              <a:t>Step in and become the buyer</a:t>
            </a:r>
            <a:r>
              <a:rPr lang="en-US" dirty="0">
                <a:latin typeface="Cambria" pitchFamily="18" charset="0"/>
              </a:rPr>
              <a:t>.</a:t>
            </a:r>
          </a:p>
          <a:p>
            <a:pPr lvl="1" eaLnBrk="1" hangingPunct="1"/>
            <a:r>
              <a:rPr lang="en-US" dirty="0">
                <a:latin typeface="Cambria" pitchFamily="18" charset="0"/>
              </a:rPr>
              <a:t>The producer then produces the public good.</a:t>
            </a:r>
          </a:p>
          <a:p>
            <a:pPr lvl="1" eaLnBrk="1" hangingPunct="1"/>
            <a:r>
              <a:rPr lang="en-US" b="1" dirty="0">
                <a:latin typeface="Cambria" pitchFamily="18" charset="0"/>
              </a:rPr>
              <a:t>Finance the purchase with taxes or user fees</a:t>
            </a:r>
            <a:r>
              <a:rPr lang="en-US" dirty="0">
                <a:latin typeface="Cambria" pitchFamily="18" charset="0"/>
              </a:rPr>
              <a:t>.</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17B75AC1-1CD6-AE82-4A33-24E7783D5350}"/>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81000" y="838200"/>
            <a:ext cx="8229600" cy="1066800"/>
          </a:xfrm>
        </p:spPr>
        <p:txBody>
          <a:bodyPr lIns="90488" tIns="44450" rIns="90488" bIns="44450"/>
          <a:lstStyle/>
          <a:p>
            <a:pPr eaLnBrk="1" hangingPunct="1"/>
            <a:r>
              <a:rPr lang="en-US" dirty="0">
                <a:latin typeface="Cambria" pitchFamily="18" charset="0"/>
              </a:rPr>
              <a:t>Externalities</a:t>
            </a:r>
          </a:p>
        </p:txBody>
      </p:sp>
      <p:sp>
        <p:nvSpPr>
          <p:cNvPr id="13315" name="Rectangle 3"/>
          <p:cNvSpPr>
            <a:spLocks noGrp="1" noChangeArrowheads="1"/>
          </p:cNvSpPr>
          <p:nvPr>
            <p:ph idx="4294967295"/>
          </p:nvPr>
        </p:nvSpPr>
        <p:spPr>
          <a:xfrm>
            <a:off x="457200" y="1828800"/>
            <a:ext cx="8229600" cy="4419600"/>
          </a:xfrm>
        </p:spPr>
        <p:txBody>
          <a:bodyPr lIns="90488" tIns="44450" rIns="90488" bIns="44450" rtlCol="0">
            <a:normAutofit lnSpcReduction="10000"/>
          </a:bodyPr>
          <a:lstStyle/>
          <a:p>
            <a:pPr eaLnBrk="1" fontAlgn="auto" hangingPunct="1">
              <a:spcAft>
                <a:spcPts val="0"/>
              </a:spcAft>
              <a:buFont typeface="Arial" pitchFamily="34" charset="0"/>
              <a:buChar char="•"/>
              <a:defRPr/>
            </a:pPr>
            <a:r>
              <a:rPr lang="en-US" b="1" dirty="0">
                <a:solidFill>
                  <a:schemeClr val="tx2"/>
                </a:solidFill>
                <a:latin typeface="Cambria" pitchFamily="18" charset="0"/>
              </a:rPr>
              <a:t>Externalities</a:t>
            </a:r>
            <a:endParaRPr lang="en-US" b="1" dirty="0">
              <a:solidFill>
                <a:srgbClr val="000000"/>
              </a:solidFill>
              <a:latin typeface="Cambria" pitchFamily="18" charset="0"/>
            </a:endParaRPr>
          </a:p>
          <a:p>
            <a:pPr lvl="1" eaLnBrk="1" fontAlgn="auto" hangingPunct="1">
              <a:spcAft>
                <a:spcPts val="0"/>
              </a:spcAft>
              <a:buFont typeface="Arial" pitchFamily="34" charset="0"/>
              <a:buChar char="–"/>
              <a:defRPr/>
            </a:pPr>
            <a:r>
              <a:rPr lang="en-US" dirty="0">
                <a:solidFill>
                  <a:srgbClr val="000000"/>
                </a:solidFill>
                <a:latin typeface="Cambria" pitchFamily="18" charset="0"/>
              </a:rPr>
              <a:t>A two-party (buyer and seller) transaction occurs, but there are c</a:t>
            </a:r>
            <a:r>
              <a:rPr lang="en-US" dirty="0">
                <a:latin typeface="Cambria" pitchFamily="18" charset="0"/>
              </a:rPr>
              <a:t>osts (or benefits) borne by a third party.</a:t>
            </a:r>
          </a:p>
          <a:p>
            <a:pPr lvl="1" eaLnBrk="1" fontAlgn="auto" hangingPunct="1">
              <a:spcAft>
                <a:spcPts val="0"/>
              </a:spcAft>
              <a:buFont typeface="Arial" pitchFamily="34" charset="0"/>
              <a:buChar char="–"/>
              <a:defRPr/>
            </a:pPr>
            <a:r>
              <a:rPr lang="en-US" dirty="0">
                <a:latin typeface="Cambria" pitchFamily="18" charset="0"/>
              </a:rPr>
              <a:t>The difference between the social and private costs (benefits) of a market activity.</a:t>
            </a:r>
          </a:p>
          <a:p>
            <a:pPr eaLnBrk="1" fontAlgn="auto" hangingPunct="1">
              <a:spcAft>
                <a:spcPts val="0"/>
              </a:spcAft>
              <a:buFont typeface="Arial" pitchFamily="34" charset="0"/>
              <a:buChar char="•"/>
              <a:defRPr/>
            </a:pPr>
            <a:r>
              <a:rPr lang="en-US" dirty="0">
                <a:latin typeface="Cambria" pitchFamily="18" charset="0"/>
              </a:rPr>
              <a:t>When externalities are present, </a:t>
            </a:r>
            <a:r>
              <a:rPr lang="en-US" b="1" dirty="0">
                <a:latin typeface="Cambria" pitchFamily="18" charset="0"/>
              </a:rPr>
              <a:t>market prices </a:t>
            </a:r>
            <a:r>
              <a:rPr lang="en-US" dirty="0">
                <a:latin typeface="Cambria" pitchFamily="18" charset="0"/>
              </a:rPr>
              <a:t>are not a valid measure of a good’s value to society.</a:t>
            </a:r>
          </a:p>
          <a:p>
            <a:pPr eaLnBrk="1" fontAlgn="auto" hangingPunct="1">
              <a:spcAft>
                <a:spcPts val="0"/>
              </a:spcAft>
              <a:buFont typeface="Arial" pitchFamily="34" charset="0"/>
              <a:buChar char="•"/>
              <a:defRPr/>
            </a:pPr>
            <a:endParaRPr lang="en-US" dirty="0">
              <a:latin typeface="Cambria" pitchFamily="18" charset="0"/>
            </a:endParaRP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The Role of the Government</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AA0C9E18-0355-4E3B-EFF7-5046441A6BBF}"/>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457200" y="762000"/>
            <a:ext cx="8229600" cy="914400"/>
          </a:xfrm>
        </p:spPr>
        <p:txBody>
          <a:bodyPr/>
          <a:lstStyle/>
          <a:p>
            <a:pPr eaLnBrk="1" hangingPunct="1"/>
            <a:r>
              <a:rPr lang="en-US" sz="3600" dirty="0">
                <a:latin typeface="Cambria" pitchFamily="18" charset="0"/>
              </a:rPr>
              <a:t>Correcting for Externalities</a:t>
            </a:r>
          </a:p>
        </p:txBody>
      </p:sp>
      <p:sp>
        <p:nvSpPr>
          <p:cNvPr id="83973" name="Rectangle 5"/>
          <p:cNvSpPr>
            <a:spLocks noGrp="1" noChangeArrowheads="1"/>
          </p:cNvSpPr>
          <p:nvPr>
            <p:ph sz="half" idx="1"/>
          </p:nvPr>
        </p:nvSpPr>
        <p:spPr>
          <a:xfrm>
            <a:off x="304800" y="1676400"/>
            <a:ext cx="4191000" cy="4830763"/>
          </a:xfrm>
        </p:spPr>
        <p:txBody>
          <a:bodyPr/>
          <a:lstStyle/>
          <a:p>
            <a:pPr eaLnBrk="1" hangingPunct="1">
              <a:spcBef>
                <a:spcPct val="0"/>
              </a:spcBef>
            </a:pPr>
            <a:r>
              <a:rPr lang="en-US" sz="2500" dirty="0">
                <a:solidFill>
                  <a:schemeClr val="tx2"/>
                </a:solidFill>
                <a:latin typeface="Cambria" pitchFamily="18" charset="0"/>
              </a:rPr>
              <a:t>Positive externality</a:t>
            </a:r>
          </a:p>
          <a:p>
            <a:pPr lvl="1" eaLnBrk="1" hangingPunct="1">
              <a:spcBef>
                <a:spcPct val="0"/>
              </a:spcBef>
            </a:pPr>
            <a:r>
              <a:rPr lang="en-US" sz="1900" dirty="0">
                <a:latin typeface="Cambria" pitchFamily="18" charset="0"/>
              </a:rPr>
              <a:t>Third parties </a:t>
            </a:r>
            <a:r>
              <a:rPr lang="en-US" sz="1900" dirty="0">
                <a:solidFill>
                  <a:schemeClr val="tx2"/>
                </a:solidFill>
                <a:latin typeface="Cambria" pitchFamily="18" charset="0"/>
              </a:rPr>
              <a:t>benefit</a:t>
            </a:r>
            <a:r>
              <a:rPr lang="en-US" sz="1900" dirty="0">
                <a:latin typeface="Cambria" pitchFamily="18" charset="0"/>
              </a:rPr>
              <a:t> because of a market transaction.</a:t>
            </a:r>
          </a:p>
          <a:p>
            <a:pPr lvl="1" eaLnBrk="1" hangingPunct="1">
              <a:spcBef>
                <a:spcPct val="0"/>
              </a:spcBef>
            </a:pPr>
            <a:r>
              <a:rPr lang="en-US" sz="1900" dirty="0">
                <a:solidFill>
                  <a:schemeClr val="tx2"/>
                </a:solidFill>
                <a:latin typeface="Cambria" pitchFamily="18" charset="0"/>
              </a:rPr>
              <a:t>Not enough</a:t>
            </a:r>
            <a:r>
              <a:rPr lang="en-US" sz="1900" dirty="0">
                <a:latin typeface="Cambria" pitchFamily="18" charset="0"/>
              </a:rPr>
              <a:t> is produced and sold at price p</a:t>
            </a:r>
            <a:r>
              <a:rPr lang="en-US" sz="1900" baseline="-25000" dirty="0">
                <a:latin typeface="Cambria" pitchFamily="18" charset="0"/>
              </a:rPr>
              <a:t>1 </a:t>
            </a:r>
            <a:r>
              <a:rPr lang="en-US" sz="1900" dirty="0">
                <a:latin typeface="Cambria" pitchFamily="18" charset="0"/>
              </a:rPr>
              <a:t>because society’s benefits are </a:t>
            </a:r>
            <a:r>
              <a:rPr lang="en-US" sz="1900" dirty="0">
                <a:solidFill>
                  <a:schemeClr val="tx2"/>
                </a:solidFill>
                <a:latin typeface="Cambria" pitchFamily="18" charset="0"/>
              </a:rPr>
              <a:t>greater than</a:t>
            </a:r>
            <a:r>
              <a:rPr lang="en-US" sz="1900" dirty="0">
                <a:latin typeface="Cambria" pitchFamily="18" charset="0"/>
              </a:rPr>
              <a:t> market benefits.</a:t>
            </a:r>
          </a:p>
          <a:p>
            <a:pPr lvl="1" eaLnBrk="1" hangingPunct="1">
              <a:spcBef>
                <a:spcPct val="0"/>
              </a:spcBef>
            </a:pPr>
            <a:r>
              <a:rPr lang="en-US" sz="1900" dirty="0">
                <a:solidFill>
                  <a:schemeClr val="tx2"/>
                </a:solidFill>
                <a:latin typeface="Cambria" pitchFamily="18" charset="0"/>
              </a:rPr>
              <a:t>Government steps in</a:t>
            </a:r>
            <a:r>
              <a:rPr lang="en-US" sz="1900" dirty="0">
                <a:latin typeface="Cambria" pitchFamily="18" charset="0"/>
              </a:rPr>
              <a:t> to generate benefits for society.</a:t>
            </a:r>
          </a:p>
          <a:p>
            <a:pPr lvl="1" eaLnBrk="1" hangingPunct="1">
              <a:spcBef>
                <a:spcPct val="0"/>
              </a:spcBef>
            </a:pPr>
            <a:r>
              <a:rPr lang="en-US" sz="1900" dirty="0">
                <a:latin typeface="Cambria" pitchFamily="18" charset="0"/>
              </a:rPr>
              <a:t>Government action causes </a:t>
            </a:r>
            <a:r>
              <a:rPr lang="en-US" sz="1900" dirty="0">
                <a:solidFill>
                  <a:schemeClr val="tx2"/>
                </a:solidFill>
                <a:latin typeface="Cambria" pitchFamily="18" charset="0"/>
              </a:rPr>
              <a:t>more</a:t>
            </a:r>
            <a:r>
              <a:rPr lang="en-US" sz="1900" dirty="0">
                <a:latin typeface="Cambria" pitchFamily="18" charset="0"/>
              </a:rPr>
              <a:t> to be produced by subsidizing production or purchase.</a:t>
            </a:r>
          </a:p>
          <a:p>
            <a:pPr lvl="1" eaLnBrk="1" hangingPunct="1">
              <a:spcBef>
                <a:spcPct val="0"/>
              </a:spcBef>
            </a:pPr>
            <a:r>
              <a:rPr lang="en-US" sz="1900" dirty="0">
                <a:latin typeface="Cambria" pitchFamily="18" charset="0"/>
              </a:rPr>
              <a:t>Product is sold at price p</a:t>
            </a:r>
            <a:r>
              <a:rPr lang="en-US" sz="1900" baseline="-25000" dirty="0">
                <a:latin typeface="Cambria" pitchFamily="18" charset="0"/>
              </a:rPr>
              <a:t>3</a:t>
            </a:r>
            <a:r>
              <a:rPr lang="en-US" sz="1900" dirty="0">
                <a:latin typeface="Cambria" pitchFamily="18" charset="0"/>
              </a:rPr>
              <a:t>.</a:t>
            </a:r>
          </a:p>
          <a:p>
            <a:pPr lvl="1" eaLnBrk="1" hangingPunct="1">
              <a:spcBef>
                <a:spcPct val="0"/>
              </a:spcBef>
            </a:pPr>
            <a:r>
              <a:rPr lang="en-US" sz="1900" dirty="0">
                <a:latin typeface="Cambria" pitchFamily="18" charset="0"/>
              </a:rPr>
              <a:t>Examples: public education and inoculations.</a:t>
            </a:r>
          </a:p>
          <a:p>
            <a:pPr eaLnBrk="1" hangingPunct="1">
              <a:lnSpc>
                <a:spcPct val="80000"/>
              </a:lnSpc>
            </a:pPr>
            <a:endParaRPr lang="en-US" sz="1800" dirty="0">
              <a:latin typeface="Cambria" pitchFamily="18" charset="0"/>
            </a:endParaRPr>
          </a:p>
          <a:p>
            <a:pPr eaLnBrk="1" hangingPunct="1">
              <a:lnSpc>
                <a:spcPct val="80000"/>
              </a:lnSpc>
            </a:pPr>
            <a:endParaRPr lang="en-US" sz="1800" dirty="0">
              <a:latin typeface="Cambria" pitchFamily="18" charset="0"/>
            </a:endParaRPr>
          </a:p>
        </p:txBody>
      </p:sp>
      <p:sp>
        <p:nvSpPr>
          <p:cNvPr id="14341" name="Rectangle 7"/>
          <p:cNvSpPr>
            <a:spLocks noChangeArrowheads="1"/>
          </p:cNvSpPr>
          <p:nvPr/>
        </p:nvSpPr>
        <p:spPr bwMode="auto">
          <a:xfrm>
            <a:off x="4648200" y="1752600"/>
            <a:ext cx="4191000" cy="4800600"/>
          </a:xfrm>
          <a:prstGeom prst="rect">
            <a:avLst/>
          </a:prstGeom>
          <a:solidFill>
            <a:schemeClr val="accent1">
              <a:lumMod val="20000"/>
              <a:lumOff val="80000"/>
            </a:schemeClr>
          </a:solidFill>
          <a:ln w="9525">
            <a:solidFill>
              <a:schemeClr val="tx1"/>
            </a:solidFill>
            <a:miter lim="800000"/>
            <a:headEnd/>
            <a:tailEnd/>
          </a:ln>
        </p:spPr>
        <p:txBody>
          <a:bodyPr wrap="none" anchor="ctr"/>
          <a:lstStyle/>
          <a:p>
            <a:pPr algn="ctr">
              <a:defRPr/>
            </a:pPr>
            <a:endParaRPr lang="en-US" dirty="0">
              <a:latin typeface="Cambria" pitchFamily="18" charset="0"/>
            </a:endParaRPr>
          </a:p>
        </p:txBody>
      </p:sp>
      <p:sp>
        <p:nvSpPr>
          <p:cNvPr id="15366" name="Line 8"/>
          <p:cNvSpPr>
            <a:spLocks noChangeShapeType="1"/>
          </p:cNvSpPr>
          <p:nvPr/>
        </p:nvSpPr>
        <p:spPr bwMode="auto">
          <a:xfrm>
            <a:off x="5257800" y="2011363"/>
            <a:ext cx="0" cy="3505200"/>
          </a:xfrm>
          <a:prstGeom prst="line">
            <a:avLst/>
          </a:prstGeom>
          <a:noFill/>
          <a:ln w="28575">
            <a:solidFill>
              <a:schemeClr val="tx1"/>
            </a:solidFill>
            <a:round/>
            <a:headEnd/>
            <a:tailEnd/>
          </a:ln>
        </p:spPr>
        <p:txBody>
          <a:bodyPr/>
          <a:lstStyle/>
          <a:p>
            <a:endParaRPr lang="el-GR"/>
          </a:p>
        </p:txBody>
      </p:sp>
      <p:sp>
        <p:nvSpPr>
          <p:cNvPr id="15367" name="Line 9"/>
          <p:cNvSpPr>
            <a:spLocks noChangeShapeType="1"/>
          </p:cNvSpPr>
          <p:nvPr/>
        </p:nvSpPr>
        <p:spPr bwMode="auto">
          <a:xfrm>
            <a:off x="5257800" y="5516563"/>
            <a:ext cx="3200400" cy="0"/>
          </a:xfrm>
          <a:prstGeom prst="line">
            <a:avLst/>
          </a:prstGeom>
          <a:noFill/>
          <a:ln w="28575">
            <a:solidFill>
              <a:schemeClr val="tx1"/>
            </a:solidFill>
            <a:round/>
            <a:headEnd/>
            <a:tailEnd/>
          </a:ln>
        </p:spPr>
        <p:txBody>
          <a:bodyPr/>
          <a:lstStyle/>
          <a:p>
            <a:endParaRPr lang="el-GR"/>
          </a:p>
        </p:txBody>
      </p:sp>
      <p:sp>
        <p:nvSpPr>
          <p:cNvPr id="15368" name="Text Box 11"/>
          <p:cNvSpPr txBox="1">
            <a:spLocks noChangeArrowheads="1"/>
          </p:cNvSpPr>
          <p:nvPr/>
        </p:nvSpPr>
        <p:spPr bwMode="auto">
          <a:xfrm>
            <a:off x="4800600" y="1447800"/>
            <a:ext cx="1263650" cy="584200"/>
          </a:xfrm>
          <a:prstGeom prst="rect">
            <a:avLst/>
          </a:prstGeom>
          <a:noFill/>
          <a:ln w="9525">
            <a:noFill/>
            <a:miter lim="800000"/>
            <a:headEnd/>
            <a:tailEnd/>
          </a:ln>
        </p:spPr>
        <p:txBody>
          <a:bodyPr wrap="none">
            <a:spAutoFit/>
          </a:bodyPr>
          <a:lstStyle/>
          <a:p>
            <a:r>
              <a:rPr lang="en-US" sz="1600" dirty="0">
                <a:latin typeface="Cambria" pitchFamily="18" charset="0"/>
              </a:rPr>
              <a:t>Price of </a:t>
            </a:r>
          </a:p>
          <a:p>
            <a:r>
              <a:rPr lang="en-US" sz="1600" dirty="0">
                <a:latin typeface="Cambria" pitchFamily="18" charset="0"/>
              </a:rPr>
              <a:t>inoculations</a:t>
            </a:r>
          </a:p>
        </p:txBody>
      </p:sp>
      <p:sp>
        <p:nvSpPr>
          <p:cNvPr id="15369" name="Text Box 12"/>
          <p:cNvSpPr txBox="1">
            <a:spLocks noChangeArrowheads="1"/>
          </p:cNvSpPr>
          <p:nvPr/>
        </p:nvSpPr>
        <p:spPr bwMode="auto">
          <a:xfrm>
            <a:off x="7620000" y="5486400"/>
            <a:ext cx="1295400" cy="581025"/>
          </a:xfrm>
          <a:prstGeom prst="rect">
            <a:avLst/>
          </a:prstGeom>
          <a:noFill/>
          <a:ln w="9525">
            <a:noFill/>
            <a:miter lim="800000"/>
            <a:headEnd/>
            <a:tailEnd/>
          </a:ln>
        </p:spPr>
        <p:txBody>
          <a:bodyPr>
            <a:spAutoFit/>
          </a:bodyPr>
          <a:lstStyle/>
          <a:p>
            <a:r>
              <a:rPr lang="en-US" sz="1600">
                <a:latin typeface="Cambria" pitchFamily="18" charset="0"/>
              </a:rPr>
              <a:t>Quantity of inoculations</a:t>
            </a:r>
          </a:p>
        </p:txBody>
      </p:sp>
      <p:sp>
        <p:nvSpPr>
          <p:cNvPr id="15370" name="Line 13"/>
          <p:cNvSpPr>
            <a:spLocks noChangeShapeType="1"/>
          </p:cNvSpPr>
          <p:nvPr/>
        </p:nvSpPr>
        <p:spPr bwMode="auto">
          <a:xfrm flipV="1">
            <a:off x="5486400" y="3001963"/>
            <a:ext cx="2971800" cy="1981200"/>
          </a:xfrm>
          <a:prstGeom prst="line">
            <a:avLst/>
          </a:prstGeom>
          <a:noFill/>
          <a:ln w="28575">
            <a:solidFill>
              <a:srgbClr val="0000FF"/>
            </a:solidFill>
            <a:round/>
            <a:headEnd/>
            <a:tailEnd/>
          </a:ln>
        </p:spPr>
        <p:txBody>
          <a:bodyPr/>
          <a:lstStyle/>
          <a:p>
            <a:endParaRPr lang="el-GR"/>
          </a:p>
        </p:txBody>
      </p:sp>
      <p:sp>
        <p:nvSpPr>
          <p:cNvPr id="15371" name="Text Box 14"/>
          <p:cNvSpPr txBox="1">
            <a:spLocks noChangeArrowheads="1"/>
          </p:cNvSpPr>
          <p:nvPr/>
        </p:nvSpPr>
        <p:spPr bwMode="auto">
          <a:xfrm>
            <a:off x="8213725" y="2652713"/>
            <a:ext cx="298450" cy="369887"/>
          </a:xfrm>
          <a:prstGeom prst="rect">
            <a:avLst/>
          </a:prstGeom>
          <a:noFill/>
          <a:ln w="9525">
            <a:noFill/>
            <a:miter lim="800000"/>
            <a:headEnd/>
            <a:tailEnd/>
          </a:ln>
        </p:spPr>
        <p:txBody>
          <a:bodyPr wrap="none">
            <a:spAutoFit/>
          </a:bodyPr>
          <a:lstStyle/>
          <a:p>
            <a:r>
              <a:rPr lang="en-US">
                <a:latin typeface="Cambria" pitchFamily="18" charset="0"/>
              </a:rPr>
              <a:t>S</a:t>
            </a:r>
          </a:p>
        </p:txBody>
      </p:sp>
      <p:sp>
        <p:nvSpPr>
          <p:cNvPr id="15372" name="Line 15"/>
          <p:cNvSpPr>
            <a:spLocks noChangeShapeType="1"/>
          </p:cNvSpPr>
          <p:nvPr/>
        </p:nvSpPr>
        <p:spPr bwMode="auto">
          <a:xfrm>
            <a:off x="5410200" y="3611563"/>
            <a:ext cx="2057400" cy="1905000"/>
          </a:xfrm>
          <a:prstGeom prst="line">
            <a:avLst/>
          </a:prstGeom>
          <a:noFill/>
          <a:ln w="28575">
            <a:solidFill>
              <a:srgbClr val="FF0000"/>
            </a:solidFill>
            <a:round/>
            <a:headEnd/>
            <a:tailEnd/>
          </a:ln>
        </p:spPr>
        <p:txBody>
          <a:bodyPr/>
          <a:lstStyle/>
          <a:p>
            <a:endParaRPr lang="el-GR"/>
          </a:p>
        </p:txBody>
      </p:sp>
      <p:sp>
        <p:nvSpPr>
          <p:cNvPr id="83984" name="Line 16"/>
          <p:cNvSpPr>
            <a:spLocks noChangeShapeType="1"/>
          </p:cNvSpPr>
          <p:nvPr/>
        </p:nvSpPr>
        <p:spPr bwMode="auto">
          <a:xfrm>
            <a:off x="6400800" y="3001963"/>
            <a:ext cx="1828800" cy="1676400"/>
          </a:xfrm>
          <a:prstGeom prst="line">
            <a:avLst/>
          </a:prstGeom>
          <a:noFill/>
          <a:ln w="28575">
            <a:solidFill>
              <a:srgbClr val="FF0000"/>
            </a:solidFill>
            <a:round/>
            <a:headEnd/>
            <a:tailEnd/>
          </a:ln>
        </p:spPr>
        <p:txBody>
          <a:bodyPr/>
          <a:lstStyle/>
          <a:p>
            <a:endParaRPr lang="el-GR"/>
          </a:p>
        </p:txBody>
      </p:sp>
      <p:sp>
        <p:nvSpPr>
          <p:cNvPr id="15374" name="Text Box 17"/>
          <p:cNvSpPr txBox="1">
            <a:spLocks noChangeArrowheads="1"/>
          </p:cNvSpPr>
          <p:nvPr/>
        </p:nvSpPr>
        <p:spPr bwMode="auto">
          <a:xfrm>
            <a:off x="5192713" y="3227388"/>
            <a:ext cx="1741487" cy="369887"/>
          </a:xfrm>
          <a:prstGeom prst="rect">
            <a:avLst/>
          </a:prstGeom>
          <a:noFill/>
          <a:ln w="9525">
            <a:noFill/>
            <a:miter lim="800000"/>
            <a:headEnd/>
            <a:tailEnd/>
          </a:ln>
        </p:spPr>
        <p:txBody>
          <a:bodyPr wrap="none">
            <a:spAutoFit/>
          </a:bodyPr>
          <a:lstStyle/>
          <a:p>
            <a:r>
              <a:rPr lang="en-US">
                <a:latin typeface="Cambria" pitchFamily="18" charset="0"/>
              </a:rPr>
              <a:t>Market demand</a:t>
            </a:r>
            <a:endParaRPr lang="en-US" baseline="-25000">
              <a:latin typeface="Cambria" pitchFamily="18" charset="0"/>
            </a:endParaRPr>
          </a:p>
        </p:txBody>
      </p:sp>
      <p:sp>
        <p:nvSpPr>
          <p:cNvPr id="83986" name="Text Box 18"/>
          <p:cNvSpPr txBox="1">
            <a:spLocks noChangeArrowheads="1"/>
          </p:cNvSpPr>
          <p:nvPr/>
        </p:nvSpPr>
        <p:spPr bwMode="auto">
          <a:xfrm>
            <a:off x="6232525" y="2652713"/>
            <a:ext cx="1612900" cy="369887"/>
          </a:xfrm>
          <a:prstGeom prst="rect">
            <a:avLst/>
          </a:prstGeom>
          <a:noFill/>
          <a:ln w="9525">
            <a:noFill/>
            <a:miter lim="800000"/>
            <a:headEnd/>
            <a:tailEnd/>
          </a:ln>
        </p:spPr>
        <p:txBody>
          <a:bodyPr wrap="none">
            <a:spAutoFit/>
          </a:bodyPr>
          <a:lstStyle/>
          <a:p>
            <a:r>
              <a:rPr lang="en-US">
                <a:latin typeface="Cambria" pitchFamily="18" charset="0"/>
              </a:rPr>
              <a:t>Social demand</a:t>
            </a:r>
            <a:endParaRPr lang="en-US" baseline="-25000">
              <a:latin typeface="Cambria" pitchFamily="18" charset="0"/>
            </a:endParaRPr>
          </a:p>
        </p:txBody>
      </p:sp>
      <p:sp>
        <p:nvSpPr>
          <p:cNvPr id="83987" name="Line 19"/>
          <p:cNvSpPr>
            <a:spLocks noChangeShapeType="1"/>
          </p:cNvSpPr>
          <p:nvPr/>
        </p:nvSpPr>
        <p:spPr bwMode="auto">
          <a:xfrm>
            <a:off x="5715000" y="3687763"/>
            <a:ext cx="1219200" cy="0"/>
          </a:xfrm>
          <a:prstGeom prst="line">
            <a:avLst/>
          </a:prstGeom>
          <a:noFill/>
          <a:ln w="28575">
            <a:solidFill>
              <a:schemeClr val="tx1"/>
            </a:solidFill>
            <a:round/>
            <a:headEnd/>
            <a:tailEnd type="triangle" w="med" len="med"/>
          </a:ln>
        </p:spPr>
        <p:txBody>
          <a:bodyPr/>
          <a:lstStyle/>
          <a:p>
            <a:endParaRPr lang="el-GR"/>
          </a:p>
        </p:txBody>
      </p:sp>
      <p:sp>
        <p:nvSpPr>
          <p:cNvPr id="15377" name="Line 20"/>
          <p:cNvSpPr>
            <a:spLocks noChangeShapeType="1"/>
          </p:cNvSpPr>
          <p:nvPr/>
        </p:nvSpPr>
        <p:spPr bwMode="auto">
          <a:xfrm flipH="1">
            <a:off x="5257800" y="4437063"/>
            <a:ext cx="1066800" cy="0"/>
          </a:xfrm>
          <a:prstGeom prst="line">
            <a:avLst/>
          </a:prstGeom>
          <a:noFill/>
          <a:ln w="9525">
            <a:solidFill>
              <a:schemeClr val="tx1"/>
            </a:solidFill>
            <a:prstDash val="dash"/>
            <a:round/>
            <a:headEnd/>
            <a:tailEnd/>
          </a:ln>
        </p:spPr>
        <p:txBody>
          <a:bodyPr/>
          <a:lstStyle/>
          <a:p>
            <a:endParaRPr lang="el-GR"/>
          </a:p>
        </p:txBody>
      </p:sp>
      <p:sp>
        <p:nvSpPr>
          <p:cNvPr id="83989" name="Line 21"/>
          <p:cNvSpPr>
            <a:spLocks noChangeShapeType="1"/>
          </p:cNvSpPr>
          <p:nvPr/>
        </p:nvSpPr>
        <p:spPr bwMode="auto">
          <a:xfrm flipH="1">
            <a:off x="5257800" y="3789363"/>
            <a:ext cx="1981200" cy="0"/>
          </a:xfrm>
          <a:prstGeom prst="line">
            <a:avLst/>
          </a:prstGeom>
          <a:noFill/>
          <a:ln w="9525">
            <a:solidFill>
              <a:schemeClr val="tx1"/>
            </a:solidFill>
            <a:prstDash val="dash"/>
            <a:round/>
            <a:headEnd/>
            <a:tailEnd/>
          </a:ln>
        </p:spPr>
        <p:txBody>
          <a:bodyPr/>
          <a:lstStyle/>
          <a:p>
            <a:endParaRPr lang="el-GR"/>
          </a:p>
        </p:txBody>
      </p:sp>
      <p:sp>
        <p:nvSpPr>
          <p:cNvPr id="15379" name="Line 22"/>
          <p:cNvSpPr>
            <a:spLocks noChangeShapeType="1"/>
          </p:cNvSpPr>
          <p:nvPr/>
        </p:nvSpPr>
        <p:spPr bwMode="auto">
          <a:xfrm>
            <a:off x="6310313" y="4449763"/>
            <a:ext cx="0" cy="1066800"/>
          </a:xfrm>
          <a:prstGeom prst="line">
            <a:avLst/>
          </a:prstGeom>
          <a:noFill/>
          <a:ln w="9525">
            <a:solidFill>
              <a:schemeClr val="tx1"/>
            </a:solidFill>
            <a:prstDash val="dash"/>
            <a:round/>
            <a:headEnd/>
            <a:tailEnd/>
          </a:ln>
        </p:spPr>
        <p:txBody>
          <a:bodyPr/>
          <a:lstStyle/>
          <a:p>
            <a:endParaRPr lang="el-GR"/>
          </a:p>
        </p:txBody>
      </p:sp>
      <p:sp>
        <p:nvSpPr>
          <p:cNvPr id="83991" name="Line 23"/>
          <p:cNvSpPr>
            <a:spLocks noChangeShapeType="1"/>
          </p:cNvSpPr>
          <p:nvPr/>
        </p:nvSpPr>
        <p:spPr bwMode="auto">
          <a:xfrm>
            <a:off x="7267575" y="3763963"/>
            <a:ext cx="0" cy="1752600"/>
          </a:xfrm>
          <a:prstGeom prst="line">
            <a:avLst/>
          </a:prstGeom>
          <a:noFill/>
          <a:ln w="9525">
            <a:solidFill>
              <a:schemeClr val="tx1"/>
            </a:solidFill>
            <a:prstDash val="dash"/>
            <a:round/>
            <a:headEnd/>
            <a:tailEnd/>
          </a:ln>
        </p:spPr>
        <p:txBody>
          <a:bodyPr/>
          <a:lstStyle/>
          <a:p>
            <a:endParaRPr lang="el-GR"/>
          </a:p>
        </p:txBody>
      </p:sp>
      <p:sp>
        <p:nvSpPr>
          <p:cNvPr id="83992" name="Line 24"/>
          <p:cNvSpPr>
            <a:spLocks noChangeShapeType="1"/>
          </p:cNvSpPr>
          <p:nvPr/>
        </p:nvSpPr>
        <p:spPr bwMode="auto">
          <a:xfrm>
            <a:off x="7391400" y="3962400"/>
            <a:ext cx="0" cy="1447800"/>
          </a:xfrm>
          <a:prstGeom prst="line">
            <a:avLst/>
          </a:prstGeom>
          <a:noFill/>
          <a:ln w="28575">
            <a:solidFill>
              <a:srgbClr val="FF6600"/>
            </a:solidFill>
            <a:round/>
            <a:headEnd type="triangle" w="med" len="med"/>
            <a:tailEnd type="triangle" w="med" len="med"/>
          </a:ln>
        </p:spPr>
        <p:txBody>
          <a:bodyPr/>
          <a:lstStyle/>
          <a:p>
            <a:endParaRPr lang="el-GR"/>
          </a:p>
        </p:txBody>
      </p:sp>
      <p:sp>
        <p:nvSpPr>
          <p:cNvPr id="83993" name="Line 25"/>
          <p:cNvSpPr>
            <a:spLocks noChangeShapeType="1"/>
          </p:cNvSpPr>
          <p:nvPr/>
        </p:nvSpPr>
        <p:spPr bwMode="auto">
          <a:xfrm flipV="1">
            <a:off x="5410200" y="3810000"/>
            <a:ext cx="0" cy="639763"/>
          </a:xfrm>
          <a:prstGeom prst="line">
            <a:avLst/>
          </a:prstGeom>
          <a:noFill/>
          <a:ln w="28575">
            <a:solidFill>
              <a:schemeClr val="tx1"/>
            </a:solidFill>
            <a:round/>
            <a:headEnd/>
            <a:tailEnd type="triangle" w="med" len="med"/>
          </a:ln>
        </p:spPr>
        <p:txBody>
          <a:bodyPr/>
          <a:lstStyle/>
          <a:p>
            <a:endParaRPr lang="el-GR"/>
          </a:p>
        </p:txBody>
      </p:sp>
      <p:sp>
        <p:nvSpPr>
          <p:cNvPr id="83994" name="Line 26"/>
          <p:cNvSpPr>
            <a:spLocks noChangeShapeType="1"/>
          </p:cNvSpPr>
          <p:nvPr/>
        </p:nvSpPr>
        <p:spPr bwMode="auto">
          <a:xfrm>
            <a:off x="6324600" y="5410200"/>
            <a:ext cx="914400" cy="0"/>
          </a:xfrm>
          <a:prstGeom prst="line">
            <a:avLst/>
          </a:prstGeom>
          <a:noFill/>
          <a:ln w="28575">
            <a:solidFill>
              <a:schemeClr val="tx1"/>
            </a:solidFill>
            <a:round/>
            <a:headEnd/>
            <a:tailEnd type="triangle" w="med" len="med"/>
          </a:ln>
        </p:spPr>
        <p:txBody>
          <a:bodyPr/>
          <a:lstStyle/>
          <a:p>
            <a:endParaRPr lang="el-GR"/>
          </a:p>
        </p:txBody>
      </p:sp>
      <p:sp>
        <p:nvSpPr>
          <p:cNvPr id="83995" name="Text Box 27"/>
          <p:cNvSpPr txBox="1">
            <a:spLocks noChangeArrowheads="1"/>
          </p:cNvSpPr>
          <p:nvPr/>
        </p:nvSpPr>
        <p:spPr bwMode="auto">
          <a:xfrm>
            <a:off x="7527925" y="4841875"/>
            <a:ext cx="968375" cy="369888"/>
          </a:xfrm>
          <a:prstGeom prst="rect">
            <a:avLst/>
          </a:prstGeom>
          <a:noFill/>
          <a:ln w="9525">
            <a:noFill/>
            <a:miter lim="800000"/>
            <a:headEnd/>
            <a:tailEnd/>
          </a:ln>
        </p:spPr>
        <p:txBody>
          <a:bodyPr wrap="none">
            <a:spAutoFit/>
          </a:bodyPr>
          <a:lstStyle/>
          <a:p>
            <a:r>
              <a:rPr lang="en-US">
                <a:latin typeface="Cambria" pitchFamily="18" charset="0"/>
              </a:rPr>
              <a:t>Subsidy</a:t>
            </a:r>
          </a:p>
        </p:txBody>
      </p:sp>
      <p:sp>
        <p:nvSpPr>
          <p:cNvPr id="83996" name="Line 28"/>
          <p:cNvSpPr>
            <a:spLocks noChangeShapeType="1"/>
          </p:cNvSpPr>
          <p:nvPr/>
        </p:nvSpPr>
        <p:spPr bwMode="auto">
          <a:xfrm flipH="1" flipV="1">
            <a:off x="7467600" y="4754563"/>
            <a:ext cx="381000" cy="152400"/>
          </a:xfrm>
          <a:prstGeom prst="line">
            <a:avLst/>
          </a:prstGeom>
          <a:noFill/>
          <a:ln w="9525">
            <a:solidFill>
              <a:schemeClr val="tx1"/>
            </a:solidFill>
            <a:round/>
            <a:headEnd/>
            <a:tailEnd type="triangle" w="med" len="med"/>
          </a:ln>
        </p:spPr>
        <p:txBody>
          <a:bodyPr/>
          <a:lstStyle/>
          <a:p>
            <a:endParaRPr lang="el-GR"/>
          </a:p>
        </p:txBody>
      </p:sp>
      <p:sp>
        <p:nvSpPr>
          <p:cNvPr id="83997" name="Line 29"/>
          <p:cNvSpPr>
            <a:spLocks noChangeShapeType="1"/>
          </p:cNvSpPr>
          <p:nvPr/>
        </p:nvSpPr>
        <p:spPr bwMode="auto">
          <a:xfrm flipH="1">
            <a:off x="5257800" y="5287963"/>
            <a:ext cx="1981200" cy="0"/>
          </a:xfrm>
          <a:prstGeom prst="line">
            <a:avLst/>
          </a:prstGeom>
          <a:noFill/>
          <a:ln w="9525">
            <a:solidFill>
              <a:schemeClr val="tx1"/>
            </a:solidFill>
            <a:prstDash val="dash"/>
            <a:round/>
            <a:headEnd/>
            <a:tailEnd/>
          </a:ln>
        </p:spPr>
        <p:txBody>
          <a:bodyPr/>
          <a:lstStyle/>
          <a:p>
            <a:endParaRPr lang="el-GR"/>
          </a:p>
        </p:txBody>
      </p:sp>
      <p:sp>
        <p:nvSpPr>
          <p:cNvPr id="15387" name="Text Box 30"/>
          <p:cNvSpPr txBox="1">
            <a:spLocks noChangeArrowheads="1"/>
          </p:cNvSpPr>
          <p:nvPr/>
        </p:nvSpPr>
        <p:spPr bwMode="auto">
          <a:xfrm>
            <a:off x="4937125" y="42529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1</a:t>
            </a:r>
          </a:p>
        </p:txBody>
      </p:sp>
      <p:sp>
        <p:nvSpPr>
          <p:cNvPr id="83999" name="Text Box 31"/>
          <p:cNvSpPr txBox="1">
            <a:spLocks noChangeArrowheads="1"/>
          </p:cNvSpPr>
          <p:nvPr/>
        </p:nvSpPr>
        <p:spPr bwMode="auto">
          <a:xfrm>
            <a:off x="4937125" y="36433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2</a:t>
            </a:r>
          </a:p>
        </p:txBody>
      </p:sp>
      <p:sp>
        <p:nvSpPr>
          <p:cNvPr id="84000" name="Text Box 32"/>
          <p:cNvSpPr txBox="1">
            <a:spLocks noChangeArrowheads="1"/>
          </p:cNvSpPr>
          <p:nvPr/>
        </p:nvSpPr>
        <p:spPr bwMode="auto">
          <a:xfrm>
            <a:off x="4937125" y="5091113"/>
            <a:ext cx="398463" cy="369887"/>
          </a:xfrm>
          <a:prstGeom prst="rect">
            <a:avLst/>
          </a:prstGeom>
          <a:noFill/>
          <a:ln w="9525">
            <a:noFill/>
            <a:miter lim="800000"/>
            <a:headEnd/>
            <a:tailEnd/>
          </a:ln>
        </p:spPr>
        <p:txBody>
          <a:bodyPr wrap="none">
            <a:spAutoFit/>
          </a:bodyPr>
          <a:lstStyle/>
          <a:p>
            <a:r>
              <a:rPr lang="en-US">
                <a:latin typeface="Cambria" pitchFamily="18" charset="0"/>
              </a:rPr>
              <a:t>p</a:t>
            </a:r>
            <a:r>
              <a:rPr lang="en-US" baseline="-25000">
                <a:latin typeface="Cambria" pitchFamily="18" charset="0"/>
              </a:rPr>
              <a:t>3</a:t>
            </a:r>
          </a:p>
        </p:txBody>
      </p:sp>
      <p:sp>
        <p:nvSpPr>
          <p:cNvPr id="15390" name="Text Box 33"/>
          <p:cNvSpPr txBox="1">
            <a:spLocks noChangeArrowheads="1"/>
          </p:cNvSpPr>
          <p:nvPr/>
        </p:nvSpPr>
        <p:spPr bwMode="auto">
          <a:xfrm>
            <a:off x="6080125" y="5472113"/>
            <a:ext cx="393700" cy="366712"/>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1</a:t>
            </a:r>
          </a:p>
        </p:txBody>
      </p:sp>
      <p:sp>
        <p:nvSpPr>
          <p:cNvPr id="84002" name="Text Box 34"/>
          <p:cNvSpPr txBox="1">
            <a:spLocks noChangeArrowheads="1"/>
          </p:cNvSpPr>
          <p:nvPr/>
        </p:nvSpPr>
        <p:spPr bwMode="auto">
          <a:xfrm>
            <a:off x="6994525" y="5472113"/>
            <a:ext cx="393700" cy="366712"/>
          </a:xfrm>
          <a:prstGeom prst="rect">
            <a:avLst/>
          </a:prstGeom>
          <a:noFill/>
          <a:ln w="9525">
            <a:noFill/>
            <a:miter lim="800000"/>
            <a:headEnd/>
            <a:tailEnd/>
          </a:ln>
        </p:spPr>
        <p:txBody>
          <a:bodyPr wrap="none">
            <a:spAutoFit/>
          </a:bodyPr>
          <a:lstStyle/>
          <a:p>
            <a:r>
              <a:rPr lang="en-US">
                <a:latin typeface="Cambria" pitchFamily="18" charset="0"/>
              </a:rPr>
              <a:t>q</a:t>
            </a:r>
            <a:r>
              <a:rPr lang="en-US" baseline="-25000">
                <a:latin typeface="Cambria" pitchFamily="18" charset="0"/>
              </a:rPr>
              <a:t>2</a:t>
            </a:r>
          </a:p>
        </p:txBody>
      </p:sp>
      <p:sp>
        <p:nvSpPr>
          <p:cNvPr id="15392" name="Text Box 35"/>
          <p:cNvSpPr txBox="1">
            <a:spLocks noChangeArrowheads="1"/>
          </p:cNvSpPr>
          <p:nvPr/>
        </p:nvSpPr>
        <p:spPr bwMode="auto">
          <a:xfrm>
            <a:off x="6076950" y="5876925"/>
            <a:ext cx="1543050" cy="338138"/>
          </a:xfrm>
          <a:prstGeom prst="rect">
            <a:avLst/>
          </a:prstGeom>
          <a:noFill/>
          <a:ln w="9525">
            <a:noFill/>
            <a:miter lim="800000"/>
            <a:headEnd/>
            <a:tailEnd/>
          </a:ln>
        </p:spPr>
        <p:txBody>
          <a:bodyPr wrap="none">
            <a:spAutoFit/>
          </a:bodyPr>
          <a:lstStyle/>
          <a:p>
            <a:r>
              <a:rPr lang="en-US" sz="1600">
                <a:latin typeface="Cambria" pitchFamily="18" charset="0"/>
              </a:rPr>
              <a:t>Optimal output</a:t>
            </a:r>
          </a:p>
        </p:txBody>
      </p:sp>
      <p:sp>
        <p:nvSpPr>
          <p:cNvPr id="15393" name="Line 36"/>
          <p:cNvSpPr>
            <a:spLocks noChangeShapeType="1"/>
          </p:cNvSpPr>
          <p:nvPr/>
        </p:nvSpPr>
        <p:spPr bwMode="auto">
          <a:xfrm flipV="1">
            <a:off x="6781800" y="5745163"/>
            <a:ext cx="304800" cy="198437"/>
          </a:xfrm>
          <a:prstGeom prst="line">
            <a:avLst/>
          </a:prstGeom>
          <a:noFill/>
          <a:ln w="9525">
            <a:solidFill>
              <a:schemeClr val="tx1"/>
            </a:solidFill>
            <a:round/>
            <a:headEnd/>
            <a:tailEnd type="triangle" w="med" len="med"/>
          </a:ln>
        </p:spPr>
        <p:txBody>
          <a:bodyPr/>
          <a:lstStyle/>
          <a:p>
            <a:endParaRPr lang="el-GR"/>
          </a:p>
        </p:txBody>
      </p:sp>
      <p:sp>
        <p:nvSpPr>
          <p:cNvPr id="15394" name="Text Box 37"/>
          <p:cNvSpPr txBox="1">
            <a:spLocks noChangeArrowheads="1"/>
          </p:cNvSpPr>
          <p:nvPr/>
        </p:nvSpPr>
        <p:spPr bwMode="auto">
          <a:xfrm>
            <a:off x="4827588" y="5591175"/>
            <a:ext cx="811212" cy="581025"/>
          </a:xfrm>
          <a:prstGeom prst="rect">
            <a:avLst/>
          </a:prstGeom>
          <a:noFill/>
          <a:ln w="9525">
            <a:noFill/>
            <a:miter lim="800000"/>
            <a:headEnd/>
            <a:tailEnd/>
          </a:ln>
        </p:spPr>
        <p:txBody>
          <a:bodyPr wrap="none">
            <a:spAutoFit/>
          </a:bodyPr>
          <a:lstStyle/>
          <a:p>
            <a:r>
              <a:rPr lang="en-US" sz="1600">
                <a:latin typeface="Cambria" pitchFamily="18" charset="0"/>
              </a:rPr>
              <a:t>Market</a:t>
            </a:r>
          </a:p>
          <a:p>
            <a:r>
              <a:rPr lang="en-US" sz="1600">
                <a:latin typeface="Cambria" pitchFamily="18" charset="0"/>
              </a:rPr>
              <a:t>output</a:t>
            </a:r>
          </a:p>
        </p:txBody>
      </p:sp>
      <p:sp>
        <p:nvSpPr>
          <p:cNvPr id="15395" name="Line 38"/>
          <p:cNvSpPr>
            <a:spLocks noChangeShapeType="1"/>
          </p:cNvSpPr>
          <p:nvPr/>
        </p:nvSpPr>
        <p:spPr bwMode="auto">
          <a:xfrm flipV="1">
            <a:off x="5562600" y="5745163"/>
            <a:ext cx="533400" cy="198437"/>
          </a:xfrm>
          <a:prstGeom prst="line">
            <a:avLst/>
          </a:prstGeom>
          <a:noFill/>
          <a:ln w="9525">
            <a:solidFill>
              <a:schemeClr val="tx1"/>
            </a:solidFill>
            <a:round/>
            <a:headEnd/>
            <a:tailEnd type="triangle" w="med" len="med"/>
          </a:ln>
        </p:spPr>
        <p:txBody>
          <a:bodyPr/>
          <a:lstStyle/>
          <a:p>
            <a:endParaRPr lang="el-GR"/>
          </a:p>
        </p:txBody>
      </p:sp>
      <p:sp>
        <p:nvSpPr>
          <p:cNvPr id="36" name="1 - Τίτλος"/>
          <p:cNvSpPr txBox="1">
            <a:spLocks/>
          </p:cNvSpPr>
          <p:nvPr/>
        </p:nvSpPr>
        <p:spPr bwMode="auto">
          <a:xfrm>
            <a:off x="5181600" y="228600"/>
            <a:ext cx="3048000" cy="762000"/>
          </a:xfrm>
          <a:prstGeom prst="rect">
            <a:avLst/>
          </a:prstGeom>
          <a:noFill/>
          <a:ln w="9525">
            <a:noFill/>
            <a:miter lim="800000"/>
            <a:headEnd/>
            <a:tailEnd/>
          </a:ln>
        </p:spPr>
        <p:txBody>
          <a:bodyPr anchor="ctr"/>
          <a:lstStyle/>
          <a:p>
            <a:pPr algn="ctr"/>
            <a:r>
              <a:rPr lang="en-US" b="1" dirty="0">
                <a:solidFill>
                  <a:srgbClr val="E46C0A"/>
                </a:solidFill>
                <a:latin typeface="Times New Roman" pitchFamily="18" charset="0"/>
              </a:rPr>
              <a:t>The Role of the Government</a:t>
            </a:r>
          </a:p>
        </p:txBody>
      </p:sp>
      <p:sp>
        <p:nvSpPr>
          <p:cNvPr id="37"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3" name="Εικόνα 2">
            <a:extLst>
              <a:ext uri="{FF2B5EF4-FFF2-40B4-BE49-F238E27FC236}">
                <a16:creationId xmlns="" xmlns:a16="http://schemas.microsoft.com/office/drawing/2014/main" id="{70F6C632-E087-6468-D858-C64A03C4E4AB}"/>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3973">
                                            <p:txEl>
                                              <p:pRg st="2" end="2"/>
                                            </p:txEl>
                                          </p:spTgt>
                                        </p:tgtEl>
                                        <p:attrNameLst>
                                          <p:attrName>style.visibility</p:attrName>
                                        </p:attrNameLst>
                                      </p:cBhvr>
                                      <p:to>
                                        <p:strVal val="visible"/>
                                      </p:to>
                                    </p:set>
                                    <p:anim calcmode="lin" valueType="num">
                                      <p:cBhvr additive="base">
                                        <p:cTn id="7" dur="500" fill="hold"/>
                                        <p:tgtEl>
                                          <p:spTgt spid="8397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39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3973">
                                            <p:txEl>
                                              <p:pRg st="3" end="3"/>
                                            </p:txEl>
                                          </p:spTgt>
                                        </p:tgtEl>
                                        <p:attrNameLst>
                                          <p:attrName>style.visibility</p:attrName>
                                        </p:attrNameLst>
                                      </p:cBhvr>
                                      <p:to>
                                        <p:strVal val="visible"/>
                                      </p:to>
                                    </p:set>
                                    <p:anim calcmode="lin" valueType="num">
                                      <p:cBhvr additive="base">
                                        <p:cTn id="13" dur="500" fill="hold"/>
                                        <p:tgtEl>
                                          <p:spTgt spid="8397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3">
                                            <p:txEl>
                                              <p:pRg st="3" end="3"/>
                                            </p:txEl>
                                          </p:spTgt>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839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9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398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398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399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398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399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4002">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3999">
                                            <p:txEl>
                                              <p:pRg st="0" end="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83973">
                                            <p:txEl>
                                              <p:pRg st="4" end="4"/>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3973">
                                            <p:txEl>
                                              <p:pRg st="5" end="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3973">
                                            <p:txEl>
                                              <p:pRg st="6" end="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399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3995">
                                            <p:txEl>
                                              <p:pRg st="0" end="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399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399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40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4" grpId="0" animBg="1"/>
      <p:bldP spid="83987" grpId="0" animBg="1"/>
      <p:bldP spid="83989" grpId="0" animBg="1"/>
      <p:bldP spid="83991" grpId="0" animBg="1"/>
      <p:bldP spid="83992" grpId="0" animBg="1"/>
      <p:bldP spid="83993" grpId="0" animBg="1"/>
      <p:bldP spid="83994" grpId="0" animBg="1"/>
      <p:bldP spid="83996" grpId="0" animBg="1"/>
      <p:bldP spid="83997" grpId="0"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5187</Words>
  <Application>Microsoft Office PowerPoint</Application>
  <PresentationFormat>Προβολή στην οθόνη (4:3)</PresentationFormat>
  <Paragraphs>546</Paragraphs>
  <Slides>46</Slides>
  <Notes>45</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Θέμα του Office</vt:lpstr>
      <vt:lpstr>BUSINESS ECONOMICS The Role of the Government</vt:lpstr>
      <vt:lpstr>Society’s Goal</vt:lpstr>
      <vt:lpstr>Market Failure</vt:lpstr>
      <vt:lpstr>Market Failure</vt:lpstr>
      <vt:lpstr>Public Goods</vt:lpstr>
      <vt:lpstr>Public Goods</vt:lpstr>
      <vt:lpstr>Public Goods</vt:lpstr>
      <vt:lpstr>Externalities</vt:lpstr>
      <vt:lpstr>Correcting for Externalities</vt:lpstr>
      <vt:lpstr>Correcting for Externalities</vt:lpstr>
      <vt:lpstr>Correcting for Externalities</vt:lpstr>
      <vt:lpstr>Summary: Externalities</vt:lpstr>
      <vt:lpstr>Market Power</vt:lpstr>
      <vt:lpstr>Inequity</vt:lpstr>
      <vt:lpstr>Macro Instability</vt:lpstr>
      <vt:lpstr>Growth of Government</vt:lpstr>
      <vt:lpstr>Government Finances</vt:lpstr>
      <vt:lpstr>Taxation</vt:lpstr>
      <vt:lpstr>Income Tax</vt:lpstr>
      <vt:lpstr>Social Security Tax</vt:lpstr>
      <vt:lpstr>Other Taxes</vt:lpstr>
      <vt:lpstr>Other Taxes</vt:lpstr>
      <vt:lpstr>Government Failure</vt:lpstr>
      <vt:lpstr>Perceptions of Waste</vt:lpstr>
      <vt:lpstr>Valuation of Costs and Benefits</vt:lpstr>
      <vt:lpstr>The Environment – A Case Study of the Role of Government </vt:lpstr>
      <vt:lpstr>The Environmental Threat</vt:lpstr>
      <vt:lpstr>Assigning Prices</vt:lpstr>
      <vt:lpstr>Is It Possible to Eliminate Pollution?</vt:lpstr>
      <vt:lpstr>Market Incentives</vt:lpstr>
      <vt:lpstr>Market Incentives</vt:lpstr>
      <vt:lpstr>External Costs</vt:lpstr>
      <vt:lpstr>Regulatory Options</vt:lpstr>
      <vt:lpstr>Market-Based Options</vt:lpstr>
      <vt:lpstr>Market-Based Options</vt:lpstr>
      <vt:lpstr>Market-Based Options</vt:lpstr>
      <vt:lpstr>Market-Based Options</vt:lpstr>
      <vt:lpstr>Market-Based Options</vt:lpstr>
      <vt:lpstr>Market-Based Options</vt:lpstr>
      <vt:lpstr>Market-Based Options</vt:lpstr>
      <vt:lpstr>Command-and-Control Options</vt:lpstr>
      <vt:lpstr>Command-and-Control Options</vt:lpstr>
      <vt:lpstr>Benefits and Costs</vt:lpstr>
      <vt:lpstr>Benefits and Costs</vt:lpstr>
      <vt:lpstr>Benefits and Costs</vt:lpstr>
      <vt:lpstr>Who Will Pay?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tzitzi</dc:creator>
  <cp:lastModifiedBy>Χρήστης των Windows</cp:lastModifiedBy>
  <cp:revision>131</cp:revision>
  <dcterms:created xsi:type="dcterms:W3CDTF">2010-06-11T10:29:42Z</dcterms:created>
  <dcterms:modified xsi:type="dcterms:W3CDTF">2022-09-05T14:51:15Z</dcterms:modified>
</cp:coreProperties>
</file>