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5" r:id="rId4"/>
    <p:sldId id="276" r:id="rId5"/>
    <p:sldId id="281" r:id="rId6"/>
    <p:sldId id="280" r:id="rId7"/>
    <p:sldId id="277" r:id="rId8"/>
    <p:sldId id="278" r:id="rId9"/>
    <p:sldId id="274" r:id="rId10"/>
    <p:sldId id="258" r:id="rId11"/>
    <p:sldId id="259" r:id="rId12"/>
    <p:sldId id="262" r:id="rId13"/>
    <p:sldId id="263" r:id="rId14"/>
    <p:sldId id="264" r:id="rId15"/>
    <p:sldId id="265" r:id="rId16"/>
    <p:sldId id="266" r:id="rId17"/>
    <p:sldId id="267" r:id="rId18"/>
    <p:sldId id="268" r:id="rId19"/>
    <p:sldId id="269" r:id="rId20"/>
    <p:sldId id="270" r:id="rId21"/>
    <p:sldId id="273" r:id="rId22"/>
    <p:sldId id="284" r:id="rId23"/>
    <p:sldId id="285" r:id="rId24"/>
    <p:sldId id="286" r:id="rId25"/>
    <p:sldId id="288" r:id="rId26"/>
    <p:sldId id="287" r:id="rId27"/>
    <p:sldId id="283" r:id="rId28"/>
    <p:sldId id="292" r:id="rId29"/>
    <p:sldId id="293" r:id="rId30"/>
    <p:sldId id="294" r:id="rId31"/>
    <p:sldId id="295" r:id="rId32"/>
    <p:sldId id="296" r:id="rId33"/>
    <p:sldId id="297" r:id="rId34"/>
    <p:sldId id="299" r:id="rId35"/>
    <p:sldId id="298" r:id="rId36"/>
    <p:sldId id="300" r:id="rId37"/>
    <p:sldId id="301" r:id="rId38"/>
    <p:sldId id="289" r:id="rId39"/>
    <p:sldId id="272" r:id="rId40"/>
    <p:sldId id="290" r:id="rId41"/>
    <p:sldId id="291"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10/1/2021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F69B9-D194-432B-88C0-87DE8F68502D}" type="datetimeFigureOut">
              <a:rPr lang="el-GR" smtClean="0"/>
              <a:pPr/>
              <a:t>10/1/2021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F267-67DE-43D4-84D1-CCFF2DCA4FA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fsyn.gr/themata/fantasma-tis-istorias/113293_ta-balkania-tis-maria-tontorob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use.jhu.edu/login?auth=0&amp;type=summary&amp;url=/journals/south_atlantic_quarterly/v101/101.4herzfeld.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file:///C:\Users\User\Downloads\1467-8322.12224.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smtClean="0"/>
              <a:t>ΕΘΝΟΓΡΑΦΙΑ ΚΑΙ ΛΑΟΓΡΑΦΙΑ, </a:t>
            </a:r>
            <a:r>
              <a:rPr lang="el-GR" dirty="0" smtClean="0"/>
              <a:t/>
            </a:r>
            <a:br>
              <a:rPr lang="el-GR" dirty="0" smtClean="0"/>
            </a:br>
            <a:r>
              <a:rPr lang="el-GR" b="1" dirty="0" smtClean="0"/>
              <a:t>ΑΠΟΙΚΙΟΚΡΑΤΙΑ ΚΑΙ ΣΠΟΥΔΕΣ ΠΕΡΙΟΧΗΣ</a:t>
            </a:r>
            <a:r>
              <a:rPr lang="el-GR" dirty="0" smtClean="0"/>
              <a:t/>
            </a:r>
            <a:br>
              <a:rPr lang="el-GR" dirty="0" smtClean="0"/>
            </a:br>
            <a:endParaRPr lang="el-GR" dirty="0"/>
          </a:p>
        </p:txBody>
      </p:sp>
      <p:sp>
        <p:nvSpPr>
          <p:cNvPr id="3" name="2 - Υπότιτλος"/>
          <p:cNvSpPr>
            <a:spLocks noGrp="1"/>
          </p:cNvSpPr>
          <p:nvPr>
            <p:ph type="subTitle" idx="1"/>
          </p:nvPr>
        </p:nvSpPr>
        <p:spPr/>
        <p:txBody>
          <a:bodyPr>
            <a:normAutofit fontScale="92500" lnSpcReduction="20000"/>
          </a:bodyPr>
          <a:lstStyle/>
          <a:p>
            <a:r>
              <a:rPr lang="el-GR" dirty="0" smtClean="0"/>
              <a:t>12</a:t>
            </a:r>
            <a:r>
              <a:rPr lang="el-GR" baseline="30000" dirty="0" smtClean="0"/>
              <a:t>η</a:t>
            </a:r>
            <a:r>
              <a:rPr lang="el-GR" dirty="0" smtClean="0"/>
              <a:t>  Ενότητα: </a:t>
            </a:r>
          </a:p>
          <a:p>
            <a:r>
              <a:rPr lang="el-GR" dirty="0" smtClean="0"/>
              <a:t>Μετά την Αποικιοκρατία</a:t>
            </a:r>
          </a:p>
          <a:p>
            <a:r>
              <a:rPr lang="el-GR" dirty="0" smtClean="0"/>
              <a:t>Καθηγήτρια Φ. </a:t>
            </a:r>
            <a:r>
              <a:rPr lang="el-GR" dirty="0" err="1" smtClean="0"/>
              <a:t>Τσιμπιρίδου</a:t>
            </a:r>
            <a:r>
              <a:rPr lang="el-GR" dirty="0" smtClean="0"/>
              <a:t>, </a:t>
            </a:r>
            <a:r>
              <a:rPr lang="el-GR" u="sng" dirty="0" err="1" smtClean="0">
                <a:hlinkClick r:id="rId2"/>
              </a:rPr>
              <a:t>ft@uom.edu.gr</a:t>
            </a:r>
            <a:r>
              <a:rPr lang="el-GR" dirty="0" smtClean="0"/>
              <a:t> </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Εθνογραφία και </a:t>
            </a:r>
            <a:r>
              <a:rPr lang="el-GR" dirty="0" smtClean="0"/>
              <a:t> Κριτικές Σπουδές </a:t>
            </a:r>
            <a:r>
              <a:rPr lang="el-GR" dirty="0" smtClean="0"/>
              <a:t>Περιοχής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Το μάθημα αποτελεί μία εισαγωγή στις Σπουδές Περιοχής, τη συνδυαστική δηλαδή μελέτη ολόκληρων γεωγραφικών περιοχών μέσα από διαφορετικά επιστημονικά πεδία. </a:t>
            </a:r>
          </a:p>
          <a:p>
            <a:r>
              <a:rPr lang="el-GR" dirty="0" smtClean="0"/>
              <a:t>Με αφετηρία την εθνογραφική έρευνα πεδίου και την ανθρωπολογική ανάλυση διερευνάται η καθιέρωση αυτού του κλάδου σπουδών.</a:t>
            </a:r>
          </a:p>
          <a:p>
            <a:r>
              <a:rPr lang="el-GR" dirty="0" smtClean="0"/>
              <a:t>Παράλληλα, αναδεικνύεται ο ρόλος της Ανθρωπολογίας σε διάλογο με την </a:t>
            </a:r>
            <a:r>
              <a:rPr lang="el-GR" dirty="0" smtClean="0"/>
              <a:t>παγκόσμια Ιστορία</a:t>
            </a:r>
            <a:r>
              <a:rPr lang="el-GR" dirty="0" smtClean="0"/>
              <a:t>, τις Σπουδές του Πολιτισμού και την Πολιτική Οικονομία στη συστηματοποίηση ‘Κριτικών Σπουδών Περιοχής’.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aseline="30000" dirty="0" smtClean="0"/>
              <a:t>12η</a:t>
            </a:r>
            <a:r>
              <a:rPr lang="el-GR" dirty="0" smtClean="0"/>
              <a:t> ενότητα</a:t>
            </a:r>
            <a:endParaRPr lang="el-GR" dirty="0"/>
          </a:p>
        </p:txBody>
      </p:sp>
      <p:sp>
        <p:nvSpPr>
          <p:cNvPr id="3" name="2 - Θέση περιεχομένου"/>
          <p:cNvSpPr>
            <a:spLocks noGrp="1"/>
          </p:cNvSpPr>
          <p:nvPr>
            <p:ph idx="1"/>
          </p:nvPr>
        </p:nvSpPr>
        <p:spPr/>
        <p:txBody>
          <a:bodyPr>
            <a:normAutofit fontScale="77500" lnSpcReduction="20000"/>
          </a:bodyPr>
          <a:lstStyle/>
          <a:p>
            <a:pPr lvl="0"/>
            <a:r>
              <a:rPr lang="el-GR" dirty="0" smtClean="0"/>
              <a:t>Α) Οι κριτικές Σπουδές Περιοχής μετά την Αποικιοκρατία: </a:t>
            </a:r>
            <a:r>
              <a:rPr lang="el-GR" dirty="0" smtClean="0"/>
              <a:t>ο </a:t>
            </a:r>
            <a:r>
              <a:rPr lang="el-GR" dirty="0" err="1" smtClean="0"/>
              <a:t>οριενταλισμός</a:t>
            </a:r>
            <a:r>
              <a:rPr lang="el-GR" dirty="0" smtClean="0"/>
              <a:t>,  ο κλασικισμός, </a:t>
            </a:r>
            <a:r>
              <a:rPr lang="el-GR" dirty="0" smtClean="0"/>
              <a:t>η </a:t>
            </a:r>
            <a:r>
              <a:rPr lang="el-GR" dirty="0" smtClean="0"/>
              <a:t>σύγκρουση πολιτισμ</a:t>
            </a:r>
            <a:r>
              <a:rPr lang="el-GR" dirty="0" smtClean="0"/>
              <a:t>ών, ο </a:t>
            </a:r>
            <a:r>
              <a:rPr lang="el-GR" dirty="0" err="1" smtClean="0"/>
              <a:t>βαλκανισμός</a:t>
            </a:r>
            <a:r>
              <a:rPr lang="el-GR" dirty="0" smtClean="0"/>
              <a:t>, η </a:t>
            </a:r>
            <a:r>
              <a:rPr lang="el-GR" dirty="0" smtClean="0"/>
              <a:t>μετααποικιακή </a:t>
            </a:r>
            <a:r>
              <a:rPr lang="el-GR" dirty="0" smtClean="0"/>
              <a:t>κατάσταση, η </a:t>
            </a:r>
            <a:r>
              <a:rPr lang="el-GR" dirty="0" err="1" smtClean="0"/>
              <a:t>αποαποικιοποίηση</a:t>
            </a:r>
            <a:r>
              <a:rPr lang="el-GR" dirty="0" smtClean="0"/>
              <a:t> και η </a:t>
            </a:r>
            <a:r>
              <a:rPr lang="el-GR" dirty="0" smtClean="0"/>
              <a:t> </a:t>
            </a:r>
            <a:r>
              <a:rPr lang="el-GR" dirty="0" err="1" smtClean="0"/>
              <a:t>κρυπτοαποικιοκρατία</a:t>
            </a:r>
            <a:r>
              <a:rPr lang="el-GR" dirty="0" smtClean="0"/>
              <a:t>  στην Ελλάδα, τα Βαλκάνια, τη Μεσόγειο, τον Κόσμο </a:t>
            </a:r>
          </a:p>
          <a:p>
            <a:pPr lvl="0"/>
            <a:r>
              <a:rPr lang="el-GR" dirty="0" smtClean="0"/>
              <a:t>Β</a:t>
            </a:r>
            <a:r>
              <a:rPr lang="el-GR" dirty="0" smtClean="0"/>
              <a:t>) Η απασχόληση των ανθρωπολόγων στη διαχείριση της πολυσχιδούς ετερότητας (ΜΚΟ, κρατικές δομές, διεθνείς οργανισμοί). Από το ΒΣΑΣ στη Βυρηττό, Γ. </a:t>
            </a:r>
            <a:r>
              <a:rPr lang="el-GR" dirty="0" err="1" smtClean="0"/>
              <a:t>Γιουβάνοβιτς</a:t>
            </a:r>
            <a:endParaRPr lang="el-GR" dirty="0" smtClean="0"/>
          </a:p>
          <a:p>
            <a:r>
              <a:rPr lang="el-GR" dirty="0" smtClean="0"/>
              <a:t>Η εθνογραφική έρευνα στη μελέτη της ετερότητας και</a:t>
            </a:r>
            <a:r>
              <a:rPr lang="el-GR" dirty="0" smtClean="0"/>
              <a:t>  ως διεπιστημονική μεθοδολογία. Μια </a:t>
            </a:r>
            <a:r>
              <a:rPr lang="el-GR" dirty="0" err="1" smtClean="0"/>
              <a:t>αναστοχαστικη</a:t>
            </a:r>
            <a:r>
              <a:rPr lang="el-GR" dirty="0" smtClean="0"/>
              <a:t> εμπειρία  από τον Λίβανο. </a:t>
            </a:r>
            <a:r>
              <a:rPr lang="en-US" dirty="0" smtClean="0"/>
              <a:t>Jean </a:t>
            </a:r>
            <a:r>
              <a:rPr lang="en-US" dirty="0" err="1" smtClean="0"/>
              <a:t>Alegrini</a:t>
            </a:r>
            <a:r>
              <a:rPr lang="en-US" dirty="0" smtClean="0"/>
              <a:t>, </a:t>
            </a:r>
            <a:r>
              <a:rPr lang="en-US" dirty="0" err="1" smtClean="0"/>
              <a:t>Phd</a:t>
            </a:r>
            <a:r>
              <a:rPr lang="en-US" dirty="0" smtClean="0"/>
              <a:t> candidate </a:t>
            </a:r>
            <a:r>
              <a:rPr lang="en-US" dirty="0" err="1" smtClean="0"/>
              <a:t>UCLondon</a:t>
            </a:r>
            <a:r>
              <a:rPr lang="en-US" dirty="0" smtClean="0"/>
              <a:t> </a:t>
            </a:r>
            <a:r>
              <a:rPr lang="el-GR" dirty="0" smtClean="0"/>
              <a:t>/ΒΣΑΣ ΠΑΜΑΚ</a:t>
            </a:r>
            <a:endParaRPr lang="el-GR" dirty="0" smtClean="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Οριενταλισμός</a:t>
            </a:r>
            <a:r>
              <a:rPr lang="el-GR" dirty="0" smtClean="0"/>
              <a:t>, Ανατολικές και Μεσογειακές Σπουδές</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GB" b="1" dirty="0" smtClean="0"/>
              <a:t>E</a:t>
            </a:r>
            <a:r>
              <a:rPr lang="el-GR" b="1" dirty="0" smtClean="0"/>
              <a:t>. </a:t>
            </a:r>
            <a:r>
              <a:rPr lang="en-GB" b="1" dirty="0" smtClean="0"/>
              <a:t>Said</a:t>
            </a:r>
            <a:r>
              <a:rPr lang="el-GR" b="1" dirty="0" smtClean="0"/>
              <a:t>, 1978, </a:t>
            </a:r>
            <a:r>
              <a:rPr lang="en-GB" b="1" i="1" dirty="0" err="1" smtClean="0"/>
              <a:t>Orientalism</a:t>
            </a:r>
            <a:endParaRPr lang="el-GR" dirty="0" smtClean="0"/>
          </a:p>
          <a:p>
            <a:r>
              <a:rPr lang="el-GR" dirty="0" smtClean="0"/>
              <a:t>Η «ανατολή» σχεδόν μια ευρωπαϊκή ανακάλυψη ήδη από την αρχαιότητα: μέρος σαγηνευτικό, μυστηριώδες, με εξωτικά όντα και στοιχειωμένες αναμνήσεις. Ταυτόχρονα οι ανατολικοί είναι βρώμικοι, οπισθοδρομικοί, καθυστερημένοι, με έμφυτη βαρβαρότητα, με κτηνώδη ένστικτα, αλλά οι γυναίκες διαθέτουν μια «έμφυτη» γοητεία και μυστήριο. 19ος-20ος αιώνας: εποχή έντονης </a:t>
            </a:r>
            <a:r>
              <a:rPr lang="el-GR" dirty="0" err="1" smtClean="0"/>
              <a:t>αποικιοποίησης</a:t>
            </a:r>
            <a:r>
              <a:rPr lang="el-GR" dirty="0" smtClean="0"/>
              <a:t>, οι εικόνες αυτές καλλιεργήθηκαν από ταξιδιώτες, ποιητές, πολιτικούς, διπλωμάτες, ακαδημαϊκούς, και διοικητικούς ιθύνοντες. Κυρίως βρετανική-γαλλική αποικιακή διοίκηση και μετά το Β Παγκόσμιο η Αμερική.</a:t>
            </a:r>
          </a:p>
          <a:p>
            <a:r>
              <a:rPr lang="el-GR" dirty="0" smtClean="0"/>
              <a:t>Η μελέτη της γλώσσας και της θρησκείας ως ουσία του Άλλου και του Αλλού σε αντίστιξη με την ευρωπαϊκή πρόοδο, τον εκσυγχρονισμό και την </a:t>
            </a:r>
            <a:r>
              <a:rPr lang="el-GR" dirty="0" err="1" smtClean="0"/>
              <a:t>εκκοσμίκευση</a:t>
            </a:r>
            <a:endParaRPr lang="el-GR" dirty="0" smtClean="0"/>
          </a:p>
          <a:p>
            <a:r>
              <a:rPr lang="el-GR" dirty="0" smtClean="0"/>
              <a:t>Η φαντασίωση της ανατολής ως γυναίκα και η </a:t>
            </a:r>
            <a:r>
              <a:rPr lang="el-GR" dirty="0" err="1" smtClean="0"/>
              <a:t>ξενότητα</a:t>
            </a:r>
            <a:r>
              <a:rPr lang="el-GR" dirty="0" smtClean="0"/>
              <a:t> /μυστήριο των θηλυκών σωμάτων</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https://www.lifo.gr/team/arts/53020</a:t>
            </a:r>
            <a:endParaRPr lang="el-GR" dirty="0"/>
          </a:p>
        </p:txBody>
      </p:sp>
      <p:pic>
        <p:nvPicPr>
          <p:cNvPr id="4" name="Picture 2"/>
          <p:cNvPicPr>
            <a:picLocks noGrp="1" noChangeAspect="1" noChangeArrowheads="1"/>
          </p:cNvPicPr>
          <p:nvPr>
            <p:ph idx="1"/>
          </p:nvPr>
        </p:nvPicPr>
        <p:blipFill>
          <a:blip r:embed="rId2"/>
          <a:srcRect/>
          <a:stretch>
            <a:fillRect/>
          </a:stretch>
        </p:blipFill>
        <p:spPr bwMode="auto">
          <a:xfrm>
            <a:off x="500034" y="1571612"/>
            <a:ext cx="4762500" cy="3571875"/>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071934" y="2571744"/>
            <a:ext cx="5072066" cy="296862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229600" cy="1143000"/>
          </a:xfrm>
        </p:spPr>
        <p:txBody>
          <a:bodyPr>
            <a:normAutofit/>
          </a:bodyPr>
          <a:lstStyle/>
          <a:p>
            <a:r>
              <a:rPr lang="el-GR" sz="3200" b="1" dirty="0" smtClean="0"/>
              <a:t>Αποικιοκρατία, Δυτικός ιμπεριαλισμός, Σύγκρουση </a:t>
            </a:r>
            <a:r>
              <a:rPr lang="el-GR" sz="3200" b="1" dirty="0" smtClean="0"/>
              <a:t>των </a:t>
            </a:r>
            <a:r>
              <a:rPr lang="el-GR" sz="3200" b="1" dirty="0" smtClean="0"/>
              <a:t>πολιτισμών</a:t>
            </a:r>
            <a:endParaRPr lang="el-GR" sz="3200" b="1"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a:t>
            </a:r>
            <a:r>
              <a:rPr lang="el-GR" dirty="0" err="1" smtClean="0"/>
              <a:t>δαιμονοποίηση</a:t>
            </a:r>
            <a:r>
              <a:rPr lang="el-GR" dirty="0" smtClean="0"/>
              <a:t> του Ισλάμ στις Διεθνείς Σχέσεις και την Πολιτική Επιστήμη πριν και μετά τη </a:t>
            </a:r>
            <a:r>
              <a:rPr lang="el-GR" i="1" dirty="0" smtClean="0"/>
              <a:t>Σύγκρουση των Πολιτισμών </a:t>
            </a:r>
            <a:r>
              <a:rPr lang="el-GR" dirty="0" smtClean="0"/>
              <a:t>: </a:t>
            </a:r>
            <a:r>
              <a:rPr lang="en-US" dirty="0" smtClean="0"/>
              <a:t>H </a:t>
            </a:r>
            <a:r>
              <a:rPr lang="el-GR" dirty="0" smtClean="0"/>
              <a:t>αμερικανική ηγεμονία στη Μέση Ανατολή και οι διεθνολόγοι, </a:t>
            </a:r>
            <a:r>
              <a:rPr lang="en-US" dirty="0" smtClean="0"/>
              <a:t>Samuel Huntington Bernard Louis</a:t>
            </a:r>
            <a:endParaRPr lang="el-GR" dirty="0" smtClean="0"/>
          </a:p>
          <a:p>
            <a:r>
              <a:rPr lang="el-GR" b="1" dirty="0" smtClean="0"/>
              <a:t>Ανθρωπολογία και νέες Σπουδές περιοχής μετά την 11</a:t>
            </a:r>
            <a:r>
              <a:rPr lang="el-GR" b="1" baseline="30000" dirty="0" smtClean="0"/>
              <a:t>η</a:t>
            </a:r>
            <a:r>
              <a:rPr lang="el-GR" b="1" dirty="0" smtClean="0"/>
              <a:t> Σεπτεμβρίου, ως απάντηση στην επιβεβαίωση της προφητείας  (βλ. κείμενο </a:t>
            </a:r>
            <a:r>
              <a:rPr lang="en-US" b="1" dirty="0" smtClean="0"/>
              <a:t> </a:t>
            </a:r>
            <a:r>
              <a:rPr lang="el-GR" b="1" dirty="0" smtClean="0"/>
              <a:t>εργασίας «Η Ανθρωπολογία και οι κοινωνικές επιστήμες απέναντι στον </a:t>
            </a:r>
            <a:r>
              <a:rPr lang="el-GR" b="1" dirty="0" err="1" smtClean="0"/>
              <a:t>Ουαχαμπισμό</a:t>
            </a:r>
            <a:r>
              <a:rPr lang="el-GR" b="1" dirty="0" smtClean="0"/>
              <a:t> και τα γεγονότα της 11</a:t>
            </a:r>
            <a:r>
              <a:rPr lang="el-GR" b="1" baseline="30000" dirty="0" smtClean="0"/>
              <a:t>ης</a:t>
            </a:r>
            <a:r>
              <a:rPr lang="el-GR" b="1" dirty="0" smtClean="0"/>
              <a:t> Σεπτεμβρίου</a:t>
            </a:r>
            <a:r>
              <a:rPr lang="el-GR" b="1" dirty="0" smtClean="0"/>
              <a:t>»</a:t>
            </a:r>
            <a:endParaRPr lang="el-GR" b="1" dirty="0" smtClean="0"/>
          </a:p>
          <a:p>
            <a:r>
              <a:rPr lang="el-GR" dirty="0" smtClean="0"/>
              <a:t>Η ανθρωπολογία παιδί της αποικιοκρατίας ή ως βάση για τις μετααποικιακές σπουδές και η συνομιλία με την πολιτισμική κριτική</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Μετααποικιακέ σπουδές: </a:t>
            </a:r>
            <a:r>
              <a:rPr lang="el-GR" dirty="0" err="1" smtClean="0"/>
              <a:t>Φρανζ</a:t>
            </a:r>
            <a:r>
              <a:rPr lang="el-GR" dirty="0" smtClean="0"/>
              <a:t> </a:t>
            </a:r>
            <a:r>
              <a:rPr lang="el-GR" dirty="0" err="1" smtClean="0"/>
              <a:t>Φανόν</a:t>
            </a:r>
            <a:r>
              <a:rPr lang="el-GR" dirty="0" smtClean="0"/>
              <a:t>, (1952)</a:t>
            </a:r>
            <a:r>
              <a:rPr lang="el-GR" i="1" dirty="0" smtClean="0"/>
              <a:t>Μαύρο δέρμα/Λευκές μάσκες </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Στη μελέτη του </a:t>
            </a:r>
            <a:r>
              <a:rPr lang="el-GR" dirty="0" err="1" smtClean="0"/>
              <a:t>Fanon</a:t>
            </a:r>
            <a:r>
              <a:rPr lang="el-GR" dirty="0" smtClean="0"/>
              <a:t> </a:t>
            </a:r>
            <a:r>
              <a:rPr lang="el-GR" i="1" dirty="0" smtClean="0"/>
              <a:t>Μαύρο δέρμα, λευκές μάσκες, </a:t>
            </a:r>
            <a:r>
              <a:rPr lang="el-GR" dirty="0" smtClean="0"/>
              <a:t>του 1952</a:t>
            </a:r>
            <a:r>
              <a:rPr lang="el-GR" i="1" dirty="0" smtClean="0"/>
              <a:t>, </a:t>
            </a:r>
            <a:r>
              <a:rPr lang="el-GR" dirty="0" smtClean="0"/>
              <a:t>όπου εξετάζονται τα αποτελέσματα της αποικιοκρατίας και του ρατσισμού στην ταυτότητα των μαύρων, οι εν λόγω μάσκες αντιπροσωπεύουν βιωμένες περιπτώσεις βίας – μιας βίας που μοιάζει διαρκώς να γυρίζει εναντίον του ίδιου της του εαυτού.</a:t>
            </a:r>
          </a:p>
          <a:p>
            <a:r>
              <a:rPr lang="el-GR" dirty="0" smtClean="0"/>
              <a:t> Η πρώτη μάσκα αναφέρεται στη διαλεκτική της αναγνώρισης· η δεύτερη, στην επιβεβαίωση του εαυτού. </a:t>
            </a:r>
          </a:p>
          <a:p>
            <a:r>
              <a:rPr lang="el-GR" dirty="0" smtClean="0"/>
              <a:t>Ο </a:t>
            </a:r>
            <a:r>
              <a:rPr lang="el-GR" dirty="0" err="1" smtClean="0"/>
              <a:t>Fanon</a:t>
            </a:r>
            <a:r>
              <a:rPr lang="el-GR" dirty="0" smtClean="0"/>
              <a:t> ειρωνικά διερωτάται σχετικά με τις ίδιες τις στιγμές, τα περιστατικά, της αναγνώρισης (‟</a:t>
            </a:r>
            <a:r>
              <a:rPr lang="el-GR" i="1" dirty="0" smtClean="0"/>
              <a:t>Να αναγνωριστώ; Ναι, αλλά από </a:t>
            </a:r>
            <a:r>
              <a:rPr lang="el-GR" i="1" dirty="0" err="1" smtClean="0"/>
              <a:t>ποιον;ˮ</a:t>
            </a:r>
            <a:r>
              <a:rPr lang="el-GR" dirty="0" smtClean="0"/>
              <a:t>) ενάντια στο μοιραίο κάλεσμα της «</a:t>
            </a:r>
            <a:r>
              <a:rPr lang="el-GR" dirty="0" err="1" smtClean="0"/>
              <a:t>νεγρότητας</a:t>
            </a:r>
            <a:r>
              <a:rPr lang="el-GR" dirty="0" smtClean="0"/>
              <a:t>», από το οποίο ο συγγραφέας κρατάει αποστάσεις, προτιμώντας να εγείρει μια πρόκληση: Αυτή του υποκειμένου που αποκαθίσταται σε μια κατάσταση που του επιτρέπει να δρα και, επιπλέον, σε μια </a:t>
            </a:r>
            <a:r>
              <a:rPr lang="el-GR" i="1" dirty="0" smtClean="0"/>
              <a:t>κατάσταση που του επιτρέπει να δρα και να βλάπτει</a:t>
            </a:r>
            <a:r>
              <a:rPr lang="el-GR" dirty="0" smtClean="0"/>
              <a:t>.</a:t>
            </a:r>
          </a:p>
          <a:p>
            <a:r>
              <a:rPr lang="el-GR" dirty="0" smtClean="0"/>
              <a:t> Σε αυτό το σημείο παρεμβαίνει η δεύτερη μάσκα: Να μην «παίζεις» πλέον τον λευκό, αλλά να «είσαι» ένας «βρομερός νέγρος» (‟</a:t>
            </a:r>
            <a:r>
              <a:rPr lang="el-GR" dirty="0" err="1" smtClean="0"/>
              <a:t>sale</a:t>
            </a:r>
            <a:r>
              <a:rPr lang="el-GR" dirty="0" smtClean="0"/>
              <a:t> </a:t>
            </a:r>
            <a:r>
              <a:rPr lang="el-GR" dirty="0" err="1" smtClean="0"/>
              <a:t>nègreˮ</a:t>
            </a:r>
            <a:r>
              <a:rPr lang="el-GR" dirty="0" smtClean="0"/>
              <a:t>): Το να υποδύομαι τον λευκό συνιστά μια ατυχή εμπειρία που ακυρώνει κάθε διαλεκτική υπέρβαση της κατάστασής μου. Εάν κάθε αναγνώριση είναι επί </a:t>
            </a:r>
            <a:r>
              <a:rPr lang="el-GR" dirty="0" err="1" smtClean="0"/>
              <a:t>ματαίω</a:t>
            </a:r>
            <a:r>
              <a:rPr lang="el-GR" dirty="0" smtClean="0"/>
              <a:t>, τότε πρέπει κανείς να επιβάλει στον εαυτό του να «κερδίσει την αναγνώριση» (‟se </a:t>
            </a:r>
            <a:r>
              <a:rPr lang="el-GR" dirty="0" err="1" smtClean="0"/>
              <a:t>faire</a:t>
            </a:r>
            <a:r>
              <a:rPr lang="el-GR" dirty="0" smtClean="0"/>
              <a:t> </a:t>
            </a:r>
            <a:r>
              <a:rPr lang="el-GR" dirty="0" err="1" smtClean="0"/>
              <a:t>connaîtreˮ</a:t>
            </a:r>
            <a:r>
              <a:rPr lang="el-GR" dirty="0" smtClean="0"/>
              <a:t>).</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 </a:t>
            </a:r>
            <a:r>
              <a:rPr lang="el-GR" dirty="0" err="1" smtClean="0"/>
              <a:t>Φανόν</a:t>
            </a:r>
            <a:r>
              <a:rPr lang="el-GR" dirty="0" smtClean="0"/>
              <a:t> (1961)</a:t>
            </a:r>
            <a:r>
              <a:rPr lang="el-GR" i="1" dirty="0" smtClean="0"/>
              <a:t>Της γης οι κολασμένοι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Εννέα χρόνια αργότερα, στο έργο </a:t>
            </a:r>
            <a:r>
              <a:rPr lang="el-GR" i="1" dirty="0" smtClean="0"/>
              <a:t>Της Γης οι κολασμένοι</a:t>
            </a:r>
            <a:r>
              <a:rPr lang="el-GR" dirty="0" smtClean="0"/>
              <a:t>, ο </a:t>
            </a:r>
            <a:r>
              <a:rPr lang="el-GR" dirty="0" err="1" smtClean="0"/>
              <a:t>Fanon</a:t>
            </a:r>
            <a:r>
              <a:rPr lang="el-GR" dirty="0" smtClean="0"/>
              <a:t> έδωσε όνομα σε τούτη την αναγκαία </a:t>
            </a:r>
            <a:r>
              <a:rPr lang="el-GR" dirty="0" err="1" smtClean="0"/>
              <a:t>αντιδιαλεκτική</a:t>
            </a:r>
            <a:r>
              <a:rPr lang="el-GR" dirty="0" smtClean="0"/>
              <a:t> διαδικασία. Την ονόμασε βία. Το υποκείμενο που υφίσταται βία δεν έχει διέξοδο παρά μόνο εντός και μέσω της βίας. Για να σταματήσει τη «δράση εναντίον του», για να γίνει ο ίδιος δράστης, θα πρέπει να αποσπάσει τον εαυτό του από το είναι του, να βγει έξω από την τραγική του κατάσταση. </a:t>
            </a:r>
          </a:p>
          <a:p>
            <a:r>
              <a:rPr lang="el-GR" dirty="0" smtClean="0"/>
              <a:t>Σύμφωνα με τον </a:t>
            </a:r>
            <a:r>
              <a:rPr lang="el-GR" dirty="0" err="1" smtClean="0"/>
              <a:t>Fanon</a:t>
            </a:r>
            <a:r>
              <a:rPr lang="el-GR" dirty="0" smtClean="0"/>
              <a:t>, δεν είναι η βία αλλά ο «άνθρωπος» που μπαίνει στο παιχνίδι: Στον κόσμο της αποικιοκρατίας η βία είναι πανταχού παρούσα, ενώ ο άνθρωπος στέκεται όρθιος μονάχα στις κομψές ευρωπαϊκές γειτονιές της αποικιακής πόλης. Από τη θέση του, ο </a:t>
            </a:r>
            <a:r>
              <a:rPr lang="el-GR" dirty="0" err="1" smtClean="0"/>
              <a:t>αποικιοποιημένος</a:t>
            </a:r>
            <a:r>
              <a:rPr lang="el-GR" dirty="0" smtClean="0"/>
              <a:t> άνθρωπος του </a:t>
            </a:r>
            <a:r>
              <a:rPr lang="el-GR" dirty="0" err="1" smtClean="0"/>
              <a:t>Fanon</a:t>
            </a:r>
            <a:r>
              <a:rPr lang="el-GR" dirty="0" smtClean="0"/>
              <a:t> υφίσταται απολύτως την αποικιακή βία.</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err="1" smtClean="0"/>
              <a:t>Ανθρωπόλογία</a:t>
            </a:r>
            <a:r>
              <a:rPr lang="el-GR" sz="2400" b="1" dirty="0" smtClean="0"/>
              <a:t>: Τ</a:t>
            </a:r>
            <a:r>
              <a:rPr lang="en-GB" sz="2400" b="1" dirty="0" smtClean="0"/>
              <a:t>. </a:t>
            </a:r>
            <a:r>
              <a:rPr lang="en-GB" sz="2400" b="1" dirty="0" err="1" smtClean="0"/>
              <a:t>Asad</a:t>
            </a:r>
            <a:r>
              <a:rPr lang="en-GB" sz="2400" b="1" dirty="0" smtClean="0"/>
              <a:t>, 1973, “Two European images of non-European rule”</a:t>
            </a:r>
            <a:r>
              <a:rPr lang="en-GB" sz="2400" b="1" i="1" dirty="0" smtClean="0"/>
              <a:t> in Europe and the Colonial Encounter</a:t>
            </a:r>
            <a:endParaRPr lang="el-GR" sz="2400" dirty="0"/>
          </a:p>
        </p:txBody>
      </p:sp>
      <p:sp>
        <p:nvSpPr>
          <p:cNvPr id="3" name="2 - Θέση περιεχομένου"/>
          <p:cNvSpPr>
            <a:spLocks noGrp="1"/>
          </p:cNvSpPr>
          <p:nvPr>
            <p:ph idx="1"/>
          </p:nvPr>
        </p:nvSpPr>
        <p:spPr/>
        <p:txBody>
          <a:bodyPr>
            <a:normAutofit fontScale="55000" lnSpcReduction="20000"/>
          </a:bodyPr>
          <a:lstStyle/>
          <a:p>
            <a:r>
              <a:rPr lang="el-GR" dirty="0" smtClean="0"/>
              <a:t>Το κείμενο αυτό αποτελεί μια ακόμη προσπάθεια να διερευνηθεί η σχέση ανθρωπολογίας και αποικιοκρατίας (=οικονομική, πολιτική και πολιτισμική κυριαρχία των μη-Ευρωπαίων από τους Ευρωπαίους). Η ρίζες όλων των δυτικών επιστημών πηγαίνουν πολύ πίσω: τον 16ο αιώνα, την εποχή της συνάντησης της Δύσης με τον υπόλοιπο κόσμο για λόγους εμπορικούς, όταν δηλ η καπιταλιστική Ευρώπη ξεπερνώντας τα δεσμά της φεουδαρχίας έδιωχνε τους Άραβες  και  τους Εβραίους  από τη χριστιανική Ισπανία και τα υπερατλαντικά ταξίδια αναζητούσαν νέους θαλάσσιους δρόμους από την εποχή του Βάσκο Ντε Γκάμα.</a:t>
            </a:r>
          </a:p>
          <a:p>
            <a:r>
              <a:rPr lang="el-GR" dirty="0" smtClean="0"/>
              <a:t> Ήδη από την εποχή των σταυροφοριών η χριστιανοσύνη έγινε καχύποπτη του Ισλάμ και γενικά της Ανατολής. Οι άλλοι έγιναν αυτόματα «απολίτιστοι», «βάρβαροι», «άγριοι». </a:t>
            </a:r>
          </a:p>
          <a:p>
            <a:r>
              <a:rPr lang="el-GR" dirty="0" smtClean="0"/>
              <a:t>Στερεότυπα, κυνισμός και διαρκής υποτίμηση των άλλων λαών στην λογοτεχνία, τις ταξιδιωτικές περιγραφές αλλά και τις αναφορές των διοικητικών υπαλλήλων της Δύσης. Παρότι σύμφωνα με τον φονξιοναλισμό «ο ανθρωπολόγος γράφει για τους ανθρώπους τους οποίους μελετά όπως ακριβώς τους βρίσκει» οι περιγραφές των τοπικών Αφρικανικών δομών αγνοούσαν παντελώς την πολιτική πραγματικότητα της υποταγής στη δυτική υπεροχή και της αναπόφευκτης εξάρτησης του τοπικού αρχηγού από αυτήν.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E. Wolf, 1982, </a:t>
            </a:r>
            <a:r>
              <a:rPr lang="en-US" b="1" i="1" dirty="0" smtClean="0"/>
              <a:t>Europe and the People without History</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Διάχυτη η Μαρξιστική αντίληψη της ιστορίας: μη οικουμενικότητα της ιστορίας, υλιστική αντίληψη της ιστορίας. </a:t>
            </a:r>
          </a:p>
          <a:p>
            <a:r>
              <a:rPr lang="el-GR" i="1" dirty="0" smtClean="0"/>
              <a:t>«Η βασική θέση αυτού του βιβλίου είναι </a:t>
            </a:r>
            <a:r>
              <a:rPr lang="el-GR" i="1" dirty="0" err="1" smtClean="0"/>
              <a:t>οτι</a:t>
            </a:r>
            <a:r>
              <a:rPr lang="el-GR" i="1" dirty="0" smtClean="0"/>
              <a:t> η ανθρωπότητα αποτελεί </a:t>
            </a:r>
            <a:r>
              <a:rPr lang="el-GR" i="1" dirty="0" err="1" smtClean="0"/>
              <a:t>ενα</a:t>
            </a:r>
            <a:r>
              <a:rPr lang="el-GR" i="1" dirty="0" smtClean="0"/>
              <a:t> σύνολο </a:t>
            </a:r>
            <a:r>
              <a:rPr lang="el-GR" i="1" dirty="0" err="1" smtClean="0"/>
              <a:t>αλληλοεμπλεκόμενων</a:t>
            </a:r>
            <a:r>
              <a:rPr lang="el-GR" i="1" dirty="0" smtClean="0"/>
              <a:t> διαδικασιών. </a:t>
            </a:r>
            <a:r>
              <a:rPr lang="el-GR" i="1" dirty="0" err="1" smtClean="0"/>
              <a:t>Αλληλοεξαρτήσεις</a:t>
            </a:r>
            <a:r>
              <a:rPr lang="el-GR" i="1" dirty="0" smtClean="0"/>
              <a:t> οικολογικές, δημογραφικές, οικονομικές και πολιτικές…»</a:t>
            </a:r>
            <a:r>
              <a:rPr lang="el-GR" dirty="0" smtClean="0"/>
              <a:t> (ανάγνωση στην εισαγωγή, πρώτη σελίδα). Δεν υπήρχαν ποτέ πολιτισμοί πλήρως απομονωμένοι, η ιστορία χαρακτηρίζεται από επηρεασμούς και </a:t>
            </a:r>
            <a:r>
              <a:rPr lang="el-GR" dirty="0" err="1" smtClean="0"/>
              <a:t>αλληλοεξαρτήσεις</a:t>
            </a:r>
            <a:r>
              <a:rPr lang="el-GR" dirty="0" smtClean="0"/>
              <a:t>. Η Δύση με την ιστορία της και οι άλλοι, μη-πολιτισμένοι, πρωτόγονοι που στερούνται ιστορίας; Στην εισαγωγή επίσης σχολιάζονται η «άνοδος» των κοινωνικών επιστημών και οι απαρχές της επιστήμης της ανθρωπολογίας. Κριτική: μελέτη σε «απομονωμένες» </a:t>
            </a:r>
            <a:r>
              <a:rPr lang="el-GR" dirty="0" err="1" smtClean="0"/>
              <a:t>κοιννωνίες</a:t>
            </a:r>
            <a:r>
              <a:rPr lang="el-GR" dirty="0" smtClean="0"/>
              <a:t>, κατακερματισμός της ιστορίας.</a:t>
            </a:r>
          </a:p>
          <a:p>
            <a:r>
              <a:rPr lang="el-GR" dirty="0" smtClean="0"/>
              <a:t>Το </a:t>
            </a:r>
            <a:r>
              <a:rPr lang="el-GR" dirty="0" err="1" smtClean="0"/>
              <a:t>βιβλιο</a:t>
            </a:r>
            <a:r>
              <a:rPr lang="el-GR" dirty="0" smtClean="0"/>
              <a:t> ξεκινά </a:t>
            </a:r>
            <a:r>
              <a:rPr lang="el-GR" dirty="0" err="1" smtClean="0"/>
              <a:t>απο</a:t>
            </a:r>
            <a:r>
              <a:rPr lang="el-GR" dirty="0" smtClean="0"/>
              <a:t> το 1400 [το 1415 οι Πορτογάλοι καταλαμβάνουν Αφρικανικό λιμάνι στα στενά του Γιβραλτάρ ακολούθησαν οι </a:t>
            </a:r>
            <a:r>
              <a:rPr lang="el-GR" dirty="0" err="1" smtClean="0"/>
              <a:t>Καστιλλιάνοι</a:t>
            </a:r>
            <a:r>
              <a:rPr lang="el-GR" dirty="0" smtClean="0"/>
              <a:t> και τον 16ο αιώνα οι Δανοί. </a:t>
            </a:r>
            <a:r>
              <a:rPr lang="el-GR" dirty="0" err="1" smtClean="0"/>
              <a:t>Αργόερα</a:t>
            </a:r>
            <a:r>
              <a:rPr lang="el-GR" dirty="0" smtClean="0"/>
              <a:t> ανταγωνισμός </a:t>
            </a:r>
            <a:r>
              <a:rPr lang="el-GR" dirty="0" err="1" smtClean="0"/>
              <a:t>Αγγλο</a:t>
            </a:r>
            <a:r>
              <a:rPr lang="el-GR" dirty="0" smtClean="0"/>
              <a:t>-Γάλλων] και την αναζήτηση πλούτου από τους Ευρωπαίους: η </a:t>
            </a:r>
            <a:r>
              <a:rPr lang="el-GR" dirty="0" err="1" smtClean="0"/>
              <a:t>ανζήτηση</a:t>
            </a:r>
            <a:r>
              <a:rPr lang="el-GR" dirty="0" smtClean="0"/>
              <a:t> του χρυσού της Αμερικής, το εμπόριο της γούνας, το δουλεμπόριο, το εμπόριο και τα μπαχαρικά της Ανατολής. Στη συνέχεια μελετάται η στροφή στον καπιταλισμό [κυρίως από τον 18ο] και οι νέες σχέσεις εξάρτησης που δημιούργησε. </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James S. Scott</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James S. Scott. </a:t>
            </a:r>
            <a:r>
              <a:rPr lang="el-GR" i="1" dirty="0" smtClean="0"/>
              <a:t>Όπλα των Αδυνάτων: Καθημερινές Μορφές </a:t>
            </a:r>
            <a:r>
              <a:rPr lang="el-GR" i="1" dirty="0" err="1" smtClean="0"/>
              <a:t>Λαικής</a:t>
            </a:r>
            <a:r>
              <a:rPr lang="el-GR" i="1" dirty="0" smtClean="0"/>
              <a:t> Αντίστασης</a:t>
            </a:r>
            <a:r>
              <a:rPr lang="el-GR" dirty="0" smtClean="0"/>
              <a:t> (</a:t>
            </a:r>
            <a:r>
              <a:rPr lang="en-US" dirty="0" smtClean="0"/>
              <a:t>Weapons of the weak: everyday forms of peasant resistance, 1985) </a:t>
            </a:r>
            <a:r>
              <a:rPr lang="el-GR" dirty="0" smtClean="0"/>
              <a:t>και </a:t>
            </a:r>
          </a:p>
          <a:p>
            <a:r>
              <a:rPr lang="el-GR" i="1" dirty="0" smtClean="0"/>
              <a:t>Η Κυριαρχία και η Τέχνη της Αντίστασης </a:t>
            </a:r>
            <a:r>
              <a:rPr lang="el-GR" dirty="0" smtClean="0"/>
              <a:t>(</a:t>
            </a:r>
            <a:r>
              <a:rPr lang="en-US" dirty="0" smtClean="0"/>
              <a:t>Domination and the Arts of Resistance, 1990)</a:t>
            </a:r>
            <a:endParaRPr lang="el-GR" dirty="0" smtClean="0"/>
          </a:p>
          <a:p>
            <a:pPr fontAlgn="base"/>
            <a:r>
              <a:rPr lang="en-US" dirty="0" smtClean="0"/>
              <a:t>Scott, J. (1990). Domination and the Arts of Resistance: Hidden Transcripts. New Haven, Connecticut: Yale University Press.</a:t>
            </a:r>
          </a:p>
          <a:p>
            <a:pPr fontAlgn="base"/>
            <a:r>
              <a:rPr lang="en-US" dirty="0" smtClean="0"/>
              <a:t>Scott, J. (1985). Weapons of the Weak: Everyday forms of peasant resistance. New Haven, Connecticut: Yale University Press.</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11</a:t>
            </a:r>
            <a:r>
              <a:rPr lang="el-GR" b="1" baseline="30000" dirty="0" smtClean="0"/>
              <a:t>η</a:t>
            </a:r>
            <a:r>
              <a:rPr lang="el-GR" b="1" dirty="0" smtClean="0"/>
              <a:t> </a:t>
            </a:r>
            <a:r>
              <a:rPr lang="el-GR" b="1" dirty="0" smtClean="0"/>
              <a:t>Ενότητα </a:t>
            </a:r>
            <a:r>
              <a:rPr lang="el-GR" b="1" dirty="0" smtClean="0"/>
              <a:t>Πολιτισμικές </a:t>
            </a:r>
            <a:r>
              <a:rPr lang="el-GR" b="1" dirty="0" smtClean="0"/>
              <a:t>σπουδές </a:t>
            </a:r>
            <a:r>
              <a:rPr lang="el-GR" b="1" dirty="0" smtClean="0"/>
              <a:t/>
            </a:r>
            <a:br>
              <a:rPr lang="el-GR" b="1" dirty="0" smtClean="0"/>
            </a:br>
            <a:endParaRPr lang="el-GR" dirty="0"/>
          </a:p>
        </p:txBody>
      </p:sp>
      <p:sp>
        <p:nvSpPr>
          <p:cNvPr id="3" name="2 - Θέση περιεχομένου"/>
          <p:cNvSpPr>
            <a:spLocks noGrp="1"/>
          </p:cNvSpPr>
          <p:nvPr>
            <p:ph idx="1"/>
          </p:nvPr>
        </p:nvSpPr>
        <p:spPr/>
        <p:txBody>
          <a:bodyPr>
            <a:normAutofit lnSpcReduction="10000"/>
          </a:bodyPr>
          <a:lstStyle/>
          <a:p>
            <a:r>
              <a:rPr lang="el-GR" b="1" dirty="0" smtClean="0"/>
              <a:t>κουλτούρα </a:t>
            </a:r>
            <a:r>
              <a:rPr lang="el-GR" b="1" dirty="0" smtClean="0"/>
              <a:t>και Ανθρωπολογία, </a:t>
            </a:r>
            <a:endParaRPr lang="el-GR" b="1" dirty="0" smtClean="0"/>
          </a:p>
          <a:p>
            <a:r>
              <a:rPr lang="el-GR" b="1" dirty="0" smtClean="0"/>
              <a:t>νόημα</a:t>
            </a:r>
            <a:r>
              <a:rPr lang="el-GR" b="1" dirty="0" smtClean="0"/>
              <a:t>, στυλ, </a:t>
            </a:r>
            <a:endParaRPr lang="el-GR" b="1" dirty="0" smtClean="0"/>
          </a:p>
          <a:p>
            <a:r>
              <a:rPr lang="el-GR" b="1" dirty="0" smtClean="0"/>
              <a:t>υποκουλτούρες</a:t>
            </a:r>
            <a:r>
              <a:rPr lang="el-GR" b="1" dirty="0" smtClean="0"/>
              <a:t>, </a:t>
            </a:r>
            <a:endParaRPr lang="el-GR" b="1" dirty="0" smtClean="0"/>
          </a:p>
          <a:p>
            <a:r>
              <a:rPr lang="el-GR" b="1" dirty="0" smtClean="0"/>
              <a:t>ηγεμονίες</a:t>
            </a:r>
            <a:r>
              <a:rPr lang="el-GR" b="1" dirty="0" smtClean="0"/>
              <a:t>, </a:t>
            </a:r>
            <a:endParaRPr lang="el-GR" b="1" dirty="0" smtClean="0"/>
          </a:p>
          <a:p>
            <a:r>
              <a:rPr lang="el-GR" b="1" dirty="0" smtClean="0"/>
              <a:t>φύλο</a:t>
            </a:r>
            <a:r>
              <a:rPr lang="el-GR" b="1" dirty="0" smtClean="0"/>
              <a:t>, φυλή, </a:t>
            </a:r>
            <a:endParaRPr lang="el-GR" b="1" dirty="0" smtClean="0"/>
          </a:p>
          <a:p>
            <a:r>
              <a:rPr lang="el-GR" b="1" dirty="0" smtClean="0"/>
              <a:t>ΜΜΕ</a:t>
            </a:r>
            <a:r>
              <a:rPr lang="el-GR" b="1" dirty="0" smtClean="0"/>
              <a:t>, κινηματογράφος, </a:t>
            </a:r>
            <a:endParaRPr lang="el-GR" b="1" dirty="0" smtClean="0"/>
          </a:p>
          <a:p>
            <a:r>
              <a:rPr lang="el-GR" b="1" dirty="0" smtClean="0"/>
              <a:t>δημόσια </a:t>
            </a:r>
            <a:r>
              <a:rPr lang="el-GR" b="1" dirty="0" smtClean="0"/>
              <a:t>ιστορία, προφορικές ιστορίες, αυτοβιογραφίες</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μαύρα σώματα και η μουσική ως όπλα των αδυνάτων της αφρικανικής διασποράς</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το δουλεμπόριο δημιούργησε μια αφρικανική διασπορά στη Νότια Αμερική, την Καραϊβική και τις Ηνωμένες Πολιτείες η οποία διακρίθηκε για τα εξαιρετικά πολιτιστικά της επιτεύγματα στο χορό, τη λογοτεχνία, την αρχιτεκτονική, τη γλυπτική, τη ζωγραφική και, πάνω από όλα, τη μουσική (</a:t>
            </a:r>
            <a:r>
              <a:rPr lang="el-GR" dirty="0" err="1" smtClean="0"/>
              <a:t>Cohen</a:t>
            </a:r>
            <a:r>
              <a:rPr lang="el-GR" dirty="0" smtClean="0"/>
              <a:t>, 2003: 98). </a:t>
            </a:r>
          </a:p>
          <a:p>
            <a:r>
              <a:rPr lang="el-GR" dirty="0" smtClean="0"/>
              <a:t>Η μουσική παράδοση της αφρικανικής διασποράς έχει πλέον φανατικούς οπαδούς σε ολόκληρο τον κόσμο. Ο γενικός χαρακτηρισμός είναι «τζαζ» και περιλαμβάνει μια σειρά κινημάτων όπως τα «</a:t>
            </a:r>
            <a:r>
              <a:rPr lang="el-GR" dirty="0" err="1" smtClean="0"/>
              <a:t>σπιρίτσουαλ</a:t>
            </a:r>
            <a:r>
              <a:rPr lang="el-GR" dirty="0" smtClean="0"/>
              <a:t>», τα «μπλουζ», η μουσική των «γκόσπελ» και το «</a:t>
            </a:r>
            <a:r>
              <a:rPr lang="el-GR" dirty="0" err="1" smtClean="0"/>
              <a:t>σουΐνγκ</a:t>
            </a:r>
            <a:r>
              <a:rPr lang="el-GR" dirty="0" smtClean="0"/>
              <a:t>» αλλά και τα εμπορικά παράγωγα όπως το «</a:t>
            </a:r>
            <a:r>
              <a:rPr lang="el-GR" dirty="0" err="1" smtClean="0"/>
              <a:t>ρυθμ</a:t>
            </a:r>
            <a:r>
              <a:rPr lang="el-GR" dirty="0" smtClean="0"/>
              <a:t> </a:t>
            </a:r>
            <a:r>
              <a:rPr lang="el-GR" dirty="0" err="1" smtClean="0"/>
              <a:t>εντ</a:t>
            </a:r>
            <a:r>
              <a:rPr lang="el-GR" dirty="0" smtClean="0"/>
              <a:t> μπλουζ», η «</a:t>
            </a:r>
            <a:r>
              <a:rPr lang="el-GR" dirty="0" err="1" smtClean="0"/>
              <a:t>ποπ</a:t>
            </a:r>
            <a:r>
              <a:rPr lang="el-GR" dirty="0" smtClean="0"/>
              <a:t>», η «ροκ», η μουσική «</a:t>
            </a:r>
            <a:r>
              <a:rPr lang="el-GR" dirty="0" err="1" smtClean="0"/>
              <a:t>φιούζιον</a:t>
            </a:r>
            <a:r>
              <a:rPr lang="el-GR" dirty="0" smtClean="0"/>
              <a:t>», η βραζιλιάνικη «σάμπα» και η τζαμαϊκανή «</a:t>
            </a:r>
            <a:r>
              <a:rPr lang="el-GR" dirty="0" err="1" smtClean="0"/>
              <a:t>ρένγκε</a:t>
            </a:r>
            <a:r>
              <a:rPr lang="el-GR" dirty="0" smtClean="0"/>
              <a:t>».</a:t>
            </a:r>
          </a:p>
          <a:p>
            <a:endParaRPr lang="el-GR" dirty="0" smtClean="0"/>
          </a:p>
          <a:p>
            <a:r>
              <a:rPr lang="el-GR" dirty="0" smtClean="0"/>
              <a:t>Αλλά και η συμβολή της αφρικανικής διασποράς στις πολιτικές εξελίξεις ήταν σημαντική. </a:t>
            </a:r>
            <a:r>
              <a:rPr lang="el-GR" dirty="0" err="1" smtClean="0"/>
              <a:t>Αφροαμερικανοί</a:t>
            </a:r>
            <a:r>
              <a:rPr lang="el-GR" dirty="0" smtClean="0"/>
              <a:t> δημιούργησαν το κίνημα των πολιτικών δικαιωμάτων στις ΗΠΑ. Ο περίφημος λόγος του πάστορα και ακτιβιστή Μάρτιν Λούθερ Κινγκ «Έχω ένα όνειρο» αποτέλεσε το μόνιμο κείμενο-αναφορά ακτιβιστών των ανθρώπινων δικαιωμάτων σε ολόκληρο τον κόσμο. Το κίνημα των πολιτικών δικαιωμάτων επηρέασε σε σημαντικό βαθμό τις στρατηγικές που χρησιμοποίησαν και άλλες </a:t>
            </a:r>
            <a:r>
              <a:rPr lang="el-GR" dirty="0" err="1" smtClean="0"/>
              <a:t>εθνοτικές</a:t>
            </a:r>
            <a:r>
              <a:rPr lang="el-GR" dirty="0" smtClean="0"/>
              <a:t> ομάδες στον αγώνα τους για πολιτική αναγνώριση και χειραφέτηση στις ΗΠΑ και άλλες χώρες. Στη δεκαετία του ’80 οι </a:t>
            </a:r>
            <a:r>
              <a:rPr lang="el-GR" dirty="0" err="1" smtClean="0"/>
              <a:t>Αφροαμερικανοίτων</a:t>
            </a:r>
            <a:r>
              <a:rPr lang="el-GR" dirty="0" smtClean="0"/>
              <a:t> ΗΠΑ κινητοποιήθηκαν </a:t>
            </a:r>
            <a:r>
              <a:rPr lang="el-GR" dirty="0" err="1" smtClean="0"/>
              <a:t>πολιτικάεναντίον</a:t>
            </a:r>
            <a:r>
              <a:rPr lang="el-GR" dirty="0" smtClean="0"/>
              <a:t> </a:t>
            </a:r>
            <a:r>
              <a:rPr lang="el-GR" dirty="0" err="1" smtClean="0"/>
              <a:t>τηςΝότιαςΑφρικής</a:t>
            </a:r>
            <a:r>
              <a:rPr lang="el-GR" dirty="0" smtClean="0"/>
              <a:t> </a:t>
            </a:r>
            <a:r>
              <a:rPr lang="el-GR" dirty="0" err="1" smtClean="0"/>
              <a:t>συμβάλλονταςαποφασιστικάστο</a:t>
            </a:r>
            <a:r>
              <a:rPr lang="el-GR" dirty="0" smtClean="0"/>
              <a:t> </a:t>
            </a:r>
            <a:r>
              <a:rPr lang="el-GR" dirty="0" err="1" smtClean="0"/>
              <a:t>διεθνικό«κίνημα</a:t>
            </a:r>
            <a:r>
              <a:rPr lang="el-GR" dirty="0" smtClean="0"/>
              <a:t> </a:t>
            </a:r>
            <a:r>
              <a:rPr lang="el-GR" dirty="0" err="1" smtClean="0"/>
              <a:t>κατάτου</a:t>
            </a:r>
            <a:r>
              <a:rPr lang="el-GR" dirty="0" smtClean="0"/>
              <a:t> απαρτχάιντ» που υποχρέωσε </a:t>
            </a:r>
            <a:r>
              <a:rPr lang="el-GR" dirty="0" err="1" smtClean="0"/>
              <a:t>τιςδυτικέςχώρεςνα</a:t>
            </a:r>
            <a:r>
              <a:rPr lang="el-GR" dirty="0" smtClean="0"/>
              <a:t> επιβάλουν </a:t>
            </a:r>
            <a:r>
              <a:rPr lang="el-GR" dirty="0" err="1" smtClean="0"/>
              <a:t>οικονομικέςκυρώσειςστο</a:t>
            </a:r>
            <a:r>
              <a:rPr lang="el-GR" dirty="0" smtClean="0"/>
              <a:t> ρατσιστικό </a:t>
            </a:r>
            <a:r>
              <a:rPr lang="el-GR" dirty="0" err="1" smtClean="0"/>
              <a:t>καθεστώςτης</a:t>
            </a:r>
            <a:r>
              <a:rPr lang="el-GR" dirty="0" smtClean="0"/>
              <a:t> Σήμερα, οι </a:t>
            </a:r>
            <a:r>
              <a:rPr lang="el-GR" dirty="0" err="1" smtClean="0"/>
              <a:t>Αφροαμερικανοίαποτελούν</a:t>
            </a:r>
            <a:r>
              <a:rPr lang="el-GR" dirty="0" smtClean="0"/>
              <a:t> το 12% του </a:t>
            </a:r>
            <a:r>
              <a:rPr lang="el-GR" dirty="0" err="1" smtClean="0"/>
              <a:t>πληθυσμούτων</a:t>
            </a:r>
            <a:r>
              <a:rPr lang="el-GR" dirty="0" smtClean="0"/>
              <a:t> Ηνωμένων Πολιτειών ενώ στη Βραζιλία η πλειοψηφία των κατοίκων είναι </a:t>
            </a:r>
            <a:r>
              <a:rPr lang="el-GR" dirty="0" err="1" smtClean="0"/>
              <a:t>αφρικανικήςκαταγωγής</a:t>
            </a:r>
            <a:r>
              <a:rPr lang="el-GR" dirty="0" smtClean="0"/>
              <a:t>(μαύροι </a:t>
            </a:r>
            <a:r>
              <a:rPr lang="el-GR" dirty="0" err="1" smtClean="0"/>
              <a:t>ήμιγάδες</a:t>
            </a:r>
            <a:r>
              <a:rPr lang="el-GR" dirty="0" smtClean="0"/>
              <a:t> (</a:t>
            </a:r>
            <a:r>
              <a:rPr lang="el-GR" dirty="0" err="1" smtClean="0"/>
              <a:t>Guardian</a:t>
            </a:r>
            <a:r>
              <a:rPr lang="el-GR" dirty="0" smtClean="0"/>
              <a:t>, 2011).</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Αποαποικιοποίηση</a:t>
            </a:r>
            <a:r>
              <a:rPr lang="el-GR" dirty="0" smtClean="0"/>
              <a:t>/ </a:t>
            </a:r>
            <a:r>
              <a:rPr lang="en-US" dirty="0" smtClean="0"/>
              <a:t>Black Lives Matter</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hlinkClick r:id="rId2"/>
              </a:rPr>
              <a:t>https://www.efsyn.gr/stiles/apopseis/225550_i-ennoia-tis-apoikiokratias-kai-i-apoikiopoiisi-ton-ennoion</a:t>
            </a:r>
            <a:endParaRPr lang="el-GR" dirty="0" smtClean="0">
              <a:hlinkClick r:id="rId2"/>
            </a:endParaRPr>
          </a:p>
          <a:p>
            <a:r>
              <a:rPr lang="en-US" dirty="0" smtClean="0">
                <a:hlinkClick r:id="rId2"/>
              </a:rPr>
              <a:t>https://thepressproject.gr/i-dysi-den-sygchorei-oute-ti-chesbollach-oute-to-livaneziko-lao/?fbclid=IwAR0eRsJzunuqPoYHfl8Yj1NcpHFNm_t3bPIUZszfIao1MN3K2LVIpFeBivU</a:t>
            </a:r>
            <a:endParaRPr lang="el-GR" dirty="0" smtClean="0"/>
          </a:p>
          <a:p>
            <a:r>
              <a:rPr lang="en-US" dirty="0" smtClean="0">
                <a:hlinkClick r:id="rId2"/>
              </a:rPr>
              <a:t>https://</a:t>
            </a:r>
            <a:r>
              <a:rPr lang="en-US" dirty="0" smtClean="0">
                <a:hlinkClick r:id="rId2"/>
              </a:rPr>
              <a:t>news.cgtn.com/news/77596a4e7a514464776c6d636a4e6e62684a4856/index.html?fbclid=IwAR1xP5JI2Big7YS7oywKycaUNoECcnpsiG6jnjqhyzjYOxoypPSTgw</a:t>
            </a:r>
            <a:r>
              <a:rPr lang="en-US" dirty="0" smtClean="0">
                <a:hlinkClick r:id="rId2"/>
              </a:rPr>
              <a:t>kBwZU</a:t>
            </a:r>
            <a:r>
              <a:rPr lang="el-GR" dirty="0" smtClean="0"/>
              <a:t> </a:t>
            </a:r>
          </a:p>
          <a:p>
            <a:r>
              <a:rPr lang="en-US" dirty="0" smtClean="0">
                <a:hlinkClick r:id="rId2"/>
              </a:rPr>
              <a:t>https://thepressproject.gr/apo-to-black-lives-matter-stin-palaistini-ekdilosi</a:t>
            </a:r>
            <a:endParaRPr lang="el-GR" dirty="0" smtClean="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Βαλκανισμός</a:t>
            </a:r>
            <a:r>
              <a:rPr lang="el-GR" dirty="0" smtClean="0"/>
              <a:t>  στο τέλος του Ψυχρού  πολέμου (1990)</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Τα Βαλκάνια, όπως κατασκευάζονται από τον λόγο του </a:t>
            </a:r>
            <a:r>
              <a:rPr lang="el-GR" dirty="0" err="1" smtClean="0"/>
              <a:t>Βαλκανισμού</a:t>
            </a:r>
            <a:r>
              <a:rPr lang="el-GR" dirty="0" smtClean="0"/>
              <a:t> (όρος που εισήγαγε η </a:t>
            </a:r>
            <a:r>
              <a:rPr lang="el-GR" dirty="0" err="1" smtClean="0"/>
              <a:t>Τοντόροβα</a:t>
            </a:r>
            <a:r>
              <a:rPr lang="el-GR" dirty="0" smtClean="0"/>
              <a:t>), δεν αποτελούν για το Δυτικό βλέμμα κάτι το ριζικά και ασυμβίβαστα διαφορετικό (όπως η Ανατολή του </a:t>
            </a:r>
            <a:r>
              <a:rPr lang="el-GR" dirty="0" err="1" smtClean="0"/>
              <a:t>Οριενταλισμού</a:t>
            </a:r>
            <a:r>
              <a:rPr lang="el-GR" dirty="0" smtClean="0"/>
              <a:t>), αλλά κάτι το σχετικά οικείο, μεταβατικό, εγγενώς αμφίσημο και απειλητικό όπως οι ανερχόμενες κοινωνικές τάξεις: το σκοτεινό </a:t>
            </a:r>
            <a:r>
              <a:rPr lang="el-GR" dirty="0" err="1" smtClean="0"/>
              <a:t>alter</a:t>
            </a:r>
            <a:r>
              <a:rPr lang="el-GR" dirty="0" smtClean="0"/>
              <a:t> </a:t>
            </a:r>
            <a:r>
              <a:rPr lang="el-GR" dirty="0" err="1" smtClean="0"/>
              <a:t>ego</a:t>
            </a:r>
            <a:r>
              <a:rPr lang="el-GR" dirty="0" smtClean="0"/>
              <a:t> της Ευρώπης</a:t>
            </a:r>
            <a:r>
              <a:rPr lang="el-GR" dirty="0" smtClean="0"/>
              <a:t>.</a:t>
            </a:r>
          </a:p>
          <a:p>
            <a:r>
              <a:rPr lang="el-GR" dirty="0" err="1" smtClean="0"/>
              <a:t>΄</a:t>
            </a:r>
            <a:r>
              <a:rPr lang="el-GR" dirty="0" err="1" smtClean="0"/>
              <a:t>Για</a:t>
            </a:r>
            <a:r>
              <a:rPr lang="el-GR" dirty="0" smtClean="0"/>
              <a:t> να το θέσω συνοπτικά, «</a:t>
            </a:r>
            <a:r>
              <a:rPr lang="el-GR" dirty="0" err="1" smtClean="0"/>
              <a:t>βαλκανισμός</a:t>
            </a:r>
            <a:r>
              <a:rPr lang="el-GR" dirty="0" smtClean="0"/>
              <a:t>» σημαίνει πως οι ερμηνευτικές προσεγγίσεις των βαλκανικών ζητημάτων εδράζονται συχνά σ’ έναν λόγο ή σ’ ένα σταθερό σύστημα στερεοτύπων που βάζει τα Βαλκάνια σ’ </a:t>
            </a:r>
            <a:r>
              <a:rPr lang="el-GR" dirty="0" err="1" smtClean="0"/>
              <a:t>ένανγνωστικό</a:t>
            </a:r>
            <a:r>
              <a:rPr lang="el-GR" dirty="0" smtClean="0"/>
              <a:t> ζουρλομανδύα.</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Maria</a:t>
            </a:r>
            <a:r>
              <a:rPr lang="el-GR" b="1" dirty="0" smtClean="0"/>
              <a:t> </a:t>
            </a:r>
            <a:r>
              <a:rPr lang="el-GR" b="1" dirty="0" err="1" smtClean="0"/>
              <a:t>Todorova</a:t>
            </a:r>
            <a:r>
              <a:rPr lang="el-GR" b="1" dirty="0" smtClean="0"/>
              <a:t>, </a:t>
            </a:r>
            <a:r>
              <a:rPr lang="el-GR" b="1" i="1" dirty="0" smtClean="0"/>
              <a:t>Βαλκάνια. Η Δυτική Φαντασίωση</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dirty="0" smtClean="0"/>
              <a:t>► </a:t>
            </a:r>
            <a:r>
              <a:rPr lang="el-GR" b="1" dirty="0" err="1" smtClean="0"/>
              <a:t>Maria</a:t>
            </a:r>
            <a:r>
              <a:rPr lang="el-GR" b="1" dirty="0" smtClean="0"/>
              <a:t> </a:t>
            </a:r>
            <a:r>
              <a:rPr lang="el-GR" b="1" dirty="0" err="1" smtClean="0"/>
              <a:t>Todorova</a:t>
            </a:r>
            <a:r>
              <a:rPr lang="el-GR" b="1" dirty="0" smtClean="0"/>
              <a:t>, </a:t>
            </a:r>
            <a:r>
              <a:rPr lang="el-GR" b="1" i="1" dirty="0" smtClean="0"/>
              <a:t>Βαλκάνια. Η Δυτική Φαντασίωση</a:t>
            </a:r>
            <a:r>
              <a:rPr lang="el-GR" b="1" dirty="0" smtClean="0"/>
              <a:t> (Θεσσαλονίκη 2000, </a:t>
            </a:r>
            <a:r>
              <a:rPr lang="el-GR" b="1" dirty="0" err="1" smtClean="0"/>
              <a:t>εκδ</a:t>
            </a:r>
            <a:r>
              <a:rPr lang="el-GR" b="1" dirty="0" smtClean="0"/>
              <a:t>. Παρατηρητής). Το κλασικό έργο που </a:t>
            </a:r>
            <a:r>
              <a:rPr lang="el-GR" b="1" dirty="0" err="1" smtClean="0"/>
              <a:t>αποδόμησε</a:t>
            </a:r>
            <a:r>
              <a:rPr lang="el-GR" b="1" dirty="0" smtClean="0"/>
              <a:t> τα παραδοσιακά και σύγχρονα δυτικά στερεότυπα για την περιοχή.</a:t>
            </a:r>
          </a:p>
          <a:p>
            <a:r>
              <a:rPr lang="el-GR" b="1" dirty="0" smtClean="0"/>
              <a:t> </a:t>
            </a:r>
          </a:p>
          <a:p>
            <a:r>
              <a:rPr lang="el-GR" b="1" dirty="0" smtClean="0"/>
              <a:t>► </a:t>
            </a:r>
            <a:r>
              <a:rPr lang="el-GR" b="1" dirty="0" err="1" smtClean="0"/>
              <a:t>Maria</a:t>
            </a:r>
            <a:r>
              <a:rPr lang="el-GR" b="1" dirty="0" smtClean="0"/>
              <a:t> </a:t>
            </a:r>
            <a:r>
              <a:rPr lang="el-GR" b="1" dirty="0" err="1" smtClean="0"/>
              <a:t>Todorova</a:t>
            </a:r>
            <a:r>
              <a:rPr lang="el-GR" b="1" dirty="0" smtClean="0"/>
              <a:t>, </a:t>
            </a:r>
            <a:r>
              <a:rPr lang="el-GR" b="1" i="1" dirty="0" smtClean="0"/>
              <a:t>«Τα Βαλκάνια: από την ανακάλυψη στην κατασκευή τους»</a:t>
            </a:r>
            <a:r>
              <a:rPr lang="el-GR" b="1" dirty="0" smtClean="0"/>
              <a:t>, στο Εθνικό κίνημα και Βαλκάνια (Αθήνα 1996, </a:t>
            </a:r>
            <a:r>
              <a:rPr lang="el-GR" b="1" dirty="0" err="1" smtClean="0"/>
              <a:t>εκδ</a:t>
            </a:r>
            <a:r>
              <a:rPr lang="el-GR" b="1" dirty="0" smtClean="0"/>
              <a:t>. Θεμέλιο, σ. 57-114). Μια πρώτη μορφή του σχετικού προβληματισμού. Το αγγλικό πρωτότυπο δημοσιεύτηκε στο αμερικανικό περιοδικό </a:t>
            </a:r>
            <a:r>
              <a:rPr lang="el-GR" b="1" dirty="0" err="1" smtClean="0"/>
              <a:t>Slavic</a:t>
            </a:r>
            <a:r>
              <a:rPr lang="el-GR" b="1" dirty="0" smtClean="0"/>
              <a:t> </a:t>
            </a:r>
            <a:r>
              <a:rPr lang="el-GR" b="1" dirty="0" err="1" smtClean="0"/>
              <a:t>Review</a:t>
            </a:r>
            <a:r>
              <a:rPr lang="el-GR" b="1" dirty="0" smtClean="0"/>
              <a:t>.</a:t>
            </a:r>
          </a:p>
          <a:p>
            <a:r>
              <a:rPr lang="en-US" b="1" dirty="0" smtClean="0">
                <a:hlinkClick r:id="rId2"/>
              </a:rPr>
              <a:t>https://</a:t>
            </a:r>
            <a:r>
              <a:rPr lang="en-US" b="1" dirty="0" smtClean="0">
                <a:hlinkClick r:id="rId2"/>
              </a:rPr>
              <a:t>www.efsyn.gr/themata/fantasma-tis-istorias/113293_ta-balkania-tis-maria-tontoroba</a:t>
            </a:r>
            <a:r>
              <a:rPr lang="el-GR" b="1" dirty="0" smtClean="0"/>
              <a:t> </a:t>
            </a:r>
            <a:endParaRPr lang="el-G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1999-</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1785918" y="1643051"/>
            <a:ext cx="4714908" cy="498078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Καπιτώλιο 1/2021</a:t>
            </a:r>
            <a:endParaRPr lang="el-GR" dirty="0"/>
          </a:p>
        </p:txBody>
      </p:sp>
      <p:pic>
        <p:nvPicPr>
          <p:cNvPr id="3074" name="Picture 2"/>
          <p:cNvPicPr>
            <a:picLocks noGrp="1" noChangeAspect="1" noChangeArrowheads="1"/>
          </p:cNvPicPr>
          <p:nvPr>
            <p:ph idx="1"/>
          </p:nvPr>
        </p:nvPicPr>
        <p:blipFill>
          <a:blip r:embed="rId2"/>
          <a:srcRect/>
          <a:stretch>
            <a:fillRect/>
          </a:stretch>
        </p:blipFill>
        <p:spPr bwMode="auto">
          <a:xfrm>
            <a:off x="1333500" y="1662906"/>
            <a:ext cx="6477000" cy="44005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Βαλκάνια ενώ</a:t>
            </a:r>
            <a:r>
              <a:rPr lang="en-US" dirty="0" smtClean="0"/>
              <a:t> </a:t>
            </a:r>
            <a:r>
              <a:rPr lang="el-GR" dirty="0" smtClean="0"/>
              <a:t>παρατηρούν τα γεγονότα στην Ουάσινγκτον</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1036091" y="1600200"/>
            <a:ext cx="7071817" cy="45259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Κλασικισμός/νεοκλασικισμός, πολιτισμική οικειότητα  και </a:t>
            </a:r>
            <a:r>
              <a:rPr lang="el-GR" sz="3200" b="1" dirty="0" err="1" smtClean="0"/>
              <a:t>Κρυπτοαποικιοακρατία</a:t>
            </a:r>
            <a:r>
              <a:rPr lang="el-GR" sz="3200" b="1" dirty="0" smtClean="0"/>
              <a:t> στην Ελλάδα;</a:t>
            </a:r>
            <a:endParaRPr lang="el-GR" sz="3200" b="1" dirty="0"/>
          </a:p>
        </p:txBody>
      </p:sp>
      <p:sp>
        <p:nvSpPr>
          <p:cNvPr id="3" name="2 - Θέση περιεχομένου"/>
          <p:cNvSpPr>
            <a:spLocks noGrp="1"/>
          </p:cNvSpPr>
          <p:nvPr>
            <p:ph idx="1"/>
          </p:nvPr>
        </p:nvSpPr>
        <p:spPr/>
        <p:txBody>
          <a:bodyPr>
            <a:normAutofit fontScale="70000" lnSpcReduction="20000"/>
          </a:bodyPr>
          <a:lstStyle/>
          <a:p>
            <a:r>
              <a:rPr lang="el-GR" dirty="0" smtClean="0"/>
              <a:t>Οι δύο πρώτες δεκαετίες του 19ου αιώνα είναι η χρυσή εποχή του περιηγητισμού στην Ελλάδα. Άγγλοι, Γάλλοι, Ιταλοί, Γερμανοί κ.ά., τους οποίους οι Έλληνες αποκαλούσαν αδιακρίτως «μιλόρδους», ταξιδεύουν στον ελληνικό χώρο για διάφορους λόγους: από </a:t>
            </a:r>
            <a:r>
              <a:rPr lang="el-GR" dirty="0" err="1" smtClean="0"/>
              <a:t>αρχαιοφιλία</a:t>
            </a:r>
            <a:r>
              <a:rPr lang="el-GR" dirty="0" smtClean="0"/>
              <a:t>, για να λάβουν μέρος σε ανασκαφές, για κέρδος, λόγω συμφερόντων και για άλλους λόγους. Το </a:t>
            </a:r>
            <a:r>
              <a:rPr lang="el-GR" dirty="0" err="1" smtClean="0"/>
              <a:t>grand</a:t>
            </a:r>
            <a:r>
              <a:rPr lang="el-GR" dirty="0" smtClean="0"/>
              <a:t> </a:t>
            </a:r>
            <a:r>
              <a:rPr lang="el-GR" dirty="0" err="1" smtClean="0"/>
              <a:t>tour</a:t>
            </a:r>
            <a:r>
              <a:rPr lang="el-GR" dirty="0" smtClean="0"/>
              <a:t> (βλ. μια πρώιμη μορφή τουρισμού) εξακολουθεί να είναι της μόδας, μόνο που από την Ιταλία μεταφέρεται στην Ελλάδα και στην ανατολική Μεσόγειο, όπου προστίθεται η γοητεία του εξωτικού στοιχείου. Ο ελληνισμός αγγίζει τους ελληνολάτρες στο κίνημα του κλασικισμού. Αλλά αγγίζει και τους ρομαντικούς, ως Ανατολή και ως έθνος που αναζητά την ελευθερία του. Ο φιλελληνισμός, η υποστήριξη του αγώνα των Νεοελλήνων, είναι μια από τις πιο χαρακτηριστικές εκφάνσεις του ρομαντισμού. Σατομπριάν, Βύρων, </a:t>
            </a:r>
            <a:r>
              <a:rPr lang="el-GR" dirty="0" err="1" smtClean="0"/>
              <a:t>Λαμαρτίν</a:t>
            </a:r>
            <a:r>
              <a:rPr lang="el-GR" dirty="0" smtClean="0"/>
              <a:t>, </a:t>
            </a:r>
            <a:r>
              <a:rPr lang="el-GR" dirty="0" err="1" smtClean="0"/>
              <a:t>Ροσίνι</a:t>
            </a:r>
            <a:r>
              <a:rPr lang="el-GR" dirty="0" smtClean="0"/>
              <a:t> (</a:t>
            </a:r>
            <a:r>
              <a:rPr lang="el-GR" i="1" dirty="0" smtClean="0"/>
              <a:t>Η Πολιορκία της Κορίνθου</a:t>
            </a:r>
            <a:r>
              <a:rPr lang="el-GR" dirty="0" smtClean="0"/>
              <a:t>) θαυμάζουν την αρχαία και γίνονται υποστηρικτές της νέας Ελλάδας.</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κλασικό ως μέτρο αισθητικής και ορθολογισμού</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Η έννοια του </a:t>
            </a:r>
            <a:r>
              <a:rPr lang="el-GR" i="1" dirty="0" smtClean="0"/>
              <a:t>κλασικού</a:t>
            </a:r>
            <a:r>
              <a:rPr lang="el-GR" dirty="0" smtClean="0"/>
              <a:t> στο λεξικό </a:t>
            </a:r>
            <a:r>
              <a:rPr lang="el-GR" i="1" dirty="0" err="1" smtClean="0"/>
              <a:t>The</a:t>
            </a:r>
            <a:r>
              <a:rPr lang="el-GR" i="1" dirty="0" smtClean="0"/>
              <a:t> </a:t>
            </a:r>
            <a:r>
              <a:rPr lang="el-GR" i="1" dirty="0" err="1" smtClean="0"/>
              <a:t>Oxford</a:t>
            </a:r>
            <a:r>
              <a:rPr lang="el-GR" i="1" dirty="0" smtClean="0"/>
              <a:t> </a:t>
            </a:r>
            <a:r>
              <a:rPr lang="el-GR" i="1" dirty="0" err="1" smtClean="0"/>
              <a:t>English</a:t>
            </a:r>
            <a:r>
              <a:rPr lang="el-GR" i="1" dirty="0" smtClean="0"/>
              <a:t> </a:t>
            </a:r>
            <a:r>
              <a:rPr lang="el-GR" i="1" dirty="0" err="1" smtClean="0"/>
              <a:t>Dictionary</a:t>
            </a:r>
            <a:r>
              <a:rPr lang="el-GR" dirty="0" err="1" smtClean="0"/>
              <a:t>διατυπώνεται</a:t>
            </a:r>
            <a:r>
              <a:rPr lang="el-GR" dirty="0" smtClean="0"/>
              <a:t> ως εξής: «Κλασικός είναι ο όρος για υψηλά επιτεύγματα, αναγνωρισμένη υπεροχή, το μέτρο για την τέλεια ομορφιά. Η κλασική μουσική έχει καθαρότητα, κανονικότητα και καθορισμένες φόρμες. Οι Έλληνες και Λατίνοι συγγραφείς είναι κλασικοί και όλη η ελληνική και ρωμαϊκή τέχνη της Αρχαιότητας ονομάζεται </a:t>
            </a:r>
            <a:r>
              <a:rPr lang="el-GR" i="1" dirty="0" smtClean="0"/>
              <a:t>κλασική</a:t>
            </a:r>
            <a:r>
              <a:rPr lang="el-GR" dirty="0" smtClean="0"/>
              <a:t>. Κλασικό γλυπτό είναι αυτό που έχει τέλειο νατουραλισμό και τέλεια εκτέλεση, όπως ο Απόλλων του </a:t>
            </a:r>
            <a:r>
              <a:rPr lang="el-GR" dirty="0" err="1" smtClean="0"/>
              <a:t>Belvedere</a:t>
            </a:r>
            <a:r>
              <a:rPr lang="el-GR" dirty="0" smtClean="0"/>
              <a:t>.» Στην Αγγλία ο όρος </a:t>
            </a:r>
            <a:r>
              <a:rPr lang="el-GR" dirty="0" err="1" smtClean="0"/>
              <a:t>classics</a:t>
            </a:r>
            <a:r>
              <a:rPr lang="el-GR" dirty="0" smtClean="0"/>
              <a:t> σήμαινε καταρχήν τα αριστουργήματα της ελληνικής και λατινικής φιλολογίας. Στην τέχνη ο κλασικισμός σημαίνει κλασικές αξίες που ίσχυαν και θα ισχύουν και στις επόμενες γενιές. Οι ιδέες των Βίνκελμαν, </a:t>
            </a:r>
            <a:r>
              <a:rPr lang="el-GR" dirty="0" err="1" smtClean="0"/>
              <a:t>Λέσιγκ</a:t>
            </a:r>
            <a:r>
              <a:rPr lang="el-GR" dirty="0" smtClean="0"/>
              <a:t>, </a:t>
            </a:r>
            <a:r>
              <a:rPr lang="el-GR" dirty="0" err="1" smtClean="0"/>
              <a:t>Σλέγκελ</a:t>
            </a:r>
            <a:r>
              <a:rPr lang="el-GR" dirty="0" smtClean="0"/>
              <a:t> είναι μέρος της ευρωπαϊκής ιστορίας. Επηρεάζουν το θέατρο, την όπερα, τη μουσική. Ο Μπετόβεν θαυμάζει τον Όμηρο, τους ήρωες και ως ένα σημείο τον Ναπολέοντα.</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Κλασικισμός: </a:t>
            </a:r>
            <a:r>
              <a:rPr lang="el-GR" dirty="0" smtClean="0"/>
              <a:t>«</a:t>
            </a:r>
            <a:r>
              <a:rPr lang="el-GR" dirty="0" err="1" smtClean="0"/>
              <a:t>The</a:t>
            </a:r>
            <a:r>
              <a:rPr lang="el-GR" dirty="0" smtClean="0"/>
              <a:t> </a:t>
            </a:r>
            <a:r>
              <a:rPr lang="el-GR" dirty="0" err="1" smtClean="0"/>
              <a:t>Greeks</a:t>
            </a:r>
            <a:r>
              <a:rPr lang="el-GR" dirty="0" smtClean="0"/>
              <a:t> </a:t>
            </a:r>
            <a:r>
              <a:rPr lang="el-GR" dirty="0" err="1" smtClean="0"/>
              <a:t>weregods</a:t>
            </a:r>
            <a:r>
              <a:rPr lang="el-GR" dirty="0" smtClean="0"/>
              <a:t>!» «</a:t>
            </a:r>
            <a:r>
              <a:rPr lang="el-GR" dirty="0" err="1" smtClean="0"/>
              <a:t>Όι</a:t>
            </a:r>
            <a:r>
              <a:rPr lang="el-GR" dirty="0" smtClean="0"/>
              <a:t> Έλληνες ήταν θεοί»</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 κλασικισμός στις εικαστικές τέχνες, όπως και στην αρχιτεκτονική του 19ου αιώνα, στηρίζεται στη μίμηση της Αρχαιότητας και στην παραδοχή ενός συστήματος αξιών που αποδίδονται στους αρχαίους. Είναι η προγραμματική αναφορά σε έργα και μορφές της ελληνορωμαϊκής Αρχαιότητας, η δημιουργική σύνθεση με εργαλείο αρχετυπικές μορφές του παρελθόντος. Χαρακτηριστικά αυτής της τέχνης είναι η ακρίβεια στον σχεδιασμό, η καθαρότητα της σύνθεσης, των περιγραμμάτων, η συμμετρία, η χρωματική λιτότητα (η Αρχαιότητα είναι ακόμη για την Ευρώπη ένας κόσμος λευκών, μαρμάρινων γλυπτών), η εξιδανίκευση των μορφών. Κλασικά θέματα, αλλά και χρήση αρχαίων προτύπων στη γλυπτική και στη ζωγραφική διατηρούν ανοιχτή την επικοινωνία με τον αρχαίο κλασικό κόσμο. Η ευρωπαϊκή πλαστική καθορίζεται από τα ελγίνεια —τα βρίσκουν ορθολογικά (</a:t>
            </a:r>
            <a:r>
              <a:rPr lang="el-GR" dirty="0" err="1" smtClean="0"/>
              <a:t>rational</a:t>
            </a:r>
            <a:r>
              <a:rPr lang="el-GR" dirty="0" smtClean="0"/>
              <a:t>). Στις αρχές του 19ου αιώνα παραληρούν για τον Παρθενώνα· κατά τον </a:t>
            </a:r>
            <a:r>
              <a:rPr lang="el-GR" dirty="0" err="1" smtClean="0"/>
              <a:t>Φούσλι</a:t>
            </a:r>
            <a:r>
              <a:rPr lang="el-GR" dirty="0" smtClean="0"/>
              <a:t> μάλιστα: «</a:t>
            </a:r>
            <a:r>
              <a:rPr lang="el-GR" dirty="0" err="1" smtClean="0"/>
              <a:t>The</a:t>
            </a:r>
            <a:r>
              <a:rPr lang="el-GR" dirty="0" smtClean="0"/>
              <a:t> </a:t>
            </a:r>
            <a:r>
              <a:rPr lang="el-GR" dirty="0" err="1" smtClean="0"/>
              <a:t>Greeks</a:t>
            </a:r>
            <a:r>
              <a:rPr lang="el-GR" dirty="0" smtClean="0"/>
              <a:t> </a:t>
            </a:r>
            <a:r>
              <a:rPr lang="el-GR" dirty="0" err="1" smtClean="0"/>
              <a:t>weregods</a:t>
            </a:r>
            <a:r>
              <a:rPr lang="el-GR" dirty="0" smtClean="0"/>
              <a:t>!» «</a:t>
            </a:r>
            <a:r>
              <a:rPr lang="el-GR" dirty="0" err="1" smtClean="0"/>
              <a:t>Όι</a:t>
            </a:r>
            <a:r>
              <a:rPr lang="el-GR" dirty="0" smtClean="0"/>
              <a:t> Έλληνες ήταν θεοί».</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643966" cy="1857356"/>
          </a:xfrm>
        </p:spPr>
        <p:txBody>
          <a:bodyPr>
            <a:noAutofit/>
          </a:bodyPr>
          <a:lstStyle/>
          <a:p>
            <a:r>
              <a:rPr lang="el-GR" sz="2400" b="1" dirty="0" smtClean="0"/>
              <a:t>Πολιτισμικές σπουδές: κουλτούρα και Ανθρωπολογία, νόημα, στυλ, υποκουλτούρες, ηγεμονίες, φύλο, φυλή, ΜΜΕ, κινηματογράφος, δημόσια ιστορία, προφορικές ιστορίες, αυτοβιογραφίες</a:t>
            </a:r>
            <a:endParaRPr lang="el-GR" sz="2400" b="1" dirty="0"/>
          </a:p>
        </p:txBody>
      </p:sp>
      <p:sp>
        <p:nvSpPr>
          <p:cNvPr id="3" name="2 - Θέση περιεχομένου"/>
          <p:cNvSpPr>
            <a:spLocks noGrp="1"/>
          </p:cNvSpPr>
          <p:nvPr>
            <p:ph idx="1"/>
          </p:nvPr>
        </p:nvSpPr>
        <p:spPr/>
        <p:txBody>
          <a:bodyPr>
            <a:normAutofit fontScale="62500" lnSpcReduction="20000"/>
          </a:bodyPr>
          <a:lstStyle/>
          <a:p>
            <a:r>
              <a:rPr lang="el-GR" dirty="0" smtClean="0"/>
              <a:t>Από τη δεκαετία του ΄60, σε μία σειρά από αγγλικά πανεπιστήμια και ειδικά στο κέντρο Σύγχρονων Πολιτισμικών Σπουδών του </a:t>
            </a:r>
            <a:r>
              <a:rPr lang="el-GR" dirty="0" err="1" smtClean="0"/>
              <a:t>Μπέρμινγχαμ</a:t>
            </a:r>
            <a:r>
              <a:rPr lang="el-GR" dirty="0" smtClean="0"/>
              <a:t>, τη δεκαετία του '70, συγκροτήθηκε το φυτώριο για τη συγκρότηση του αιρετικού γνωστικού πεδίου των Πολιτισμικών Σπουδών (</a:t>
            </a:r>
            <a:r>
              <a:rPr lang="el-GR" dirty="0" err="1" smtClean="0"/>
              <a:t>Cultural</a:t>
            </a:r>
            <a:r>
              <a:rPr lang="el-GR" dirty="0" smtClean="0"/>
              <a:t> </a:t>
            </a:r>
            <a:r>
              <a:rPr lang="el-GR" dirty="0" err="1" smtClean="0"/>
              <a:t>Studies</a:t>
            </a:r>
            <a:r>
              <a:rPr lang="el-GR" dirty="0" smtClean="0"/>
              <a:t>). </a:t>
            </a:r>
            <a:endParaRPr lang="el-GR" dirty="0" smtClean="0"/>
          </a:p>
          <a:p>
            <a:r>
              <a:rPr lang="el-GR" dirty="0" smtClean="0"/>
              <a:t>Οι </a:t>
            </a:r>
            <a:r>
              <a:rPr lang="el-GR" dirty="0" smtClean="0"/>
              <a:t>ιδρυτικές μορφές  των βρετανικών πολιτισμικών σπουδών είναι ο R. </a:t>
            </a:r>
            <a:r>
              <a:rPr lang="el-GR" dirty="0" err="1" smtClean="0"/>
              <a:t>Hoggart</a:t>
            </a:r>
            <a:r>
              <a:rPr lang="el-GR" dirty="0" smtClean="0"/>
              <a:t>, ο οποίος </a:t>
            </a:r>
            <a:r>
              <a:rPr lang="el-GR" dirty="0" err="1" smtClean="0"/>
              <a:t>εννοιολόγησε</a:t>
            </a:r>
            <a:r>
              <a:rPr lang="el-GR" dirty="0" smtClean="0"/>
              <a:t> την κουλτούρα "ως το υφάδι της βιωμένης εμπειρίας",  </a:t>
            </a:r>
            <a:endParaRPr lang="el-GR" dirty="0" smtClean="0"/>
          </a:p>
          <a:p>
            <a:r>
              <a:rPr lang="el-GR" dirty="0" smtClean="0"/>
              <a:t>ο </a:t>
            </a:r>
            <a:r>
              <a:rPr lang="el-GR" dirty="0" smtClean="0"/>
              <a:t>R. </a:t>
            </a:r>
            <a:r>
              <a:rPr lang="el-GR" dirty="0" err="1" smtClean="0"/>
              <a:t>Williams</a:t>
            </a:r>
            <a:r>
              <a:rPr lang="el-GR" dirty="0" smtClean="0"/>
              <a:t> με τη "δομή του αισθήματος" της κουλτούρας μιας συγκεκριμένης ιστορικά εποχής, </a:t>
            </a:r>
            <a:endParaRPr lang="el-GR" dirty="0" smtClean="0"/>
          </a:p>
          <a:p>
            <a:r>
              <a:rPr lang="el-GR" dirty="0" smtClean="0"/>
              <a:t>ο </a:t>
            </a:r>
            <a:r>
              <a:rPr lang="el-GR" dirty="0" smtClean="0"/>
              <a:t>E. P. </a:t>
            </a:r>
            <a:r>
              <a:rPr lang="el-GR" dirty="0" err="1" smtClean="0"/>
              <a:t>Thompson</a:t>
            </a:r>
            <a:r>
              <a:rPr lang="el-GR" dirty="0" smtClean="0"/>
              <a:t> και οι μελέτες του για την εργατική τάξη, ο D. </a:t>
            </a:r>
            <a:r>
              <a:rPr lang="el-GR" dirty="0" err="1" smtClean="0"/>
              <a:t>Hebdige</a:t>
            </a:r>
            <a:r>
              <a:rPr lang="el-GR" dirty="0" smtClean="0"/>
              <a:t> και το νόημα του στιλ στις υποκουλτούρες, </a:t>
            </a:r>
          </a:p>
          <a:p>
            <a:r>
              <a:rPr lang="el-GR" dirty="0" smtClean="0"/>
              <a:t>ο </a:t>
            </a:r>
            <a:r>
              <a:rPr lang="el-GR" dirty="0" err="1" smtClean="0"/>
              <a:t>Stuart</a:t>
            </a:r>
            <a:r>
              <a:rPr lang="el-GR" dirty="0" smtClean="0"/>
              <a:t> </a:t>
            </a:r>
            <a:r>
              <a:rPr lang="el-GR" dirty="0" err="1" smtClean="0"/>
              <a:t>Hall</a:t>
            </a:r>
            <a:r>
              <a:rPr lang="el-GR" dirty="0" smtClean="0"/>
              <a:t> με την έμφαση που έδωσε στην πολιτισμική ηγεμονία και στην πάλη για το νόημα, καθώς και στις αναπαραστάσεις της φυλής και του φύλου στα ΜΜΕ και στον κινηματογράφο. </a:t>
            </a:r>
            <a:endParaRPr lang="el-GR" dirty="0" smtClean="0"/>
          </a:p>
          <a:p>
            <a:r>
              <a:rPr lang="el-GR" dirty="0" smtClean="0"/>
              <a:t>.</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19</a:t>
            </a:r>
            <a:r>
              <a:rPr lang="el-GR" baseline="30000" dirty="0" smtClean="0"/>
              <a:t>ος</a:t>
            </a:r>
            <a:r>
              <a:rPr lang="el-GR" dirty="0" smtClean="0"/>
              <a:t> νεοκλασικισμός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Το Παρίσι τον 19ο αιώνα γίνεται η καλλιτεχνική πρωτεύουσα της Ευρώπης, όπως ήταν η Φλωρεντία τον 15ο ή η Ρώμη τον 17ο αιώνα και ο ρυθμός των εξελίξεων αλλάζει. Η Ευρώπη του Ναπολέοντα περνάει από τις καθαρές ελληνικές φόρμες στον ρωμαϊκό διάκοσμο. Το όραμα της Ελλάδας τοποθετείται σε ένα φανταστικό βασίλειο, όπου η ζωή ήταν απλή, απέριττη και ηθική. Και όταν ο Ναπολέων γίνεται παντοδύναμος στην Ευρώπη, το νεοκλασικό στιλ (η </a:t>
            </a:r>
            <a:r>
              <a:rPr lang="el-GR" i="1" dirty="0" smtClean="0"/>
              <a:t>ελληνική αναβίωση</a:t>
            </a:r>
            <a:r>
              <a:rPr lang="el-GR" dirty="0" smtClean="0"/>
              <a:t>, </a:t>
            </a:r>
            <a:r>
              <a:rPr lang="el-GR" dirty="0" err="1" smtClean="0"/>
              <a:t>Greek</a:t>
            </a:r>
            <a:r>
              <a:rPr lang="el-GR" dirty="0" smtClean="0"/>
              <a:t> </a:t>
            </a:r>
            <a:r>
              <a:rPr lang="el-GR" dirty="0" err="1" smtClean="0"/>
              <a:t>revival</a:t>
            </a:r>
            <a:r>
              <a:rPr lang="el-GR" dirty="0" smtClean="0"/>
              <a:t>) γίνεται το αυτοκρατορικό στιλ (στιλ </a:t>
            </a:r>
            <a:r>
              <a:rPr lang="el-GR" dirty="0" err="1" smtClean="0"/>
              <a:t>empire</a:t>
            </a:r>
            <a:r>
              <a:rPr lang="el-GR" dirty="0" smtClean="0"/>
              <a:t>).</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Λεωνίδας και Θερμοπύλες</a:t>
            </a:r>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1857356" y="1643026"/>
            <a:ext cx="5857916" cy="497241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a:t>
            </a:r>
            <a:r>
              <a:rPr lang="el-GR" dirty="0" smtClean="0"/>
              <a:t>ουίλιαμ </a:t>
            </a:r>
            <a:r>
              <a:rPr lang="el-GR" dirty="0" err="1" smtClean="0"/>
              <a:t>Τέρνερ</a:t>
            </a:r>
            <a:r>
              <a:rPr lang="el-GR" dirty="0" smtClean="0"/>
              <a:t>, Ο Οδυσσέας κοροϊδεύει τον Πολύφημο, 1829. Λονδίνο, </a:t>
            </a:r>
            <a:r>
              <a:rPr lang="el-GR" dirty="0" err="1" smtClean="0"/>
              <a:t>National</a:t>
            </a:r>
            <a:r>
              <a:rPr lang="el-GR" dirty="0" smtClean="0"/>
              <a:t> </a:t>
            </a:r>
            <a:r>
              <a:rPr lang="el-GR" dirty="0" err="1" smtClean="0"/>
              <a:t>Gallery</a:t>
            </a:r>
            <a:r>
              <a:rPr lang="el-GR" dirty="0" smtClean="0"/>
              <a:t>.</a:t>
            </a:r>
            <a:endParaRPr lang="el-GR" dirty="0"/>
          </a:p>
        </p:txBody>
      </p:sp>
      <p:pic>
        <p:nvPicPr>
          <p:cNvPr id="5122" name="Picture 2"/>
          <p:cNvPicPr>
            <a:picLocks noGrp="1" noChangeAspect="1" noChangeArrowheads="1"/>
          </p:cNvPicPr>
          <p:nvPr>
            <p:ph idx="1"/>
          </p:nvPr>
        </p:nvPicPr>
        <p:blipFill>
          <a:blip r:embed="rId2"/>
          <a:srcRect/>
          <a:stretch>
            <a:fillRect/>
          </a:stretch>
        </p:blipFill>
        <p:spPr bwMode="auto">
          <a:xfrm>
            <a:off x="2357422" y="2071677"/>
            <a:ext cx="4429156" cy="400608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Ελγίνεια και τα πορτοκάλια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Το ζητούμενο δεν είναι αν η διεκδίκηση των γλυπτών του Παρθενώνα εκ μέρους της Ελλάδας δικαιωθεί νομικά</a:t>
            </a:r>
            <a:br>
              <a:rPr lang="el-GR" dirty="0" smtClean="0"/>
            </a:br>
            <a:r>
              <a:rPr lang="el-GR" dirty="0" smtClean="0"/>
              <a:t>Το ζητούμενο είναι πώς όλη αυτή η περιπέτεια επέδρασε στη συλλογική μας συνείδηση, ιδίως δε στην </a:t>
            </a:r>
            <a:r>
              <a:rPr lang="el-GR" dirty="0" err="1" smtClean="0"/>
              <a:t>ταυτοτική</a:t>
            </a:r>
            <a:r>
              <a:rPr lang="el-GR" dirty="0" smtClean="0"/>
              <a:t> μας σχέση με την αρχαιότητά μας.</a:t>
            </a:r>
            <a:br>
              <a:rPr lang="el-GR" dirty="0" smtClean="0"/>
            </a:br>
            <a:r>
              <a:rPr lang="el-GR" dirty="0" smtClean="0"/>
              <a:t>Ήταν δημιουργική, προκάλεσε δυναμική, ή μήπως κολάκευσε τα αδρανή μας υλικά;</a:t>
            </a:r>
            <a:br>
              <a:rPr lang="el-GR" dirty="0" smtClean="0"/>
            </a:br>
            <a:r>
              <a:rPr lang="el-GR" dirty="0" smtClean="0"/>
              <a:t>Συμπεριφερθήκαμε ως επίγονοι ή ως κληρονόμοι;</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srcRect/>
          <a:stretch>
            <a:fillRect/>
          </a:stretch>
        </p:blipFill>
        <p:spPr bwMode="auto">
          <a:xfrm>
            <a:off x="5429256" y="1785926"/>
            <a:ext cx="3058083" cy="452596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357554" y="13573196"/>
            <a:ext cx="2758754" cy="4810102"/>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428597" y="0"/>
            <a:ext cx="4500594" cy="80962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Πολιτισμική οικειότητα και </a:t>
            </a:r>
            <a:r>
              <a:rPr lang="el-GR" dirty="0" err="1" smtClean="0"/>
              <a:t>κρυπτοαποικιοκρατία</a:t>
            </a:r>
            <a:r>
              <a:rPr lang="en-US" dirty="0" smtClean="0"/>
              <a:t>, M. Herzfeld </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Το βιβλίο αυτό είναι η προσπάθεια ενός ανθρωπολόγου να ανιχνεύσει, με βάση τα εμπειρικά δεδομένα της επιτόπιας έρευνας, τους τρόπους με τους οποίους εμείς οι άνθρωποι αναπαράγουμε, έστω και ασυνείδητα, τις συνθήκες που μας καταπιέζουν.</a:t>
            </a:r>
            <a:br>
              <a:rPr lang="el-GR" dirty="0" smtClean="0"/>
            </a:br>
            <a:r>
              <a:rPr lang="el-GR" dirty="0" smtClean="0"/>
              <a:t/>
            </a:r>
            <a:br>
              <a:rPr lang="el-GR" dirty="0" smtClean="0"/>
            </a:br>
            <a:r>
              <a:rPr lang="el-GR" dirty="0" smtClean="0"/>
              <a:t>Δεν υπάρχει κανένας λόγος για τον οποίο οι Έλληνες θα 'πρεπε να θεωρούν ότι το κριτήριο της "</a:t>
            </a:r>
            <a:r>
              <a:rPr lang="el-GR" dirty="0" err="1" smtClean="0"/>
              <a:t>ευρωπαϊκότητας</a:t>
            </a:r>
            <a:r>
              <a:rPr lang="el-GR" dirty="0" smtClean="0"/>
              <a:t>" αποτελεί αναγκαία και αποκλειστική βάση για την αξιολόγηση του δικού τους πολιτισμού.</a:t>
            </a:r>
            <a:br>
              <a:rPr lang="el-GR" dirty="0" smtClean="0"/>
            </a:br>
            <a:r>
              <a:rPr lang="el-GR" dirty="0" smtClean="0"/>
              <a:t>Αν δεν πιστεύουμε ότι είναι το αναπόφευκτο πεπρωμένο των μικρότερων λαών να δέχονται χωρίς διαμαρτυρία την υποβάθμισή τους και την περιφρόνησή τους απ' τις μεγαλύτερες και πιο ισχυρές χώρες, αν δηλαδή δεν αντικρίζουμε μοιρολατρικά την ιεράρχηση των πολιτισμικών αρχών και αξιών την οποία εκμεταλλεύονται οι ηγέτες ορισμένων παντοδύναμων χωρών, πώς και με ποιον τρόπο θα ξεθάψουμε τις δομές και τις διαδικασίες που τους επιτρέπουν να διαιωνίζουν την υπεροχή τους; Θ' αρχίσουμε με την κριτική ανάλυση της πολιτισμικής οικειότητας και της αναπαραγωγής των σχέσεων ανισότητας στις καθημερινές τελέσεις των κοινωνικών σχέσεων.</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t>https://www.greeknewsagenda.gr/index.php/topics/culture-society/5661-michael-herzfeld-on-greece-and-crypto-colonialism</a:t>
            </a:r>
            <a:endParaRPr lang="el-GR" sz="2400" dirty="0"/>
          </a:p>
        </p:txBody>
      </p:sp>
      <p:sp>
        <p:nvSpPr>
          <p:cNvPr id="3" name="2 - Θέση περιεχομένου"/>
          <p:cNvSpPr>
            <a:spLocks noGrp="1"/>
          </p:cNvSpPr>
          <p:nvPr>
            <p:ph idx="1"/>
          </p:nvPr>
        </p:nvSpPr>
        <p:spPr/>
        <p:txBody>
          <a:bodyPr>
            <a:normAutofit fontScale="77500" lnSpcReduction="20000"/>
          </a:bodyPr>
          <a:lstStyle/>
          <a:p>
            <a:r>
              <a:rPr lang="en-US" dirty="0" smtClean="0"/>
              <a:t>According to Professor Herzfeld, both Greek judgments of their own culture, as well as foreigners’ views of Greeks, are warped by a </a:t>
            </a:r>
            <a:r>
              <a:rPr lang="en-US" dirty="0" smtClean="0">
                <a:hlinkClick r:id="rId2"/>
              </a:rPr>
              <a:t>crypto-colonialism</a:t>
            </a:r>
            <a:r>
              <a:rPr lang="en-US" dirty="0" smtClean="0"/>
              <a:t> leading an ostensibly national culture to be fashioned along the lines of foreign models. This culture is technically independent; the nominal independence, however, often comes at a cost, i.e., a humiliating form of effective dependence: </a:t>
            </a:r>
            <a:endParaRPr lang="el-GR" dirty="0" smtClean="0"/>
          </a:p>
          <a:p>
            <a:r>
              <a:rPr lang="en-US" dirty="0" smtClean="0"/>
              <a:t>“</a:t>
            </a:r>
            <a:r>
              <a:rPr lang="en-US" dirty="0" smtClean="0"/>
              <a:t>Over nearly two centuries, Greeks were forced to fit their national culture to the antiquarian desires of Western powers … (that) supported conservative politicians who maintained Greece’s status as a “backward” client state … Western </a:t>
            </a:r>
            <a:r>
              <a:rPr lang="en-US" dirty="0" err="1" smtClean="0"/>
              <a:t>moralism</a:t>
            </a:r>
            <a:r>
              <a:rPr lang="en-US" dirty="0" smtClean="0"/>
              <a:t> about alleged Greek “corruption,” “laziness,” and “irresponsibility” thus occludes the West’s own complicity in generating these attitudes. </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Ευρωπαϊκός </a:t>
            </a:r>
            <a:r>
              <a:rPr lang="el-GR" dirty="0" err="1" smtClean="0"/>
              <a:t>μοραλισμός</a:t>
            </a:r>
            <a:r>
              <a:rPr lang="el-GR" dirty="0" smtClean="0"/>
              <a:t> ή/και αποικιακές τεχνολογίες; </a:t>
            </a:r>
            <a:endParaRPr lang="el-GR" dirty="0"/>
          </a:p>
        </p:txBody>
      </p:sp>
      <p:sp>
        <p:nvSpPr>
          <p:cNvPr id="3" name="2 - Θέση περιεχομένου"/>
          <p:cNvSpPr>
            <a:spLocks noGrp="1"/>
          </p:cNvSpPr>
          <p:nvPr>
            <p:ph idx="1"/>
          </p:nvPr>
        </p:nvSpPr>
        <p:spPr/>
        <p:txBody>
          <a:bodyPr/>
          <a:lstStyle/>
          <a:p>
            <a:r>
              <a:rPr lang="en-US" dirty="0" smtClean="0"/>
              <a:t>The Hypocrisy of European </a:t>
            </a:r>
            <a:r>
              <a:rPr lang="en-US" dirty="0" err="1" smtClean="0"/>
              <a:t>Moralism</a:t>
            </a:r>
            <a:r>
              <a:rPr lang="en-US" dirty="0" smtClean="0"/>
              <a:t>: Greece and the Politics of Cultural Aggression, 4 November </a:t>
            </a:r>
            <a:r>
              <a:rPr lang="en-US" dirty="0" smtClean="0"/>
              <a:t>2015</a:t>
            </a:r>
            <a:endParaRPr lang="el-GR" dirty="0" smtClean="0"/>
          </a:p>
          <a:p>
            <a:r>
              <a:rPr lang="en-US" dirty="0" smtClean="0">
                <a:hlinkClick r:id="rId2" action="ppaction://hlinkfile"/>
              </a:rPr>
              <a:t>file:///C:/</a:t>
            </a:r>
            <a:r>
              <a:rPr lang="en-US" dirty="0" smtClean="0">
                <a:hlinkClick r:id="rId2" action="ppaction://hlinkfile"/>
              </a:rPr>
              <a:t>Users/User/Downloads/1467-8322.12224.pdf</a:t>
            </a:r>
            <a:endParaRPr lang="el-GR" dirty="0" smtClean="0"/>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Τεχνολογίες και κληρονομιές της αποικιοκρατίας</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u="sng" dirty="0" smtClean="0"/>
              <a:t>Κυρίαρχοι :΄</a:t>
            </a:r>
          </a:p>
          <a:p>
            <a:r>
              <a:rPr lang="el-GR" dirty="0" smtClean="0"/>
              <a:t>Ρητορική εξωτισμού, υποβάθμισης, διακρίσεων</a:t>
            </a:r>
          </a:p>
          <a:p>
            <a:r>
              <a:rPr lang="el-GR" dirty="0" smtClean="0"/>
              <a:t>σύνορα</a:t>
            </a:r>
            <a:r>
              <a:rPr lang="el-GR" dirty="0" smtClean="0"/>
              <a:t>, φυλές, εθνότητες, διαιρέσεις,  εκπολιτισμός, </a:t>
            </a:r>
            <a:r>
              <a:rPr lang="el-GR" dirty="0" err="1" smtClean="0"/>
              <a:t>εκκοσμίκευση</a:t>
            </a:r>
            <a:r>
              <a:rPr lang="el-GR" dirty="0" smtClean="0"/>
              <a:t>, κράτη</a:t>
            </a:r>
          </a:p>
          <a:p>
            <a:r>
              <a:rPr lang="el-GR" dirty="0" err="1" smtClean="0"/>
              <a:t>Εθνο</a:t>
            </a:r>
            <a:r>
              <a:rPr lang="el-GR" dirty="0" smtClean="0"/>
              <a:t>-κρατική  </a:t>
            </a:r>
            <a:r>
              <a:rPr lang="el-GR" dirty="0" err="1" smtClean="0"/>
              <a:t>πολιτειότητα</a:t>
            </a:r>
            <a:r>
              <a:rPr lang="el-GR" dirty="0" smtClean="0"/>
              <a:t>, </a:t>
            </a:r>
            <a:r>
              <a:rPr lang="el-GR" dirty="0" err="1" smtClean="0"/>
              <a:t>συστημικός</a:t>
            </a:r>
            <a:r>
              <a:rPr lang="el-GR" dirty="0" smtClean="0"/>
              <a:t> </a:t>
            </a:r>
            <a:r>
              <a:rPr lang="el-GR" dirty="0" smtClean="0"/>
              <a:t>ρατσισμός/φυλετισμός </a:t>
            </a:r>
            <a:r>
              <a:rPr lang="el-GR" dirty="0" smtClean="0"/>
              <a:t>και σεξισμός, εθνικές και θρησκευτικές ελίτ, κυριαρχία επί των μειονοτήτων</a:t>
            </a:r>
          </a:p>
          <a:p>
            <a:r>
              <a:rPr lang="el-GR" dirty="0" smtClean="0"/>
              <a:t>Συγκεντρωτική κρατική  εξουσία, </a:t>
            </a:r>
            <a:r>
              <a:rPr lang="el-GR" dirty="0" smtClean="0"/>
              <a:t>δομική και </a:t>
            </a:r>
            <a:r>
              <a:rPr lang="el-GR" dirty="0" err="1" smtClean="0"/>
              <a:t>έμφυλη</a:t>
            </a:r>
            <a:r>
              <a:rPr lang="el-GR" dirty="0" smtClean="0"/>
              <a:t> ανισότητα , διάκριση κυρίαρχων/κυριαρχούμενων, ελίτ/λαού</a:t>
            </a:r>
          </a:p>
          <a:p>
            <a:r>
              <a:rPr lang="el-GR" u="sng" dirty="0" smtClean="0"/>
              <a:t>Κυριαρχούμενοι: </a:t>
            </a:r>
          </a:p>
          <a:p>
            <a:r>
              <a:rPr lang="el-GR" dirty="0" err="1" smtClean="0"/>
              <a:t>αποικιοποίηση</a:t>
            </a:r>
            <a:r>
              <a:rPr lang="el-GR" dirty="0" smtClean="0"/>
              <a:t> του νου και των ηθών στα βικτωριανά και αστικά ήθη,  και τη γραμματική της </a:t>
            </a:r>
            <a:r>
              <a:rPr lang="el-GR" dirty="0" err="1" smtClean="0"/>
              <a:t>ουσιοκρατίας</a:t>
            </a:r>
            <a:r>
              <a:rPr lang="el-GR" dirty="0" smtClean="0"/>
              <a:t>,  </a:t>
            </a:r>
            <a:r>
              <a:rPr lang="el-GR" dirty="0" err="1" smtClean="0"/>
              <a:t>ορθοπραξίας</a:t>
            </a:r>
            <a:r>
              <a:rPr lang="el-GR" dirty="0" smtClean="0"/>
              <a:t>, επιστροφής στις ρίζες</a:t>
            </a:r>
          </a:p>
          <a:p>
            <a:r>
              <a:rPr lang="el-GR" dirty="0" smtClean="0"/>
              <a:t>το σώμα , ο συναίσθημα, ο κοινοτισμός ως  τρόποι </a:t>
            </a:r>
            <a:r>
              <a:rPr lang="el-GR" dirty="0" err="1" smtClean="0"/>
              <a:t>κοντρα</a:t>
            </a:r>
            <a:r>
              <a:rPr lang="el-GR" dirty="0" smtClean="0"/>
              <a:t> ηγεμονίας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b="1" dirty="0" smtClean="0"/>
              <a:t>Κριτικές σπουδές περιοχής: Η ανθρωπολογία, η </a:t>
            </a:r>
            <a:r>
              <a:rPr lang="el-GR" sz="2000" b="1" dirty="0" smtClean="0"/>
              <a:t>παγκόσμια ιστορία </a:t>
            </a:r>
            <a:r>
              <a:rPr lang="el-GR" sz="2000" b="1" dirty="0" smtClean="0"/>
              <a:t>και οι σπουδές του πολιτισμού σε συνομιλία με </a:t>
            </a:r>
            <a:r>
              <a:rPr lang="el-GR" sz="2000" b="1" dirty="0" smtClean="0"/>
              <a:t>τις πολιτικές της </a:t>
            </a:r>
            <a:r>
              <a:rPr lang="el-GR" sz="2000" b="1" dirty="0" smtClean="0"/>
              <a:t>τ</a:t>
            </a:r>
            <a:r>
              <a:rPr lang="el-GR" sz="2000" b="1" dirty="0" smtClean="0"/>
              <a:t>αυτότητας, </a:t>
            </a:r>
            <a:r>
              <a:rPr lang="el-GR" sz="2000" b="1" dirty="0" smtClean="0"/>
              <a:t>τις θεωρίες οικονομικής ανάπτυξης και τις διεθνείς σχέσεις</a:t>
            </a:r>
            <a:endParaRPr lang="el-GR" sz="2000" dirty="0"/>
          </a:p>
        </p:txBody>
      </p:sp>
      <p:sp>
        <p:nvSpPr>
          <p:cNvPr id="3" name="2 - Θέση περιεχομένου"/>
          <p:cNvSpPr>
            <a:spLocks noGrp="1"/>
          </p:cNvSpPr>
          <p:nvPr>
            <p:ph idx="1"/>
          </p:nvPr>
        </p:nvSpPr>
        <p:spPr/>
        <p:txBody>
          <a:bodyPr>
            <a:normAutofit fontScale="62500" lnSpcReduction="20000"/>
          </a:bodyPr>
          <a:lstStyle/>
          <a:p>
            <a:r>
              <a:rPr lang="el-GR" dirty="0" smtClean="0"/>
              <a:t>Η σχέση </a:t>
            </a:r>
            <a:r>
              <a:rPr lang="el-GR" dirty="0" smtClean="0"/>
              <a:t>αποικιοκράτη/</a:t>
            </a:r>
            <a:r>
              <a:rPr lang="el-GR" dirty="0" err="1" smtClean="0"/>
              <a:t>αποικιοκρατούμενου</a:t>
            </a:r>
            <a:r>
              <a:rPr lang="el-GR" dirty="0" smtClean="0"/>
              <a:t> (κυριαρχία και υπαγωγή)</a:t>
            </a:r>
            <a:endParaRPr lang="el-GR" dirty="0" smtClean="0"/>
          </a:p>
          <a:p>
            <a:r>
              <a:rPr lang="el-GR" dirty="0" smtClean="0"/>
              <a:t>Ο τόπος και ο κόσμος</a:t>
            </a:r>
          </a:p>
          <a:p>
            <a:r>
              <a:rPr lang="el-GR" dirty="0" smtClean="0"/>
              <a:t>Η Ευρώπη και οι λοιποί</a:t>
            </a:r>
          </a:p>
          <a:p>
            <a:r>
              <a:rPr lang="el-GR" dirty="0" smtClean="0"/>
              <a:t>Η Μεσόγειος, τα Βαλκάνια, η </a:t>
            </a:r>
            <a:r>
              <a:rPr lang="el-GR" dirty="0" smtClean="0"/>
              <a:t>Αν</a:t>
            </a:r>
            <a:r>
              <a:rPr lang="el-GR" dirty="0" smtClean="0"/>
              <a:t>. Ευρώπη και η Μέση Ανατολή στα άκρα της </a:t>
            </a:r>
            <a:r>
              <a:rPr lang="el-GR" dirty="0" smtClean="0"/>
              <a:t>Ευρώπης, η Ελλάδα και ο Κόσμος</a:t>
            </a:r>
            <a:endParaRPr lang="el-GR" dirty="0" smtClean="0"/>
          </a:p>
          <a:p>
            <a:r>
              <a:rPr lang="el-GR" dirty="0" smtClean="0"/>
              <a:t>Ο εθνικός </a:t>
            </a:r>
            <a:r>
              <a:rPr lang="el-GR" dirty="0" err="1" smtClean="0"/>
              <a:t>έμφυλος</a:t>
            </a:r>
            <a:r>
              <a:rPr lang="el-GR" dirty="0" smtClean="0"/>
              <a:t> εαυτός και οι μακρινοί μας γείτονες/άλλοι</a:t>
            </a:r>
          </a:p>
          <a:p>
            <a:r>
              <a:rPr lang="el-GR" dirty="0" smtClean="0"/>
              <a:t>Κοσμοπολιτισμός και κοσμοπολιτική </a:t>
            </a:r>
            <a:endParaRPr lang="en-US" dirty="0" smtClean="0"/>
          </a:p>
          <a:p>
            <a:r>
              <a:rPr lang="en-US" dirty="0" smtClean="0"/>
              <a:t>Culture-Borders-Gender/LAB </a:t>
            </a:r>
            <a:r>
              <a:rPr lang="en-US" dirty="0" smtClean="0">
                <a:hlinkClick r:id="rId2"/>
              </a:rPr>
              <a:t>https://www.facebook.com/groups/2431681233762012/?multi_permalinks=2682947648635368&amp;notif_id=1602626621524905&amp;notif_t=feedback_reaction_generic&amp;ref=notif</a:t>
            </a:r>
            <a:endParaRPr lang="en-US" dirty="0" smtClean="0"/>
          </a:p>
          <a:p>
            <a:r>
              <a:rPr lang="en-US" dirty="0" smtClean="0">
                <a:hlinkClick r:id="rId2"/>
              </a:rPr>
              <a:t>https://www.youtube.com/watch?v=6FUt1tScPhY&amp;fbclid=IwAR0aRIj42Yct7OCqTMSjJU4j4cg5dz2vEu5Xf0la9xmE9x9sDDkM2rM0a6c</a:t>
            </a:r>
            <a:r>
              <a:rPr lang="en-US" dirty="0" smtClean="0"/>
              <a:t> </a:t>
            </a:r>
          </a:p>
          <a:p>
            <a:r>
              <a:rPr lang="en-US" dirty="0" smtClean="0"/>
              <a:t>Project : </a:t>
            </a:r>
            <a:r>
              <a:rPr lang="en-US" dirty="0" smtClean="0"/>
              <a:t>Decolonize Greece </a:t>
            </a:r>
            <a:r>
              <a:rPr lang="en-US" dirty="0" smtClean="0"/>
              <a:t>–</a:t>
            </a:r>
            <a:r>
              <a:rPr lang="en-US" dirty="0" smtClean="0"/>
              <a:t>Decolonize </a:t>
            </a:r>
            <a:r>
              <a:rPr lang="en-US" dirty="0" smtClean="0"/>
              <a:t>the </a:t>
            </a:r>
            <a:r>
              <a:rPr lang="en-US" dirty="0" smtClean="0"/>
              <a:t>Balkans Cosmopolitanism and </a:t>
            </a:r>
            <a:r>
              <a:rPr lang="en-US" dirty="0" err="1" smtClean="0"/>
              <a:t>cosmopolitics</a:t>
            </a:r>
            <a:r>
              <a:rPr lang="en-US" dirty="0" smtClean="0"/>
              <a:t> </a:t>
            </a:r>
            <a:endParaRPr lang="el-GR" dirty="0" smtClean="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57166"/>
            <a:ext cx="8229600" cy="1143000"/>
          </a:xfrm>
        </p:spPr>
        <p:txBody>
          <a:bodyPr>
            <a:normAutofit/>
          </a:bodyPr>
          <a:lstStyle/>
          <a:p>
            <a:r>
              <a:rPr lang="el-GR" sz="3200" b="1" dirty="0" smtClean="0"/>
              <a:t>Ανθρωπολογία, φύλα , </a:t>
            </a:r>
            <a:r>
              <a:rPr lang="en-US" sz="3200" b="1" dirty="0" err="1" smtClean="0"/>
              <a:t>Habitus</a:t>
            </a:r>
            <a:r>
              <a:rPr lang="en-US" sz="3200" b="1" dirty="0" smtClean="0"/>
              <a:t>, </a:t>
            </a:r>
            <a:r>
              <a:rPr lang="el-GR" sz="3200" b="1" dirty="0" smtClean="0"/>
              <a:t>υποτελείς, φεμινιστικές και μετααποικιακές σπουδές</a:t>
            </a:r>
            <a:endParaRPr lang="el-GR" sz="3200" b="1" dirty="0"/>
          </a:p>
        </p:txBody>
      </p:sp>
      <p:sp>
        <p:nvSpPr>
          <p:cNvPr id="3" name="2 - Θέση περιεχομένου"/>
          <p:cNvSpPr>
            <a:spLocks noGrp="1"/>
          </p:cNvSpPr>
          <p:nvPr>
            <p:ph idx="1"/>
          </p:nvPr>
        </p:nvSpPr>
        <p:spPr/>
        <p:txBody>
          <a:bodyPr>
            <a:normAutofit lnSpcReduction="10000"/>
          </a:bodyPr>
          <a:lstStyle/>
          <a:p>
            <a:r>
              <a:rPr lang="el-GR" dirty="0" smtClean="0"/>
              <a:t>Έκτοτε, οι πολιτισμικές σπουδές επεκτάθηκαν και εδραιώθηκαν διεθνώς, περιλαμβάνοντας ενδεικτικά, από τη Γαλλία τη σημειολογική/μυθολογική προσέγγιση του R. </a:t>
            </a:r>
            <a:r>
              <a:rPr lang="el-GR" dirty="0" err="1" smtClean="0"/>
              <a:t>Barthes</a:t>
            </a:r>
            <a:r>
              <a:rPr lang="el-GR" dirty="0" smtClean="0"/>
              <a:t> και την έννοια του "πολιτισμικού πεδίου" του P. </a:t>
            </a:r>
            <a:r>
              <a:rPr lang="el-GR" dirty="0" err="1" smtClean="0"/>
              <a:t>Bourdieu</a:t>
            </a:r>
            <a:r>
              <a:rPr lang="el-GR" dirty="0" smtClean="0"/>
              <a:t>, μέχρι την Ινδία και την </a:t>
            </a:r>
            <a:r>
              <a:rPr lang="el-GR" dirty="0" err="1" smtClean="0"/>
              <a:t>Gayatri</a:t>
            </a:r>
            <a:r>
              <a:rPr lang="el-GR" dirty="0" smtClean="0"/>
              <a:t> </a:t>
            </a:r>
            <a:r>
              <a:rPr lang="el-GR" dirty="0" err="1" smtClean="0"/>
              <a:t>Chakravorty</a:t>
            </a:r>
            <a:r>
              <a:rPr lang="el-GR" dirty="0" smtClean="0"/>
              <a:t> </a:t>
            </a:r>
            <a:r>
              <a:rPr lang="el-GR" dirty="0" err="1" smtClean="0"/>
              <a:t>Spivak</a:t>
            </a:r>
            <a:r>
              <a:rPr lang="el-GR" dirty="0" smtClean="0"/>
              <a:t>, με τις σπουδές των υποτελών (</a:t>
            </a:r>
            <a:r>
              <a:rPr lang="el-GR" dirty="0" err="1" smtClean="0"/>
              <a:t>subaltern</a:t>
            </a:r>
            <a:r>
              <a:rPr lang="el-GR" dirty="0" smtClean="0"/>
              <a:t> </a:t>
            </a:r>
            <a:r>
              <a:rPr lang="el-GR" dirty="0" err="1" smtClean="0"/>
              <a:t>studies</a:t>
            </a:r>
            <a:r>
              <a:rPr lang="el-GR" dirty="0" smtClean="0"/>
              <a:t>) και με φεμινιστικές και </a:t>
            </a:r>
            <a:r>
              <a:rPr lang="el-GR" dirty="0" err="1" smtClean="0"/>
              <a:t>μετα</a:t>
            </a:r>
            <a:r>
              <a:rPr lang="el-GR" dirty="0" smtClean="0"/>
              <a:t>-αποικιακές θεωρήσεις</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Θεματικές προς διερεύνηση από την ανθρωπολογία σε σχέση με τις πολλαπλές σημασίας </a:t>
            </a:r>
            <a:r>
              <a:rPr lang="el-GR" sz="2400" b="1" u="sng" dirty="0" smtClean="0"/>
              <a:t>της αποικιοκρατίας και της </a:t>
            </a:r>
            <a:r>
              <a:rPr lang="el-GR" sz="2400" b="1" u="sng" dirty="0" err="1" smtClean="0"/>
              <a:t>αποικιοποίησης</a:t>
            </a:r>
            <a:endParaRPr lang="el-GR" sz="2400"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Το </a:t>
            </a:r>
            <a:r>
              <a:rPr lang="el-GR" b="1" dirty="0" smtClean="0"/>
              <a:t>δουλεμπόριο</a:t>
            </a:r>
            <a:r>
              <a:rPr lang="el-GR" dirty="0" smtClean="0"/>
              <a:t> </a:t>
            </a:r>
            <a:r>
              <a:rPr lang="el-GR" dirty="0" smtClean="0"/>
              <a:t>/</a:t>
            </a:r>
            <a:r>
              <a:rPr lang="el-GR" b="1" dirty="0" smtClean="0"/>
              <a:t>καταναγκαστική εργασία </a:t>
            </a:r>
            <a:r>
              <a:rPr lang="el-GR" dirty="0" smtClean="0"/>
              <a:t>ως </a:t>
            </a:r>
            <a:r>
              <a:rPr lang="el-GR" dirty="0" smtClean="0"/>
              <a:t>είδος κυριαρχίας, κατοχής και εκμετάλλευσης </a:t>
            </a:r>
            <a:r>
              <a:rPr lang="el-GR" dirty="0" smtClean="0"/>
              <a:t> του κεφαλαίου επί </a:t>
            </a:r>
            <a:r>
              <a:rPr lang="el-GR" dirty="0" smtClean="0"/>
              <a:t>σωμάτων, ψυχής και νου</a:t>
            </a:r>
          </a:p>
          <a:p>
            <a:r>
              <a:rPr lang="el-GR" dirty="0" smtClean="0"/>
              <a:t>Η </a:t>
            </a:r>
            <a:r>
              <a:rPr lang="el-GR" dirty="0" smtClean="0"/>
              <a:t>αποικιοκρατία και η διάκριση: </a:t>
            </a:r>
            <a:r>
              <a:rPr lang="el-GR" b="1" dirty="0" smtClean="0"/>
              <a:t>η </a:t>
            </a:r>
            <a:r>
              <a:rPr lang="el-GR" b="1" dirty="0" smtClean="0"/>
              <a:t>ταξινόμηση των πολιτισμών, ο εκχριστιανισμός, ο εξελικτισμός, ο ρατσισμός, ο </a:t>
            </a:r>
            <a:r>
              <a:rPr lang="el-GR" b="1" dirty="0" err="1" smtClean="0"/>
              <a:t>οριενταλισμός</a:t>
            </a:r>
            <a:r>
              <a:rPr lang="el-GR" b="1" dirty="0" smtClean="0"/>
              <a:t>,  ο </a:t>
            </a:r>
            <a:r>
              <a:rPr lang="el-GR" b="1" dirty="0" smtClean="0"/>
              <a:t>ιμπεριαλισμός, </a:t>
            </a:r>
            <a:r>
              <a:rPr lang="el-GR" b="1" dirty="0" err="1" smtClean="0"/>
              <a:t>βαλκανισμός</a:t>
            </a:r>
            <a:r>
              <a:rPr lang="el-GR" b="1" dirty="0" smtClean="0"/>
              <a:t>, ο κλασικισμός</a:t>
            </a:r>
            <a:endParaRPr lang="el-GR" b="1" dirty="0" smtClean="0"/>
          </a:p>
          <a:p>
            <a:r>
              <a:rPr lang="el-GR" dirty="0" smtClean="0"/>
              <a:t>Η </a:t>
            </a:r>
            <a:r>
              <a:rPr lang="el-GR" b="1" dirty="0" smtClean="0"/>
              <a:t>ηγεμονία/πρότυπο </a:t>
            </a:r>
            <a:r>
              <a:rPr lang="el-GR" b="1" dirty="0" smtClean="0"/>
              <a:t>του ευρωπαϊκού </a:t>
            </a:r>
            <a:r>
              <a:rPr lang="el-GR" b="1" dirty="0" smtClean="0"/>
              <a:t> παλαιού και νέου κοσμοπολιτισμού</a:t>
            </a:r>
            <a:r>
              <a:rPr lang="el-GR" dirty="0" smtClean="0"/>
              <a:t>, του ανθρωπισμού και του ορθού λόγου  και ο εκσυγχρονισμός ως παγκόσμιο ζητούμενο προόδου</a:t>
            </a:r>
          </a:p>
          <a:p>
            <a:r>
              <a:rPr lang="el-GR" b="1" dirty="0" smtClean="0"/>
              <a:t>Η αποικιοκρατία ως </a:t>
            </a:r>
            <a:r>
              <a:rPr lang="el-GR" b="1" dirty="0" smtClean="0"/>
              <a:t>τεχνολογία συνεχούς εκπολιτισμού</a:t>
            </a:r>
            <a:r>
              <a:rPr lang="el-GR" dirty="0" smtClean="0"/>
              <a:t>, μέσα από τις χριστιανικές αποστολές, τη διοίκηση κατοχής, την εκπαίδευση, την οικονομική εξάρτηση των </a:t>
            </a:r>
            <a:r>
              <a:rPr lang="el-GR" dirty="0" err="1" smtClean="0"/>
              <a:t>αποικιοκρατούμενων</a:t>
            </a:r>
            <a:r>
              <a:rPr lang="el-GR" dirty="0" smtClean="0"/>
              <a:t> από τους αποικιοκράτες, </a:t>
            </a:r>
            <a:r>
              <a:rPr lang="el-GR" dirty="0" smtClean="0"/>
              <a:t> αλλά και από τον </a:t>
            </a:r>
            <a:r>
              <a:rPr lang="el-GR" dirty="0" err="1" smtClean="0"/>
              <a:t>νομικο</a:t>
            </a:r>
            <a:r>
              <a:rPr lang="el-GR" dirty="0" smtClean="0"/>
              <a:t> πολιτισμό, ανθρωπιστικές επεμβάσεις κλπ</a:t>
            </a:r>
            <a:endParaRPr lang="el-GR" dirty="0" smtClean="0"/>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Αποικιοποίηση</a:t>
            </a:r>
            <a:r>
              <a:rPr lang="el-GR" dirty="0" smtClean="0"/>
              <a:t>/</a:t>
            </a:r>
            <a:r>
              <a:rPr lang="el-GR" dirty="0" err="1" smtClean="0"/>
              <a:t>αποαποικιοποίηση</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b="1" dirty="0" smtClean="0"/>
              <a:t>Οι αντινομίες της </a:t>
            </a:r>
            <a:r>
              <a:rPr lang="el-GR" b="1" dirty="0" err="1" smtClean="0"/>
              <a:t>νεωτερικότητας</a:t>
            </a:r>
            <a:r>
              <a:rPr lang="el-GR" b="1" dirty="0" smtClean="0"/>
              <a:t> </a:t>
            </a:r>
            <a:r>
              <a:rPr lang="el-GR" dirty="0" smtClean="0"/>
              <a:t>με την διάκριση δημόσιου/ιδιωτικού, την  κυριαρχία επί της φύσης, </a:t>
            </a:r>
            <a:r>
              <a:rPr lang="el-GR" dirty="0" smtClean="0"/>
              <a:t> επί των γυναικών, επί των μειονοτήτων </a:t>
            </a:r>
          </a:p>
          <a:p>
            <a:r>
              <a:rPr lang="el-GR" dirty="0" smtClean="0"/>
              <a:t>Ο </a:t>
            </a:r>
            <a:r>
              <a:rPr lang="el-GR" b="1" dirty="0" smtClean="0"/>
              <a:t>δυτικός </a:t>
            </a:r>
            <a:r>
              <a:rPr lang="el-GR" b="1" dirty="0" err="1" smtClean="0"/>
              <a:t>μοραλισμός</a:t>
            </a:r>
            <a:r>
              <a:rPr lang="el-GR" b="1" dirty="0" smtClean="0"/>
              <a:t> </a:t>
            </a:r>
            <a:r>
              <a:rPr lang="el-GR" dirty="0" smtClean="0"/>
              <a:t>και η υποκρισία της </a:t>
            </a:r>
            <a:r>
              <a:rPr lang="el-GR" dirty="0" err="1" smtClean="0"/>
              <a:t>εκκοσμίκευσης</a:t>
            </a:r>
            <a:r>
              <a:rPr lang="el-GR" dirty="0" smtClean="0"/>
              <a:t> </a:t>
            </a:r>
            <a:endParaRPr lang="el-GR" dirty="0" smtClean="0"/>
          </a:p>
          <a:p>
            <a:r>
              <a:rPr lang="el-GR" b="1" dirty="0" smtClean="0"/>
              <a:t>Η αμφιθυμία και η καχυποψία στη σχέση αποικιοκρατών και </a:t>
            </a:r>
            <a:r>
              <a:rPr lang="el-GR" b="1" dirty="0" err="1" smtClean="0"/>
              <a:t>αποικιοκρατούμενων</a:t>
            </a:r>
            <a:endParaRPr lang="el-GR" b="1" dirty="0" smtClean="0"/>
          </a:p>
          <a:p>
            <a:r>
              <a:rPr lang="el-GR" b="1" dirty="0" smtClean="0"/>
              <a:t>Η </a:t>
            </a:r>
            <a:r>
              <a:rPr lang="el-GR" b="1" dirty="0" err="1" smtClean="0"/>
              <a:t>αποικιοποίηση</a:t>
            </a:r>
            <a:r>
              <a:rPr lang="el-GR" b="1" dirty="0" smtClean="0"/>
              <a:t> του νου και της ζωής ως τρόπος/γραμματική εξάρτησης των αδύναμων κρατών και σωμάτων από τις μεγάλες δυνάμεις και τις ελίτ</a:t>
            </a:r>
          </a:p>
          <a:p>
            <a:r>
              <a:rPr lang="el-GR" dirty="0" smtClean="0"/>
              <a:t>Οι μοντέρνες ιδεολογίες </a:t>
            </a:r>
            <a:r>
              <a:rPr lang="el-GR" dirty="0" err="1" smtClean="0"/>
              <a:t>ουσιοκρατίας</a:t>
            </a:r>
            <a:r>
              <a:rPr lang="el-GR" dirty="0" smtClean="0"/>
              <a:t>  και επιστροφής στις ρίζες (βλ. </a:t>
            </a:r>
            <a:r>
              <a:rPr lang="el-GR" b="1" dirty="0" smtClean="0"/>
              <a:t>εθνικισμός, παναραβισμός, ισλαμισμός, </a:t>
            </a:r>
            <a:r>
              <a:rPr lang="el-GR" b="1" dirty="0" err="1" smtClean="0"/>
              <a:t>αφρικανισμός</a:t>
            </a:r>
            <a:r>
              <a:rPr lang="el-GR" b="1" dirty="0" smtClean="0"/>
              <a:t> </a:t>
            </a:r>
            <a:r>
              <a:rPr lang="el-GR" dirty="0" err="1" smtClean="0"/>
              <a:t>κ.α</a:t>
            </a:r>
            <a:r>
              <a:rPr lang="el-GR" dirty="0" smtClean="0"/>
              <a:t>) ως πρόταση </a:t>
            </a:r>
            <a:r>
              <a:rPr lang="el-GR" dirty="0" err="1" smtClean="0"/>
              <a:t>αποαποικιοποίησης</a:t>
            </a:r>
            <a:r>
              <a:rPr lang="el-GR" dirty="0" smtClean="0"/>
              <a:t> </a:t>
            </a:r>
          </a:p>
          <a:p>
            <a:r>
              <a:rPr lang="el-GR" b="1" dirty="0" smtClean="0"/>
              <a:t>Κοσμοπολιτική με τα όπλα των αδυνάτων </a:t>
            </a:r>
            <a:endParaRPr lang="el-GR" b="1" dirty="0" smtClean="0"/>
          </a:p>
          <a:p>
            <a:r>
              <a:rPr lang="el-GR" b="1" dirty="0" smtClean="0"/>
              <a:t>Ανθρωπολογία, Σπουδές πολιτισμού, φύλου, συνόρων και κριτικές </a:t>
            </a:r>
            <a:r>
              <a:rPr lang="el-GR" b="1" smtClean="0"/>
              <a:t>Σπουδές Περιοχής</a:t>
            </a:r>
            <a:endParaRPr lang="el-GR"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t>Πολιτισμικές</a:t>
            </a:r>
            <a:r>
              <a:rPr lang="en-US" sz="3600" b="1" dirty="0" smtClean="0"/>
              <a:t> </a:t>
            </a:r>
            <a:r>
              <a:rPr lang="el-GR" sz="3600" b="1" dirty="0" smtClean="0"/>
              <a:t>πρακτικές και κοινωνικές σχέσεις/</a:t>
            </a:r>
            <a:r>
              <a:rPr lang="en-US" sz="3600" b="1" dirty="0" err="1" smtClean="0"/>
              <a:t>Habitus</a:t>
            </a:r>
            <a:r>
              <a:rPr lang="el-GR" sz="3600" b="1" dirty="0" smtClean="0"/>
              <a:t> και ενσώματες επιτελέσεις</a:t>
            </a:r>
            <a:endParaRPr lang="el-GR" sz="3600" b="1" dirty="0"/>
          </a:p>
        </p:txBody>
      </p:sp>
      <p:sp>
        <p:nvSpPr>
          <p:cNvPr id="3" name="2 - Θέση περιεχομένου"/>
          <p:cNvSpPr>
            <a:spLocks noGrp="1"/>
          </p:cNvSpPr>
          <p:nvPr>
            <p:ph idx="1"/>
          </p:nvPr>
        </p:nvSpPr>
        <p:spPr/>
        <p:txBody>
          <a:bodyPr>
            <a:normAutofit fontScale="92500" lnSpcReduction="10000"/>
          </a:bodyPr>
          <a:lstStyle/>
          <a:p>
            <a:r>
              <a:rPr lang="en-US" dirty="0" smtClean="0"/>
              <a:t>Pierre </a:t>
            </a:r>
            <a:r>
              <a:rPr lang="en-US" dirty="0" err="1" smtClean="0"/>
              <a:t>Bourdieu</a:t>
            </a:r>
            <a:endParaRPr lang="en-US" dirty="0" smtClean="0"/>
          </a:p>
          <a:p>
            <a:r>
              <a:rPr lang="el-GR" dirty="0" smtClean="0"/>
              <a:t>Το έργο του </a:t>
            </a:r>
            <a:r>
              <a:rPr lang="el-GR" dirty="0" err="1" smtClean="0"/>
              <a:t>Μπουρντιέ</a:t>
            </a:r>
            <a:r>
              <a:rPr lang="el-GR" dirty="0" smtClean="0"/>
              <a:t> είναι βασισμένο σε μια προσπάθεια υπέρβασης κάποιων δυϊσμών οι οποίοι, όπως πίστευε, χαρακτήριζαν τις κοινωνικές επιστήμες στην εποχή του (υποκειμενισμός/ αντικειμενισμός, </a:t>
            </a:r>
            <a:r>
              <a:rPr lang="el-GR" dirty="0" err="1" smtClean="0"/>
              <a:t>μικρο</a:t>
            </a:r>
            <a:r>
              <a:rPr lang="el-GR" dirty="0" smtClean="0"/>
              <a:t>-/ </a:t>
            </a:r>
            <a:r>
              <a:rPr lang="el-GR" dirty="0" err="1" smtClean="0"/>
              <a:t>μακρο</a:t>
            </a:r>
            <a:r>
              <a:rPr lang="el-GR" dirty="0" smtClean="0"/>
              <a:t>-, ελευθερία/ ντετερμινισμός). Οι έννοιές του </a:t>
            </a:r>
            <a:r>
              <a:rPr lang="el-GR" dirty="0" err="1" smtClean="0"/>
              <a:t>του</a:t>
            </a:r>
            <a:r>
              <a:rPr lang="el-GR" dirty="0" smtClean="0"/>
              <a:t> </a:t>
            </a:r>
            <a:r>
              <a:rPr lang="el-GR" dirty="0" err="1" smtClean="0"/>
              <a:t>habitus</a:t>
            </a:r>
            <a:r>
              <a:rPr lang="el-GR" dirty="0" smtClean="0"/>
              <a:t>, του "κεφαλαίου" (</a:t>
            </a:r>
            <a:r>
              <a:rPr lang="el-GR" dirty="0" err="1" smtClean="0"/>
              <a:t>capital</a:t>
            </a:r>
            <a:r>
              <a:rPr lang="el-GR" dirty="0" smtClean="0"/>
              <a:t>) και του "πεδίου" (</a:t>
            </a:r>
            <a:r>
              <a:rPr lang="el-GR" dirty="0" err="1" smtClean="0"/>
              <a:t>field</a:t>
            </a:r>
            <a:r>
              <a:rPr lang="el-GR" dirty="0" smtClean="0"/>
              <a:t>) δημιουργήθηκαν με την πρόθεση να ξεπεραστούν αυτές οι αντιθέσεις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Πολιτισμός, Ανθρωπολογία, συμβολικό νόημα, ερμηνεία</a:t>
            </a:r>
            <a:endParaRPr lang="el-GR" b="1" dirty="0"/>
          </a:p>
        </p:txBody>
      </p:sp>
      <p:sp>
        <p:nvSpPr>
          <p:cNvPr id="3" name="2 - Θέση περιεχομένου"/>
          <p:cNvSpPr>
            <a:spLocks noGrp="1"/>
          </p:cNvSpPr>
          <p:nvPr>
            <p:ph idx="1"/>
          </p:nvPr>
        </p:nvSpPr>
        <p:spPr/>
        <p:txBody>
          <a:bodyPr>
            <a:normAutofit fontScale="85000" lnSpcReduction="20000"/>
          </a:bodyPr>
          <a:lstStyle/>
          <a:p>
            <a:r>
              <a:rPr lang="en-US" dirty="0" smtClean="0"/>
              <a:t>Clifford </a:t>
            </a:r>
            <a:r>
              <a:rPr lang="en-US" dirty="0" err="1" smtClean="0"/>
              <a:t>Geertz</a:t>
            </a:r>
            <a:endParaRPr lang="en-US" dirty="0" smtClean="0"/>
          </a:p>
          <a:p>
            <a:r>
              <a:rPr lang="el-GR" dirty="0" smtClean="0"/>
              <a:t>Ο πολιτισμός, σύμφωνα με τον </a:t>
            </a:r>
            <a:r>
              <a:rPr lang="el-GR" dirty="0" err="1" smtClean="0"/>
              <a:t>Γκερτζ</a:t>
            </a:r>
            <a:r>
              <a:rPr lang="el-GR" dirty="0" smtClean="0"/>
              <a:t> στο διάσημο έργο του </a:t>
            </a:r>
            <a:r>
              <a:rPr lang="el-GR" i="1" dirty="0" smtClean="0"/>
              <a:t>Η ερμηνεία των πολιτισμών</a:t>
            </a:r>
            <a:r>
              <a:rPr lang="el-GR" dirty="0" smtClean="0"/>
              <a:t> (1973), είναι «ένα σύστημα κληρονομημένων εννοιών, ιδέες που εκφράζονται με συμβολική μορφή, μέσω των οποίων οι άνθρωποι επικοινωνούν, ανταλλάσσουν και αναπτύσσουν τη γνώση τους για, αλλά και τη στάση τους προς τη ζωή». Η λειτουργία του πολιτισμού είναι η δημιουργία νοήματος για τον κόσμο, έτσι ώστε να γίνει κατανοήσιμος. Για τον </a:t>
            </a:r>
            <a:r>
              <a:rPr lang="el-GR" dirty="0" err="1" smtClean="0"/>
              <a:t>Γκερτζ</a:t>
            </a:r>
            <a:r>
              <a:rPr lang="el-GR" dirty="0" smtClean="0"/>
              <a:t> ο ρόλος των ανθρωπολόγων είναι να προσπαθούν (αν και δεν είναι δυνατόν να το επιτύχουν πλήρως) να ερμηνεύουν τα καθοδηγητικά σύμβολα κάθε πολιτισμού.</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t>Κοινωνική Ανθρωπολογία, Ιστορία και Σπουδές του Πολιτισμού: ένα κοινό Πρωτεύον πεδίο  στο ΒΣΑΣ </a:t>
            </a:r>
            <a:endParaRPr lang="el-GR" sz="2400" b="1" dirty="0"/>
          </a:p>
        </p:txBody>
      </p:sp>
      <p:sp>
        <p:nvSpPr>
          <p:cNvPr id="3" name="2 - Θέση περιεχομένου"/>
          <p:cNvSpPr>
            <a:spLocks noGrp="1"/>
          </p:cNvSpPr>
          <p:nvPr>
            <p:ph idx="1"/>
          </p:nvPr>
        </p:nvSpPr>
        <p:spPr>
          <a:xfrm>
            <a:off x="357158" y="1357298"/>
            <a:ext cx="8501122" cy="5143536"/>
          </a:xfrm>
        </p:spPr>
        <p:txBody>
          <a:bodyPr>
            <a:noAutofit/>
          </a:bodyPr>
          <a:lstStyle/>
          <a:p>
            <a:r>
              <a:rPr lang="el-GR" sz="2000" u="sng" dirty="0" smtClean="0"/>
              <a:t>Η διττή </a:t>
            </a:r>
            <a:r>
              <a:rPr lang="el-GR" sz="2000" u="sng" dirty="0" err="1" smtClean="0"/>
              <a:t>εννοιολόγηση</a:t>
            </a:r>
            <a:r>
              <a:rPr lang="el-GR" sz="2000" u="sng" dirty="0" smtClean="0"/>
              <a:t> του πολιτισμού: </a:t>
            </a:r>
          </a:p>
          <a:p>
            <a:r>
              <a:rPr lang="el-GR" sz="2000" dirty="0" smtClean="0"/>
              <a:t>Κριτική μελέτη του πεδίου ‘πολιτισμός’ (Ανθρωπολογία, Ιστορία, Γλώσσες) ( και παραγωγή πολιτιστικών κειμένων και δράσεων (Λογοτεχνία, τέχνη, πολιτιστική κληρονομιά) </a:t>
            </a:r>
          </a:p>
          <a:p>
            <a:r>
              <a:rPr lang="el-GR" sz="2000" u="sng" dirty="0" smtClean="0"/>
              <a:t>Θεματικές :</a:t>
            </a:r>
          </a:p>
          <a:p>
            <a:r>
              <a:rPr lang="el-GR" sz="2000" dirty="0" smtClean="0"/>
              <a:t>ταυτότητες, υποκείμενα, φύλα, ετερότητα,  τόπος, αναπαράσταση, πολιτικές</a:t>
            </a:r>
            <a:endParaRPr lang="el-GR" sz="2000" dirty="0" smtClean="0"/>
          </a:p>
          <a:p>
            <a:r>
              <a:rPr lang="el-GR" sz="2000" dirty="0" smtClean="0"/>
              <a:t>-μνήμη/κείμενα/</a:t>
            </a:r>
            <a:r>
              <a:rPr lang="el-GR" sz="2000" dirty="0" err="1" smtClean="0"/>
              <a:t>μυθοπλασί</a:t>
            </a:r>
            <a:r>
              <a:rPr lang="el-GR" sz="2000" dirty="0" smtClean="0"/>
              <a:t>α </a:t>
            </a:r>
            <a:r>
              <a:rPr lang="el-GR" sz="2000" dirty="0" smtClean="0"/>
              <a:t>/αυτοβιογραφία/</a:t>
            </a:r>
            <a:r>
              <a:rPr lang="el-GR" sz="2000" dirty="0" err="1" smtClean="0"/>
              <a:t>ποίησ</a:t>
            </a:r>
            <a:r>
              <a:rPr lang="el-GR" sz="2000" dirty="0" smtClean="0"/>
              <a:t>η (Λογοτεχνικές σπουδές, προφορική ιστορία, μετάφραση )</a:t>
            </a:r>
          </a:p>
          <a:p>
            <a:r>
              <a:rPr lang="el-GR" sz="2000" dirty="0" smtClean="0"/>
              <a:t>-αναπαράσταση </a:t>
            </a:r>
            <a:r>
              <a:rPr lang="el-GR" sz="2000" dirty="0" smtClean="0"/>
              <a:t>(τέχνη/κινηματογράφος/</a:t>
            </a:r>
            <a:r>
              <a:rPr lang="el-GR" sz="2000" dirty="0" err="1" smtClean="0"/>
              <a:t>μνημειοποίησ</a:t>
            </a:r>
            <a:r>
              <a:rPr lang="el-GR" sz="2000" dirty="0" smtClean="0"/>
              <a:t>η)</a:t>
            </a:r>
          </a:p>
          <a:p>
            <a:r>
              <a:rPr lang="el-GR" sz="2000" dirty="0" smtClean="0"/>
              <a:t>--μειονότητες/ετερότητα/</a:t>
            </a:r>
            <a:r>
              <a:rPr lang="el-GR" sz="2000" dirty="0" err="1" smtClean="0"/>
              <a:t>πολυπολιτισμικότη</a:t>
            </a:r>
            <a:r>
              <a:rPr lang="el-GR" sz="2000" dirty="0" smtClean="0"/>
              <a:t>τα </a:t>
            </a:r>
            <a:r>
              <a:rPr lang="el-GR" sz="2000" dirty="0" smtClean="0"/>
              <a:t>(ανθρώπινα δικαιώματα, πολιτικές πολιτισμού, εθνικά αφηγήματα σε κρίση) </a:t>
            </a:r>
          </a:p>
          <a:p>
            <a:r>
              <a:rPr lang="el-GR" sz="2000" dirty="0" smtClean="0"/>
              <a:t>--φύλα/διακρίσεις/</a:t>
            </a:r>
            <a:r>
              <a:rPr lang="el-GR" sz="2000" dirty="0" err="1" smtClean="0"/>
              <a:t>διαφορά</a:t>
            </a:r>
            <a:r>
              <a:rPr lang="el-GR" sz="2000" dirty="0" smtClean="0"/>
              <a:t> </a:t>
            </a:r>
            <a:r>
              <a:rPr lang="el-GR" sz="2000" dirty="0" smtClean="0"/>
              <a:t>(κατασκευή, επιτέλεση, φεμινιστικές μεθοδολογίες)</a:t>
            </a:r>
          </a:p>
          <a:p>
            <a:r>
              <a:rPr lang="el-GR" sz="2000" dirty="0" smtClean="0"/>
              <a:t>-τόπος/χώρος/υλικός πολιτισμός (αστικός σχεδιασμός, ταυτότητες, πολιτιστική </a:t>
            </a:r>
            <a:r>
              <a:rPr lang="el-GR" sz="2000" dirty="0" smtClean="0"/>
              <a:t>κληρονομιά</a:t>
            </a:r>
          </a:p>
          <a:p>
            <a:endParaRPr lang="el-GR" sz="2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t>Πολιτισμική κριτική, διεπιστημονικές σπουδές-πεδία, </a:t>
            </a:r>
            <a:r>
              <a:rPr lang="el-GR" sz="3200" b="1" dirty="0" err="1" smtClean="0"/>
              <a:t>μετα</a:t>
            </a:r>
            <a:r>
              <a:rPr lang="el-GR" sz="3200" b="1" dirty="0" smtClean="0"/>
              <a:t>-αποικιακή και φεμινιστική κριτική στο Εργαστήριο ΜΠΣΚΦ </a:t>
            </a:r>
            <a:r>
              <a:rPr lang="en-US" sz="3200" b="1" dirty="0" smtClean="0"/>
              <a:t>http://cbg-lab.uom.gr/en/</a:t>
            </a:r>
            <a:endParaRPr lang="el-GR" sz="3200" b="1" dirty="0"/>
          </a:p>
        </p:txBody>
      </p:sp>
      <p:sp>
        <p:nvSpPr>
          <p:cNvPr id="3" name="2 - Θέση περιεχομένου"/>
          <p:cNvSpPr>
            <a:spLocks noGrp="1"/>
          </p:cNvSpPr>
          <p:nvPr>
            <p:ph idx="1"/>
          </p:nvPr>
        </p:nvSpPr>
        <p:spPr/>
        <p:txBody>
          <a:bodyPr>
            <a:normAutofit fontScale="85000" lnSpcReduction="20000"/>
          </a:bodyPr>
          <a:lstStyle/>
          <a:p>
            <a:r>
              <a:rPr lang="el-GR" dirty="0" smtClean="0"/>
              <a:t>Κοινή μεθοδολογία στο δρόμο της πολιτισμικής κριτικής (1980-90): ο  πολιτισμός ως κείμενο, μετάφραση, αλληγορία, </a:t>
            </a:r>
            <a:r>
              <a:rPr lang="el-GR" dirty="0" err="1" smtClean="0"/>
              <a:t>ενδεχομενικές</a:t>
            </a:r>
            <a:r>
              <a:rPr lang="el-GR" dirty="0" smtClean="0"/>
              <a:t>  συναντήσεις, μετασχηματισμούς, με κριτική ανάλυση, </a:t>
            </a:r>
            <a:r>
              <a:rPr lang="el-GR" dirty="0" err="1" smtClean="0"/>
              <a:t>αναστοχασμό</a:t>
            </a:r>
            <a:r>
              <a:rPr lang="el-GR" dirty="0" smtClean="0"/>
              <a:t>, </a:t>
            </a:r>
            <a:r>
              <a:rPr lang="el-GR" dirty="0" err="1" smtClean="0"/>
              <a:t>ενσυναίσθηση</a:t>
            </a:r>
            <a:r>
              <a:rPr lang="el-GR" dirty="0" smtClean="0"/>
              <a:t> και βιωματική εμπειρία  </a:t>
            </a:r>
          </a:p>
          <a:p>
            <a:r>
              <a:rPr lang="el-GR" dirty="0" smtClean="0"/>
              <a:t>Είμαστε ένα βήμα πριν την κριτική που φέρνει η συνειδητοποίηση της συνάντησης με την Αποικιοκρατία, βλ. </a:t>
            </a:r>
            <a:r>
              <a:rPr lang="el-GR" dirty="0" err="1" smtClean="0"/>
              <a:t>μετα</a:t>
            </a:r>
            <a:r>
              <a:rPr lang="el-GR" dirty="0" smtClean="0"/>
              <a:t>-αποικιακή κριτική, </a:t>
            </a:r>
            <a:r>
              <a:rPr lang="el-GR" dirty="0" err="1" smtClean="0"/>
              <a:t>αποικιοποίηση</a:t>
            </a:r>
            <a:r>
              <a:rPr lang="el-GR" dirty="0" smtClean="0"/>
              <a:t>/</a:t>
            </a:r>
            <a:r>
              <a:rPr lang="el-GR" dirty="0" err="1" smtClean="0"/>
              <a:t>αποαποικιοποίηση</a:t>
            </a:r>
            <a:r>
              <a:rPr lang="el-GR" dirty="0" smtClean="0"/>
              <a:t> </a:t>
            </a:r>
            <a:endParaRPr lang="el-GR" dirty="0" smtClean="0"/>
          </a:p>
          <a:p>
            <a:r>
              <a:rPr lang="el-GR" dirty="0" smtClean="0"/>
              <a:t>Διεπιστημονικές σπουδές,-λέσχες</a:t>
            </a:r>
          </a:p>
          <a:p>
            <a:r>
              <a:rPr lang="el-GR" dirty="0" smtClean="0"/>
              <a:t>Σπουδές, </a:t>
            </a:r>
            <a:r>
              <a:rPr lang="el-GR" dirty="0" smtClean="0"/>
              <a:t>Συνόρων</a:t>
            </a:r>
            <a:r>
              <a:rPr lang="el-GR" dirty="0" smtClean="0"/>
              <a:t>, </a:t>
            </a:r>
            <a:r>
              <a:rPr lang="el-GR" dirty="0" smtClean="0"/>
              <a:t>Φύλου</a:t>
            </a:r>
            <a:r>
              <a:rPr lang="el-GR" dirty="0" smtClean="0"/>
              <a:t>,  Εθνογραφίας, Γλώσσας και </a:t>
            </a:r>
            <a:r>
              <a:rPr lang="el-GR" dirty="0" smtClean="0"/>
              <a:t>Λογοτεχνίας</a:t>
            </a:r>
            <a:r>
              <a:rPr lang="el-GR" dirty="0" smtClean="0"/>
              <a:t>, Τ</a:t>
            </a:r>
            <a:r>
              <a:rPr lang="el-GR" dirty="0" smtClean="0"/>
              <a:t>έχνης </a:t>
            </a:r>
            <a:r>
              <a:rPr lang="el-GR" dirty="0" smtClean="0"/>
              <a:t>και </a:t>
            </a:r>
            <a:r>
              <a:rPr lang="el-GR" dirty="0" smtClean="0"/>
              <a:t>Πολιτιστικής Κληρονομιάς</a:t>
            </a:r>
          </a:p>
          <a:p>
            <a:endParaRPr lang="el-GR" dirty="0" smtClean="0"/>
          </a:p>
          <a:p>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κινηματογράφος ως εθνογραφία και ως πολιτισμική κριτική</a:t>
            </a:r>
            <a:endParaRPr lang="el-GR" dirty="0"/>
          </a:p>
        </p:txBody>
      </p:sp>
      <p:sp>
        <p:nvSpPr>
          <p:cNvPr id="3" name="2 - Θέση περιεχομένου"/>
          <p:cNvSpPr>
            <a:spLocks noGrp="1"/>
          </p:cNvSpPr>
          <p:nvPr>
            <p:ph idx="1"/>
          </p:nvPr>
        </p:nvSpPr>
        <p:spPr/>
        <p:txBody>
          <a:bodyPr/>
          <a:lstStyle/>
          <a:p>
            <a:r>
              <a:rPr lang="el-GR" dirty="0" smtClean="0"/>
              <a:t>Ο κινηματογράφος, οι εικαστικές και οι παραστατικές τέχνες, το θέατρο, η λογοτεχνία, ο δημόσιος και ιδιωτικός βίος, η πόλη, ζητήματα φύλου, αναπαράστασης του σώματος και ηθικής της επικοινωνίας, προσεγγίζονται αυτοτελώς, αλλά και με στόχο να αναδειχθούν οι πολλαπλές μεταξύ τους συνάφειες.</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2717</Words>
  <Application>Microsoft Office PowerPoint</Application>
  <PresentationFormat>Προβολή στην οθόνη (4:3)</PresentationFormat>
  <Paragraphs>157</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ΕΘΝΟΓΡΑΦΙΑ ΚΑΙ ΛΑΟΓΡΑΦΙΑ,  ΑΠΟΙΚΙΟΚΡΑΤΙΑ ΚΑΙ ΣΠΟΥΔΕΣ ΠΕΡΙΟΧΗΣ </vt:lpstr>
      <vt:lpstr>11η Ενότητα Πολιτισμικές σπουδές  </vt:lpstr>
      <vt:lpstr>Πολιτισμικές σπουδές: κουλτούρα και Ανθρωπολογία, νόημα, στυλ, υποκουλτούρες, ηγεμονίες, φύλο, φυλή, ΜΜΕ, κινηματογράφος, δημόσια ιστορία, προφορικές ιστορίες, αυτοβιογραφίες</vt:lpstr>
      <vt:lpstr>Ανθρωπολογία, φύλα , Habitus, υποτελείς, φεμινιστικές και μετααποικιακές σπουδές</vt:lpstr>
      <vt:lpstr>Πολιτισμικές πρακτικές και κοινωνικές σχέσεις/Habitus και ενσώματες επιτελέσεις</vt:lpstr>
      <vt:lpstr>Πολιτισμός, Ανθρωπολογία, συμβολικό νόημα, ερμηνεία</vt:lpstr>
      <vt:lpstr>Κοινωνική Ανθρωπολογία, Ιστορία και Σπουδές του Πολιτισμού: ένα κοινό Πρωτεύον πεδίο  στο ΒΣΑΣ </vt:lpstr>
      <vt:lpstr>Πολιτισμική κριτική, διεπιστημονικές σπουδές-πεδία, μετα-αποικιακή και φεμινιστική κριτική στο Εργαστήριο ΜΠΣΚΦ http://cbg-lab.uom.gr/en/</vt:lpstr>
      <vt:lpstr>Ο κινηματογράφος ως εθνογραφία και ως πολιτισμική κριτική</vt:lpstr>
      <vt:lpstr>Εθνογραφία και  Κριτικές Σπουδές Περιοχής</vt:lpstr>
      <vt:lpstr>12η ενότητα</vt:lpstr>
      <vt:lpstr>Οριενταλισμός, Ανατολικές και Μεσογειακές Σπουδές</vt:lpstr>
      <vt:lpstr>https://www.lifo.gr/team/arts/53020</vt:lpstr>
      <vt:lpstr>Αποικιοκρατία, Δυτικός ιμπεριαλισμός, Σύγκρουση των πολιτισμών</vt:lpstr>
      <vt:lpstr>Μετααποικιακέ σπουδές: Φρανζ Φανόν, (1952)Μαύρο δέρμα/Λευκές μάσκες </vt:lpstr>
      <vt:lpstr>Φ. Φανόν (1961)Της γης οι κολασμένοι </vt:lpstr>
      <vt:lpstr>Ανθρωπόλογία: Τ. Asad, 1973, “Two European images of non-European rule” in Europe and the Colonial Encounter</vt:lpstr>
      <vt:lpstr>E. Wolf, 1982, Europe and the People without History</vt:lpstr>
      <vt:lpstr>James S. Scott</vt:lpstr>
      <vt:lpstr>Τα μαύρα σώματα και η μουσική ως όπλα των αδυνάτων της αφρικανικής διασποράς</vt:lpstr>
      <vt:lpstr>Αποαποικιοποίηση/ Black Lives Matter</vt:lpstr>
      <vt:lpstr>Βαλκανισμός  στο τέλος του Ψυχρού  πολέμου (1990)</vt:lpstr>
      <vt:lpstr>Maria Todorova, Βαλκάνια. Η Δυτική Φαντασίωση</vt:lpstr>
      <vt:lpstr>1999-</vt:lpstr>
      <vt:lpstr>Καπιτώλιο 1/2021</vt:lpstr>
      <vt:lpstr>Τα Βαλκάνια ενώ παρατηρούν τα γεγονότα στην Ουάσινγκτον</vt:lpstr>
      <vt:lpstr>Κλασικισμός/νεοκλασικισμός, πολιτισμική οικειότητα  και Κρυπτοαποικιοακρατία στην Ελλάδα;</vt:lpstr>
      <vt:lpstr>Το κλασικό ως μέτρο αισθητικής και ορθολογισμού</vt:lpstr>
      <vt:lpstr>Κλασικισμός: «The Greeks weregods!» «Όι Έλληνες ήταν θεοί»</vt:lpstr>
      <vt:lpstr>19ος νεοκλασικισμός</vt:lpstr>
      <vt:lpstr>Λεωνίδας και Θερμοπύλες</vt:lpstr>
      <vt:lpstr>Γουίλιαμ Τέρνερ, Ο Οδυσσέας κοροϊδεύει τον Πολύφημο, 1829. Λονδίνο, National Gallery.</vt:lpstr>
      <vt:lpstr>Τα Ελγίνεια και τα πορτοκάλια</vt:lpstr>
      <vt:lpstr>Διαφάνεια 34</vt:lpstr>
      <vt:lpstr>Πολιτισμική οικειότητα και κρυπτοαποικιοκρατία, M. Herzfeld </vt:lpstr>
      <vt:lpstr>https://www.greeknewsagenda.gr/index.php/topics/culture-society/5661-michael-herzfeld-on-greece-and-crypto-colonialism</vt:lpstr>
      <vt:lpstr>Ευρωπαϊκός μοραλισμός ή/και αποικιακές τεχνολογίες; </vt:lpstr>
      <vt:lpstr>Τεχνολογίες και κληρονομιές της αποικιοκρατίας</vt:lpstr>
      <vt:lpstr>Κριτικές σπουδές περιοχής: Η ανθρωπολογία, η παγκόσμια ιστορία και οι σπουδές του πολιτισμού σε συνομιλία με τις πολιτικές της ταυτότητας, τις θεωρίες οικονομικής ανάπτυξης και τις διεθνείς σχέσεις</vt:lpstr>
      <vt:lpstr>Θεματικές προς διερεύνηση από την ανθρωπολογία σε σχέση με τις πολλαπλές σημασίας της αποικιοκρατίας και της αποικιοποίησης</vt:lpstr>
      <vt:lpstr>Αποικιοποίηση/αποαποικιοποίηση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43</cp:revision>
  <dcterms:created xsi:type="dcterms:W3CDTF">2018-04-13T08:33:21Z</dcterms:created>
  <dcterms:modified xsi:type="dcterms:W3CDTF">2021-01-10T17:21:03Z</dcterms:modified>
</cp:coreProperties>
</file>