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69" r:id="rId3"/>
    <p:sldId id="257" r:id="rId4"/>
    <p:sldId id="258" r:id="rId5"/>
    <p:sldId id="259"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4DB7E1-A45C-4CF4-9F18-4D19CC64B378}" type="datetimeFigureOut">
              <a:rPr lang="el-GR" smtClean="0"/>
              <a:pPr/>
              <a:t>14/8/2021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29CD1C-6EEA-475F-9679-F6B96AF2E20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ΟΡΑ </a:t>
            </a:r>
            <a:endParaRPr lang="el-GR" dirty="0"/>
          </a:p>
        </p:txBody>
      </p:sp>
      <p:sp>
        <p:nvSpPr>
          <p:cNvPr id="4" name="Slide Number Placeholder 3"/>
          <p:cNvSpPr>
            <a:spLocks noGrp="1"/>
          </p:cNvSpPr>
          <p:nvPr>
            <p:ph type="sldNum" sz="quarter" idx="10"/>
          </p:nvPr>
        </p:nvSpPr>
        <p:spPr/>
        <p:txBody>
          <a:bodyPr/>
          <a:lstStyle/>
          <a:p>
            <a:fld id="{D329CD1C-6EEA-475F-9679-F6B96AF2E20A}"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F741E1A-FE21-4A8F-9DB3-C5390F85641F}"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EF0A37FF-7EBA-4BE5-8CBC-155622F5BED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741E1A-FE21-4A8F-9DB3-C5390F85641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741E1A-FE21-4A8F-9DB3-C5390F85641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741E1A-FE21-4A8F-9DB3-C5390F85641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741E1A-FE21-4A8F-9DB3-C5390F85641F}"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0A37FF-7EBA-4BE5-8CBC-155622F5BED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741E1A-FE21-4A8F-9DB3-C5390F85641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741E1A-FE21-4A8F-9DB3-C5390F85641F}"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741E1A-FE21-4A8F-9DB3-C5390F85641F}"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41E1A-FE21-4A8F-9DB3-C5390F85641F}"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741E1A-FE21-4A8F-9DB3-C5390F85641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0A37FF-7EBA-4BE5-8CBC-155622F5BED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741E1A-FE21-4A8F-9DB3-C5390F85641F}"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EF0A37FF-7EBA-4BE5-8CBC-155622F5BEDF}"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741E1A-FE21-4A8F-9DB3-C5390F85641F}"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0A37FF-7EBA-4BE5-8CBC-155622F5BEDF}"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16832"/>
            <a:ext cx="7851648" cy="2088232"/>
          </a:xfrm>
        </p:spPr>
        <p:txBody>
          <a:bodyPr>
            <a:normAutofit fontScale="90000"/>
          </a:bodyPr>
          <a:lstStyle/>
          <a:p>
            <a:r>
              <a:rPr lang="en-US" b="1" dirty="0" smtClean="0"/>
              <a:t/>
            </a:r>
            <a:br>
              <a:rPr lang="en-US" b="1" dirty="0" smtClean="0"/>
            </a:br>
            <a:r>
              <a:rPr lang="en-US" dirty="0" smtClean="0"/>
              <a:t/>
            </a:r>
            <a:br>
              <a:rPr lang="en-US" dirty="0" smtClean="0"/>
            </a:br>
            <a:r>
              <a:rPr lang="en-US" dirty="0" smtClean="0"/>
              <a:t/>
            </a:r>
            <a:br>
              <a:rPr lang="en-US" dirty="0" smtClean="0"/>
            </a:br>
            <a:r>
              <a:rPr lang="el-GR" b="1" dirty="0"/>
              <a:t/>
            </a:r>
            <a:br>
              <a:rPr lang="el-GR" b="1" dirty="0"/>
            </a:br>
            <a:r>
              <a:rPr lang="el-GR" dirty="0"/>
              <a:t/>
            </a:r>
            <a:br>
              <a:rPr lang="el-GR" dirty="0"/>
            </a:br>
            <a:endParaRPr lang="el-GR" dirty="0"/>
          </a:p>
        </p:txBody>
      </p:sp>
      <p:sp>
        <p:nvSpPr>
          <p:cNvPr id="3" name="Subtitle 2"/>
          <p:cNvSpPr>
            <a:spLocks noGrp="1"/>
          </p:cNvSpPr>
          <p:nvPr>
            <p:ph type="subTitle" idx="1"/>
          </p:nvPr>
        </p:nvSpPr>
        <p:spPr>
          <a:xfrm>
            <a:off x="533400" y="1628800"/>
            <a:ext cx="7854696" cy="3352336"/>
          </a:xfrm>
        </p:spPr>
        <p:txBody>
          <a:bodyPr>
            <a:normAutofit/>
          </a:bodyPr>
          <a:lstStyle/>
          <a:p>
            <a:pPr algn="ctr"/>
            <a:r>
              <a:rPr lang="el-GR" sz="4000" b="1" dirty="0" smtClean="0"/>
              <a:t>Η Θεωρία των Διεθνών</a:t>
            </a:r>
            <a:br>
              <a:rPr lang="el-GR" sz="4000" b="1" dirty="0" smtClean="0"/>
            </a:br>
            <a:r>
              <a:rPr lang="el-GR" sz="4000" b="1" dirty="0" smtClean="0"/>
              <a:t>Νομισματικών Σχέσεων</a:t>
            </a: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0"/>
            <a:ext cx="8712968" cy="7109639"/>
          </a:xfrm>
          <a:prstGeom prst="rect">
            <a:avLst/>
          </a:prstGeom>
        </p:spPr>
        <p:txBody>
          <a:bodyPr wrap="square">
            <a:spAutoFit/>
          </a:bodyPr>
          <a:lstStyle/>
          <a:p>
            <a:r>
              <a:rPr lang="el-GR" sz="2400" dirty="0" smtClean="0"/>
              <a:t>Συγκεκριμένα, το σύστημα των ελεύθερα κυμαινόμενων ισοτιμιών παρουσιάζει τα εξής πλεονεκτήματα:</a:t>
            </a:r>
            <a:br>
              <a:rPr lang="el-GR" sz="2400" dirty="0" smtClean="0"/>
            </a:br>
            <a:r>
              <a:rPr lang="el-GR" sz="2400" dirty="0" smtClean="0"/>
              <a:t>• Επιτρέποντας στις δυνάμεις της αγοράς να λειτουργήσουν, αφήνεται χώρος για την αυτο-θεραπεία του προβλήματος.</a:t>
            </a:r>
            <a:br>
              <a:rPr lang="el-GR" sz="2400" dirty="0" smtClean="0"/>
            </a:br>
            <a:r>
              <a:rPr lang="el-GR" sz="2400" dirty="0" smtClean="0"/>
              <a:t>• Εφόσον οι αγορές λειτουργούν χωρίς παρέμβαση δεν υπάρχει πίεση για χρήση των αποθεματικών της κεντρικής τράπεζας σε συνάλλαγμα ή για εξωτερικό δανεισμό, όταν αυτά δεν αρκούν.</a:t>
            </a:r>
          </a:p>
          <a:p>
            <a:r>
              <a:rPr lang="el-GR" sz="2400" dirty="0" smtClean="0"/>
              <a:t>Υπάρχουν όμως και σοβαρότατα μειονεκτήματα:</a:t>
            </a:r>
            <a:br>
              <a:rPr lang="el-GR" sz="2400" dirty="0" smtClean="0"/>
            </a:br>
            <a:r>
              <a:rPr lang="el-GR" sz="2400" dirty="0" smtClean="0"/>
              <a:t>•  Οι καθημερινές μεταβολές των ισοτιμιών δημιουργούν αβεβαιό-τητα . Η αβεβαιότητα αυξάνει το στοιχείο του επιχειρηματικού κινδύνου, με αποτέλεσμα οι επιχειρήσεις συχνά να επιλέ-γουν τον προκαθορισμό της ισοτιμίας που θα ισχύσει με τις τράπεζες, με την επιβάρυνση που συνεπάγεται η διασφάλιση αυτή. Αυτού του είδους οι συναλλαγές αφορούν την προθεσμιακή αγορά συναλ-λάγματος. Η επιβάρυνση που συνεπάγεται η διασφάλιση μέσω της προθεσμιακής αγοράς προκύπτει από το ότι η προσυμφωνη-μένη (</a:t>
            </a:r>
            <a:r>
              <a:rPr lang="en-US" sz="2400" dirty="0" smtClean="0"/>
              <a:t>forward</a:t>
            </a:r>
            <a:r>
              <a:rPr lang="el-GR" sz="2400" dirty="0" smtClean="0"/>
              <a:t>) ισοτιμία είναι πάντα υψηλότερη από την τρέχουσα (</a:t>
            </a:r>
            <a:r>
              <a:rPr lang="en-US" sz="2400" dirty="0" smtClean="0"/>
              <a:t>spot</a:t>
            </a:r>
            <a:r>
              <a:rPr lang="el-GR" sz="2400" dirty="0" smtClean="0"/>
              <a:t>) που ισχύει την ημέρα που συνάπτεται η συμφωνία. </a:t>
            </a:r>
            <a:br>
              <a:rPr lang="el-GR" sz="2400" dirty="0" smtClean="0"/>
            </a:b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208912" cy="6740307"/>
          </a:xfrm>
          <a:prstGeom prst="rect">
            <a:avLst/>
          </a:prstGeom>
        </p:spPr>
        <p:txBody>
          <a:bodyPr wrap="square">
            <a:spAutoFit/>
          </a:bodyPr>
          <a:lstStyle/>
          <a:p>
            <a:r>
              <a:rPr lang="el-GR" sz="2400" dirty="0" smtClean="0"/>
              <a:t>•  Το σύστημα αυτό είναι ευάλωτο στις κερδοσκοπικές επιθέσεις. Αν υποθέσουμε ότι οι αγοραπωλησίες νομισμάτων από ιδιώτες είναι θεσμικά δυνατές και χωρίς σημαντικές επιβαρύνσεις (προμήθειες τραπεζών), τότε είναι πιθανό κάποιοι να επιδιώξουν κέρδη από την αγορά ενός νομίσματος πριν αυτό ανατιμηθεί και την πώληση του αφού ολοκληρωθεί η διαδικασία της ανατίμησής του.</a:t>
            </a:r>
            <a:br>
              <a:rPr lang="el-GR" sz="2400" dirty="0" smtClean="0"/>
            </a:br>
            <a:r>
              <a:rPr lang="el-GR" sz="2400" dirty="0" smtClean="0"/>
              <a:t>Στο σημείο αυτό θα πρέπει να ξεκαθαριστεί η διαφορά που υπάρχει ανάμεσα στην κερδοσκοπία και στο αρμπιτράζ. Τα δυο αυτά φαινόμενα ταυτίζονται ως προς το κίνητρο αυτών που τα προκαλούν, το κέρδος. Η διαφορά τους έγκειται στο αποτέλεσμα που επιφέρουν στις ισοτιμίες και στο ότι αυτός που διενεργεί αρμπιτράζ δεν διατρέχει κάποιο κίνδυνο όπως ο κερδοσκόπος στην περίπτωση που δεν γίνει η υποτίμηση. Αρμπιτράζ είναι η ταυτόχρονη αγορά και πώληση νομισμάτων, στην περίπτωση που διαπιστωθούν διαφορές στις ισοτιμίες των νομισμάτων αυτών στις διάφορες διεθνείς χρηματαγορές.</a:t>
            </a:r>
            <a:br>
              <a:rPr lang="el-GR" sz="2400" dirty="0" smtClean="0"/>
            </a:b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6001643"/>
          </a:xfrm>
          <a:prstGeom prst="rect">
            <a:avLst/>
          </a:prstGeom>
        </p:spPr>
        <p:txBody>
          <a:bodyPr wrap="square">
            <a:spAutoFit/>
          </a:bodyPr>
          <a:lstStyle/>
          <a:p>
            <a:r>
              <a:rPr lang="el-GR" sz="2400" dirty="0" smtClean="0"/>
              <a:t>Ένα σύστημα σταθερών ισοτιμιών αντίθετα, δεν επιδέχεται κερ-δοσκοπικές πιέσεις και δεν εμπεριέχει αβεβαιότητας από νομισμα-τικές διακυμάνσεις. Συνεπάγεται, όμως, τεράστιες πιέσεις στα συ-ναλλαγματικά αποθέματα της κεντρικής τράπεζας. Γι’ αυτό η επι-τυχής λειτουργία ενός τέτοιου συστήματος προϋποθέτει τη λει-τουργία κάποιου διεθνούς πιστωτικού μηχανισμού που θα παρέχει δάνεια σε συνάλλαγμα στις χώρες που βλέπουν τα διαθέ-σιμά τους να εξαντλούνται. Επίσης, το «όπλο» της διολίσθησης ως μηχανι-σμού αύξησης των εξαγωγών και μείωσης των εισαγωγών, δεν μπορεί να χρησιμοποιηθεί. Πρέπει να βρεθούν άλλοι τρόποι για την αποκατάσταση της ισορροπίας στο ισοζύγιο εισαγωγών-εξαγωγών.</a:t>
            </a:r>
            <a:br>
              <a:rPr lang="el-GR" sz="2400" dirty="0" smtClean="0"/>
            </a:br>
            <a:r>
              <a:rPr lang="el-GR" sz="2400" dirty="0" smtClean="0"/>
              <a:t>Το σύστημα της ελεγχόμενης διακύμανσης (της διακύμανσης εντός ορίων που έχουν προκαθοριστεί δηλαδή) στοχεύει στο να συγκεράσει τα πλεονεκτήματα των δύο άλλων σχημάτων, αλλά συχνά καταλήγει σε συγκερασμό των μειονεκτημάτων τους. </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5"/>
            <a:ext cx="8568952" cy="5170646"/>
          </a:xfrm>
          <a:prstGeom prst="rect">
            <a:avLst/>
          </a:prstGeom>
        </p:spPr>
        <p:txBody>
          <a:bodyPr wrap="square">
            <a:spAutoFit/>
          </a:bodyPr>
          <a:lstStyle/>
          <a:p>
            <a:r>
              <a:rPr lang="el-GR" sz="2400" dirty="0" smtClean="0"/>
              <a:t>Η βασική του ιδέα είναι ότι, επιτρέποντας μια μικρή διακύμανση, απορροφούμε μέρος των πιέσεων πάνω στο νόμισμα και τα συναλλαγματικά αποθέματα.</a:t>
            </a:r>
          </a:p>
          <a:p>
            <a:r>
              <a:rPr lang="el-GR" sz="2400" dirty="0" smtClean="0"/>
              <a:t>Επίσης μειώνεται (χωρίς βέβαια να εκμηδενίζεται) και το εύρος της αβεβαιότητας. Οι αντοχές όμως του συστήματος σε κερδοσκοπικές επιθέσεις ή σε μια δυσμενή οικονομική συγκυρία δεν είναι απεριόριστες, απλά γιατί και το σύστημα αυτό απαιτεί την ύπαρξη συναλλαγματικών αποθεμάτων προκειμένου να διατηρείται η διακύμανση εντός ορίων. Αν τα αποθέματα δεν αρκούν, η διακύμανση μπορεί να ξεφύγει από τα όρια και το σύστημα να καταρρεύσει (όπως ακριβώς και ένα σύστημα σταθερών ισοτιμιών) και η πρόσφατη ιστορία των διεθνών νομισματικών σχέσεων περιλαμβάνει αρκετά τέτοια περιστατικά.</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31405"/>
            <a:ext cx="9144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577975" algn="r"/>
              </a:tabLst>
            </a:pPr>
            <a:r>
              <a:rPr kumimoji="0" lang="el-GR" sz="2400" b="1" i="0" u="none" strike="noStrike" cap="none" normalizeH="0" baseline="0" dirty="0" smtClean="0">
                <a:ln>
                  <a:noFill/>
                </a:ln>
                <a:solidFill>
                  <a:schemeClr val="tx1"/>
                </a:solidFill>
                <a:effectLst/>
                <a:latin typeface="PFAkzidenz Regular"/>
                <a:ea typeface="Times New Roman" pitchFamily="18" charset="0"/>
                <a:cs typeface="Times New Roman" pitchFamily="18" charset="0"/>
              </a:rPr>
              <a:t>Περιεχόμενα Κεφαλαίου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Α. Η Αγορά Συναλλάγματος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Η ζήτηση και η προσφορά συναλλάγματος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Η μετατρεψιμότητα και η ισοτιμία των νομισμάτων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Β. Συστήματα Συναλλαγματικών Ισοτιμιών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Το σύστημα των σταθερών ισοτιμιών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Το σύστημα των κυμαινόμενων ισοτιμιών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Το σύστημα της ελεγχόμενης διακύμανσης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Γ. Αξιολόγηση των Συστημάτων Συναλλαγματικών Ισοτιμιών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Αβεβαιότητα, κερδοσκοπία και </a:t>
            </a:r>
            <a:r>
              <a:rPr kumimoji="0" lang="en-US" sz="2400" b="0" i="0" u="none" strike="noStrike" cap="none" normalizeH="0" baseline="0" dirty="0" smtClean="0">
                <a:ln>
                  <a:noFill/>
                </a:ln>
                <a:solidFill>
                  <a:schemeClr val="tx1"/>
                </a:solidFill>
                <a:effectLst/>
                <a:latin typeface="PF Archive Pro"/>
                <a:ea typeface="Times New Roman" pitchFamily="18" charset="0"/>
                <a:cs typeface="Vrinda" pitchFamily="34" charset="0"/>
              </a:rPr>
              <a:t>arbitrage</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Ανταγωνιστικότητα και πίεση στα ρευστά διαθέσιμα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77975" algn="r"/>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28704"/>
            <a:ext cx="8352928" cy="6001643"/>
          </a:xfrm>
          <a:prstGeom prst="rect">
            <a:avLst/>
          </a:prstGeom>
        </p:spPr>
        <p:txBody>
          <a:bodyPr wrap="square">
            <a:spAutoFit/>
          </a:bodyPr>
          <a:lstStyle/>
          <a:p>
            <a:r>
              <a:rPr lang="el-GR" sz="2400" dirty="0" smtClean="0"/>
              <a:t>Με εξαίρεση τις χώρες της Ευρωζώνης που χρησιμοποιούν το ευρώ, κάθε χώρα έχει το δικό της νόμισμα. Έτσι, δεν είναι συνήθως δυνατόν να διενεργούνται πληρωμές στο εσωτερικό μιας χώρας με τη χρήση του νομίσματος μιας άλλης. Γι’ αυτό δεν μπορούμε να θεωρήσουμε ένα ξένο νόμισμα ως χρήμα κατά τρόπο απολύτως ανάλογο μ’ αυτόν που ισχύει για το εγχώριο νόμισμα. Αυτός είναι άλλωστε και ο λόγος για τον οποίο τα νομίσματα των άλλων χωρών θεωρούνται συνάλλαγμα. </a:t>
            </a:r>
            <a:br>
              <a:rPr lang="el-GR" sz="2400" dirty="0" smtClean="0"/>
            </a:br>
            <a:r>
              <a:rPr lang="el-GR" sz="2400" dirty="0" smtClean="0"/>
              <a:t>Πώς πραγματοποιούνται όμως οι πληρωμές για τη διακίνηση εμπορευμάτων από χώρα σε χώρα και, γενικότερα, πώς χρηματοδοτούνται οι διεθνείς ανταλλαγές προϊόντων και υπηρεσιών; Είναι επομένως απαραίτητη η λειτουργία μιας διεθνούς αγοράς χρήματος μέσω της οποίας θα διευθετούνται οι πληρωμές και οι εισπράξεις που απορρέουν από τις διεθνείς μετακινήσεις εμπορευμάτων, κεφαλαίων κ.λπ.</a:t>
            </a:r>
            <a:br>
              <a:rPr lang="el-GR" sz="2400" dirty="0" smtClean="0"/>
            </a:b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4345"/>
            <a:ext cx="8496944" cy="5632311"/>
          </a:xfrm>
          <a:prstGeom prst="rect">
            <a:avLst/>
          </a:prstGeom>
        </p:spPr>
        <p:txBody>
          <a:bodyPr wrap="square">
            <a:spAutoFit/>
          </a:bodyPr>
          <a:lstStyle/>
          <a:p>
            <a:r>
              <a:rPr lang="el-GR" sz="2400" dirty="0" smtClean="0"/>
              <a:t>Η αγορά αυτή, η αγορά συναλλάγματος, είναι μια αγορά πλήρως ανταγωνιστική, όπου τα βασικά ζητούμενα είναι:</a:t>
            </a:r>
            <a:br>
              <a:rPr lang="el-GR" sz="2400" dirty="0" smtClean="0"/>
            </a:br>
            <a:r>
              <a:rPr lang="el-GR" sz="2400" dirty="0" smtClean="0"/>
              <a:t>1. Ποια θα είναι η συναλλαγματική ισοτιμία, δηλαδή η τιμή του ενός νομίσματος σε όρους του άλλου, και αφού απαντηθεί αυτό, </a:t>
            </a:r>
            <a:br>
              <a:rPr lang="el-GR" sz="2400" dirty="0" smtClean="0"/>
            </a:br>
            <a:r>
              <a:rPr lang="el-GR" sz="2400" dirty="0" smtClean="0"/>
              <a:t>2. Το ποιο θα πρέπει να είναι το νομισματικό σύστημα που θα διέπει αυτήν την ισοτιμία, δηλαδή το αν και πώς η ισοτιμία αυτή θα μεταβάλλεται.</a:t>
            </a:r>
            <a:br>
              <a:rPr lang="el-GR" sz="2400" dirty="0" smtClean="0"/>
            </a:br>
            <a:r>
              <a:rPr lang="el-GR" sz="2400" dirty="0" smtClean="0"/>
              <a:t>Το βασικό ερώτημα δεν είναι το πώς θα καθορίσουμε την ισοτιμία ανάμεσα σε δύο νομίσματα εφάπαξ, αλλά το πώς αυτή η ισοτιμία θα εξελιχθεί στο χρόνο. Γενικά οι δυνάμεις που καθορίζουν η διαχρονική εξέλιξη της ισοτιμίας δύο νομισμάτων είναι η αγορά ή/και η κρατική παρέμβαση μέσω της κεντρικής τράπεζας. Πριν όμως αναλύσουμε τις δυνάμεις αυτές και τον τρόπο που επενεργούν, είναι σκόπιμο να ξεκαθαρίσουμε κάποιες βασικές έννοιες:</a:t>
            </a: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352928" cy="5632311"/>
          </a:xfrm>
          <a:prstGeom prst="rect">
            <a:avLst/>
          </a:prstGeom>
        </p:spPr>
        <p:txBody>
          <a:bodyPr wrap="square">
            <a:spAutoFit/>
          </a:bodyPr>
          <a:lstStyle/>
          <a:p>
            <a:r>
              <a:rPr lang="el-GR" sz="2400" dirty="0" smtClean="0"/>
              <a:t>• Η διενέργεια μιας </a:t>
            </a:r>
            <a:r>
              <a:rPr lang="el-GR" sz="2400" b="1" dirty="0" smtClean="0"/>
              <a:t>διεθνούς πληρωμής</a:t>
            </a:r>
            <a:r>
              <a:rPr lang="el-GR" sz="2400" dirty="0" smtClean="0"/>
              <a:t> για μια διεθνή οικονομική συναλλαγή περιλαμβάνει την εμπλοκή πολλών παραγόντων. Για τη χρηματική διευθέτηση μιας εμπορικής συναλλαγής για παράδειγμα, απαιτείται συνήθως η εμπλοκή ενός εξαγωγέα, ενός εισαγωγέα, δυο εμπορικών τραπεζών και δύο κεντρικών τραπεζών. </a:t>
            </a:r>
            <a:br>
              <a:rPr lang="el-GR" sz="2400" dirty="0" smtClean="0"/>
            </a:br>
            <a:r>
              <a:rPr lang="el-GR" sz="2400" dirty="0" smtClean="0"/>
              <a:t>• Η μείωση της αξίας (τιμής) ενός νομίσματος σε σχέση με ένα άλλο (π.χ., από ισοτιμία 1€=1$ ΗΠΑ σε 1€=0,9$ ΗΠΑ συνιστά </a:t>
            </a:r>
            <a:r>
              <a:rPr lang="el-GR" sz="2400" b="1" dirty="0" smtClean="0"/>
              <a:t>υποτίμηση</a:t>
            </a:r>
            <a:r>
              <a:rPr lang="el-GR" sz="2400" dirty="0" smtClean="0"/>
              <a:t> ή </a:t>
            </a:r>
            <a:r>
              <a:rPr lang="el-GR" sz="2400" b="1" dirty="0" smtClean="0"/>
              <a:t>διολίσθηση</a:t>
            </a:r>
            <a:r>
              <a:rPr lang="el-GR" sz="2400" dirty="0" smtClean="0"/>
              <a:t> του € έναντι του $. Η διαφορά υποτίμησης και διολίσθησης είναι η εξής: Η υποτίμηση ενός νομίσματος αποφασίζεται από τις νομισματικές αρχές της χώρας της οποίας το νόμισμα υποτιμάται, συμβαίνει σχετικά σπάνια και είναι συνήθως σημαντική σε μέγεθος. Η μεταβολή της ισοτιμίας από 1€=1$ ΗΠΑ σε 1€=1,1$ ΗΠΑ συνιστά αντίθετα </a:t>
            </a:r>
            <a:r>
              <a:rPr lang="el-GR" sz="2400" b="1" dirty="0" smtClean="0"/>
              <a:t>ανατίμηση</a:t>
            </a:r>
            <a:r>
              <a:rPr lang="el-GR" sz="2400" dirty="0" smtClean="0"/>
              <a:t> του € και υποτίμηση του $.</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96944" cy="6370975"/>
          </a:xfrm>
          <a:prstGeom prst="rect">
            <a:avLst/>
          </a:prstGeom>
        </p:spPr>
        <p:txBody>
          <a:bodyPr wrap="square">
            <a:spAutoFit/>
          </a:bodyPr>
          <a:lstStyle/>
          <a:p>
            <a:r>
              <a:rPr lang="el-GR" sz="2400" smtClean="0"/>
              <a:t>• </a:t>
            </a:r>
            <a:r>
              <a:rPr lang="el-GR" sz="2400" dirty="0" smtClean="0"/>
              <a:t>Η </a:t>
            </a:r>
            <a:r>
              <a:rPr lang="el-GR" sz="2400" b="1" dirty="0" smtClean="0"/>
              <a:t>ζήτηση</a:t>
            </a:r>
            <a:r>
              <a:rPr lang="el-GR" sz="2400" dirty="0" smtClean="0"/>
              <a:t> για το νόμισμα μιας χώρας Α από μια χώρα Β εξαρτάται από παράγοντες όπως οι εισαγωγές προϊόντων και υπηρεσιών της Α από τη Β, την προτίμηση των κατοίκων της Β να αγοράσουν κρατικά ομόλογα της Α κ.λπ., διότι όλες αυτές οι συναλλαγές πραγματοποιούνται σε νόμισμα της Α.</a:t>
            </a:r>
            <a:br>
              <a:rPr lang="el-GR" sz="2400" dirty="0" smtClean="0"/>
            </a:br>
            <a:r>
              <a:rPr lang="el-GR" sz="2400" dirty="0" smtClean="0"/>
              <a:t>• Η </a:t>
            </a:r>
            <a:r>
              <a:rPr lang="el-GR" sz="2400" b="1" dirty="0" smtClean="0"/>
              <a:t>προσφορά</a:t>
            </a:r>
            <a:r>
              <a:rPr lang="el-GR" sz="2400" dirty="0" smtClean="0"/>
              <a:t> του νομίσματος μιας χώρας πάλι εξαρτάται από τους αντίστροφους ακριβώς παράγοντες εξαγωγές προϊόντων και υπηρεσιών της Α προς τη Β, την προτίμηση των κατοίκων της Α να αγοράσουν κρατικά ομόλογα της Β. </a:t>
            </a:r>
            <a:br>
              <a:rPr lang="el-GR" sz="2400" dirty="0" smtClean="0"/>
            </a:br>
            <a:r>
              <a:rPr lang="el-GR" sz="2400" dirty="0" smtClean="0"/>
              <a:t>• Η </a:t>
            </a:r>
            <a:r>
              <a:rPr lang="el-GR" sz="2400" b="1" dirty="0" smtClean="0"/>
              <a:t>ζήτηση</a:t>
            </a:r>
            <a:r>
              <a:rPr lang="el-GR" sz="2400" dirty="0" smtClean="0"/>
              <a:t> και η </a:t>
            </a:r>
            <a:r>
              <a:rPr lang="el-GR" sz="2400" b="1" dirty="0" smtClean="0"/>
              <a:t>προσφορά</a:t>
            </a:r>
            <a:r>
              <a:rPr lang="el-GR" sz="2400" dirty="0" smtClean="0"/>
              <a:t> ενός νομίσματος όμως εξαρτάται και επηρεάζεται σε σημαντικό βαθμό και από τις κινήσεις των κεντρικών τραπεζών. Οι κεντρικές τράπεζες διατηρούν σημαντικά αποθεματικά σε ξένα νομίσματα. Αυτό τους επιτρέπει να κάνουν αγοραπωλησίες και να επηρεάζουν τις ισοτιμίες. Η απόφαση, για παράδειγμα, της κεντρικής τράπεζας των ΗΠΑ να αγοράσει ευρώ, πληρώνοντας σε δολάρια σημαίνει ταυτόχρονα αύξηση της ζήτησης για ευρώ και αύξηση της προσφοράς σε δολάρια.</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5640" y="3244334"/>
            <a:ext cx="184731" cy="369332"/>
          </a:xfrm>
          <a:prstGeom prst="rect">
            <a:avLst/>
          </a:prstGeom>
        </p:spPr>
        <p:txBody>
          <a:bodyPr wrap="none">
            <a:spAutoFit/>
          </a:bodyPr>
          <a:lstStyle/>
          <a:p>
            <a:pPr lvl="0" eaLnBrk="0" fontAlgn="base" hangingPunct="0">
              <a:spcBef>
                <a:spcPct val="0"/>
              </a:spcBef>
              <a:spcAft>
                <a:spcPct val="0"/>
              </a:spcAft>
            </a:pPr>
            <a:endParaRPr lang="el-GR" dirty="0" smtClean="0">
              <a:latin typeface="Arial" pitchFamily="34" charset="0"/>
              <a:ea typeface="Times New Roman" pitchFamily="18" charset="0"/>
              <a:cs typeface="Arial" pitchFamily="34" charset="0"/>
            </a:endParaRPr>
          </a:p>
        </p:txBody>
      </p:sp>
      <p:sp>
        <p:nvSpPr>
          <p:cNvPr id="5122" name="Rectangle 2"/>
          <p:cNvSpPr>
            <a:spLocks noChangeArrowheads="1"/>
          </p:cNvSpPr>
          <p:nvPr/>
        </p:nvSpPr>
        <p:spPr bwMode="auto">
          <a:xfrm>
            <a:off x="-1836712" y="-794427"/>
            <a:ext cx="15351798" cy="3939104"/>
          </a:xfrm>
          <a:prstGeom prst="rect">
            <a:avLst/>
          </a:prstGeom>
          <a:noFill/>
          <a:ln w="9525">
            <a:noFill/>
            <a:miter lim="800000"/>
            <a:headEnd/>
            <a:tailEnd/>
          </a:ln>
          <a:effectLst/>
        </p:spPr>
        <p:txBody>
          <a:bodyPr vert="horz" wrap="square" lIns="2547135" tIns="914112" rIns="1964706" bIns="45705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 Καθορισμός της Νομισματικής Ισοτιμίας Δολαρίου-Ευρώ από τις Δυνάμεις της Αγοράς</a:t>
            </a:r>
            <a:endPar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fontAlgn="base">
              <a:spcBef>
                <a:spcPct val="0"/>
              </a:spcBef>
              <a:spcAft>
                <a:spcPct val="0"/>
              </a:spcAft>
            </a:pPr>
            <a:r>
              <a:rPr kumimoji="0" lang="el-G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η Παρέμβαση των</a:t>
            </a: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Κεντρικών Τραπεζών </a:t>
            </a:r>
            <a:endPar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fontAlgn="base">
              <a:spcBef>
                <a:spcPct val="0"/>
              </a:spcBef>
              <a:spcAft>
                <a:spcPct val="0"/>
              </a:spcAft>
            </a:pPr>
            <a:endParaRPr lang="en-US" sz="1100" b="1" dirty="0" smtClean="0">
              <a:latin typeface="Arial" pitchFamily="34" charset="0"/>
              <a:ea typeface="Times New Roman" pitchFamily="18" charset="0"/>
              <a:cs typeface="Arial" pitchFamily="34" charset="0"/>
            </a:endParaRPr>
          </a:p>
          <a:p>
            <a:pPr fontAlgn="base">
              <a:spcBef>
                <a:spcPct val="0"/>
              </a:spcBef>
              <a:spcAft>
                <a:spcPct val="0"/>
              </a:spcAft>
            </a:pP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ΑΓΟΡΑ</a:t>
            </a:r>
            <a:r>
              <a:rPr kumimoji="0" lang="el-GR" sz="1100" b="1" i="0" u="none" strike="noStrike" cap="none" normalizeH="0" dirty="0" smtClean="0">
                <a:ln>
                  <a:noFill/>
                </a:ln>
                <a:solidFill>
                  <a:schemeClr val="tx1"/>
                </a:solidFill>
                <a:effectLst/>
                <a:latin typeface="Arial" pitchFamily="34" charset="0"/>
                <a:ea typeface="Times New Roman" pitchFamily="18" charset="0"/>
                <a:cs typeface="Arial" pitchFamily="34" charset="0"/>
              </a:rPr>
              <a:t> ΔΟΛΑΡΙΩΝ                                                                                     ΑΓΟΡΑ ΕΥΡΩ</a:t>
            </a:r>
            <a:endParaRPr kumimoji="0" lang="el-G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fontAlgn="base">
              <a:spcBef>
                <a:spcPct val="0"/>
              </a:spcBef>
              <a:spcAft>
                <a:spcPct val="0"/>
              </a:spcAft>
            </a:pPr>
            <a:endParaRPr lang="el-GR" sz="1100" dirty="0" smtClean="0">
              <a:latin typeface="Arial" pitchFamily="34" charset="0"/>
              <a:ea typeface="Times New Roman" pitchFamily="18" charset="0"/>
              <a:cs typeface="Times New Roman" pitchFamily="18" charset="0"/>
            </a:endParaRPr>
          </a:p>
          <a:p>
            <a:pPr lvl="0" fontAlgn="base">
              <a:spcBef>
                <a:spcPct val="0"/>
              </a:spcBef>
              <a:spcAft>
                <a:spcPct val="0"/>
              </a:spcAft>
            </a:pPr>
            <a:r>
              <a:rPr lang="el-GR" sz="1100" dirty="0" smtClean="0">
                <a:latin typeface="Arial" pitchFamily="34" charset="0"/>
                <a:ea typeface="Times New Roman" pitchFamily="18" charset="0"/>
                <a:cs typeface="Times New Roman" pitchFamily="18" charset="0"/>
              </a:rPr>
              <a:t>Τιμή</a:t>
            </a:r>
            <a:r>
              <a:rPr lang="el-GR" sz="1100" dirty="0" smtClean="0">
                <a:latin typeface="Arial" pitchFamily="34" charset="0"/>
                <a:ea typeface="Times New Roman" pitchFamily="18" charset="0"/>
                <a:cs typeface="Arial" pitchFamily="34" charset="0"/>
              </a:rPr>
              <a:t> </a:t>
            </a:r>
            <a:r>
              <a:rPr lang="el-GR" sz="1100" dirty="0" smtClean="0">
                <a:latin typeface="Arial" pitchFamily="34" charset="0"/>
                <a:ea typeface="Times New Roman" pitchFamily="18" charset="0"/>
                <a:cs typeface="Times New Roman" pitchFamily="18" charset="0"/>
              </a:rPr>
              <a:t>€ σε </a:t>
            </a:r>
            <a:r>
              <a:rPr lang="el-GR" sz="1100" dirty="0" smtClean="0">
                <a:latin typeface="Arial" pitchFamily="34" charset="0"/>
                <a:ea typeface="Times New Roman" pitchFamily="18" charset="0"/>
                <a:cs typeface="Arial" pitchFamily="34" charset="0"/>
              </a:rPr>
              <a:t>$                                                                                          </a:t>
            </a:r>
            <a:r>
              <a:rPr lang="el-GR" sz="1100" dirty="0" smtClean="0">
                <a:latin typeface="Arial" pitchFamily="34" charset="0"/>
                <a:ea typeface="Times New Roman" pitchFamily="18" charset="0"/>
                <a:cs typeface="Times New Roman" pitchFamily="18" charset="0"/>
              </a:rPr>
              <a:t>Τιμή</a:t>
            </a:r>
            <a:r>
              <a:rPr lang="el-GR" sz="1100" dirty="0" smtClean="0">
                <a:latin typeface="Arial" pitchFamily="34" charset="0"/>
                <a:ea typeface="Times New Roman" pitchFamily="18" charset="0"/>
                <a:cs typeface="Arial" pitchFamily="34" charset="0"/>
              </a:rPr>
              <a:t> $ </a:t>
            </a:r>
            <a:r>
              <a:rPr lang="el-GR" sz="1100" dirty="0" smtClean="0">
                <a:latin typeface="Arial" pitchFamily="34" charset="0"/>
                <a:ea typeface="Times New Roman" pitchFamily="18" charset="0"/>
                <a:cs typeface="Times New Roman" pitchFamily="18" charset="0"/>
              </a:rPr>
              <a:t>σε€</a:t>
            </a:r>
            <a:endParaRPr lang="el-GR" sz="1000" dirty="0" smtClean="0">
              <a:latin typeface="Arial" pitchFamily="34" charset="0"/>
              <a:ea typeface="Times New Roman" pitchFamily="18" charset="0"/>
              <a:cs typeface="Arial" pitchFamily="34" charset="0"/>
            </a:endParaRPr>
          </a:p>
          <a:p>
            <a:pPr fontAlgn="base">
              <a:spcBef>
                <a:spcPct val="0"/>
              </a:spcBef>
              <a:spcAft>
                <a:spcPct val="0"/>
              </a:spcAft>
            </a:pPr>
            <a:endParaRPr lang="el-GR" sz="1000"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l-GR" sz="1100" dirty="0" smtClean="0">
                <a:latin typeface="Arial" pitchFamily="34" charset="0"/>
                <a:ea typeface="Times New Roman" pitchFamily="18" charset="0"/>
                <a:cs typeface="Times New Roman" pitchFamily="18" charset="0"/>
              </a:rPr>
              <a:t>Τιμή</a:t>
            </a:r>
            <a:r>
              <a:rPr lang="el-GR" sz="1100" dirty="0" smtClean="0">
                <a:latin typeface="Arial" pitchFamily="34" charset="0"/>
                <a:ea typeface="Times New Roman" pitchFamily="18" charset="0"/>
                <a:cs typeface="Arial" pitchFamily="34" charset="0"/>
              </a:rPr>
              <a:t> $ </a:t>
            </a:r>
            <a:r>
              <a:rPr lang="el-GR" sz="1100" dirty="0" smtClean="0">
                <a:latin typeface="Arial" pitchFamily="34" charset="0"/>
                <a:ea typeface="Times New Roman" pitchFamily="18" charset="0"/>
                <a:cs typeface="Times New Roman" pitchFamily="18" charset="0"/>
              </a:rPr>
              <a:t>σε€</a:t>
            </a:r>
            <a:endParaRPr lang="el-GR" sz="10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Τιμή</a:t>
            </a: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σε</a:t>
            </a:r>
            <a:r>
              <a:rPr kumimoji="0" lang="el-G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1" name="Picture 1"/>
          <p:cNvPicPr>
            <a:picLocks noChangeAspect="1" noChangeArrowheads="1"/>
          </p:cNvPicPr>
          <p:nvPr/>
        </p:nvPicPr>
        <p:blipFill>
          <a:blip r:embed="rId3" cstate="print">
            <a:grayscl/>
          </a:blip>
          <a:srcRect/>
          <a:stretch>
            <a:fillRect/>
          </a:stretch>
        </p:blipFill>
        <p:spPr bwMode="auto">
          <a:xfrm>
            <a:off x="251520" y="1124744"/>
            <a:ext cx="8640960" cy="4968552"/>
          </a:xfrm>
          <a:prstGeom prst="rect">
            <a:avLst/>
          </a:prstGeom>
          <a:noFill/>
        </p:spPr>
      </p:pic>
      <p:sp>
        <p:nvSpPr>
          <p:cNvPr id="5123" name="Rectangle 3"/>
          <p:cNvSpPr>
            <a:spLocks noChangeArrowheads="1"/>
          </p:cNvSpPr>
          <p:nvPr/>
        </p:nvSpPr>
        <p:spPr bwMode="auto">
          <a:xfrm>
            <a:off x="0" y="-1127631"/>
            <a:ext cx="4185736" cy="3169662"/>
          </a:xfrm>
          <a:prstGeom prst="rect">
            <a:avLst/>
          </a:prstGeom>
          <a:noFill/>
          <a:ln w="9525">
            <a:noFill/>
            <a:miter lim="800000"/>
            <a:headEnd/>
            <a:tailEnd/>
          </a:ln>
          <a:effectLst/>
        </p:spPr>
        <p:txBody>
          <a:bodyPr vert="horz" wrap="none" lIns="956961" tIns="914112" rIns="3153369" bIns="45705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l-GR" sz="900" b="0" i="0" u="none" strike="noStrike" cap="none" normalizeH="0" baseline="0" dirty="0" smtClean="0">
                <a:ln>
                  <a:noFill/>
                </a:ln>
                <a:solidFill>
                  <a:schemeClr val="tx1"/>
                </a:solidFill>
                <a:effectLst/>
                <a:latin typeface="Arial" pitchFamily="34"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8847"/>
            <a:ext cx="8568952" cy="6740307"/>
          </a:xfrm>
          <a:prstGeom prst="rect">
            <a:avLst/>
          </a:prstGeom>
        </p:spPr>
        <p:txBody>
          <a:bodyPr wrap="square">
            <a:spAutoFit/>
          </a:bodyPr>
          <a:lstStyle/>
          <a:p>
            <a:endParaRPr lang="el-GR" sz="2400" dirty="0" smtClean="0"/>
          </a:p>
          <a:p>
            <a:r>
              <a:rPr lang="el-GR" sz="2400" dirty="0" smtClean="0"/>
              <a:t>Στο πλαίσιο λειτουργίας του συστήματος των ελεύθερα κυμαινόμενων ισοτιμιών η ισοτιμία μεταβάλλεται και προσδιορίζεται καθημερινά από τις δυνάμεις της προσφοράς και της ζήτησης για κάθε νόμισμα. Αν η τιμή ενός νομίσματος (σε όρους ενός άλλου) μειώνεται, πρόκειται για διολίσθηση, ενώ αν αυτή αυξηθεί, πρόκειται για ανατίμηση.</a:t>
            </a:r>
            <a:br>
              <a:rPr lang="el-GR" sz="2400" dirty="0" smtClean="0"/>
            </a:br>
            <a:r>
              <a:rPr lang="el-GR" sz="2400" dirty="0" smtClean="0"/>
              <a:t>Τι θα συμβεί όμως αν οι νομισματικές αρχές αποφασίσουν να μην επιτρέψουν τις διακυμάνσεις; Αν η κεντρική τράπεζα των ΗΠΑ παρέμβει στην αγορά συναλλάγματος πουλώντας (προσφέροντας) το κατάλληλο ποσό ευρώ έναντι (αγοράζοντας δηλαδή) δολάρια θα επαναφέρει την ισοτιμία στην αρχική της τιμή. Ο στόχος της σταθεροποίησης της ισοτιμίας λοιπόν θα έχει επιτευχθεί, αλλά τα αποθέματα της κεντρικής τράπεζας των ΗΠΑ σε ευρώ θα έχουν μειωθεί. Ο τρόπος λειτουργίας των κεντρικών τραπεζών που μόλις περιγράφηκε αποτελεί την καθημερινή πρακτική στο πλαίσιο ενός συστήματος σταθερών ισοτιμιών.</a:t>
            </a:r>
            <a:br>
              <a:rPr lang="el-GR" sz="2400" dirty="0" smtClean="0"/>
            </a:b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424936" cy="5909310"/>
          </a:xfrm>
          <a:prstGeom prst="rect">
            <a:avLst/>
          </a:prstGeom>
        </p:spPr>
        <p:txBody>
          <a:bodyPr wrap="square">
            <a:spAutoFit/>
          </a:bodyPr>
          <a:lstStyle/>
          <a:p>
            <a:r>
              <a:rPr lang="el-GR" sz="2400" dirty="0" smtClean="0"/>
              <a:t>Πολύ συχνά όμως επιλέγεται ο τρίτος δρόμος, δηλαδή το σύστημα των ελεγχόμενα κυμαινόμενων ισοτιμιών, της διακύμανσης δηλαδή εντός ορίων. Αν δηλαδή η κεντρική τράπεζα των ΗΠΑ δεν είναι διατεθειμένη να ανεχθεί μια διολίσθηση της τάξης του 10% όπως στο παράδειγμά μας, αλλά εν θα είχε αντίρρηση για μια διολίσθηση της τάξης του 2%, για παράδειγμα, τότε παρεμβαίνει με τον τρόπο που αναλύθηκε, αλλά «ρίχνοντας στην αγορά» λιγότερα ευρώ, άρα προκαλώντας μικρότερης κλίμακας μετα-κίνηση των καμπυλών ζήτησης και προσφοράς.</a:t>
            </a:r>
            <a:br>
              <a:rPr lang="el-GR" sz="2400" dirty="0" smtClean="0"/>
            </a:br>
            <a:r>
              <a:rPr lang="el-GR" sz="2400" dirty="0" smtClean="0"/>
              <a:t>Επιχειρώντας να αξιολογήσουμε τα νομισματικά συστήματα και ειδικότερα τα άκρα αντίθετα της ελεύθερης διακύμανσης και των σταθερών ισοτιμιών πρέπει να λάβουμε υπόψη ότι τα πλεο-νεκτήματα του ενός συστήματος αποτελούν τα μειονεκτήματα του άλλου και αντίστροφα.</a:t>
            </a:r>
            <a:r>
              <a:rPr lang="el-GR" dirty="0" smtClean="0"/>
              <a:t>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TotalTime>
  <Words>740</Words>
  <Application>Microsoft Office PowerPoint</Application>
  <PresentationFormat>Προβολή στην οθόνη (4:3)</PresentationFormat>
  <Paragraphs>50</Paragraphs>
  <Slides>13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 ΞΞµΟ‰ΟΞ―Ξ± Ο„Ο‰Ξ½ Ξ”ΞΉΞµΞΈΞ½ΟΞ½ ΞΞΏΞΌΞΉΟƒΞΌΞ±Ο„ΞΉΞΊΟΞ½ Ξ£Ο‡Ξ­ΟƒΞµΟ‰Ξ½  Ξ£Ο„ΞΏ Ο€Ξ»Ξ±Ξ―ΟƒΞΉΞΏ Ξ»ΞµΞΉΟ„ΞΏΟ…ΟΞ³Ξ―Ξ±Ο‚ Ο„ΞΏΟ… ΟƒΟ…ΟƒΟ„Ξ®ΞΌΞ±Ο„ΞΏΟ‚ Ο„Ο‰Ξ½ ΞµΞ»ΞµΟΞΈΞµΟΞ± ΞΊΟ…ΞΌΞ±ΞΉΞ½ΟΞΌΞµΞ½Ο‰Ξ½ ΞΉΟƒΞΏΟ„ΞΉΞΌΞΉΟΞ½ Ξ· ΞΉΟƒΞΏΟ„ΞΉΞΌΞ―Ξ± ΞΌΞµΟ„Ξ±Ξ²Ξ¬Ξ»Ξ»ΞµΟ„Ξ±ΞΉ ΞΊΞ±ΞΉ Ο€ΟΞΏΟƒΞ΄ΞΉΞΏΟΞ―Ξ¶ΞµΟ„Ξ±ΞΉ ΞΊΞ±ΞΈΞ·ΞΌΞµΟΞΉΞ½Ξ¬ Ξ±Ο€Ο Ο„ΞΉΟ‚ Ξ΄Ο…Ξ½Ξ¬ΞΌΞµΞΉΟ‚ Ο„Ξ·Ο‚ Ο€ΟΞΏΟƒΟ†ΞΏΟΞ¬Ο‚ ΞΊΞ±ΞΉ Ο„Ξ·Ο‚ Ξ¶Ξ®Ο„Ξ·ΟƒΞ·Ο‚ Ξ³ΞΉΞ± ΞΊΞ¬ΞΈΞµ Ξ½ΟΞΌΞΉΟƒΞΌΞ±. Ξ‘Ξ½ Ξ· Ο„ΞΉΞΌΞ® ΞµΞ½ΟΟ‚ Ξ½ΞΏΞΌΞ―ΟƒΞΌΞ±Ο„ΞΏΟ‚ (ΟƒΞµ ΟΟΞΏΟ…Ο‚ ΞµΞ½ΟΟ‚ Ξ¬Ξ»Ξ»ΞΏΟ…) ΞΌΞµΞΉΟΞ½ΞµΟ„Ξ±ΞΉ, Ο€ΟΟΞΊΞµΞΉΟ„Ξ±ΞΉ Ξ³ΞΉΞ± Ξ΄ΞΉΞΏΞ»Ξ―ΟƒΞΈΞ·ΟƒΞ·, ΞµΞ½Ο Ξ±Ξ½ Ξ±Ο…Ο„Ξ® Ξ±Ο…ΞΎΞ·ΞΈΞµΞ―, Ο€ΟΟΞΊΞµΞΉΟ„Ξ±ΞΉ Ξ³ΞΉΞ± Ξ±Ξ½Ξ±Ο„Ξ―ΞΌΞ·ΟƒΞ·. Ξ¤ΞΉ ΞΈΞ± ΟƒΟ…ΞΌΞ²ΞµΞ― ΟΞΌΟ‰Ο‚ Ξ±Ξ½ ΞΏΞΉ Ξ½ΞΏΞΌΞΉΟƒΞΌΞ±Ο„ΞΉΞΊΞ­Ο‚ Ξ±ΟΟ‡Ξ­Ο‚ Ξ±Ο€ΞΏΟ†Ξ±ΟƒΞ―ΟƒΞΏΟ…Ξ½ Ξ½Ξ± ΞΌΞ·Ξ½ ΞµΟ€ΞΉΟ„ΟΞ­ΟΞΏΟ…Ξ½ Ο„ΞΉΟ‚ Ξ΄ΞΉΞ±ΞΊΟ…ΞΌΞ¬Ξ½ΟƒΞµΞΉΟ‚; Ξ‘Ξ½ Ξ· ΞΊΞµΞ½Ο„ΟΞΉΞΊΞ® Ο„ΟΞ¬Ο€ΞµΞ¶Ξ± Ο„Ο‰Ξ½ Ξ—Ξ Ξ‘ Ο€Ξ±ΟΞ­ΞΌΞ²ΞµΞΉ ΟƒΟ„Ξ·Ξ½ Ξ±Ξ³ΞΏΟΞ¬ ΟƒΟ…Ξ½Ξ±Ξ»Ξ»Ξ¬Ξ³ΞΌΞ±Ο„ΞΏΟ‚ Ο€ΞΏΟ…Ξ»ΟΞ½Ο„Ξ±Ο‚ (Ο€ΟΞΏΟƒΟ†Ξ­ΟΞΏΞ½Ο„Ξ±Ο‚) Ο„ΞΏ ΞΊΞ±Ο„Ξ¬Ξ»Ξ»Ξ·Ξ»ΞΏ Ο€ΞΏΟƒΟ ΞµΟ…ΟΟ Ξ­Ξ½Ξ±Ξ½Ο„ΞΉ (Ξ±Ξ³ΞΏΟΞ¬Ξ¶ΞΏΞ½Ο„Ξ±Ο‚ Ξ΄Ξ·Ξ»Ξ±Ξ΄Ξ®) Ξ΄ΞΏΞ»Ξ¬ΟΞΉΞ± ΞΈΞ± ΞµΟ€Ξ±Ξ½Ξ±Ο†Ξ­ΟΞµΞΉ Ο„Ξ·Ξ½ ΞΉΟƒΞΏΟ„ΞΉΞΌΞ―Ξ± ΟƒΟ„Ξ·Ξ½ Ξ±ΟΟ‡ΞΉΞΊΞ® Ο„Ξ·Ο‚ Ο„ΞΉΞΌΞ®. Ξ ΟƒΟ„ΟΟ‡ΞΏΟ‚ Ο„Ξ·Ο‚ ΟƒΟ„Ξ±ΞΈΞµΟΞΏΟ€ΞΏΞ―Ξ·ΟƒΞ·Ο‚ Ο„Ξ·Ο‚ ΞΉΟƒΞΏΟ„ΞΉΞΌΞ―Ξ±Ο‚ Ξ»ΞΏΞΉΟ€ΟΞ½ ΞΈΞ± Ξ­Ο‡ΞµΞΉ ΞµΟ€ΞΉΟ„ΞµΟ…Ο‡ΞΈΞµΞ―, Ξ±Ξ»Ξ»Ξ¬ Ο„Ξ± Ξ±Ο€ΞΏΞΈΞ­ΞΌΞ±Ο„Ξ± Ο„Ξ·Ο‚ ΞΊΞµΞ½Ο„ΟΞΉΞΊΞ®Ο‚ Ο„ΟΞ¬Ο€ΞµΞ¶Ξ±Ο‚ Ο„Ο‰Ξ½ Ξ—Ξ Ξ‘ ΟƒΞµ ΞµΟ…ΟΟ ΞΈΞ± Ξ­Ο‡ΞΏΟ…Ξ½ ΞΌΞµΞΉΟ‰ΞΈΞµΞ―. Ξ Ο„ΟΟΟ€ΞΏΟ‚ Ξ»ΞµΞΉΟ„ΞΏΟ…ΟΞ³Ξ―Ξ±Ο‚ Ο„Ο‰Ξ½ ΞΊΞµΞ½Ο„ΟΞΉΞΊΟΞ½ Ο„ΟΞ±Ο€ΞµΞ¶ΟΞ½ Ο€ΞΏΟ… ΞΌΟΞ»ΞΉΟ‚ Ο€ΞµΟΞΉΞ³ΟΞ¬Ο†Ξ·ΞΊΞµ Ξ±Ο€ΞΏΟ„ΞµΞ»ΞµΞ― Ο„Ξ·Ξ½ ΞΊΞ±ΞΈΞ·ΞΌΞµΟΞΉΞ½Ξ® Ο€ΟΞ±ΞΊΟ„ΞΉΞΊΞ® ΟƒΟ„ΞΏ Ο€Ξ»Ξ±Ξ―ΟƒΞΉΞΏ ΞµΞ½ΟΟ‚ ΟƒΟ…ΟƒΟ„Ξ®ΞΌΞ±Ο„ΞΏΟ‚ ΟƒΟ„Ξ±ΞΈΞµΟΟΞ½ ΞΉΟƒΞΏΟ„ΞΉΞΌΞΉΟΞ½. Ξ ΞΏΞ»Ο ΟƒΟ…Ο‡Ξ½Ξ¬ ΟΞΌΟ‰Ο‚ ΞµΟ€ΞΉΞ»Ξ­Ξ³ΞµΟ„Ξ±ΞΉ ΞΏ Ο„ΟΞ―Ο„ΞΏΟ‚ Ξ΄ΟΟΞΌΞΏΟ‚, Ξ΄Ξ·Ξ»Ξ±Ξ΄Ξ® Ο„ΞΏ ΟƒΟΟƒΟ„Ξ·ΞΌΞ± Ο„Ο‰Ξ½ ΞµΞ»ΞµΞ³Ο‡ΟΞΌΞµΞ½Ξ± ΞΊΟ…ΞΌΞ±ΞΉΞ½ΟΞΌΞµΞ½Ο‰Ξ½ ΞΉΟƒΞΏΟ„ΞΉΞΌΞΉΟΞ½, Ο„Ξ·Ο‚ Ξ΄ΞΉΞ±ΞΊΟΞΌΞ±Ξ½ΟƒΞ·Ο‚ Ξ΄Ξ·Ξ»Ξ±Ξ΄Ξ® ΞµΞ½Ο„ΟΟ‚ ΞΏΟΞ―Ο‰Ξ½. Ξ‘Ξ½ Ξ΄Ξ·Ξ»Ξ±Ξ΄Ξ® Ξ· ΞΊΞµΞ½Ο„ΟΞΉΞΊΞ® Ο„ΟΞ¬Ο€ΞµΞ¶Ξ± Ο„Ο‰Ξ½ Ξ—Ξ Ξ‘ Ξ΄ΞµΞ½ ΞµΞ―Ξ½Ξ±ΞΉ Ξ΄ΞΉΞ±</dc:title>
  <dc:creator>Ελένη</dc:creator>
  <cp:lastModifiedBy>Χρήστης των Windows</cp:lastModifiedBy>
  <cp:revision>13</cp:revision>
  <dcterms:created xsi:type="dcterms:W3CDTF">2013-06-24T08:12:41Z</dcterms:created>
  <dcterms:modified xsi:type="dcterms:W3CDTF">2021-08-14T11:18:28Z</dcterms:modified>
</cp:coreProperties>
</file>