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9" r:id="rId12"/>
    <p:sldId id="260" r:id="rId13"/>
    <p:sldId id="261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B1F448-C59B-4D1A-928B-267A5762456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E3884E-CDC2-4FF7-BCE0-2205638F3817}">
      <dgm:prSet/>
      <dgm:spPr/>
      <dgm:t>
        <a:bodyPr/>
        <a:lstStyle/>
        <a:p>
          <a:r>
            <a:rPr lang="en-US"/>
            <a:t>What introductory techniques does the speaker use to draw attention?</a:t>
          </a:r>
        </a:p>
      </dgm:t>
    </dgm:pt>
    <dgm:pt modelId="{BFC04BF0-7AD0-425E-899B-5F46EDAFC0CD}" type="parTrans" cxnId="{C47A58CD-B4E0-46D8-8851-2259A8BC7EFF}">
      <dgm:prSet/>
      <dgm:spPr/>
      <dgm:t>
        <a:bodyPr/>
        <a:lstStyle/>
        <a:p>
          <a:endParaRPr lang="en-US"/>
        </a:p>
      </dgm:t>
    </dgm:pt>
    <dgm:pt modelId="{E6B927CD-0842-40D4-BF27-A125BE1E4C87}" type="sibTrans" cxnId="{C47A58CD-B4E0-46D8-8851-2259A8BC7EFF}">
      <dgm:prSet/>
      <dgm:spPr/>
      <dgm:t>
        <a:bodyPr/>
        <a:lstStyle/>
        <a:p>
          <a:endParaRPr lang="en-US"/>
        </a:p>
      </dgm:t>
    </dgm:pt>
    <dgm:pt modelId="{D0CEDEFF-D1D4-4CD2-A112-803AA28153A2}">
      <dgm:prSet/>
      <dgm:spPr/>
      <dgm:t>
        <a:bodyPr/>
        <a:lstStyle/>
        <a:p>
          <a:r>
            <a:rPr lang="en-US"/>
            <a:t>How does the speaker build credibility?</a:t>
          </a:r>
        </a:p>
      </dgm:t>
    </dgm:pt>
    <dgm:pt modelId="{1A8BA80C-25F9-4559-B755-19E6B76BD1D0}" type="parTrans" cxnId="{12DDCBF5-2590-4786-A7D1-9EAB29911B62}">
      <dgm:prSet/>
      <dgm:spPr/>
      <dgm:t>
        <a:bodyPr/>
        <a:lstStyle/>
        <a:p>
          <a:endParaRPr lang="en-US"/>
        </a:p>
      </dgm:t>
    </dgm:pt>
    <dgm:pt modelId="{FC078B99-7ADB-434C-8FC7-215F3F754A29}" type="sibTrans" cxnId="{12DDCBF5-2590-4786-A7D1-9EAB29911B62}">
      <dgm:prSet/>
      <dgm:spPr/>
      <dgm:t>
        <a:bodyPr/>
        <a:lstStyle/>
        <a:p>
          <a:endParaRPr lang="en-US"/>
        </a:p>
      </dgm:t>
    </dgm:pt>
    <dgm:pt modelId="{F9C84F36-1CB6-4961-8330-94E91941A667}">
      <dgm:prSet/>
      <dgm:spPr/>
      <dgm:t>
        <a:bodyPr/>
        <a:lstStyle/>
        <a:p>
          <a:r>
            <a:rPr lang="en-US"/>
            <a:t>Can you find any examples of strong contrast?</a:t>
          </a:r>
        </a:p>
      </dgm:t>
    </dgm:pt>
    <dgm:pt modelId="{45D6769A-DECF-4654-B94F-143316BE8F49}" type="parTrans" cxnId="{9E11D151-5392-4017-AC1A-D7889E60482D}">
      <dgm:prSet/>
      <dgm:spPr/>
      <dgm:t>
        <a:bodyPr/>
        <a:lstStyle/>
        <a:p>
          <a:endParaRPr lang="en-US"/>
        </a:p>
      </dgm:t>
    </dgm:pt>
    <dgm:pt modelId="{F0E63361-BE37-485E-BE1F-0207991E6D1D}" type="sibTrans" cxnId="{9E11D151-5392-4017-AC1A-D7889E60482D}">
      <dgm:prSet/>
      <dgm:spPr/>
      <dgm:t>
        <a:bodyPr/>
        <a:lstStyle/>
        <a:p>
          <a:endParaRPr lang="en-US"/>
        </a:p>
      </dgm:t>
    </dgm:pt>
    <dgm:pt modelId="{796BE86B-00A3-47B7-BB56-6455A221705E}">
      <dgm:prSet/>
      <dgm:spPr/>
      <dgm:t>
        <a:bodyPr/>
        <a:lstStyle/>
        <a:p>
          <a:r>
            <a:rPr lang="en-US"/>
            <a:t>Can you find any examples of personal experience? </a:t>
          </a:r>
        </a:p>
      </dgm:t>
    </dgm:pt>
    <dgm:pt modelId="{D74B8CDA-D348-4FE0-BB86-5690666476EF}" type="parTrans" cxnId="{9045F915-C7EA-426B-93A0-D14FB15D02F9}">
      <dgm:prSet/>
      <dgm:spPr/>
      <dgm:t>
        <a:bodyPr/>
        <a:lstStyle/>
        <a:p>
          <a:endParaRPr lang="en-US"/>
        </a:p>
      </dgm:t>
    </dgm:pt>
    <dgm:pt modelId="{E04425E1-ABA0-45EF-A558-B4B1B6239492}" type="sibTrans" cxnId="{9045F915-C7EA-426B-93A0-D14FB15D02F9}">
      <dgm:prSet/>
      <dgm:spPr/>
      <dgm:t>
        <a:bodyPr/>
        <a:lstStyle/>
        <a:p>
          <a:endParaRPr lang="en-US"/>
        </a:p>
      </dgm:t>
    </dgm:pt>
    <dgm:pt modelId="{777EF662-64C7-4FDF-8FA6-885CD2E605F4}">
      <dgm:prSet/>
      <dgm:spPr/>
      <dgm:t>
        <a:bodyPr/>
        <a:lstStyle/>
        <a:p>
          <a:r>
            <a:rPr lang="en-US"/>
            <a:t>What conclusive techniques does the speaker use to end his speech?</a:t>
          </a:r>
        </a:p>
      </dgm:t>
    </dgm:pt>
    <dgm:pt modelId="{128956AD-765A-493D-93C5-262F0A86C2C4}" type="parTrans" cxnId="{8C3066E0-2EF8-447B-B746-40980AEA2B94}">
      <dgm:prSet/>
      <dgm:spPr/>
      <dgm:t>
        <a:bodyPr/>
        <a:lstStyle/>
        <a:p>
          <a:endParaRPr lang="en-US"/>
        </a:p>
      </dgm:t>
    </dgm:pt>
    <dgm:pt modelId="{C5ECCFCF-3480-41EA-AA35-1AA2E5D38A5B}" type="sibTrans" cxnId="{8C3066E0-2EF8-447B-B746-40980AEA2B94}">
      <dgm:prSet/>
      <dgm:spPr/>
      <dgm:t>
        <a:bodyPr/>
        <a:lstStyle/>
        <a:p>
          <a:endParaRPr lang="en-US"/>
        </a:p>
      </dgm:t>
    </dgm:pt>
    <dgm:pt modelId="{7AA112DF-959D-954F-800B-7E244E847D50}" type="pres">
      <dgm:prSet presAssocID="{64B1F448-C59B-4D1A-928B-267A5762456F}" presName="linear" presStyleCnt="0">
        <dgm:presLayoutVars>
          <dgm:animLvl val="lvl"/>
          <dgm:resizeHandles val="exact"/>
        </dgm:presLayoutVars>
      </dgm:prSet>
      <dgm:spPr/>
    </dgm:pt>
    <dgm:pt modelId="{76DB266E-D48E-FC44-A6F0-B2A8D43B8CA8}" type="pres">
      <dgm:prSet presAssocID="{BBE3884E-CDC2-4FF7-BCE0-2205638F381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19F160F-D91F-9641-A354-30018884EF3E}" type="pres">
      <dgm:prSet presAssocID="{E6B927CD-0842-40D4-BF27-A125BE1E4C87}" presName="spacer" presStyleCnt="0"/>
      <dgm:spPr/>
    </dgm:pt>
    <dgm:pt modelId="{6387B8EC-0DFD-F244-9755-34BCDFFF6D54}" type="pres">
      <dgm:prSet presAssocID="{D0CEDEFF-D1D4-4CD2-A112-803AA28153A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FDE8BAF-1CF9-134C-A0A7-072600CBDC35}" type="pres">
      <dgm:prSet presAssocID="{FC078B99-7ADB-434C-8FC7-215F3F754A29}" presName="spacer" presStyleCnt="0"/>
      <dgm:spPr/>
    </dgm:pt>
    <dgm:pt modelId="{5FFC3071-A097-FB4B-87B4-79110036476E}" type="pres">
      <dgm:prSet presAssocID="{F9C84F36-1CB6-4961-8330-94E91941A66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964498D-E66B-B645-A8C2-2EF47EC10AF5}" type="pres">
      <dgm:prSet presAssocID="{F0E63361-BE37-485E-BE1F-0207991E6D1D}" presName="spacer" presStyleCnt="0"/>
      <dgm:spPr/>
    </dgm:pt>
    <dgm:pt modelId="{8A39DDDC-3CE0-C84B-9016-77521711E45F}" type="pres">
      <dgm:prSet presAssocID="{796BE86B-00A3-47B7-BB56-6455A221705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3BC1ACE-27E3-884C-89B2-53B918192F96}" type="pres">
      <dgm:prSet presAssocID="{E04425E1-ABA0-45EF-A558-B4B1B6239492}" presName="spacer" presStyleCnt="0"/>
      <dgm:spPr/>
    </dgm:pt>
    <dgm:pt modelId="{6CC172E0-5F24-EE4E-9050-343695D9B577}" type="pres">
      <dgm:prSet presAssocID="{777EF662-64C7-4FDF-8FA6-885CD2E605F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045F915-C7EA-426B-93A0-D14FB15D02F9}" srcId="{64B1F448-C59B-4D1A-928B-267A5762456F}" destId="{796BE86B-00A3-47B7-BB56-6455A221705E}" srcOrd="3" destOrd="0" parTransId="{D74B8CDA-D348-4FE0-BB86-5690666476EF}" sibTransId="{E04425E1-ABA0-45EF-A558-B4B1B6239492}"/>
    <dgm:cxn modelId="{5A9FE730-BB78-784E-9D81-3BC0755D3DB0}" type="presOf" srcId="{796BE86B-00A3-47B7-BB56-6455A221705E}" destId="{8A39DDDC-3CE0-C84B-9016-77521711E45F}" srcOrd="0" destOrd="0" presId="urn:microsoft.com/office/officeart/2005/8/layout/vList2"/>
    <dgm:cxn modelId="{F497114F-AF56-CF4B-B6BF-93A52B162D17}" type="presOf" srcId="{777EF662-64C7-4FDF-8FA6-885CD2E605F4}" destId="{6CC172E0-5F24-EE4E-9050-343695D9B577}" srcOrd="0" destOrd="0" presId="urn:microsoft.com/office/officeart/2005/8/layout/vList2"/>
    <dgm:cxn modelId="{9E11D151-5392-4017-AC1A-D7889E60482D}" srcId="{64B1F448-C59B-4D1A-928B-267A5762456F}" destId="{F9C84F36-1CB6-4961-8330-94E91941A667}" srcOrd="2" destOrd="0" parTransId="{45D6769A-DECF-4654-B94F-143316BE8F49}" sibTransId="{F0E63361-BE37-485E-BE1F-0207991E6D1D}"/>
    <dgm:cxn modelId="{0665405D-231A-9341-8A0E-000D1E56586E}" type="presOf" srcId="{D0CEDEFF-D1D4-4CD2-A112-803AA28153A2}" destId="{6387B8EC-0DFD-F244-9755-34BCDFFF6D54}" srcOrd="0" destOrd="0" presId="urn:microsoft.com/office/officeart/2005/8/layout/vList2"/>
    <dgm:cxn modelId="{48E35661-7CC8-5C4C-AC3D-6924215CE744}" type="presOf" srcId="{F9C84F36-1CB6-4961-8330-94E91941A667}" destId="{5FFC3071-A097-FB4B-87B4-79110036476E}" srcOrd="0" destOrd="0" presId="urn:microsoft.com/office/officeart/2005/8/layout/vList2"/>
    <dgm:cxn modelId="{5A77A1AA-57F4-D34E-9A24-12800D987168}" type="presOf" srcId="{64B1F448-C59B-4D1A-928B-267A5762456F}" destId="{7AA112DF-959D-954F-800B-7E244E847D50}" srcOrd="0" destOrd="0" presId="urn:microsoft.com/office/officeart/2005/8/layout/vList2"/>
    <dgm:cxn modelId="{E764B4B7-4C9F-F747-A1A1-8726A67BDD5E}" type="presOf" srcId="{BBE3884E-CDC2-4FF7-BCE0-2205638F3817}" destId="{76DB266E-D48E-FC44-A6F0-B2A8D43B8CA8}" srcOrd="0" destOrd="0" presId="urn:microsoft.com/office/officeart/2005/8/layout/vList2"/>
    <dgm:cxn modelId="{C47A58CD-B4E0-46D8-8851-2259A8BC7EFF}" srcId="{64B1F448-C59B-4D1A-928B-267A5762456F}" destId="{BBE3884E-CDC2-4FF7-BCE0-2205638F3817}" srcOrd="0" destOrd="0" parTransId="{BFC04BF0-7AD0-425E-899B-5F46EDAFC0CD}" sibTransId="{E6B927CD-0842-40D4-BF27-A125BE1E4C87}"/>
    <dgm:cxn modelId="{8C3066E0-2EF8-447B-B746-40980AEA2B94}" srcId="{64B1F448-C59B-4D1A-928B-267A5762456F}" destId="{777EF662-64C7-4FDF-8FA6-885CD2E605F4}" srcOrd="4" destOrd="0" parTransId="{128956AD-765A-493D-93C5-262F0A86C2C4}" sibTransId="{C5ECCFCF-3480-41EA-AA35-1AA2E5D38A5B}"/>
    <dgm:cxn modelId="{12DDCBF5-2590-4786-A7D1-9EAB29911B62}" srcId="{64B1F448-C59B-4D1A-928B-267A5762456F}" destId="{D0CEDEFF-D1D4-4CD2-A112-803AA28153A2}" srcOrd="1" destOrd="0" parTransId="{1A8BA80C-25F9-4559-B755-19E6B76BD1D0}" sibTransId="{FC078B99-7ADB-434C-8FC7-215F3F754A29}"/>
    <dgm:cxn modelId="{907C1D12-2B3B-9543-98E3-77A00714B9CB}" type="presParOf" srcId="{7AA112DF-959D-954F-800B-7E244E847D50}" destId="{76DB266E-D48E-FC44-A6F0-B2A8D43B8CA8}" srcOrd="0" destOrd="0" presId="urn:microsoft.com/office/officeart/2005/8/layout/vList2"/>
    <dgm:cxn modelId="{6E516EB2-CB3E-0841-87E8-EB416DE3EB11}" type="presParOf" srcId="{7AA112DF-959D-954F-800B-7E244E847D50}" destId="{319F160F-D91F-9641-A354-30018884EF3E}" srcOrd="1" destOrd="0" presId="urn:microsoft.com/office/officeart/2005/8/layout/vList2"/>
    <dgm:cxn modelId="{484D4B1D-CFCB-A14B-83DB-889AE226ED16}" type="presParOf" srcId="{7AA112DF-959D-954F-800B-7E244E847D50}" destId="{6387B8EC-0DFD-F244-9755-34BCDFFF6D54}" srcOrd="2" destOrd="0" presId="urn:microsoft.com/office/officeart/2005/8/layout/vList2"/>
    <dgm:cxn modelId="{F92F36B6-D18D-694E-B4D6-1844C478FB83}" type="presParOf" srcId="{7AA112DF-959D-954F-800B-7E244E847D50}" destId="{7FDE8BAF-1CF9-134C-A0A7-072600CBDC35}" srcOrd="3" destOrd="0" presId="urn:microsoft.com/office/officeart/2005/8/layout/vList2"/>
    <dgm:cxn modelId="{B27A0A0A-1DDB-FE4B-8374-F4230031BCB1}" type="presParOf" srcId="{7AA112DF-959D-954F-800B-7E244E847D50}" destId="{5FFC3071-A097-FB4B-87B4-79110036476E}" srcOrd="4" destOrd="0" presId="urn:microsoft.com/office/officeart/2005/8/layout/vList2"/>
    <dgm:cxn modelId="{31A64CB2-0552-4547-B78E-792E01A51F23}" type="presParOf" srcId="{7AA112DF-959D-954F-800B-7E244E847D50}" destId="{3964498D-E66B-B645-A8C2-2EF47EC10AF5}" srcOrd="5" destOrd="0" presId="urn:microsoft.com/office/officeart/2005/8/layout/vList2"/>
    <dgm:cxn modelId="{217EB03F-074A-C543-BFEE-15BA72E2C4E3}" type="presParOf" srcId="{7AA112DF-959D-954F-800B-7E244E847D50}" destId="{8A39DDDC-3CE0-C84B-9016-77521711E45F}" srcOrd="6" destOrd="0" presId="urn:microsoft.com/office/officeart/2005/8/layout/vList2"/>
    <dgm:cxn modelId="{C4384795-3EE8-4A45-9E1E-63FED4085231}" type="presParOf" srcId="{7AA112DF-959D-954F-800B-7E244E847D50}" destId="{73BC1ACE-27E3-884C-89B2-53B918192F96}" srcOrd="7" destOrd="0" presId="urn:microsoft.com/office/officeart/2005/8/layout/vList2"/>
    <dgm:cxn modelId="{C2B6CF52-076A-5049-8132-2BDD94412CDC}" type="presParOf" srcId="{7AA112DF-959D-954F-800B-7E244E847D50}" destId="{6CC172E0-5F24-EE4E-9050-343695D9B57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B266E-D48E-FC44-A6F0-B2A8D43B8CA8}">
      <dsp:nvSpPr>
        <dsp:cNvPr id="0" name=""/>
        <dsp:cNvSpPr/>
      </dsp:nvSpPr>
      <dsp:spPr>
        <a:xfrm>
          <a:off x="0" y="38275"/>
          <a:ext cx="5980170" cy="994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introductory techniques does the speaker use to draw attention?</a:t>
          </a:r>
        </a:p>
      </dsp:txBody>
      <dsp:txXfrm>
        <a:off x="48547" y="86822"/>
        <a:ext cx="5883076" cy="897406"/>
      </dsp:txXfrm>
    </dsp:sp>
    <dsp:sp modelId="{6387B8EC-0DFD-F244-9755-34BCDFFF6D54}">
      <dsp:nvSpPr>
        <dsp:cNvPr id="0" name=""/>
        <dsp:cNvSpPr/>
      </dsp:nvSpPr>
      <dsp:spPr>
        <a:xfrm>
          <a:off x="0" y="1104775"/>
          <a:ext cx="5980170" cy="994500"/>
        </a:xfrm>
        <a:prstGeom prst="roundRect">
          <a:avLst/>
        </a:prstGeom>
        <a:solidFill>
          <a:schemeClr val="accent2">
            <a:hueOff val="-374017"/>
            <a:satOff val="-13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does the speaker build credibility?</a:t>
          </a:r>
        </a:p>
      </dsp:txBody>
      <dsp:txXfrm>
        <a:off x="48547" y="1153322"/>
        <a:ext cx="5883076" cy="897406"/>
      </dsp:txXfrm>
    </dsp:sp>
    <dsp:sp modelId="{5FFC3071-A097-FB4B-87B4-79110036476E}">
      <dsp:nvSpPr>
        <dsp:cNvPr id="0" name=""/>
        <dsp:cNvSpPr/>
      </dsp:nvSpPr>
      <dsp:spPr>
        <a:xfrm>
          <a:off x="0" y="2171275"/>
          <a:ext cx="5980170" cy="994500"/>
        </a:xfrm>
        <a:prstGeom prst="roundRect">
          <a:avLst/>
        </a:prstGeom>
        <a:solidFill>
          <a:schemeClr val="accent2">
            <a:hueOff val="-748033"/>
            <a:satOff val="-276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you find any examples of strong contrast?</a:t>
          </a:r>
        </a:p>
      </dsp:txBody>
      <dsp:txXfrm>
        <a:off x="48547" y="2219822"/>
        <a:ext cx="5883076" cy="897406"/>
      </dsp:txXfrm>
    </dsp:sp>
    <dsp:sp modelId="{8A39DDDC-3CE0-C84B-9016-77521711E45F}">
      <dsp:nvSpPr>
        <dsp:cNvPr id="0" name=""/>
        <dsp:cNvSpPr/>
      </dsp:nvSpPr>
      <dsp:spPr>
        <a:xfrm>
          <a:off x="0" y="3237775"/>
          <a:ext cx="5980170" cy="994500"/>
        </a:xfrm>
        <a:prstGeom prst="roundRect">
          <a:avLst/>
        </a:prstGeom>
        <a:solidFill>
          <a:schemeClr val="accent2">
            <a:hueOff val="-1122050"/>
            <a:satOff val="-413"/>
            <a:lumOff val="5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you find any examples of personal experience? </a:t>
          </a:r>
        </a:p>
      </dsp:txBody>
      <dsp:txXfrm>
        <a:off x="48547" y="3286322"/>
        <a:ext cx="5883076" cy="897406"/>
      </dsp:txXfrm>
    </dsp:sp>
    <dsp:sp modelId="{6CC172E0-5F24-EE4E-9050-343695D9B577}">
      <dsp:nvSpPr>
        <dsp:cNvPr id="0" name=""/>
        <dsp:cNvSpPr/>
      </dsp:nvSpPr>
      <dsp:spPr>
        <a:xfrm>
          <a:off x="0" y="4304275"/>
          <a:ext cx="5980170" cy="994500"/>
        </a:xfrm>
        <a:prstGeom prst="roundRect">
          <a:avLst/>
        </a:prstGeom>
        <a:solidFill>
          <a:schemeClr val="accent2">
            <a:hueOff val="-1496067"/>
            <a:satOff val="-551"/>
            <a:lumOff val="7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conclusive techniques does the speaker use to end his speech?</a:t>
          </a:r>
        </a:p>
      </dsp:txBody>
      <dsp:txXfrm>
        <a:off x="48547" y="4352822"/>
        <a:ext cx="5883076" cy="89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4/22/24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019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9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0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2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8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8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8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5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ed.com/talks/paddy_ashdown_the_global_power_shif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B623388-0406-1B4D-9A3D-4A0ADEE4F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1667" y="1517904"/>
            <a:ext cx="5370237" cy="2796945"/>
          </a:xfrm>
        </p:spPr>
        <p:txBody>
          <a:bodyPr anchor="ctr">
            <a:normAutofit/>
          </a:bodyPr>
          <a:lstStyle/>
          <a:p>
            <a:pPr algn="l"/>
            <a:r>
              <a:rPr lang="en-US" sz="5100"/>
              <a:t>The Global power shift</a:t>
            </a:r>
            <a:br>
              <a:rPr lang="en-US" sz="5100"/>
            </a:br>
            <a:r>
              <a:rPr lang="en-US" sz="5100"/>
              <a:t>Paddy Ashdown</a:t>
            </a:r>
            <a:endParaRPr lang="el-GR" sz="510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37CE4FF-5F57-B741-9ECC-B36A6DC9D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1667" y="4479369"/>
            <a:ext cx="5370237" cy="1189912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 sz="2200"/>
              <a:t>Watch the video on </a:t>
            </a:r>
            <a:endParaRPr lang="el-GR" sz="2200"/>
          </a:p>
          <a:p>
            <a:pPr algn="l">
              <a:lnSpc>
                <a:spcPct val="95000"/>
              </a:lnSpc>
            </a:pPr>
            <a:r>
              <a:rPr lang="en-US" sz="2200" u="sng">
                <a:hlinkClick r:id="rId2"/>
              </a:rPr>
              <a:t>http://www.ted.com/talks/paddy_ashdown_the_global_power_shift</a:t>
            </a:r>
            <a:endParaRPr lang="el-GR" sz="2200"/>
          </a:p>
          <a:p>
            <a:pPr algn="l">
              <a:lnSpc>
                <a:spcPct val="95000"/>
              </a:lnSpc>
            </a:pPr>
            <a:endParaRPr lang="el-GR" sz="2200"/>
          </a:p>
        </p:txBody>
      </p:sp>
      <p:pic>
        <p:nvPicPr>
          <p:cNvPr id="4" name="Picture 3" descr="ΜΑΖΙΚΕΣ πλανήτες orbiting κενού διαστήματος">
            <a:extLst>
              <a:ext uri="{FF2B5EF4-FFF2-40B4-BE49-F238E27FC236}">
                <a16:creationId xmlns:a16="http://schemas.microsoft.com/office/drawing/2014/main" id="{1BC003DF-BC46-9F8B-D97E-344BDFA8BB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194" r="15775" b="1"/>
          <a:stretch/>
        </p:blipFill>
        <p:spPr>
          <a:xfrm>
            <a:off x="762000" y="762000"/>
            <a:ext cx="389092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CAEDFB-245B-C931-0BCC-A400789C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192696"/>
            <a:ext cx="9144000" cy="715617"/>
          </a:xfrm>
        </p:spPr>
        <p:txBody>
          <a:bodyPr>
            <a:normAutofit/>
          </a:bodyPr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A5FCD9-79BB-7704-E1BA-A0D6EDF63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I was a young soldier in the last of the small empire wars of Britain.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At that time, the defense of my country was about one thing and one thing only: how strong was our army, how strong was our air force,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how strong was our navy and how strong were our allies. That was when the enemy was outside the walls. Now the enemy is inside the walls.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732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C7151A8-E722-4D46-A81C-9D1EB7C3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Rhetorical strategies</a:t>
            </a:r>
            <a:endParaRPr lang="el-GR" dirty="0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5583DBF-C34E-CD33-58BD-35CF0B223E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641350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002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983439-C994-DA4B-B6BC-697553E0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557" y="179699"/>
            <a:ext cx="9144000" cy="579253"/>
          </a:xfrm>
        </p:spPr>
        <p:txBody>
          <a:bodyPr>
            <a:normAutofit fontScale="90000"/>
          </a:bodyPr>
          <a:lstStyle/>
          <a:p>
            <a:r>
              <a:rPr lang="en-US" dirty="0"/>
              <a:t>Terminology practice</a:t>
            </a: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E0A0737D-C60C-3448-AA92-C94D3D55F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144954"/>
              </p:ext>
            </p:extLst>
          </p:nvPr>
        </p:nvGraphicFramePr>
        <p:xfrm>
          <a:off x="921557" y="868459"/>
          <a:ext cx="10379234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554">
                  <a:extLst>
                    <a:ext uri="{9D8B030D-6E8A-4147-A177-3AD203B41FA5}">
                      <a16:colId xmlns:a16="http://schemas.microsoft.com/office/drawing/2014/main" val="1135529567"/>
                    </a:ext>
                  </a:extLst>
                </a:gridCol>
                <a:gridCol w="7408680">
                  <a:extLst>
                    <a:ext uri="{9D8B030D-6E8A-4147-A177-3AD203B41FA5}">
                      <a16:colId xmlns:a16="http://schemas.microsoft.com/office/drawing/2014/main" val="2734203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1. Lateral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A. Practicable, workable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282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2. Financial speculators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B. People who try to make economic predictions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73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3. Treaty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C. Increase, making </a:t>
                      </a:r>
                      <a:r>
                        <a:rPr lang="en-US" sz="1600" dirty="0" err="1"/>
                        <a:t>sth</a:t>
                      </a:r>
                      <a:r>
                        <a:rPr lang="en-US" sz="1600" dirty="0"/>
                        <a:t> larger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5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4. Ascendants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share/quote of troops contributed to a general purpose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58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5. Augmentation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Arrival of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/sb important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533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6. Concert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Coming from/directed to the side, of equivocal, equal importance or rank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632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7. Contingent 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situation in which a gain by one person or side must be matched by a loss by another person or side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9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8. Blue beret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reduction or abolition of a nation's military forces and armaments.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0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9. Viable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Agreement, combined action, accord or harmony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55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10. Advent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Ancestors, moving upwards, rising in rank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006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11. Disarmament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Informal name for a soldier of the UN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68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12. Zero-sum game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Formal agreement/contract between 2 or more states in reference to peace, trade etc.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93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13. Bestrode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M. dominated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121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913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843B56B-DD63-40AB-85E1-E18901E13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9344E4-CB02-427C-9FF0-E06375167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20E33D0-A190-4F8A-9DB6-C531C95CA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E8932E5-25AD-334F-BEC9-B36879E6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8536"/>
            <a:ext cx="10668000" cy="96407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Derivatives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19808AD2-6E60-4A44-BC7B-9F4B7EEBE4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468545"/>
              </p:ext>
            </p:extLst>
          </p:nvPr>
        </p:nvGraphicFramePr>
        <p:xfrm>
          <a:off x="1346584" y="2187146"/>
          <a:ext cx="9492739" cy="35524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84715">
                  <a:extLst>
                    <a:ext uri="{9D8B030D-6E8A-4147-A177-3AD203B41FA5}">
                      <a16:colId xmlns:a16="http://schemas.microsoft.com/office/drawing/2014/main" val="3122061781"/>
                    </a:ext>
                  </a:extLst>
                </a:gridCol>
                <a:gridCol w="3046805">
                  <a:extLst>
                    <a:ext uri="{9D8B030D-6E8A-4147-A177-3AD203B41FA5}">
                      <a16:colId xmlns:a16="http://schemas.microsoft.com/office/drawing/2014/main" val="1880273832"/>
                    </a:ext>
                  </a:extLst>
                </a:gridCol>
                <a:gridCol w="3161219">
                  <a:extLst>
                    <a:ext uri="{9D8B030D-6E8A-4147-A177-3AD203B41FA5}">
                      <a16:colId xmlns:a16="http://schemas.microsoft.com/office/drawing/2014/main" val="1522990631"/>
                    </a:ext>
                  </a:extLst>
                </a:gridCol>
              </a:tblGrid>
              <a:tr h="486480">
                <a:tc>
                  <a:txBody>
                    <a:bodyPr/>
                    <a:lstStyle/>
                    <a:p>
                      <a:r>
                        <a:rPr lang="en-US" sz="1500"/>
                        <a:t>VERB</a:t>
                      </a:r>
                      <a:endParaRPr lang="el-GR" sz="15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NOUN</a:t>
                      </a:r>
                      <a:endParaRPr lang="el-GR" sz="15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ADJECTIVE</a:t>
                      </a:r>
                      <a:endParaRPr lang="el-GR" sz="150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1261546908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Legal</a:t>
                      </a:r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530312378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emerge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4264041250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Alliance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1763022051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collect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4162600753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regulate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3495058313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Pole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2402074820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Democracy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2555498581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speculate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366721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17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054E32-50C9-0E41-96DD-D58F164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33948"/>
            <a:ext cx="9144000" cy="743383"/>
          </a:xfrm>
        </p:spPr>
        <p:txBody>
          <a:bodyPr/>
          <a:lstStyle/>
          <a:p>
            <a:r>
              <a:rPr lang="en-US" dirty="0"/>
              <a:t>Core ideas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BC16F4-30F2-EA46-8115-9768AD580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249" y="1354676"/>
            <a:ext cx="9144000" cy="5085880"/>
          </a:xfrm>
        </p:spPr>
        <p:txBody>
          <a:bodyPr>
            <a:normAutofit/>
          </a:bodyPr>
          <a:lstStyle/>
          <a:p>
            <a:r>
              <a:rPr lang="en-US" dirty="0"/>
              <a:t>The speaker talks of 3 factors that are related to the shift in power. Which are they?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is power changing vertically and what is the risk involved?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can this risk be dealt with and by whom?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is power shifting horizontally/laterally and what kinds of power?</a:t>
            </a:r>
            <a:endParaRPr lang="el-GR" dirty="0"/>
          </a:p>
          <a:p>
            <a:r>
              <a:rPr lang="en-US" dirty="0"/>
              <a:t>What prediction is made about China’s involvement in multilateral agreements and international peace?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308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6F324F-02CE-824B-AE25-28B9FDDE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939" y="130004"/>
            <a:ext cx="9144000" cy="628948"/>
          </a:xfrm>
        </p:spPr>
        <p:txBody>
          <a:bodyPr>
            <a:normAutofit fontScale="90000"/>
          </a:bodyPr>
          <a:lstStyle/>
          <a:p>
            <a:r>
              <a:rPr lang="en-US" dirty="0"/>
              <a:t>Core ideas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2236AA-8CC1-5F46-9DAB-AE8B6E50A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939" y="2087218"/>
            <a:ext cx="9144000" cy="3127248"/>
          </a:xfrm>
        </p:spPr>
        <p:txBody>
          <a:bodyPr>
            <a:normAutofit fontScale="92500"/>
          </a:bodyPr>
          <a:lstStyle/>
          <a:p>
            <a:r>
              <a:rPr lang="en-US" dirty="0"/>
              <a:t>Explain in your own words “We are going to have to do business with people with whom we do not share common values, but with whom we share common interests”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does the nations’ interdependence differ now from what it was in the past?</a:t>
            </a:r>
          </a:p>
          <a:p>
            <a:r>
              <a:rPr lang="en-US" dirty="0"/>
              <a:t>What does this interconnectedness mean for the security of the countries?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184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D623A5-85A7-86D9-3826-0930430D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7974"/>
          </a:xfrm>
        </p:spPr>
        <p:txBody>
          <a:bodyPr/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D11B2B-0412-07EC-788C-4091C69F0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latin typeface="Inter"/>
              </a:rPr>
              <a:t>And these are -- and we see it very clearly today --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nearly always highly turbulent times, highly difficult times,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and all too often very bloody times.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032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3761FA-7F3E-3524-F8BC-2559DEE2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97913"/>
          </a:xfrm>
        </p:spPr>
        <p:txBody>
          <a:bodyPr/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B1D8EA-6B84-F997-C4C2-817E74EC6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But for us, I want to talk about three factors today. </a:t>
            </a:r>
            <a:r>
              <a:rPr lang="en" b="0" i="0" dirty="0">
                <a:solidFill>
                  <a:srgbClr val="121212"/>
                </a:solidFill>
                <a:effectLst/>
                <a:latin typeface="Inter"/>
              </a:rPr>
              <a:t>And the first of these, the first two of these, </a:t>
            </a:r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is about a shift in power.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latin typeface="Inter"/>
              </a:rPr>
              <a:t>And the second is about some new dimension which I want to refer to, </a:t>
            </a:r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which has never quite happened in the way it's happening now.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But let's talk about the shifts of power that are occurring to the world.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548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767F89-1FDA-0B97-9137-ED43B6DA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189913"/>
            <a:ext cx="9144000" cy="748217"/>
          </a:xfrm>
        </p:spPr>
        <p:txBody>
          <a:bodyPr/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4D1BCB-06AF-A646-7BF0-A1C90FC5E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146852"/>
            <a:ext cx="9144000" cy="3952196"/>
          </a:xfrm>
        </p:spPr>
        <p:txBody>
          <a:bodyPr>
            <a:normAutofit/>
          </a:bodyPr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latin typeface="Inter"/>
              </a:rPr>
              <a:t>What's happening today is that the power that was encased, </a:t>
            </a:r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held to accountability, held to the rule of law, </a:t>
            </a:r>
            <a:r>
              <a:rPr lang="en" b="0" i="0" dirty="0">
                <a:solidFill>
                  <a:srgbClr val="121212"/>
                </a:solidFill>
                <a:effectLst/>
                <a:latin typeface="Inter"/>
              </a:rPr>
              <a:t>on the international stage it is not. </a:t>
            </a:r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The international stage and the global stage where power now resides: the power of the Internet, the power of the satellite broadcasters, the power of the money changers --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523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79E83E-E2FC-B720-B0BC-524A81C55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417" y="1299243"/>
            <a:ext cx="9144000" cy="628948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19F749-4F1C-66B4-5F89-AE9178B14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126974"/>
            <a:ext cx="9144000" cy="3972074"/>
          </a:xfrm>
        </p:spPr>
        <p:txBody>
          <a:bodyPr>
            <a:normAutofit/>
          </a:bodyPr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And if you look, you can see them happening, already beginning to emerge. The World Trade Organization: treaty-based organization, </a:t>
            </a:r>
            <a:r>
              <a:rPr lang="en" b="0" i="0" dirty="0">
                <a:solidFill>
                  <a:srgbClr val="121212"/>
                </a:solidFill>
                <a:effectLst/>
                <a:latin typeface="Inter"/>
              </a:rPr>
              <a:t>entirely treaty-based, </a:t>
            </a:r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and yet, powerful enough to hold even the most powerful, the United States, to account if necessary. Kyoto: the beginnings of struggling to create a treaty-based organization. The G20: we know now that we have to put together an institution which is capable of bringing governance to that financial space for financial speculation.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And that's what the G20 is, a treaty-based institution.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5774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04FA4C-77F2-94A4-7C0E-C4D2E36F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9000"/>
            <a:ext cx="9144000" cy="569313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762ECF-E8AA-151C-1D68-53C863280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077278"/>
            <a:ext cx="9144000" cy="4021770"/>
          </a:xfrm>
        </p:spPr>
        <p:txBody>
          <a:bodyPr>
            <a:normAutofit lnSpcReduction="10000"/>
          </a:bodyPr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Europe in the 19th century: a great British foreign secretary, Lord Canning,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used to describe it as the "European concert of powers." There was a balance, a five-sided balance. Britain always played to the balance.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If Paris got together with Berlin, Britain got together with Vienna and Rome to provide a counterbalance. Now notice, in a period which is dominated by a mono-polar world, you have fixed alliances -- NATO, the Warsaw Pact.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855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DB9D44-D5A4-363B-D6C1-521B8CD32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172818"/>
            <a:ext cx="9144000" cy="805070"/>
          </a:xfrm>
        </p:spPr>
        <p:txBody>
          <a:bodyPr>
            <a:normAutofit/>
          </a:bodyPr>
          <a:lstStyle/>
          <a:p>
            <a:r>
              <a:rPr lang="en-US" dirty="0"/>
              <a:t>Identify the 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1B27D0-9630-3CD5-519A-870D45BD2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067340"/>
            <a:ext cx="8381470" cy="2653748"/>
          </a:xfrm>
        </p:spPr>
        <p:txBody>
          <a:bodyPr>
            <a:normAutofit/>
          </a:bodyPr>
          <a:lstStyle/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We are all now deeply, deeply, deeply interconnected. </a:t>
            </a:r>
          </a:p>
          <a:p>
            <a:pPr algn="l"/>
            <a:r>
              <a:rPr lang="en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Inter"/>
              </a:rPr>
              <a:t>And what that means is the idea of a nation state acting alone, not connected with others, not working with others, is no longer a viable proposition.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4856155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D53B67"/>
      </a:accent1>
      <a:accent2>
        <a:srgbClr val="C32996"/>
      </a:accent2>
      <a:accent3>
        <a:srgbClr val="C23BD5"/>
      </a:accent3>
      <a:accent4>
        <a:srgbClr val="7029C3"/>
      </a:accent4>
      <a:accent5>
        <a:srgbClr val="423BD5"/>
      </a:accent5>
      <a:accent6>
        <a:srgbClr val="2962C3"/>
      </a:accent6>
      <a:hlink>
        <a:srgbClr val="7059C7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924</Words>
  <Application>Microsoft Macintosh PowerPoint</Application>
  <PresentationFormat>Ευρεία οθόνη</PresentationFormat>
  <Paragraphs>82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Aharoni</vt:lpstr>
      <vt:lpstr>Arial</vt:lpstr>
      <vt:lpstr>Avenir Next LT Pro</vt:lpstr>
      <vt:lpstr>Inter</vt:lpstr>
      <vt:lpstr>PrismaticVTI</vt:lpstr>
      <vt:lpstr>The Global power shift Paddy Ashdown</vt:lpstr>
      <vt:lpstr>Core ideas</vt:lpstr>
      <vt:lpstr>Core ideas</vt:lpstr>
      <vt:lpstr>Identify the rhetorical strategies</vt:lpstr>
      <vt:lpstr>Identify the rhetorical strategies</vt:lpstr>
      <vt:lpstr>Identify the rhetorical strategies</vt:lpstr>
      <vt:lpstr>Identify the rhetorical strategies</vt:lpstr>
      <vt:lpstr>Identify the rhetorical strategies</vt:lpstr>
      <vt:lpstr>Identify the rhetorical strategies</vt:lpstr>
      <vt:lpstr>Identify the rhetorical strategies</vt:lpstr>
      <vt:lpstr>Rhetorical strategies</vt:lpstr>
      <vt:lpstr>Terminology practice</vt:lpstr>
      <vt:lpstr>Derivatives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power shift</dc:title>
  <dc:creator>Ifigeneia Machili</dc:creator>
  <cp:lastModifiedBy>Ifigeneia Machili</cp:lastModifiedBy>
  <cp:revision>3</cp:revision>
  <dcterms:created xsi:type="dcterms:W3CDTF">2022-04-01T09:31:14Z</dcterms:created>
  <dcterms:modified xsi:type="dcterms:W3CDTF">2024-04-22T15:57:15Z</dcterms:modified>
</cp:coreProperties>
</file>