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62" r:id="rId2"/>
    <p:sldId id="257" r:id="rId3"/>
    <p:sldId id="261" r:id="rId4"/>
    <p:sldId id="258" r:id="rId5"/>
    <p:sldId id="263" r:id="rId6"/>
    <p:sldId id="264" r:id="rId7"/>
    <p:sldId id="259" r:id="rId8"/>
    <p:sldId id="260" r:id="rId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68" autoAdjust="0"/>
    <p:restoredTop sz="92208" autoAdjust="0"/>
  </p:normalViewPr>
  <p:slideViewPr>
    <p:cSldViewPr>
      <p:cViewPr varScale="1">
        <p:scale>
          <a:sx n="66" d="100"/>
          <a:sy n="66" d="100"/>
        </p:scale>
        <p:origin x="1512"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E266716-FB3A-4132-A9F7-7F1B6197CDB1}" type="datetimeFigureOut">
              <a:rPr lang="el-GR" smtClean="0"/>
              <a:pPr/>
              <a:t>20/5/2021</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209868C-79B1-49DE-94F0-3C4A0C6497DE}"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195E8135-BA02-4854-9F78-D724C128CAD2}" type="slidenum">
              <a:rPr lang="el-GR" smtClean="0"/>
              <a:pPr/>
              <a:t>2</a:t>
            </a:fld>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r>
              <a:rPr lang="en-US" dirty="0"/>
              <a:t>Pipeline:</a:t>
            </a:r>
            <a:r>
              <a:rPr lang="en-US" baseline="0" dirty="0"/>
              <a:t> </a:t>
            </a:r>
            <a:r>
              <a:rPr lang="el-GR" baseline="0" dirty="0"/>
              <a:t>Διασωλήνωση.</a:t>
            </a:r>
          </a:p>
          <a:p>
            <a:endParaRPr lang="el-GR" baseline="0" dirty="0"/>
          </a:p>
          <a:p>
            <a:r>
              <a:rPr lang="el-GR" baseline="0" dirty="0" err="1"/>
              <a:t>Υποδίκτυο</a:t>
            </a:r>
            <a:r>
              <a:rPr lang="el-GR" baseline="0" dirty="0"/>
              <a:t>  1 (Αφορά τη δραστηριότητα του Εργάτη 1 – Αυτού που εργάζεται στο τελικό στάδιο  παραγωγής του τεμαχίου)</a:t>
            </a:r>
          </a:p>
          <a:p>
            <a:endParaRPr lang="el-GR" dirty="0"/>
          </a:p>
          <a:p>
            <a:r>
              <a:rPr lang="en-US" dirty="0"/>
              <a:t>P7: T</a:t>
            </a:r>
            <a:r>
              <a:rPr lang="el-GR" dirty="0"/>
              <a:t>έλος τεμαχίου</a:t>
            </a:r>
          </a:p>
          <a:p>
            <a:r>
              <a:rPr lang="en-US" dirty="0"/>
              <a:t>P8: </a:t>
            </a:r>
            <a:r>
              <a:rPr lang="el-GR" dirty="0"/>
              <a:t> Εργάτης 1 απασχολημένος</a:t>
            </a:r>
          </a:p>
          <a:p>
            <a:r>
              <a:rPr lang="en-US" dirty="0"/>
              <a:t>P9: </a:t>
            </a:r>
            <a:r>
              <a:rPr lang="el-GR" dirty="0"/>
              <a:t>Μεταβίβαση τεμαχίου από εργάτη 2 σε εργάτη 1</a:t>
            </a:r>
          </a:p>
          <a:p>
            <a:r>
              <a:rPr lang="en-US" dirty="0"/>
              <a:t>P10: </a:t>
            </a:r>
            <a:r>
              <a:rPr lang="el-GR" dirty="0"/>
              <a:t>Εργάτης 1 άεργος</a:t>
            </a:r>
          </a:p>
          <a:p>
            <a:pPr marL="0" marR="0" indent="0" algn="l" defTabSz="914400" rtl="0" eaLnBrk="1" fontAlgn="auto" latinLnBrk="0" hangingPunct="1">
              <a:lnSpc>
                <a:spcPct val="100000"/>
              </a:lnSpc>
              <a:spcBef>
                <a:spcPts val="0"/>
              </a:spcBef>
              <a:spcAft>
                <a:spcPts val="0"/>
              </a:spcAft>
              <a:buClrTx/>
              <a:buSzTx/>
              <a:buFontTx/>
              <a:buNone/>
              <a:tabLst/>
              <a:defRPr/>
            </a:pPr>
            <a:endParaRPr lang="el-GR"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l-GR" baseline="0" dirty="0"/>
              <a:t>ΣΥΝΔΕΤΙΚΟΙ ΚΡΙΚΟΙ: Πως συνδέεται ο εργάτης 1 με τον εργάτη 2, του οποίου το </a:t>
            </a:r>
            <a:r>
              <a:rPr lang="el-GR" baseline="0" dirty="0" err="1"/>
              <a:t>υπο</a:t>
            </a:r>
            <a:r>
              <a:rPr lang="el-GR" baseline="0" dirty="0"/>
              <a:t>-δίκτυο βρίσκεται από κάτω; </a:t>
            </a:r>
          </a:p>
          <a:p>
            <a:pPr marL="0" marR="0" indent="0" algn="l" defTabSz="914400" rtl="0" eaLnBrk="1" fontAlgn="auto" latinLnBrk="0" hangingPunct="1">
              <a:lnSpc>
                <a:spcPct val="100000"/>
              </a:lnSpc>
              <a:spcBef>
                <a:spcPts val="0"/>
              </a:spcBef>
              <a:spcAft>
                <a:spcPts val="0"/>
              </a:spcAft>
              <a:buClrTx/>
              <a:buSzTx/>
              <a:buFontTx/>
              <a:buNone/>
              <a:tabLst/>
              <a:defRPr/>
            </a:pPr>
            <a:endParaRPr lang="el-GR"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l-GR" baseline="0" dirty="0"/>
              <a:t>Όταν ο εργάτης 1 μείνει άεργος (θέση 10 έχει κουπόνι) και ο εργάτης 2 έχει ολοκληρώσει το δικό του τεμάχιο (κουπόνι της θέσης </a:t>
            </a:r>
            <a:r>
              <a:rPr lang="en-US" baseline="0" dirty="0"/>
              <a:t>P13, </a:t>
            </a:r>
            <a:r>
              <a:rPr lang="el-GR" baseline="0" dirty="0"/>
              <a:t>η οποία ανήκει στο δίκτυο του εργάτη 2, όχι στου 1), τότε και μόνο τότε μπορεί ο εργάτης 2 να μεταβιβάσει το τεμάχιό του προς το τελευταίο στάδιο παραγωγής (δηλαδή προς τον εργάτη 1).</a:t>
            </a:r>
          </a:p>
          <a:p>
            <a:pPr marL="0" marR="0" indent="0" algn="l" defTabSz="914400" rtl="0" eaLnBrk="1" fontAlgn="auto" latinLnBrk="0" hangingPunct="1">
              <a:lnSpc>
                <a:spcPct val="100000"/>
              </a:lnSpc>
              <a:spcBef>
                <a:spcPts val="0"/>
              </a:spcBef>
              <a:spcAft>
                <a:spcPts val="0"/>
              </a:spcAft>
              <a:buClrTx/>
              <a:buSzTx/>
              <a:buFontTx/>
              <a:buNone/>
              <a:tabLst/>
              <a:defRPr/>
            </a:pPr>
            <a:endParaRPr lang="el-GR" dirty="0"/>
          </a:p>
          <a:p>
            <a:r>
              <a:rPr lang="el-GR" dirty="0"/>
              <a:t>ΥΠΟΔΙΚΤΥΟ 2: Αφορά τη δραστηριότητα του</a:t>
            </a:r>
            <a:r>
              <a:rPr lang="el-GR" baseline="0" dirty="0"/>
              <a:t> εργάτη 2</a:t>
            </a:r>
          </a:p>
          <a:p>
            <a:endParaRPr lang="el-GR" baseline="0" dirty="0"/>
          </a:p>
          <a:p>
            <a:r>
              <a:rPr lang="en-US" dirty="0"/>
              <a:t>P11: </a:t>
            </a:r>
            <a:r>
              <a:rPr lang="el-GR" dirty="0"/>
              <a:t>Εργάτης 2 άεργος</a:t>
            </a:r>
            <a:endParaRPr lang="en-US" dirty="0"/>
          </a:p>
          <a:p>
            <a:r>
              <a:rPr lang="en-US" dirty="0"/>
              <a:t>P12: </a:t>
            </a:r>
            <a:r>
              <a:rPr lang="el-GR" dirty="0"/>
              <a:t>Μεταβίβαση από εργάτη 3 προς εργάτη 2</a:t>
            </a:r>
          </a:p>
          <a:p>
            <a:r>
              <a:rPr lang="en-US" dirty="0"/>
              <a:t>P1</a:t>
            </a:r>
            <a:r>
              <a:rPr lang="el-GR" dirty="0"/>
              <a:t>3</a:t>
            </a:r>
            <a:r>
              <a:rPr lang="en-US" dirty="0"/>
              <a:t>: </a:t>
            </a:r>
            <a:r>
              <a:rPr lang="el-GR" dirty="0"/>
              <a:t>Εργάτης 2 απασχολημένος</a:t>
            </a:r>
          </a:p>
          <a:p>
            <a:pPr marL="0" marR="0" indent="0" algn="l" defTabSz="914400" rtl="0" eaLnBrk="1" fontAlgn="auto" latinLnBrk="0" hangingPunct="1">
              <a:lnSpc>
                <a:spcPct val="100000"/>
              </a:lnSpc>
              <a:spcBef>
                <a:spcPts val="0"/>
              </a:spcBef>
              <a:spcAft>
                <a:spcPts val="0"/>
              </a:spcAft>
              <a:buClrTx/>
              <a:buSzTx/>
              <a:buFontTx/>
              <a:buNone/>
              <a:tabLst/>
              <a:defRPr/>
            </a:pPr>
            <a:endParaRPr lang="el-GR"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l-GR" baseline="0" dirty="0"/>
              <a:t>Όταν ο εργάτης 2 πάρει  το τεμάχιο από τον εργάτη 3 (κουπόνι στη θέση </a:t>
            </a:r>
            <a:r>
              <a:rPr lang="en-US" baseline="0" dirty="0"/>
              <a:t>P12) </a:t>
            </a:r>
            <a:r>
              <a:rPr lang="el-GR" baseline="0" dirty="0"/>
              <a:t>τότε ακολουθεί επεξεργασία. Κάποια στιγμή θα πυροδοτήσει η </a:t>
            </a:r>
            <a:r>
              <a:rPr lang="en-US" baseline="0" dirty="0"/>
              <a:t>t13 </a:t>
            </a:r>
            <a:r>
              <a:rPr lang="el-GR" baseline="0" dirty="0"/>
              <a:t>Και ένα κουπόνι θα πάει στη θέση </a:t>
            </a:r>
            <a:r>
              <a:rPr lang="en-US" baseline="0" dirty="0"/>
              <a:t>p13 </a:t>
            </a:r>
            <a:r>
              <a:rPr lang="el-GR" baseline="0" dirty="0"/>
              <a:t>ώστε στη συνέχεια να μπορέσει να γίνει η μετάβαση προς τον εργάτη 1 του τεμαχίου αυτού.  </a:t>
            </a:r>
          </a:p>
          <a:p>
            <a:pPr marL="0" marR="0" indent="0" algn="l" defTabSz="914400" rtl="0" eaLnBrk="1" fontAlgn="auto" latinLnBrk="0" hangingPunct="1">
              <a:lnSpc>
                <a:spcPct val="100000"/>
              </a:lnSpc>
              <a:spcBef>
                <a:spcPts val="0"/>
              </a:spcBef>
              <a:spcAft>
                <a:spcPts val="0"/>
              </a:spcAft>
              <a:buClrTx/>
              <a:buSzTx/>
              <a:buFontTx/>
              <a:buNone/>
              <a:tabLst/>
              <a:defRPr/>
            </a:pPr>
            <a:endParaRPr lang="el-GR"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l-GR" baseline="0" dirty="0"/>
              <a:t>ΠΡΟΣΟΧΗ: Αν δεν πυροδοτήσει κάποια στιγμή η </a:t>
            </a:r>
            <a:r>
              <a:rPr lang="en-US" baseline="0" dirty="0"/>
              <a:t>t13, </a:t>
            </a:r>
            <a:r>
              <a:rPr lang="el-GR" baseline="0" dirty="0"/>
              <a:t>το τεμάχιο δεν πρόκειται να ολοκληρωθεί ποτέ (δεν θα μπει κουπόνι στη θέση </a:t>
            </a:r>
            <a:r>
              <a:rPr lang="en-US" baseline="0" dirty="0"/>
              <a:t>p13, </a:t>
            </a:r>
            <a:r>
              <a:rPr lang="el-GR" baseline="0" dirty="0"/>
              <a:t>που είναι απαραίτητο για τη  μεταβίβαση στο τελευταίο στάδιο)</a:t>
            </a:r>
          </a:p>
          <a:p>
            <a:pPr marL="0" marR="0" indent="0" algn="l" defTabSz="914400" rtl="0" eaLnBrk="1" fontAlgn="auto" latinLnBrk="0" hangingPunct="1">
              <a:lnSpc>
                <a:spcPct val="100000"/>
              </a:lnSpc>
              <a:spcBef>
                <a:spcPts val="0"/>
              </a:spcBef>
              <a:spcAft>
                <a:spcPts val="0"/>
              </a:spcAft>
              <a:buClrTx/>
              <a:buSzTx/>
              <a:buFontTx/>
              <a:buNone/>
              <a:tabLst/>
              <a:defRPr/>
            </a:pPr>
            <a:endParaRPr lang="el-GR"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l-GR" baseline="0" dirty="0"/>
              <a:t>Κατά κάποιον τρόπο, το μοντέλο «επιβάλλει» μία σειρά </a:t>
            </a:r>
            <a:r>
              <a:rPr lang="el-GR" baseline="0" dirty="0" err="1"/>
              <a:t>πυροδοτήσων</a:t>
            </a:r>
            <a:r>
              <a:rPr lang="el-GR" baseline="0" dirty="0"/>
              <a:t>.</a:t>
            </a:r>
            <a:endParaRPr lang="el-GR" dirty="0"/>
          </a:p>
          <a:p>
            <a:endParaRPr lang="el-GR" dirty="0"/>
          </a:p>
          <a:p>
            <a:r>
              <a:rPr lang="el-GR" dirty="0"/>
              <a:t>ΥΠΟΔΙΚΤΥΟ 3 (εργάτης 3)</a:t>
            </a:r>
          </a:p>
          <a:p>
            <a:r>
              <a:rPr lang="en-US" dirty="0"/>
              <a:t>P1</a:t>
            </a:r>
            <a:r>
              <a:rPr lang="el-GR" dirty="0"/>
              <a:t>4</a:t>
            </a:r>
            <a:r>
              <a:rPr lang="en-US" dirty="0"/>
              <a:t>: </a:t>
            </a:r>
            <a:r>
              <a:rPr lang="el-GR" dirty="0"/>
              <a:t>Εργάτης 3 απασχολημένος</a:t>
            </a:r>
          </a:p>
          <a:p>
            <a:r>
              <a:rPr lang="en-US" dirty="0"/>
              <a:t>P1</a:t>
            </a:r>
            <a:r>
              <a:rPr lang="el-GR" dirty="0"/>
              <a:t>5</a:t>
            </a:r>
            <a:r>
              <a:rPr lang="en-US" dirty="0"/>
              <a:t>: </a:t>
            </a:r>
            <a:r>
              <a:rPr lang="el-GR" dirty="0"/>
              <a:t>Μεταβίβαση από εργάτη 4 προς εργάτη 3</a:t>
            </a:r>
          </a:p>
          <a:p>
            <a:r>
              <a:rPr lang="en-US" dirty="0"/>
              <a:t>P1</a:t>
            </a:r>
            <a:r>
              <a:rPr lang="el-GR" dirty="0"/>
              <a:t>6</a:t>
            </a:r>
            <a:r>
              <a:rPr lang="en-US" dirty="0"/>
              <a:t>: </a:t>
            </a:r>
            <a:r>
              <a:rPr lang="el-GR" dirty="0"/>
              <a:t>Εργάτης 3 άεργος</a:t>
            </a:r>
          </a:p>
          <a:p>
            <a:endParaRPr lang="el-GR" dirty="0"/>
          </a:p>
          <a:p>
            <a:r>
              <a:rPr lang="el-GR" dirty="0"/>
              <a:t>ΥΠΟΔΙΚΤΥΟ</a:t>
            </a:r>
            <a:r>
              <a:rPr lang="el-GR" baseline="0" dirty="0"/>
              <a:t> 4 </a:t>
            </a:r>
            <a:endParaRPr lang="en-US" baseline="0" dirty="0"/>
          </a:p>
          <a:p>
            <a:r>
              <a:rPr lang="en-US" dirty="0"/>
              <a:t>P1</a:t>
            </a:r>
            <a:r>
              <a:rPr lang="el-GR" dirty="0"/>
              <a:t>7</a:t>
            </a:r>
            <a:r>
              <a:rPr lang="en-US" dirty="0"/>
              <a:t>: </a:t>
            </a:r>
            <a:r>
              <a:rPr lang="el-GR" dirty="0"/>
              <a:t>Εργάτης 4 άεργος</a:t>
            </a:r>
          </a:p>
          <a:p>
            <a:r>
              <a:rPr lang="en-US" dirty="0"/>
              <a:t>P18: </a:t>
            </a:r>
            <a:r>
              <a:rPr lang="el-GR" dirty="0"/>
              <a:t>Εργάτης 4 απασχολημένος, </a:t>
            </a:r>
          </a:p>
          <a:p>
            <a:r>
              <a:rPr lang="en-US" dirty="0"/>
              <a:t>P19: </a:t>
            </a:r>
            <a:r>
              <a:rPr lang="el-GR" dirty="0"/>
              <a:t>Συγχρονισμός</a:t>
            </a:r>
            <a:endParaRPr lang="en-US" dirty="0"/>
          </a:p>
          <a:p>
            <a:endParaRPr lang="en-US" dirty="0"/>
          </a:p>
          <a:p>
            <a:endParaRPr lang="en-US" dirty="0"/>
          </a:p>
          <a:p>
            <a:endParaRPr lang="en-US" dirty="0"/>
          </a:p>
          <a:p>
            <a:r>
              <a:rPr lang="en-US" dirty="0"/>
              <a:t>EKTE</a:t>
            </a:r>
            <a:r>
              <a:rPr lang="el-GR" dirty="0"/>
              <a:t>ΛΕΣΗ</a:t>
            </a:r>
          </a:p>
          <a:p>
            <a:endParaRPr lang="el-GR" dirty="0"/>
          </a:p>
          <a:p>
            <a:pPr marL="228600" indent="-228600">
              <a:buAutoNum type="arabicParenR"/>
            </a:pPr>
            <a:r>
              <a:rPr lang="en-US" dirty="0"/>
              <a:t>P7, p13,</a:t>
            </a:r>
            <a:r>
              <a:rPr lang="en-US" baseline="0" dirty="0"/>
              <a:t> p14, p18: t9 -&gt; (p10, p13, p14, p18) E1 </a:t>
            </a:r>
            <a:r>
              <a:rPr lang="el-GR" baseline="0" dirty="0"/>
              <a:t>έμεινε άεργος</a:t>
            </a:r>
          </a:p>
          <a:p>
            <a:pPr marL="228600" indent="-228600">
              <a:buAutoNum type="arabicParenR"/>
            </a:pPr>
            <a:r>
              <a:rPr lang="en-US" baseline="0" dirty="0"/>
              <a:t>p10, p13, p14, p18</a:t>
            </a:r>
            <a:r>
              <a:rPr lang="el-GR" baseline="0" dirty="0"/>
              <a:t>: </a:t>
            </a:r>
            <a:r>
              <a:rPr lang="en-US" baseline="0" dirty="0"/>
              <a:t>t11 -&gt; (p9, p14, p18) </a:t>
            </a:r>
            <a:r>
              <a:rPr lang="el-GR" dirty="0"/>
              <a:t>Μεταβίβαση τεμαχίου από εργάτη 2 σε εργάτη 1</a:t>
            </a:r>
            <a:endParaRPr lang="en-US" dirty="0"/>
          </a:p>
          <a:p>
            <a:pPr marL="228600" indent="-228600">
              <a:buAutoNum type="arabicParenR"/>
            </a:pPr>
            <a:r>
              <a:rPr lang="en-US" baseline="0" dirty="0"/>
              <a:t>p9, p14, p18: t10 -&gt; (p8, p11, p14, p18)  E1 </a:t>
            </a:r>
            <a:r>
              <a:rPr lang="el-GR" baseline="0" dirty="0"/>
              <a:t>είναι απασχολημένος</a:t>
            </a:r>
            <a:endParaRPr lang="en-US" dirty="0"/>
          </a:p>
          <a:p>
            <a:pPr marL="228600" indent="-228600">
              <a:buAutoNum type="arabicParenR"/>
            </a:pPr>
            <a:endParaRPr lang="el-GR" baseline="0" dirty="0"/>
          </a:p>
          <a:p>
            <a:r>
              <a:rPr lang="el-GR" baseline="0" dirty="0"/>
              <a:t>Αν επιτρέπαμε εδώ στη μετάβαση Τ8 να πυροδοτήσει, τότε:</a:t>
            </a:r>
          </a:p>
          <a:p>
            <a:r>
              <a:rPr lang="el-GR" baseline="0" dirty="0"/>
              <a:t>Α) Χάνουμε τον συγχρονισμό, ο οποίος απαιτεί την σύγχρονη επεξεργασία τεσσάρων τεμαχίων επειδή ο τελευταίος εργάτης ολοκληρώνει χωρίς να γίνεται επεξεργασία μίας τετράδας τεμαχίων</a:t>
            </a:r>
          </a:p>
          <a:p>
            <a:r>
              <a:rPr lang="el-GR" baseline="0" dirty="0"/>
              <a:t>Β) Η προσομοίωση ενός τέτοιου μοντέλου θα έδειχνε ότι ο τελευταίος εργάτης παραμένει άεργος για μεγάλα χρονικά διαστήματα. </a:t>
            </a:r>
          </a:p>
          <a:p>
            <a:endParaRPr lang="el-GR" baseline="0" dirty="0"/>
          </a:p>
          <a:p>
            <a:r>
              <a:rPr lang="el-GR" baseline="0" dirty="0"/>
              <a:t>4) </a:t>
            </a:r>
            <a:r>
              <a:rPr lang="en-US" baseline="0" dirty="0"/>
              <a:t>p8, p11, p14, p18</a:t>
            </a:r>
            <a:r>
              <a:rPr lang="el-GR" baseline="0" dirty="0"/>
              <a:t>: </a:t>
            </a:r>
            <a:r>
              <a:rPr lang="en-US" baseline="0" dirty="0"/>
              <a:t>t12 -&gt;(p8, p12, p18) </a:t>
            </a:r>
            <a:r>
              <a:rPr lang="el-GR" dirty="0"/>
              <a:t>Μεταβίβαση τεμαχίου από εργάτη </a:t>
            </a:r>
            <a:r>
              <a:rPr lang="en-US" dirty="0"/>
              <a:t>3</a:t>
            </a:r>
            <a:r>
              <a:rPr lang="el-GR" dirty="0"/>
              <a:t> σε εργάτη </a:t>
            </a:r>
            <a:r>
              <a:rPr lang="en-US" dirty="0"/>
              <a:t>2</a:t>
            </a:r>
          </a:p>
          <a:p>
            <a:r>
              <a:rPr lang="en-US" baseline="0" dirty="0"/>
              <a:t>5) p8, p12, p18: t13 -&gt; (p8, p13, p16, p18) O E2 </a:t>
            </a:r>
            <a:r>
              <a:rPr lang="el-GR" baseline="0" dirty="0"/>
              <a:t>γίνεται απασχολημένος, ο Ε3 είναι άεργος</a:t>
            </a:r>
          </a:p>
          <a:p>
            <a:r>
              <a:rPr lang="el-GR" baseline="0" dirty="0"/>
              <a:t>6) </a:t>
            </a:r>
            <a:r>
              <a:rPr lang="en-US" baseline="0" dirty="0"/>
              <a:t>p8, p13, p16, p18: t15</a:t>
            </a:r>
            <a:r>
              <a:rPr lang="el-GR" baseline="0" dirty="0"/>
              <a:t> -&gt; </a:t>
            </a:r>
            <a:r>
              <a:rPr lang="en-US" baseline="0" dirty="0"/>
              <a:t> (p8, p13, p15) </a:t>
            </a:r>
            <a:r>
              <a:rPr lang="el-GR" baseline="0" dirty="0"/>
              <a:t>Μεταβίβαση από τον Ε4 προς </a:t>
            </a:r>
            <a:r>
              <a:rPr lang="el-GR" baseline="0" dirty="0" err="1"/>
              <a:t>τος</a:t>
            </a:r>
            <a:r>
              <a:rPr lang="el-GR" baseline="0" dirty="0"/>
              <a:t> εργάτη 3</a:t>
            </a:r>
          </a:p>
          <a:p>
            <a:r>
              <a:rPr lang="el-GR" baseline="0" dirty="0"/>
              <a:t>7) </a:t>
            </a:r>
            <a:r>
              <a:rPr lang="en-US" baseline="0" dirty="0"/>
              <a:t>p8, p13, p15</a:t>
            </a:r>
            <a:r>
              <a:rPr lang="el-GR" baseline="0" dirty="0"/>
              <a:t>: τ14-&gt; </a:t>
            </a:r>
            <a:r>
              <a:rPr lang="en-US" baseline="0" dirty="0"/>
              <a:t>(p8, p13, p14, p17) O E4 </a:t>
            </a:r>
            <a:r>
              <a:rPr lang="el-GR" baseline="0" dirty="0"/>
              <a:t>είναι άεργος και ο Ε3 </a:t>
            </a:r>
            <a:r>
              <a:rPr lang="el-GR" baseline="0" dirty="0" err="1"/>
              <a:t>γίνειται</a:t>
            </a:r>
            <a:r>
              <a:rPr lang="el-GR" baseline="0" dirty="0"/>
              <a:t> απασχολημένος.</a:t>
            </a:r>
          </a:p>
          <a:p>
            <a:r>
              <a:rPr lang="el-GR" baseline="0" dirty="0"/>
              <a:t>8) </a:t>
            </a:r>
            <a:r>
              <a:rPr lang="en-US" baseline="0" dirty="0"/>
              <a:t>p8, p13, p14, p17: t16 (p8, p19, p14, p18): O E4 </a:t>
            </a:r>
            <a:r>
              <a:rPr lang="el-GR" baseline="0" dirty="0"/>
              <a:t>γίνεται απασχολημένος (τοποθετήθηκε προς παραγωγή ένα νέο τεμάχιο), Συγχρονισμός</a:t>
            </a:r>
          </a:p>
          <a:p>
            <a:r>
              <a:rPr lang="el-GR" baseline="0" dirty="0"/>
              <a:t>9) </a:t>
            </a:r>
            <a:r>
              <a:rPr lang="en-US" baseline="0" dirty="0"/>
              <a:t>p8, p19, p14, p18</a:t>
            </a:r>
            <a:r>
              <a:rPr lang="el-GR" baseline="0" dirty="0"/>
              <a:t>: </a:t>
            </a:r>
            <a:endParaRPr lang="en-US" baseline="0" dirty="0"/>
          </a:p>
          <a:p>
            <a:endParaRPr lang="en-US" baseline="0" dirty="0"/>
          </a:p>
          <a:p>
            <a:r>
              <a:rPr lang="el-GR" baseline="0" dirty="0"/>
              <a:t>Όταν πυροδοτήσει ξανά η </a:t>
            </a:r>
            <a:r>
              <a:rPr lang="en-US" baseline="0" dirty="0"/>
              <a:t>t</a:t>
            </a:r>
            <a:r>
              <a:rPr lang="el-GR" baseline="0" dirty="0"/>
              <a:t>8 επιστρέφουμε στο αρχικό μαρκάρισμα </a:t>
            </a:r>
            <a:endParaRPr lang="en-US" baseline="0" dirty="0"/>
          </a:p>
          <a:p>
            <a:r>
              <a:rPr lang="en-US" dirty="0"/>
              <a:t>P7, p13,</a:t>
            </a:r>
            <a:r>
              <a:rPr lang="en-US" baseline="0" dirty="0"/>
              <a:t> p14, p18</a:t>
            </a:r>
            <a:endParaRPr lang="el-GR" baseline="0" dirty="0"/>
          </a:p>
          <a:p>
            <a:endParaRPr lang="el-GR" baseline="0" dirty="0"/>
          </a:p>
          <a:p>
            <a:r>
              <a:rPr lang="el-GR" baseline="0" dirty="0"/>
              <a:t>Και μοντελοποιείται η παραγωγή της επόμενης τετράδας από τεμάχια. </a:t>
            </a:r>
          </a:p>
          <a:p>
            <a:r>
              <a:rPr lang="el-GR" baseline="0" dirty="0"/>
              <a:t>Φτάσαμε στο αρχικό μαρκάρισμα, άρα δεν έχουμε αδιέξοδο.</a:t>
            </a:r>
            <a:endParaRPr lang="en-US" baseline="0" dirty="0"/>
          </a:p>
          <a:p>
            <a:endParaRPr lang="en-US" baseline="0" dirty="0"/>
          </a:p>
          <a:p>
            <a:endParaRPr lang="en-US" baseline="0" dirty="0"/>
          </a:p>
          <a:p>
            <a:endParaRPr lang="en-US" dirty="0"/>
          </a:p>
          <a:p>
            <a:endParaRPr lang="en-US" dirty="0"/>
          </a:p>
          <a:p>
            <a:endParaRPr lang="en-US" dirty="0"/>
          </a:p>
          <a:p>
            <a:endParaRPr lang="en-US" dirty="0"/>
          </a:p>
          <a:p>
            <a:endParaRPr lang="en-US" dirty="0"/>
          </a:p>
          <a:p>
            <a:endParaRPr lang="en-US" dirty="0"/>
          </a:p>
          <a:p>
            <a:endParaRPr lang="el-GR" dirty="0"/>
          </a:p>
        </p:txBody>
      </p:sp>
      <p:sp>
        <p:nvSpPr>
          <p:cNvPr id="4" name="3 - Θέση αριθμού διαφάνειας"/>
          <p:cNvSpPr>
            <a:spLocks noGrp="1"/>
          </p:cNvSpPr>
          <p:nvPr>
            <p:ph type="sldNum" sz="quarter" idx="10"/>
          </p:nvPr>
        </p:nvSpPr>
        <p:spPr/>
        <p:txBody>
          <a:bodyPr/>
          <a:lstStyle/>
          <a:p>
            <a:fld id="{195E8135-BA02-4854-9F78-D724C128CAD2}" type="slidenum">
              <a:rPr lang="el-GR" smtClean="0"/>
              <a:pPr/>
              <a:t>4</a:t>
            </a:fld>
            <a:endParaRPr lang="el-G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195E8135-BA02-4854-9F78-D724C128CAD2}" type="slidenum">
              <a:rPr lang="el-GR" smtClean="0"/>
              <a:pPr/>
              <a:t>7</a:t>
            </a:fld>
            <a:endParaRPr lang="el-G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r>
              <a:rPr lang="el-GR" dirty="0"/>
              <a:t>ΓΕΝΙΚΕΣ ΠΑΡΑΤΗΡΗΣΕΙΣ:</a:t>
            </a:r>
          </a:p>
          <a:p>
            <a:endParaRPr lang="el-GR" dirty="0"/>
          </a:p>
          <a:p>
            <a:r>
              <a:rPr lang="el-GR" dirty="0"/>
              <a:t>Στο συγκεκριμένο παράδειγμα</a:t>
            </a:r>
            <a:r>
              <a:rPr lang="el-GR" baseline="0" dirty="0"/>
              <a:t> μοντελοποιήθηκε ένα σύστημα συγχρονισμένης παραγωγής τεσσάρων τεμαχίων άπου συμμετέχουν 4 εργάτες. Όταν ένας εργάτης παράγει το τελικό τμήμα ενός τεμαχίου ένας άλλος βρίσκεται ένα στάδιο πιο πίσω, ένας άλλος 2 στάδια πιο πίσω και ένας στην αρχή της παραγωγής. Ένα μοντέλο χωρίς την ύπαρξη του βήματος συγχρονισμού,  θα μπορούσε να είχε κατασκευαστεί. Το μοντέλο πιθανόν  δεν θα ήταν λάθος από θέμα ύπαρξης αδιεξόδων. Όμως, όταν θα προσπαθούσαμε να το εκτελέσουμε, τότε η εκτέλεση θα μας έδειχνε ένα στατιστικό στοιχείο με ιδιαίτερο ενδιαφέρον: τουλάχιστον ένας εργαζόμενος θα ήταν για μεγάλο χρόνο άεργος.</a:t>
            </a:r>
          </a:p>
          <a:p>
            <a:endParaRPr lang="el-GR" baseline="0" dirty="0"/>
          </a:p>
          <a:p>
            <a:endParaRPr lang="el-GR" baseline="0" dirty="0"/>
          </a:p>
          <a:p>
            <a:r>
              <a:rPr lang="el-GR" baseline="0" dirty="0"/>
              <a:t>Τι κάνουμε τότε;</a:t>
            </a:r>
          </a:p>
          <a:p>
            <a:pPr marL="228600" indent="-228600">
              <a:buAutoNum type="arabicParenR"/>
            </a:pPr>
            <a:r>
              <a:rPr lang="el-GR" baseline="0" dirty="0"/>
              <a:t>Αν υπάρχει δυνατότητα ελέγχου και διόρθωσης, προβαίνουμε σε αυτή. Στο παράδειγμα καταλάβαμε την ανάγκη ύπαρξης συγχρονισμού. Αν το μοντέλο μετά τη διόρθωση δίνει πιο ορθά αποτελέσματα, τότε έχουμε πετύχει τον στόχο. Αν όχι, πάμε για περαιτέρω διορθώσεις.</a:t>
            </a:r>
          </a:p>
          <a:p>
            <a:pPr marL="228600" indent="-228600">
              <a:buAutoNum type="arabicParenR"/>
            </a:pPr>
            <a:r>
              <a:rPr lang="el-GR" baseline="0" dirty="0"/>
              <a:t>Αν δεν υπάρχει δυνατότητα διόρθωσης, τότε πιθανόν το πρόβλημα να μετατοπίζεται ΣΤΟ ΙΔΙΟ το σύστημα. Σε αυτή την περίπτωση, αναφέρουμε το πρόβλημα του συστήματος (έγινε στην πραγματικότητα). </a:t>
            </a:r>
          </a:p>
          <a:p>
            <a:endParaRPr lang="el-GR" baseline="0" dirty="0"/>
          </a:p>
          <a:p>
            <a:endParaRPr lang="el-GR" baseline="0" dirty="0"/>
          </a:p>
          <a:p>
            <a:endParaRPr lang="el-GR" baseline="0" dirty="0"/>
          </a:p>
        </p:txBody>
      </p:sp>
      <p:sp>
        <p:nvSpPr>
          <p:cNvPr id="4" name="3 - Θέση αριθμού διαφάνειας"/>
          <p:cNvSpPr>
            <a:spLocks noGrp="1"/>
          </p:cNvSpPr>
          <p:nvPr>
            <p:ph type="sldNum" sz="quarter" idx="10"/>
          </p:nvPr>
        </p:nvSpPr>
        <p:spPr/>
        <p:txBody>
          <a:bodyPr/>
          <a:lstStyle/>
          <a:p>
            <a:fld id="{195E8135-BA02-4854-9F78-D724C128CAD2}" type="slidenum">
              <a:rPr lang="el-GR" smtClean="0"/>
              <a:pPr/>
              <a:t>8</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8" name="7 - Τίτλος"/>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l-GR"/>
              <a:t>Kλικ για επεξεργασία του τίτλου</a:t>
            </a:r>
            <a:endParaRPr kumimoji="0" lang="en-US"/>
          </a:p>
        </p:txBody>
      </p:sp>
      <p:sp>
        <p:nvSpPr>
          <p:cNvPr id="28" name="27 - Θέση ημερομηνίας"/>
          <p:cNvSpPr>
            <a:spLocks noGrp="1"/>
          </p:cNvSpPr>
          <p:nvPr>
            <p:ph type="dt" sz="half" idx="10"/>
          </p:nvPr>
        </p:nvSpPr>
        <p:spPr/>
        <p:txBody>
          <a:bodyPr/>
          <a:lstStyle/>
          <a:p>
            <a:fld id="{829CC3BE-542B-408C-8C6B-D9F775C2828C}" type="datetimeFigureOut">
              <a:rPr lang="el-GR" smtClean="0"/>
              <a:pPr/>
              <a:t>20/5/2021</a:t>
            </a:fld>
            <a:endParaRPr lang="el-GR"/>
          </a:p>
        </p:txBody>
      </p:sp>
      <p:sp>
        <p:nvSpPr>
          <p:cNvPr id="17" name="16 - Θέση υποσέλιδου"/>
          <p:cNvSpPr>
            <a:spLocks noGrp="1"/>
          </p:cNvSpPr>
          <p:nvPr>
            <p:ph type="ftr" sz="quarter" idx="11"/>
          </p:nvPr>
        </p:nvSpPr>
        <p:spPr/>
        <p:txBody>
          <a:bodyPr/>
          <a:lstStyle/>
          <a:p>
            <a:endParaRPr lang="el-GR"/>
          </a:p>
        </p:txBody>
      </p:sp>
      <p:sp>
        <p:nvSpPr>
          <p:cNvPr id="29" name="28 - Θέση αριθμού διαφάνειας"/>
          <p:cNvSpPr>
            <a:spLocks noGrp="1"/>
          </p:cNvSpPr>
          <p:nvPr>
            <p:ph type="sldNum" sz="quarter" idx="12"/>
          </p:nvPr>
        </p:nvSpPr>
        <p:spPr/>
        <p:txBody>
          <a:bodyPr/>
          <a:lstStyle/>
          <a:p>
            <a:fld id="{67FE873A-8D14-4442-B84D-E7A2AC341F48}" type="slidenum">
              <a:rPr lang="el-GR" smtClean="0"/>
              <a:pPr/>
              <a:t>‹#›</a:t>
            </a:fld>
            <a:endParaRPr lang="el-GR"/>
          </a:p>
        </p:txBody>
      </p:sp>
      <p:sp>
        <p:nvSpPr>
          <p:cNvPr id="9" name="8 - Υπότιτλος"/>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a:t>Κάντε κλικ για να επεξεργαστείτε τον υπότιτλο του υποδείγματος</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829CC3BE-542B-408C-8C6B-D9F775C2828C}" type="datetimeFigureOut">
              <a:rPr lang="el-GR" smtClean="0"/>
              <a:pPr/>
              <a:t>20/5/2021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7FE873A-8D14-4442-B84D-E7A2AC341F48}"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kumimoji="0" lang="el-GR"/>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829CC3BE-542B-408C-8C6B-D9F775C2828C}" type="datetimeFigureOut">
              <a:rPr lang="el-GR" smtClean="0"/>
              <a:pPr/>
              <a:t>20/5/2021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7FE873A-8D14-4442-B84D-E7A2AC341F48}"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829CC3BE-542B-408C-8C6B-D9F775C2828C}" type="datetimeFigureOut">
              <a:rPr lang="el-GR" smtClean="0"/>
              <a:pPr/>
              <a:t>20/5/2021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7FE873A-8D14-4442-B84D-E7A2AC341F48}"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3">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l-GR"/>
              <a:t>Kλικ για επεξεργασία του τίτλου</a:t>
            </a:r>
            <a:endParaRPr kumimoji="0" lang="en-US"/>
          </a:p>
        </p:txBody>
      </p:sp>
      <p:sp>
        <p:nvSpPr>
          <p:cNvPr id="3" name="2 - Θέση κειμένου"/>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829CC3BE-542B-408C-8C6B-D9F775C2828C}" type="datetimeFigureOut">
              <a:rPr lang="el-GR" smtClean="0"/>
              <a:pPr/>
              <a:t>20/5/2021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a:xfrm>
            <a:off x="7924800" y="6416675"/>
            <a:ext cx="762000" cy="365125"/>
          </a:xfrm>
        </p:spPr>
        <p:txBody>
          <a:bodyPr/>
          <a:lstStyle/>
          <a:p>
            <a:fld id="{67FE873A-8D14-4442-B84D-E7A2AC341F48}"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περιεχομένου"/>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περιεχομένου"/>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4 - Θέση ημερομηνίας"/>
          <p:cNvSpPr>
            <a:spLocks noGrp="1"/>
          </p:cNvSpPr>
          <p:nvPr>
            <p:ph type="dt" sz="half" idx="10"/>
          </p:nvPr>
        </p:nvSpPr>
        <p:spPr/>
        <p:txBody>
          <a:bodyPr/>
          <a:lstStyle/>
          <a:p>
            <a:fld id="{829CC3BE-542B-408C-8C6B-D9F775C2828C}" type="datetimeFigureOut">
              <a:rPr lang="el-GR" smtClean="0"/>
              <a:pPr/>
              <a:t>20/5/2021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67FE873A-8D14-4442-B84D-E7A2AC341F48}"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8229600" cy="1143000"/>
          </a:xfrm>
        </p:spPr>
        <p:txBody>
          <a:bodyPr anchor="ctr"/>
          <a:lstStyle>
            <a:lvl1pPr>
              <a:defRPr/>
            </a:lvl1pPr>
          </a:lstStyle>
          <a:p>
            <a:r>
              <a:rPr kumimoji="0" lang="el-GR"/>
              <a:t>Kλικ για επεξεργασία του τίτλου</a:t>
            </a:r>
            <a:endParaRPr kumimoji="0" lang="en-US"/>
          </a:p>
        </p:txBody>
      </p:sp>
      <p:sp>
        <p:nvSpPr>
          <p:cNvPr id="3" name="2 - Θέση κειμένου"/>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a:t>Kλικ για επεξεργασία των στυλ του υποδείγματος</a:t>
            </a:r>
          </a:p>
        </p:txBody>
      </p:sp>
      <p:sp>
        <p:nvSpPr>
          <p:cNvPr id="4" name="3 - Θέση κειμένου"/>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a:t>Kλικ για επεξεργασία των στυλ του υποδείγματος</a:t>
            </a:r>
          </a:p>
        </p:txBody>
      </p:sp>
      <p:sp>
        <p:nvSpPr>
          <p:cNvPr id="5" name="4 - Θέση περιεχομένου"/>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6" name="5 - Θέση περιεχομένου"/>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7" name="6 - Θέση ημερομηνίας"/>
          <p:cNvSpPr>
            <a:spLocks noGrp="1"/>
          </p:cNvSpPr>
          <p:nvPr>
            <p:ph type="dt" sz="half" idx="10"/>
          </p:nvPr>
        </p:nvSpPr>
        <p:spPr/>
        <p:txBody>
          <a:bodyPr/>
          <a:lstStyle/>
          <a:p>
            <a:fld id="{829CC3BE-542B-408C-8C6B-D9F775C2828C}" type="datetimeFigureOut">
              <a:rPr lang="el-GR" smtClean="0"/>
              <a:pPr/>
              <a:t>20/5/2021</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67FE873A-8D14-4442-B84D-E7A2AC341F48}"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829CC3BE-542B-408C-8C6B-D9F775C2828C}" type="datetimeFigureOut">
              <a:rPr lang="el-GR" smtClean="0"/>
              <a:pPr/>
              <a:t>20/5/2021</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67FE873A-8D14-4442-B84D-E7A2AC341F48}"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829CC3BE-542B-408C-8C6B-D9F775C2828C}" type="datetimeFigureOut">
              <a:rPr lang="el-GR" smtClean="0"/>
              <a:pPr/>
              <a:t>20/5/2021</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67FE873A-8D14-4442-B84D-E7A2AC341F48}"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l-GR"/>
              <a:t>Kλικ για επεξεργασία του τίτλου</a:t>
            </a:r>
            <a:endParaRPr kumimoji="0" lang="en-US"/>
          </a:p>
        </p:txBody>
      </p:sp>
      <p:sp>
        <p:nvSpPr>
          <p:cNvPr id="3" name="2 - Θέση κειμένου"/>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a:t>Kλικ για επεξεργασία των στυλ του υποδείγματος</a:t>
            </a:r>
          </a:p>
        </p:txBody>
      </p:sp>
      <p:sp>
        <p:nvSpPr>
          <p:cNvPr id="4" name="3 - Θέση περιεχομένου"/>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4 - Θέση ημερομηνίας"/>
          <p:cNvSpPr>
            <a:spLocks noGrp="1"/>
          </p:cNvSpPr>
          <p:nvPr>
            <p:ph type="dt" sz="half" idx="10"/>
          </p:nvPr>
        </p:nvSpPr>
        <p:spPr/>
        <p:txBody>
          <a:bodyPr/>
          <a:lstStyle/>
          <a:p>
            <a:fld id="{829CC3BE-542B-408C-8C6B-D9F775C2828C}" type="datetimeFigureOut">
              <a:rPr lang="el-GR" smtClean="0"/>
              <a:pPr/>
              <a:t>20/5/2021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67FE873A-8D14-4442-B84D-E7A2AC341F48}"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l-GR"/>
              <a:t>Kλικ για επεξεργασία του τίτλου</a:t>
            </a:r>
            <a:endParaRPr kumimoji="0" lang="en-US"/>
          </a:p>
        </p:txBody>
      </p:sp>
      <p:sp>
        <p:nvSpPr>
          <p:cNvPr id="3" name="2 - Θέση εικόνας"/>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l-GR">
                <a:solidFill>
                  <a:schemeClr val="lt1"/>
                </a:solidFill>
                <a:latin typeface="+mn-lt"/>
                <a:ea typeface="+mn-ea"/>
                <a:cs typeface="+mn-cs"/>
              </a:rPr>
              <a:t>Κάντε κλικ στο εικονίδιο για να προσθέσετε μια εικόνα</a:t>
            </a:r>
            <a:endParaRPr kumimoji="0" lang="en-US" dirty="0">
              <a:solidFill>
                <a:schemeClr val="lt1"/>
              </a:solidFill>
              <a:latin typeface="+mn-lt"/>
              <a:ea typeface="+mn-ea"/>
              <a:cs typeface="+mn-cs"/>
            </a:endParaRPr>
          </a:p>
        </p:txBody>
      </p:sp>
      <p:sp>
        <p:nvSpPr>
          <p:cNvPr id="4" name="3 - Θέση κειμένου"/>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829CC3BE-542B-408C-8C6B-D9F775C2828C}" type="datetimeFigureOut">
              <a:rPr lang="el-GR" smtClean="0"/>
              <a:pPr/>
              <a:t>20/5/2021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67FE873A-8D14-4442-B84D-E7A2AC341F48}"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21 - Θέση τίτλου"/>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l-GR"/>
              <a:t>Kλικ για επεξεργασία του τίτλου</a:t>
            </a:r>
            <a:endParaRPr kumimoji="0" lang="en-US"/>
          </a:p>
        </p:txBody>
      </p:sp>
      <p:sp>
        <p:nvSpPr>
          <p:cNvPr id="13" name="12 - Θέση κειμένου"/>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l-GR"/>
              <a:t>Kλικ για επεξεργασία των στυλ του υποδείγματος</a:t>
            </a:r>
          </a:p>
          <a:p>
            <a:pPr lvl="1" eaLnBrk="1" latinLnBrk="0" hangingPunct="1"/>
            <a:r>
              <a:rPr kumimoji="0" lang="el-GR"/>
              <a:t>Δεύτερου επιπέδου</a:t>
            </a:r>
          </a:p>
          <a:p>
            <a:pPr lvl="2" eaLnBrk="1" latinLnBrk="0" hangingPunct="1"/>
            <a:r>
              <a:rPr kumimoji="0" lang="el-GR"/>
              <a:t>Τρίτου επιπέδου</a:t>
            </a:r>
          </a:p>
          <a:p>
            <a:pPr lvl="3" eaLnBrk="1" latinLnBrk="0" hangingPunct="1"/>
            <a:r>
              <a:rPr kumimoji="0" lang="el-GR"/>
              <a:t>Τέταρτου επιπέδου</a:t>
            </a:r>
          </a:p>
          <a:p>
            <a:pPr lvl="4" eaLnBrk="1" latinLnBrk="0" hangingPunct="1"/>
            <a:r>
              <a:rPr kumimoji="0" lang="el-GR"/>
              <a:t>Πέμπτου επιπέδου</a:t>
            </a:r>
            <a:endParaRPr kumimoji="0" lang="en-US"/>
          </a:p>
        </p:txBody>
      </p:sp>
      <p:sp>
        <p:nvSpPr>
          <p:cNvPr id="14" name="13 - Θέση ημερομηνίας"/>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829CC3BE-542B-408C-8C6B-D9F775C2828C}" type="datetimeFigureOut">
              <a:rPr lang="el-GR" smtClean="0"/>
              <a:pPr/>
              <a:t>20/5/2021</a:t>
            </a:fld>
            <a:endParaRPr lang="el-GR"/>
          </a:p>
        </p:txBody>
      </p:sp>
      <p:sp>
        <p:nvSpPr>
          <p:cNvPr id="3" name="2 - Θέση υποσέλιδου"/>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l-GR"/>
          </a:p>
        </p:txBody>
      </p:sp>
      <p:sp>
        <p:nvSpPr>
          <p:cNvPr id="23" name="22 - Θέση αριθμού διαφάνειας"/>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67FE873A-8D14-4442-B84D-E7A2AC341F48}" type="slidenum">
              <a:rPr lang="el-GR" smtClean="0"/>
              <a:pPr/>
              <a:t>‹#›</a:t>
            </a:fld>
            <a:endParaRPr lang="el-G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25A39BF-A857-4694-AA3A-6FADBC66FA69}"/>
              </a:ext>
            </a:extLst>
          </p:cNvPr>
          <p:cNvSpPr>
            <a:spLocks noGrp="1"/>
          </p:cNvSpPr>
          <p:nvPr>
            <p:ph type="ctrTitle"/>
          </p:nvPr>
        </p:nvSpPr>
        <p:spPr>
          <a:xfrm>
            <a:off x="457200" y="548680"/>
            <a:ext cx="8229600" cy="1283568"/>
          </a:xfrm>
        </p:spPr>
        <p:txBody>
          <a:bodyPr/>
          <a:lstStyle/>
          <a:p>
            <a:r>
              <a:rPr lang="el-GR" dirty="0"/>
              <a:t>ΜΟΝΤΕΛΟ ΠΑΡΑΓΩΓΗΣ</a:t>
            </a:r>
          </a:p>
        </p:txBody>
      </p:sp>
      <p:sp>
        <p:nvSpPr>
          <p:cNvPr id="3" name="Υπότιτλος 2">
            <a:extLst>
              <a:ext uri="{FF2B5EF4-FFF2-40B4-BE49-F238E27FC236}">
                <a16:creationId xmlns:a16="http://schemas.microsoft.com/office/drawing/2014/main" id="{DEE13BA9-DFCB-4D34-9D34-0E0D36C1F7C6}"/>
              </a:ext>
            </a:extLst>
          </p:cNvPr>
          <p:cNvSpPr>
            <a:spLocks noGrp="1"/>
          </p:cNvSpPr>
          <p:nvPr>
            <p:ph type="subTitle" idx="1"/>
          </p:nvPr>
        </p:nvSpPr>
        <p:spPr>
          <a:xfrm>
            <a:off x="1371600" y="2552700"/>
            <a:ext cx="6400800" cy="1752600"/>
          </a:xfrm>
        </p:spPr>
        <p:txBody>
          <a:bodyPr>
            <a:normAutofit fontScale="77500" lnSpcReduction="20000"/>
          </a:bodyPr>
          <a:lstStyle/>
          <a:p>
            <a:r>
              <a:rPr lang="el-GR" dirty="0"/>
              <a:t>Να σχεδιάσετε ένα μοντέλο παραγωγής ενός προϊόντος σε 4 στάδια, δηλαδή ένα στάδιο για κάθε κομμάτι του προϊόντος. Όταν τελειώνει ένα τρέχον στάδιο για το τεμάχιο Χ1, αυτό προωθείται στο επόμενο στάδιο, ενώ  το τρέχον στάδιο αναλαμβάνει το επόμενο τεμάχιο Χ2.</a:t>
            </a:r>
          </a:p>
        </p:txBody>
      </p:sp>
    </p:spTree>
    <p:extLst>
      <p:ext uri="{BB962C8B-B14F-4D97-AF65-F5344CB8AC3E}">
        <p14:creationId xmlns:p14="http://schemas.microsoft.com/office/powerpoint/2010/main" val="27358826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43408"/>
            <a:ext cx="8229600" cy="1143000"/>
          </a:xfrm>
        </p:spPr>
        <p:txBody>
          <a:bodyPr>
            <a:normAutofit fontScale="90000"/>
          </a:bodyPr>
          <a:lstStyle/>
          <a:p>
            <a:r>
              <a:rPr lang="en-US" dirty="0"/>
              <a:t>MONTE</a:t>
            </a:r>
            <a:r>
              <a:rPr lang="el-GR" dirty="0"/>
              <a:t>ΛΟ ΣΤΑΔΙΩΝ ΠΑΡΑΓΩΓΗΣ</a:t>
            </a:r>
          </a:p>
        </p:txBody>
      </p:sp>
      <p:pic>
        <p:nvPicPr>
          <p:cNvPr id="4" name="Εικόνα 3">
            <a:extLst>
              <a:ext uri="{FF2B5EF4-FFF2-40B4-BE49-F238E27FC236}">
                <a16:creationId xmlns:a16="http://schemas.microsoft.com/office/drawing/2014/main" id="{0666B7D2-50C5-4132-992C-3EBACB119AC3}"/>
              </a:ext>
            </a:extLst>
          </p:cNvPr>
          <p:cNvPicPr>
            <a:picLocks noChangeAspect="1"/>
          </p:cNvPicPr>
          <p:nvPr/>
        </p:nvPicPr>
        <p:blipFill>
          <a:blip r:embed="rId3"/>
          <a:stretch>
            <a:fillRect/>
          </a:stretch>
        </p:blipFill>
        <p:spPr>
          <a:xfrm>
            <a:off x="1403648" y="1124744"/>
            <a:ext cx="5472608" cy="4807176"/>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9C723DE-A310-4F1F-B775-FB3A59FFFE27}"/>
              </a:ext>
            </a:extLst>
          </p:cNvPr>
          <p:cNvSpPr>
            <a:spLocks noGrp="1"/>
          </p:cNvSpPr>
          <p:nvPr>
            <p:ph type="title"/>
          </p:nvPr>
        </p:nvSpPr>
        <p:spPr/>
        <p:txBody>
          <a:bodyPr>
            <a:normAutofit fontScale="90000"/>
          </a:bodyPr>
          <a:lstStyle/>
          <a:p>
            <a:r>
              <a:rPr lang="en-US" dirty="0"/>
              <a:t>MONTE</a:t>
            </a:r>
            <a:r>
              <a:rPr lang="el-GR" dirty="0"/>
              <a:t>ΛΟ ΣΤΑΔΙΩΝ ΠΑΡΑΓΩΓΗΣ</a:t>
            </a:r>
          </a:p>
        </p:txBody>
      </p:sp>
      <p:pic>
        <p:nvPicPr>
          <p:cNvPr id="5" name="Εικόνα 4">
            <a:extLst>
              <a:ext uri="{FF2B5EF4-FFF2-40B4-BE49-F238E27FC236}">
                <a16:creationId xmlns:a16="http://schemas.microsoft.com/office/drawing/2014/main" id="{1A117D82-F356-4D40-96D5-E20BB99EE986}"/>
              </a:ext>
            </a:extLst>
          </p:cNvPr>
          <p:cNvPicPr>
            <a:picLocks noChangeAspect="1"/>
          </p:cNvPicPr>
          <p:nvPr/>
        </p:nvPicPr>
        <p:blipFill>
          <a:blip r:embed="rId2"/>
          <a:stretch>
            <a:fillRect/>
          </a:stretch>
        </p:blipFill>
        <p:spPr>
          <a:xfrm>
            <a:off x="1979712" y="1417638"/>
            <a:ext cx="4536504" cy="4928236"/>
          </a:xfrm>
          <a:prstGeom prst="rect">
            <a:avLst/>
          </a:prstGeom>
        </p:spPr>
      </p:pic>
    </p:spTree>
    <p:extLst>
      <p:ext uri="{BB962C8B-B14F-4D97-AF65-F5344CB8AC3E}">
        <p14:creationId xmlns:p14="http://schemas.microsoft.com/office/powerpoint/2010/main" val="7759600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99392"/>
            <a:ext cx="8229600" cy="648072"/>
          </a:xfrm>
        </p:spPr>
        <p:txBody>
          <a:bodyPr>
            <a:normAutofit fontScale="90000"/>
          </a:bodyPr>
          <a:lstStyle/>
          <a:p>
            <a:r>
              <a:rPr lang="en-US" dirty="0"/>
              <a:t>MONTE</a:t>
            </a:r>
            <a:r>
              <a:rPr lang="el-GR" dirty="0"/>
              <a:t>ΛΟ ΣΤΑΔΙΩΝ ΠΑΡΑΓΩΓΗΣ</a:t>
            </a:r>
          </a:p>
        </p:txBody>
      </p:sp>
      <p:cxnSp>
        <p:nvCxnSpPr>
          <p:cNvPr id="9" name="8 - Ευθύγραμμο βέλος σύνδεσης"/>
          <p:cNvCxnSpPr/>
          <p:nvPr/>
        </p:nvCxnSpPr>
        <p:spPr>
          <a:xfrm flipV="1">
            <a:off x="5724128" y="3356992"/>
            <a:ext cx="504056" cy="2880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pic>
        <p:nvPicPr>
          <p:cNvPr id="1026" name="Picture 2"/>
          <p:cNvPicPr>
            <a:picLocks noChangeAspect="1" noChangeArrowheads="1"/>
          </p:cNvPicPr>
          <p:nvPr/>
        </p:nvPicPr>
        <p:blipFill>
          <a:blip r:embed="rId3" cstate="print"/>
          <a:srcRect/>
          <a:stretch>
            <a:fillRect/>
          </a:stretch>
        </p:blipFill>
        <p:spPr bwMode="auto">
          <a:xfrm>
            <a:off x="1403648" y="548981"/>
            <a:ext cx="6264696" cy="6251621"/>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B788D81-1580-400D-89FD-0B3D88A43BBC}"/>
              </a:ext>
            </a:extLst>
          </p:cNvPr>
          <p:cNvSpPr>
            <a:spLocks noGrp="1"/>
          </p:cNvSpPr>
          <p:nvPr>
            <p:ph type="title"/>
          </p:nvPr>
        </p:nvSpPr>
        <p:spPr/>
        <p:txBody>
          <a:bodyPr/>
          <a:lstStyle/>
          <a:p>
            <a:r>
              <a:rPr lang="el-GR" dirty="0"/>
              <a:t>ΈΝΑ ΤΜΗΜΑ ΙΕΡΑΡΧΙΑΣ</a:t>
            </a:r>
          </a:p>
        </p:txBody>
      </p:sp>
      <p:pic>
        <p:nvPicPr>
          <p:cNvPr id="5" name="Εικόνα 4">
            <a:extLst>
              <a:ext uri="{FF2B5EF4-FFF2-40B4-BE49-F238E27FC236}">
                <a16:creationId xmlns:a16="http://schemas.microsoft.com/office/drawing/2014/main" id="{110CD106-6ECE-45EF-9D1D-790EA9BAF701}"/>
              </a:ext>
            </a:extLst>
          </p:cNvPr>
          <p:cNvPicPr>
            <a:picLocks noChangeAspect="1"/>
          </p:cNvPicPr>
          <p:nvPr/>
        </p:nvPicPr>
        <p:blipFill>
          <a:blip r:embed="rId2"/>
          <a:stretch>
            <a:fillRect/>
          </a:stretch>
        </p:blipFill>
        <p:spPr>
          <a:xfrm>
            <a:off x="1043608" y="1556792"/>
            <a:ext cx="6851104" cy="2712969"/>
          </a:xfrm>
          <a:prstGeom prst="rect">
            <a:avLst/>
          </a:prstGeom>
        </p:spPr>
      </p:pic>
    </p:spTree>
    <p:extLst>
      <p:ext uri="{BB962C8B-B14F-4D97-AF65-F5344CB8AC3E}">
        <p14:creationId xmlns:p14="http://schemas.microsoft.com/office/powerpoint/2010/main" val="38659770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E7AF750-EF85-46C9-8C93-516006FF8D3D}"/>
              </a:ext>
            </a:extLst>
          </p:cNvPr>
          <p:cNvSpPr>
            <a:spLocks noGrp="1"/>
          </p:cNvSpPr>
          <p:nvPr>
            <p:ph type="title"/>
          </p:nvPr>
        </p:nvSpPr>
        <p:spPr/>
        <p:txBody>
          <a:bodyPr/>
          <a:lstStyle/>
          <a:p>
            <a:r>
              <a:rPr lang="el-GR" dirty="0"/>
              <a:t>ΣΥΜΠΕΡΑΣΜΑΤΑ</a:t>
            </a:r>
          </a:p>
        </p:txBody>
      </p:sp>
      <p:sp>
        <p:nvSpPr>
          <p:cNvPr id="3" name="Θέση περιεχομένου 2">
            <a:extLst>
              <a:ext uri="{FF2B5EF4-FFF2-40B4-BE49-F238E27FC236}">
                <a16:creationId xmlns:a16="http://schemas.microsoft.com/office/drawing/2014/main" id="{AFD1CDC0-6848-4F0D-A755-E1F266D59981}"/>
              </a:ext>
            </a:extLst>
          </p:cNvPr>
          <p:cNvSpPr>
            <a:spLocks noGrp="1"/>
          </p:cNvSpPr>
          <p:nvPr>
            <p:ph idx="1"/>
          </p:nvPr>
        </p:nvSpPr>
        <p:spPr/>
        <p:txBody>
          <a:bodyPr/>
          <a:lstStyle/>
          <a:p>
            <a:pPr>
              <a:buFont typeface="Arial" pitchFamily="34" charset="0"/>
              <a:buChar char="•"/>
            </a:pPr>
            <a:r>
              <a:rPr lang="el-GR" dirty="0"/>
              <a:t>Πρόβλημα: Ακόμη και τα χρωματισμένα </a:t>
            </a:r>
            <a:r>
              <a:rPr lang="en-US" dirty="0"/>
              <a:t>PN</a:t>
            </a:r>
            <a:r>
              <a:rPr lang="el-GR" dirty="0"/>
              <a:t> που υλοποιούνται σε ένα δίκτυο δεν μπορούν να περιγράψουν την ιεραρχική δομή που μπορεί να έχει ένα μοντέλο</a:t>
            </a:r>
          </a:p>
          <a:p>
            <a:pPr>
              <a:buFont typeface="Arial" pitchFamily="34" charset="0"/>
              <a:buChar char="•"/>
            </a:pPr>
            <a:r>
              <a:rPr lang="el-GR" dirty="0"/>
              <a:t>Ανασύνθεση σε επιμέρους μονάδες (</a:t>
            </a:r>
            <a:r>
              <a:rPr lang="en-US" dirty="0"/>
              <a:t>modules)</a:t>
            </a:r>
            <a:endParaRPr lang="el-GR" dirty="0"/>
          </a:p>
          <a:p>
            <a:pPr>
              <a:buFont typeface="Arial" pitchFamily="34" charset="0"/>
              <a:buChar char="•"/>
            </a:pPr>
            <a:r>
              <a:rPr lang="el-GR" dirty="0"/>
              <a:t>Ευκολία στην υλοποίηση</a:t>
            </a:r>
          </a:p>
          <a:p>
            <a:pPr>
              <a:buFont typeface="Arial" pitchFamily="34" charset="0"/>
              <a:buChar char="•"/>
            </a:pPr>
            <a:r>
              <a:rPr lang="el-GR" dirty="0"/>
              <a:t>Ευκολία στον έλεγχο</a:t>
            </a:r>
          </a:p>
          <a:p>
            <a:pPr>
              <a:buFont typeface="Arial" pitchFamily="34" charset="0"/>
              <a:buChar char="•"/>
            </a:pPr>
            <a:r>
              <a:rPr lang="el-GR" dirty="0"/>
              <a:t>Ευκολία στα </a:t>
            </a:r>
            <a:r>
              <a:rPr lang="el-GR"/>
              <a:t>στατιστικά στοιχεία</a:t>
            </a:r>
          </a:p>
          <a:p>
            <a:pPr>
              <a:buFont typeface="Arial" pitchFamily="34" charset="0"/>
              <a:buChar char="•"/>
            </a:pPr>
            <a:endParaRPr lang="el-GR" dirty="0"/>
          </a:p>
          <a:p>
            <a:endParaRPr lang="el-GR" dirty="0"/>
          </a:p>
        </p:txBody>
      </p:sp>
    </p:spTree>
    <p:extLst>
      <p:ext uri="{BB962C8B-B14F-4D97-AF65-F5344CB8AC3E}">
        <p14:creationId xmlns:p14="http://schemas.microsoft.com/office/powerpoint/2010/main" val="2049765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a:t>MONTE</a:t>
            </a:r>
            <a:r>
              <a:rPr lang="el-GR" dirty="0"/>
              <a:t>ΛΟ ΔΙΑΣΩΛΗΝΩΣΗΣ</a:t>
            </a:r>
          </a:p>
        </p:txBody>
      </p:sp>
      <p:sp>
        <p:nvSpPr>
          <p:cNvPr id="6" name="5 - Θέση περιεχομένου"/>
          <p:cNvSpPr>
            <a:spLocks noGrp="1"/>
          </p:cNvSpPr>
          <p:nvPr>
            <p:ph idx="1"/>
          </p:nvPr>
        </p:nvSpPr>
        <p:spPr/>
        <p:txBody>
          <a:bodyPr>
            <a:normAutofit fontScale="77500" lnSpcReduction="20000"/>
          </a:bodyPr>
          <a:lstStyle/>
          <a:p>
            <a:r>
              <a:rPr lang="en-US" dirty="0"/>
              <a:t>P7: T</a:t>
            </a:r>
            <a:r>
              <a:rPr lang="el-GR" dirty="0"/>
              <a:t>έλος τεμαχίου</a:t>
            </a:r>
          </a:p>
          <a:p>
            <a:r>
              <a:rPr lang="en-US" dirty="0"/>
              <a:t>P8: </a:t>
            </a:r>
            <a:r>
              <a:rPr lang="el-GR" dirty="0"/>
              <a:t> Εργάτης 1 απασχολημένος</a:t>
            </a:r>
          </a:p>
          <a:p>
            <a:r>
              <a:rPr lang="en-US" dirty="0"/>
              <a:t>P9: </a:t>
            </a:r>
            <a:r>
              <a:rPr lang="el-GR" dirty="0"/>
              <a:t>Μεταβίβαση τεμαχίου από εργάτη 2 σε εργάτη 1</a:t>
            </a:r>
          </a:p>
          <a:p>
            <a:r>
              <a:rPr lang="en-US" dirty="0"/>
              <a:t>P10: </a:t>
            </a:r>
            <a:r>
              <a:rPr lang="el-GR" dirty="0"/>
              <a:t>Εργάτης 1 άεργος</a:t>
            </a:r>
          </a:p>
          <a:p>
            <a:r>
              <a:rPr lang="en-US" dirty="0"/>
              <a:t>P11: </a:t>
            </a:r>
            <a:r>
              <a:rPr lang="el-GR" dirty="0"/>
              <a:t>Εργάτης 2 άεργος</a:t>
            </a:r>
            <a:endParaRPr lang="en-US" dirty="0"/>
          </a:p>
          <a:p>
            <a:r>
              <a:rPr lang="en-US" dirty="0"/>
              <a:t>P12: </a:t>
            </a:r>
            <a:r>
              <a:rPr lang="el-GR" dirty="0"/>
              <a:t>Μεταβίβαση από εργάτη 3 προς εργάτη 2</a:t>
            </a:r>
          </a:p>
          <a:p>
            <a:r>
              <a:rPr lang="en-US" dirty="0"/>
              <a:t>P1</a:t>
            </a:r>
            <a:r>
              <a:rPr lang="el-GR" dirty="0"/>
              <a:t>3</a:t>
            </a:r>
            <a:r>
              <a:rPr lang="en-US" dirty="0"/>
              <a:t>: </a:t>
            </a:r>
            <a:r>
              <a:rPr lang="el-GR" dirty="0"/>
              <a:t>Εργάτης 2 απασχολημένος</a:t>
            </a:r>
          </a:p>
          <a:p>
            <a:r>
              <a:rPr lang="en-US" dirty="0"/>
              <a:t>P1</a:t>
            </a:r>
            <a:r>
              <a:rPr lang="el-GR" dirty="0"/>
              <a:t>4</a:t>
            </a:r>
            <a:r>
              <a:rPr lang="en-US" dirty="0"/>
              <a:t>: </a:t>
            </a:r>
            <a:r>
              <a:rPr lang="el-GR" dirty="0"/>
              <a:t>Εργάτης 3 απασχολημένος</a:t>
            </a:r>
          </a:p>
          <a:p>
            <a:r>
              <a:rPr lang="en-US" dirty="0"/>
              <a:t>P1</a:t>
            </a:r>
            <a:r>
              <a:rPr lang="el-GR" dirty="0"/>
              <a:t>5</a:t>
            </a:r>
            <a:r>
              <a:rPr lang="en-US" dirty="0"/>
              <a:t>: </a:t>
            </a:r>
            <a:r>
              <a:rPr lang="el-GR" dirty="0"/>
              <a:t>Μεταβίβαση από εργάτη 4 προς εργάτη 3</a:t>
            </a:r>
          </a:p>
          <a:p>
            <a:r>
              <a:rPr lang="en-US" dirty="0"/>
              <a:t>P1</a:t>
            </a:r>
            <a:r>
              <a:rPr lang="el-GR" dirty="0"/>
              <a:t>6</a:t>
            </a:r>
            <a:r>
              <a:rPr lang="en-US" dirty="0"/>
              <a:t>: </a:t>
            </a:r>
            <a:r>
              <a:rPr lang="el-GR" dirty="0"/>
              <a:t>Εργάτης 3 άεργος</a:t>
            </a:r>
          </a:p>
          <a:p>
            <a:r>
              <a:rPr lang="en-US" dirty="0"/>
              <a:t>P1</a:t>
            </a:r>
            <a:r>
              <a:rPr lang="el-GR" dirty="0"/>
              <a:t>7</a:t>
            </a:r>
            <a:r>
              <a:rPr lang="en-US" dirty="0"/>
              <a:t>: </a:t>
            </a:r>
            <a:r>
              <a:rPr lang="el-GR" dirty="0"/>
              <a:t>Εργάτης 4 άεργος</a:t>
            </a:r>
          </a:p>
          <a:p>
            <a:r>
              <a:rPr lang="en-US" dirty="0"/>
              <a:t>P18: </a:t>
            </a:r>
            <a:r>
              <a:rPr lang="el-GR" dirty="0"/>
              <a:t>Εργάτης 4 απασχολημένος, </a:t>
            </a:r>
          </a:p>
          <a:p>
            <a:r>
              <a:rPr lang="en-US" dirty="0"/>
              <a:t>P19: </a:t>
            </a:r>
            <a:r>
              <a:rPr lang="el-GR" dirty="0"/>
              <a:t>Συγχρονισμός</a:t>
            </a:r>
          </a:p>
          <a:p>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a:t>MONTE</a:t>
            </a:r>
            <a:r>
              <a:rPr lang="el-GR" dirty="0"/>
              <a:t>ΛΟ ΔΙΑΣΩΛΗΝΩΣΗΣ</a:t>
            </a:r>
          </a:p>
        </p:txBody>
      </p:sp>
      <p:sp>
        <p:nvSpPr>
          <p:cNvPr id="6" name="5 - Θέση περιεχομένου"/>
          <p:cNvSpPr>
            <a:spLocks noGrp="1"/>
          </p:cNvSpPr>
          <p:nvPr>
            <p:ph idx="1"/>
          </p:nvPr>
        </p:nvSpPr>
        <p:spPr/>
        <p:txBody>
          <a:bodyPr>
            <a:normAutofit lnSpcReduction="10000"/>
          </a:bodyPr>
          <a:lstStyle/>
          <a:p>
            <a:r>
              <a:rPr lang="en-US" dirty="0"/>
              <a:t>t8: </a:t>
            </a:r>
            <a:r>
              <a:rPr lang="el-GR" dirty="0"/>
              <a:t> Ολοκλήρωσε τεμάχιο</a:t>
            </a:r>
          </a:p>
          <a:p>
            <a:r>
              <a:rPr lang="en-US" dirty="0"/>
              <a:t>t9: </a:t>
            </a:r>
            <a:r>
              <a:rPr lang="el-GR" dirty="0"/>
              <a:t> Ελευθέρωσε Ε1</a:t>
            </a:r>
          </a:p>
          <a:p>
            <a:r>
              <a:rPr lang="en-US" dirty="0"/>
              <a:t>t10: </a:t>
            </a:r>
            <a:r>
              <a:rPr lang="el-GR" dirty="0"/>
              <a:t>Μετάφερε από Εργάτη 2 σε 1</a:t>
            </a:r>
          </a:p>
          <a:p>
            <a:r>
              <a:rPr lang="en-US" dirty="0"/>
              <a:t>t11: </a:t>
            </a:r>
            <a:r>
              <a:rPr lang="el-GR" dirty="0"/>
              <a:t>Όρισε κατάσταση των εργατών 1 και 2</a:t>
            </a:r>
          </a:p>
          <a:p>
            <a:r>
              <a:rPr lang="en-US" dirty="0"/>
              <a:t>t12: </a:t>
            </a:r>
            <a:r>
              <a:rPr lang="el-GR" dirty="0"/>
              <a:t>Μετάφερε από Εργάτη 3 σε 2</a:t>
            </a:r>
          </a:p>
          <a:p>
            <a:r>
              <a:rPr lang="en-US" dirty="0"/>
              <a:t>t13: </a:t>
            </a:r>
            <a:r>
              <a:rPr lang="el-GR" dirty="0"/>
              <a:t>Όρισε κατάσταση των εργατών 2 και 3</a:t>
            </a:r>
          </a:p>
          <a:p>
            <a:r>
              <a:rPr lang="en-US" dirty="0"/>
              <a:t>t14: </a:t>
            </a:r>
            <a:r>
              <a:rPr lang="el-GR" dirty="0"/>
              <a:t>Όρισε κατάσταση των εργατών 3 και 4</a:t>
            </a:r>
          </a:p>
          <a:p>
            <a:r>
              <a:rPr lang="en-US" dirty="0"/>
              <a:t>t15: </a:t>
            </a:r>
            <a:r>
              <a:rPr lang="el-GR" dirty="0"/>
              <a:t>Μετάφερε από Εργάτη 4 σε 3</a:t>
            </a:r>
          </a:p>
          <a:p>
            <a:r>
              <a:rPr lang="en-US" dirty="0"/>
              <a:t>t16: </a:t>
            </a:r>
            <a:r>
              <a:rPr lang="el-GR" dirty="0"/>
              <a:t>Συγχρόνισε και θέσε απασχολημένο τον Εργάτη 4 (αρχή νέας παραγωγής)</a:t>
            </a:r>
          </a:p>
          <a:p>
            <a:endParaRPr lang="el-G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ποκορύφωμα">
  <a:themeElements>
    <a:clrScheme name="Αποκορύφωμα">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Αποκορύφωμα">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Αποκορύφωμα">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455</TotalTime>
  <Words>1085</Words>
  <Application>Microsoft Office PowerPoint</Application>
  <PresentationFormat>Προβολή στην οθόνη (4:3)</PresentationFormat>
  <Paragraphs>115</Paragraphs>
  <Slides>8</Slides>
  <Notes>4</Notes>
  <HiddenSlides>0</HiddenSlides>
  <MMClips>0</MMClips>
  <ScaleCrop>false</ScaleCrop>
  <HeadingPairs>
    <vt:vector size="6" baseType="variant">
      <vt:variant>
        <vt:lpstr>Γραμματοσειρές που χρησιμοποιούνται</vt:lpstr>
      </vt:variant>
      <vt:variant>
        <vt:i4>8</vt:i4>
      </vt:variant>
      <vt:variant>
        <vt:lpstr>Θέμα</vt:lpstr>
      </vt:variant>
      <vt:variant>
        <vt:i4>1</vt:i4>
      </vt:variant>
      <vt:variant>
        <vt:lpstr>Τίτλοι διαφανειών</vt:lpstr>
      </vt:variant>
      <vt:variant>
        <vt:i4>8</vt:i4>
      </vt:variant>
    </vt:vector>
  </HeadingPairs>
  <TitlesOfParts>
    <vt:vector size="17" baseType="lpstr">
      <vt:lpstr>Arial</vt:lpstr>
      <vt:lpstr>Book Antiqua</vt:lpstr>
      <vt:lpstr>Calibri</vt:lpstr>
      <vt:lpstr>Lucida Sans</vt:lpstr>
      <vt:lpstr>Times New Roman</vt:lpstr>
      <vt:lpstr>Wingdings</vt:lpstr>
      <vt:lpstr>Wingdings 2</vt:lpstr>
      <vt:lpstr>Wingdings 3</vt:lpstr>
      <vt:lpstr>Αποκορύφωμα</vt:lpstr>
      <vt:lpstr>ΜΟΝΤΕΛΟ ΠΑΡΑΓΩΓΗΣ</vt:lpstr>
      <vt:lpstr>MONTEΛΟ ΣΤΑΔΙΩΝ ΠΑΡΑΓΩΓΗΣ</vt:lpstr>
      <vt:lpstr>MONTEΛΟ ΣΤΑΔΙΩΝ ΠΑΡΑΓΩΓΗΣ</vt:lpstr>
      <vt:lpstr>MONTEΛΟ ΣΤΑΔΙΩΝ ΠΑΡΑΓΩΓΗΣ</vt:lpstr>
      <vt:lpstr>ΈΝΑ ΤΜΗΜΑ ΙΕΡΑΡΧΙΑΣ</vt:lpstr>
      <vt:lpstr>ΣΥΜΠΕΡΑΣΜΑΤΑ</vt:lpstr>
      <vt:lpstr>MONTEΛΟ ΔΙΑΣΩΛΗΝΩΣΗΣ</vt:lpstr>
      <vt:lpstr>MONTEΛΟ ΔΙΑΣΩΛΗΝΩΣΗΣ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MONTEΛΟ ΔΙΑΣΩΛΗΝΩΣΗΣ</dc:title>
  <dc:creator>Σταύρος</dc:creator>
  <cp:lastModifiedBy>Stavros Souravlas</cp:lastModifiedBy>
  <cp:revision>14</cp:revision>
  <dcterms:created xsi:type="dcterms:W3CDTF">2020-05-10T06:02:11Z</dcterms:created>
  <dcterms:modified xsi:type="dcterms:W3CDTF">2021-05-20T12:46:42Z</dcterms:modified>
</cp:coreProperties>
</file>