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4" r:id="rId6"/>
    <p:sldId id="266" r:id="rId7"/>
    <p:sldId id="270" r:id="rId8"/>
    <p:sldId id="271" r:id="rId9"/>
    <p:sldId id="272" r:id="rId10"/>
    <p:sldId id="275" r:id="rId11"/>
    <p:sldId id="273" r:id="rId12"/>
    <p:sldId id="277" r:id="rId13"/>
    <p:sldId id="280" r:id="rId14"/>
    <p:sldId id="278" r:id="rId15"/>
    <p:sldId id="281" r:id="rId16"/>
    <p:sldId id="283" r:id="rId17"/>
    <p:sldId id="284" r:id="rId18"/>
    <p:sldId id="285" r:id="rId19"/>
    <p:sldId id="286" r:id="rId20"/>
    <p:sldId id="287" r:id="rId21"/>
    <p:sldId id="288"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835"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mitris Kyrkilis" userId="e96603508ab75866" providerId="LiveId" clId="{558CA9F5-34FB-C044-98A0-8D4EEE5D8C8E}"/>
    <pc:docChg chg="modSld">
      <pc:chgData name="Dimitris Kyrkilis" userId="e96603508ab75866" providerId="LiveId" clId="{558CA9F5-34FB-C044-98A0-8D4EEE5D8C8E}" dt="2020-04-01T09:37:11.062" v="6" actId="20577"/>
      <pc:docMkLst>
        <pc:docMk/>
      </pc:docMkLst>
      <pc:sldChg chg="modSp">
        <pc:chgData name="Dimitris Kyrkilis" userId="e96603508ab75866" providerId="LiveId" clId="{558CA9F5-34FB-C044-98A0-8D4EEE5D8C8E}" dt="2020-04-01T09:37:11.062" v="6" actId="20577"/>
        <pc:sldMkLst>
          <pc:docMk/>
          <pc:sldMk cId="554164281" sldId="258"/>
        </pc:sldMkLst>
        <pc:spChg chg="mod">
          <ac:chgData name="Dimitris Kyrkilis" userId="e96603508ab75866" providerId="LiveId" clId="{558CA9F5-34FB-C044-98A0-8D4EEE5D8C8E}" dt="2020-04-01T09:37:11.062" v="6" actId="20577"/>
          <ac:spMkLst>
            <pc:docMk/>
            <pc:sldMk cId="554164281" sldId="258"/>
            <ac:spMk id="14" creationId="{00000000-0000-0000-0000-000000000000}"/>
          </ac:spMkLst>
        </pc:spChg>
      </pc:sldChg>
    </pc:docChg>
  </pc:docChgLst>
  <pc:docChgLst>
    <pc:chgData name="Dimitris Kyrkilis" userId="e96603508ab75866" providerId="LiveId" clId="{86D813D2-EF57-3C43-B1CB-9AF8ECAE790B}"/>
    <pc:docChg chg="undo custSel addSld delSld modSld">
      <pc:chgData name="Dimitris Kyrkilis" userId="e96603508ab75866" providerId="LiveId" clId="{86D813D2-EF57-3C43-B1CB-9AF8ECAE790B}" dt="2020-04-05T14:04:25.345" v="15074" actId="122"/>
      <pc:docMkLst>
        <pc:docMk/>
      </pc:docMkLst>
      <pc:sldChg chg="modSp new">
        <pc:chgData name="Dimitris Kyrkilis" userId="e96603508ab75866" providerId="LiveId" clId="{86D813D2-EF57-3C43-B1CB-9AF8ECAE790B}" dt="2020-04-01T11:32:14.470" v="2066" actId="20577"/>
        <pc:sldMkLst>
          <pc:docMk/>
          <pc:sldMk cId="3794404287" sldId="259"/>
        </pc:sldMkLst>
        <pc:spChg chg="mod">
          <ac:chgData name="Dimitris Kyrkilis" userId="e96603508ab75866" providerId="LiveId" clId="{86D813D2-EF57-3C43-B1CB-9AF8ECAE790B}" dt="2020-04-01T10:05:18.432" v="13" actId="122"/>
          <ac:spMkLst>
            <pc:docMk/>
            <pc:sldMk cId="3794404287" sldId="259"/>
            <ac:spMk id="2" creationId="{ABC14469-C47D-F246-B509-6286D73F9F54}"/>
          </ac:spMkLst>
        </pc:spChg>
        <pc:spChg chg="mod">
          <ac:chgData name="Dimitris Kyrkilis" userId="e96603508ab75866" providerId="LiveId" clId="{86D813D2-EF57-3C43-B1CB-9AF8ECAE790B}" dt="2020-04-01T11:32:14.470" v="2066" actId="20577"/>
          <ac:spMkLst>
            <pc:docMk/>
            <pc:sldMk cId="3794404287" sldId="259"/>
            <ac:spMk id="3" creationId="{B2C0C7A2-B4EA-5443-9991-AA5E09EAA13E}"/>
          </ac:spMkLst>
        </pc:spChg>
      </pc:sldChg>
      <pc:sldChg chg="add del">
        <pc:chgData name="Dimitris Kyrkilis" userId="e96603508ab75866" providerId="LiveId" clId="{86D813D2-EF57-3C43-B1CB-9AF8ECAE790B}" dt="2020-04-01T10:49:12.400" v="777" actId="21"/>
        <pc:sldMkLst>
          <pc:docMk/>
          <pc:sldMk cId="211335103" sldId="260"/>
        </pc:sldMkLst>
      </pc:sldChg>
      <pc:sldChg chg="modSp new">
        <pc:chgData name="Dimitris Kyrkilis" userId="e96603508ab75866" providerId="LiveId" clId="{86D813D2-EF57-3C43-B1CB-9AF8ECAE790B}" dt="2020-04-01T11:35:03.778" v="2085" actId="20577"/>
        <pc:sldMkLst>
          <pc:docMk/>
          <pc:sldMk cId="290001076" sldId="261"/>
        </pc:sldMkLst>
        <pc:spChg chg="mod">
          <ac:chgData name="Dimitris Kyrkilis" userId="e96603508ab75866" providerId="LiveId" clId="{86D813D2-EF57-3C43-B1CB-9AF8ECAE790B}" dt="2020-04-01T10:23:58.953" v="472" actId="122"/>
          <ac:spMkLst>
            <pc:docMk/>
            <pc:sldMk cId="290001076" sldId="261"/>
            <ac:spMk id="2" creationId="{5731E389-14ED-E94F-9FFF-DF383D4250F8}"/>
          </ac:spMkLst>
        </pc:spChg>
        <pc:spChg chg="mod">
          <ac:chgData name="Dimitris Kyrkilis" userId="e96603508ab75866" providerId="LiveId" clId="{86D813D2-EF57-3C43-B1CB-9AF8ECAE790B}" dt="2020-04-01T11:35:03.778" v="2085" actId="20577"/>
          <ac:spMkLst>
            <pc:docMk/>
            <pc:sldMk cId="290001076" sldId="261"/>
            <ac:spMk id="3" creationId="{C47BAF2B-A3C4-2A40-8770-C207FE1CF2C3}"/>
          </ac:spMkLst>
        </pc:spChg>
      </pc:sldChg>
      <pc:sldChg chg="modSp new del">
        <pc:chgData name="Dimitris Kyrkilis" userId="e96603508ab75866" providerId="LiveId" clId="{86D813D2-EF57-3C43-B1CB-9AF8ECAE790B}" dt="2020-04-01T10:52:32.532" v="782" actId="21"/>
        <pc:sldMkLst>
          <pc:docMk/>
          <pc:sldMk cId="721948291" sldId="262"/>
        </pc:sldMkLst>
        <pc:spChg chg="mod">
          <ac:chgData name="Dimitris Kyrkilis" userId="e96603508ab75866" providerId="LiveId" clId="{86D813D2-EF57-3C43-B1CB-9AF8ECAE790B}" dt="2020-04-01T10:51:15.616" v="779" actId="22"/>
          <ac:spMkLst>
            <pc:docMk/>
            <pc:sldMk cId="721948291" sldId="262"/>
            <ac:spMk id="3" creationId="{8D759940-E882-8F47-87E5-A230F89663BE}"/>
          </ac:spMkLst>
        </pc:spChg>
      </pc:sldChg>
      <pc:sldChg chg="new del">
        <pc:chgData name="Dimitris Kyrkilis" userId="e96603508ab75866" providerId="LiveId" clId="{86D813D2-EF57-3C43-B1CB-9AF8ECAE790B}" dt="2020-04-01T10:52:36.073" v="783" actId="21"/>
        <pc:sldMkLst>
          <pc:docMk/>
          <pc:sldMk cId="2269857872" sldId="263"/>
        </pc:sldMkLst>
      </pc:sldChg>
      <pc:sldChg chg="delSp modSp add">
        <pc:chgData name="Dimitris Kyrkilis" userId="e96603508ab75866" providerId="LiveId" clId="{86D813D2-EF57-3C43-B1CB-9AF8ECAE790B}" dt="2020-04-01T11:37:27.076" v="2120" actId="20577"/>
        <pc:sldMkLst>
          <pc:docMk/>
          <pc:sldMk cId="3386623238" sldId="264"/>
        </pc:sldMkLst>
        <pc:spChg chg="mod">
          <ac:chgData name="Dimitris Kyrkilis" userId="e96603508ab75866" providerId="LiveId" clId="{86D813D2-EF57-3C43-B1CB-9AF8ECAE790B}" dt="2020-04-01T11:37:27.076" v="2120" actId="20577"/>
          <ac:spMkLst>
            <pc:docMk/>
            <pc:sldMk cId="3386623238" sldId="264"/>
            <ac:spMk id="3" creationId="{74A71C72-83EE-4E77-B1F8-72E3A1D3F7BC}"/>
          </ac:spMkLst>
        </pc:spChg>
        <pc:spChg chg="mod">
          <ac:chgData name="Dimitris Kyrkilis" userId="e96603508ab75866" providerId="LiveId" clId="{86D813D2-EF57-3C43-B1CB-9AF8ECAE790B}" dt="2020-04-01T11:01:20.064" v="1297" actId="1076"/>
          <ac:spMkLst>
            <pc:docMk/>
            <pc:sldMk cId="3386623238" sldId="264"/>
            <ac:spMk id="6" creationId="{00000000-0000-0000-0000-000000000000}"/>
          </ac:spMkLst>
        </pc:spChg>
        <pc:spChg chg="del mod">
          <ac:chgData name="Dimitris Kyrkilis" userId="e96603508ab75866" providerId="LiveId" clId="{86D813D2-EF57-3C43-B1CB-9AF8ECAE790B}" dt="2020-04-01T10:53:46.151" v="884" actId="478"/>
          <ac:spMkLst>
            <pc:docMk/>
            <pc:sldMk cId="3386623238" sldId="264"/>
            <ac:spMk id="11" creationId="{00000000-0000-0000-0000-000000000000}"/>
          </ac:spMkLst>
        </pc:spChg>
        <pc:spChg chg="mod">
          <ac:chgData name="Dimitris Kyrkilis" userId="e96603508ab75866" providerId="LiveId" clId="{86D813D2-EF57-3C43-B1CB-9AF8ECAE790B}" dt="2020-04-01T10:52:46.151" v="809" actId="20577"/>
          <ac:spMkLst>
            <pc:docMk/>
            <pc:sldMk cId="3386623238" sldId="264"/>
            <ac:spMk id="20" creationId="{00000000-0000-0000-0000-000000000000}"/>
          </ac:spMkLst>
        </pc:spChg>
      </pc:sldChg>
      <pc:sldChg chg="new del">
        <pc:chgData name="Dimitris Kyrkilis" userId="e96603508ab75866" providerId="LiveId" clId="{86D813D2-EF57-3C43-B1CB-9AF8ECAE790B}" dt="2020-04-01T11:26:59.798" v="1906" actId="21"/>
        <pc:sldMkLst>
          <pc:docMk/>
          <pc:sldMk cId="3280544689" sldId="265"/>
        </pc:sldMkLst>
      </pc:sldChg>
      <pc:sldChg chg="modSp add">
        <pc:chgData name="Dimitris Kyrkilis" userId="e96603508ab75866" providerId="LiveId" clId="{86D813D2-EF57-3C43-B1CB-9AF8ECAE790B}" dt="2020-04-01T11:26:07.133" v="1905" actId="6549"/>
        <pc:sldMkLst>
          <pc:docMk/>
          <pc:sldMk cId="948368572" sldId="266"/>
        </pc:sldMkLst>
        <pc:spChg chg="mod">
          <ac:chgData name="Dimitris Kyrkilis" userId="e96603508ab75866" providerId="LiveId" clId="{86D813D2-EF57-3C43-B1CB-9AF8ECAE790B}" dt="2020-04-01T11:24:09.010" v="1901" actId="1076"/>
          <ac:spMkLst>
            <pc:docMk/>
            <pc:sldMk cId="948368572" sldId="266"/>
            <ac:spMk id="3" creationId="{00000000-0000-0000-0000-000000000000}"/>
          </ac:spMkLst>
        </pc:spChg>
        <pc:spChg chg="mod">
          <ac:chgData name="Dimitris Kyrkilis" userId="e96603508ab75866" providerId="LiveId" clId="{86D813D2-EF57-3C43-B1CB-9AF8ECAE790B}" dt="2020-04-01T11:26:07.133" v="1905" actId="6549"/>
          <ac:spMkLst>
            <pc:docMk/>
            <pc:sldMk cId="948368572" sldId="266"/>
            <ac:spMk id="8" creationId="{00000000-0000-0000-0000-000000000000}"/>
          </ac:spMkLst>
        </pc:spChg>
        <pc:spChg chg="mod">
          <ac:chgData name="Dimitris Kyrkilis" userId="e96603508ab75866" providerId="LiveId" clId="{86D813D2-EF57-3C43-B1CB-9AF8ECAE790B}" dt="2020-04-01T11:06:23.380" v="1548" actId="1076"/>
          <ac:spMkLst>
            <pc:docMk/>
            <pc:sldMk cId="948368572" sldId="266"/>
            <ac:spMk id="10" creationId="{00000000-0000-0000-0000-000000000000}"/>
          </ac:spMkLst>
        </pc:spChg>
        <pc:spChg chg="mod">
          <ac:chgData name="Dimitris Kyrkilis" userId="e96603508ab75866" providerId="LiveId" clId="{86D813D2-EF57-3C43-B1CB-9AF8ECAE790B}" dt="2020-04-01T11:06:46.111" v="1553" actId="14100"/>
          <ac:spMkLst>
            <pc:docMk/>
            <pc:sldMk cId="948368572" sldId="266"/>
            <ac:spMk id="17" creationId="{00000000-0000-0000-0000-000000000000}"/>
          </ac:spMkLst>
        </pc:spChg>
        <pc:spChg chg="mod">
          <ac:chgData name="Dimitris Kyrkilis" userId="e96603508ab75866" providerId="LiveId" clId="{86D813D2-EF57-3C43-B1CB-9AF8ECAE790B}" dt="2020-04-01T11:06:29.306" v="1552" actId="6549"/>
          <ac:spMkLst>
            <pc:docMk/>
            <pc:sldMk cId="948368572" sldId="266"/>
            <ac:spMk id="19" creationId="{00000000-0000-0000-0000-000000000000}"/>
          </ac:spMkLst>
        </pc:spChg>
        <pc:spChg chg="mod">
          <ac:chgData name="Dimitris Kyrkilis" userId="e96603508ab75866" providerId="LiveId" clId="{86D813D2-EF57-3C43-B1CB-9AF8ECAE790B}" dt="2020-04-01T11:04:00.101" v="1388" actId="20577"/>
          <ac:spMkLst>
            <pc:docMk/>
            <pc:sldMk cId="948368572" sldId="266"/>
            <ac:spMk id="21" creationId="{00000000-0000-0000-0000-000000000000}"/>
          </ac:spMkLst>
        </pc:spChg>
        <pc:spChg chg="mod">
          <ac:chgData name="Dimitris Kyrkilis" userId="e96603508ab75866" providerId="LiveId" clId="{86D813D2-EF57-3C43-B1CB-9AF8ECAE790B}" dt="2020-04-01T11:11:35.990" v="1783" actId="1076"/>
          <ac:spMkLst>
            <pc:docMk/>
            <pc:sldMk cId="948368572" sldId="266"/>
            <ac:spMk id="56322" creationId="{00000000-0000-0000-0000-000000000000}"/>
          </ac:spMkLst>
        </pc:spChg>
      </pc:sldChg>
      <pc:sldChg chg="addSp delSp modSp new del mod modClrScheme chgLayout">
        <pc:chgData name="Dimitris Kyrkilis" userId="e96603508ab75866" providerId="LiveId" clId="{86D813D2-EF57-3C43-B1CB-9AF8ECAE790B}" dt="2020-04-04T11:45:58.437" v="4676" actId="21"/>
        <pc:sldMkLst>
          <pc:docMk/>
          <pc:sldMk cId="3496623686" sldId="267"/>
        </pc:sldMkLst>
        <pc:spChg chg="add">
          <ac:chgData name="Dimitris Kyrkilis" userId="e96603508ab75866" providerId="LiveId" clId="{86D813D2-EF57-3C43-B1CB-9AF8ECAE790B}" dt="2020-04-04T11:23:42.424" v="4299" actId="22"/>
          <ac:spMkLst>
            <pc:docMk/>
            <pc:sldMk cId="3496623686" sldId="267"/>
            <ac:spMk id="3" creationId="{31E25DA4-E956-C747-8253-6C421F8615A0}"/>
          </ac:spMkLst>
        </pc:spChg>
        <pc:spChg chg="add mod ord">
          <ac:chgData name="Dimitris Kyrkilis" userId="e96603508ab75866" providerId="LiveId" clId="{86D813D2-EF57-3C43-B1CB-9AF8ECAE790B}" dt="2020-04-04T11:35:19.116" v="4451" actId="700"/>
          <ac:spMkLst>
            <pc:docMk/>
            <pc:sldMk cId="3496623686" sldId="267"/>
            <ac:spMk id="4" creationId="{2BAE71C5-E918-4845-99A8-5A2EF9AC3555}"/>
          </ac:spMkLst>
        </pc:spChg>
        <pc:spChg chg="add mod ord">
          <ac:chgData name="Dimitris Kyrkilis" userId="e96603508ab75866" providerId="LiveId" clId="{86D813D2-EF57-3C43-B1CB-9AF8ECAE790B}" dt="2020-04-04T11:35:36.252" v="4452" actId="21"/>
          <ac:spMkLst>
            <pc:docMk/>
            <pc:sldMk cId="3496623686" sldId="267"/>
            <ac:spMk id="5" creationId="{7ADFB53E-DA3A-094F-853A-9C608CAC3CF3}"/>
          </ac:spMkLst>
        </pc:spChg>
        <pc:spChg chg="add del">
          <ac:chgData name="Dimitris Kyrkilis" userId="e96603508ab75866" providerId="LiveId" clId="{86D813D2-EF57-3C43-B1CB-9AF8ECAE790B}" dt="2020-04-04T11:32:17.308" v="4445" actId="1155"/>
          <ac:spMkLst>
            <pc:docMk/>
            <pc:sldMk cId="3496623686" sldId="267"/>
            <ac:spMk id="6" creationId="{377D3871-137E-AE4F-9326-4F39D89F4E78}"/>
          </ac:spMkLst>
        </pc:spChg>
        <pc:spChg chg="add del">
          <ac:chgData name="Dimitris Kyrkilis" userId="e96603508ab75866" providerId="LiveId" clId="{86D813D2-EF57-3C43-B1CB-9AF8ECAE790B}" dt="2020-04-04T11:34:39.397" v="4449" actId="1155"/>
          <ac:spMkLst>
            <pc:docMk/>
            <pc:sldMk cId="3496623686" sldId="267"/>
            <ac:spMk id="7" creationId="{E8885C40-47CD-814A-8EFA-AFB6EBA03EBF}"/>
          </ac:spMkLst>
        </pc:spChg>
      </pc:sldChg>
      <pc:sldChg chg="new del">
        <pc:chgData name="Dimitris Kyrkilis" userId="e96603508ab75866" providerId="LiveId" clId="{86D813D2-EF57-3C43-B1CB-9AF8ECAE790B}" dt="2020-04-01T11:43:05.390" v="2460" actId="21"/>
        <pc:sldMkLst>
          <pc:docMk/>
          <pc:sldMk cId="1750379126" sldId="268"/>
        </pc:sldMkLst>
      </pc:sldChg>
      <pc:sldChg chg="new del">
        <pc:chgData name="Dimitris Kyrkilis" userId="e96603508ab75866" providerId="LiveId" clId="{86D813D2-EF57-3C43-B1CB-9AF8ECAE790B}" dt="2020-04-01T11:37:40.718" v="2121" actId="21"/>
        <pc:sldMkLst>
          <pc:docMk/>
          <pc:sldMk cId="1268183316" sldId="269"/>
        </pc:sldMkLst>
      </pc:sldChg>
      <pc:sldChg chg="modSp add">
        <pc:chgData name="Dimitris Kyrkilis" userId="e96603508ab75866" providerId="LiveId" clId="{86D813D2-EF57-3C43-B1CB-9AF8ECAE790B}" dt="2020-04-01T11:42:47.798" v="2459" actId="6549"/>
        <pc:sldMkLst>
          <pc:docMk/>
          <pc:sldMk cId="1331235242" sldId="270"/>
        </pc:sldMkLst>
        <pc:spChg chg="mod">
          <ac:chgData name="Dimitris Kyrkilis" userId="e96603508ab75866" providerId="LiveId" clId="{86D813D2-EF57-3C43-B1CB-9AF8ECAE790B}" dt="2020-04-01T11:42:47.798" v="2459" actId="6549"/>
          <ac:spMkLst>
            <pc:docMk/>
            <pc:sldMk cId="1331235242" sldId="270"/>
            <ac:spMk id="3" creationId="{00000000-0000-0000-0000-000000000000}"/>
          </ac:spMkLst>
        </pc:spChg>
        <pc:spChg chg="mod">
          <ac:chgData name="Dimitris Kyrkilis" userId="e96603508ab75866" providerId="LiveId" clId="{86D813D2-EF57-3C43-B1CB-9AF8ECAE790B}" dt="2020-04-01T11:39:03.653" v="2191" actId="20577"/>
          <ac:spMkLst>
            <pc:docMk/>
            <pc:sldMk cId="1331235242" sldId="270"/>
            <ac:spMk id="4" creationId="{00000000-0000-0000-0000-000000000000}"/>
          </ac:spMkLst>
        </pc:spChg>
        <pc:spChg chg="mod">
          <ac:chgData name="Dimitris Kyrkilis" userId="e96603508ab75866" providerId="LiveId" clId="{86D813D2-EF57-3C43-B1CB-9AF8ECAE790B}" dt="2020-04-01T11:37:54.823" v="2123" actId="20577"/>
          <ac:spMkLst>
            <pc:docMk/>
            <pc:sldMk cId="1331235242" sldId="270"/>
            <ac:spMk id="15" creationId="{00000000-0000-0000-0000-000000000000}"/>
          </ac:spMkLst>
        </pc:spChg>
        <pc:spChg chg="mod">
          <ac:chgData name="Dimitris Kyrkilis" userId="e96603508ab75866" providerId="LiveId" clId="{86D813D2-EF57-3C43-B1CB-9AF8ECAE790B}" dt="2020-04-01T11:30:20.115" v="1984" actId="20577"/>
          <ac:spMkLst>
            <pc:docMk/>
            <pc:sldMk cId="1331235242" sldId="270"/>
            <ac:spMk id="20" creationId="{00000000-0000-0000-0000-000000000000}"/>
          </ac:spMkLst>
        </pc:spChg>
        <pc:spChg chg="mod">
          <ac:chgData name="Dimitris Kyrkilis" userId="e96603508ab75866" providerId="LiveId" clId="{86D813D2-EF57-3C43-B1CB-9AF8ECAE790B}" dt="2020-04-01T11:42:29.688" v="2363" actId="20577"/>
          <ac:spMkLst>
            <pc:docMk/>
            <pc:sldMk cId="1331235242" sldId="270"/>
            <ac:spMk id="43" creationId="{00000000-0000-0000-0000-000000000000}"/>
          </ac:spMkLst>
        </pc:spChg>
      </pc:sldChg>
      <pc:sldChg chg="delSp modSp add">
        <pc:chgData name="Dimitris Kyrkilis" userId="e96603508ab75866" providerId="LiveId" clId="{86D813D2-EF57-3C43-B1CB-9AF8ECAE790B}" dt="2020-04-04T11:19:21.882" v="4298" actId="20577"/>
        <pc:sldMkLst>
          <pc:docMk/>
          <pc:sldMk cId="212320393" sldId="271"/>
        </pc:sldMkLst>
        <pc:spChg chg="mod">
          <ac:chgData name="Dimitris Kyrkilis" userId="e96603508ab75866" providerId="LiveId" clId="{86D813D2-EF57-3C43-B1CB-9AF8ECAE790B}" dt="2020-04-01T11:45:13.510" v="2570" actId="20577"/>
          <ac:spMkLst>
            <pc:docMk/>
            <pc:sldMk cId="212320393" sldId="271"/>
            <ac:spMk id="3" creationId="{BC24AB96-E187-40CC-A6A0-6E04828392E0}"/>
          </ac:spMkLst>
        </pc:spChg>
        <pc:spChg chg="del mod">
          <ac:chgData name="Dimitris Kyrkilis" userId="e96603508ab75866" providerId="LiveId" clId="{86D813D2-EF57-3C43-B1CB-9AF8ECAE790B}" dt="2020-04-01T11:43:38.046" v="2466" actId="478"/>
          <ac:spMkLst>
            <pc:docMk/>
            <pc:sldMk cId="212320393" sldId="271"/>
            <ac:spMk id="7" creationId="{00000000-0000-0000-0000-000000000000}"/>
          </ac:spMkLst>
        </pc:spChg>
        <pc:spChg chg="mod">
          <ac:chgData name="Dimitris Kyrkilis" userId="e96603508ab75866" providerId="LiveId" clId="{86D813D2-EF57-3C43-B1CB-9AF8ECAE790B}" dt="2020-04-04T11:19:21.882" v="4298" actId="20577"/>
          <ac:spMkLst>
            <pc:docMk/>
            <pc:sldMk cId="212320393" sldId="271"/>
            <ac:spMk id="8" creationId="{00000000-0000-0000-0000-000000000000}"/>
          </ac:spMkLst>
        </pc:spChg>
        <pc:spChg chg="mod">
          <ac:chgData name="Dimitris Kyrkilis" userId="e96603508ab75866" providerId="LiveId" clId="{86D813D2-EF57-3C43-B1CB-9AF8ECAE790B}" dt="2020-04-01T12:12:24.113" v="3457" actId="20577"/>
          <ac:spMkLst>
            <pc:docMk/>
            <pc:sldMk cId="212320393" sldId="271"/>
            <ac:spMk id="10" creationId="{00000000-0000-0000-0000-000000000000}"/>
          </ac:spMkLst>
        </pc:spChg>
      </pc:sldChg>
      <pc:sldChg chg="modSp new">
        <pc:chgData name="Dimitris Kyrkilis" userId="e96603508ab75866" providerId="LiveId" clId="{86D813D2-EF57-3C43-B1CB-9AF8ECAE790B}" dt="2020-04-04T12:04:28.591" v="5149" actId="21"/>
        <pc:sldMkLst>
          <pc:docMk/>
          <pc:sldMk cId="1154114532" sldId="272"/>
        </pc:sldMkLst>
        <pc:spChg chg="mod">
          <ac:chgData name="Dimitris Kyrkilis" userId="e96603508ab75866" providerId="LiveId" clId="{86D813D2-EF57-3C43-B1CB-9AF8ECAE790B}" dt="2020-04-04T11:36:08.555" v="4456" actId="122"/>
          <ac:spMkLst>
            <pc:docMk/>
            <pc:sldMk cId="1154114532" sldId="272"/>
            <ac:spMk id="2" creationId="{F629EA25-46A6-EE44-8ABC-D90ED51C5362}"/>
          </ac:spMkLst>
        </pc:spChg>
        <pc:spChg chg="mod">
          <ac:chgData name="Dimitris Kyrkilis" userId="e96603508ab75866" providerId="LiveId" clId="{86D813D2-EF57-3C43-B1CB-9AF8ECAE790B}" dt="2020-04-04T12:04:28.591" v="5149" actId="21"/>
          <ac:spMkLst>
            <pc:docMk/>
            <pc:sldMk cId="1154114532" sldId="272"/>
            <ac:spMk id="3" creationId="{1E45A7B0-010E-004C-8501-AEB89351E681}"/>
          </ac:spMkLst>
        </pc:spChg>
      </pc:sldChg>
      <pc:sldChg chg="modSp new">
        <pc:chgData name="Dimitris Kyrkilis" userId="e96603508ab75866" providerId="LiveId" clId="{86D813D2-EF57-3C43-B1CB-9AF8ECAE790B}" dt="2020-04-04T13:01:05.245" v="7256" actId="20577"/>
        <pc:sldMkLst>
          <pc:docMk/>
          <pc:sldMk cId="1408184753" sldId="273"/>
        </pc:sldMkLst>
        <pc:spChg chg="mod">
          <ac:chgData name="Dimitris Kyrkilis" userId="e96603508ab75866" providerId="LiveId" clId="{86D813D2-EF57-3C43-B1CB-9AF8ECAE790B}" dt="2020-04-04T12:35:12.894" v="6408" actId="122"/>
          <ac:spMkLst>
            <pc:docMk/>
            <pc:sldMk cId="1408184753" sldId="273"/>
            <ac:spMk id="2" creationId="{7CE1CDC4-5219-B347-B363-655DF39D204D}"/>
          </ac:spMkLst>
        </pc:spChg>
        <pc:spChg chg="mod">
          <ac:chgData name="Dimitris Kyrkilis" userId="e96603508ab75866" providerId="LiveId" clId="{86D813D2-EF57-3C43-B1CB-9AF8ECAE790B}" dt="2020-04-04T13:01:05.245" v="7256" actId="20577"/>
          <ac:spMkLst>
            <pc:docMk/>
            <pc:sldMk cId="1408184753" sldId="273"/>
            <ac:spMk id="3" creationId="{F734C131-AE1F-0A4D-8DCF-5FFEC852F089}"/>
          </ac:spMkLst>
        </pc:spChg>
      </pc:sldChg>
      <pc:sldChg chg="modSp new del">
        <pc:chgData name="Dimitris Kyrkilis" userId="e96603508ab75866" providerId="LiveId" clId="{86D813D2-EF57-3C43-B1CB-9AF8ECAE790B}" dt="2020-04-04T13:01:15.918" v="7257" actId="21"/>
        <pc:sldMkLst>
          <pc:docMk/>
          <pc:sldMk cId="1157859515" sldId="274"/>
        </pc:sldMkLst>
        <pc:spChg chg="mod">
          <ac:chgData name="Dimitris Kyrkilis" userId="e96603508ab75866" providerId="LiveId" clId="{86D813D2-EF57-3C43-B1CB-9AF8ECAE790B}" dt="2020-04-04T12:42:14.277" v="6410" actId="27636"/>
          <ac:spMkLst>
            <pc:docMk/>
            <pc:sldMk cId="1157859515" sldId="274"/>
            <ac:spMk id="3" creationId="{C9F87360-31EF-8C4E-832E-B91C14EA5AC8}"/>
          </ac:spMkLst>
        </pc:spChg>
      </pc:sldChg>
      <pc:sldChg chg="modSp new">
        <pc:chgData name="Dimitris Kyrkilis" userId="e96603508ab75866" providerId="LiveId" clId="{86D813D2-EF57-3C43-B1CB-9AF8ECAE790B}" dt="2020-04-04T12:44:15.489" v="6437" actId="20577"/>
        <pc:sldMkLst>
          <pc:docMk/>
          <pc:sldMk cId="3726213349" sldId="275"/>
        </pc:sldMkLst>
        <pc:spChg chg="mod">
          <ac:chgData name="Dimitris Kyrkilis" userId="e96603508ab75866" providerId="LiveId" clId="{86D813D2-EF57-3C43-B1CB-9AF8ECAE790B}" dt="2020-04-04T12:34:22.441" v="6379" actId="20577"/>
          <ac:spMkLst>
            <pc:docMk/>
            <pc:sldMk cId="3726213349" sldId="275"/>
            <ac:spMk id="2" creationId="{C6E62693-D844-6A49-B689-31BAEF8672E7}"/>
          </ac:spMkLst>
        </pc:spChg>
        <pc:spChg chg="mod">
          <ac:chgData name="Dimitris Kyrkilis" userId="e96603508ab75866" providerId="LiveId" clId="{86D813D2-EF57-3C43-B1CB-9AF8ECAE790B}" dt="2020-04-04T12:44:15.489" v="6437" actId="20577"/>
          <ac:spMkLst>
            <pc:docMk/>
            <pc:sldMk cId="3726213349" sldId="275"/>
            <ac:spMk id="3" creationId="{F8C4B018-A48E-9247-8707-E41B238355D8}"/>
          </ac:spMkLst>
        </pc:spChg>
      </pc:sldChg>
      <pc:sldChg chg="new del">
        <pc:chgData name="Dimitris Kyrkilis" userId="e96603508ab75866" providerId="LiveId" clId="{86D813D2-EF57-3C43-B1CB-9AF8ECAE790B}" dt="2020-04-04T13:09:21.650" v="7410" actId="21"/>
        <pc:sldMkLst>
          <pc:docMk/>
          <pc:sldMk cId="2079115947" sldId="276"/>
        </pc:sldMkLst>
      </pc:sldChg>
      <pc:sldChg chg="delSp modSp add">
        <pc:chgData name="Dimitris Kyrkilis" userId="e96603508ab75866" providerId="LiveId" clId="{86D813D2-EF57-3C43-B1CB-9AF8ECAE790B}" dt="2020-04-04T18:45:55.764" v="9343" actId="20577"/>
        <pc:sldMkLst>
          <pc:docMk/>
          <pc:sldMk cId="923977033" sldId="277"/>
        </pc:sldMkLst>
        <pc:spChg chg="mod">
          <ac:chgData name="Dimitris Kyrkilis" userId="e96603508ab75866" providerId="LiveId" clId="{86D813D2-EF57-3C43-B1CB-9AF8ECAE790B}" dt="2020-04-04T13:08:49.711" v="7409" actId="20577"/>
          <ac:spMkLst>
            <pc:docMk/>
            <pc:sldMk cId="923977033" sldId="277"/>
            <ac:spMk id="3" creationId="{00000000-0000-0000-0000-000000000000}"/>
          </ac:spMkLst>
        </pc:spChg>
        <pc:spChg chg="mod">
          <ac:chgData name="Dimitris Kyrkilis" userId="e96603508ab75866" providerId="LiveId" clId="{86D813D2-EF57-3C43-B1CB-9AF8ECAE790B}" dt="2020-04-04T18:45:55.764" v="9343" actId="20577"/>
          <ac:spMkLst>
            <pc:docMk/>
            <pc:sldMk cId="923977033" sldId="277"/>
            <ac:spMk id="25" creationId="{00000000-0000-0000-0000-000000000000}"/>
          </ac:spMkLst>
        </pc:spChg>
        <pc:spChg chg="mod">
          <ac:chgData name="Dimitris Kyrkilis" userId="e96603508ab75866" providerId="LiveId" clId="{86D813D2-EF57-3C43-B1CB-9AF8ECAE790B}" dt="2020-04-04T18:27:31.299" v="8533" actId="5793"/>
          <ac:spMkLst>
            <pc:docMk/>
            <pc:sldMk cId="923977033" sldId="277"/>
            <ac:spMk id="26" creationId="{00000000-0000-0000-0000-000000000000}"/>
          </ac:spMkLst>
        </pc:spChg>
        <pc:spChg chg="mod">
          <ac:chgData name="Dimitris Kyrkilis" userId="e96603508ab75866" providerId="LiveId" clId="{86D813D2-EF57-3C43-B1CB-9AF8ECAE790B}" dt="2020-04-04T13:10:26.815" v="7451" actId="255"/>
          <ac:spMkLst>
            <pc:docMk/>
            <pc:sldMk cId="923977033" sldId="277"/>
            <ac:spMk id="27" creationId="{00000000-0000-0000-0000-000000000000}"/>
          </ac:spMkLst>
        </pc:spChg>
        <pc:spChg chg="del mod">
          <ac:chgData name="Dimitris Kyrkilis" userId="e96603508ab75866" providerId="LiveId" clId="{86D813D2-EF57-3C43-B1CB-9AF8ECAE790B}" dt="2020-04-04T18:30:55.820" v="8766" actId="478"/>
          <ac:spMkLst>
            <pc:docMk/>
            <pc:sldMk cId="923977033" sldId="277"/>
            <ac:spMk id="28" creationId="{00000000-0000-0000-0000-000000000000}"/>
          </ac:spMkLst>
        </pc:spChg>
        <pc:spChg chg="mod">
          <ac:chgData name="Dimitris Kyrkilis" userId="e96603508ab75866" providerId="LiveId" clId="{86D813D2-EF57-3C43-B1CB-9AF8ECAE790B}" dt="2020-04-04T18:30:15.269" v="8728" actId="6549"/>
          <ac:spMkLst>
            <pc:docMk/>
            <pc:sldMk cId="923977033" sldId="277"/>
            <ac:spMk id="62" creationId="{00000000-0000-0000-0000-000000000000}"/>
          </ac:spMkLst>
        </pc:spChg>
      </pc:sldChg>
      <pc:sldChg chg="addSp delSp modSp new mod modClrScheme chgLayout">
        <pc:chgData name="Dimitris Kyrkilis" userId="e96603508ab75866" providerId="LiveId" clId="{86D813D2-EF57-3C43-B1CB-9AF8ECAE790B}" dt="2020-04-04T19:14:15.600" v="11097" actId="20577"/>
        <pc:sldMkLst>
          <pc:docMk/>
          <pc:sldMk cId="351728858" sldId="278"/>
        </pc:sldMkLst>
        <pc:spChg chg="add mod ord">
          <ac:chgData name="Dimitris Kyrkilis" userId="e96603508ab75866" providerId="LiveId" clId="{86D813D2-EF57-3C43-B1CB-9AF8ECAE790B}" dt="2020-04-04T14:33:44.309" v="7743" actId="20577"/>
          <ac:spMkLst>
            <pc:docMk/>
            <pc:sldMk cId="351728858" sldId="278"/>
            <ac:spMk id="3" creationId="{95E97653-B9AA-F949-B141-E6BBD56FBF8E}"/>
          </ac:spMkLst>
        </pc:spChg>
        <pc:spChg chg="add del mod ord">
          <ac:chgData name="Dimitris Kyrkilis" userId="e96603508ab75866" providerId="LiveId" clId="{86D813D2-EF57-3C43-B1CB-9AF8ECAE790B}" dt="2020-04-04T14:25:13.746" v="7703" actId="931"/>
          <ac:spMkLst>
            <pc:docMk/>
            <pc:sldMk cId="351728858" sldId="278"/>
            <ac:spMk id="4" creationId="{CD9EF263-C1F4-7D41-895B-AC037B0FCF90}"/>
          </ac:spMkLst>
        </pc:spChg>
        <pc:spChg chg="add mod ord">
          <ac:chgData name="Dimitris Kyrkilis" userId="e96603508ab75866" providerId="LiveId" clId="{86D813D2-EF57-3C43-B1CB-9AF8ECAE790B}" dt="2020-04-04T19:14:15.600" v="11097" actId="20577"/>
          <ac:spMkLst>
            <pc:docMk/>
            <pc:sldMk cId="351728858" sldId="278"/>
            <ac:spMk id="5" creationId="{7F7565A6-6D69-BD4F-AF31-5F95019B9FE6}"/>
          </ac:spMkLst>
        </pc:spChg>
        <pc:spChg chg="add del">
          <ac:chgData name="Dimitris Kyrkilis" userId="e96603508ab75866" providerId="LiveId" clId="{86D813D2-EF57-3C43-B1CB-9AF8ECAE790B}" dt="2020-04-04T14:08:02.178" v="7699" actId="15148"/>
          <ac:spMkLst>
            <pc:docMk/>
            <pc:sldMk cId="351728858" sldId="278"/>
            <ac:spMk id="8" creationId="{87D975B4-64FE-D343-99D0-824089EB3E57}"/>
          </ac:spMkLst>
        </pc:spChg>
        <pc:picChg chg="add mod ord">
          <ac:chgData name="Dimitris Kyrkilis" userId="e96603508ab75866" providerId="LiveId" clId="{86D813D2-EF57-3C43-B1CB-9AF8ECAE790B}" dt="2020-04-04T14:25:13.746" v="7703" actId="931"/>
          <ac:picMkLst>
            <pc:docMk/>
            <pc:sldMk cId="351728858" sldId="278"/>
            <ac:picMk id="6" creationId="{A39F0641-5D8F-AA48-88D9-E3A6158DBC49}"/>
          </ac:picMkLst>
        </pc:picChg>
        <pc:inkChg chg="add">
          <ac:chgData name="Dimitris Kyrkilis" userId="e96603508ab75866" providerId="LiveId" clId="{86D813D2-EF57-3C43-B1CB-9AF8ECAE790B}" dt="2020-04-04T14:04:13.484" v="7692"/>
          <ac:inkMkLst>
            <pc:docMk/>
            <pc:sldMk cId="351728858" sldId="278"/>
            <ac:inkMk id="2" creationId="{93772C4F-DBBD-8842-8702-0BBA73F7DBA3}"/>
          </ac:inkMkLst>
        </pc:inkChg>
        <pc:inkChg chg="add del">
          <ac:chgData name="Dimitris Kyrkilis" userId="e96603508ab75866" providerId="LiveId" clId="{86D813D2-EF57-3C43-B1CB-9AF8ECAE790B}" dt="2020-04-04T14:06:09.158" v="7695"/>
          <ac:inkMkLst>
            <pc:docMk/>
            <pc:sldMk cId="351728858" sldId="278"/>
            <ac:inkMk id="6" creationId="{31D94D28-FA01-6645-9977-36D91BCE7F21}"/>
          </ac:inkMkLst>
        </pc:inkChg>
        <pc:inkChg chg="add del">
          <ac:chgData name="Dimitris Kyrkilis" userId="e96603508ab75866" providerId="LiveId" clId="{86D813D2-EF57-3C43-B1CB-9AF8ECAE790B}" dt="2020-04-04T14:07:20.110" v="7697"/>
          <ac:inkMkLst>
            <pc:docMk/>
            <pc:sldMk cId="351728858" sldId="278"/>
            <ac:inkMk id="7" creationId="{B35E6051-E16E-3D4E-A41F-DB8D053324D8}"/>
          </ac:inkMkLst>
        </pc:inkChg>
      </pc:sldChg>
      <pc:sldChg chg="addSp delSp new del">
        <pc:chgData name="Dimitris Kyrkilis" userId="e96603508ab75866" providerId="LiveId" clId="{86D813D2-EF57-3C43-B1CB-9AF8ECAE790B}" dt="2020-04-04T14:04:05.073" v="7689" actId="680"/>
        <pc:sldMkLst>
          <pc:docMk/>
          <pc:sldMk cId="482860816" sldId="278"/>
        </pc:sldMkLst>
        <pc:inkChg chg="add del">
          <ac:chgData name="Dimitris Kyrkilis" userId="e96603508ab75866" providerId="LiveId" clId="{86D813D2-EF57-3C43-B1CB-9AF8ECAE790B}" dt="2020-04-04T14:04:04.835" v="7688"/>
          <ac:inkMkLst>
            <pc:docMk/>
            <pc:sldMk cId="482860816" sldId="278"/>
            <ac:inkMk id="2" creationId="{9A6190ED-3131-A34A-B9F2-07C16073D8DD}"/>
          </ac:inkMkLst>
        </pc:inkChg>
        <pc:inkChg chg="add del">
          <ac:chgData name="Dimitris Kyrkilis" userId="e96603508ab75866" providerId="LiveId" clId="{86D813D2-EF57-3C43-B1CB-9AF8ECAE790B}" dt="2020-04-04T14:04:03.863" v="7687"/>
          <ac:inkMkLst>
            <pc:docMk/>
            <pc:sldMk cId="482860816" sldId="278"/>
            <ac:inkMk id="3" creationId="{63AC5154-67BF-5C41-AA6C-C08CF4FFE044}"/>
          </ac:inkMkLst>
        </pc:inkChg>
      </pc:sldChg>
      <pc:sldChg chg="new del">
        <pc:chgData name="Dimitris Kyrkilis" userId="e96603508ab75866" providerId="LiveId" clId="{86D813D2-EF57-3C43-B1CB-9AF8ECAE790B}" dt="2020-04-04T19:13:29.203" v="11083" actId="21"/>
        <pc:sldMkLst>
          <pc:docMk/>
          <pc:sldMk cId="2630114723" sldId="279"/>
        </pc:sldMkLst>
      </pc:sldChg>
      <pc:sldChg chg="modSp add">
        <pc:chgData name="Dimitris Kyrkilis" userId="e96603508ab75866" providerId="LiveId" clId="{86D813D2-EF57-3C43-B1CB-9AF8ECAE790B}" dt="2020-04-04T19:13:16.910" v="11082" actId="1076"/>
        <pc:sldMkLst>
          <pc:docMk/>
          <pc:sldMk cId="1677898468" sldId="280"/>
        </pc:sldMkLst>
        <pc:spChg chg="mod">
          <ac:chgData name="Dimitris Kyrkilis" userId="e96603508ab75866" providerId="LiveId" clId="{86D813D2-EF57-3C43-B1CB-9AF8ECAE790B}" dt="2020-04-04T18:50:43.138" v="9372" actId="20577"/>
          <ac:spMkLst>
            <pc:docMk/>
            <pc:sldMk cId="1677898468" sldId="280"/>
            <ac:spMk id="3" creationId="{00000000-0000-0000-0000-000000000000}"/>
          </ac:spMkLst>
        </pc:spChg>
        <pc:spChg chg="mod">
          <ac:chgData name="Dimitris Kyrkilis" userId="e96603508ab75866" providerId="LiveId" clId="{86D813D2-EF57-3C43-B1CB-9AF8ECAE790B}" dt="2020-04-04T19:12:02.632" v="11018" actId="22"/>
          <ac:spMkLst>
            <pc:docMk/>
            <pc:sldMk cId="1677898468" sldId="280"/>
            <ac:spMk id="4" creationId="{00000000-0000-0000-0000-000000000000}"/>
          </ac:spMkLst>
        </pc:spChg>
        <pc:spChg chg="mod">
          <ac:chgData name="Dimitris Kyrkilis" userId="e96603508ab75866" providerId="LiveId" clId="{86D813D2-EF57-3C43-B1CB-9AF8ECAE790B}" dt="2020-04-04T19:13:16.910" v="11082" actId="1076"/>
          <ac:spMkLst>
            <pc:docMk/>
            <pc:sldMk cId="1677898468" sldId="280"/>
            <ac:spMk id="25" creationId="{00000000-0000-0000-0000-000000000000}"/>
          </ac:spMkLst>
        </pc:spChg>
        <pc:spChg chg="mod">
          <ac:chgData name="Dimitris Kyrkilis" userId="e96603508ab75866" providerId="LiveId" clId="{86D813D2-EF57-3C43-B1CB-9AF8ECAE790B}" dt="2020-04-04T19:13:06.557" v="11081" actId="20577"/>
          <ac:spMkLst>
            <pc:docMk/>
            <pc:sldMk cId="1677898468" sldId="280"/>
            <ac:spMk id="27" creationId="{00000000-0000-0000-0000-000000000000}"/>
          </ac:spMkLst>
        </pc:spChg>
      </pc:sldChg>
      <pc:sldChg chg="delSp modSp new mod modClrScheme chgLayout">
        <pc:chgData name="Dimitris Kyrkilis" userId="e96603508ab75866" providerId="LiveId" clId="{86D813D2-EF57-3C43-B1CB-9AF8ECAE790B}" dt="2020-04-05T12:20:32.878" v="11935" actId="20577"/>
        <pc:sldMkLst>
          <pc:docMk/>
          <pc:sldMk cId="770880444" sldId="281"/>
        </pc:sldMkLst>
        <pc:spChg chg="mod ord">
          <ac:chgData name="Dimitris Kyrkilis" userId="e96603508ab75866" providerId="LiveId" clId="{86D813D2-EF57-3C43-B1CB-9AF8ECAE790B}" dt="2020-04-05T11:41:38.789" v="11124" actId="122"/>
          <ac:spMkLst>
            <pc:docMk/>
            <pc:sldMk cId="770880444" sldId="281"/>
            <ac:spMk id="2" creationId="{226A2169-5DD1-0E40-9D43-764C0C604CA4}"/>
          </ac:spMkLst>
        </pc:spChg>
        <pc:spChg chg="mod ord">
          <ac:chgData name="Dimitris Kyrkilis" userId="e96603508ab75866" providerId="LiveId" clId="{86D813D2-EF57-3C43-B1CB-9AF8ECAE790B}" dt="2020-04-05T12:20:32.878" v="11935" actId="20577"/>
          <ac:spMkLst>
            <pc:docMk/>
            <pc:sldMk cId="770880444" sldId="281"/>
            <ac:spMk id="3" creationId="{B1918DED-4A20-3F47-9D51-4FD3408F9E94}"/>
          </ac:spMkLst>
        </pc:spChg>
        <pc:spChg chg="del">
          <ac:chgData name="Dimitris Kyrkilis" userId="e96603508ab75866" providerId="LiveId" clId="{86D813D2-EF57-3C43-B1CB-9AF8ECAE790B}" dt="2020-04-05T11:40:50.455" v="11101" actId="700"/>
          <ac:spMkLst>
            <pc:docMk/>
            <pc:sldMk cId="770880444" sldId="281"/>
            <ac:spMk id="4" creationId="{97FA091E-8680-C847-9C45-EFD93EBDD9BB}"/>
          </ac:spMkLst>
        </pc:spChg>
      </pc:sldChg>
      <pc:sldChg chg="new del">
        <pc:chgData name="Dimitris Kyrkilis" userId="e96603508ab75866" providerId="LiveId" clId="{86D813D2-EF57-3C43-B1CB-9AF8ECAE790B}" dt="2020-04-05T12:11:00.048" v="11837" actId="21"/>
        <pc:sldMkLst>
          <pc:docMk/>
          <pc:sldMk cId="1735524226" sldId="282"/>
        </pc:sldMkLst>
      </pc:sldChg>
      <pc:sldChg chg="new del">
        <pc:chgData name="Dimitris Kyrkilis" userId="e96603508ab75866" providerId="LiveId" clId="{86D813D2-EF57-3C43-B1CB-9AF8ECAE790B}" dt="2020-04-05T11:57:03.437" v="11541" actId="21"/>
        <pc:sldMkLst>
          <pc:docMk/>
          <pc:sldMk cId="3003710269" sldId="282"/>
        </pc:sldMkLst>
      </pc:sldChg>
      <pc:sldChg chg="modSp add mod modClrScheme chgLayout">
        <pc:chgData name="Dimitris Kyrkilis" userId="e96603508ab75866" providerId="LiveId" clId="{86D813D2-EF57-3C43-B1CB-9AF8ECAE790B}" dt="2020-04-05T12:29:55.121" v="12143" actId="122"/>
        <pc:sldMkLst>
          <pc:docMk/>
          <pc:sldMk cId="2372457030" sldId="283"/>
        </pc:sldMkLst>
        <pc:spChg chg="mod">
          <ac:chgData name="Dimitris Kyrkilis" userId="e96603508ab75866" providerId="LiveId" clId="{86D813D2-EF57-3C43-B1CB-9AF8ECAE790B}" dt="2020-04-05T12:00:30.080" v="11550" actId="1076"/>
          <ac:spMkLst>
            <pc:docMk/>
            <pc:sldMk cId="2372457030" sldId="283"/>
            <ac:spMk id="4" creationId="{00000000-0000-0000-0000-000000000000}"/>
          </ac:spMkLst>
        </pc:spChg>
        <pc:spChg chg="mod ord">
          <ac:chgData name="Dimitris Kyrkilis" userId="e96603508ab75866" providerId="LiveId" clId="{86D813D2-EF57-3C43-B1CB-9AF8ECAE790B}" dt="2020-04-05T12:29:55.121" v="12143" actId="122"/>
          <ac:spMkLst>
            <pc:docMk/>
            <pc:sldMk cId="2372457030" sldId="283"/>
            <ac:spMk id="38915" creationId="{00000000-0000-0000-0000-000000000000}"/>
          </ac:spMkLst>
        </pc:spChg>
      </pc:sldChg>
      <pc:sldChg chg="add del">
        <pc:chgData name="Dimitris Kyrkilis" userId="e96603508ab75866" providerId="LiveId" clId="{86D813D2-EF57-3C43-B1CB-9AF8ECAE790B}" dt="2020-04-05T11:57:06.123" v="11542" actId="21"/>
        <pc:sldMkLst>
          <pc:docMk/>
          <pc:sldMk cId="2513764492" sldId="283"/>
        </pc:sldMkLst>
      </pc:sldChg>
      <pc:sldChg chg="addSp modSp new mod modClrScheme chgLayout">
        <pc:chgData name="Dimitris Kyrkilis" userId="e96603508ab75866" providerId="LiveId" clId="{86D813D2-EF57-3C43-B1CB-9AF8ECAE790B}" dt="2020-04-05T12:42:22.179" v="12675" actId="21"/>
        <pc:sldMkLst>
          <pc:docMk/>
          <pc:sldMk cId="3658236945" sldId="284"/>
        </pc:sldMkLst>
        <pc:spChg chg="add mod">
          <ac:chgData name="Dimitris Kyrkilis" userId="e96603508ab75866" providerId="LiveId" clId="{86D813D2-EF57-3C43-B1CB-9AF8ECAE790B}" dt="2020-04-05T12:32:27.499" v="12145" actId="700"/>
          <ac:spMkLst>
            <pc:docMk/>
            <pc:sldMk cId="3658236945" sldId="284"/>
            <ac:spMk id="2" creationId="{F8C8A5A0-9BC2-BD44-812A-145DB6BEFE83}"/>
          </ac:spMkLst>
        </pc:spChg>
        <pc:spChg chg="add mod">
          <ac:chgData name="Dimitris Kyrkilis" userId="e96603508ab75866" providerId="LiveId" clId="{86D813D2-EF57-3C43-B1CB-9AF8ECAE790B}" dt="2020-04-05T12:42:22.179" v="12675" actId="21"/>
          <ac:spMkLst>
            <pc:docMk/>
            <pc:sldMk cId="3658236945" sldId="284"/>
            <ac:spMk id="3" creationId="{B501BCE8-BB73-4341-AB6A-F6A372697835}"/>
          </ac:spMkLst>
        </pc:spChg>
      </pc:sldChg>
      <pc:sldChg chg="modSp new">
        <pc:chgData name="Dimitris Kyrkilis" userId="e96603508ab75866" providerId="LiveId" clId="{86D813D2-EF57-3C43-B1CB-9AF8ECAE790B}" dt="2020-04-05T13:34:21.148" v="13765" actId="122"/>
        <pc:sldMkLst>
          <pc:docMk/>
          <pc:sldMk cId="3564617547" sldId="285"/>
        </pc:sldMkLst>
        <pc:spChg chg="mod">
          <ac:chgData name="Dimitris Kyrkilis" userId="e96603508ab75866" providerId="LiveId" clId="{86D813D2-EF57-3C43-B1CB-9AF8ECAE790B}" dt="2020-04-05T13:34:21.148" v="13765" actId="122"/>
          <ac:spMkLst>
            <pc:docMk/>
            <pc:sldMk cId="3564617547" sldId="285"/>
            <ac:spMk id="2" creationId="{AC8DB459-236F-C149-AD7F-692E2F42FC37}"/>
          </ac:spMkLst>
        </pc:spChg>
        <pc:spChg chg="mod">
          <ac:chgData name="Dimitris Kyrkilis" userId="e96603508ab75866" providerId="LiveId" clId="{86D813D2-EF57-3C43-B1CB-9AF8ECAE790B}" dt="2020-04-05T13:32:32.851" v="13702" actId="20577"/>
          <ac:spMkLst>
            <pc:docMk/>
            <pc:sldMk cId="3564617547" sldId="285"/>
            <ac:spMk id="3" creationId="{C744B1A2-E4E1-6640-A415-D4D198A8671E}"/>
          </ac:spMkLst>
        </pc:spChg>
      </pc:sldChg>
      <pc:sldChg chg="modSp new">
        <pc:chgData name="Dimitris Kyrkilis" userId="e96603508ab75866" providerId="LiveId" clId="{86D813D2-EF57-3C43-B1CB-9AF8ECAE790B}" dt="2020-04-05T13:50:59.917" v="14340" actId="27636"/>
        <pc:sldMkLst>
          <pc:docMk/>
          <pc:sldMk cId="3000861132" sldId="286"/>
        </pc:sldMkLst>
        <pc:spChg chg="mod">
          <ac:chgData name="Dimitris Kyrkilis" userId="e96603508ab75866" providerId="LiveId" clId="{86D813D2-EF57-3C43-B1CB-9AF8ECAE790B}" dt="2020-04-05T13:33:11.329" v="13717" actId="122"/>
          <ac:spMkLst>
            <pc:docMk/>
            <pc:sldMk cId="3000861132" sldId="286"/>
            <ac:spMk id="2" creationId="{354B6D1C-1D71-AA4C-8D57-DE887F81EA56}"/>
          </ac:spMkLst>
        </pc:spChg>
        <pc:spChg chg="mod">
          <ac:chgData name="Dimitris Kyrkilis" userId="e96603508ab75866" providerId="LiveId" clId="{86D813D2-EF57-3C43-B1CB-9AF8ECAE790B}" dt="2020-04-05T13:50:59.917" v="14340" actId="27636"/>
          <ac:spMkLst>
            <pc:docMk/>
            <pc:sldMk cId="3000861132" sldId="286"/>
            <ac:spMk id="3" creationId="{290C07D3-C0B3-7B44-9224-2802B7D3D835}"/>
          </ac:spMkLst>
        </pc:spChg>
      </pc:sldChg>
      <pc:sldChg chg="modSp new">
        <pc:chgData name="Dimitris Kyrkilis" userId="e96603508ab75866" providerId="LiveId" clId="{86D813D2-EF57-3C43-B1CB-9AF8ECAE790B}" dt="2020-04-05T14:00:17.019" v="14802" actId="27636"/>
        <pc:sldMkLst>
          <pc:docMk/>
          <pc:sldMk cId="3137248214" sldId="287"/>
        </pc:sldMkLst>
        <pc:spChg chg="mod">
          <ac:chgData name="Dimitris Kyrkilis" userId="e96603508ab75866" providerId="LiveId" clId="{86D813D2-EF57-3C43-B1CB-9AF8ECAE790B}" dt="2020-04-05T14:00:17.019" v="14802" actId="27636"/>
          <ac:spMkLst>
            <pc:docMk/>
            <pc:sldMk cId="3137248214" sldId="287"/>
            <ac:spMk id="3" creationId="{58FE6F37-2331-9C48-92AC-F174F69617D7}"/>
          </ac:spMkLst>
        </pc:spChg>
      </pc:sldChg>
      <pc:sldChg chg="modSp new">
        <pc:chgData name="Dimitris Kyrkilis" userId="e96603508ab75866" providerId="LiveId" clId="{86D813D2-EF57-3C43-B1CB-9AF8ECAE790B}" dt="2020-04-05T14:04:25.345" v="15074" actId="122"/>
        <pc:sldMkLst>
          <pc:docMk/>
          <pc:sldMk cId="3494373948" sldId="288"/>
        </pc:sldMkLst>
        <pc:spChg chg="mod">
          <ac:chgData name="Dimitris Kyrkilis" userId="e96603508ab75866" providerId="LiveId" clId="{86D813D2-EF57-3C43-B1CB-9AF8ECAE790B}" dt="2020-04-05T14:04:25.345" v="15074" actId="122"/>
          <ac:spMkLst>
            <pc:docMk/>
            <pc:sldMk cId="3494373948" sldId="288"/>
            <ac:spMk id="2" creationId="{4D7BC67B-ACB2-9F47-B049-4BC65CD8FE26}"/>
          </ac:spMkLst>
        </pc:spChg>
        <pc:spChg chg="mod">
          <ac:chgData name="Dimitris Kyrkilis" userId="e96603508ab75866" providerId="LiveId" clId="{86D813D2-EF57-3C43-B1CB-9AF8ECAE790B}" dt="2020-04-05T14:03:43.376" v="15046" actId="20577"/>
          <ac:spMkLst>
            <pc:docMk/>
            <pc:sldMk cId="3494373948" sldId="288"/>
            <ac:spMk id="3" creationId="{0661AD53-51DF-6E47-89EB-04CE436AB6E0}"/>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04T14:04:13.476"/>
    </inkml:context>
    <inkml:brush xml:id="br0">
      <inkml:brushProperty name="width" value="0.07" units="cm"/>
      <inkml:brushProperty name="height" value="0.07" units="cm"/>
    </inkml:brush>
  </inkml:definitions>
  <inkml:trace contextRef="#ctx0" brushRef="#br0">1 0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DF2575-C4AB-CC4D-95B4-7E50898E427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B522FA6-0DB2-7E4B-A562-FBD4B110D0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E6D5D782-5D85-AB49-90FA-F3BEB3F280B8}"/>
              </a:ext>
            </a:extLst>
          </p:cNvPr>
          <p:cNvSpPr>
            <a:spLocks noGrp="1"/>
          </p:cNvSpPr>
          <p:nvPr>
            <p:ph type="dt" sz="half" idx="10"/>
          </p:nvPr>
        </p:nvSpPr>
        <p:spPr/>
        <p:txBody>
          <a:bodyPr/>
          <a:lstStyle/>
          <a:p>
            <a:fld id="{D0DB132E-22AA-6644-8463-DDE59F69FD15}" type="datetimeFigureOut">
              <a:rPr lang="el-GR" smtClean="0"/>
              <a:t>27/2/2021</a:t>
            </a:fld>
            <a:endParaRPr lang="el-GR"/>
          </a:p>
        </p:txBody>
      </p:sp>
      <p:sp>
        <p:nvSpPr>
          <p:cNvPr id="5" name="Θέση υποσέλιδου 4">
            <a:extLst>
              <a:ext uri="{FF2B5EF4-FFF2-40B4-BE49-F238E27FC236}">
                <a16:creationId xmlns:a16="http://schemas.microsoft.com/office/drawing/2014/main" id="{903843DD-309F-2D4E-B472-CC67A7187CF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F493E65-ECE9-3B44-AC84-2EE9B6F8CEB0}"/>
              </a:ext>
            </a:extLst>
          </p:cNvPr>
          <p:cNvSpPr>
            <a:spLocks noGrp="1"/>
          </p:cNvSpPr>
          <p:nvPr>
            <p:ph type="sldNum" sz="quarter" idx="12"/>
          </p:nvPr>
        </p:nvSpPr>
        <p:spPr/>
        <p:txBody>
          <a:bodyPr/>
          <a:lstStyle/>
          <a:p>
            <a:fld id="{1F2529AE-BBD9-E241-8A6B-0E1458E0847A}" type="slidenum">
              <a:rPr lang="el-GR" smtClean="0"/>
              <a:t>‹#›</a:t>
            </a:fld>
            <a:endParaRPr lang="el-GR"/>
          </a:p>
        </p:txBody>
      </p:sp>
    </p:spTree>
    <p:extLst>
      <p:ext uri="{BB962C8B-B14F-4D97-AF65-F5344CB8AC3E}">
        <p14:creationId xmlns:p14="http://schemas.microsoft.com/office/powerpoint/2010/main" val="911811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B1D27F-B79D-A249-AC2C-7FA4640FDE2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F15521E-9784-3D40-A9D8-C9AB822853B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9FD34A2-CD2C-9D41-8F72-96705D3F6A81}"/>
              </a:ext>
            </a:extLst>
          </p:cNvPr>
          <p:cNvSpPr>
            <a:spLocks noGrp="1"/>
          </p:cNvSpPr>
          <p:nvPr>
            <p:ph type="dt" sz="half" idx="10"/>
          </p:nvPr>
        </p:nvSpPr>
        <p:spPr/>
        <p:txBody>
          <a:bodyPr/>
          <a:lstStyle/>
          <a:p>
            <a:fld id="{D0DB132E-22AA-6644-8463-DDE59F69FD15}" type="datetimeFigureOut">
              <a:rPr lang="el-GR" smtClean="0"/>
              <a:t>27/2/2021</a:t>
            </a:fld>
            <a:endParaRPr lang="el-GR"/>
          </a:p>
        </p:txBody>
      </p:sp>
      <p:sp>
        <p:nvSpPr>
          <p:cNvPr id="5" name="Θέση υποσέλιδου 4">
            <a:extLst>
              <a:ext uri="{FF2B5EF4-FFF2-40B4-BE49-F238E27FC236}">
                <a16:creationId xmlns:a16="http://schemas.microsoft.com/office/drawing/2014/main" id="{F857F1E2-2DF0-4942-B216-D325BDF35BD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11091DD-9380-634E-8A2F-0B6E617E67F4}"/>
              </a:ext>
            </a:extLst>
          </p:cNvPr>
          <p:cNvSpPr>
            <a:spLocks noGrp="1"/>
          </p:cNvSpPr>
          <p:nvPr>
            <p:ph type="sldNum" sz="quarter" idx="12"/>
          </p:nvPr>
        </p:nvSpPr>
        <p:spPr/>
        <p:txBody>
          <a:bodyPr/>
          <a:lstStyle/>
          <a:p>
            <a:fld id="{1F2529AE-BBD9-E241-8A6B-0E1458E0847A}" type="slidenum">
              <a:rPr lang="el-GR" smtClean="0"/>
              <a:t>‹#›</a:t>
            </a:fld>
            <a:endParaRPr lang="el-GR"/>
          </a:p>
        </p:txBody>
      </p:sp>
    </p:spTree>
    <p:extLst>
      <p:ext uri="{BB962C8B-B14F-4D97-AF65-F5344CB8AC3E}">
        <p14:creationId xmlns:p14="http://schemas.microsoft.com/office/powerpoint/2010/main" val="1740269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15C65D6-5FEA-2D40-8E19-FE2917F84240}"/>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D546FDE-E8A7-A64A-833F-DD91698B2E0A}"/>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CA6DD72-7F3D-3546-BC27-94733142AF3F}"/>
              </a:ext>
            </a:extLst>
          </p:cNvPr>
          <p:cNvSpPr>
            <a:spLocks noGrp="1"/>
          </p:cNvSpPr>
          <p:nvPr>
            <p:ph type="dt" sz="half" idx="10"/>
          </p:nvPr>
        </p:nvSpPr>
        <p:spPr/>
        <p:txBody>
          <a:bodyPr/>
          <a:lstStyle/>
          <a:p>
            <a:fld id="{D0DB132E-22AA-6644-8463-DDE59F69FD15}" type="datetimeFigureOut">
              <a:rPr lang="el-GR" smtClean="0"/>
              <a:t>27/2/2021</a:t>
            </a:fld>
            <a:endParaRPr lang="el-GR"/>
          </a:p>
        </p:txBody>
      </p:sp>
      <p:sp>
        <p:nvSpPr>
          <p:cNvPr id="5" name="Θέση υποσέλιδου 4">
            <a:extLst>
              <a:ext uri="{FF2B5EF4-FFF2-40B4-BE49-F238E27FC236}">
                <a16:creationId xmlns:a16="http://schemas.microsoft.com/office/drawing/2014/main" id="{68804706-5AAF-8F40-BBE4-4776C081F81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0427B6F-B562-514A-B6C0-A03E451CA19B}"/>
              </a:ext>
            </a:extLst>
          </p:cNvPr>
          <p:cNvSpPr>
            <a:spLocks noGrp="1"/>
          </p:cNvSpPr>
          <p:nvPr>
            <p:ph type="sldNum" sz="quarter" idx="12"/>
          </p:nvPr>
        </p:nvSpPr>
        <p:spPr/>
        <p:txBody>
          <a:bodyPr/>
          <a:lstStyle/>
          <a:p>
            <a:fld id="{1F2529AE-BBD9-E241-8A6B-0E1458E0847A}" type="slidenum">
              <a:rPr lang="el-GR" smtClean="0"/>
              <a:t>‹#›</a:t>
            </a:fld>
            <a:endParaRPr lang="el-GR"/>
          </a:p>
        </p:txBody>
      </p:sp>
    </p:spTree>
    <p:extLst>
      <p:ext uri="{BB962C8B-B14F-4D97-AF65-F5344CB8AC3E}">
        <p14:creationId xmlns:p14="http://schemas.microsoft.com/office/powerpoint/2010/main" val="3995241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62E638-FD80-C442-8BBB-5C667413F7F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C0C1A13-B200-FB41-995D-3B24FF2B5EF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5EBFD1F-D1FE-764D-928C-0A1CB74C026B}"/>
              </a:ext>
            </a:extLst>
          </p:cNvPr>
          <p:cNvSpPr>
            <a:spLocks noGrp="1"/>
          </p:cNvSpPr>
          <p:nvPr>
            <p:ph type="dt" sz="half" idx="10"/>
          </p:nvPr>
        </p:nvSpPr>
        <p:spPr/>
        <p:txBody>
          <a:bodyPr/>
          <a:lstStyle/>
          <a:p>
            <a:fld id="{D0DB132E-22AA-6644-8463-DDE59F69FD15}" type="datetimeFigureOut">
              <a:rPr lang="el-GR" smtClean="0"/>
              <a:t>27/2/2021</a:t>
            </a:fld>
            <a:endParaRPr lang="el-GR"/>
          </a:p>
        </p:txBody>
      </p:sp>
      <p:sp>
        <p:nvSpPr>
          <p:cNvPr id="5" name="Θέση υποσέλιδου 4">
            <a:extLst>
              <a:ext uri="{FF2B5EF4-FFF2-40B4-BE49-F238E27FC236}">
                <a16:creationId xmlns:a16="http://schemas.microsoft.com/office/drawing/2014/main" id="{68EFBF6D-86FB-D742-A942-69D1A889789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3054AF6-4A53-164C-8715-38BE4CD9CCB4}"/>
              </a:ext>
            </a:extLst>
          </p:cNvPr>
          <p:cNvSpPr>
            <a:spLocks noGrp="1"/>
          </p:cNvSpPr>
          <p:nvPr>
            <p:ph type="sldNum" sz="quarter" idx="12"/>
          </p:nvPr>
        </p:nvSpPr>
        <p:spPr/>
        <p:txBody>
          <a:bodyPr/>
          <a:lstStyle/>
          <a:p>
            <a:fld id="{1F2529AE-BBD9-E241-8A6B-0E1458E0847A}" type="slidenum">
              <a:rPr lang="el-GR" smtClean="0"/>
              <a:t>‹#›</a:t>
            </a:fld>
            <a:endParaRPr lang="el-GR"/>
          </a:p>
        </p:txBody>
      </p:sp>
    </p:spTree>
    <p:extLst>
      <p:ext uri="{BB962C8B-B14F-4D97-AF65-F5344CB8AC3E}">
        <p14:creationId xmlns:p14="http://schemas.microsoft.com/office/powerpoint/2010/main" val="2971736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DB0A5C-616C-304D-8176-A7711617DFBF}"/>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99C8F06-D84B-5740-AEE2-217523C94E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7FE5ADDA-B39C-2A4D-AF00-4344C2F22158}"/>
              </a:ext>
            </a:extLst>
          </p:cNvPr>
          <p:cNvSpPr>
            <a:spLocks noGrp="1"/>
          </p:cNvSpPr>
          <p:nvPr>
            <p:ph type="dt" sz="half" idx="10"/>
          </p:nvPr>
        </p:nvSpPr>
        <p:spPr/>
        <p:txBody>
          <a:bodyPr/>
          <a:lstStyle/>
          <a:p>
            <a:fld id="{D0DB132E-22AA-6644-8463-DDE59F69FD15}" type="datetimeFigureOut">
              <a:rPr lang="el-GR" smtClean="0"/>
              <a:t>27/2/2021</a:t>
            </a:fld>
            <a:endParaRPr lang="el-GR"/>
          </a:p>
        </p:txBody>
      </p:sp>
      <p:sp>
        <p:nvSpPr>
          <p:cNvPr id="5" name="Θέση υποσέλιδου 4">
            <a:extLst>
              <a:ext uri="{FF2B5EF4-FFF2-40B4-BE49-F238E27FC236}">
                <a16:creationId xmlns:a16="http://schemas.microsoft.com/office/drawing/2014/main" id="{8A3A30D4-F289-1A42-9E82-20583E60CEA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7B74152-1D25-1D42-BD57-DB0ED7AA4B7D}"/>
              </a:ext>
            </a:extLst>
          </p:cNvPr>
          <p:cNvSpPr>
            <a:spLocks noGrp="1"/>
          </p:cNvSpPr>
          <p:nvPr>
            <p:ph type="sldNum" sz="quarter" idx="12"/>
          </p:nvPr>
        </p:nvSpPr>
        <p:spPr/>
        <p:txBody>
          <a:bodyPr/>
          <a:lstStyle/>
          <a:p>
            <a:fld id="{1F2529AE-BBD9-E241-8A6B-0E1458E0847A}" type="slidenum">
              <a:rPr lang="el-GR" smtClean="0"/>
              <a:t>‹#›</a:t>
            </a:fld>
            <a:endParaRPr lang="el-GR"/>
          </a:p>
        </p:txBody>
      </p:sp>
    </p:spTree>
    <p:extLst>
      <p:ext uri="{BB962C8B-B14F-4D97-AF65-F5344CB8AC3E}">
        <p14:creationId xmlns:p14="http://schemas.microsoft.com/office/powerpoint/2010/main" val="2043035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564148-0951-B541-9D6E-D28F832B64C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045D02F-7CE4-694D-BAEF-56ED4E29573B}"/>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762A5740-508A-924C-8684-33CE3124EA95}"/>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F3AA22A-A0FE-444B-A420-A665D9C431FB}"/>
              </a:ext>
            </a:extLst>
          </p:cNvPr>
          <p:cNvSpPr>
            <a:spLocks noGrp="1"/>
          </p:cNvSpPr>
          <p:nvPr>
            <p:ph type="dt" sz="half" idx="10"/>
          </p:nvPr>
        </p:nvSpPr>
        <p:spPr/>
        <p:txBody>
          <a:bodyPr/>
          <a:lstStyle/>
          <a:p>
            <a:fld id="{D0DB132E-22AA-6644-8463-DDE59F69FD15}" type="datetimeFigureOut">
              <a:rPr lang="el-GR" smtClean="0"/>
              <a:t>27/2/2021</a:t>
            </a:fld>
            <a:endParaRPr lang="el-GR"/>
          </a:p>
        </p:txBody>
      </p:sp>
      <p:sp>
        <p:nvSpPr>
          <p:cNvPr id="6" name="Θέση υποσέλιδου 5">
            <a:extLst>
              <a:ext uri="{FF2B5EF4-FFF2-40B4-BE49-F238E27FC236}">
                <a16:creationId xmlns:a16="http://schemas.microsoft.com/office/drawing/2014/main" id="{BF1BC90E-4968-D842-8864-7E402D622C4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F0B0969-8E2B-E541-99DE-F31FDEF313FA}"/>
              </a:ext>
            </a:extLst>
          </p:cNvPr>
          <p:cNvSpPr>
            <a:spLocks noGrp="1"/>
          </p:cNvSpPr>
          <p:nvPr>
            <p:ph type="sldNum" sz="quarter" idx="12"/>
          </p:nvPr>
        </p:nvSpPr>
        <p:spPr/>
        <p:txBody>
          <a:bodyPr/>
          <a:lstStyle/>
          <a:p>
            <a:fld id="{1F2529AE-BBD9-E241-8A6B-0E1458E0847A}" type="slidenum">
              <a:rPr lang="el-GR" smtClean="0"/>
              <a:t>‹#›</a:t>
            </a:fld>
            <a:endParaRPr lang="el-GR"/>
          </a:p>
        </p:txBody>
      </p:sp>
    </p:spTree>
    <p:extLst>
      <p:ext uri="{BB962C8B-B14F-4D97-AF65-F5344CB8AC3E}">
        <p14:creationId xmlns:p14="http://schemas.microsoft.com/office/powerpoint/2010/main" val="2248174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06A231-8CBD-644F-8058-4A040E1BF74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1D9CDE2-6107-824B-86E7-5158C5DEE8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DE08F7EE-CC3D-D24B-AEB4-1827A1CC4E52}"/>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B0F14960-1758-DB4E-8676-5AD117E08E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9DD05678-3E81-5B45-8F5E-2DFD1C952CA7}"/>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E498AECE-014F-1749-8C0F-A2DAD27320C8}"/>
              </a:ext>
            </a:extLst>
          </p:cNvPr>
          <p:cNvSpPr>
            <a:spLocks noGrp="1"/>
          </p:cNvSpPr>
          <p:nvPr>
            <p:ph type="dt" sz="half" idx="10"/>
          </p:nvPr>
        </p:nvSpPr>
        <p:spPr/>
        <p:txBody>
          <a:bodyPr/>
          <a:lstStyle/>
          <a:p>
            <a:fld id="{D0DB132E-22AA-6644-8463-DDE59F69FD15}" type="datetimeFigureOut">
              <a:rPr lang="el-GR" smtClean="0"/>
              <a:t>27/2/2021</a:t>
            </a:fld>
            <a:endParaRPr lang="el-GR"/>
          </a:p>
        </p:txBody>
      </p:sp>
      <p:sp>
        <p:nvSpPr>
          <p:cNvPr id="8" name="Θέση υποσέλιδου 7">
            <a:extLst>
              <a:ext uri="{FF2B5EF4-FFF2-40B4-BE49-F238E27FC236}">
                <a16:creationId xmlns:a16="http://schemas.microsoft.com/office/drawing/2014/main" id="{138FBEDB-9C1D-754E-9FC9-CCB93AE7E2C6}"/>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71F17CC6-370C-0A4C-9BE6-E0634F14ECD0}"/>
              </a:ext>
            </a:extLst>
          </p:cNvPr>
          <p:cNvSpPr>
            <a:spLocks noGrp="1"/>
          </p:cNvSpPr>
          <p:nvPr>
            <p:ph type="sldNum" sz="quarter" idx="12"/>
          </p:nvPr>
        </p:nvSpPr>
        <p:spPr/>
        <p:txBody>
          <a:bodyPr/>
          <a:lstStyle/>
          <a:p>
            <a:fld id="{1F2529AE-BBD9-E241-8A6B-0E1458E0847A}" type="slidenum">
              <a:rPr lang="el-GR" smtClean="0"/>
              <a:t>‹#›</a:t>
            </a:fld>
            <a:endParaRPr lang="el-GR"/>
          </a:p>
        </p:txBody>
      </p:sp>
    </p:spTree>
    <p:extLst>
      <p:ext uri="{BB962C8B-B14F-4D97-AF65-F5344CB8AC3E}">
        <p14:creationId xmlns:p14="http://schemas.microsoft.com/office/powerpoint/2010/main" val="832646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2BC984-FD4A-BE4C-8029-3680806202C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0C05B55-9015-2046-AE08-2AD09D35A8D6}"/>
              </a:ext>
            </a:extLst>
          </p:cNvPr>
          <p:cNvSpPr>
            <a:spLocks noGrp="1"/>
          </p:cNvSpPr>
          <p:nvPr>
            <p:ph type="dt" sz="half" idx="10"/>
          </p:nvPr>
        </p:nvSpPr>
        <p:spPr/>
        <p:txBody>
          <a:bodyPr/>
          <a:lstStyle/>
          <a:p>
            <a:fld id="{D0DB132E-22AA-6644-8463-DDE59F69FD15}" type="datetimeFigureOut">
              <a:rPr lang="el-GR" smtClean="0"/>
              <a:t>27/2/2021</a:t>
            </a:fld>
            <a:endParaRPr lang="el-GR"/>
          </a:p>
        </p:txBody>
      </p:sp>
      <p:sp>
        <p:nvSpPr>
          <p:cNvPr id="4" name="Θέση υποσέλιδου 3">
            <a:extLst>
              <a:ext uri="{FF2B5EF4-FFF2-40B4-BE49-F238E27FC236}">
                <a16:creationId xmlns:a16="http://schemas.microsoft.com/office/drawing/2014/main" id="{E6521B91-B663-A947-A812-40B7557785AB}"/>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7512AE63-9BB1-624B-898E-52E843E87FB3}"/>
              </a:ext>
            </a:extLst>
          </p:cNvPr>
          <p:cNvSpPr>
            <a:spLocks noGrp="1"/>
          </p:cNvSpPr>
          <p:nvPr>
            <p:ph type="sldNum" sz="quarter" idx="12"/>
          </p:nvPr>
        </p:nvSpPr>
        <p:spPr/>
        <p:txBody>
          <a:bodyPr/>
          <a:lstStyle/>
          <a:p>
            <a:fld id="{1F2529AE-BBD9-E241-8A6B-0E1458E0847A}" type="slidenum">
              <a:rPr lang="el-GR" smtClean="0"/>
              <a:t>‹#›</a:t>
            </a:fld>
            <a:endParaRPr lang="el-GR"/>
          </a:p>
        </p:txBody>
      </p:sp>
    </p:spTree>
    <p:extLst>
      <p:ext uri="{BB962C8B-B14F-4D97-AF65-F5344CB8AC3E}">
        <p14:creationId xmlns:p14="http://schemas.microsoft.com/office/powerpoint/2010/main" val="2821616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EFCB1E5-92A2-484E-B2DC-2C6A2AFBB530}"/>
              </a:ext>
            </a:extLst>
          </p:cNvPr>
          <p:cNvSpPr>
            <a:spLocks noGrp="1"/>
          </p:cNvSpPr>
          <p:nvPr>
            <p:ph type="dt" sz="half" idx="10"/>
          </p:nvPr>
        </p:nvSpPr>
        <p:spPr/>
        <p:txBody>
          <a:bodyPr/>
          <a:lstStyle/>
          <a:p>
            <a:fld id="{D0DB132E-22AA-6644-8463-DDE59F69FD15}" type="datetimeFigureOut">
              <a:rPr lang="el-GR" smtClean="0"/>
              <a:t>27/2/2021</a:t>
            </a:fld>
            <a:endParaRPr lang="el-GR"/>
          </a:p>
        </p:txBody>
      </p:sp>
      <p:sp>
        <p:nvSpPr>
          <p:cNvPr id="3" name="Θέση υποσέλιδου 2">
            <a:extLst>
              <a:ext uri="{FF2B5EF4-FFF2-40B4-BE49-F238E27FC236}">
                <a16:creationId xmlns:a16="http://schemas.microsoft.com/office/drawing/2014/main" id="{BF0B0310-6325-194B-8BB5-20A79CA85C05}"/>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E2E6F80E-4B7E-0542-AF61-BD1A6880AD62}"/>
              </a:ext>
            </a:extLst>
          </p:cNvPr>
          <p:cNvSpPr>
            <a:spLocks noGrp="1"/>
          </p:cNvSpPr>
          <p:nvPr>
            <p:ph type="sldNum" sz="quarter" idx="12"/>
          </p:nvPr>
        </p:nvSpPr>
        <p:spPr/>
        <p:txBody>
          <a:bodyPr/>
          <a:lstStyle/>
          <a:p>
            <a:fld id="{1F2529AE-BBD9-E241-8A6B-0E1458E0847A}" type="slidenum">
              <a:rPr lang="el-GR" smtClean="0"/>
              <a:t>‹#›</a:t>
            </a:fld>
            <a:endParaRPr lang="el-GR"/>
          </a:p>
        </p:txBody>
      </p:sp>
    </p:spTree>
    <p:extLst>
      <p:ext uri="{BB962C8B-B14F-4D97-AF65-F5344CB8AC3E}">
        <p14:creationId xmlns:p14="http://schemas.microsoft.com/office/powerpoint/2010/main" val="27546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AE46E0-BE2B-BC4D-A388-5C508D5D148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EF92879-C6AB-0B48-8D8A-F6C0DBCA42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657F9EBA-592F-2248-A039-17A0319D21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9D52F42-79B3-B040-9F94-B0B22C334C2E}"/>
              </a:ext>
            </a:extLst>
          </p:cNvPr>
          <p:cNvSpPr>
            <a:spLocks noGrp="1"/>
          </p:cNvSpPr>
          <p:nvPr>
            <p:ph type="dt" sz="half" idx="10"/>
          </p:nvPr>
        </p:nvSpPr>
        <p:spPr/>
        <p:txBody>
          <a:bodyPr/>
          <a:lstStyle/>
          <a:p>
            <a:fld id="{D0DB132E-22AA-6644-8463-DDE59F69FD15}" type="datetimeFigureOut">
              <a:rPr lang="el-GR" smtClean="0"/>
              <a:t>27/2/2021</a:t>
            </a:fld>
            <a:endParaRPr lang="el-GR"/>
          </a:p>
        </p:txBody>
      </p:sp>
      <p:sp>
        <p:nvSpPr>
          <p:cNvPr id="6" name="Θέση υποσέλιδου 5">
            <a:extLst>
              <a:ext uri="{FF2B5EF4-FFF2-40B4-BE49-F238E27FC236}">
                <a16:creationId xmlns:a16="http://schemas.microsoft.com/office/drawing/2014/main" id="{E5E1B2C4-DB90-A14A-997E-4AE34861C2C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3C7F42D-0223-3843-ABE1-B215409CD20A}"/>
              </a:ext>
            </a:extLst>
          </p:cNvPr>
          <p:cNvSpPr>
            <a:spLocks noGrp="1"/>
          </p:cNvSpPr>
          <p:nvPr>
            <p:ph type="sldNum" sz="quarter" idx="12"/>
          </p:nvPr>
        </p:nvSpPr>
        <p:spPr/>
        <p:txBody>
          <a:bodyPr/>
          <a:lstStyle/>
          <a:p>
            <a:fld id="{1F2529AE-BBD9-E241-8A6B-0E1458E0847A}" type="slidenum">
              <a:rPr lang="el-GR" smtClean="0"/>
              <a:t>‹#›</a:t>
            </a:fld>
            <a:endParaRPr lang="el-GR"/>
          </a:p>
        </p:txBody>
      </p:sp>
    </p:spTree>
    <p:extLst>
      <p:ext uri="{BB962C8B-B14F-4D97-AF65-F5344CB8AC3E}">
        <p14:creationId xmlns:p14="http://schemas.microsoft.com/office/powerpoint/2010/main" val="1083353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40695C-12CD-9647-81DE-642376FA76A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CF73F69C-6FC9-BD49-995C-26F21F662A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703BD276-4D3A-0348-A6F3-3232A51F05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76B0A0F-2C44-824A-8A0A-3BCFD59842D1}"/>
              </a:ext>
            </a:extLst>
          </p:cNvPr>
          <p:cNvSpPr>
            <a:spLocks noGrp="1"/>
          </p:cNvSpPr>
          <p:nvPr>
            <p:ph type="dt" sz="half" idx="10"/>
          </p:nvPr>
        </p:nvSpPr>
        <p:spPr/>
        <p:txBody>
          <a:bodyPr/>
          <a:lstStyle/>
          <a:p>
            <a:fld id="{D0DB132E-22AA-6644-8463-DDE59F69FD15}" type="datetimeFigureOut">
              <a:rPr lang="el-GR" smtClean="0"/>
              <a:t>27/2/2021</a:t>
            </a:fld>
            <a:endParaRPr lang="el-GR"/>
          </a:p>
        </p:txBody>
      </p:sp>
      <p:sp>
        <p:nvSpPr>
          <p:cNvPr id="6" name="Θέση υποσέλιδου 5">
            <a:extLst>
              <a:ext uri="{FF2B5EF4-FFF2-40B4-BE49-F238E27FC236}">
                <a16:creationId xmlns:a16="http://schemas.microsoft.com/office/drawing/2014/main" id="{A62B8D76-807F-F240-8098-9241F9C8F60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1B077CA-013E-5D4D-8CB6-286AD6029803}"/>
              </a:ext>
            </a:extLst>
          </p:cNvPr>
          <p:cNvSpPr>
            <a:spLocks noGrp="1"/>
          </p:cNvSpPr>
          <p:nvPr>
            <p:ph type="sldNum" sz="quarter" idx="12"/>
          </p:nvPr>
        </p:nvSpPr>
        <p:spPr/>
        <p:txBody>
          <a:bodyPr/>
          <a:lstStyle/>
          <a:p>
            <a:fld id="{1F2529AE-BBD9-E241-8A6B-0E1458E0847A}" type="slidenum">
              <a:rPr lang="el-GR" smtClean="0"/>
              <a:t>‹#›</a:t>
            </a:fld>
            <a:endParaRPr lang="el-GR"/>
          </a:p>
        </p:txBody>
      </p:sp>
    </p:spTree>
    <p:extLst>
      <p:ext uri="{BB962C8B-B14F-4D97-AF65-F5344CB8AC3E}">
        <p14:creationId xmlns:p14="http://schemas.microsoft.com/office/powerpoint/2010/main" val="893559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DB0818E5-A8BC-E34F-A6FF-2E31E185BB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66FF23F-0ED3-834B-A9EF-0A49F9EC4A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9C0C1EA-502A-0B4E-B364-76126C68CB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DB132E-22AA-6644-8463-DDE59F69FD15}" type="datetimeFigureOut">
              <a:rPr lang="el-GR" smtClean="0"/>
              <a:t>27/2/2021</a:t>
            </a:fld>
            <a:endParaRPr lang="el-GR"/>
          </a:p>
        </p:txBody>
      </p:sp>
      <p:sp>
        <p:nvSpPr>
          <p:cNvPr id="5" name="Θέση υποσέλιδου 4">
            <a:extLst>
              <a:ext uri="{FF2B5EF4-FFF2-40B4-BE49-F238E27FC236}">
                <a16:creationId xmlns:a16="http://schemas.microsoft.com/office/drawing/2014/main" id="{C214E06D-C291-EE42-A943-1377EA936B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36736E67-331B-2843-96FA-66DB8310FA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2529AE-BBD9-E241-8A6B-0E1458E0847A}" type="slidenum">
              <a:rPr lang="el-GR" smtClean="0"/>
              <a:t>‹#›</a:t>
            </a:fld>
            <a:endParaRPr lang="el-GR"/>
          </a:p>
        </p:txBody>
      </p:sp>
    </p:spTree>
    <p:extLst>
      <p:ext uri="{BB962C8B-B14F-4D97-AF65-F5344CB8AC3E}">
        <p14:creationId xmlns:p14="http://schemas.microsoft.com/office/powerpoint/2010/main" val="1577161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customXml" Target="../ink/ink1.xml"/><Relationship Id="rId1" Type="http://schemas.openxmlformats.org/officeDocument/2006/relationships/slideLayout" Target="../slideLayouts/slideLayout4.xml"/><Relationship Id="rId4" Type="http://schemas.openxmlformats.org/officeDocument/2006/relationships/image" Target="../media/image14.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7CABA0-AE9D-0B4D-B702-CCFE6C67AA8F}"/>
              </a:ext>
            </a:extLst>
          </p:cNvPr>
          <p:cNvSpPr>
            <a:spLocks noGrp="1"/>
          </p:cNvSpPr>
          <p:nvPr>
            <p:ph type="ctrTitle"/>
          </p:nvPr>
        </p:nvSpPr>
        <p:spPr/>
        <p:txBody>
          <a:bodyPr/>
          <a:lstStyle/>
          <a:p>
            <a:r>
              <a:rPr lang="en-GB"/>
              <a:t>International Development and Global South</a:t>
            </a:r>
            <a:endParaRPr lang="el-GR"/>
          </a:p>
        </p:txBody>
      </p:sp>
      <p:sp>
        <p:nvSpPr>
          <p:cNvPr id="3" name="Υπότιτλος 2">
            <a:extLst>
              <a:ext uri="{FF2B5EF4-FFF2-40B4-BE49-F238E27FC236}">
                <a16:creationId xmlns:a16="http://schemas.microsoft.com/office/drawing/2014/main" id="{9553747E-BA10-A048-8F47-94EBEC274E3A}"/>
              </a:ext>
            </a:extLst>
          </p:cNvPr>
          <p:cNvSpPr>
            <a:spLocks noGrp="1"/>
          </p:cNvSpPr>
          <p:nvPr>
            <p:ph type="subTitle" idx="1"/>
          </p:nvPr>
        </p:nvSpPr>
        <p:spPr/>
        <p:txBody>
          <a:bodyPr>
            <a:normAutofit lnSpcReduction="10000"/>
          </a:bodyPr>
          <a:lstStyle/>
          <a:p>
            <a:r>
              <a:rPr lang="en-GB"/>
              <a:t>New Keynensians and The School of Cambridge</a:t>
            </a:r>
          </a:p>
          <a:p>
            <a:r>
              <a:rPr lang="en-GB"/>
              <a:t>Theories of Income Distribution and Economic Growth</a:t>
            </a:r>
          </a:p>
          <a:p>
            <a:r>
              <a:rPr lang="en-GB"/>
              <a:t>Dimitrios Kyrkilis</a:t>
            </a:r>
          </a:p>
          <a:p>
            <a:r>
              <a:rPr lang="en-GB"/>
              <a:t>University of Macedonia</a:t>
            </a:r>
            <a:endParaRPr lang="el-GR"/>
          </a:p>
        </p:txBody>
      </p:sp>
    </p:spTree>
    <p:extLst>
      <p:ext uri="{BB962C8B-B14F-4D97-AF65-F5344CB8AC3E}">
        <p14:creationId xmlns:p14="http://schemas.microsoft.com/office/powerpoint/2010/main" val="2424695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E62693-D844-6A49-B689-31BAEF8672E7}"/>
              </a:ext>
            </a:extLst>
          </p:cNvPr>
          <p:cNvSpPr>
            <a:spLocks noGrp="1"/>
          </p:cNvSpPr>
          <p:nvPr>
            <p:ph type="title"/>
          </p:nvPr>
        </p:nvSpPr>
        <p:spPr/>
        <p:txBody>
          <a:bodyPr/>
          <a:lstStyle/>
          <a:p>
            <a:pPr algn="ctr"/>
            <a:r>
              <a:rPr lang="en-GB" b="1"/>
              <a:t>Passineti’s Hypotheses</a:t>
            </a:r>
            <a:endParaRPr lang="el-GR" b="1"/>
          </a:p>
        </p:txBody>
      </p:sp>
      <p:sp>
        <p:nvSpPr>
          <p:cNvPr id="3" name="Θέση περιεχομένου 2">
            <a:extLst>
              <a:ext uri="{FF2B5EF4-FFF2-40B4-BE49-F238E27FC236}">
                <a16:creationId xmlns:a16="http://schemas.microsoft.com/office/drawing/2014/main" id="{F8C4B018-A48E-9247-8707-E41B238355D8}"/>
              </a:ext>
            </a:extLst>
          </p:cNvPr>
          <p:cNvSpPr>
            <a:spLocks noGrp="1"/>
          </p:cNvSpPr>
          <p:nvPr>
            <p:ph idx="1"/>
          </p:nvPr>
        </p:nvSpPr>
        <p:spPr/>
        <p:txBody>
          <a:bodyPr>
            <a:normAutofit fontScale="85000" lnSpcReduction="20000"/>
          </a:bodyPr>
          <a:lstStyle/>
          <a:p>
            <a:pPr marL="0" indent="0">
              <a:buNone/>
            </a:pPr>
            <a:r>
              <a:rPr lang="en-GB"/>
              <a:t>Under some restrictive hypotheses, i.e. :</a:t>
            </a:r>
          </a:p>
          <a:p>
            <a:r>
              <a:rPr lang="en-GB"/>
              <a:t>the rate of profit is determined by the total income received by the total capital stock irrespectively of how capital ownership is divided between capitalists and labour ( r = I</a:t>
            </a:r>
            <a:r>
              <a:rPr lang="en-GB" baseline="-25000"/>
              <a:t>c</a:t>
            </a:r>
            <a:r>
              <a:rPr lang="en-GB"/>
              <a:t> /K where: K = K</a:t>
            </a:r>
            <a:r>
              <a:rPr lang="en-GB" baseline="-25000"/>
              <a:t>c</a:t>
            </a:r>
            <a:r>
              <a:rPr lang="en-GB"/>
              <a:t> + K</a:t>
            </a:r>
            <a:r>
              <a:rPr lang="en-GB" baseline="-25000"/>
              <a:t>w</a:t>
            </a:r>
            <a:r>
              <a:rPr lang="en-GB"/>
              <a:t>)</a:t>
            </a:r>
          </a:p>
          <a:p>
            <a:r>
              <a:rPr lang="en-GB"/>
              <a:t>the rate of total capital accumulation, i.e. the rate of total investment is equal to the rate of wage earners capital accumulation, and equal to the rate of capitalists’ capital accumulation,  </a:t>
            </a:r>
          </a:p>
          <a:p>
            <a:pPr marL="0" indent="0">
              <a:buNone/>
            </a:pPr>
            <a:r>
              <a:rPr lang="en-GB" b="1"/>
              <a:t>Note</a:t>
            </a:r>
            <a:r>
              <a:rPr lang="en-GB"/>
              <a:t>:If the rates of capital accumulation were different between the two social classes, i.e. capitalists and labour then the rate of capital income change would have been different between the two social classes, therefore the income distribution would have been affected too. Given that the marginal propensity to consume differs between capitalists and labour a change of the distribution of income would change the distribution of demand between the two, hence the denand patterns (preferences) affecting production patterns, then inputt denand patterns and so on generating disequilibrium to the system.     </a:t>
            </a:r>
          </a:p>
          <a:p>
            <a:endParaRPr lang="el-GR"/>
          </a:p>
        </p:txBody>
      </p:sp>
    </p:spTree>
    <p:extLst>
      <p:ext uri="{BB962C8B-B14F-4D97-AF65-F5344CB8AC3E}">
        <p14:creationId xmlns:p14="http://schemas.microsoft.com/office/powerpoint/2010/main" val="3726213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E1CDC4-5219-B347-B363-655DF39D204D}"/>
              </a:ext>
            </a:extLst>
          </p:cNvPr>
          <p:cNvSpPr>
            <a:spLocks noGrp="1"/>
          </p:cNvSpPr>
          <p:nvPr>
            <p:ph type="title"/>
          </p:nvPr>
        </p:nvSpPr>
        <p:spPr/>
        <p:txBody>
          <a:bodyPr/>
          <a:lstStyle/>
          <a:p>
            <a:pPr algn="ctr"/>
            <a:r>
              <a:rPr lang="en-GB" b="1"/>
              <a:t>Passineti’s Conclusion</a:t>
            </a:r>
            <a:endParaRPr lang="el-GR" b="1"/>
          </a:p>
        </p:txBody>
      </p:sp>
      <p:sp>
        <p:nvSpPr>
          <p:cNvPr id="3" name="Θέση περιεχομένου 2">
            <a:extLst>
              <a:ext uri="{FF2B5EF4-FFF2-40B4-BE49-F238E27FC236}">
                <a16:creationId xmlns:a16="http://schemas.microsoft.com/office/drawing/2014/main" id="{F734C131-AE1F-0A4D-8DCF-5FFEC852F089}"/>
              </a:ext>
            </a:extLst>
          </p:cNvPr>
          <p:cNvSpPr>
            <a:spLocks noGrp="1"/>
          </p:cNvSpPr>
          <p:nvPr>
            <p:ph idx="1"/>
          </p:nvPr>
        </p:nvSpPr>
        <p:spPr/>
        <p:txBody>
          <a:bodyPr>
            <a:normAutofit lnSpcReduction="10000"/>
          </a:bodyPr>
          <a:lstStyle/>
          <a:p>
            <a:pPr marL="0" indent="0">
              <a:buNone/>
            </a:pPr>
            <a:r>
              <a:rPr lang="en-GB"/>
              <a:t>Passineti reached the conclusion that it is the capitalists’ propensity to save, which a function of their income, in other words of their profits the critical determinant of  the ecomic growth rate of a closed economy.  “.... Whatever wage esrners may do .....they are in no other position but to solely participate to a sum of profits determined a priori for them – they do not have the ability to affect ..(this sum of profits) to the least.”</a:t>
            </a:r>
            <a:r>
              <a:rPr lang="el-GR"/>
              <a:t> </a:t>
            </a:r>
            <a:endParaRPr lang="en-GB"/>
          </a:p>
          <a:p>
            <a:r>
              <a:rPr lang="en-GB"/>
              <a:t>Affecting </a:t>
            </a:r>
            <a:r>
              <a:rPr lang="en-US" b="1"/>
              <a:t>r</a:t>
            </a:r>
            <a:r>
              <a:rPr lang="el-GR" b="1"/>
              <a:t> </a:t>
            </a:r>
            <a:r>
              <a:rPr lang="el-GR" b="1">
                <a:sym typeface="Wingdings" pitchFamily="2" charset="2"/>
              </a:rPr>
              <a:t> </a:t>
            </a:r>
            <a:r>
              <a:rPr lang="el-GR"/>
              <a:t> </a:t>
            </a:r>
            <a:r>
              <a:rPr lang="en-GB"/>
              <a:t>the rate of capital accumulation </a:t>
            </a:r>
            <a:r>
              <a:rPr lang="en-US">
                <a:sym typeface="Wingdings" pitchFamily="2" charset="2"/>
              </a:rPr>
              <a:t>g</a:t>
            </a:r>
            <a:r>
              <a:rPr lang="en-US">
                <a:latin typeface="Arial"/>
                <a:cs typeface="Arial"/>
                <a:sym typeface="Wingdings" pitchFamily="2" charset="2"/>
              </a:rPr>
              <a:t>≡</a:t>
            </a:r>
            <a:r>
              <a:rPr lang="en-US"/>
              <a:t>I</a:t>
            </a:r>
            <a:r>
              <a:rPr lang="el-GR"/>
              <a:t>/</a:t>
            </a:r>
            <a:r>
              <a:rPr lang="en-US"/>
              <a:t>K</a:t>
            </a:r>
            <a:r>
              <a:rPr lang="en-GB"/>
              <a:t> is affected</a:t>
            </a:r>
            <a:r>
              <a:rPr lang="el-GR"/>
              <a:t> </a:t>
            </a:r>
            <a:r>
              <a:rPr lang="el-GR">
                <a:sym typeface="Wingdings" pitchFamily="2" charset="2"/>
              </a:rPr>
              <a:t></a:t>
            </a:r>
            <a:r>
              <a:rPr lang="en-GB">
                <a:sym typeface="Wingdings" pitchFamily="2" charset="2"/>
              </a:rPr>
              <a:t>so it does g.</a:t>
            </a:r>
          </a:p>
          <a:p>
            <a:r>
              <a:rPr lang="en-GB">
                <a:sym typeface="Wingdings" pitchFamily="2" charset="2"/>
              </a:rPr>
              <a:t>r may be affected by redistributing national income in favour of capital.</a:t>
            </a:r>
            <a:endParaRPr lang="el-GR"/>
          </a:p>
        </p:txBody>
      </p:sp>
    </p:spTree>
    <p:extLst>
      <p:ext uri="{BB962C8B-B14F-4D97-AF65-F5344CB8AC3E}">
        <p14:creationId xmlns:p14="http://schemas.microsoft.com/office/powerpoint/2010/main" val="1408184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 Θέση υποσέλιδου"/>
          <p:cNvSpPr>
            <a:spLocks noGrp="1"/>
          </p:cNvSpPr>
          <p:nvPr>
            <p:ph type="ftr" sz="quarter" idx="11"/>
          </p:nvPr>
        </p:nvSpPr>
        <p:spPr>
          <a:xfrm>
            <a:off x="2438400" y="6428184"/>
            <a:ext cx="7474024" cy="457200"/>
          </a:xfrm>
        </p:spPr>
        <p:txBody>
          <a:bodyPr/>
          <a:lstStyle/>
          <a:p>
            <a:pPr algn="ctr"/>
            <a:endParaRPr lang="el-GR" sz="1000" dirty="0"/>
          </a:p>
        </p:txBody>
      </p:sp>
      <p:sp>
        <p:nvSpPr>
          <p:cNvPr id="4" name="Line 13"/>
          <p:cNvSpPr>
            <a:spLocks noChangeShapeType="1"/>
          </p:cNvSpPr>
          <p:nvPr/>
        </p:nvSpPr>
        <p:spPr bwMode="auto">
          <a:xfrm>
            <a:off x="2711897" y="583268"/>
            <a:ext cx="0" cy="3311525"/>
          </a:xfrm>
          <a:prstGeom prst="line">
            <a:avLst/>
          </a:prstGeom>
          <a:noFill/>
          <a:ln w="9525">
            <a:noFill/>
            <a:round/>
            <a:headEnd/>
            <a:tailEnd/>
          </a:ln>
        </p:spPr>
        <p:txBody>
          <a:bodyPr/>
          <a:lstStyle/>
          <a:p>
            <a:endParaRPr lang="el-GR" sz="1800"/>
          </a:p>
        </p:txBody>
      </p:sp>
      <p:cxnSp>
        <p:nvCxnSpPr>
          <p:cNvPr id="5" name="AutoShape 15"/>
          <p:cNvCxnSpPr>
            <a:cxnSpLocks noChangeShapeType="1"/>
          </p:cNvCxnSpPr>
          <p:nvPr/>
        </p:nvCxnSpPr>
        <p:spPr bwMode="auto">
          <a:xfrm flipV="1">
            <a:off x="1991544" y="3933056"/>
            <a:ext cx="3744416" cy="936104"/>
          </a:xfrm>
          <a:prstGeom prst="straightConnector1">
            <a:avLst/>
          </a:prstGeom>
          <a:noFill/>
          <a:ln w="9525">
            <a:solidFill>
              <a:srgbClr val="000000"/>
            </a:solidFill>
            <a:round/>
            <a:headEnd/>
            <a:tailEnd/>
          </a:ln>
        </p:spPr>
      </p:cxnSp>
      <p:sp>
        <p:nvSpPr>
          <p:cNvPr id="7" name="Freeform 16"/>
          <p:cNvSpPr>
            <a:spLocks/>
          </p:cNvSpPr>
          <p:nvPr/>
        </p:nvSpPr>
        <p:spPr bwMode="auto">
          <a:xfrm>
            <a:off x="2135560" y="2708920"/>
            <a:ext cx="2592288" cy="2366972"/>
          </a:xfrm>
          <a:custGeom>
            <a:avLst/>
            <a:gdLst>
              <a:gd name="T0" fmla="*/ 0 w 4813"/>
              <a:gd name="T1" fmla="*/ 2147483647 h 4085"/>
              <a:gd name="T2" fmla="*/ 2147483647 w 4813"/>
              <a:gd name="T3" fmla="*/ 2147483647 h 4085"/>
              <a:gd name="T4" fmla="*/ 2147483647 w 4813"/>
              <a:gd name="T5" fmla="*/ 0 h 4085"/>
              <a:gd name="T6" fmla="*/ 0 60000 65536"/>
              <a:gd name="T7" fmla="*/ 0 60000 65536"/>
              <a:gd name="T8" fmla="*/ 0 60000 65536"/>
              <a:gd name="T9" fmla="*/ 0 w 4813"/>
              <a:gd name="T10" fmla="*/ 0 h 4085"/>
              <a:gd name="T11" fmla="*/ 4813 w 4813"/>
              <a:gd name="T12" fmla="*/ 4085 h 4085"/>
            </a:gdLst>
            <a:ahLst/>
            <a:cxnLst>
              <a:cxn ang="T6">
                <a:pos x="T0" y="T1"/>
              </a:cxn>
              <a:cxn ang="T7">
                <a:pos x="T2" y="T3"/>
              </a:cxn>
              <a:cxn ang="T8">
                <a:pos x="T4" y="T5"/>
              </a:cxn>
            </a:cxnLst>
            <a:rect l="T9" t="T10" r="T11" b="T12"/>
            <a:pathLst>
              <a:path w="4813" h="4085">
                <a:moveTo>
                  <a:pt x="0" y="2010"/>
                </a:moveTo>
                <a:cubicBezTo>
                  <a:pt x="1570" y="3047"/>
                  <a:pt x="3141" y="4085"/>
                  <a:pt x="3943" y="3750"/>
                </a:cubicBezTo>
                <a:cubicBezTo>
                  <a:pt x="4745" y="3415"/>
                  <a:pt x="4658" y="677"/>
                  <a:pt x="4813" y="0"/>
                </a:cubicBezTo>
              </a:path>
            </a:pathLst>
          </a:custGeom>
          <a:noFill/>
          <a:ln w="9525">
            <a:solidFill>
              <a:srgbClr val="000000"/>
            </a:solidFill>
            <a:round/>
            <a:headEnd/>
            <a:tailEnd/>
          </a:ln>
        </p:spPr>
        <p:txBody>
          <a:bodyPr/>
          <a:lstStyle/>
          <a:p>
            <a:endParaRPr lang="el-GR" sz="1800"/>
          </a:p>
        </p:txBody>
      </p:sp>
      <p:sp>
        <p:nvSpPr>
          <p:cNvPr id="11" name="Line 22"/>
          <p:cNvSpPr>
            <a:spLocks noChangeShapeType="1"/>
          </p:cNvSpPr>
          <p:nvPr/>
        </p:nvSpPr>
        <p:spPr bwMode="auto">
          <a:xfrm>
            <a:off x="-180528" y="870606"/>
            <a:ext cx="0" cy="2447925"/>
          </a:xfrm>
          <a:prstGeom prst="line">
            <a:avLst/>
          </a:prstGeom>
          <a:noFill/>
          <a:ln w="9525">
            <a:noFill/>
            <a:round/>
            <a:headEnd/>
            <a:tailEnd/>
          </a:ln>
        </p:spPr>
        <p:txBody>
          <a:bodyPr/>
          <a:lstStyle/>
          <a:p>
            <a:endParaRPr lang="el-GR" sz="1800"/>
          </a:p>
        </p:txBody>
      </p:sp>
      <p:sp>
        <p:nvSpPr>
          <p:cNvPr id="12" name="11 - Ορθογώνιο"/>
          <p:cNvSpPr/>
          <p:nvPr/>
        </p:nvSpPr>
        <p:spPr>
          <a:xfrm>
            <a:off x="5101383" y="3563724"/>
            <a:ext cx="815801" cy="369332"/>
          </a:xfrm>
          <a:prstGeom prst="rect">
            <a:avLst/>
          </a:prstGeom>
        </p:spPr>
        <p:txBody>
          <a:bodyPr wrap="square">
            <a:spAutoFit/>
          </a:bodyPr>
          <a:lstStyle/>
          <a:p>
            <a:r>
              <a:rPr lang="en-US" sz="1800" dirty="0">
                <a:ea typeface="Times New Roman" pitchFamily="18" charset="0"/>
                <a:cs typeface="Arial" charset="0"/>
              </a:rPr>
              <a:t>r</a:t>
            </a:r>
            <a:r>
              <a:rPr lang="el-GR" sz="1800" dirty="0">
                <a:ea typeface="Times New Roman" pitchFamily="18" charset="0"/>
                <a:cs typeface="Arial" charset="0"/>
              </a:rPr>
              <a:t>= </a:t>
            </a:r>
            <a:r>
              <a:rPr lang="en-US" sz="1800" dirty="0">
                <a:ea typeface="Times New Roman" pitchFamily="18" charset="0"/>
                <a:cs typeface="Arial" charset="0"/>
              </a:rPr>
              <a:t>f</a:t>
            </a:r>
            <a:r>
              <a:rPr lang="el-GR" sz="1800" dirty="0">
                <a:ea typeface="Times New Roman" pitchFamily="18" charset="0"/>
                <a:cs typeface="Arial" charset="0"/>
              </a:rPr>
              <a:t> (</a:t>
            </a:r>
            <a:r>
              <a:rPr lang="en-US" sz="1800" dirty="0">
                <a:ea typeface="Times New Roman" pitchFamily="18" charset="0"/>
                <a:cs typeface="Arial" charset="0"/>
              </a:rPr>
              <a:t>g</a:t>
            </a:r>
            <a:r>
              <a:rPr lang="el-GR" sz="1800" dirty="0">
                <a:ea typeface="Times New Roman" pitchFamily="18" charset="0"/>
                <a:cs typeface="Arial" charset="0"/>
              </a:rPr>
              <a:t>)</a:t>
            </a:r>
            <a:endParaRPr lang="el-GR" sz="1800" dirty="0"/>
          </a:p>
        </p:txBody>
      </p:sp>
      <p:cxnSp>
        <p:nvCxnSpPr>
          <p:cNvPr id="19" name="18 - Ευθύγραμμο βέλος σύνδεσης"/>
          <p:cNvCxnSpPr/>
          <p:nvPr/>
        </p:nvCxnSpPr>
        <p:spPr>
          <a:xfrm flipH="1" flipV="1">
            <a:off x="1812727" y="2267580"/>
            <a:ext cx="72008" cy="33123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p:nvPr/>
        </p:nvCxnSpPr>
        <p:spPr>
          <a:xfrm>
            <a:off x="1884735" y="5579948"/>
            <a:ext cx="367240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21 - Ορθογώνιο"/>
          <p:cNvSpPr/>
          <p:nvPr/>
        </p:nvSpPr>
        <p:spPr>
          <a:xfrm>
            <a:off x="4333008" y="2483604"/>
            <a:ext cx="806631" cy="369332"/>
          </a:xfrm>
          <a:prstGeom prst="rect">
            <a:avLst/>
          </a:prstGeom>
        </p:spPr>
        <p:txBody>
          <a:bodyPr wrap="square">
            <a:spAutoFit/>
          </a:bodyPr>
          <a:lstStyle/>
          <a:p>
            <a:r>
              <a:rPr lang="en-US" sz="1800" dirty="0">
                <a:ea typeface="Times New Roman" pitchFamily="18" charset="0"/>
                <a:cs typeface="Arial" charset="0"/>
              </a:rPr>
              <a:t>g </a:t>
            </a:r>
            <a:r>
              <a:rPr lang="el-GR" sz="1800" dirty="0">
                <a:ea typeface="Times New Roman" pitchFamily="18" charset="0"/>
                <a:cs typeface="Arial" charset="0"/>
              </a:rPr>
              <a:t>= </a:t>
            </a:r>
            <a:r>
              <a:rPr lang="en-US" sz="1800" dirty="0">
                <a:ea typeface="Times New Roman" pitchFamily="18" charset="0"/>
                <a:cs typeface="Arial" charset="0"/>
              </a:rPr>
              <a:t>f</a:t>
            </a:r>
            <a:r>
              <a:rPr lang="el-GR" sz="1800" dirty="0">
                <a:ea typeface="Times New Roman" pitchFamily="18" charset="0"/>
                <a:cs typeface="Arial" charset="0"/>
              </a:rPr>
              <a:t>(</a:t>
            </a:r>
            <a:r>
              <a:rPr lang="en-US" sz="1800" dirty="0">
                <a:ea typeface="Times New Roman" pitchFamily="18" charset="0"/>
                <a:cs typeface="Arial" charset="0"/>
              </a:rPr>
              <a:t>r</a:t>
            </a:r>
            <a:r>
              <a:rPr lang="el-GR" sz="1800" dirty="0">
                <a:ea typeface="Times New Roman" pitchFamily="18" charset="0"/>
                <a:cs typeface="Arial" charset="0"/>
              </a:rPr>
              <a:t>)</a:t>
            </a:r>
            <a:endParaRPr lang="el-GR" sz="1800" dirty="0"/>
          </a:p>
        </p:txBody>
      </p:sp>
      <p:sp>
        <p:nvSpPr>
          <p:cNvPr id="23" name="22 - Ορθογώνιο"/>
          <p:cNvSpPr/>
          <p:nvPr/>
        </p:nvSpPr>
        <p:spPr>
          <a:xfrm>
            <a:off x="1524695" y="2195572"/>
            <a:ext cx="264816" cy="369332"/>
          </a:xfrm>
          <a:prstGeom prst="rect">
            <a:avLst/>
          </a:prstGeom>
        </p:spPr>
        <p:txBody>
          <a:bodyPr wrap="square">
            <a:spAutoFit/>
          </a:bodyPr>
          <a:lstStyle/>
          <a:p>
            <a:r>
              <a:rPr lang="en-US" sz="1800" dirty="0"/>
              <a:t>r</a:t>
            </a:r>
            <a:endParaRPr lang="el-GR" sz="1800" dirty="0"/>
          </a:p>
        </p:txBody>
      </p:sp>
      <p:sp>
        <p:nvSpPr>
          <p:cNvPr id="24" name="23 - Ορθογώνιο"/>
          <p:cNvSpPr/>
          <p:nvPr/>
        </p:nvSpPr>
        <p:spPr>
          <a:xfrm>
            <a:off x="5053087" y="5651956"/>
            <a:ext cx="293670" cy="369332"/>
          </a:xfrm>
          <a:prstGeom prst="rect">
            <a:avLst/>
          </a:prstGeom>
        </p:spPr>
        <p:txBody>
          <a:bodyPr wrap="square">
            <a:spAutoFit/>
          </a:bodyPr>
          <a:lstStyle/>
          <a:p>
            <a:r>
              <a:rPr lang="en-US" sz="1800" dirty="0"/>
              <a:t>g</a:t>
            </a:r>
            <a:endParaRPr lang="el-GR" sz="1800" dirty="0"/>
          </a:p>
        </p:txBody>
      </p:sp>
      <p:sp>
        <p:nvSpPr>
          <p:cNvPr id="25" name="Rectangle 3"/>
          <p:cNvSpPr txBox="1">
            <a:spLocks noChangeArrowheads="1"/>
          </p:cNvSpPr>
          <p:nvPr/>
        </p:nvSpPr>
        <p:spPr>
          <a:xfrm>
            <a:off x="5879976" y="4221088"/>
            <a:ext cx="4536504" cy="2376264"/>
          </a:xfrm>
          <a:prstGeom prst="rect">
            <a:avLst/>
          </a:prstGeom>
        </p:spPr>
        <p:txBody>
          <a:bodyPr/>
          <a:lstStyle/>
          <a:p>
            <a:pPr marL="342900" lvl="0" indent="-342900">
              <a:lnSpc>
                <a:spcPct val="90000"/>
              </a:lnSpc>
              <a:spcBef>
                <a:spcPct val="20000"/>
              </a:spcBef>
            </a:pPr>
            <a:r>
              <a:rPr lang="el-GR" sz="1800" dirty="0"/>
              <a:t> </a:t>
            </a:r>
            <a:endParaRPr lang="en-US" sz="1800" dirty="0"/>
          </a:p>
          <a:p>
            <a:pPr marL="342900" indent="-342900">
              <a:lnSpc>
                <a:spcPct val="90000"/>
              </a:lnSpc>
              <a:spcBef>
                <a:spcPct val="20000"/>
              </a:spcBef>
              <a:buFont typeface="Wingdings" pitchFamily="2" charset="2"/>
              <a:buChar char="§"/>
            </a:pPr>
            <a:r>
              <a:rPr lang="en-GB" b="1">
                <a:ea typeface="Times New Roman" pitchFamily="18" charset="0"/>
                <a:cs typeface="Arial" charset="0"/>
              </a:rPr>
              <a:t>E</a:t>
            </a:r>
            <a:r>
              <a:rPr lang="en-GB" sz="1800" b="1">
                <a:ea typeface="Times New Roman" pitchFamily="18" charset="0"/>
                <a:cs typeface="Arial" charset="0"/>
              </a:rPr>
              <a:t>quilibrium points</a:t>
            </a:r>
            <a:r>
              <a:rPr lang="en-US" sz="1800" b="1">
                <a:ea typeface="Times New Roman" pitchFamily="18" charset="0"/>
                <a:cs typeface="Arial" charset="0"/>
              </a:rPr>
              <a:t>:</a:t>
            </a:r>
            <a:r>
              <a:rPr lang="el-GR" sz="1800" b="1">
                <a:ea typeface="Times New Roman" pitchFamily="18" charset="0"/>
                <a:cs typeface="Arial" charset="0"/>
              </a:rPr>
              <a:t> </a:t>
            </a:r>
            <a:r>
              <a:rPr lang="el-GR" sz="1800" b="1" dirty="0">
                <a:ea typeface="Times New Roman" pitchFamily="18" charset="0"/>
                <a:cs typeface="Arial" charset="0"/>
              </a:rPr>
              <a:t>Α και Β</a:t>
            </a:r>
            <a:endParaRPr kumimoji="0" lang="el-GR" sz="1800" b="0" i="0" u="none" strike="noStrike" kern="1200" cap="none" spc="0" normalizeH="0" baseline="0" noProof="0" dirty="0">
              <a:ln>
                <a:noFill/>
              </a:ln>
              <a:solidFill>
                <a:schemeClr val="tx1"/>
              </a:solidFill>
              <a:effectLst/>
              <a:uLnTx/>
              <a:uFillTx/>
              <a:latin typeface="+mn-lt"/>
              <a:ea typeface="+mn-ea"/>
              <a:cs typeface="+mn-cs"/>
            </a:endParaRPr>
          </a:p>
          <a:p>
            <a:pPr marL="630238" lvl="0" indent="-90488">
              <a:lnSpc>
                <a:spcPct val="90000"/>
              </a:lnSpc>
              <a:spcBef>
                <a:spcPct val="20000"/>
              </a:spcBef>
              <a:buFontTx/>
              <a:buChar char="-"/>
            </a:pPr>
            <a:r>
              <a:rPr lang="en-GB"/>
              <a:t>At points </a:t>
            </a:r>
            <a:r>
              <a:rPr lang="el-GR" sz="1800"/>
              <a:t>Α και Β</a:t>
            </a:r>
            <a:r>
              <a:rPr lang="en-GB" sz="1800"/>
              <a:t> the generated profits are adequate to  generate savings sufficient to finance the necessary </a:t>
            </a:r>
            <a:r>
              <a:rPr lang="en-GB" b="1"/>
              <a:t>investment in order to maintain an income growth rate able to sustain a profit able to sustain the economic growth rate.</a:t>
            </a:r>
            <a:endParaRPr lang="el-GR" sz="1800" b="1" i="1" dirty="0"/>
          </a:p>
        </p:txBody>
      </p:sp>
      <p:sp>
        <p:nvSpPr>
          <p:cNvPr id="27" name="26 - Ορθογώνιο"/>
          <p:cNvSpPr/>
          <p:nvPr/>
        </p:nvSpPr>
        <p:spPr>
          <a:xfrm>
            <a:off x="1919536" y="725795"/>
            <a:ext cx="4032448" cy="584775"/>
          </a:xfrm>
          <a:prstGeom prst="rect">
            <a:avLst/>
          </a:prstGeom>
        </p:spPr>
        <p:txBody>
          <a:bodyPr wrap="square">
            <a:spAutoFit/>
          </a:bodyPr>
          <a:lstStyle/>
          <a:p>
            <a:r>
              <a:rPr lang="en-GB" sz="3200" b="1">
                <a:cs typeface="Arial" charset="0"/>
              </a:rPr>
              <a:t>Joan Robbinson</a:t>
            </a:r>
            <a:endParaRPr lang="el-GR" sz="3200" b="1" dirty="0"/>
          </a:p>
        </p:txBody>
      </p:sp>
      <p:cxnSp>
        <p:nvCxnSpPr>
          <p:cNvPr id="16" name="15 - Ευθεία γραμμή σύνδεσης"/>
          <p:cNvCxnSpPr/>
          <p:nvPr/>
        </p:nvCxnSpPr>
        <p:spPr>
          <a:xfrm>
            <a:off x="3143672" y="4581128"/>
            <a:ext cx="0" cy="1008112"/>
          </a:xfrm>
          <a:prstGeom prst="line">
            <a:avLst/>
          </a:prstGeom>
          <a:ln>
            <a:solidFill>
              <a:schemeClr val="tx1"/>
            </a:solidFill>
            <a:prstDash val="sysDash"/>
            <a:headEnd type="oval"/>
          </a:ln>
        </p:spPr>
        <p:style>
          <a:lnRef idx="1">
            <a:schemeClr val="accent1"/>
          </a:lnRef>
          <a:fillRef idx="0">
            <a:schemeClr val="accent1"/>
          </a:fillRef>
          <a:effectRef idx="0">
            <a:schemeClr val="accent1"/>
          </a:effectRef>
          <a:fontRef idx="minor">
            <a:schemeClr val="tx1"/>
          </a:fontRef>
        </p:style>
      </p:cxnSp>
      <p:sp>
        <p:nvSpPr>
          <p:cNvPr id="17" name="16 - Ορθογώνιο"/>
          <p:cNvSpPr/>
          <p:nvPr/>
        </p:nvSpPr>
        <p:spPr>
          <a:xfrm>
            <a:off x="2999656" y="4221088"/>
            <a:ext cx="317716" cy="369332"/>
          </a:xfrm>
          <a:prstGeom prst="rect">
            <a:avLst/>
          </a:prstGeom>
        </p:spPr>
        <p:txBody>
          <a:bodyPr wrap="square">
            <a:spAutoFit/>
          </a:bodyPr>
          <a:lstStyle/>
          <a:p>
            <a:r>
              <a:rPr lang="el-GR" sz="1800" dirty="0"/>
              <a:t>Α</a:t>
            </a:r>
          </a:p>
        </p:txBody>
      </p:sp>
      <p:sp>
        <p:nvSpPr>
          <p:cNvPr id="18" name="17 - Ορθογώνιο"/>
          <p:cNvSpPr/>
          <p:nvPr/>
        </p:nvSpPr>
        <p:spPr>
          <a:xfrm>
            <a:off x="4367808" y="3923764"/>
            <a:ext cx="317716" cy="369332"/>
          </a:xfrm>
          <a:prstGeom prst="rect">
            <a:avLst/>
          </a:prstGeom>
        </p:spPr>
        <p:txBody>
          <a:bodyPr wrap="square">
            <a:spAutoFit/>
          </a:bodyPr>
          <a:lstStyle/>
          <a:p>
            <a:r>
              <a:rPr lang="el-GR" sz="1800" dirty="0"/>
              <a:t>Β</a:t>
            </a:r>
          </a:p>
        </p:txBody>
      </p:sp>
      <p:cxnSp>
        <p:nvCxnSpPr>
          <p:cNvPr id="20" name="19 - Ευθεία γραμμή σύνδεσης"/>
          <p:cNvCxnSpPr/>
          <p:nvPr/>
        </p:nvCxnSpPr>
        <p:spPr>
          <a:xfrm>
            <a:off x="4583832" y="4221088"/>
            <a:ext cx="0" cy="1368152"/>
          </a:xfrm>
          <a:prstGeom prst="line">
            <a:avLst/>
          </a:prstGeom>
          <a:ln>
            <a:solidFill>
              <a:schemeClr val="tx1"/>
            </a:solidFill>
            <a:prstDash val="sysDash"/>
            <a:headEnd type="oval"/>
          </a:ln>
        </p:spPr>
        <p:style>
          <a:lnRef idx="1">
            <a:schemeClr val="accent1"/>
          </a:lnRef>
          <a:fillRef idx="0">
            <a:schemeClr val="accent1"/>
          </a:fillRef>
          <a:effectRef idx="0">
            <a:schemeClr val="accent1"/>
          </a:effectRef>
          <a:fontRef idx="minor">
            <a:schemeClr val="tx1"/>
          </a:fontRef>
        </p:style>
      </p:cxnSp>
      <p:sp>
        <p:nvSpPr>
          <p:cNvPr id="62" name="61 - Ορθογώνιο"/>
          <p:cNvSpPr/>
          <p:nvPr/>
        </p:nvSpPr>
        <p:spPr>
          <a:xfrm>
            <a:off x="6096000" y="2708921"/>
            <a:ext cx="4032448" cy="1323439"/>
          </a:xfrm>
          <a:prstGeom prst="rect">
            <a:avLst/>
          </a:prstGeom>
          <a:ln>
            <a:solidFill>
              <a:schemeClr val="accent1">
                <a:shade val="95000"/>
                <a:satMod val="105000"/>
              </a:schemeClr>
            </a:solidFill>
          </a:ln>
        </p:spPr>
        <p:txBody>
          <a:bodyPr wrap="square">
            <a:spAutoFit/>
          </a:bodyPr>
          <a:lstStyle/>
          <a:p>
            <a:pPr algn="ctr">
              <a:lnSpc>
                <a:spcPct val="90000"/>
              </a:lnSpc>
              <a:spcBef>
                <a:spcPct val="20000"/>
              </a:spcBef>
            </a:pPr>
            <a:r>
              <a:rPr lang="en-GB" sz="1800" b="1">
                <a:ea typeface="Times New Roman" pitchFamily="18" charset="0"/>
                <a:cs typeface="Arial" charset="0"/>
              </a:rPr>
              <a:t>Keynensian equilibrium:</a:t>
            </a:r>
          </a:p>
          <a:p>
            <a:pPr algn="ctr">
              <a:lnSpc>
                <a:spcPct val="90000"/>
              </a:lnSpc>
              <a:spcBef>
                <a:spcPct val="20000"/>
              </a:spcBef>
            </a:pPr>
            <a:r>
              <a:rPr lang="en-GB" b="1">
                <a:ea typeface="Times New Roman" pitchFamily="18" charset="0"/>
                <a:cs typeface="Arial" charset="0"/>
              </a:rPr>
              <a:t>Ex ante S=Ex post S=Ex ante I=Ex post I </a:t>
            </a:r>
            <a:r>
              <a:rPr lang="el-GR" sz="1800">
                <a:ea typeface="Times New Roman" pitchFamily="18" charset="0"/>
                <a:cs typeface="Arial" charset="0"/>
              </a:rPr>
              <a:t>ή</a:t>
            </a:r>
            <a:endParaRPr lang="el-GR" sz="1800" dirty="0">
              <a:ea typeface="Times New Roman" pitchFamily="18" charset="0"/>
              <a:cs typeface="Arial" charset="0"/>
            </a:endParaRPr>
          </a:p>
          <a:p>
            <a:pPr algn="ctr">
              <a:lnSpc>
                <a:spcPct val="90000"/>
              </a:lnSpc>
              <a:spcBef>
                <a:spcPct val="20000"/>
              </a:spcBef>
            </a:pPr>
            <a:r>
              <a:rPr lang="en-US" sz="2000" b="1" dirty="0">
                <a:ea typeface="Times New Roman" pitchFamily="18" charset="0"/>
                <a:cs typeface="Arial" charset="0"/>
              </a:rPr>
              <a:t>S=I</a:t>
            </a:r>
            <a:endParaRPr lang="el-GR" sz="2000" b="1" dirty="0">
              <a:ea typeface="Times New Roman" pitchFamily="18" charset="0"/>
              <a:cs typeface="Arial" charset="0"/>
            </a:endParaRPr>
          </a:p>
          <a:p>
            <a:pPr algn="ctr">
              <a:lnSpc>
                <a:spcPct val="90000"/>
              </a:lnSpc>
              <a:spcBef>
                <a:spcPct val="20000"/>
              </a:spcBef>
            </a:pPr>
            <a:endParaRPr lang="el-GR" sz="2000" b="1" dirty="0">
              <a:ea typeface="Times New Roman" pitchFamily="18" charset="0"/>
              <a:cs typeface="Arial" charset="0"/>
            </a:endParaRPr>
          </a:p>
        </p:txBody>
      </p:sp>
      <p:sp>
        <p:nvSpPr>
          <p:cNvPr id="26" name="Rectangle 3"/>
          <p:cNvSpPr txBox="1">
            <a:spLocks noChangeArrowheads="1"/>
          </p:cNvSpPr>
          <p:nvPr/>
        </p:nvSpPr>
        <p:spPr>
          <a:xfrm>
            <a:off x="5951984" y="188641"/>
            <a:ext cx="4464496" cy="4525963"/>
          </a:xfrm>
          <a:prstGeom prst="rect">
            <a:avLst/>
          </a:prstGeom>
        </p:spPr>
        <p:txBody>
          <a:bodyPr/>
          <a:lstStyle/>
          <a:p>
            <a:pPr marL="342900" lvl="0" indent="-342900">
              <a:lnSpc>
                <a:spcPct val="90000"/>
              </a:lnSpc>
              <a:spcBef>
                <a:spcPct val="20000"/>
              </a:spcBef>
            </a:pPr>
            <a:endParaRPr lang="en-US" sz="1800" dirty="0"/>
          </a:p>
          <a:p>
            <a:pPr marL="342900" indent="-342900">
              <a:lnSpc>
                <a:spcPct val="90000"/>
              </a:lnSpc>
              <a:spcBef>
                <a:spcPct val="20000"/>
              </a:spcBef>
              <a:buFont typeface="Wingdings" pitchFamily="2" charset="2"/>
              <a:buChar char="§"/>
            </a:pPr>
            <a:r>
              <a:rPr lang="en-US" sz="1800" b="1" dirty="0">
                <a:ea typeface="Times New Roman" pitchFamily="18" charset="0"/>
                <a:cs typeface="Arial" charset="0"/>
              </a:rPr>
              <a:t>r</a:t>
            </a:r>
            <a:r>
              <a:rPr lang="el-GR" sz="1800" b="1">
                <a:ea typeface="Times New Roman" pitchFamily="18" charset="0"/>
                <a:cs typeface="Arial" charset="0"/>
              </a:rPr>
              <a:t>= </a:t>
            </a:r>
            <a:r>
              <a:rPr lang="en-US" sz="1800" b="1">
                <a:ea typeface="Times New Roman" pitchFamily="18" charset="0"/>
                <a:cs typeface="Arial" charset="0"/>
              </a:rPr>
              <a:t>f</a:t>
            </a:r>
            <a:r>
              <a:rPr lang="el-GR" sz="1800" b="1">
                <a:ea typeface="Times New Roman" pitchFamily="18" charset="0"/>
                <a:cs typeface="Arial" charset="0"/>
              </a:rPr>
              <a:t> </a:t>
            </a:r>
            <a:r>
              <a:rPr lang="el-GR" sz="1800" b="1" dirty="0">
                <a:ea typeface="Times New Roman" pitchFamily="18" charset="0"/>
                <a:cs typeface="Arial" charset="0"/>
              </a:rPr>
              <a:t>(</a:t>
            </a:r>
            <a:r>
              <a:rPr lang="en-US" sz="1800" b="1" dirty="0">
                <a:ea typeface="Times New Roman" pitchFamily="18" charset="0"/>
                <a:cs typeface="Arial" charset="0"/>
              </a:rPr>
              <a:t>g</a:t>
            </a:r>
            <a:r>
              <a:rPr lang="el-GR" sz="1800" b="1" dirty="0">
                <a:ea typeface="Times New Roman" pitchFamily="18" charset="0"/>
                <a:cs typeface="Arial" charset="0"/>
              </a:rPr>
              <a:t>)  </a:t>
            </a:r>
            <a:r>
              <a:rPr lang="el-GR" sz="1800">
                <a:ea typeface="Times New Roman" pitchFamily="18" charset="0"/>
                <a:cs typeface="Arial" charset="0"/>
              </a:rPr>
              <a:t>- </a:t>
            </a:r>
            <a:r>
              <a:rPr lang="en-GB" sz="1800">
                <a:ea typeface="Times New Roman" pitchFamily="18" charset="0"/>
                <a:cs typeface="Arial" charset="0"/>
              </a:rPr>
              <a:t>positive linear function, i.e. Straight line with positive slope </a:t>
            </a:r>
            <a:endParaRPr kumimoji="0" lang="el-GR" sz="1800" i="0" u="none" strike="noStrike" kern="1200" cap="none" spc="0" normalizeH="0" baseline="0" noProof="0" dirty="0">
              <a:ln>
                <a:noFill/>
              </a:ln>
              <a:solidFill>
                <a:schemeClr val="tx1"/>
              </a:solidFill>
              <a:effectLst/>
              <a:uLnTx/>
              <a:uFillTx/>
              <a:latin typeface="+mn-lt"/>
              <a:ea typeface="+mn-ea"/>
              <a:cs typeface="+mn-cs"/>
            </a:endParaRPr>
          </a:p>
          <a:p>
            <a:pPr marL="342900" indent="-342900">
              <a:lnSpc>
                <a:spcPct val="90000"/>
              </a:lnSpc>
              <a:spcBef>
                <a:spcPct val="20000"/>
              </a:spcBef>
              <a:buFont typeface="Wingdings" pitchFamily="2" charset="2"/>
              <a:buChar char="§"/>
            </a:pPr>
            <a:r>
              <a:rPr lang="en-US" sz="1800" b="1" dirty="0">
                <a:ea typeface="Times New Roman" pitchFamily="18" charset="0"/>
                <a:cs typeface="Arial" charset="0"/>
              </a:rPr>
              <a:t>g </a:t>
            </a:r>
            <a:r>
              <a:rPr lang="el-GR" sz="1800" b="1">
                <a:ea typeface="Times New Roman" pitchFamily="18" charset="0"/>
                <a:cs typeface="Arial" charset="0"/>
              </a:rPr>
              <a:t>= </a:t>
            </a:r>
            <a:r>
              <a:rPr lang="en-US" sz="1800" b="1">
                <a:ea typeface="Times New Roman" pitchFamily="18" charset="0"/>
                <a:cs typeface="Arial" charset="0"/>
              </a:rPr>
              <a:t>f</a:t>
            </a:r>
            <a:r>
              <a:rPr lang="el-GR" sz="1800" b="1" dirty="0">
                <a:ea typeface="Times New Roman" pitchFamily="18" charset="0"/>
                <a:cs typeface="Arial" charset="0"/>
              </a:rPr>
              <a:t>(</a:t>
            </a:r>
            <a:r>
              <a:rPr lang="en-US" sz="1800" b="1">
                <a:ea typeface="Times New Roman" pitchFamily="18" charset="0"/>
                <a:cs typeface="Arial" charset="0"/>
              </a:rPr>
              <a:t>r</a:t>
            </a:r>
            <a:r>
              <a:rPr lang="el-GR" sz="1800" b="1">
                <a:ea typeface="Times New Roman" pitchFamily="18" charset="0"/>
                <a:cs typeface="Arial" charset="0"/>
              </a:rPr>
              <a:t>)</a:t>
            </a:r>
            <a:r>
              <a:rPr lang="en-GB" sz="1800" b="1">
                <a:ea typeface="Times New Roman" pitchFamily="18" charset="0"/>
                <a:cs typeface="Arial" charset="0"/>
              </a:rPr>
              <a:t> non linear function</a:t>
            </a:r>
            <a:endParaRPr lang="el-GR" sz="1800" dirty="0"/>
          </a:p>
          <a:p>
            <a:pPr>
              <a:lnSpc>
                <a:spcPct val="90000"/>
              </a:lnSpc>
              <a:spcBef>
                <a:spcPct val="20000"/>
              </a:spcBef>
            </a:pPr>
            <a:endParaRPr lang="el-GR" sz="1800" b="1" dirty="0"/>
          </a:p>
        </p:txBody>
      </p:sp>
    </p:spTree>
    <p:extLst>
      <p:ext uri="{BB962C8B-B14F-4D97-AF65-F5344CB8AC3E}">
        <p14:creationId xmlns:p14="http://schemas.microsoft.com/office/powerpoint/2010/main" val="923977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 Θέση υποσέλιδου"/>
          <p:cNvSpPr>
            <a:spLocks noGrp="1"/>
          </p:cNvSpPr>
          <p:nvPr>
            <p:ph type="ftr" sz="quarter" idx="11"/>
          </p:nvPr>
        </p:nvSpPr>
        <p:spPr>
          <a:xfrm>
            <a:off x="2438400" y="6428184"/>
            <a:ext cx="7474024" cy="457200"/>
          </a:xfrm>
        </p:spPr>
        <p:txBody>
          <a:bodyPr/>
          <a:lstStyle/>
          <a:p>
            <a:pPr algn="ctr"/>
            <a:endParaRPr lang="el-GR" sz="1000" dirty="0"/>
          </a:p>
        </p:txBody>
      </p:sp>
      <p:sp>
        <p:nvSpPr>
          <p:cNvPr id="4" name="Line 13"/>
          <p:cNvSpPr>
            <a:spLocks noChangeShapeType="1"/>
          </p:cNvSpPr>
          <p:nvPr/>
        </p:nvSpPr>
        <p:spPr bwMode="auto">
          <a:xfrm>
            <a:off x="2711897" y="583268"/>
            <a:ext cx="0" cy="3311525"/>
          </a:xfrm>
          <a:prstGeom prst="line">
            <a:avLst/>
          </a:prstGeom>
          <a:noFill/>
          <a:ln w="9525">
            <a:noFill/>
            <a:round/>
            <a:headEnd/>
            <a:tailEnd/>
          </a:ln>
        </p:spPr>
        <p:txBody>
          <a:bodyPr/>
          <a:lstStyle/>
          <a:p>
            <a:endParaRPr lang="el-GR" sz="1800"/>
          </a:p>
        </p:txBody>
      </p:sp>
      <p:cxnSp>
        <p:nvCxnSpPr>
          <p:cNvPr id="5" name="AutoShape 15"/>
          <p:cNvCxnSpPr>
            <a:cxnSpLocks noChangeShapeType="1"/>
          </p:cNvCxnSpPr>
          <p:nvPr/>
        </p:nvCxnSpPr>
        <p:spPr bwMode="auto">
          <a:xfrm flipV="1">
            <a:off x="1991544" y="3933056"/>
            <a:ext cx="3744416" cy="936104"/>
          </a:xfrm>
          <a:prstGeom prst="straightConnector1">
            <a:avLst/>
          </a:prstGeom>
          <a:noFill/>
          <a:ln w="9525">
            <a:solidFill>
              <a:srgbClr val="000000"/>
            </a:solidFill>
            <a:round/>
            <a:headEnd/>
            <a:tailEnd/>
          </a:ln>
        </p:spPr>
      </p:cxnSp>
      <p:sp>
        <p:nvSpPr>
          <p:cNvPr id="7" name="Freeform 16"/>
          <p:cNvSpPr>
            <a:spLocks/>
          </p:cNvSpPr>
          <p:nvPr/>
        </p:nvSpPr>
        <p:spPr bwMode="auto">
          <a:xfrm>
            <a:off x="2135560" y="2708920"/>
            <a:ext cx="2592288" cy="2366972"/>
          </a:xfrm>
          <a:custGeom>
            <a:avLst/>
            <a:gdLst>
              <a:gd name="T0" fmla="*/ 0 w 4813"/>
              <a:gd name="T1" fmla="*/ 2147483647 h 4085"/>
              <a:gd name="T2" fmla="*/ 2147483647 w 4813"/>
              <a:gd name="T3" fmla="*/ 2147483647 h 4085"/>
              <a:gd name="T4" fmla="*/ 2147483647 w 4813"/>
              <a:gd name="T5" fmla="*/ 0 h 4085"/>
              <a:gd name="T6" fmla="*/ 0 60000 65536"/>
              <a:gd name="T7" fmla="*/ 0 60000 65536"/>
              <a:gd name="T8" fmla="*/ 0 60000 65536"/>
              <a:gd name="T9" fmla="*/ 0 w 4813"/>
              <a:gd name="T10" fmla="*/ 0 h 4085"/>
              <a:gd name="T11" fmla="*/ 4813 w 4813"/>
              <a:gd name="T12" fmla="*/ 4085 h 4085"/>
            </a:gdLst>
            <a:ahLst/>
            <a:cxnLst>
              <a:cxn ang="T6">
                <a:pos x="T0" y="T1"/>
              </a:cxn>
              <a:cxn ang="T7">
                <a:pos x="T2" y="T3"/>
              </a:cxn>
              <a:cxn ang="T8">
                <a:pos x="T4" y="T5"/>
              </a:cxn>
            </a:cxnLst>
            <a:rect l="T9" t="T10" r="T11" b="T12"/>
            <a:pathLst>
              <a:path w="4813" h="4085">
                <a:moveTo>
                  <a:pt x="0" y="2010"/>
                </a:moveTo>
                <a:cubicBezTo>
                  <a:pt x="1570" y="3047"/>
                  <a:pt x="3141" y="4085"/>
                  <a:pt x="3943" y="3750"/>
                </a:cubicBezTo>
                <a:cubicBezTo>
                  <a:pt x="4745" y="3415"/>
                  <a:pt x="4658" y="677"/>
                  <a:pt x="4813" y="0"/>
                </a:cubicBezTo>
              </a:path>
            </a:pathLst>
          </a:custGeom>
          <a:noFill/>
          <a:ln w="9525">
            <a:solidFill>
              <a:srgbClr val="000000"/>
            </a:solidFill>
            <a:round/>
            <a:headEnd/>
            <a:tailEnd/>
          </a:ln>
        </p:spPr>
        <p:txBody>
          <a:bodyPr/>
          <a:lstStyle/>
          <a:p>
            <a:endParaRPr lang="el-GR" sz="1800"/>
          </a:p>
        </p:txBody>
      </p:sp>
      <p:sp>
        <p:nvSpPr>
          <p:cNvPr id="11" name="Line 22"/>
          <p:cNvSpPr>
            <a:spLocks noChangeShapeType="1"/>
          </p:cNvSpPr>
          <p:nvPr/>
        </p:nvSpPr>
        <p:spPr bwMode="auto">
          <a:xfrm>
            <a:off x="-180528" y="870606"/>
            <a:ext cx="0" cy="2447925"/>
          </a:xfrm>
          <a:prstGeom prst="line">
            <a:avLst/>
          </a:prstGeom>
          <a:noFill/>
          <a:ln w="9525">
            <a:noFill/>
            <a:round/>
            <a:headEnd/>
            <a:tailEnd/>
          </a:ln>
        </p:spPr>
        <p:txBody>
          <a:bodyPr/>
          <a:lstStyle/>
          <a:p>
            <a:endParaRPr lang="el-GR" sz="1800"/>
          </a:p>
        </p:txBody>
      </p:sp>
      <p:sp>
        <p:nvSpPr>
          <p:cNvPr id="12" name="11 - Ορθογώνιο"/>
          <p:cNvSpPr/>
          <p:nvPr/>
        </p:nvSpPr>
        <p:spPr>
          <a:xfrm>
            <a:off x="5101383" y="3563724"/>
            <a:ext cx="815801" cy="369332"/>
          </a:xfrm>
          <a:prstGeom prst="rect">
            <a:avLst/>
          </a:prstGeom>
        </p:spPr>
        <p:txBody>
          <a:bodyPr wrap="square">
            <a:spAutoFit/>
          </a:bodyPr>
          <a:lstStyle/>
          <a:p>
            <a:r>
              <a:rPr lang="en-US" sz="1800" dirty="0">
                <a:ea typeface="Times New Roman" pitchFamily="18" charset="0"/>
                <a:cs typeface="Arial" charset="0"/>
              </a:rPr>
              <a:t>r</a:t>
            </a:r>
            <a:r>
              <a:rPr lang="el-GR" sz="1800" dirty="0">
                <a:ea typeface="Times New Roman" pitchFamily="18" charset="0"/>
                <a:cs typeface="Arial" charset="0"/>
              </a:rPr>
              <a:t>= </a:t>
            </a:r>
            <a:r>
              <a:rPr lang="en-US" sz="1800" dirty="0">
                <a:ea typeface="Times New Roman" pitchFamily="18" charset="0"/>
                <a:cs typeface="Arial" charset="0"/>
              </a:rPr>
              <a:t>f</a:t>
            </a:r>
            <a:r>
              <a:rPr lang="el-GR" sz="1800" dirty="0">
                <a:ea typeface="Times New Roman" pitchFamily="18" charset="0"/>
                <a:cs typeface="Arial" charset="0"/>
              </a:rPr>
              <a:t> (</a:t>
            </a:r>
            <a:r>
              <a:rPr lang="en-US" sz="1800" dirty="0">
                <a:ea typeface="Times New Roman" pitchFamily="18" charset="0"/>
                <a:cs typeface="Arial" charset="0"/>
              </a:rPr>
              <a:t>g</a:t>
            </a:r>
            <a:r>
              <a:rPr lang="el-GR" sz="1800" dirty="0">
                <a:ea typeface="Times New Roman" pitchFamily="18" charset="0"/>
                <a:cs typeface="Arial" charset="0"/>
              </a:rPr>
              <a:t>)</a:t>
            </a:r>
            <a:endParaRPr lang="el-GR" sz="1800" dirty="0"/>
          </a:p>
        </p:txBody>
      </p:sp>
      <p:cxnSp>
        <p:nvCxnSpPr>
          <p:cNvPr id="19" name="18 - Ευθύγραμμο βέλος σύνδεσης"/>
          <p:cNvCxnSpPr/>
          <p:nvPr/>
        </p:nvCxnSpPr>
        <p:spPr>
          <a:xfrm flipH="1" flipV="1">
            <a:off x="1812727" y="2267580"/>
            <a:ext cx="72008" cy="33123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p:nvPr/>
        </p:nvCxnSpPr>
        <p:spPr>
          <a:xfrm>
            <a:off x="1884735" y="5579948"/>
            <a:ext cx="367240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21 - Ορθογώνιο"/>
          <p:cNvSpPr/>
          <p:nvPr/>
        </p:nvSpPr>
        <p:spPr>
          <a:xfrm>
            <a:off x="4333008" y="2483604"/>
            <a:ext cx="806631" cy="369332"/>
          </a:xfrm>
          <a:prstGeom prst="rect">
            <a:avLst/>
          </a:prstGeom>
        </p:spPr>
        <p:txBody>
          <a:bodyPr wrap="square">
            <a:spAutoFit/>
          </a:bodyPr>
          <a:lstStyle/>
          <a:p>
            <a:r>
              <a:rPr lang="en-US" sz="1800" dirty="0">
                <a:ea typeface="Times New Roman" pitchFamily="18" charset="0"/>
                <a:cs typeface="Arial" charset="0"/>
              </a:rPr>
              <a:t>g </a:t>
            </a:r>
            <a:r>
              <a:rPr lang="el-GR" sz="1800" dirty="0">
                <a:ea typeface="Times New Roman" pitchFamily="18" charset="0"/>
                <a:cs typeface="Arial" charset="0"/>
              </a:rPr>
              <a:t>= </a:t>
            </a:r>
            <a:r>
              <a:rPr lang="en-US" sz="1800" dirty="0">
                <a:ea typeface="Times New Roman" pitchFamily="18" charset="0"/>
                <a:cs typeface="Arial" charset="0"/>
              </a:rPr>
              <a:t>f</a:t>
            </a:r>
            <a:r>
              <a:rPr lang="el-GR" sz="1800" dirty="0">
                <a:ea typeface="Times New Roman" pitchFamily="18" charset="0"/>
                <a:cs typeface="Arial" charset="0"/>
              </a:rPr>
              <a:t>(</a:t>
            </a:r>
            <a:r>
              <a:rPr lang="en-US" sz="1800" dirty="0">
                <a:ea typeface="Times New Roman" pitchFamily="18" charset="0"/>
                <a:cs typeface="Arial" charset="0"/>
              </a:rPr>
              <a:t>r</a:t>
            </a:r>
            <a:r>
              <a:rPr lang="el-GR" sz="1800" dirty="0">
                <a:ea typeface="Times New Roman" pitchFamily="18" charset="0"/>
                <a:cs typeface="Arial" charset="0"/>
              </a:rPr>
              <a:t>)</a:t>
            </a:r>
            <a:endParaRPr lang="el-GR" sz="1800" dirty="0"/>
          </a:p>
        </p:txBody>
      </p:sp>
      <p:sp>
        <p:nvSpPr>
          <p:cNvPr id="23" name="22 - Ορθογώνιο"/>
          <p:cNvSpPr/>
          <p:nvPr/>
        </p:nvSpPr>
        <p:spPr>
          <a:xfrm>
            <a:off x="1524695" y="2195572"/>
            <a:ext cx="264816" cy="369332"/>
          </a:xfrm>
          <a:prstGeom prst="rect">
            <a:avLst/>
          </a:prstGeom>
        </p:spPr>
        <p:txBody>
          <a:bodyPr wrap="square">
            <a:spAutoFit/>
          </a:bodyPr>
          <a:lstStyle/>
          <a:p>
            <a:r>
              <a:rPr lang="en-US" sz="1800" dirty="0"/>
              <a:t>r</a:t>
            </a:r>
            <a:endParaRPr lang="el-GR" sz="1800" dirty="0"/>
          </a:p>
        </p:txBody>
      </p:sp>
      <p:sp>
        <p:nvSpPr>
          <p:cNvPr id="24" name="23 - Ορθογώνιο"/>
          <p:cNvSpPr/>
          <p:nvPr/>
        </p:nvSpPr>
        <p:spPr>
          <a:xfrm>
            <a:off x="5053087" y="5651956"/>
            <a:ext cx="293670" cy="369332"/>
          </a:xfrm>
          <a:prstGeom prst="rect">
            <a:avLst/>
          </a:prstGeom>
        </p:spPr>
        <p:txBody>
          <a:bodyPr wrap="square">
            <a:spAutoFit/>
          </a:bodyPr>
          <a:lstStyle/>
          <a:p>
            <a:r>
              <a:rPr lang="en-US" sz="1800" dirty="0"/>
              <a:t>g</a:t>
            </a:r>
            <a:endParaRPr lang="el-GR" sz="1800" dirty="0"/>
          </a:p>
        </p:txBody>
      </p:sp>
      <p:sp>
        <p:nvSpPr>
          <p:cNvPr id="25" name="Rectangle 3"/>
          <p:cNvSpPr txBox="1">
            <a:spLocks noChangeArrowheads="1"/>
          </p:cNvSpPr>
          <p:nvPr/>
        </p:nvSpPr>
        <p:spPr>
          <a:xfrm>
            <a:off x="5930677" y="1084094"/>
            <a:ext cx="4536504" cy="6048672"/>
          </a:xfrm>
          <a:prstGeom prst="rect">
            <a:avLst/>
          </a:prstGeom>
        </p:spPr>
        <p:txBody>
          <a:bodyPr/>
          <a:lstStyle/>
          <a:p>
            <a:pPr marL="342900" lvl="0" indent="-342900">
              <a:lnSpc>
                <a:spcPct val="90000"/>
              </a:lnSpc>
              <a:spcBef>
                <a:spcPct val="20000"/>
              </a:spcBef>
            </a:pPr>
            <a:r>
              <a:rPr lang="el-GR" sz="1800" dirty="0"/>
              <a:t> </a:t>
            </a:r>
            <a:endParaRPr lang="en-US" sz="1800" dirty="0"/>
          </a:p>
          <a:p>
            <a:pPr marL="630238" lvl="0" indent="-90488">
              <a:lnSpc>
                <a:spcPct val="90000"/>
              </a:lnSpc>
              <a:spcBef>
                <a:spcPct val="20000"/>
              </a:spcBef>
              <a:buFontTx/>
              <a:buChar char="-"/>
            </a:pPr>
            <a:endParaRPr lang="el-GR" sz="1800" b="1" i="1" dirty="0"/>
          </a:p>
          <a:p>
            <a:pPr>
              <a:lnSpc>
                <a:spcPct val="80000"/>
              </a:lnSpc>
            </a:pPr>
            <a:r>
              <a:rPr lang="en-GB" b="1">
                <a:solidFill>
                  <a:srgbClr val="0070C0"/>
                </a:solidFill>
              </a:rPr>
              <a:t>If the economy is in the area left of point A the generated profits ard inadequate to lead to increasing g and the economy moves away from</a:t>
            </a:r>
            <a:r>
              <a:rPr lang="en-GB" b="1" u="sng">
                <a:solidFill>
                  <a:srgbClr val="0070C0"/>
                </a:solidFill>
              </a:rPr>
              <a:t> </a:t>
            </a:r>
            <a:r>
              <a:rPr lang="en-GB" b="1">
                <a:solidFill>
                  <a:srgbClr val="0070C0"/>
                </a:solidFill>
              </a:rPr>
              <a:t>A.</a:t>
            </a:r>
          </a:p>
          <a:p>
            <a:pPr>
              <a:lnSpc>
                <a:spcPct val="80000"/>
              </a:lnSpc>
            </a:pPr>
            <a:endParaRPr lang="en-GB" b="1">
              <a:solidFill>
                <a:srgbClr val="0070C0"/>
              </a:solidFill>
            </a:endParaRPr>
          </a:p>
          <a:p>
            <a:pPr>
              <a:lnSpc>
                <a:spcPct val="80000"/>
              </a:lnSpc>
            </a:pPr>
            <a:r>
              <a:rPr lang="en-GB" b="1">
                <a:solidFill>
                  <a:srgbClr val="0070C0"/>
                </a:solidFill>
              </a:rPr>
              <a:t>If the economy is in the area right to point A the</a:t>
            </a:r>
            <a:r>
              <a:rPr lang="en-GB" sz="1600" b="1">
                <a:solidFill>
                  <a:srgbClr val="0070C0"/>
                </a:solidFill>
              </a:rPr>
              <a:t> generated</a:t>
            </a:r>
            <a:r>
              <a:rPr lang="en-GB" b="1">
                <a:solidFill>
                  <a:srgbClr val="0070C0"/>
                </a:solidFill>
              </a:rPr>
              <a:t>  profits are able  to induce an increasing g that leads the economy away from point A and towards point B.</a:t>
            </a:r>
            <a:r>
              <a:rPr lang="el-GR"/>
              <a:t> </a:t>
            </a:r>
            <a:endParaRPr lang="en-GB"/>
          </a:p>
          <a:p>
            <a:pPr>
              <a:lnSpc>
                <a:spcPct val="80000"/>
              </a:lnSpc>
            </a:pPr>
            <a:endParaRPr lang="en-GB"/>
          </a:p>
          <a:p>
            <a:pPr>
              <a:lnSpc>
                <a:spcPct val="80000"/>
              </a:lnSpc>
            </a:pPr>
            <a:r>
              <a:rPr lang="en-GB" b="1">
                <a:solidFill>
                  <a:srgbClr val="0070C0"/>
                </a:solidFill>
              </a:rPr>
              <a:t>If the economy is in the area right to point B the generated profits are unable to sustain g, the latter declines and the economy tends towards B.</a:t>
            </a:r>
          </a:p>
          <a:p>
            <a:pPr marL="361950" algn="just">
              <a:lnSpc>
                <a:spcPct val="80000"/>
              </a:lnSpc>
              <a:spcBef>
                <a:spcPts val="300"/>
              </a:spcBef>
              <a:spcAft>
                <a:spcPts val="300"/>
              </a:spcAft>
            </a:pPr>
            <a:endParaRPr lang="el-GR" sz="1600" dirty="0"/>
          </a:p>
        </p:txBody>
      </p:sp>
      <p:sp>
        <p:nvSpPr>
          <p:cNvPr id="27" name="26 - Ορθογώνιο"/>
          <p:cNvSpPr/>
          <p:nvPr/>
        </p:nvSpPr>
        <p:spPr>
          <a:xfrm>
            <a:off x="1847528" y="692696"/>
            <a:ext cx="4032448" cy="1200329"/>
          </a:xfrm>
          <a:prstGeom prst="rect">
            <a:avLst/>
          </a:prstGeom>
        </p:spPr>
        <p:txBody>
          <a:bodyPr wrap="square">
            <a:spAutoFit/>
          </a:bodyPr>
          <a:lstStyle/>
          <a:p>
            <a:r>
              <a:rPr lang="en-GB" sz="2000" b="1">
                <a:ea typeface="Times New Roman" pitchFamily="18" charset="0"/>
                <a:cs typeface="Arial" charset="0"/>
              </a:rPr>
              <a:t>Point A: Unstable Equilibrium</a:t>
            </a:r>
          </a:p>
          <a:p>
            <a:r>
              <a:rPr lang="en-GB" sz="2000" b="1">
                <a:ea typeface="Times New Roman" pitchFamily="18" charset="0"/>
                <a:cs typeface="Arial" charset="0"/>
              </a:rPr>
              <a:t>Point B: Stable Equilibrium</a:t>
            </a:r>
            <a:endParaRPr lang="el-GR" sz="2000" b="1" dirty="0">
              <a:ea typeface="Times New Roman" pitchFamily="18" charset="0"/>
              <a:cs typeface="Arial" charset="0"/>
            </a:endParaRPr>
          </a:p>
          <a:p>
            <a:endParaRPr lang="el-GR" sz="1600" dirty="0">
              <a:ea typeface="Times New Roman" pitchFamily="18" charset="0"/>
              <a:cs typeface="Arial" charset="0"/>
            </a:endParaRPr>
          </a:p>
          <a:p>
            <a:endParaRPr lang="el-GR" sz="1600" dirty="0"/>
          </a:p>
        </p:txBody>
      </p:sp>
      <p:cxnSp>
        <p:nvCxnSpPr>
          <p:cNvPr id="16" name="15 - Ευθεία γραμμή σύνδεσης"/>
          <p:cNvCxnSpPr/>
          <p:nvPr/>
        </p:nvCxnSpPr>
        <p:spPr>
          <a:xfrm>
            <a:off x="3143672" y="4581128"/>
            <a:ext cx="0" cy="1008112"/>
          </a:xfrm>
          <a:prstGeom prst="line">
            <a:avLst/>
          </a:prstGeom>
          <a:ln>
            <a:solidFill>
              <a:schemeClr val="tx1"/>
            </a:solidFill>
            <a:prstDash val="sysDash"/>
            <a:headEnd type="oval"/>
          </a:ln>
        </p:spPr>
        <p:style>
          <a:lnRef idx="1">
            <a:schemeClr val="accent1"/>
          </a:lnRef>
          <a:fillRef idx="0">
            <a:schemeClr val="accent1"/>
          </a:fillRef>
          <a:effectRef idx="0">
            <a:schemeClr val="accent1"/>
          </a:effectRef>
          <a:fontRef idx="minor">
            <a:schemeClr val="tx1"/>
          </a:fontRef>
        </p:style>
      </p:cxnSp>
      <p:sp>
        <p:nvSpPr>
          <p:cNvPr id="17" name="16 - Ορθογώνιο"/>
          <p:cNvSpPr/>
          <p:nvPr/>
        </p:nvSpPr>
        <p:spPr>
          <a:xfrm>
            <a:off x="2999656" y="4221088"/>
            <a:ext cx="317716" cy="369332"/>
          </a:xfrm>
          <a:prstGeom prst="rect">
            <a:avLst/>
          </a:prstGeom>
        </p:spPr>
        <p:txBody>
          <a:bodyPr wrap="square">
            <a:spAutoFit/>
          </a:bodyPr>
          <a:lstStyle/>
          <a:p>
            <a:r>
              <a:rPr lang="el-GR" sz="1800" dirty="0"/>
              <a:t>Α</a:t>
            </a:r>
          </a:p>
        </p:txBody>
      </p:sp>
      <p:sp>
        <p:nvSpPr>
          <p:cNvPr id="18" name="17 - Ορθογώνιο"/>
          <p:cNvSpPr/>
          <p:nvPr/>
        </p:nvSpPr>
        <p:spPr>
          <a:xfrm>
            <a:off x="4367808" y="3923764"/>
            <a:ext cx="317716" cy="369332"/>
          </a:xfrm>
          <a:prstGeom prst="rect">
            <a:avLst/>
          </a:prstGeom>
        </p:spPr>
        <p:txBody>
          <a:bodyPr wrap="square">
            <a:spAutoFit/>
          </a:bodyPr>
          <a:lstStyle/>
          <a:p>
            <a:r>
              <a:rPr lang="el-GR" sz="1800" dirty="0"/>
              <a:t>Β</a:t>
            </a:r>
          </a:p>
        </p:txBody>
      </p:sp>
      <p:cxnSp>
        <p:nvCxnSpPr>
          <p:cNvPr id="20" name="19 - Ευθεία γραμμή σύνδεσης"/>
          <p:cNvCxnSpPr/>
          <p:nvPr/>
        </p:nvCxnSpPr>
        <p:spPr>
          <a:xfrm>
            <a:off x="4583832" y="4221088"/>
            <a:ext cx="0" cy="1368152"/>
          </a:xfrm>
          <a:prstGeom prst="line">
            <a:avLst/>
          </a:prstGeom>
          <a:ln>
            <a:solidFill>
              <a:schemeClr val="tx1"/>
            </a:solidFill>
            <a:prstDash val="sysDash"/>
            <a:headEnd type="oval"/>
          </a:ln>
        </p:spPr>
        <p:style>
          <a:lnRef idx="1">
            <a:schemeClr val="accent1"/>
          </a:lnRef>
          <a:fillRef idx="0">
            <a:schemeClr val="accent1"/>
          </a:fillRef>
          <a:effectRef idx="0">
            <a:schemeClr val="accent1"/>
          </a:effectRef>
          <a:fontRef idx="minor">
            <a:schemeClr val="tx1"/>
          </a:fontRef>
        </p:style>
      </p:cxnSp>
      <p:cxnSp>
        <p:nvCxnSpPr>
          <p:cNvPr id="26" name="25 - Ευθεία γραμμή σύνδεσης"/>
          <p:cNvCxnSpPr/>
          <p:nvPr/>
        </p:nvCxnSpPr>
        <p:spPr>
          <a:xfrm>
            <a:off x="2855640" y="4365104"/>
            <a:ext cx="0" cy="129614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8" name="27 - Ευθεία γραμμή σύνδεσης"/>
          <p:cNvCxnSpPr/>
          <p:nvPr/>
        </p:nvCxnSpPr>
        <p:spPr>
          <a:xfrm>
            <a:off x="3431704" y="4517504"/>
            <a:ext cx="0" cy="107173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1" name="30 - Ευθύγραμμο βέλος σύνδεσης"/>
          <p:cNvCxnSpPr/>
          <p:nvPr/>
        </p:nvCxnSpPr>
        <p:spPr>
          <a:xfrm flipH="1">
            <a:off x="2495600" y="5445224"/>
            <a:ext cx="2880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31 - Ευθύγραμμο βέλος σύνδεσης"/>
          <p:cNvCxnSpPr/>
          <p:nvPr/>
        </p:nvCxnSpPr>
        <p:spPr>
          <a:xfrm>
            <a:off x="3503712" y="5445224"/>
            <a:ext cx="2880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34 - Ευθεία γραμμή σύνδεσης"/>
          <p:cNvCxnSpPr/>
          <p:nvPr/>
        </p:nvCxnSpPr>
        <p:spPr>
          <a:xfrm>
            <a:off x="4367808" y="4293096"/>
            <a:ext cx="0" cy="129614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6" name="35 - Ευθεία γραμμή σύνδεσης"/>
          <p:cNvCxnSpPr/>
          <p:nvPr/>
        </p:nvCxnSpPr>
        <p:spPr>
          <a:xfrm>
            <a:off x="4727848" y="2852936"/>
            <a:ext cx="0" cy="280831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7" name="36 - Ευθύγραμμο βέλος σύνδεσης"/>
          <p:cNvCxnSpPr/>
          <p:nvPr/>
        </p:nvCxnSpPr>
        <p:spPr>
          <a:xfrm>
            <a:off x="4367808" y="5445224"/>
            <a:ext cx="14401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37 - Ευθύγραμμο βέλος σύνδεσης"/>
          <p:cNvCxnSpPr/>
          <p:nvPr/>
        </p:nvCxnSpPr>
        <p:spPr>
          <a:xfrm flipH="1">
            <a:off x="4583832" y="5445224"/>
            <a:ext cx="14401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7898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2" name="Γραφή 1">
                <a:extLst>
                  <a:ext uri="{FF2B5EF4-FFF2-40B4-BE49-F238E27FC236}">
                    <a16:creationId xmlns:a16="http://schemas.microsoft.com/office/drawing/2014/main" id="{93772C4F-DBBD-8842-8702-0BBA73F7DBA3}"/>
                  </a:ext>
                </a:extLst>
              </p14:cNvPr>
              <p14:cNvContentPartPr/>
              <p14:nvPr/>
            </p14:nvContentPartPr>
            <p14:xfrm>
              <a:off x="1188854" y="4664003"/>
              <a:ext cx="360" cy="360"/>
            </p14:xfrm>
          </p:contentPart>
        </mc:Choice>
        <mc:Fallback xmlns="">
          <p:pic>
            <p:nvPicPr>
              <p:cNvPr id="2" name="Γραφή 1">
                <a:extLst>
                  <a:ext uri="{FF2B5EF4-FFF2-40B4-BE49-F238E27FC236}">
                    <a16:creationId xmlns:a16="http://schemas.microsoft.com/office/drawing/2014/main" id="{93772C4F-DBBD-8842-8702-0BBA73F7DBA3}"/>
                  </a:ext>
                </a:extLst>
              </p:cNvPr>
              <p:cNvPicPr/>
              <p:nvPr/>
            </p:nvPicPr>
            <p:blipFill>
              <a:blip r:embed="rId3"/>
              <a:stretch>
                <a:fillRect/>
              </a:stretch>
            </p:blipFill>
            <p:spPr>
              <a:xfrm>
                <a:off x="1176614" y="4651403"/>
                <a:ext cx="25200" cy="25200"/>
              </a:xfrm>
              <a:prstGeom prst="rect">
                <a:avLst/>
              </a:prstGeom>
            </p:spPr>
          </p:pic>
        </mc:Fallback>
      </mc:AlternateContent>
      <p:sp>
        <p:nvSpPr>
          <p:cNvPr id="3" name="Τίτλος 2">
            <a:extLst>
              <a:ext uri="{FF2B5EF4-FFF2-40B4-BE49-F238E27FC236}">
                <a16:creationId xmlns:a16="http://schemas.microsoft.com/office/drawing/2014/main" id="{95E97653-B9AA-F949-B141-E6BBD56FBF8E}"/>
              </a:ext>
            </a:extLst>
          </p:cNvPr>
          <p:cNvSpPr>
            <a:spLocks noGrp="1"/>
          </p:cNvSpPr>
          <p:nvPr>
            <p:ph type="title"/>
          </p:nvPr>
        </p:nvSpPr>
        <p:spPr/>
        <p:txBody>
          <a:bodyPr/>
          <a:lstStyle/>
          <a:p>
            <a:r>
              <a:rPr lang="en-GB"/>
              <a:t>Production Function – Profit Function</a:t>
            </a:r>
            <a:endParaRPr lang="el-GR"/>
          </a:p>
        </p:txBody>
      </p:sp>
      <p:pic>
        <p:nvPicPr>
          <p:cNvPr id="6" name="Εικόνα 6">
            <a:extLst>
              <a:ext uri="{FF2B5EF4-FFF2-40B4-BE49-F238E27FC236}">
                <a16:creationId xmlns:a16="http://schemas.microsoft.com/office/drawing/2014/main" id="{A39F0641-5D8F-AA48-88D9-E3A6158DBC49}"/>
              </a:ext>
            </a:extLst>
          </p:cNvPr>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1408112" y="2701131"/>
            <a:ext cx="3819525" cy="2600325"/>
          </a:xfrm>
          <a:ln>
            <a:solidFill>
              <a:srgbClr val="002060"/>
            </a:solidFill>
          </a:ln>
        </p:spPr>
      </p:pic>
      <p:sp>
        <p:nvSpPr>
          <p:cNvPr id="5" name="Θέση περιεχομένου 4">
            <a:extLst>
              <a:ext uri="{FF2B5EF4-FFF2-40B4-BE49-F238E27FC236}">
                <a16:creationId xmlns:a16="http://schemas.microsoft.com/office/drawing/2014/main" id="{7F7565A6-6D69-BD4F-AF31-5F95019B9FE6}"/>
              </a:ext>
            </a:extLst>
          </p:cNvPr>
          <p:cNvSpPr>
            <a:spLocks noGrp="1"/>
          </p:cNvSpPr>
          <p:nvPr>
            <p:ph sz="half" idx="2"/>
          </p:nvPr>
        </p:nvSpPr>
        <p:spPr/>
        <p:txBody>
          <a:bodyPr>
            <a:normAutofit fontScale="85000" lnSpcReduction="20000"/>
          </a:bodyPr>
          <a:lstStyle/>
          <a:p>
            <a:r>
              <a:rPr lang="en-GB"/>
              <a:t>Y = f(K, L) </a:t>
            </a:r>
          </a:p>
          <a:p>
            <a:r>
              <a:rPr lang="en-GB"/>
              <a:t>Y/L = f(K/L)</a:t>
            </a:r>
          </a:p>
          <a:p>
            <a:r>
              <a:rPr lang="en-GB"/>
              <a:t>r = (Y/L – W/P)/(K/L)</a:t>
            </a:r>
          </a:p>
          <a:p>
            <a:pPr marL="0" indent="0">
              <a:buNone/>
            </a:pPr>
            <a:r>
              <a:rPr lang="en-GB"/>
              <a:t>As capital accumulation increases due to increasing investmeng  (K/L: capital intensity increases) r decreases.  But Y/L: labour productivity increases due to new investment in fixed assets (technology) If d(Y/L)/(Y/L) &gt; d(K/L)/(K/L) then r increases.  However, labour productivity should increase more than real wage ( W/L) and the difference between the two should increase faster than capital intensity does in order </a:t>
            </a:r>
            <a:r>
              <a:rPr lang="en-GB" b="1"/>
              <a:t>r</a:t>
            </a:r>
            <a:r>
              <a:rPr lang="en-GB"/>
              <a:t> to incline. </a:t>
            </a:r>
            <a:endParaRPr lang="el-GR"/>
          </a:p>
        </p:txBody>
      </p:sp>
    </p:spTree>
    <p:extLst>
      <p:ext uri="{BB962C8B-B14F-4D97-AF65-F5344CB8AC3E}">
        <p14:creationId xmlns:p14="http://schemas.microsoft.com/office/powerpoint/2010/main" val="35172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6A2169-5DD1-0E40-9D43-764C0C604CA4}"/>
              </a:ext>
            </a:extLst>
          </p:cNvPr>
          <p:cNvSpPr>
            <a:spLocks noGrp="1"/>
          </p:cNvSpPr>
          <p:nvPr>
            <p:ph type="title"/>
          </p:nvPr>
        </p:nvSpPr>
        <p:spPr/>
        <p:txBody>
          <a:bodyPr/>
          <a:lstStyle/>
          <a:p>
            <a:pPr algn="ctr"/>
            <a:r>
              <a:rPr lang="en-GB" b="1"/>
              <a:t>Harrod - Domar</a:t>
            </a:r>
            <a:endParaRPr lang="el-GR" b="1"/>
          </a:p>
        </p:txBody>
      </p:sp>
      <p:sp>
        <p:nvSpPr>
          <p:cNvPr id="3" name="Θέση περιεχομένου 2">
            <a:extLst>
              <a:ext uri="{FF2B5EF4-FFF2-40B4-BE49-F238E27FC236}">
                <a16:creationId xmlns:a16="http://schemas.microsoft.com/office/drawing/2014/main" id="{B1918DED-4A20-3F47-9D51-4FD3408F9E94}"/>
              </a:ext>
            </a:extLst>
          </p:cNvPr>
          <p:cNvSpPr>
            <a:spLocks noGrp="1"/>
          </p:cNvSpPr>
          <p:nvPr>
            <p:ph idx="1"/>
          </p:nvPr>
        </p:nvSpPr>
        <p:spPr/>
        <p:txBody>
          <a:bodyPr>
            <a:normAutofit fontScale="62500" lnSpcReduction="20000"/>
          </a:bodyPr>
          <a:lstStyle/>
          <a:p>
            <a:pPr marL="0" indent="0" algn="ctr">
              <a:buNone/>
            </a:pPr>
            <a:r>
              <a:rPr lang="en-GB" b="1" u="sng"/>
              <a:t>Hypotheses</a:t>
            </a:r>
          </a:p>
          <a:p>
            <a:r>
              <a:rPr lang="en-GB"/>
              <a:t>The condition for the economy being on equilibrium, i.e. total supply equals total demand is:</a:t>
            </a:r>
          </a:p>
          <a:p>
            <a:pPr marL="0" indent="0" algn="ctr">
              <a:buNone/>
            </a:pPr>
            <a:r>
              <a:rPr lang="en-GB"/>
              <a:t>I</a:t>
            </a:r>
            <a:r>
              <a:rPr lang="en-GB" baseline="-25000"/>
              <a:t>t</a:t>
            </a:r>
            <a:r>
              <a:rPr lang="en-GB"/>
              <a:t>= (K/Y). (Y</a:t>
            </a:r>
            <a:r>
              <a:rPr lang="en-GB" baseline="-25000"/>
              <a:t>t</a:t>
            </a:r>
            <a:r>
              <a:rPr lang="en-GB"/>
              <a:t>-Y</a:t>
            </a:r>
            <a:r>
              <a:rPr lang="en-GB" baseline="-25000"/>
              <a:t>t-1</a:t>
            </a:r>
            <a:r>
              <a:rPr lang="en-GB"/>
              <a:t>)</a:t>
            </a:r>
          </a:p>
          <a:p>
            <a:pPr marL="0" indent="0" algn="ctr">
              <a:buNone/>
            </a:pPr>
            <a:r>
              <a:rPr lang="en-GB"/>
              <a:t>Y</a:t>
            </a:r>
            <a:r>
              <a:rPr lang="en-GB" baseline="-25000"/>
              <a:t>t</a:t>
            </a:r>
            <a:r>
              <a:rPr lang="en-GB"/>
              <a:t>-Y</a:t>
            </a:r>
            <a:r>
              <a:rPr lang="en-GB" baseline="-25000"/>
              <a:t>t-1</a:t>
            </a:r>
            <a:r>
              <a:rPr lang="en-GB"/>
              <a:t>=DY</a:t>
            </a:r>
          </a:p>
          <a:p>
            <a:pPr marL="0" indent="0" algn="ctr">
              <a:buNone/>
            </a:pPr>
            <a:r>
              <a:rPr lang="en-GB"/>
              <a:t>K/Y: Productivity of capital (?): k how many units of capital are required in order to produce one unit of output</a:t>
            </a:r>
          </a:p>
          <a:p>
            <a:pPr marL="0" indent="0" algn="ctr">
              <a:buNone/>
            </a:pPr>
            <a:r>
              <a:rPr lang="en-GB"/>
              <a:t>I</a:t>
            </a:r>
            <a:r>
              <a:rPr lang="en-GB" baseline="-25000"/>
              <a:t>t</a:t>
            </a:r>
            <a:r>
              <a:rPr lang="en-GB"/>
              <a:t>= kDY</a:t>
            </a:r>
          </a:p>
          <a:p>
            <a:pPr marL="0" indent="0" algn="ctr">
              <a:buNone/>
            </a:pPr>
            <a:endParaRPr lang="en-GB"/>
          </a:p>
          <a:p>
            <a:r>
              <a:rPr lang="en-GB"/>
              <a:t>Keynensian equilibrium: ex ante S = ex post S= ex ante I= ex post I</a:t>
            </a:r>
          </a:p>
          <a:p>
            <a:pPr marL="0" indent="0" algn="ctr">
              <a:buNone/>
            </a:pPr>
            <a:r>
              <a:rPr lang="en-GB"/>
              <a:t>S=I</a:t>
            </a:r>
          </a:p>
          <a:p>
            <a:r>
              <a:rPr lang="en-GB"/>
              <a:t>s: marginal propensity to save: constant.</a:t>
            </a:r>
          </a:p>
          <a:p>
            <a:pPr marL="0" indent="0" algn="ctr">
              <a:buNone/>
            </a:pPr>
            <a:r>
              <a:rPr lang="en-GB"/>
              <a:t>S=sY</a:t>
            </a:r>
          </a:p>
          <a:p>
            <a:r>
              <a:rPr lang="en-GB"/>
              <a:t>There is no depreciation of capital.</a:t>
            </a:r>
          </a:p>
          <a:p>
            <a:r>
              <a:rPr lang="en-GB"/>
              <a:t>Technology is totally embodied to capital.</a:t>
            </a:r>
          </a:p>
          <a:p>
            <a:pPr marL="0" indent="0" algn="ctr">
              <a:buNone/>
            </a:pPr>
            <a:endParaRPr lang="en-GB"/>
          </a:p>
          <a:p>
            <a:pPr marL="0" indent="0">
              <a:buNone/>
            </a:pPr>
            <a:endParaRPr lang="el-GR"/>
          </a:p>
        </p:txBody>
      </p:sp>
    </p:spTree>
    <p:extLst>
      <p:ext uri="{BB962C8B-B14F-4D97-AF65-F5344CB8AC3E}">
        <p14:creationId xmlns:p14="http://schemas.microsoft.com/office/powerpoint/2010/main" val="770880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68374" y="4832289"/>
            <a:ext cx="1512168" cy="523220"/>
          </a:xfrm>
          <a:prstGeom prst="rect">
            <a:avLst/>
          </a:prstGeom>
          <a:solidFill>
            <a:schemeClr val="bg1">
              <a:lumMod val="85000"/>
            </a:schemeClr>
          </a:solidFill>
          <a:ln>
            <a:solidFill>
              <a:srgbClr val="FF0000"/>
            </a:solidFill>
          </a:ln>
        </p:spPr>
        <p:txBody>
          <a:bodyPr wrap="square" rtlCol="0">
            <a:spAutoFit/>
          </a:bodyPr>
          <a:lstStyle/>
          <a:p>
            <a:endParaRPr lang="el-GR" sz="2800" dirty="0"/>
          </a:p>
        </p:txBody>
      </p:sp>
      <p:sp>
        <p:nvSpPr>
          <p:cNvPr id="38915" name="Rectangle 3"/>
          <p:cNvSpPr>
            <a:spLocks noGrp="1" noChangeArrowheads="1"/>
          </p:cNvSpPr>
          <p:nvPr>
            <p:ph type="body" idx="4294967295"/>
          </p:nvPr>
        </p:nvSpPr>
        <p:spPr>
          <a:xfrm>
            <a:off x="268374" y="1723718"/>
            <a:ext cx="11217992" cy="4624490"/>
          </a:xfrm>
        </p:spPr>
        <p:txBody>
          <a:bodyPr>
            <a:noAutofit/>
          </a:bodyPr>
          <a:lstStyle/>
          <a:p>
            <a:pPr marL="0" indent="0" eaLnBrk="1" hangingPunct="1">
              <a:lnSpc>
                <a:spcPct val="90000"/>
              </a:lnSpc>
              <a:buNone/>
            </a:pPr>
            <a:endParaRPr lang="el-GR" sz="1800" dirty="0"/>
          </a:p>
          <a:p>
            <a:pPr>
              <a:lnSpc>
                <a:spcPct val="90000"/>
              </a:lnSpc>
              <a:buNone/>
            </a:pPr>
            <a:r>
              <a:rPr lang="el-GR" sz="1800" dirty="0"/>
              <a:t>      </a:t>
            </a:r>
            <a:r>
              <a:rPr lang="el-GR" sz="2000" dirty="0"/>
              <a:t>Ι</a:t>
            </a:r>
            <a:r>
              <a:rPr lang="en-US" sz="2000" baseline="-25000" dirty="0"/>
              <a:t>t</a:t>
            </a:r>
            <a:r>
              <a:rPr lang="el-GR" sz="2000" dirty="0"/>
              <a:t> = </a:t>
            </a:r>
            <a:r>
              <a:rPr lang="en-US" sz="2000" dirty="0"/>
              <a:t>S</a:t>
            </a:r>
            <a:r>
              <a:rPr lang="en-US" sz="2000" baseline="-25000" dirty="0"/>
              <a:t> t</a:t>
            </a:r>
            <a:r>
              <a:rPr lang="en-US" sz="2000" dirty="0"/>
              <a:t> </a:t>
            </a:r>
            <a:r>
              <a:rPr lang="el-GR" sz="2000"/>
              <a:t>= κ</a:t>
            </a:r>
            <a:r>
              <a:rPr lang="en-GB" sz="2000"/>
              <a:t>D</a:t>
            </a:r>
            <a:r>
              <a:rPr lang="el-GR" sz="2000"/>
              <a:t>Υ</a:t>
            </a:r>
            <a:r>
              <a:rPr lang="en-US" sz="2000" baseline="-25000"/>
              <a:t>t</a:t>
            </a:r>
            <a:r>
              <a:rPr lang="el-GR" sz="2000"/>
              <a:t>   </a:t>
            </a:r>
            <a:endParaRPr lang="el-GR" sz="2000" dirty="0"/>
          </a:p>
          <a:p>
            <a:pPr>
              <a:lnSpc>
                <a:spcPct val="90000"/>
              </a:lnSpc>
              <a:buNone/>
            </a:pPr>
            <a:endParaRPr lang="el-GR" sz="2000" dirty="0"/>
          </a:p>
          <a:p>
            <a:pPr>
              <a:lnSpc>
                <a:spcPct val="90000"/>
              </a:lnSpc>
            </a:pPr>
            <a:r>
              <a:rPr lang="en-GB" sz="1800"/>
              <a:t>Dividing by</a:t>
            </a:r>
            <a:r>
              <a:rPr lang="el-GR" sz="1800"/>
              <a:t> </a:t>
            </a:r>
            <a:r>
              <a:rPr lang="el-GR" sz="1800" dirty="0"/>
              <a:t>Υ</a:t>
            </a:r>
            <a:r>
              <a:rPr lang="en-US" sz="1800" baseline="-25000"/>
              <a:t>t</a:t>
            </a:r>
            <a:r>
              <a:rPr lang="el-GR" sz="1800"/>
              <a:t> </a:t>
            </a:r>
            <a:r>
              <a:rPr lang="el-GR" sz="2000"/>
              <a:t>      </a:t>
            </a:r>
            <a:r>
              <a:rPr lang="el-GR" sz="2000" dirty="0"/>
              <a:t>Ι</a:t>
            </a:r>
            <a:r>
              <a:rPr lang="en-US" sz="2000" baseline="-25000" dirty="0"/>
              <a:t>t</a:t>
            </a:r>
            <a:r>
              <a:rPr lang="en-US" sz="2000" dirty="0"/>
              <a:t> / </a:t>
            </a:r>
            <a:r>
              <a:rPr lang="el-GR" sz="2000" dirty="0"/>
              <a:t>Υ</a:t>
            </a:r>
            <a:r>
              <a:rPr lang="en-US" sz="2000" baseline="-25000" dirty="0"/>
              <a:t>t</a:t>
            </a:r>
            <a:r>
              <a:rPr lang="en-US" sz="2000" dirty="0"/>
              <a:t> = S</a:t>
            </a:r>
            <a:r>
              <a:rPr lang="en-US" sz="2000" baseline="-25000" dirty="0"/>
              <a:t>t </a:t>
            </a:r>
            <a:r>
              <a:rPr lang="en-US" sz="2000"/>
              <a:t>/ </a:t>
            </a:r>
            <a:r>
              <a:rPr lang="el-GR" sz="2000"/>
              <a:t>Υ</a:t>
            </a:r>
            <a:r>
              <a:rPr lang="en-US" sz="2000" baseline="-25000"/>
              <a:t>t</a:t>
            </a:r>
            <a:r>
              <a:rPr lang="en-US" sz="2000"/>
              <a:t> = </a:t>
            </a:r>
            <a:r>
              <a:rPr lang="el-GR" sz="2000"/>
              <a:t>κ</a:t>
            </a:r>
            <a:r>
              <a:rPr lang="en-US" sz="2000"/>
              <a:t>(</a:t>
            </a:r>
            <a:r>
              <a:rPr lang="en-GB" sz="2000"/>
              <a:t>D</a:t>
            </a:r>
            <a:r>
              <a:rPr lang="el-GR" sz="2000"/>
              <a:t>Υ</a:t>
            </a:r>
            <a:r>
              <a:rPr lang="en-US" sz="2000"/>
              <a:t>/ </a:t>
            </a:r>
            <a:r>
              <a:rPr lang="el-GR" sz="2000"/>
              <a:t>Υ</a:t>
            </a:r>
            <a:r>
              <a:rPr lang="en-US" sz="2000" baseline="-25000"/>
              <a:t>t</a:t>
            </a:r>
            <a:r>
              <a:rPr lang="en-US" sz="2000"/>
              <a:t>)  </a:t>
            </a:r>
            <a:endParaRPr lang="en-GB" sz="2000"/>
          </a:p>
          <a:p>
            <a:pPr>
              <a:lnSpc>
                <a:spcPct val="90000"/>
              </a:lnSpc>
            </a:pPr>
            <a:r>
              <a:rPr lang="en-GB" sz="2000"/>
              <a:t>S</a:t>
            </a:r>
            <a:r>
              <a:rPr lang="en-GB" sz="2000" baseline="-25000"/>
              <a:t>t</a:t>
            </a:r>
            <a:r>
              <a:rPr lang="el-GR" sz="1800"/>
              <a:t>= </a:t>
            </a:r>
            <a:r>
              <a:rPr lang="en-GB" sz="1800"/>
              <a:t>s</a:t>
            </a:r>
            <a:r>
              <a:rPr lang="el-GR" sz="1800"/>
              <a:t> Υ</a:t>
            </a:r>
            <a:r>
              <a:rPr lang="en-US" sz="1800" baseline="-25000"/>
              <a:t>t</a:t>
            </a:r>
            <a:r>
              <a:rPr lang="el-GR" sz="1800"/>
              <a:t> </a:t>
            </a:r>
            <a:r>
              <a:rPr lang="en-GB" sz="1800"/>
              <a:t>---》s</a:t>
            </a:r>
            <a:r>
              <a:rPr lang="el-GR" sz="1800"/>
              <a:t> </a:t>
            </a:r>
            <a:r>
              <a:rPr lang="en-GB" sz="1800"/>
              <a:t>= S</a:t>
            </a:r>
            <a:r>
              <a:rPr lang="en-GB" sz="1800" baseline="-25000"/>
              <a:t>t</a:t>
            </a:r>
            <a:r>
              <a:rPr lang="en-GB" sz="1800"/>
              <a:t>/Y</a:t>
            </a:r>
            <a:r>
              <a:rPr lang="en-GB" sz="1800" baseline="-25000"/>
              <a:t>t</a:t>
            </a:r>
            <a:r>
              <a:rPr lang="el-GR" sz="1800"/>
              <a:t>   </a:t>
            </a:r>
            <a:r>
              <a:rPr lang="en-US" sz="1800"/>
              <a:t>g</a:t>
            </a:r>
            <a:r>
              <a:rPr lang="el-GR" sz="1800"/>
              <a:t> = </a:t>
            </a:r>
            <a:r>
              <a:rPr lang="en-GB" sz="1800"/>
              <a:t>D</a:t>
            </a:r>
            <a:r>
              <a:rPr lang="el-GR" sz="1800"/>
              <a:t>Υ</a:t>
            </a:r>
            <a:r>
              <a:rPr lang="en-US" sz="1800" baseline="-25000"/>
              <a:t>t</a:t>
            </a:r>
            <a:r>
              <a:rPr lang="el-GR" sz="1800"/>
              <a:t>/ Υ</a:t>
            </a:r>
            <a:r>
              <a:rPr lang="en-US" sz="1800" baseline="-25000"/>
              <a:t> </a:t>
            </a:r>
            <a:endParaRPr lang="en-GB" sz="1800" baseline="-25000"/>
          </a:p>
          <a:p>
            <a:pPr>
              <a:lnSpc>
                <a:spcPct val="90000"/>
              </a:lnSpc>
            </a:pPr>
            <a:r>
              <a:rPr lang="en-GB" sz="1800"/>
              <a:t>Then</a:t>
            </a:r>
            <a:endParaRPr lang="el-GR" sz="1800" dirty="0"/>
          </a:p>
          <a:p>
            <a:pPr>
              <a:lnSpc>
                <a:spcPct val="90000"/>
              </a:lnSpc>
              <a:buNone/>
            </a:pPr>
            <a:r>
              <a:rPr lang="el-GR" sz="1800" dirty="0"/>
              <a:t>       </a:t>
            </a:r>
            <a:r>
              <a:rPr lang="en-US" sz="1800" dirty="0"/>
              <a:t>S</a:t>
            </a:r>
            <a:r>
              <a:rPr lang="en-US" sz="1800" baseline="-25000" dirty="0"/>
              <a:t>t </a:t>
            </a:r>
            <a:r>
              <a:rPr lang="en-US" sz="1800" dirty="0"/>
              <a:t>/ </a:t>
            </a:r>
            <a:r>
              <a:rPr lang="el-GR" sz="1800" dirty="0"/>
              <a:t>Υ</a:t>
            </a:r>
            <a:r>
              <a:rPr lang="en-US" sz="1800" baseline="-25000" dirty="0"/>
              <a:t>t</a:t>
            </a:r>
            <a:r>
              <a:rPr lang="en-US" sz="1800" dirty="0"/>
              <a:t> = </a:t>
            </a:r>
            <a:r>
              <a:rPr lang="el-GR" sz="1800"/>
              <a:t>κ</a:t>
            </a:r>
            <a:r>
              <a:rPr lang="en-US" sz="1800"/>
              <a:t>(</a:t>
            </a:r>
            <a:r>
              <a:rPr lang="en-GB" sz="1800" dirty="0"/>
              <a:t>D</a:t>
            </a:r>
            <a:r>
              <a:rPr lang="el-GR" sz="1800"/>
              <a:t>Υ</a:t>
            </a:r>
            <a:r>
              <a:rPr lang="en-US" sz="1800" dirty="0"/>
              <a:t>/ </a:t>
            </a:r>
            <a:r>
              <a:rPr lang="el-GR" sz="1800" dirty="0"/>
              <a:t>Υ</a:t>
            </a:r>
            <a:r>
              <a:rPr lang="en-US" sz="1800" baseline="-25000" dirty="0"/>
              <a:t>t</a:t>
            </a:r>
            <a:r>
              <a:rPr lang="en-US" sz="1800" dirty="0"/>
              <a:t>) </a:t>
            </a:r>
            <a:r>
              <a:rPr lang="el-GR" sz="1800" dirty="0"/>
              <a:t> </a:t>
            </a:r>
            <a:r>
              <a:rPr lang="el-GR" sz="1800" dirty="0">
                <a:sym typeface="Wingdings" pitchFamily="2" charset="2"/>
              </a:rPr>
              <a:t> </a:t>
            </a:r>
            <a:r>
              <a:rPr lang="en-US" sz="1800" dirty="0"/>
              <a:t> s = </a:t>
            </a:r>
            <a:r>
              <a:rPr lang="el-GR" sz="1800" dirty="0"/>
              <a:t>κ</a:t>
            </a:r>
            <a:r>
              <a:rPr lang="en-US" sz="1800"/>
              <a:t>g</a:t>
            </a:r>
            <a:r>
              <a:rPr lang="el-GR" sz="1800"/>
              <a:t>     </a:t>
            </a:r>
            <a:endParaRPr lang="el-GR" sz="1800" dirty="0"/>
          </a:p>
          <a:p>
            <a:pPr eaLnBrk="1" hangingPunct="1">
              <a:lnSpc>
                <a:spcPct val="90000"/>
              </a:lnSpc>
            </a:pPr>
            <a:endParaRPr lang="el-GR" sz="1800" dirty="0"/>
          </a:p>
          <a:p>
            <a:pPr>
              <a:lnSpc>
                <a:spcPct val="90000"/>
              </a:lnSpc>
            </a:pPr>
            <a:r>
              <a:rPr lang="el-GR" sz="2000" b="1"/>
              <a:t> </a:t>
            </a:r>
            <a:r>
              <a:rPr lang="en-US" sz="2000" b="1" dirty="0"/>
              <a:t>g</a:t>
            </a:r>
            <a:r>
              <a:rPr lang="el-GR" sz="2000" b="1" dirty="0"/>
              <a:t> = </a:t>
            </a:r>
            <a:r>
              <a:rPr lang="en-US" sz="2000" b="1" dirty="0"/>
              <a:t>s</a:t>
            </a:r>
            <a:r>
              <a:rPr lang="el-GR" sz="2000" b="1" dirty="0"/>
              <a:t> / </a:t>
            </a:r>
            <a:r>
              <a:rPr lang="en-US" sz="2000" b="1"/>
              <a:t>k </a:t>
            </a:r>
            <a:r>
              <a:rPr lang="el-GR" sz="2000" b="1"/>
              <a:t>           </a:t>
            </a:r>
            <a:r>
              <a:rPr lang="el-GR" sz="2000"/>
              <a:t> </a:t>
            </a:r>
            <a:r>
              <a:rPr lang="en-GB" sz="2000"/>
              <a:t>g = s. 1/k = s (Y/K)</a:t>
            </a:r>
          </a:p>
          <a:p>
            <a:pPr marL="0" indent="0" algn="ctr">
              <a:lnSpc>
                <a:spcPct val="90000"/>
              </a:lnSpc>
              <a:buNone/>
            </a:pPr>
            <a:r>
              <a:rPr lang="en-GB" sz="2000" b="1"/>
              <a:t>                                  1/k= 1/( K/Y) = (Y/K):  how many units of output are produced by one unit of capital : capital productivity</a:t>
            </a:r>
            <a:endParaRPr lang="el-GR" sz="2000" b="1" dirty="0"/>
          </a:p>
        </p:txBody>
      </p:sp>
    </p:spTree>
    <p:extLst>
      <p:ext uri="{BB962C8B-B14F-4D97-AF65-F5344CB8AC3E}">
        <p14:creationId xmlns:p14="http://schemas.microsoft.com/office/powerpoint/2010/main" val="2372457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C8A5A0-9BC2-BD44-812A-145DB6BEFE8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501BCE8-BB73-4341-AB6A-F6A372697835}"/>
              </a:ext>
            </a:extLst>
          </p:cNvPr>
          <p:cNvSpPr>
            <a:spLocks noGrp="1"/>
          </p:cNvSpPr>
          <p:nvPr>
            <p:ph idx="1"/>
          </p:nvPr>
        </p:nvSpPr>
        <p:spPr/>
        <p:txBody>
          <a:bodyPr/>
          <a:lstStyle/>
          <a:p>
            <a:r>
              <a:rPr lang="en-GB"/>
              <a:t>If Y=f(L, K) </a:t>
            </a:r>
          </a:p>
          <a:p>
            <a:pPr marL="0" indent="0">
              <a:buNone/>
            </a:pPr>
            <a:r>
              <a:rPr lang="en-GB"/>
              <a:t>The national income increases if either or both K and L increase, but the per capita income (Y/L) = f( K/L) rises if the capital labour ratio increases, i.e. Capital accumulation through investment raises the capital intensity of production.  The law of diminishing returns,i.e. diminishing capital productivity as capital is accumulated,  though, sets a limit to the   potential of the economy to be on a sustainable path of economic growth.</a:t>
            </a:r>
          </a:p>
          <a:p>
            <a:pPr marL="0" indent="0">
              <a:buNone/>
            </a:pPr>
            <a:endParaRPr lang="el-GR"/>
          </a:p>
        </p:txBody>
      </p:sp>
    </p:spTree>
    <p:extLst>
      <p:ext uri="{BB962C8B-B14F-4D97-AF65-F5344CB8AC3E}">
        <p14:creationId xmlns:p14="http://schemas.microsoft.com/office/powerpoint/2010/main" val="3658236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8DB459-236F-C149-AD7F-692E2F42FC37}"/>
              </a:ext>
            </a:extLst>
          </p:cNvPr>
          <p:cNvSpPr>
            <a:spLocks noGrp="1"/>
          </p:cNvSpPr>
          <p:nvPr>
            <p:ph type="title"/>
          </p:nvPr>
        </p:nvSpPr>
        <p:spPr/>
        <p:txBody>
          <a:bodyPr/>
          <a:lstStyle/>
          <a:p>
            <a:pPr algn="ctr"/>
            <a:r>
              <a:rPr lang="en-GB" b="1"/>
              <a:t>Solutions to sustainable economic growth</a:t>
            </a:r>
            <a:endParaRPr lang="el-GR" b="1"/>
          </a:p>
        </p:txBody>
      </p:sp>
      <p:sp>
        <p:nvSpPr>
          <p:cNvPr id="3" name="Θέση περιεχομένου 2">
            <a:extLst>
              <a:ext uri="{FF2B5EF4-FFF2-40B4-BE49-F238E27FC236}">
                <a16:creationId xmlns:a16="http://schemas.microsoft.com/office/drawing/2014/main" id="{C744B1A2-E4E1-6640-A415-D4D198A8671E}"/>
              </a:ext>
            </a:extLst>
          </p:cNvPr>
          <p:cNvSpPr>
            <a:spLocks noGrp="1"/>
          </p:cNvSpPr>
          <p:nvPr>
            <p:ph idx="1"/>
          </p:nvPr>
        </p:nvSpPr>
        <p:spPr/>
        <p:txBody>
          <a:bodyPr>
            <a:normAutofit fontScale="92500" lnSpcReduction="20000"/>
          </a:bodyPr>
          <a:lstStyle/>
          <a:p>
            <a:r>
              <a:rPr lang="en-GB" b="1"/>
              <a:t>Two possible solutions</a:t>
            </a:r>
            <a:r>
              <a:rPr lang="en-GB"/>
              <a:t>: </a:t>
            </a:r>
          </a:p>
          <a:p>
            <a:pPr marL="514350" indent="-514350">
              <a:buFont typeface="+mj-lt"/>
              <a:buAutoNum type="arabicPeriod"/>
            </a:pPr>
            <a:r>
              <a:rPr lang="en-GB"/>
              <a:t>Society manages to raise the propensity to save.  Very difficult, especially in countries with low per capita incomes, except if the dustribution of income is affected in favour of the high income society strata, that implies worsening of inequalities.</a:t>
            </a:r>
          </a:p>
          <a:p>
            <a:pPr marL="0" indent="0">
              <a:buNone/>
            </a:pPr>
            <a:r>
              <a:rPr lang="en-GB"/>
              <a:t>       An alternative might be the bridging of the savings defficiency by            borrowing abroad.  The limit is set by the leverage effect.  If foreign debt is accumulated above a thresshold set by the ability of the economy  to service its debt then a debt crisis may be errapted leading the economh to recession. The ability of the economy to service its foreign debt is a function of incone generated in foreign currency.  In turn, this is a function of exports, remmitances, inflows of Foreivn Direct Investments.  All the above require an open economy.</a:t>
            </a:r>
            <a:endParaRPr lang="el-GR"/>
          </a:p>
        </p:txBody>
      </p:sp>
    </p:spTree>
    <p:extLst>
      <p:ext uri="{BB962C8B-B14F-4D97-AF65-F5344CB8AC3E}">
        <p14:creationId xmlns:p14="http://schemas.microsoft.com/office/powerpoint/2010/main" val="3564617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4B6D1C-1D71-AA4C-8D57-DE887F81EA56}"/>
              </a:ext>
            </a:extLst>
          </p:cNvPr>
          <p:cNvSpPr>
            <a:spLocks noGrp="1"/>
          </p:cNvSpPr>
          <p:nvPr>
            <p:ph type="title"/>
          </p:nvPr>
        </p:nvSpPr>
        <p:spPr/>
        <p:txBody>
          <a:bodyPr/>
          <a:lstStyle/>
          <a:p>
            <a:pPr algn="ctr"/>
            <a:r>
              <a:rPr lang="en-GB" b="1"/>
              <a:t>Open Economy</a:t>
            </a:r>
            <a:endParaRPr lang="el-GR" b="1"/>
          </a:p>
        </p:txBody>
      </p:sp>
      <p:sp>
        <p:nvSpPr>
          <p:cNvPr id="3" name="Θέση περιεχομένου 2">
            <a:extLst>
              <a:ext uri="{FF2B5EF4-FFF2-40B4-BE49-F238E27FC236}">
                <a16:creationId xmlns:a16="http://schemas.microsoft.com/office/drawing/2014/main" id="{290C07D3-C0B3-7B44-9224-2802B7D3D835}"/>
              </a:ext>
            </a:extLst>
          </p:cNvPr>
          <p:cNvSpPr>
            <a:spLocks noGrp="1"/>
          </p:cNvSpPr>
          <p:nvPr>
            <p:ph idx="1"/>
          </p:nvPr>
        </p:nvSpPr>
        <p:spPr/>
        <p:txBody>
          <a:bodyPr>
            <a:normAutofit/>
          </a:bodyPr>
          <a:lstStyle/>
          <a:p>
            <a:r>
              <a:rPr lang="en-GB"/>
              <a:t>In the case of an open economy, i.e. the economy conducts transactions with foreign countries</a:t>
            </a:r>
          </a:p>
          <a:p>
            <a:pPr marL="0" indent="0" algn="ctr">
              <a:buNone/>
            </a:pPr>
            <a:r>
              <a:rPr lang="en-GB"/>
              <a:t>   </a:t>
            </a:r>
            <a:r>
              <a:rPr lang="en-US" sz="2800" b="1"/>
              <a:t>g</a:t>
            </a:r>
            <a:r>
              <a:rPr lang="el-GR" sz="2800" b="1"/>
              <a:t> = </a:t>
            </a:r>
            <a:r>
              <a:rPr lang="en-US" sz="2800" b="1"/>
              <a:t>(s</a:t>
            </a:r>
            <a:r>
              <a:rPr lang="el-GR" sz="2800" b="1"/>
              <a:t> / </a:t>
            </a:r>
            <a:r>
              <a:rPr lang="en-US" sz="2800" b="1"/>
              <a:t>k)+b/k </a:t>
            </a:r>
            <a:endParaRPr lang="en-GB" sz="2800" b="1"/>
          </a:p>
          <a:p>
            <a:pPr marL="0" indent="0" algn="ctr">
              <a:buNone/>
            </a:pPr>
            <a:r>
              <a:rPr lang="en-GB"/>
              <a:t>b is the balance of foreign payments</a:t>
            </a:r>
          </a:p>
          <a:p>
            <a:pPr marL="0" indent="0" algn="ctr">
              <a:buNone/>
            </a:pPr>
            <a:r>
              <a:rPr lang="en-GB"/>
              <a:t>If </a:t>
            </a:r>
            <a:r>
              <a:rPr lang="en-GB" b="1"/>
              <a:t>b&gt;0</a:t>
            </a:r>
            <a:r>
              <a:rPr lang="en-GB"/>
              <a:t> (exports plus inflows of capital from abroad)&gt; (imports plus    capital outflows abroad) then </a:t>
            </a:r>
            <a:r>
              <a:rPr lang="en-GB" b="1"/>
              <a:t>g increases.</a:t>
            </a:r>
          </a:p>
          <a:p>
            <a:pPr marL="0" indent="0" algn="ctr">
              <a:buNone/>
            </a:pPr>
            <a:r>
              <a:rPr lang="en-GB"/>
              <a:t>If </a:t>
            </a:r>
            <a:r>
              <a:rPr lang="en-GB" b="1"/>
              <a:t>b&lt;0 </a:t>
            </a:r>
            <a:r>
              <a:rPr lang="en-GB"/>
              <a:t>exports plus inflows of capital from abroad)&lt;(imports plus    capital outflows abroad) then </a:t>
            </a:r>
            <a:r>
              <a:rPr lang="en-GB" b="1"/>
              <a:t>g decreases.</a:t>
            </a:r>
          </a:p>
          <a:p>
            <a:pPr marL="0" indent="0" algn="ctr">
              <a:buNone/>
            </a:pPr>
            <a:endParaRPr lang="el-GR"/>
          </a:p>
        </p:txBody>
      </p:sp>
    </p:spTree>
    <p:extLst>
      <p:ext uri="{BB962C8B-B14F-4D97-AF65-F5344CB8AC3E}">
        <p14:creationId xmlns:p14="http://schemas.microsoft.com/office/powerpoint/2010/main" val="3000861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1"/>
          </p:nvPr>
        </p:nvSpPr>
        <p:spPr>
          <a:xfrm>
            <a:off x="2438400" y="6428184"/>
            <a:ext cx="7474024" cy="457200"/>
          </a:xfrm>
        </p:spPr>
        <p:txBody>
          <a:bodyPr/>
          <a:lstStyle/>
          <a:p>
            <a:pPr algn="ctr"/>
            <a:endParaRPr lang="el-GR" sz="1000" dirty="0"/>
          </a:p>
        </p:txBody>
      </p:sp>
      <p:sp>
        <p:nvSpPr>
          <p:cNvPr id="5" name="4 - Ορθογώνιο"/>
          <p:cNvSpPr/>
          <p:nvPr/>
        </p:nvSpPr>
        <p:spPr>
          <a:xfrm>
            <a:off x="2279576" y="260648"/>
            <a:ext cx="7920880" cy="553998"/>
          </a:xfrm>
          <a:prstGeom prst="rect">
            <a:avLst/>
          </a:prstGeom>
          <a:solidFill>
            <a:schemeClr val="accent3">
              <a:lumMod val="40000"/>
              <a:lumOff val="60000"/>
            </a:schemeClr>
          </a:solidFill>
        </p:spPr>
        <p:txBody>
          <a:bodyPr wrap="square">
            <a:spAutoFit/>
          </a:bodyPr>
          <a:lstStyle/>
          <a:p>
            <a:pPr algn="ctr">
              <a:spcBef>
                <a:spcPts val="1200"/>
              </a:spcBef>
              <a:spcAft>
                <a:spcPts val="1200"/>
              </a:spcAft>
              <a:buNone/>
            </a:pPr>
            <a:r>
              <a:rPr lang="en-US" sz="3000" b="1" dirty="0" err="1"/>
              <a:t>N.Kaldor</a:t>
            </a:r>
            <a:endParaRPr lang="el-GR" sz="3000" b="1" dirty="0"/>
          </a:p>
        </p:txBody>
      </p:sp>
      <p:pic>
        <p:nvPicPr>
          <p:cNvPr id="7" name="Picture 2" descr="Αποτέλεσμα εικόνας για kaldor"/>
          <p:cNvPicPr>
            <a:picLocks noChangeAspect="1" noChangeArrowheads="1"/>
          </p:cNvPicPr>
          <p:nvPr/>
        </p:nvPicPr>
        <p:blipFill>
          <a:blip r:embed="rId2" cstate="print"/>
          <a:srcRect/>
          <a:stretch>
            <a:fillRect/>
          </a:stretch>
        </p:blipFill>
        <p:spPr bwMode="auto">
          <a:xfrm>
            <a:off x="2279576" y="1268760"/>
            <a:ext cx="1872208" cy="2592289"/>
          </a:xfrm>
          <a:prstGeom prst="rect">
            <a:avLst/>
          </a:prstGeom>
          <a:noFill/>
        </p:spPr>
      </p:pic>
      <p:sp>
        <p:nvSpPr>
          <p:cNvPr id="8" name="7 - TextBox"/>
          <p:cNvSpPr txBox="1"/>
          <p:nvPr/>
        </p:nvSpPr>
        <p:spPr>
          <a:xfrm>
            <a:off x="1991544" y="4077073"/>
            <a:ext cx="2376264" cy="1169551"/>
          </a:xfrm>
          <a:prstGeom prst="rect">
            <a:avLst/>
          </a:prstGeom>
          <a:noFill/>
        </p:spPr>
        <p:txBody>
          <a:bodyPr wrap="square" rtlCol="0">
            <a:spAutoFit/>
          </a:bodyPr>
          <a:lstStyle/>
          <a:p>
            <a:r>
              <a:rPr lang="en-US" sz="1400" b="1" i="1"/>
              <a:t>Nicholas Kaldor (1908-1986)</a:t>
            </a:r>
          </a:p>
          <a:p>
            <a:pPr>
              <a:buFont typeface="Arial" pitchFamily="34" charset="0"/>
              <a:buChar char="•"/>
            </a:pPr>
            <a:r>
              <a:rPr lang="el-GR" sz="1400"/>
              <a:t>  </a:t>
            </a:r>
            <a:r>
              <a:rPr lang="en-GB" sz="1400"/>
              <a:t>Professor at the University of </a:t>
            </a:r>
            <a:r>
              <a:rPr lang="el-GR" sz="1400"/>
              <a:t>Cambridge</a:t>
            </a:r>
            <a:r>
              <a:rPr lang="en-GB" sz="1400"/>
              <a:t> of Hungarian origins</a:t>
            </a:r>
            <a:endParaRPr lang="el-GR" sz="1400"/>
          </a:p>
          <a:p>
            <a:endParaRPr lang="el-GR" sz="1400" dirty="0"/>
          </a:p>
        </p:txBody>
      </p:sp>
      <p:sp>
        <p:nvSpPr>
          <p:cNvPr id="14" name="13 - Ορθογώνιο"/>
          <p:cNvSpPr/>
          <p:nvPr/>
        </p:nvSpPr>
        <p:spPr>
          <a:xfrm>
            <a:off x="5015880" y="1052736"/>
            <a:ext cx="4968552" cy="4739759"/>
          </a:xfrm>
          <a:prstGeom prst="rect">
            <a:avLst/>
          </a:prstGeom>
        </p:spPr>
        <p:txBody>
          <a:bodyPr wrap="square">
            <a:spAutoFit/>
          </a:bodyPr>
          <a:lstStyle/>
          <a:p>
            <a:endParaRPr lang="en-US" sz="1800" dirty="0"/>
          </a:p>
          <a:p>
            <a:pPr algn="ctr"/>
            <a:endParaRPr lang="en-US" sz="2200" b="1" i="1" dirty="0">
              <a:solidFill>
                <a:schemeClr val="accent2">
                  <a:lumMod val="75000"/>
                </a:schemeClr>
              </a:solidFill>
            </a:endParaRPr>
          </a:p>
          <a:p>
            <a:pPr>
              <a:spcAft>
                <a:spcPts val="2400"/>
              </a:spcAft>
              <a:buFont typeface="Wingdings" pitchFamily="2" charset="2"/>
              <a:buChar char="q"/>
            </a:pPr>
            <a:r>
              <a:rPr lang="el-GR" sz="1800"/>
              <a:t> </a:t>
            </a:r>
            <a:r>
              <a:rPr lang="en-GB" b="1"/>
              <a:t>The ratio</a:t>
            </a:r>
            <a:r>
              <a:rPr lang="el-GR" sz="1800" b="1"/>
              <a:t> </a:t>
            </a:r>
            <a:r>
              <a:rPr lang="el-GR" sz="1800" b="1" i="1" dirty="0"/>
              <a:t>Y/</a:t>
            </a:r>
            <a:r>
              <a:rPr lang="el-GR" sz="1800" b="1" i="1"/>
              <a:t>L </a:t>
            </a:r>
            <a:r>
              <a:rPr lang="en-GB" sz="1800" b="1" i="1"/>
              <a:t>rises intertemporarily</a:t>
            </a:r>
            <a:endParaRPr lang="el-GR" sz="1800" b="1" i="1" dirty="0"/>
          </a:p>
          <a:p>
            <a:pPr>
              <a:spcAft>
                <a:spcPts val="2400"/>
              </a:spcAft>
              <a:buFont typeface="Wingdings" pitchFamily="2" charset="2"/>
              <a:buChar char="q"/>
            </a:pPr>
            <a:r>
              <a:rPr lang="en-GB" b="1" i="1"/>
              <a:t>The ratio </a:t>
            </a:r>
            <a:r>
              <a:rPr lang="el-GR" sz="1800" b="1" i="1"/>
              <a:t>K</a:t>
            </a:r>
            <a:r>
              <a:rPr lang="el-GR" sz="1800" b="1" i="1" dirty="0"/>
              <a:t>/</a:t>
            </a:r>
            <a:r>
              <a:rPr lang="el-GR" sz="1800" b="1" i="1"/>
              <a:t>L </a:t>
            </a:r>
            <a:r>
              <a:rPr lang="en-US" sz="1800" b="1" i="1"/>
              <a:t> </a:t>
            </a:r>
            <a:r>
              <a:rPr lang="en-GB" sz="1800" b="1" i="1"/>
              <a:t>rises intertemporarily</a:t>
            </a:r>
          </a:p>
          <a:p>
            <a:pPr>
              <a:spcAft>
                <a:spcPts val="2400"/>
              </a:spcAft>
              <a:buFont typeface="Wingdings" pitchFamily="2" charset="2"/>
              <a:buChar char="q"/>
            </a:pPr>
            <a:r>
              <a:rPr lang="en-GB" b="1" i="1"/>
              <a:t> The ratio </a:t>
            </a:r>
            <a:r>
              <a:rPr lang="el-GR" sz="1800" b="1" i="1"/>
              <a:t>Y</a:t>
            </a:r>
            <a:r>
              <a:rPr lang="el-GR" sz="1800" b="1" i="1" dirty="0"/>
              <a:t>/</a:t>
            </a:r>
            <a:r>
              <a:rPr lang="el-GR" sz="1800" b="1" i="1"/>
              <a:t>K </a:t>
            </a:r>
            <a:r>
              <a:rPr lang="en-GB" sz="1800" b="1" i="1"/>
              <a:t> remains steady</a:t>
            </a:r>
            <a:endParaRPr lang="el-GR" sz="1800" dirty="0"/>
          </a:p>
          <a:p>
            <a:pPr>
              <a:spcAft>
                <a:spcPts val="2400"/>
              </a:spcAft>
              <a:buFont typeface="Wingdings" pitchFamily="2" charset="2"/>
              <a:buChar char="q"/>
            </a:pPr>
            <a:r>
              <a:rPr lang="en-GB" sz="1800"/>
              <a:t> </a:t>
            </a:r>
            <a:r>
              <a:rPr lang="en-GB" sz="1800" b="1"/>
              <a:t>The rate of the return on capital (</a:t>
            </a:r>
            <a:r>
              <a:rPr lang="en-US" sz="1800" b="1" i="1"/>
              <a:t>% </a:t>
            </a:r>
            <a:r>
              <a:rPr lang="en-GB" sz="1800" b="1" i="1"/>
              <a:t>) , i.e. Interest rate renains steady</a:t>
            </a:r>
            <a:endParaRPr lang="el-GR" sz="1800" b="1" i="1" dirty="0"/>
          </a:p>
          <a:p>
            <a:pPr>
              <a:spcAft>
                <a:spcPts val="2400"/>
              </a:spcAft>
              <a:buFont typeface="Wingdings" pitchFamily="2" charset="2"/>
              <a:buChar char="q"/>
            </a:pPr>
            <a:r>
              <a:rPr lang="el-GR" sz="1800" b="1"/>
              <a:t> </a:t>
            </a:r>
            <a:r>
              <a:rPr lang="en-GB" sz="1800" b="1"/>
              <a:t>The ratio</a:t>
            </a:r>
            <a:r>
              <a:rPr lang="el-GR" sz="1800" b="1" i="1"/>
              <a:t> (</a:t>
            </a:r>
            <a:r>
              <a:rPr lang="en-GB" sz="1800" b="1" i="1"/>
              <a:t>return on capital</a:t>
            </a:r>
            <a:r>
              <a:rPr lang="el-GR" sz="1800" b="1" i="1"/>
              <a:t>)/(</a:t>
            </a:r>
            <a:r>
              <a:rPr lang="en-GB" sz="1800" b="1" i="1"/>
              <a:t>return on labour</a:t>
            </a:r>
            <a:r>
              <a:rPr lang="el-GR" sz="1800" b="1" i="1"/>
              <a:t>)</a:t>
            </a:r>
            <a:r>
              <a:rPr lang="en-GB" sz="1800" b="1" i="1"/>
              <a:t> remains steady</a:t>
            </a:r>
            <a:endParaRPr lang="el-GR" sz="1800" b="1" i="1" dirty="0"/>
          </a:p>
          <a:p>
            <a:pPr>
              <a:spcAft>
                <a:spcPts val="2400"/>
              </a:spcAft>
              <a:buFont typeface="Wingdings" pitchFamily="2" charset="2"/>
              <a:buChar char="q"/>
            </a:pPr>
            <a:r>
              <a:rPr lang="el-GR" sz="1800" b="1"/>
              <a:t> </a:t>
            </a:r>
            <a:r>
              <a:rPr lang="en-GB" sz="1800" b="1"/>
              <a:t>The rate of productivity increase differs across countries significantly.</a:t>
            </a:r>
            <a:endParaRPr lang="el-GR" sz="1800" b="1" dirty="0"/>
          </a:p>
        </p:txBody>
      </p:sp>
      <p:sp>
        <p:nvSpPr>
          <p:cNvPr id="15" name="14 - Ορθογώνιο"/>
          <p:cNvSpPr/>
          <p:nvPr/>
        </p:nvSpPr>
        <p:spPr>
          <a:xfrm>
            <a:off x="3719736" y="6063680"/>
            <a:ext cx="6552728" cy="276999"/>
          </a:xfrm>
          <a:prstGeom prst="rect">
            <a:avLst/>
          </a:prstGeom>
        </p:spPr>
        <p:txBody>
          <a:bodyPr wrap="square">
            <a:spAutoFit/>
          </a:bodyPr>
          <a:lstStyle/>
          <a:p>
            <a:endParaRPr lang="el-GR" sz="1200" dirty="0"/>
          </a:p>
        </p:txBody>
      </p:sp>
      <p:sp>
        <p:nvSpPr>
          <p:cNvPr id="16" name="15 - Ορθογώνιο"/>
          <p:cNvSpPr/>
          <p:nvPr/>
        </p:nvSpPr>
        <p:spPr>
          <a:xfrm>
            <a:off x="3323184" y="548680"/>
            <a:ext cx="7344816" cy="1046440"/>
          </a:xfrm>
          <a:prstGeom prst="rect">
            <a:avLst/>
          </a:prstGeom>
        </p:spPr>
        <p:txBody>
          <a:bodyPr wrap="square">
            <a:spAutoFit/>
          </a:bodyPr>
          <a:lstStyle/>
          <a:p>
            <a:endParaRPr lang="en-US" sz="1800" dirty="0"/>
          </a:p>
          <a:p>
            <a:pPr algn="ctr"/>
            <a:r>
              <a:rPr lang="en-GB" sz="2200" b="1" i="1">
                <a:solidFill>
                  <a:schemeClr val="accent2">
                    <a:lumMod val="75000"/>
                  </a:schemeClr>
                </a:solidFill>
              </a:rPr>
              <a:t>Kaldor’s </a:t>
            </a:r>
            <a:r>
              <a:rPr lang="en-US" sz="2200" b="1" i="1">
                <a:solidFill>
                  <a:schemeClr val="accent2">
                    <a:lumMod val="75000"/>
                  </a:schemeClr>
                </a:solidFill>
              </a:rPr>
              <a:t>Stylized facts  </a:t>
            </a:r>
            <a:r>
              <a:rPr lang="en-US" sz="2200" b="1" i="1" dirty="0">
                <a:solidFill>
                  <a:schemeClr val="accent2">
                    <a:lumMod val="75000"/>
                  </a:schemeClr>
                </a:solidFill>
              </a:rPr>
              <a:t>(1961</a:t>
            </a:r>
            <a:r>
              <a:rPr lang="en-US" sz="2200" b="1" i="1">
                <a:solidFill>
                  <a:schemeClr val="accent2">
                    <a:lumMod val="75000"/>
                  </a:schemeClr>
                </a:solidFill>
              </a:rPr>
              <a:t>)</a:t>
            </a:r>
            <a:r>
              <a:rPr lang="el-GR" sz="2200" b="1" i="1">
                <a:solidFill>
                  <a:schemeClr val="accent2">
                    <a:lumMod val="75000"/>
                  </a:schemeClr>
                </a:solidFill>
              </a:rPr>
              <a:t> </a:t>
            </a:r>
            <a:r>
              <a:rPr lang="en-GB" sz="2200" b="1" i="1">
                <a:solidFill>
                  <a:schemeClr val="accent2">
                    <a:lumMod val="75000"/>
                  </a:schemeClr>
                </a:solidFill>
              </a:rPr>
              <a:t>for the developed economies at the time</a:t>
            </a:r>
            <a:endParaRPr lang="el-GR" sz="2200" b="1" i="1" dirty="0">
              <a:solidFill>
                <a:schemeClr val="accent2">
                  <a:lumMod val="75000"/>
                </a:schemeClr>
              </a:solidFill>
            </a:endParaRPr>
          </a:p>
        </p:txBody>
      </p:sp>
    </p:spTree>
    <p:extLst>
      <p:ext uri="{BB962C8B-B14F-4D97-AF65-F5344CB8AC3E}">
        <p14:creationId xmlns:p14="http://schemas.microsoft.com/office/powerpoint/2010/main" val="554164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4B1515-BEC5-1649-BC9F-F5C574F3A1C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8FE6F37-2331-9C48-92AC-F174F69617D7}"/>
              </a:ext>
            </a:extLst>
          </p:cNvPr>
          <p:cNvSpPr>
            <a:spLocks noGrp="1"/>
          </p:cNvSpPr>
          <p:nvPr>
            <p:ph idx="1"/>
          </p:nvPr>
        </p:nvSpPr>
        <p:spPr/>
        <p:txBody>
          <a:bodyPr>
            <a:normAutofit/>
          </a:bodyPr>
          <a:lstStyle/>
          <a:p>
            <a:pPr marL="0" indent="0" algn="ctr">
              <a:buNone/>
            </a:pPr>
            <a:r>
              <a:rPr lang="en-GB"/>
              <a:t>2. Countries should improve produvtivity of capital through   </a:t>
            </a:r>
          </a:p>
          <a:p>
            <a:pPr marL="0" indent="0" algn="ctr">
              <a:buNone/>
            </a:pPr>
            <a:r>
              <a:rPr lang="en-GB"/>
              <a:t>          encouraging innovation, i.e. technological change ( progress)</a:t>
            </a:r>
          </a:p>
          <a:p>
            <a:pPr marL="0" indent="0" algn="ctr">
              <a:buNone/>
            </a:pPr>
            <a:endParaRPr lang="en-GB"/>
          </a:p>
          <a:p>
            <a:pPr marL="0" indent="0" algn="ctr">
              <a:buNone/>
            </a:pPr>
            <a:r>
              <a:rPr lang="en-GB"/>
              <a:t>           Technology may be imported through licencing, Foreign Direct Investment, and other modes of technology transfer.</a:t>
            </a:r>
          </a:p>
          <a:p>
            <a:pPr marL="0" indent="0">
              <a:buNone/>
            </a:pPr>
            <a:endParaRPr lang="en-GB" b="1"/>
          </a:p>
          <a:p>
            <a:pPr marL="0" indent="0">
              <a:buNone/>
            </a:pPr>
            <a:endParaRPr lang="en-GB" b="1"/>
          </a:p>
          <a:p>
            <a:pPr marL="0" indent="0">
              <a:buNone/>
            </a:pPr>
            <a:endParaRPr lang="en-GB" b="1"/>
          </a:p>
          <a:p>
            <a:pPr marL="0" indent="0">
              <a:buNone/>
            </a:pPr>
            <a:endParaRPr lang="el-GR"/>
          </a:p>
        </p:txBody>
      </p:sp>
    </p:spTree>
    <p:extLst>
      <p:ext uri="{BB962C8B-B14F-4D97-AF65-F5344CB8AC3E}">
        <p14:creationId xmlns:p14="http://schemas.microsoft.com/office/powerpoint/2010/main" val="3137248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7BC67B-ACB2-9F47-B049-4BC65CD8FE26}"/>
              </a:ext>
            </a:extLst>
          </p:cNvPr>
          <p:cNvSpPr>
            <a:spLocks noGrp="1"/>
          </p:cNvSpPr>
          <p:nvPr>
            <p:ph type="title"/>
          </p:nvPr>
        </p:nvSpPr>
        <p:spPr/>
        <p:txBody>
          <a:bodyPr/>
          <a:lstStyle/>
          <a:p>
            <a:pPr algn="ctr"/>
            <a:r>
              <a:rPr lang="en-GB" b="1"/>
              <a:t>Economic Openess</a:t>
            </a:r>
            <a:endParaRPr lang="el-GR" b="1"/>
          </a:p>
        </p:txBody>
      </p:sp>
      <p:sp>
        <p:nvSpPr>
          <p:cNvPr id="3" name="Θέση περιεχομένου 2">
            <a:extLst>
              <a:ext uri="{FF2B5EF4-FFF2-40B4-BE49-F238E27FC236}">
                <a16:creationId xmlns:a16="http://schemas.microsoft.com/office/drawing/2014/main" id="{0661AD53-51DF-6E47-89EB-04CE436AB6E0}"/>
              </a:ext>
            </a:extLst>
          </p:cNvPr>
          <p:cNvSpPr>
            <a:spLocks noGrp="1"/>
          </p:cNvSpPr>
          <p:nvPr>
            <p:ph idx="1"/>
          </p:nvPr>
        </p:nvSpPr>
        <p:spPr/>
        <p:txBody>
          <a:bodyPr/>
          <a:lstStyle/>
          <a:p>
            <a:pPr marL="0" indent="0">
              <a:buNone/>
            </a:pPr>
            <a:r>
              <a:rPr lang="en-GB" b="1"/>
              <a:t>In any case, open ecomomies should follow export oriented strategies of economic growth including the attraction of Foreign Direct Investment. </a:t>
            </a:r>
          </a:p>
          <a:p>
            <a:pPr marL="0" indent="0">
              <a:buNone/>
            </a:pPr>
            <a:r>
              <a:rPr lang="en-GB" b="1"/>
              <a:t>In this context globalisation is expected to improve economic growth in the developing countries.</a:t>
            </a:r>
          </a:p>
          <a:p>
            <a:pPr marL="0" indent="0">
              <a:buNone/>
            </a:pPr>
            <a:r>
              <a:rPr lang="en-GB"/>
              <a:t>Is this statement true?</a:t>
            </a:r>
          </a:p>
          <a:p>
            <a:pPr marL="0" indent="0">
              <a:buNone/>
            </a:pPr>
            <a:r>
              <a:rPr lang="en-GB"/>
              <a:t>If yes, is it unconditionally true?</a:t>
            </a:r>
          </a:p>
          <a:p>
            <a:pPr marL="0" indent="0">
              <a:buNone/>
            </a:pPr>
            <a:r>
              <a:rPr lang="en-GB"/>
              <a:t>Which conditions should be fulfilled in order participation to globalisation to bebefit developing countries? </a:t>
            </a:r>
          </a:p>
        </p:txBody>
      </p:sp>
    </p:spTree>
    <p:extLst>
      <p:ext uri="{BB962C8B-B14F-4D97-AF65-F5344CB8AC3E}">
        <p14:creationId xmlns:p14="http://schemas.microsoft.com/office/powerpoint/2010/main" val="3494373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C14469-C47D-F246-B509-6286D73F9F54}"/>
              </a:ext>
            </a:extLst>
          </p:cNvPr>
          <p:cNvSpPr>
            <a:spLocks noGrp="1"/>
          </p:cNvSpPr>
          <p:nvPr>
            <p:ph type="title"/>
          </p:nvPr>
        </p:nvSpPr>
        <p:spPr/>
        <p:txBody>
          <a:bodyPr/>
          <a:lstStyle/>
          <a:p>
            <a:pPr algn="ctr"/>
            <a:r>
              <a:rPr lang="en-GB" b="1"/>
              <a:t>Hypotheses</a:t>
            </a:r>
            <a:endParaRPr lang="el-GR" b="1"/>
          </a:p>
        </p:txBody>
      </p:sp>
      <p:sp>
        <p:nvSpPr>
          <p:cNvPr id="3" name="Θέση περιεχομένου 2">
            <a:extLst>
              <a:ext uri="{FF2B5EF4-FFF2-40B4-BE49-F238E27FC236}">
                <a16:creationId xmlns:a16="http://schemas.microsoft.com/office/drawing/2014/main" id="{B2C0C7A2-B4EA-5443-9991-AA5E09EAA13E}"/>
              </a:ext>
            </a:extLst>
          </p:cNvPr>
          <p:cNvSpPr>
            <a:spLocks noGrp="1"/>
          </p:cNvSpPr>
          <p:nvPr>
            <p:ph idx="1"/>
          </p:nvPr>
        </p:nvSpPr>
        <p:spPr>
          <a:xfrm>
            <a:off x="838200" y="1825624"/>
            <a:ext cx="10515600" cy="4903327"/>
          </a:xfrm>
        </p:spPr>
        <p:txBody>
          <a:bodyPr/>
          <a:lstStyle/>
          <a:p>
            <a:r>
              <a:rPr lang="en-GB"/>
              <a:t>Full employment (1)</a:t>
            </a:r>
          </a:p>
          <a:p>
            <a:r>
              <a:rPr lang="en-GB"/>
              <a:t>I=S Keynes opposes Say’s Law that supply mobilises demand.  Keynensians argue that it is demand that mobilises supply. (2)</a:t>
            </a:r>
          </a:p>
          <a:p>
            <a:r>
              <a:rPr lang="en-GB"/>
              <a:t>Y=W (wages) + P ( income from capital) (3)</a:t>
            </a:r>
          </a:p>
          <a:p>
            <a:pPr algn="ctr"/>
            <a:r>
              <a:rPr lang="en-US" sz="2800"/>
              <a:t>s</a:t>
            </a:r>
            <a:r>
              <a:rPr lang="en-US" sz="2800" baseline="-25000"/>
              <a:t>P</a:t>
            </a:r>
            <a:r>
              <a:rPr lang="el-GR" sz="2800" baseline="-25000"/>
              <a:t> </a:t>
            </a:r>
            <a:r>
              <a:rPr lang="el-GR" sz="2800"/>
              <a:t>≠ </a:t>
            </a:r>
            <a:r>
              <a:rPr lang="en-US" sz="2800"/>
              <a:t>s</a:t>
            </a:r>
            <a:r>
              <a:rPr lang="en-US" sz="2800" baseline="-25000"/>
              <a:t>W</a:t>
            </a:r>
            <a:r>
              <a:rPr lang="en-US" sz="2800"/>
              <a:t> </a:t>
            </a:r>
            <a:r>
              <a:rPr lang="en-GB"/>
              <a:t> s: marginal propensity to save:dS/ dY if income increases by one unit saving increase by s (4)</a:t>
            </a:r>
          </a:p>
          <a:p>
            <a:r>
              <a:rPr lang="en-US" sz="2800"/>
              <a:t>s</a:t>
            </a:r>
            <a:r>
              <a:rPr lang="en-US" sz="2800" baseline="-25000"/>
              <a:t>P</a:t>
            </a:r>
            <a:r>
              <a:rPr lang="en-GB" sz="2800" baseline="-25000"/>
              <a:t> </a:t>
            </a:r>
            <a:r>
              <a:rPr lang="en-GB"/>
              <a:t>,</a:t>
            </a:r>
            <a:r>
              <a:rPr lang="el-GR" sz="2800"/>
              <a:t> </a:t>
            </a:r>
            <a:r>
              <a:rPr lang="en-US" sz="2800"/>
              <a:t>s</a:t>
            </a:r>
            <a:r>
              <a:rPr lang="en-US" sz="2800" baseline="-25000"/>
              <a:t>W</a:t>
            </a:r>
            <a:r>
              <a:rPr lang="en-GB" sz="2800"/>
              <a:t> are constant (5)</a:t>
            </a:r>
          </a:p>
          <a:p>
            <a:pPr algn="ctr"/>
            <a:r>
              <a:rPr lang="en-US" sz="2800"/>
              <a:t>s</a:t>
            </a:r>
            <a:r>
              <a:rPr lang="en-US" sz="2800" baseline="-25000"/>
              <a:t>P</a:t>
            </a:r>
            <a:r>
              <a:rPr lang="en-US" sz="2800"/>
              <a:t> &gt; s</a:t>
            </a:r>
            <a:r>
              <a:rPr lang="en-US" sz="2800" baseline="-25000"/>
              <a:t>W</a:t>
            </a:r>
            <a:r>
              <a:rPr lang="en-US" sz="2800"/>
              <a:t> </a:t>
            </a:r>
            <a:r>
              <a:rPr lang="en-GB" sz="2800"/>
              <a:t>stability condition, i.e. firms maintain a large portion of non distributed profits to the share holders  (6)</a:t>
            </a:r>
          </a:p>
          <a:p>
            <a:r>
              <a:rPr lang="en-US" sz="2800"/>
              <a:t>S</a:t>
            </a:r>
            <a:r>
              <a:rPr lang="en-US" sz="2800" baseline="-25000"/>
              <a:t>P</a:t>
            </a:r>
            <a:r>
              <a:rPr lang="en-US" sz="2800"/>
              <a:t> = s</a:t>
            </a:r>
            <a:r>
              <a:rPr lang="en-US" sz="2800" baseline="-25000"/>
              <a:t>P</a:t>
            </a:r>
            <a:r>
              <a:rPr lang="en-US" sz="2800"/>
              <a:t>P  </a:t>
            </a:r>
            <a:r>
              <a:rPr lang="el-GR" sz="2800"/>
              <a:t>και</a:t>
            </a:r>
            <a:r>
              <a:rPr lang="en-US" sz="2800"/>
              <a:t>  S</a:t>
            </a:r>
            <a:r>
              <a:rPr lang="en-US" sz="2800" baseline="-25000"/>
              <a:t>W</a:t>
            </a:r>
            <a:r>
              <a:rPr lang="en-US" sz="2800"/>
              <a:t> = s</a:t>
            </a:r>
            <a:r>
              <a:rPr lang="en-US" sz="2800" baseline="-25000"/>
              <a:t>W</a:t>
            </a:r>
            <a:r>
              <a:rPr lang="en-US" sz="2800"/>
              <a:t>W       ==&gt;    S = s</a:t>
            </a:r>
            <a:r>
              <a:rPr lang="en-US" sz="2800" baseline="-25000"/>
              <a:t>P</a:t>
            </a:r>
            <a:r>
              <a:rPr lang="en-US" sz="2800"/>
              <a:t>P + s</a:t>
            </a:r>
            <a:r>
              <a:rPr lang="en-US" sz="2800" baseline="-25000"/>
              <a:t>W</a:t>
            </a:r>
            <a:r>
              <a:rPr lang="en-US" sz="2800"/>
              <a:t>W </a:t>
            </a:r>
            <a:r>
              <a:rPr lang="en-GB" sz="2800"/>
              <a:t>(7)</a:t>
            </a:r>
            <a:endParaRPr lang="el-GR"/>
          </a:p>
        </p:txBody>
      </p:sp>
    </p:spTree>
    <p:extLst>
      <p:ext uri="{BB962C8B-B14F-4D97-AF65-F5344CB8AC3E}">
        <p14:creationId xmlns:p14="http://schemas.microsoft.com/office/powerpoint/2010/main" val="3794404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31E389-14ED-E94F-9FFF-DF383D4250F8}"/>
              </a:ext>
            </a:extLst>
          </p:cNvPr>
          <p:cNvSpPr>
            <a:spLocks noGrp="1"/>
          </p:cNvSpPr>
          <p:nvPr>
            <p:ph type="title"/>
          </p:nvPr>
        </p:nvSpPr>
        <p:spPr/>
        <p:txBody>
          <a:bodyPr/>
          <a:lstStyle/>
          <a:p>
            <a:pPr algn="ctr"/>
            <a:r>
              <a:rPr lang="en-GB" b="1"/>
              <a:t>Hypotheses</a:t>
            </a:r>
            <a:endParaRPr lang="el-GR" b="1"/>
          </a:p>
        </p:txBody>
      </p:sp>
      <p:sp>
        <p:nvSpPr>
          <p:cNvPr id="3" name="Θέση περιεχομένου 2">
            <a:extLst>
              <a:ext uri="{FF2B5EF4-FFF2-40B4-BE49-F238E27FC236}">
                <a16:creationId xmlns:a16="http://schemas.microsoft.com/office/drawing/2014/main" id="{C47BAF2B-A3C4-2A40-8770-C207FE1CF2C3}"/>
              </a:ext>
            </a:extLst>
          </p:cNvPr>
          <p:cNvSpPr>
            <a:spLocks noGrp="1"/>
          </p:cNvSpPr>
          <p:nvPr>
            <p:ph idx="1"/>
          </p:nvPr>
        </p:nvSpPr>
        <p:spPr/>
        <p:txBody>
          <a:bodyPr/>
          <a:lstStyle/>
          <a:p>
            <a:pPr lvl="0">
              <a:spcBef>
                <a:spcPts val="300"/>
              </a:spcBef>
              <a:spcAft>
                <a:spcPts val="300"/>
              </a:spcAft>
              <a:buFont typeface="Wingdings" pitchFamily="2" charset="2"/>
              <a:buChar char="§"/>
            </a:pPr>
            <a:r>
              <a:rPr lang="el-GR" sz="2800"/>
              <a:t>Ι = Ῑ </a:t>
            </a:r>
            <a:r>
              <a:rPr lang="en-GB"/>
              <a:t> Investment is given exogenously to the economic system </a:t>
            </a:r>
            <a:r>
              <a:rPr lang="en-US" sz="2800"/>
              <a:t>(</a:t>
            </a:r>
            <a:r>
              <a:rPr lang="en-GB" sz="2800"/>
              <a:t>Robinson</a:t>
            </a:r>
            <a:r>
              <a:rPr lang="en-US" sz="2800"/>
              <a:t> – ''animal spirits‘’</a:t>
            </a:r>
            <a:r>
              <a:rPr lang="en-GB" sz="2800"/>
              <a:t> of investors</a:t>
            </a:r>
            <a:r>
              <a:rPr lang="en-US" sz="2800"/>
              <a:t>)</a:t>
            </a:r>
            <a:r>
              <a:rPr lang="en-US" sz="2800" b="1"/>
              <a:t> </a:t>
            </a:r>
            <a:r>
              <a:rPr lang="en-GB" sz="2800" b="1"/>
              <a:t>(8)</a:t>
            </a:r>
            <a:endParaRPr lang="el-GR" sz="2800"/>
          </a:p>
          <a:p>
            <a:pPr lvl="0">
              <a:spcBef>
                <a:spcPts val="300"/>
              </a:spcBef>
              <a:spcAft>
                <a:spcPts val="300"/>
              </a:spcAft>
              <a:buFont typeface="Wingdings" pitchFamily="2" charset="2"/>
              <a:buChar char="§"/>
            </a:pPr>
            <a:r>
              <a:rPr lang="el-GR" sz="2800"/>
              <a:t> </a:t>
            </a:r>
            <a:r>
              <a:rPr lang="en-GB" sz="2800"/>
              <a:t>Price Flexibility </a:t>
            </a:r>
            <a:r>
              <a:rPr lang="en-US" sz="2800"/>
              <a:t>&gt; </a:t>
            </a:r>
            <a:r>
              <a:rPr lang="en-GB" sz="2800"/>
              <a:t>Wage Flexibility (9)</a:t>
            </a:r>
            <a:endParaRPr lang="el-GR" sz="2800"/>
          </a:p>
          <a:p>
            <a:pPr lvl="0">
              <a:spcBef>
                <a:spcPts val="300"/>
              </a:spcBef>
              <a:spcAft>
                <a:spcPts val="300"/>
              </a:spcAft>
              <a:buFont typeface="Wingdings" pitchFamily="2" charset="2"/>
              <a:buChar char="§"/>
            </a:pPr>
            <a:r>
              <a:rPr lang="el-GR" sz="2800"/>
              <a:t> </a:t>
            </a:r>
            <a:r>
              <a:rPr lang="en-GB" sz="2800"/>
              <a:t>Flexibility of </a:t>
            </a:r>
            <a:r>
              <a:rPr lang="el-GR" sz="2800"/>
              <a:t> </a:t>
            </a:r>
            <a:r>
              <a:rPr lang="en-US" sz="2800"/>
              <a:t>P</a:t>
            </a:r>
            <a:r>
              <a:rPr lang="en-GB" sz="2800"/>
              <a:t>rofits</a:t>
            </a:r>
            <a:r>
              <a:rPr lang="el-GR" sz="2800"/>
              <a:t> </a:t>
            </a:r>
            <a:r>
              <a:rPr lang="en-GB" sz="2800"/>
              <a:t>(10)</a:t>
            </a:r>
            <a:endParaRPr lang="el-GR" sz="2800"/>
          </a:p>
          <a:p>
            <a:pPr lvl="0" algn="ctr">
              <a:spcBef>
                <a:spcPts val="300"/>
              </a:spcBef>
              <a:spcAft>
                <a:spcPts val="300"/>
              </a:spcAft>
              <a:buFont typeface="Wingdings" pitchFamily="2" charset="2"/>
              <a:buChar char="§"/>
            </a:pPr>
            <a:r>
              <a:rPr lang="el-GR" sz="2800"/>
              <a:t> </a:t>
            </a:r>
            <a:r>
              <a:rPr lang="en-US" sz="2800"/>
              <a:t>S = </a:t>
            </a:r>
            <a:r>
              <a:rPr lang="el-GR" sz="2800"/>
              <a:t> </a:t>
            </a:r>
            <a:r>
              <a:rPr lang="en-US" sz="2800"/>
              <a:t>f(P/Y)</a:t>
            </a:r>
            <a:r>
              <a:rPr lang="el-GR" sz="2800" b="1"/>
              <a:t> </a:t>
            </a:r>
            <a:r>
              <a:rPr lang="en-GB"/>
              <a:t>P/Y: income share of profits, positive function: as P/Y increases so it does S (11)</a:t>
            </a:r>
            <a:endParaRPr lang="el-GR"/>
          </a:p>
        </p:txBody>
      </p:sp>
    </p:spTree>
    <p:extLst>
      <p:ext uri="{BB962C8B-B14F-4D97-AF65-F5344CB8AC3E}">
        <p14:creationId xmlns:p14="http://schemas.microsoft.com/office/powerpoint/2010/main" val="290001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5 - Ορθογώνιο">
            <a:extLst>
              <a:ext uri="{FF2B5EF4-FFF2-40B4-BE49-F238E27FC236}">
                <a16:creationId xmlns:a16="http://schemas.microsoft.com/office/drawing/2014/main" id="{74A71C72-83EE-4E77-B1F8-72E3A1D3F7BC}"/>
              </a:ext>
            </a:extLst>
          </p:cNvPr>
          <p:cNvSpPr/>
          <p:nvPr/>
        </p:nvSpPr>
        <p:spPr>
          <a:xfrm>
            <a:off x="1991544" y="854885"/>
            <a:ext cx="8208912" cy="3862596"/>
          </a:xfrm>
          <a:prstGeom prst="rect">
            <a:avLst/>
          </a:prstGeom>
        </p:spPr>
        <p:txBody>
          <a:bodyPr wrap="square">
            <a:spAutoFit/>
          </a:bodyPr>
          <a:lstStyle/>
          <a:p>
            <a:pPr lvl="0">
              <a:spcBef>
                <a:spcPts val="300"/>
              </a:spcBef>
              <a:spcAft>
                <a:spcPts val="300"/>
              </a:spcAft>
            </a:pPr>
            <a:endParaRPr lang="en-US" sz="2000" dirty="0"/>
          </a:p>
          <a:p>
            <a:pPr lvl="0">
              <a:spcBef>
                <a:spcPts val="300"/>
              </a:spcBef>
              <a:spcAft>
                <a:spcPts val="300"/>
              </a:spcAft>
            </a:pPr>
            <a:r>
              <a:rPr lang="el-GR" sz="2000"/>
              <a:t>  </a:t>
            </a:r>
            <a:r>
              <a:rPr lang="en-US" sz="2000"/>
              <a:t>I</a:t>
            </a:r>
            <a:r>
              <a:rPr lang="el-GR" sz="2000"/>
              <a:t> </a:t>
            </a:r>
            <a:r>
              <a:rPr lang="el-GR" sz="2000" dirty="0"/>
              <a:t>= </a:t>
            </a:r>
            <a:r>
              <a:rPr lang="en-US" sz="2000" dirty="0"/>
              <a:t>S </a:t>
            </a:r>
            <a:r>
              <a:rPr lang="el-GR" sz="2000" dirty="0">
                <a:sym typeface="Wingdings" pitchFamily="2" charset="2"/>
              </a:rPr>
              <a:t> </a:t>
            </a:r>
          </a:p>
          <a:p>
            <a:pPr marL="182563" lvl="0">
              <a:spcBef>
                <a:spcPts val="300"/>
              </a:spcBef>
              <a:spcAft>
                <a:spcPts val="300"/>
              </a:spcAft>
            </a:pPr>
            <a:r>
              <a:rPr lang="en-US" sz="2000" dirty="0"/>
              <a:t>I</a:t>
            </a:r>
            <a:r>
              <a:rPr lang="el-GR" sz="2000" dirty="0"/>
              <a:t> = </a:t>
            </a:r>
            <a:r>
              <a:rPr lang="en-US" sz="2000" dirty="0" err="1"/>
              <a:t>s</a:t>
            </a:r>
            <a:r>
              <a:rPr lang="en-US" sz="2000" baseline="-25000" dirty="0" err="1"/>
              <a:t>P</a:t>
            </a:r>
            <a:r>
              <a:rPr lang="en-US" sz="2000" dirty="0" err="1"/>
              <a:t>P</a:t>
            </a:r>
            <a:r>
              <a:rPr lang="en-US" sz="2000" dirty="0"/>
              <a:t> + </a:t>
            </a:r>
            <a:r>
              <a:rPr lang="en-US" sz="2000" dirty="0" err="1"/>
              <a:t>s</a:t>
            </a:r>
            <a:r>
              <a:rPr lang="en-US" sz="2000" baseline="-25000" dirty="0" err="1"/>
              <a:t>W</a:t>
            </a:r>
            <a:r>
              <a:rPr lang="en-US" sz="2000" dirty="0" err="1"/>
              <a:t>W</a:t>
            </a:r>
            <a:r>
              <a:rPr lang="el-GR" sz="2000" dirty="0">
                <a:sym typeface="Wingdings" pitchFamily="2" charset="2"/>
              </a:rPr>
              <a:t> </a:t>
            </a:r>
            <a:r>
              <a:rPr lang="en-US" sz="2000" dirty="0"/>
              <a:t> </a:t>
            </a:r>
            <a:endParaRPr lang="el-GR" sz="2000" dirty="0"/>
          </a:p>
          <a:p>
            <a:pPr marL="182563" lvl="0">
              <a:spcBef>
                <a:spcPts val="300"/>
              </a:spcBef>
              <a:spcAft>
                <a:spcPts val="300"/>
              </a:spcAft>
            </a:pPr>
            <a:r>
              <a:rPr lang="en-US" sz="2000" dirty="0"/>
              <a:t>I</a:t>
            </a:r>
            <a:r>
              <a:rPr lang="el-GR" sz="2000" dirty="0"/>
              <a:t> = </a:t>
            </a:r>
            <a:r>
              <a:rPr lang="en-US" sz="2000" dirty="0" err="1"/>
              <a:t>s</a:t>
            </a:r>
            <a:r>
              <a:rPr lang="en-US" sz="2000" baseline="-25000" dirty="0" err="1"/>
              <a:t>P</a:t>
            </a:r>
            <a:r>
              <a:rPr lang="en-US" sz="2000" dirty="0" err="1"/>
              <a:t>P</a:t>
            </a:r>
            <a:r>
              <a:rPr lang="en-US" sz="2000" dirty="0"/>
              <a:t> + </a:t>
            </a:r>
            <a:r>
              <a:rPr lang="en-US" sz="2000" dirty="0" err="1"/>
              <a:t>s</a:t>
            </a:r>
            <a:r>
              <a:rPr lang="en-US" sz="2000" baseline="-25000" dirty="0" err="1"/>
              <a:t>W</a:t>
            </a:r>
            <a:r>
              <a:rPr lang="el-GR" sz="2000" dirty="0"/>
              <a:t>(Υ – Ρ)</a:t>
            </a:r>
            <a:r>
              <a:rPr lang="el-GR" sz="2000" dirty="0">
                <a:sym typeface="Wingdings" pitchFamily="2" charset="2"/>
              </a:rPr>
              <a:t> </a:t>
            </a:r>
          </a:p>
          <a:p>
            <a:pPr marL="182563" lvl="0">
              <a:spcBef>
                <a:spcPts val="300"/>
              </a:spcBef>
              <a:spcAft>
                <a:spcPts val="300"/>
              </a:spcAft>
            </a:pPr>
            <a:r>
              <a:rPr lang="en-US" sz="2000" dirty="0"/>
              <a:t>I</a:t>
            </a:r>
            <a:r>
              <a:rPr lang="el-GR" sz="2000" dirty="0"/>
              <a:t> = (</a:t>
            </a:r>
            <a:r>
              <a:rPr lang="en-US" sz="2000" dirty="0" err="1"/>
              <a:t>s</a:t>
            </a:r>
            <a:r>
              <a:rPr lang="en-US" sz="2000" baseline="-25000" dirty="0" err="1"/>
              <a:t>P</a:t>
            </a:r>
            <a:r>
              <a:rPr lang="el-GR" sz="2000" dirty="0"/>
              <a:t> – </a:t>
            </a:r>
            <a:r>
              <a:rPr lang="en-US" sz="2000" dirty="0" err="1"/>
              <a:t>s</a:t>
            </a:r>
            <a:r>
              <a:rPr lang="en-US" sz="2000" baseline="-25000" dirty="0" err="1"/>
              <a:t>W</a:t>
            </a:r>
            <a:r>
              <a:rPr lang="el-GR" sz="2000" dirty="0"/>
              <a:t>)</a:t>
            </a:r>
            <a:r>
              <a:rPr lang="en-US" sz="2000" dirty="0"/>
              <a:t> P</a:t>
            </a:r>
            <a:r>
              <a:rPr lang="el-GR" sz="2000" dirty="0">
                <a:sym typeface="Wingdings" pitchFamily="2" charset="2"/>
              </a:rPr>
              <a:t> </a:t>
            </a:r>
            <a:r>
              <a:rPr lang="en-US" sz="2000" dirty="0"/>
              <a:t>+ </a:t>
            </a:r>
            <a:r>
              <a:rPr lang="en-US" sz="2000" dirty="0" err="1"/>
              <a:t>s</a:t>
            </a:r>
            <a:r>
              <a:rPr lang="en-US" sz="2000" baseline="-25000" dirty="0" err="1"/>
              <a:t>W</a:t>
            </a:r>
            <a:r>
              <a:rPr lang="en-US" sz="2000" baseline="-25000" dirty="0"/>
              <a:t> </a:t>
            </a:r>
            <a:r>
              <a:rPr lang="el-GR" sz="2000" dirty="0"/>
              <a:t>Υ </a:t>
            </a:r>
          </a:p>
          <a:p>
            <a:pPr lvl="0">
              <a:spcBef>
                <a:spcPts val="300"/>
              </a:spcBef>
              <a:spcAft>
                <a:spcPts val="300"/>
              </a:spcAft>
            </a:pPr>
            <a:r>
              <a:rPr lang="el-GR" sz="2000"/>
              <a:t>  </a:t>
            </a:r>
            <a:r>
              <a:rPr lang="en-GB" sz="2000"/>
              <a:t>Dividing by</a:t>
            </a:r>
            <a:r>
              <a:rPr lang="el-GR" sz="2000"/>
              <a:t> </a:t>
            </a:r>
            <a:r>
              <a:rPr lang="el-GR" sz="2000" dirty="0"/>
              <a:t>Υ</a:t>
            </a:r>
          </a:p>
          <a:p>
            <a:pPr marL="182563">
              <a:spcBef>
                <a:spcPts val="300"/>
              </a:spcBef>
              <a:spcAft>
                <a:spcPts val="300"/>
              </a:spcAft>
            </a:pPr>
            <a:r>
              <a:rPr lang="en-US" sz="2000" dirty="0"/>
              <a:t>I</a:t>
            </a:r>
            <a:r>
              <a:rPr lang="el-GR" sz="2000" dirty="0"/>
              <a:t>/Υ = (</a:t>
            </a:r>
            <a:r>
              <a:rPr lang="en-US" sz="2000" dirty="0" err="1"/>
              <a:t>s</a:t>
            </a:r>
            <a:r>
              <a:rPr lang="en-US" sz="2000" baseline="-25000" dirty="0" err="1"/>
              <a:t>P</a:t>
            </a:r>
            <a:r>
              <a:rPr lang="el-GR" sz="2000" dirty="0"/>
              <a:t> – </a:t>
            </a:r>
            <a:r>
              <a:rPr lang="en-US" sz="2000" dirty="0" err="1"/>
              <a:t>s</a:t>
            </a:r>
            <a:r>
              <a:rPr lang="en-US" sz="2000" baseline="-25000" dirty="0" err="1"/>
              <a:t>W</a:t>
            </a:r>
            <a:r>
              <a:rPr lang="el-GR" sz="2000" dirty="0"/>
              <a:t>)</a:t>
            </a:r>
            <a:r>
              <a:rPr lang="en-US" sz="2000" dirty="0"/>
              <a:t> P</a:t>
            </a:r>
            <a:r>
              <a:rPr lang="el-GR" sz="2000" dirty="0"/>
              <a:t>/Υ</a:t>
            </a:r>
            <a:r>
              <a:rPr lang="el-GR" sz="2000" dirty="0">
                <a:sym typeface="Wingdings" pitchFamily="2" charset="2"/>
              </a:rPr>
              <a:t> </a:t>
            </a:r>
            <a:r>
              <a:rPr lang="en-US" sz="2000"/>
              <a:t>+ s</a:t>
            </a:r>
            <a:r>
              <a:rPr lang="en-US" sz="2000" baseline="-25000"/>
              <a:t>W</a:t>
            </a:r>
            <a:r>
              <a:rPr lang="en-GB" sz="2000" baseline="-25000"/>
              <a:t> </a:t>
            </a:r>
            <a:r>
              <a:rPr lang="en-GB" sz="2000"/>
              <a:t>(12)</a:t>
            </a:r>
            <a:endParaRPr lang="el-GR" sz="2000" baseline="-25000" dirty="0"/>
          </a:p>
          <a:p>
            <a:pPr marL="182563">
              <a:spcBef>
                <a:spcPts val="300"/>
              </a:spcBef>
              <a:spcAft>
                <a:spcPts val="300"/>
              </a:spcAft>
            </a:pPr>
            <a:r>
              <a:rPr lang="en-GB" sz="2000"/>
              <a:t>Solving with respect </a:t>
            </a:r>
            <a:r>
              <a:rPr lang="en-US" sz="2000"/>
              <a:t>P</a:t>
            </a:r>
            <a:r>
              <a:rPr lang="el-GR" sz="2000"/>
              <a:t>/Υ</a:t>
            </a:r>
            <a:r>
              <a:rPr lang="en-GB" sz="2000"/>
              <a:t> equation (13) is generated</a:t>
            </a:r>
            <a:endParaRPr lang="el-GR" sz="2000" dirty="0"/>
          </a:p>
          <a:p>
            <a:pPr lvl="0">
              <a:spcBef>
                <a:spcPts val="300"/>
              </a:spcBef>
              <a:spcAft>
                <a:spcPts val="300"/>
              </a:spcAft>
            </a:pPr>
            <a:endParaRPr lang="el-GR" sz="2000" dirty="0"/>
          </a:p>
          <a:p>
            <a:pPr lvl="0">
              <a:spcBef>
                <a:spcPts val="300"/>
              </a:spcBef>
              <a:spcAft>
                <a:spcPts val="300"/>
              </a:spcAft>
            </a:pPr>
            <a:endParaRPr lang="el-GR" sz="2000" dirty="0"/>
          </a:p>
        </p:txBody>
      </p:sp>
      <p:sp>
        <p:nvSpPr>
          <p:cNvPr id="48130" name="Rectangle 2"/>
          <p:cNvSpPr>
            <a:spLocks noChangeArrowheads="1"/>
          </p:cNvSpPr>
          <p:nvPr/>
        </p:nvSpPr>
        <p:spPr bwMode="auto">
          <a:xfrm>
            <a:off x="1524000" y="0"/>
            <a:ext cx="9144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l-GR" sz="1800"/>
          </a:p>
        </p:txBody>
      </p:sp>
      <p:pic>
        <p:nvPicPr>
          <p:cNvPr id="4812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1585" y="3861048"/>
            <a:ext cx="2525819" cy="576064"/>
          </a:xfrm>
          <a:prstGeom prst="rect">
            <a:avLst/>
          </a:prstGeom>
          <a:noFill/>
          <a:ln>
            <a:noFill/>
          </a:ln>
        </p:spPr>
      </p:pic>
      <p:sp>
        <p:nvSpPr>
          <p:cNvPr id="6" name="5 - Ορθογώνιο"/>
          <p:cNvSpPr/>
          <p:nvPr/>
        </p:nvSpPr>
        <p:spPr>
          <a:xfrm>
            <a:off x="1685226" y="4525787"/>
            <a:ext cx="7560840" cy="1477328"/>
          </a:xfrm>
          <a:prstGeom prst="rect">
            <a:avLst/>
          </a:prstGeom>
        </p:spPr>
        <p:txBody>
          <a:bodyPr wrap="square">
            <a:spAutoFit/>
          </a:bodyPr>
          <a:lstStyle/>
          <a:p>
            <a:endParaRPr lang="el-GR" sz="1800" dirty="0"/>
          </a:p>
          <a:p>
            <a:endParaRPr lang="en-GB" b="1" u="sng" dirty="0"/>
          </a:p>
          <a:p>
            <a:r>
              <a:rPr lang="en-GB" b="1"/>
              <a:t>When </a:t>
            </a:r>
            <a:r>
              <a:rPr lang="en-US" sz="1800" b="1"/>
              <a:t>s</a:t>
            </a:r>
            <a:r>
              <a:rPr lang="en-US" sz="1800" b="1" baseline="-25000"/>
              <a:t>P</a:t>
            </a:r>
            <a:r>
              <a:rPr lang="el-GR" sz="1800" b="1"/>
              <a:t> , </a:t>
            </a:r>
            <a:r>
              <a:rPr lang="en-US" sz="1800" b="1"/>
              <a:t>s</a:t>
            </a:r>
            <a:r>
              <a:rPr lang="en-US" sz="1800" b="1" baseline="-25000"/>
              <a:t>W</a:t>
            </a:r>
            <a:r>
              <a:rPr lang="en-GB" sz="1800" b="1" baseline="-25000"/>
              <a:t> </a:t>
            </a:r>
            <a:r>
              <a:rPr lang="en-US" sz="1800" b="1" baseline="-25000"/>
              <a:t> </a:t>
            </a:r>
            <a:r>
              <a:rPr lang="en-GB" sz="1800" b="1"/>
              <a:t>are constant</a:t>
            </a:r>
            <a:endParaRPr lang="el-GR" sz="1800" b="1" dirty="0"/>
          </a:p>
          <a:p>
            <a:r>
              <a:rPr lang="en-GB" sz="1800"/>
              <a:t>The income share of profits (</a:t>
            </a:r>
            <a:r>
              <a:rPr lang="en-US" sz="1800" b="1"/>
              <a:t>P/Y</a:t>
            </a:r>
            <a:r>
              <a:rPr lang="en-GB" sz="1800" b="1"/>
              <a:t>) depends positively on the income share of investments</a:t>
            </a:r>
            <a:r>
              <a:rPr lang="el-GR" sz="1800"/>
              <a:t> </a:t>
            </a:r>
            <a:r>
              <a:rPr lang="en-GB" sz="1800"/>
              <a:t>(</a:t>
            </a:r>
            <a:r>
              <a:rPr lang="el-GR" sz="1800" b="1"/>
              <a:t>Ι</a:t>
            </a:r>
            <a:r>
              <a:rPr lang="en-US" sz="1800" b="1"/>
              <a:t>/Y</a:t>
            </a:r>
            <a:r>
              <a:rPr lang="en-GB" sz="1800" b="1"/>
              <a:t>) , </a:t>
            </a:r>
            <a:r>
              <a:rPr lang="en-GB" sz="1800"/>
              <a:t>i.e. As </a:t>
            </a:r>
            <a:r>
              <a:rPr lang="el-GR" sz="1800"/>
              <a:t> </a:t>
            </a:r>
            <a:r>
              <a:rPr lang="el-GR" sz="1800" dirty="0">
                <a:cs typeface="Arial"/>
              </a:rPr>
              <a:t>↑</a:t>
            </a:r>
            <a:r>
              <a:rPr lang="el-GR" sz="1800" dirty="0">
                <a:latin typeface="Arial"/>
                <a:cs typeface="Arial"/>
              </a:rPr>
              <a:t> (↓) </a:t>
            </a:r>
            <a:r>
              <a:rPr lang="el-GR" sz="1800" dirty="0"/>
              <a:t> </a:t>
            </a:r>
            <a:r>
              <a:rPr lang="el-GR" sz="1800" b="1" dirty="0"/>
              <a:t>Ι</a:t>
            </a:r>
            <a:r>
              <a:rPr lang="en-US" sz="1800" b="1" dirty="0"/>
              <a:t>/Y</a:t>
            </a:r>
            <a:r>
              <a:rPr lang="el-GR" sz="1800" dirty="0"/>
              <a:t> </a:t>
            </a:r>
            <a:r>
              <a:rPr lang="el-GR" sz="1800">
                <a:sym typeface="Wingdings" pitchFamily="2" charset="2"/>
              </a:rPr>
              <a:t> </a:t>
            </a:r>
            <a:r>
              <a:rPr lang="el-GR" sz="1800"/>
              <a:t> </a:t>
            </a:r>
            <a:r>
              <a:rPr lang="en-GB" sz="1800"/>
              <a:t>so</a:t>
            </a:r>
            <a:r>
              <a:rPr lang="el-GR" sz="1800"/>
              <a:t> </a:t>
            </a:r>
            <a:r>
              <a:rPr lang="el-GR" sz="1800" dirty="0">
                <a:cs typeface="Arial"/>
              </a:rPr>
              <a:t>↑</a:t>
            </a:r>
            <a:r>
              <a:rPr lang="el-GR" sz="1800" dirty="0">
                <a:latin typeface="Arial"/>
                <a:cs typeface="Arial"/>
              </a:rPr>
              <a:t> (↓</a:t>
            </a:r>
            <a:r>
              <a:rPr lang="el-GR" sz="1800">
                <a:latin typeface="Arial"/>
                <a:cs typeface="Arial"/>
              </a:rPr>
              <a:t>) </a:t>
            </a:r>
            <a:r>
              <a:rPr lang="en-US" sz="1800" b="1"/>
              <a:t>P/Y</a:t>
            </a:r>
            <a:r>
              <a:rPr lang="el-GR" sz="1800" dirty="0"/>
              <a:t>.</a:t>
            </a:r>
          </a:p>
        </p:txBody>
      </p:sp>
      <p:sp>
        <p:nvSpPr>
          <p:cNvPr id="48132" name="Rectangle 4"/>
          <p:cNvSpPr>
            <a:spLocks noChangeArrowheads="1"/>
          </p:cNvSpPr>
          <p:nvPr/>
        </p:nvSpPr>
        <p:spPr bwMode="auto">
          <a:xfrm>
            <a:off x="152400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l-GR" sz="1800"/>
          </a:p>
        </p:txBody>
      </p:sp>
      <p:sp>
        <p:nvSpPr>
          <p:cNvPr id="20" name="3 - Θέση υποσέλιδου"/>
          <p:cNvSpPr>
            <a:spLocks noGrp="1"/>
          </p:cNvSpPr>
          <p:nvPr>
            <p:ph type="ftr" sz="quarter" idx="11"/>
          </p:nvPr>
        </p:nvSpPr>
        <p:spPr>
          <a:xfrm>
            <a:off x="2438400" y="6428184"/>
            <a:ext cx="7474024" cy="457200"/>
          </a:xfrm>
        </p:spPr>
        <p:txBody>
          <a:bodyPr/>
          <a:lstStyle/>
          <a:p>
            <a:pPr algn="ctr"/>
            <a:endParaRPr lang="el-GR" sz="1000" dirty="0"/>
          </a:p>
        </p:txBody>
      </p:sp>
    </p:spTree>
    <p:extLst>
      <p:ext uri="{BB962C8B-B14F-4D97-AF65-F5344CB8AC3E}">
        <p14:creationId xmlns:p14="http://schemas.microsoft.com/office/powerpoint/2010/main" val="3386623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2438400" y="251064"/>
            <a:ext cx="8280920" cy="2308324"/>
          </a:xfrm>
          <a:prstGeom prst="rect">
            <a:avLst/>
          </a:prstGeom>
        </p:spPr>
        <p:txBody>
          <a:bodyPr wrap="square">
            <a:spAutoFit/>
          </a:bodyPr>
          <a:lstStyle/>
          <a:p>
            <a:r>
              <a:rPr lang="en-GB" b="1" u="sng"/>
              <a:t>If </a:t>
            </a:r>
            <a:r>
              <a:rPr lang="en-US" sz="1800" b="1" u="sng"/>
              <a:t>s</a:t>
            </a:r>
            <a:r>
              <a:rPr lang="en-US" sz="1800" b="1" u="sng" baseline="-25000"/>
              <a:t>W</a:t>
            </a:r>
            <a:r>
              <a:rPr lang="el-GR" sz="1800" b="1" u="sng"/>
              <a:t> =0 </a:t>
            </a:r>
            <a:r>
              <a:rPr lang="el-GR" sz="1800" b="1" u="sng" dirty="0"/>
              <a:t>και </a:t>
            </a:r>
            <a:r>
              <a:rPr lang="en-US" sz="1800" b="1" u="sng" dirty="0" err="1"/>
              <a:t>s</a:t>
            </a:r>
            <a:r>
              <a:rPr lang="en-US" sz="1800" b="1" u="sng" baseline="-25000" dirty="0" err="1"/>
              <a:t>P</a:t>
            </a:r>
            <a:r>
              <a:rPr lang="el-GR" sz="1800" b="1" u="sng" dirty="0"/>
              <a:t> = </a:t>
            </a:r>
            <a:r>
              <a:rPr lang="el-GR" sz="1800" b="1" u="sng"/>
              <a:t>1 (</a:t>
            </a:r>
            <a:r>
              <a:rPr lang="en-GB" sz="1800" b="1" u="sng"/>
              <a:t>wages are totaly spent while profits are totally saved</a:t>
            </a:r>
            <a:r>
              <a:rPr lang="en-US" sz="1800"/>
              <a:t>c</a:t>
            </a:r>
            <a:r>
              <a:rPr lang="en-US" sz="1800" baseline="-25000"/>
              <a:t>P </a:t>
            </a:r>
            <a:r>
              <a:rPr lang="en-US" sz="1800" dirty="0"/>
              <a:t>=1</a:t>
            </a:r>
            <a:r>
              <a:rPr lang="el-GR" sz="1800" dirty="0"/>
              <a:t>/</a:t>
            </a:r>
            <a:r>
              <a:rPr lang="en-US" sz="1800" dirty="0" err="1"/>
              <a:t>s</a:t>
            </a:r>
            <a:r>
              <a:rPr lang="en-US" sz="1800" baseline="-25000" dirty="0" err="1"/>
              <a:t>P</a:t>
            </a:r>
            <a:r>
              <a:rPr lang="en-US" sz="1800" baseline="-25000" dirty="0"/>
              <a:t> </a:t>
            </a:r>
          </a:p>
          <a:p>
            <a:endParaRPr lang="el-GR" sz="1800" dirty="0"/>
          </a:p>
          <a:p>
            <a:r>
              <a:rPr lang="en-US" sz="1800"/>
              <a:t> </a:t>
            </a:r>
            <a:r>
              <a:rPr lang="en-GB" sz="1800"/>
              <a:t>Then</a:t>
            </a:r>
            <a:r>
              <a:rPr lang="el-GR" sz="1800"/>
              <a:t> </a:t>
            </a:r>
            <a:endParaRPr lang="en-US" sz="1800" dirty="0"/>
          </a:p>
          <a:p>
            <a:endParaRPr lang="en-GB" sz="1800"/>
          </a:p>
          <a:p>
            <a:endParaRPr lang="en-GB"/>
          </a:p>
          <a:p>
            <a:r>
              <a:rPr lang="en-GB" sz="1800"/>
              <a:t>And given that </a:t>
            </a:r>
            <a:r>
              <a:rPr lang="en-US" sz="1800"/>
              <a:t>c</a:t>
            </a:r>
            <a:r>
              <a:rPr lang="en-US" sz="1800" baseline="-25000"/>
              <a:t>P </a:t>
            </a:r>
            <a:r>
              <a:rPr lang="en-US" sz="1800"/>
              <a:t>=1</a:t>
            </a:r>
            <a:r>
              <a:rPr lang="el-GR" sz="1800"/>
              <a:t>/</a:t>
            </a:r>
            <a:r>
              <a:rPr lang="en-US" sz="1800"/>
              <a:t>s</a:t>
            </a:r>
            <a:r>
              <a:rPr lang="en-US" sz="1800" baseline="-25000"/>
              <a:t>P </a:t>
            </a:r>
            <a:r>
              <a:rPr lang="en-GB" sz="1800" baseline="-25000"/>
              <a:t>  </a:t>
            </a:r>
            <a:r>
              <a:rPr lang="en-US" sz="1800"/>
              <a:t>c</a:t>
            </a:r>
            <a:r>
              <a:rPr lang="en-GB"/>
              <a:t>: marginal propensity to consume</a:t>
            </a:r>
          </a:p>
          <a:p>
            <a:endParaRPr lang="en-GB" sz="1800"/>
          </a:p>
          <a:p>
            <a:endParaRPr lang="el-GR" sz="1800" dirty="0"/>
          </a:p>
        </p:txBody>
      </p:sp>
      <p:pic>
        <p:nvPicPr>
          <p:cNvPr id="4"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503712" y="1052736"/>
            <a:ext cx="1008112" cy="569802"/>
          </a:xfrm>
          <a:prstGeom prst="rect">
            <a:avLst/>
          </a:prstGeom>
          <a:noFill/>
          <a:ln>
            <a:solidFill>
              <a:srgbClr val="FF0000"/>
            </a:solidFill>
          </a:ln>
        </p:spPr>
      </p:pic>
      <p:sp>
        <p:nvSpPr>
          <p:cNvPr id="56322" name="Rectangle 2"/>
          <p:cNvSpPr>
            <a:spLocks noChangeArrowheads="1"/>
          </p:cNvSpPr>
          <p:nvPr/>
        </p:nvSpPr>
        <p:spPr bwMode="auto">
          <a:xfrm>
            <a:off x="2135560" y="1878122"/>
            <a:ext cx="9144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l-GR" sz="1800"/>
          </a:p>
        </p:txBody>
      </p:sp>
      <p:pic>
        <p:nvPicPr>
          <p:cNvPr id="5632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87688" y="2132856"/>
            <a:ext cx="864096" cy="560062"/>
          </a:xfrm>
          <a:prstGeom prst="rect">
            <a:avLst/>
          </a:prstGeom>
          <a:noFill/>
          <a:ln>
            <a:solidFill>
              <a:srgbClr val="FF0000"/>
            </a:solidFill>
          </a:ln>
        </p:spPr>
      </p:pic>
      <p:sp>
        <p:nvSpPr>
          <p:cNvPr id="7" name="6 - Ορθογώνιο"/>
          <p:cNvSpPr/>
          <p:nvPr/>
        </p:nvSpPr>
        <p:spPr>
          <a:xfrm>
            <a:off x="4295800" y="2267580"/>
            <a:ext cx="615874" cy="369332"/>
          </a:xfrm>
          <a:prstGeom prst="rect">
            <a:avLst/>
          </a:prstGeom>
        </p:spPr>
        <p:txBody>
          <a:bodyPr wrap="square">
            <a:spAutoFit/>
          </a:bodyPr>
          <a:lstStyle/>
          <a:p>
            <a:r>
              <a:rPr lang="el-GR" sz="1800" b="1" dirty="0"/>
              <a:t>(15)</a:t>
            </a:r>
            <a:r>
              <a:rPr lang="el-GR" sz="1800" dirty="0"/>
              <a:t> </a:t>
            </a:r>
          </a:p>
        </p:txBody>
      </p:sp>
      <p:sp>
        <p:nvSpPr>
          <p:cNvPr id="8" name="7 - Ορθογώνιο"/>
          <p:cNvSpPr/>
          <p:nvPr/>
        </p:nvSpPr>
        <p:spPr>
          <a:xfrm>
            <a:off x="2135560" y="2204864"/>
            <a:ext cx="7560840" cy="1477328"/>
          </a:xfrm>
          <a:prstGeom prst="rect">
            <a:avLst/>
          </a:prstGeom>
        </p:spPr>
        <p:txBody>
          <a:bodyPr wrap="square">
            <a:spAutoFit/>
          </a:bodyPr>
          <a:lstStyle/>
          <a:p>
            <a:endParaRPr lang="en-GB" sz="1800"/>
          </a:p>
          <a:p>
            <a:endParaRPr lang="en-GB"/>
          </a:p>
          <a:p>
            <a:endParaRPr lang="en-GB" sz="1800"/>
          </a:p>
          <a:p>
            <a:endParaRPr lang="el-GR" sz="1800" dirty="0"/>
          </a:p>
          <a:p>
            <a:r>
              <a:rPr lang="el-GR" sz="1800" b="1" u="sng"/>
              <a:t> </a:t>
            </a:r>
            <a:endParaRPr lang="el-GR" sz="1800" b="1" u="sng" dirty="0"/>
          </a:p>
        </p:txBody>
      </p:sp>
      <p:sp>
        <p:nvSpPr>
          <p:cNvPr id="9" name="8 - Ορθογώνιο"/>
          <p:cNvSpPr/>
          <p:nvPr/>
        </p:nvSpPr>
        <p:spPr>
          <a:xfrm>
            <a:off x="2677592" y="3563724"/>
            <a:ext cx="970137" cy="369332"/>
          </a:xfrm>
          <a:prstGeom prst="rect">
            <a:avLst/>
          </a:prstGeom>
        </p:spPr>
        <p:txBody>
          <a:bodyPr wrap="square">
            <a:spAutoFit/>
          </a:bodyPr>
          <a:lstStyle/>
          <a:p>
            <a:r>
              <a:rPr lang="el-GR" sz="1800" dirty="0">
                <a:cs typeface="Arial"/>
              </a:rPr>
              <a:t>↑</a:t>
            </a:r>
            <a:r>
              <a:rPr lang="el-GR" sz="1800" dirty="0">
                <a:latin typeface="Arial"/>
                <a:cs typeface="Arial"/>
              </a:rPr>
              <a:t> </a:t>
            </a:r>
            <a:r>
              <a:rPr lang="en-US" sz="1800" dirty="0" err="1"/>
              <a:t>c</a:t>
            </a:r>
            <a:r>
              <a:rPr lang="en-US" sz="1800" baseline="-25000" dirty="0" err="1"/>
              <a:t>P</a:t>
            </a:r>
            <a:r>
              <a:rPr lang="en-US" sz="1800" baseline="-25000" dirty="0"/>
              <a:t> </a:t>
            </a:r>
            <a:r>
              <a:rPr lang="el-GR" sz="1800" dirty="0"/>
              <a:t> </a:t>
            </a:r>
            <a:r>
              <a:rPr lang="el-GR" sz="1800" dirty="0">
                <a:sym typeface="Wingdings" pitchFamily="2" charset="2"/>
              </a:rPr>
              <a:t></a:t>
            </a:r>
            <a:endParaRPr lang="el-GR" sz="1800" dirty="0"/>
          </a:p>
        </p:txBody>
      </p:sp>
      <p:sp>
        <p:nvSpPr>
          <p:cNvPr id="10" name="9 - Ορθογώνιο"/>
          <p:cNvSpPr/>
          <p:nvPr/>
        </p:nvSpPr>
        <p:spPr>
          <a:xfrm>
            <a:off x="3719737" y="3356992"/>
            <a:ext cx="3106941" cy="369332"/>
          </a:xfrm>
          <a:prstGeom prst="rect">
            <a:avLst/>
          </a:prstGeom>
        </p:spPr>
        <p:txBody>
          <a:bodyPr wrap="square">
            <a:spAutoFit/>
          </a:bodyPr>
          <a:lstStyle/>
          <a:p>
            <a:r>
              <a:rPr lang="el-GR" sz="1800" dirty="0">
                <a:cs typeface="Arial"/>
              </a:rPr>
              <a:t>↓ </a:t>
            </a:r>
            <a:r>
              <a:rPr lang="en-US" sz="1800" dirty="0" err="1"/>
              <a:t>s</a:t>
            </a:r>
            <a:r>
              <a:rPr lang="en-US" sz="1800" baseline="-25000" dirty="0" err="1"/>
              <a:t>P</a:t>
            </a:r>
            <a:r>
              <a:rPr lang="en-US" sz="1800" baseline="-25000" dirty="0"/>
              <a:t> </a:t>
            </a:r>
            <a:r>
              <a:rPr lang="el-GR" sz="1800" baseline="-25000" dirty="0"/>
              <a:t> </a:t>
            </a:r>
            <a:r>
              <a:rPr lang="el-GR" sz="1800" dirty="0">
                <a:sym typeface="Wingdings" pitchFamily="2" charset="2"/>
              </a:rPr>
              <a:t> </a:t>
            </a:r>
            <a:r>
              <a:rPr lang="el-GR" sz="1800" dirty="0">
                <a:cs typeface="Arial"/>
              </a:rPr>
              <a:t>↓</a:t>
            </a:r>
            <a:r>
              <a:rPr lang="en-US" sz="1800" dirty="0"/>
              <a:t> S</a:t>
            </a:r>
            <a:r>
              <a:rPr lang="en-US" sz="1800" baseline="-25000" dirty="0"/>
              <a:t>P</a:t>
            </a:r>
            <a:r>
              <a:rPr lang="en-US" sz="1800" dirty="0"/>
              <a:t> = </a:t>
            </a:r>
            <a:r>
              <a:rPr lang="en-US" sz="1800" dirty="0" err="1"/>
              <a:t>s</a:t>
            </a:r>
            <a:r>
              <a:rPr lang="en-US" sz="1800" baseline="-25000" dirty="0" err="1"/>
              <a:t>P</a:t>
            </a:r>
            <a:r>
              <a:rPr lang="en-US" sz="1800" dirty="0" err="1"/>
              <a:t>P</a:t>
            </a:r>
            <a:r>
              <a:rPr lang="en-US" sz="1800" dirty="0"/>
              <a:t> (7)</a:t>
            </a:r>
            <a:r>
              <a:rPr lang="el-GR" sz="1800" dirty="0">
                <a:sym typeface="Wingdings" pitchFamily="2" charset="2"/>
              </a:rPr>
              <a:t>  </a:t>
            </a:r>
            <a:r>
              <a:rPr lang="el-GR" sz="1800" dirty="0">
                <a:cs typeface="Arial"/>
              </a:rPr>
              <a:t>↓</a:t>
            </a:r>
            <a:r>
              <a:rPr lang="en-US" sz="1800" dirty="0"/>
              <a:t> S </a:t>
            </a:r>
            <a:endParaRPr lang="el-GR" sz="1800" dirty="0"/>
          </a:p>
        </p:txBody>
      </p:sp>
      <p:sp>
        <p:nvSpPr>
          <p:cNvPr id="11" name="10 - Ορθογώνιο"/>
          <p:cNvSpPr/>
          <p:nvPr/>
        </p:nvSpPr>
        <p:spPr>
          <a:xfrm>
            <a:off x="3719737" y="3789040"/>
            <a:ext cx="2363211" cy="369332"/>
          </a:xfrm>
          <a:prstGeom prst="rect">
            <a:avLst/>
          </a:prstGeom>
        </p:spPr>
        <p:txBody>
          <a:bodyPr wrap="square">
            <a:spAutoFit/>
          </a:bodyPr>
          <a:lstStyle/>
          <a:p>
            <a:r>
              <a:rPr lang="el-GR" sz="1800" dirty="0">
                <a:cs typeface="Arial"/>
              </a:rPr>
              <a:t>↑</a:t>
            </a:r>
            <a:r>
              <a:rPr lang="el-GR" sz="1800" dirty="0">
                <a:latin typeface="Arial"/>
                <a:cs typeface="Arial"/>
              </a:rPr>
              <a:t> </a:t>
            </a:r>
            <a:r>
              <a:rPr lang="en-US" sz="1800" dirty="0"/>
              <a:t>P/Y</a:t>
            </a:r>
            <a:r>
              <a:rPr lang="el-GR" sz="1800" dirty="0">
                <a:sym typeface="Wingdings" pitchFamily="2" charset="2"/>
              </a:rPr>
              <a:t> </a:t>
            </a:r>
            <a:r>
              <a:rPr lang="el-GR" sz="1800" dirty="0">
                <a:cs typeface="Arial"/>
              </a:rPr>
              <a:t> ↑</a:t>
            </a:r>
            <a:r>
              <a:rPr lang="en-US" sz="1800" dirty="0"/>
              <a:t> S</a:t>
            </a:r>
            <a:r>
              <a:rPr lang="en-US" sz="1800" baseline="-25000" dirty="0"/>
              <a:t>P</a:t>
            </a:r>
            <a:r>
              <a:rPr lang="en-US" sz="1800" dirty="0"/>
              <a:t> </a:t>
            </a:r>
            <a:r>
              <a:rPr lang="el-GR" sz="1800" dirty="0">
                <a:sym typeface="Wingdings" pitchFamily="2" charset="2"/>
              </a:rPr>
              <a:t> </a:t>
            </a:r>
            <a:r>
              <a:rPr lang="el-GR" sz="1800" dirty="0">
                <a:cs typeface="Arial"/>
              </a:rPr>
              <a:t>↑</a:t>
            </a:r>
            <a:r>
              <a:rPr lang="en-US" sz="1800" dirty="0"/>
              <a:t> S</a:t>
            </a:r>
            <a:r>
              <a:rPr lang="el-GR" sz="1800" dirty="0">
                <a:sym typeface="Wingdings" pitchFamily="2" charset="2"/>
              </a:rPr>
              <a:t> </a:t>
            </a:r>
            <a:endParaRPr lang="el-GR" sz="1800" dirty="0"/>
          </a:p>
        </p:txBody>
      </p:sp>
      <p:sp>
        <p:nvSpPr>
          <p:cNvPr id="12" name="11 - Αριστερό άγκιστρο"/>
          <p:cNvSpPr/>
          <p:nvPr/>
        </p:nvSpPr>
        <p:spPr>
          <a:xfrm>
            <a:off x="3575720" y="3284984"/>
            <a:ext cx="144016" cy="93610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800"/>
          </a:p>
        </p:txBody>
      </p:sp>
      <p:sp>
        <p:nvSpPr>
          <p:cNvPr id="13" name="12 - Ορθογώνιο"/>
          <p:cNvSpPr/>
          <p:nvPr/>
        </p:nvSpPr>
        <p:spPr>
          <a:xfrm>
            <a:off x="2639617" y="4643844"/>
            <a:ext cx="1051891" cy="369332"/>
          </a:xfrm>
          <a:prstGeom prst="rect">
            <a:avLst/>
          </a:prstGeom>
        </p:spPr>
        <p:txBody>
          <a:bodyPr wrap="square">
            <a:spAutoFit/>
          </a:bodyPr>
          <a:lstStyle/>
          <a:p>
            <a:r>
              <a:rPr lang="el-GR" sz="1800" dirty="0">
                <a:cs typeface="Arial"/>
              </a:rPr>
              <a:t>↑</a:t>
            </a:r>
            <a:r>
              <a:rPr lang="el-GR" sz="1800" dirty="0">
                <a:latin typeface="Arial"/>
                <a:cs typeface="Arial"/>
              </a:rPr>
              <a:t> </a:t>
            </a:r>
            <a:r>
              <a:rPr lang="en-US" sz="1800" dirty="0"/>
              <a:t>I/Y</a:t>
            </a:r>
            <a:r>
              <a:rPr lang="en-US" sz="1800" baseline="-25000" dirty="0"/>
              <a:t> </a:t>
            </a:r>
            <a:r>
              <a:rPr lang="el-GR" sz="1800" dirty="0"/>
              <a:t> </a:t>
            </a:r>
            <a:r>
              <a:rPr lang="el-GR" sz="1800" dirty="0">
                <a:sym typeface="Wingdings" pitchFamily="2" charset="2"/>
              </a:rPr>
              <a:t></a:t>
            </a:r>
            <a:endParaRPr lang="el-GR" sz="1800" dirty="0"/>
          </a:p>
        </p:txBody>
      </p:sp>
      <p:sp>
        <p:nvSpPr>
          <p:cNvPr id="15" name="14 - Ορθογώνιο"/>
          <p:cNvSpPr/>
          <p:nvPr/>
        </p:nvSpPr>
        <p:spPr>
          <a:xfrm>
            <a:off x="3791745" y="4581128"/>
            <a:ext cx="2363211" cy="369332"/>
          </a:xfrm>
          <a:prstGeom prst="rect">
            <a:avLst/>
          </a:prstGeom>
        </p:spPr>
        <p:txBody>
          <a:bodyPr wrap="square">
            <a:spAutoFit/>
          </a:bodyPr>
          <a:lstStyle/>
          <a:p>
            <a:r>
              <a:rPr lang="el-GR" sz="1800" dirty="0">
                <a:cs typeface="Arial"/>
              </a:rPr>
              <a:t>↑</a:t>
            </a:r>
            <a:r>
              <a:rPr lang="el-GR" sz="1800" dirty="0">
                <a:latin typeface="Arial"/>
                <a:cs typeface="Arial"/>
              </a:rPr>
              <a:t> </a:t>
            </a:r>
            <a:r>
              <a:rPr lang="en-US" sz="1800" dirty="0"/>
              <a:t>P/Y</a:t>
            </a:r>
            <a:r>
              <a:rPr lang="el-GR" sz="1800" dirty="0">
                <a:sym typeface="Wingdings" pitchFamily="2" charset="2"/>
              </a:rPr>
              <a:t> </a:t>
            </a:r>
            <a:r>
              <a:rPr lang="el-GR" sz="1800" dirty="0">
                <a:cs typeface="Arial"/>
              </a:rPr>
              <a:t> ↑</a:t>
            </a:r>
            <a:r>
              <a:rPr lang="en-US" sz="1800" dirty="0"/>
              <a:t> S</a:t>
            </a:r>
            <a:r>
              <a:rPr lang="en-US" sz="1800" baseline="-25000" dirty="0"/>
              <a:t>P</a:t>
            </a:r>
            <a:r>
              <a:rPr lang="en-US" sz="1800" dirty="0"/>
              <a:t> </a:t>
            </a:r>
            <a:r>
              <a:rPr lang="el-GR" sz="1800" dirty="0">
                <a:sym typeface="Wingdings" pitchFamily="2" charset="2"/>
              </a:rPr>
              <a:t> </a:t>
            </a:r>
            <a:r>
              <a:rPr lang="el-GR" sz="1800" dirty="0">
                <a:cs typeface="Arial"/>
              </a:rPr>
              <a:t>↑</a:t>
            </a:r>
            <a:r>
              <a:rPr lang="en-US" sz="1800" dirty="0"/>
              <a:t> S</a:t>
            </a:r>
            <a:r>
              <a:rPr lang="el-GR" sz="1800" dirty="0">
                <a:sym typeface="Wingdings" pitchFamily="2" charset="2"/>
              </a:rPr>
              <a:t> </a:t>
            </a:r>
            <a:endParaRPr lang="el-GR" sz="1800" dirty="0"/>
          </a:p>
        </p:txBody>
      </p:sp>
      <p:sp>
        <p:nvSpPr>
          <p:cNvPr id="16" name="15 - Αριστερό άγκιστρο"/>
          <p:cNvSpPr/>
          <p:nvPr/>
        </p:nvSpPr>
        <p:spPr>
          <a:xfrm>
            <a:off x="3575720" y="4365104"/>
            <a:ext cx="144016" cy="93610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800"/>
          </a:p>
        </p:txBody>
      </p:sp>
      <p:sp>
        <p:nvSpPr>
          <p:cNvPr id="17" name="3 - Θέση υποσέλιδου"/>
          <p:cNvSpPr>
            <a:spLocks noGrp="1"/>
          </p:cNvSpPr>
          <p:nvPr>
            <p:ph type="ftr" sz="quarter" idx="11"/>
          </p:nvPr>
        </p:nvSpPr>
        <p:spPr>
          <a:xfrm flipV="1">
            <a:off x="2438400" y="6885383"/>
            <a:ext cx="7474024" cy="363523"/>
          </a:xfrm>
        </p:spPr>
        <p:txBody>
          <a:bodyPr/>
          <a:lstStyle/>
          <a:p>
            <a:pPr algn="ctr"/>
            <a:endParaRPr lang="el-GR" sz="1000" dirty="0"/>
          </a:p>
        </p:txBody>
      </p:sp>
      <p:sp>
        <p:nvSpPr>
          <p:cNvPr id="18" name="17 - Ορθογώνιο"/>
          <p:cNvSpPr/>
          <p:nvPr/>
        </p:nvSpPr>
        <p:spPr>
          <a:xfrm>
            <a:off x="4583832" y="1124744"/>
            <a:ext cx="615874" cy="369332"/>
          </a:xfrm>
          <a:prstGeom prst="rect">
            <a:avLst/>
          </a:prstGeom>
        </p:spPr>
        <p:txBody>
          <a:bodyPr wrap="square">
            <a:spAutoFit/>
          </a:bodyPr>
          <a:lstStyle/>
          <a:p>
            <a:r>
              <a:rPr lang="el-GR" sz="1800" b="1" dirty="0"/>
              <a:t>(14)</a:t>
            </a:r>
            <a:r>
              <a:rPr lang="el-GR" sz="1800" dirty="0"/>
              <a:t> </a:t>
            </a:r>
          </a:p>
        </p:txBody>
      </p:sp>
      <p:sp>
        <p:nvSpPr>
          <p:cNvPr id="19" name="18 - Ορθογώνιο"/>
          <p:cNvSpPr/>
          <p:nvPr/>
        </p:nvSpPr>
        <p:spPr>
          <a:xfrm>
            <a:off x="7824192" y="2708921"/>
            <a:ext cx="1296144" cy="1200329"/>
          </a:xfrm>
          <a:prstGeom prst="rect">
            <a:avLst/>
          </a:prstGeom>
        </p:spPr>
        <p:txBody>
          <a:bodyPr wrap="square">
            <a:spAutoFit/>
          </a:bodyPr>
          <a:lstStyle/>
          <a:p>
            <a:r>
              <a:rPr lang="en-GB" sz="1200">
                <a:cs typeface="Arial"/>
              </a:rPr>
              <a:t>Capitalists earn whatever they spend while labour spend whatever they earn</a:t>
            </a:r>
            <a:r>
              <a:rPr lang="el-GR" sz="1200">
                <a:cs typeface="Arial"/>
              </a:rPr>
              <a:t> </a:t>
            </a:r>
            <a:endParaRPr lang="el-GR" sz="1200" dirty="0"/>
          </a:p>
        </p:txBody>
      </p:sp>
      <p:pic>
        <p:nvPicPr>
          <p:cNvPr id="4098" name="Picture 2" descr="Αποτέλεσμα εικόνας για kalecki"/>
          <p:cNvPicPr>
            <a:picLocks noChangeAspect="1" noChangeArrowheads="1"/>
          </p:cNvPicPr>
          <p:nvPr/>
        </p:nvPicPr>
        <p:blipFill>
          <a:blip r:embed="rId4" cstate="print"/>
          <a:srcRect/>
          <a:stretch>
            <a:fillRect/>
          </a:stretch>
        </p:blipFill>
        <p:spPr bwMode="auto">
          <a:xfrm>
            <a:off x="7752184" y="4188568"/>
            <a:ext cx="1344060" cy="1544689"/>
          </a:xfrm>
          <a:prstGeom prst="rect">
            <a:avLst/>
          </a:prstGeom>
          <a:noFill/>
        </p:spPr>
      </p:pic>
      <p:sp>
        <p:nvSpPr>
          <p:cNvPr id="20" name="19 - Επεξήγηση με στρογγυλεμένο παραλληλόγραμμο"/>
          <p:cNvSpPr/>
          <p:nvPr/>
        </p:nvSpPr>
        <p:spPr>
          <a:xfrm>
            <a:off x="7752184" y="2636912"/>
            <a:ext cx="1512168" cy="1296144"/>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800"/>
          </a:p>
        </p:txBody>
      </p:sp>
      <p:sp>
        <p:nvSpPr>
          <p:cNvPr id="21" name="20 - Ορθογώνιο"/>
          <p:cNvSpPr/>
          <p:nvPr/>
        </p:nvSpPr>
        <p:spPr>
          <a:xfrm>
            <a:off x="7752184" y="5733256"/>
            <a:ext cx="1656184" cy="954107"/>
          </a:xfrm>
          <a:prstGeom prst="rect">
            <a:avLst/>
          </a:prstGeom>
        </p:spPr>
        <p:txBody>
          <a:bodyPr wrap="square">
            <a:spAutoFit/>
          </a:bodyPr>
          <a:lstStyle/>
          <a:p>
            <a:r>
              <a:rPr lang="en-US" sz="1400" dirty="0" err="1"/>
              <a:t>Michał</a:t>
            </a:r>
            <a:r>
              <a:rPr lang="en-US" sz="1400" dirty="0"/>
              <a:t> </a:t>
            </a:r>
            <a:r>
              <a:rPr lang="en-US" sz="1400" dirty="0" err="1"/>
              <a:t>Kalecki</a:t>
            </a:r>
            <a:endParaRPr lang="en-US" sz="1400" dirty="0"/>
          </a:p>
          <a:p>
            <a:r>
              <a:rPr lang="en-GB" sz="1400"/>
              <a:t>Economist of Polish origins</a:t>
            </a:r>
            <a:endParaRPr lang="el-GR" sz="1400" dirty="0"/>
          </a:p>
          <a:p>
            <a:r>
              <a:rPr lang="el-GR" sz="1400" dirty="0"/>
              <a:t>1899-1970</a:t>
            </a:r>
          </a:p>
        </p:txBody>
      </p:sp>
    </p:spTree>
    <p:extLst>
      <p:ext uri="{BB962C8B-B14F-4D97-AF65-F5344CB8AC3E}">
        <p14:creationId xmlns:p14="http://schemas.microsoft.com/office/powerpoint/2010/main" val="948368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 Θέση υποσέλιδου"/>
          <p:cNvSpPr>
            <a:spLocks noGrp="1"/>
          </p:cNvSpPr>
          <p:nvPr>
            <p:ph type="ftr" sz="quarter" idx="11"/>
          </p:nvPr>
        </p:nvSpPr>
        <p:spPr>
          <a:xfrm>
            <a:off x="2438400" y="6428184"/>
            <a:ext cx="7474024" cy="457200"/>
          </a:xfrm>
        </p:spPr>
        <p:txBody>
          <a:bodyPr/>
          <a:lstStyle/>
          <a:p>
            <a:pPr algn="ctr"/>
            <a:endParaRPr lang="el-GR" sz="1000" dirty="0"/>
          </a:p>
        </p:txBody>
      </p:sp>
      <p:sp>
        <p:nvSpPr>
          <p:cNvPr id="4" name="3 - Ορθογώνιο"/>
          <p:cNvSpPr/>
          <p:nvPr/>
        </p:nvSpPr>
        <p:spPr>
          <a:xfrm>
            <a:off x="2063552" y="260648"/>
            <a:ext cx="7056784" cy="5909310"/>
          </a:xfrm>
          <a:prstGeom prst="rect">
            <a:avLst/>
          </a:prstGeom>
        </p:spPr>
        <p:txBody>
          <a:bodyPr wrap="square">
            <a:spAutoFit/>
          </a:bodyPr>
          <a:lstStyle/>
          <a:p>
            <a:r>
              <a:rPr lang="en-GB" sz="1800"/>
              <a:t>If</a:t>
            </a:r>
          </a:p>
          <a:p>
            <a:endParaRPr lang="en-GB"/>
          </a:p>
          <a:p>
            <a:endParaRPr lang="el-GR" sz="1800" dirty="0"/>
          </a:p>
          <a:p>
            <a:endParaRPr lang="el-GR" sz="1800" dirty="0"/>
          </a:p>
          <a:p>
            <a:endParaRPr lang="el-GR" sz="1800" dirty="0"/>
          </a:p>
          <a:p>
            <a:r>
              <a:rPr lang="en-GB" sz="1800"/>
              <a:t>Then equation </a:t>
            </a:r>
            <a:r>
              <a:rPr lang="el-GR" sz="1800"/>
              <a:t> </a:t>
            </a:r>
            <a:r>
              <a:rPr lang="el-GR" sz="1800" b="1" dirty="0"/>
              <a:t>(14</a:t>
            </a:r>
            <a:r>
              <a:rPr lang="el-GR" sz="1800"/>
              <a:t>) </a:t>
            </a:r>
            <a:r>
              <a:rPr lang="en-GB" sz="1800"/>
              <a:t>becomex</a:t>
            </a:r>
            <a:r>
              <a:rPr lang="el-GR" sz="1800"/>
              <a:t> </a:t>
            </a:r>
            <a:endParaRPr lang="el-GR" sz="1800" dirty="0"/>
          </a:p>
          <a:p>
            <a:endParaRPr lang="el-GR" sz="1800" dirty="0"/>
          </a:p>
          <a:p>
            <a:endParaRPr lang="el-GR" sz="1800" dirty="0"/>
          </a:p>
          <a:p>
            <a:endParaRPr lang="el-GR" sz="1800" dirty="0"/>
          </a:p>
          <a:p>
            <a:endParaRPr lang="el-GR" sz="1800" dirty="0"/>
          </a:p>
          <a:p>
            <a:endParaRPr lang="el-GR" sz="1800" dirty="0"/>
          </a:p>
          <a:p>
            <a:r>
              <a:rPr lang="en-GB" sz="1800"/>
              <a:t>Solving with respect to</a:t>
            </a:r>
            <a:r>
              <a:rPr lang="el-GR" sz="1800"/>
              <a:t> </a:t>
            </a:r>
            <a:r>
              <a:rPr lang="en-US" sz="1800" dirty="0"/>
              <a:t>g:</a:t>
            </a:r>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l-GR" sz="1800" dirty="0"/>
          </a:p>
          <a:p>
            <a:endParaRPr lang="el-GR" sz="1800" dirty="0"/>
          </a:p>
        </p:txBody>
      </p:sp>
      <p:sp>
        <p:nvSpPr>
          <p:cNvPr id="15" name="14 - Ορθογώνιο"/>
          <p:cNvSpPr/>
          <p:nvPr/>
        </p:nvSpPr>
        <p:spPr>
          <a:xfrm>
            <a:off x="5231904" y="1268761"/>
            <a:ext cx="1296144" cy="461665"/>
          </a:xfrm>
          <a:prstGeom prst="rect">
            <a:avLst/>
          </a:prstGeom>
        </p:spPr>
        <p:txBody>
          <a:bodyPr wrap="square">
            <a:spAutoFit/>
          </a:bodyPr>
          <a:lstStyle/>
          <a:p>
            <a:pPr algn="ctr"/>
            <a:r>
              <a:rPr lang="en-GB" sz="1200"/>
              <a:t>Rate of Capital Accumulation</a:t>
            </a:r>
            <a:r>
              <a:rPr lang="el-GR" sz="1200"/>
              <a:t> </a:t>
            </a:r>
            <a:endParaRPr lang="el-GR" sz="1200" dirty="0"/>
          </a:p>
        </p:txBody>
      </p:sp>
      <p:sp>
        <p:nvSpPr>
          <p:cNvPr id="57349" name="Rectangle 5"/>
          <p:cNvSpPr>
            <a:spLocks noChangeArrowheads="1"/>
          </p:cNvSpPr>
          <p:nvPr/>
        </p:nvSpPr>
        <p:spPr bwMode="auto">
          <a:xfrm>
            <a:off x="1524000" y="0"/>
            <a:ext cx="9144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l-GR" sz="1800"/>
          </a:p>
        </p:txBody>
      </p:sp>
      <p:sp>
        <p:nvSpPr>
          <p:cNvPr id="20" name="19 - Ορθογώνιο"/>
          <p:cNvSpPr/>
          <p:nvPr/>
        </p:nvSpPr>
        <p:spPr>
          <a:xfrm>
            <a:off x="6240016" y="1281686"/>
            <a:ext cx="1296144" cy="461665"/>
          </a:xfrm>
          <a:prstGeom prst="rect">
            <a:avLst/>
          </a:prstGeom>
        </p:spPr>
        <p:txBody>
          <a:bodyPr wrap="square">
            <a:spAutoFit/>
          </a:bodyPr>
          <a:lstStyle/>
          <a:p>
            <a:pPr algn="ctr"/>
            <a:r>
              <a:rPr lang="en-GB" sz="1200"/>
              <a:t>Income Share of Capital</a:t>
            </a:r>
            <a:endParaRPr lang="el-GR" sz="1200" dirty="0"/>
          </a:p>
        </p:txBody>
      </p:sp>
      <p:sp>
        <p:nvSpPr>
          <p:cNvPr id="57351" name="Rectangle 7"/>
          <p:cNvSpPr>
            <a:spLocks noChangeArrowheads="1"/>
          </p:cNvSpPr>
          <p:nvPr/>
        </p:nvSpPr>
        <p:spPr bwMode="auto">
          <a:xfrm>
            <a:off x="1524000" y="0"/>
            <a:ext cx="9144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l-GR" sz="1800"/>
          </a:p>
        </p:txBody>
      </p:sp>
      <p:pic>
        <p:nvPicPr>
          <p:cNvPr id="57350" name="Picture 6"/>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456040" y="777630"/>
            <a:ext cx="576064" cy="530585"/>
          </a:xfrm>
          <a:prstGeom prst="rect">
            <a:avLst/>
          </a:prstGeom>
          <a:noFill/>
        </p:spPr>
      </p:pic>
      <p:sp>
        <p:nvSpPr>
          <p:cNvPr id="57352" name="Rectangle 8"/>
          <p:cNvSpPr>
            <a:spLocks noChangeArrowheads="1"/>
          </p:cNvSpPr>
          <p:nvPr/>
        </p:nvSpPr>
        <p:spPr bwMode="auto">
          <a:xfrm>
            <a:off x="1524000" y="790575"/>
            <a:ext cx="9144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63738" algn="l"/>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57354" name="Rectangle 10"/>
          <p:cNvSpPr>
            <a:spLocks noChangeArrowheads="1"/>
          </p:cNvSpPr>
          <p:nvPr/>
        </p:nvSpPr>
        <p:spPr bwMode="auto">
          <a:xfrm>
            <a:off x="1524000" y="0"/>
            <a:ext cx="9144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l-GR" sz="1800"/>
          </a:p>
        </p:txBody>
      </p:sp>
      <p:pic>
        <p:nvPicPr>
          <p:cNvPr id="57353" name="Picture 9"/>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591944" y="764705"/>
            <a:ext cx="576064" cy="516981"/>
          </a:xfrm>
          <a:prstGeom prst="rect">
            <a:avLst/>
          </a:prstGeom>
          <a:noFill/>
        </p:spPr>
      </p:pic>
      <p:sp>
        <p:nvSpPr>
          <p:cNvPr id="57355" name="Rectangle 11"/>
          <p:cNvSpPr>
            <a:spLocks noChangeArrowheads="1"/>
          </p:cNvSpPr>
          <p:nvPr/>
        </p:nvSpPr>
        <p:spPr bwMode="auto">
          <a:xfrm>
            <a:off x="1524000" y="790575"/>
            <a:ext cx="9144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63738" algn="l"/>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57357" name="Rectangle 13"/>
          <p:cNvSpPr>
            <a:spLocks noChangeArrowheads="1"/>
          </p:cNvSpPr>
          <p:nvPr/>
        </p:nvSpPr>
        <p:spPr bwMode="auto">
          <a:xfrm>
            <a:off x="1524000" y="0"/>
            <a:ext cx="9144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l-GR" sz="1800"/>
          </a:p>
        </p:txBody>
      </p:sp>
      <p:pic>
        <p:nvPicPr>
          <p:cNvPr id="57356" name="Picture 1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135560" y="777629"/>
            <a:ext cx="1464848" cy="576064"/>
          </a:xfrm>
          <a:prstGeom prst="rect">
            <a:avLst/>
          </a:prstGeom>
          <a:noFill/>
        </p:spPr>
      </p:pic>
      <p:sp>
        <p:nvSpPr>
          <p:cNvPr id="31" name="30 - Ορθογώνιο"/>
          <p:cNvSpPr/>
          <p:nvPr/>
        </p:nvSpPr>
        <p:spPr>
          <a:xfrm>
            <a:off x="3719736" y="849637"/>
            <a:ext cx="615874" cy="369332"/>
          </a:xfrm>
          <a:prstGeom prst="rect">
            <a:avLst/>
          </a:prstGeom>
        </p:spPr>
        <p:txBody>
          <a:bodyPr wrap="square">
            <a:spAutoFit/>
          </a:bodyPr>
          <a:lstStyle/>
          <a:p>
            <a:r>
              <a:rPr lang="el-GR" sz="1800" b="1" dirty="0"/>
              <a:t>(16)</a:t>
            </a:r>
            <a:r>
              <a:rPr lang="el-GR" sz="1800" dirty="0"/>
              <a:t> </a:t>
            </a:r>
          </a:p>
        </p:txBody>
      </p:sp>
      <p:sp>
        <p:nvSpPr>
          <p:cNvPr id="57359" name="Rectangle 15"/>
          <p:cNvSpPr>
            <a:spLocks noChangeArrowheads="1"/>
          </p:cNvSpPr>
          <p:nvPr/>
        </p:nvSpPr>
        <p:spPr bwMode="auto">
          <a:xfrm>
            <a:off x="152400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l-GR" sz="1800"/>
          </a:p>
        </p:txBody>
      </p:sp>
      <p:pic>
        <p:nvPicPr>
          <p:cNvPr id="57358" name="Picture 14"/>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287689" y="2204864"/>
            <a:ext cx="930565" cy="576064"/>
          </a:xfrm>
          <a:prstGeom prst="rect">
            <a:avLst/>
          </a:prstGeom>
          <a:noFill/>
        </p:spPr>
      </p:pic>
      <p:sp>
        <p:nvSpPr>
          <p:cNvPr id="57361" name="Rectangle 17"/>
          <p:cNvSpPr>
            <a:spLocks noChangeArrowheads="1"/>
          </p:cNvSpPr>
          <p:nvPr/>
        </p:nvSpPr>
        <p:spPr bwMode="auto">
          <a:xfrm>
            <a:off x="1524000" y="0"/>
            <a:ext cx="9144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l-GR" sz="1800"/>
          </a:p>
        </p:txBody>
      </p:sp>
      <p:pic>
        <p:nvPicPr>
          <p:cNvPr id="57360" name="Picture 16"/>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135561" y="2204864"/>
            <a:ext cx="1063503" cy="576064"/>
          </a:xfrm>
          <a:prstGeom prst="rect">
            <a:avLst/>
          </a:prstGeom>
          <a:noFill/>
        </p:spPr>
      </p:pic>
      <p:sp>
        <p:nvSpPr>
          <p:cNvPr id="57363" name="Rectangle 19"/>
          <p:cNvSpPr>
            <a:spLocks noChangeArrowheads="1"/>
          </p:cNvSpPr>
          <p:nvPr/>
        </p:nvSpPr>
        <p:spPr bwMode="auto">
          <a:xfrm>
            <a:off x="1524000" y="0"/>
            <a:ext cx="9144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l-GR" sz="1800"/>
          </a:p>
        </p:txBody>
      </p:sp>
      <p:sp>
        <p:nvSpPr>
          <p:cNvPr id="57364" name="Rectangle 20"/>
          <p:cNvSpPr>
            <a:spLocks noChangeArrowheads="1"/>
          </p:cNvSpPr>
          <p:nvPr/>
        </p:nvSpPr>
        <p:spPr bwMode="auto">
          <a:xfrm>
            <a:off x="1524000" y="80010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57366" name="Rectangle 22"/>
          <p:cNvSpPr>
            <a:spLocks noChangeArrowheads="1"/>
          </p:cNvSpPr>
          <p:nvPr/>
        </p:nvSpPr>
        <p:spPr bwMode="auto">
          <a:xfrm>
            <a:off x="1524000" y="0"/>
            <a:ext cx="9144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l-GR" sz="1800"/>
          </a:p>
        </p:txBody>
      </p:sp>
      <p:sp>
        <p:nvSpPr>
          <p:cNvPr id="57367" name="Rectangle 23"/>
          <p:cNvSpPr>
            <a:spLocks noChangeArrowheads="1"/>
          </p:cNvSpPr>
          <p:nvPr/>
        </p:nvSpPr>
        <p:spPr bwMode="auto">
          <a:xfrm>
            <a:off x="1524000" y="923925"/>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57369" name="Rectangle 25"/>
          <p:cNvSpPr>
            <a:spLocks noChangeArrowheads="1"/>
          </p:cNvSpPr>
          <p:nvPr/>
        </p:nvSpPr>
        <p:spPr bwMode="auto">
          <a:xfrm>
            <a:off x="1524000" y="0"/>
            <a:ext cx="9144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l-GR" sz="1800"/>
          </a:p>
        </p:txBody>
      </p:sp>
      <p:sp>
        <p:nvSpPr>
          <p:cNvPr id="57370" name="Rectangle 26"/>
          <p:cNvSpPr>
            <a:spLocks noChangeArrowheads="1"/>
          </p:cNvSpPr>
          <p:nvPr/>
        </p:nvSpPr>
        <p:spPr bwMode="auto">
          <a:xfrm>
            <a:off x="1524000" y="923925"/>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46" name="45 - Ορθογώνιο"/>
          <p:cNvSpPr/>
          <p:nvPr/>
        </p:nvSpPr>
        <p:spPr>
          <a:xfrm>
            <a:off x="4727849" y="849637"/>
            <a:ext cx="827471" cy="369332"/>
          </a:xfrm>
          <a:prstGeom prst="rect">
            <a:avLst/>
          </a:prstGeom>
        </p:spPr>
        <p:txBody>
          <a:bodyPr wrap="square">
            <a:spAutoFit/>
          </a:bodyPr>
          <a:lstStyle/>
          <a:p>
            <a:r>
              <a:rPr lang="el-GR" sz="1800" dirty="0"/>
              <a:t>Όπου </a:t>
            </a:r>
            <a:r>
              <a:rPr lang="en-US" sz="1800" dirty="0"/>
              <a:t>:</a:t>
            </a:r>
          </a:p>
        </p:txBody>
      </p:sp>
      <p:sp>
        <p:nvSpPr>
          <p:cNvPr id="57372" name="Rectangle 28"/>
          <p:cNvSpPr>
            <a:spLocks noChangeArrowheads="1"/>
          </p:cNvSpPr>
          <p:nvPr/>
        </p:nvSpPr>
        <p:spPr bwMode="auto">
          <a:xfrm>
            <a:off x="1524000" y="0"/>
            <a:ext cx="9144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l-GR" sz="1800"/>
          </a:p>
        </p:txBody>
      </p:sp>
      <p:sp>
        <p:nvSpPr>
          <p:cNvPr id="57373" name="Rectangle 29"/>
          <p:cNvSpPr>
            <a:spLocks noChangeArrowheads="1"/>
          </p:cNvSpPr>
          <p:nvPr/>
        </p:nvSpPr>
        <p:spPr bwMode="auto">
          <a:xfrm>
            <a:off x="1524000" y="64770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50" name="49 - Ορθογώνιο"/>
          <p:cNvSpPr/>
          <p:nvPr/>
        </p:nvSpPr>
        <p:spPr>
          <a:xfrm>
            <a:off x="2135561" y="4592161"/>
            <a:ext cx="827471" cy="369332"/>
          </a:xfrm>
          <a:prstGeom prst="rect">
            <a:avLst/>
          </a:prstGeom>
        </p:spPr>
        <p:txBody>
          <a:bodyPr wrap="square">
            <a:spAutoFit/>
          </a:bodyPr>
          <a:lstStyle/>
          <a:p>
            <a:r>
              <a:rPr lang="el-GR" sz="1800" dirty="0"/>
              <a:t>Όπου </a:t>
            </a:r>
            <a:r>
              <a:rPr lang="en-US" sz="1800" dirty="0"/>
              <a:t>:</a:t>
            </a:r>
          </a:p>
        </p:txBody>
      </p:sp>
      <p:sp>
        <p:nvSpPr>
          <p:cNvPr id="57375" name="Rectangle 31"/>
          <p:cNvSpPr>
            <a:spLocks noChangeArrowheads="1"/>
          </p:cNvSpPr>
          <p:nvPr/>
        </p:nvSpPr>
        <p:spPr bwMode="auto">
          <a:xfrm>
            <a:off x="1524000" y="0"/>
            <a:ext cx="9144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l-GR" sz="1800"/>
          </a:p>
        </p:txBody>
      </p:sp>
      <p:pic>
        <p:nvPicPr>
          <p:cNvPr id="57374" name="Picture 30"/>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2927648" y="4540260"/>
            <a:ext cx="576064" cy="544925"/>
          </a:xfrm>
          <a:prstGeom prst="rect">
            <a:avLst/>
          </a:prstGeom>
          <a:noFill/>
        </p:spPr>
      </p:pic>
      <p:sp>
        <p:nvSpPr>
          <p:cNvPr id="53" name="52 - Ορθογώνιο"/>
          <p:cNvSpPr/>
          <p:nvPr/>
        </p:nvSpPr>
        <p:spPr>
          <a:xfrm>
            <a:off x="2999656" y="4376138"/>
            <a:ext cx="1296144" cy="276999"/>
          </a:xfrm>
          <a:prstGeom prst="rect">
            <a:avLst/>
          </a:prstGeom>
        </p:spPr>
        <p:txBody>
          <a:bodyPr wrap="square">
            <a:spAutoFit/>
          </a:bodyPr>
          <a:lstStyle/>
          <a:p>
            <a:pPr algn="ctr"/>
            <a:r>
              <a:rPr lang="el-GR" sz="1200" dirty="0"/>
              <a:t>% κέρδους</a:t>
            </a:r>
          </a:p>
        </p:txBody>
      </p:sp>
      <p:sp>
        <p:nvSpPr>
          <p:cNvPr id="57377" name="Rectangle 33"/>
          <p:cNvSpPr>
            <a:spLocks noChangeArrowheads="1"/>
          </p:cNvSpPr>
          <p:nvPr/>
        </p:nvSpPr>
        <p:spPr bwMode="auto">
          <a:xfrm>
            <a:off x="1524000" y="0"/>
            <a:ext cx="9144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l-GR" sz="1800"/>
          </a:p>
        </p:txBody>
      </p:sp>
      <p:pic>
        <p:nvPicPr>
          <p:cNvPr id="57376" name="Picture 32"/>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2167892" y="3645024"/>
            <a:ext cx="4144133" cy="720080"/>
          </a:xfrm>
          <a:prstGeom prst="rect">
            <a:avLst/>
          </a:prstGeom>
          <a:noFill/>
        </p:spPr>
      </p:pic>
      <p:sp>
        <p:nvSpPr>
          <p:cNvPr id="57378" name="Rectangle 34"/>
          <p:cNvSpPr>
            <a:spLocks noChangeArrowheads="1"/>
          </p:cNvSpPr>
          <p:nvPr/>
        </p:nvSpPr>
        <p:spPr bwMode="auto">
          <a:xfrm>
            <a:off x="1524000" y="923925"/>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57380" name="Rectangle 36"/>
          <p:cNvSpPr>
            <a:spLocks noChangeArrowheads="1"/>
          </p:cNvSpPr>
          <p:nvPr/>
        </p:nvSpPr>
        <p:spPr bwMode="auto">
          <a:xfrm>
            <a:off x="152400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l-GR" sz="1800"/>
          </a:p>
        </p:txBody>
      </p:sp>
      <p:sp>
        <p:nvSpPr>
          <p:cNvPr id="43" name="42 - Ορθογώνιο"/>
          <p:cNvSpPr/>
          <p:nvPr/>
        </p:nvSpPr>
        <p:spPr>
          <a:xfrm>
            <a:off x="6528048" y="3645024"/>
            <a:ext cx="3600400" cy="830997"/>
          </a:xfrm>
          <a:prstGeom prst="rect">
            <a:avLst/>
          </a:prstGeom>
        </p:spPr>
        <p:txBody>
          <a:bodyPr wrap="square">
            <a:spAutoFit/>
          </a:bodyPr>
          <a:lstStyle/>
          <a:p>
            <a:pPr algn="just">
              <a:buFont typeface="Wingdings" pitchFamily="2" charset="2"/>
              <a:buChar char="§"/>
            </a:pPr>
            <a:r>
              <a:rPr lang="en-GB" sz="1600"/>
              <a:t> By affecting the profit rate (% </a:t>
            </a:r>
            <a:r>
              <a:rPr lang="en-US" sz="1600"/>
              <a:t>r</a:t>
            </a:r>
            <a:r>
              <a:rPr lang="en-GB" sz="1600"/>
              <a:t>)</a:t>
            </a:r>
            <a:r>
              <a:rPr lang="el-GR" sz="1600"/>
              <a:t> </a:t>
            </a:r>
            <a:r>
              <a:rPr lang="en-GB" sz="1600"/>
              <a:t>the capital accumulation rate is affected, hence the rate of economic growth.</a:t>
            </a:r>
            <a:endParaRPr lang="el-GR" sz="1600" dirty="0"/>
          </a:p>
        </p:txBody>
      </p:sp>
      <p:sp>
        <p:nvSpPr>
          <p:cNvPr id="44" name="43 - TextBox"/>
          <p:cNvSpPr txBox="1"/>
          <p:nvPr/>
        </p:nvSpPr>
        <p:spPr>
          <a:xfrm>
            <a:off x="5519936" y="3707740"/>
            <a:ext cx="1080120" cy="369332"/>
          </a:xfrm>
          <a:prstGeom prst="rect">
            <a:avLst/>
          </a:prstGeom>
          <a:noFill/>
          <a:ln>
            <a:solidFill>
              <a:schemeClr val="tx1"/>
            </a:solidFill>
          </a:ln>
        </p:spPr>
        <p:txBody>
          <a:bodyPr wrap="square" rtlCol="0">
            <a:spAutoFit/>
          </a:bodyPr>
          <a:lstStyle/>
          <a:p>
            <a:endParaRPr lang="el-GR" sz="1800" dirty="0"/>
          </a:p>
        </p:txBody>
      </p:sp>
    </p:spTree>
    <p:extLst>
      <p:ext uri="{BB962C8B-B14F-4D97-AF65-F5344CB8AC3E}">
        <p14:creationId xmlns:p14="http://schemas.microsoft.com/office/powerpoint/2010/main" val="1331235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3">
            <a:extLst>
              <a:ext uri="{FF2B5EF4-FFF2-40B4-BE49-F238E27FC236}">
                <a16:creationId xmlns:a16="http://schemas.microsoft.com/office/drawing/2014/main" id="{BC24AB96-E187-40CC-A6A0-6E04828392E0}"/>
              </a:ext>
            </a:extLst>
          </p:cNvPr>
          <p:cNvSpPr/>
          <p:nvPr/>
        </p:nvSpPr>
        <p:spPr>
          <a:xfrm>
            <a:off x="3287688" y="476672"/>
            <a:ext cx="5688632" cy="369332"/>
          </a:xfrm>
          <a:prstGeom prst="rect">
            <a:avLst/>
          </a:prstGeom>
        </p:spPr>
        <p:txBody>
          <a:bodyPr wrap="square">
            <a:spAutoFit/>
          </a:bodyPr>
          <a:lstStyle/>
          <a:p>
            <a:r>
              <a:rPr lang="en-GB" altLang="en-US" sz="1800" b="1" i="1" u="sng">
                <a:solidFill>
                  <a:srgbClr val="0033CC"/>
                </a:solidFill>
              </a:rPr>
              <a:t>Determinants of profit tate, and income profit share</a:t>
            </a:r>
            <a:r>
              <a:rPr lang="el-GR" altLang="en-US" sz="1800" b="1" i="1" u="sng">
                <a:solidFill>
                  <a:srgbClr val="0033CC"/>
                </a:solidFill>
              </a:rPr>
              <a:t> </a:t>
            </a:r>
            <a:endParaRPr lang="en-US" sz="1800" b="1" i="1" u="sng" dirty="0">
              <a:solidFill>
                <a:srgbClr val="0033CC"/>
              </a:solidFill>
            </a:endParaRPr>
          </a:p>
        </p:txBody>
      </p:sp>
      <p:sp>
        <p:nvSpPr>
          <p:cNvPr id="4" name="3 - Ορθογώνιο"/>
          <p:cNvSpPr/>
          <p:nvPr/>
        </p:nvSpPr>
        <p:spPr>
          <a:xfrm>
            <a:off x="2207569" y="980729"/>
            <a:ext cx="3270767" cy="646331"/>
          </a:xfrm>
          <a:prstGeom prst="rect">
            <a:avLst/>
          </a:prstGeom>
        </p:spPr>
        <p:txBody>
          <a:bodyPr wrap="square">
            <a:spAutoFit/>
          </a:bodyPr>
          <a:lstStyle/>
          <a:p>
            <a:pPr>
              <a:buFontTx/>
              <a:buChar char="-"/>
            </a:pPr>
            <a:r>
              <a:rPr lang="el-GR" sz="1800" dirty="0"/>
              <a:t>Λύνω ως προς το % κέρδους  </a:t>
            </a:r>
            <a:r>
              <a:rPr lang="en-US" sz="1800" dirty="0"/>
              <a:t>r: </a:t>
            </a:r>
            <a:endParaRPr lang="el-GR" sz="1800" dirty="0"/>
          </a:p>
          <a:p>
            <a:endParaRPr lang="en-US" sz="1800" dirty="0"/>
          </a:p>
        </p:txBody>
      </p:sp>
      <p:pic>
        <p:nvPicPr>
          <p:cNvPr id="5" name="Picture 3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511824" y="1806186"/>
            <a:ext cx="864096" cy="758718"/>
          </a:xfrm>
          <a:prstGeom prst="rect">
            <a:avLst/>
          </a:prstGeom>
          <a:noFill/>
        </p:spPr>
      </p:pic>
      <p:sp>
        <p:nvSpPr>
          <p:cNvPr id="6" name="5 - Ορθογώνιο"/>
          <p:cNvSpPr/>
          <p:nvPr/>
        </p:nvSpPr>
        <p:spPr>
          <a:xfrm>
            <a:off x="4511824" y="1446146"/>
            <a:ext cx="1296144" cy="1080120"/>
          </a:xfrm>
          <a:prstGeom prst="rect">
            <a:avLst/>
          </a:prstGeom>
          <a:noFill/>
          <a:ln>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800"/>
          </a:p>
        </p:txBody>
      </p:sp>
      <p:sp>
        <p:nvSpPr>
          <p:cNvPr id="8" name="7 - Ορθογώνιο"/>
          <p:cNvSpPr/>
          <p:nvPr/>
        </p:nvSpPr>
        <p:spPr>
          <a:xfrm>
            <a:off x="2279576" y="2612600"/>
            <a:ext cx="7416824" cy="4293483"/>
          </a:xfrm>
          <a:prstGeom prst="rect">
            <a:avLst/>
          </a:prstGeom>
        </p:spPr>
        <p:txBody>
          <a:bodyPr wrap="square">
            <a:spAutoFit/>
          </a:bodyPr>
          <a:lstStyle/>
          <a:p>
            <a:pPr algn="just">
              <a:lnSpc>
                <a:spcPct val="90000"/>
              </a:lnSpc>
              <a:spcBef>
                <a:spcPts val="600"/>
              </a:spcBef>
              <a:spcAft>
                <a:spcPts val="600"/>
              </a:spcAft>
              <a:buFont typeface="Wingdings" pitchFamily="2" charset="2"/>
              <a:buChar char="q"/>
            </a:pPr>
            <a:r>
              <a:rPr lang="en-GB" sz="1800"/>
              <a:t> This equation is called “</a:t>
            </a:r>
            <a:r>
              <a:rPr lang="en-GB" sz="1800">
                <a:solidFill>
                  <a:srgbClr val="FF0000"/>
                </a:solidFill>
              </a:rPr>
              <a:t>The Equation of</a:t>
            </a:r>
            <a:r>
              <a:rPr lang="en-GB" sz="1800"/>
              <a:t> </a:t>
            </a:r>
            <a:r>
              <a:rPr lang="en-US" sz="1800" b="1" i="1">
                <a:solidFill>
                  <a:srgbClr val="FF0000"/>
                </a:solidFill>
              </a:rPr>
              <a:t>Cambridge</a:t>
            </a:r>
            <a:r>
              <a:rPr lang="en-US" sz="1800"/>
              <a:t>”</a:t>
            </a:r>
            <a:r>
              <a:rPr lang="el-GR" sz="1800"/>
              <a:t> </a:t>
            </a:r>
            <a:r>
              <a:rPr lang="en-GB" sz="1800"/>
              <a:t>and it shows that the profit rate is proportionately depended upon the accumulation rate of capital and inversely proportionately depended upon the marginal propensity to save of the capital owners</a:t>
            </a:r>
            <a:r>
              <a:rPr lang="el-GR" sz="1800"/>
              <a:t>.  </a:t>
            </a:r>
            <a:endParaRPr lang="en-GB" sz="1800"/>
          </a:p>
          <a:p>
            <a:pPr algn="just">
              <a:lnSpc>
                <a:spcPct val="90000"/>
              </a:lnSpc>
              <a:spcBef>
                <a:spcPts val="600"/>
              </a:spcBef>
              <a:spcAft>
                <a:spcPts val="600"/>
              </a:spcAft>
              <a:buFont typeface="Wingdings" pitchFamily="2" charset="2"/>
              <a:buChar char="q"/>
            </a:pPr>
            <a:r>
              <a:rPr lang="en-GB" sz="1800"/>
              <a:t>If the rate of capital accumulation depends  positively on the rate of investment  then the profit rate depends also positively on the investment rate. </a:t>
            </a:r>
          </a:p>
          <a:p>
            <a:pPr algn="just">
              <a:lnSpc>
                <a:spcPct val="90000"/>
              </a:lnSpc>
              <a:spcBef>
                <a:spcPts val="600"/>
              </a:spcBef>
              <a:spcAft>
                <a:spcPts val="600"/>
              </a:spcAft>
              <a:buFont typeface="Wingdings" pitchFamily="2" charset="2"/>
              <a:buChar char="q"/>
            </a:pPr>
            <a:r>
              <a:rPr lang="en-GB"/>
              <a:t> In any case if the rate of increase of the denominator is less than the rate of increase of the nominator then the whole ratio increases and so it does r. </a:t>
            </a:r>
          </a:p>
          <a:p>
            <a:pPr algn="just">
              <a:lnSpc>
                <a:spcPct val="90000"/>
              </a:lnSpc>
              <a:spcBef>
                <a:spcPts val="600"/>
              </a:spcBef>
              <a:spcAft>
                <a:spcPts val="600"/>
              </a:spcAft>
              <a:buFont typeface="Wingdings" pitchFamily="2" charset="2"/>
              <a:buChar char="q"/>
            </a:pPr>
            <a:r>
              <a:rPr lang="en-GB"/>
              <a:t>If s</a:t>
            </a:r>
            <a:r>
              <a:rPr lang="en-GB" baseline="-25000"/>
              <a:t>P  </a:t>
            </a:r>
            <a:r>
              <a:rPr lang="en-GB"/>
              <a:t>is constant  and g increases then r increases too.  The process becomes self sustained.  r increases then g increases then r increases and so on.  Given that the system is denand driven and I is a part of denand if I ( rate of) increases g increases r increases g increases and so on. Therefore, an initial investment push is required which through the Keynensian multiplier will result in sustainable economic growth.</a:t>
            </a:r>
            <a:endParaRPr lang="el-GR" sz="1800" dirty="0"/>
          </a:p>
        </p:txBody>
      </p:sp>
      <p:sp>
        <p:nvSpPr>
          <p:cNvPr id="10" name="3 - Θέση υποσέλιδου"/>
          <p:cNvSpPr>
            <a:spLocks noGrp="1"/>
          </p:cNvSpPr>
          <p:nvPr>
            <p:ph type="ftr" sz="quarter" idx="11"/>
          </p:nvPr>
        </p:nvSpPr>
        <p:spPr>
          <a:xfrm>
            <a:off x="2438400" y="6428184"/>
            <a:ext cx="7474024" cy="457200"/>
          </a:xfrm>
        </p:spPr>
        <p:txBody>
          <a:bodyPr/>
          <a:lstStyle/>
          <a:p>
            <a:pPr algn="ctr"/>
            <a:endParaRPr lang="el-GR" sz="1000" dirty="0"/>
          </a:p>
        </p:txBody>
      </p:sp>
    </p:spTree>
    <p:extLst>
      <p:ext uri="{BB962C8B-B14F-4D97-AF65-F5344CB8AC3E}">
        <p14:creationId xmlns:p14="http://schemas.microsoft.com/office/powerpoint/2010/main" val="212320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29EA25-46A6-EE44-8ABC-D90ED51C5362}"/>
              </a:ext>
            </a:extLst>
          </p:cNvPr>
          <p:cNvSpPr>
            <a:spLocks noGrp="1"/>
          </p:cNvSpPr>
          <p:nvPr>
            <p:ph type="title"/>
          </p:nvPr>
        </p:nvSpPr>
        <p:spPr/>
        <p:txBody>
          <a:bodyPr/>
          <a:lstStyle/>
          <a:p>
            <a:pPr algn="ctr"/>
            <a:r>
              <a:rPr lang="en-GB" b="1"/>
              <a:t>Passineti</a:t>
            </a:r>
            <a:endParaRPr lang="el-GR"/>
          </a:p>
        </p:txBody>
      </p:sp>
      <p:sp>
        <p:nvSpPr>
          <p:cNvPr id="3" name="Θέση περιεχομένου 2">
            <a:extLst>
              <a:ext uri="{FF2B5EF4-FFF2-40B4-BE49-F238E27FC236}">
                <a16:creationId xmlns:a16="http://schemas.microsoft.com/office/drawing/2014/main" id="{1E45A7B0-010E-004C-8501-AEB89351E681}"/>
              </a:ext>
            </a:extLst>
          </p:cNvPr>
          <p:cNvSpPr>
            <a:spLocks noGrp="1"/>
          </p:cNvSpPr>
          <p:nvPr>
            <p:ph idx="1"/>
          </p:nvPr>
        </p:nvSpPr>
        <p:spPr/>
        <p:txBody>
          <a:bodyPr/>
          <a:lstStyle/>
          <a:p>
            <a:r>
              <a:rPr lang="en-GB"/>
              <a:t>The equation of Cambridge, and more specifically the relationship incone of capital determine the savings of capital owners, which in turn determines the profit rate, and ultimately the economic growth rate holds true even if it is accepted that wage earners save part of their income, and the accumulation of past savings form capital that participates to the investment process so wage earners receive income from their capital, hence labour income consists of wages plus profits on capital owned by labour (Passineti).  </a:t>
            </a:r>
          </a:p>
          <a:p>
            <a:pPr marL="0" indent="0">
              <a:buNone/>
            </a:pPr>
            <a:r>
              <a:rPr lang="en-GB"/>
              <a:t>                                   </a:t>
            </a:r>
          </a:p>
        </p:txBody>
      </p:sp>
    </p:spTree>
    <p:extLst>
      <p:ext uri="{BB962C8B-B14F-4D97-AF65-F5344CB8AC3E}">
        <p14:creationId xmlns:p14="http://schemas.microsoft.com/office/powerpoint/2010/main" val="115411453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2116</Words>
  <Application>Microsoft Office PowerPoint</Application>
  <PresentationFormat>Ευρεία οθόνη</PresentationFormat>
  <Paragraphs>193</Paragraphs>
  <Slides>21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21</vt:i4>
      </vt:variant>
    </vt:vector>
  </HeadingPairs>
  <TitlesOfParts>
    <vt:vector size="27" baseType="lpstr">
      <vt:lpstr>Arial</vt:lpstr>
      <vt:lpstr>Calibri</vt:lpstr>
      <vt:lpstr>Calibri Light</vt:lpstr>
      <vt:lpstr>Times New Roman</vt:lpstr>
      <vt:lpstr>Wingdings</vt:lpstr>
      <vt:lpstr>Θέμα του Office</vt:lpstr>
      <vt:lpstr>International Development and Global South</vt:lpstr>
      <vt:lpstr>Παρουσίαση του PowerPoint</vt:lpstr>
      <vt:lpstr>Hypotheses</vt:lpstr>
      <vt:lpstr>Hypotheses</vt:lpstr>
      <vt:lpstr>Παρουσίαση του PowerPoint</vt:lpstr>
      <vt:lpstr>Παρουσίαση του PowerPoint</vt:lpstr>
      <vt:lpstr>Παρουσίαση του PowerPoint</vt:lpstr>
      <vt:lpstr>Παρουσίαση του PowerPoint</vt:lpstr>
      <vt:lpstr>Passineti</vt:lpstr>
      <vt:lpstr>Passineti’s Hypotheses</vt:lpstr>
      <vt:lpstr>Passineti’s Conclusion</vt:lpstr>
      <vt:lpstr>Παρουσίαση του PowerPoint</vt:lpstr>
      <vt:lpstr>Παρουσίαση του PowerPoint</vt:lpstr>
      <vt:lpstr>Production Function – Profit Function</vt:lpstr>
      <vt:lpstr>Harrod - Domar</vt:lpstr>
      <vt:lpstr>Παρουσίαση του PowerPoint</vt:lpstr>
      <vt:lpstr>Παρουσίαση του PowerPoint</vt:lpstr>
      <vt:lpstr>Solutions to sustainable economic growth</vt:lpstr>
      <vt:lpstr>Open Economy</vt:lpstr>
      <vt:lpstr>Παρουσίαση του PowerPoint</vt:lpstr>
      <vt:lpstr>Economic Openess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Development and Global South</dc:title>
  <dc:creator>Dimitris Kyrkilis</dc:creator>
  <cp:lastModifiedBy>User</cp:lastModifiedBy>
  <cp:revision>30</cp:revision>
  <dcterms:created xsi:type="dcterms:W3CDTF">2020-04-01T09:11:41Z</dcterms:created>
  <dcterms:modified xsi:type="dcterms:W3CDTF">2021-02-27T09:59:23Z</dcterms:modified>
</cp:coreProperties>
</file>