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67" r:id="rId3"/>
    <p:sldId id="266" r:id="rId4"/>
    <p:sldId id="261" r:id="rId5"/>
    <p:sldId id="259" r:id="rId6"/>
    <p:sldId id="264" r:id="rId7"/>
    <p:sldId id="271" r:id="rId8"/>
    <p:sldId id="258" r:id="rId9"/>
    <p:sldId id="263" r:id="rId10"/>
    <p:sldId id="268" r:id="rId11"/>
    <p:sldId id="275" r:id="rId12"/>
    <p:sldId id="270" r:id="rId13"/>
    <p:sldId id="276" r:id="rId14"/>
    <p:sldId id="257" r:id="rId15"/>
    <p:sldId id="262" r:id="rId16"/>
    <p:sldId id="277"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8" autoAdjust="0"/>
    <p:restoredTop sz="94660"/>
  </p:normalViewPr>
  <p:slideViewPr>
    <p:cSldViewPr snapToGrid="0">
      <p:cViewPr varScale="1">
        <p:scale>
          <a:sx n="128" d="100"/>
          <a:sy n="128"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94C89D8-1574-4004-BB91-47A7CAF8BAAB}"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C7EC4B3-94B4-456F-9FFE-380B1E4958FC}" type="slidenum">
              <a:rPr lang="en-US" smtClean="0"/>
              <a:t>‹#›</a:t>
            </a:fld>
            <a:endParaRPr lang="en-US"/>
          </a:p>
        </p:txBody>
      </p:sp>
    </p:spTree>
    <p:extLst>
      <p:ext uri="{BB962C8B-B14F-4D97-AF65-F5344CB8AC3E}">
        <p14:creationId xmlns:p14="http://schemas.microsoft.com/office/powerpoint/2010/main" val="12049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794C89D8-1574-4004-BB91-47A7CAF8BAAB}"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83794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94C89D8-1574-4004-BB91-47A7CAF8BAAB}"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222595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94C89D8-1574-4004-BB91-47A7CAF8BAAB}"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301198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p>
            <a:fld id="{794C89D8-1574-4004-BB91-47A7CAF8BAAB}" type="datetimeFigureOut">
              <a:rPr lang="en-US" smtClean="0"/>
              <a:t>5/10/21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C7EC4B3-94B4-456F-9FFE-380B1E4958FC}" type="slidenum">
              <a:rPr lang="en-US" smtClean="0"/>
              <a:t>‹#›</a:t>
            </a:fld>
            <a:endParaRPr lang="en-US"/>
          </a:p>
        </p:txBody>
      </p:sp>
    </p:spTree>
    <p:extLst>
      <p:ext uri="{BB962C8B-B14F-4D97-AF65-F5344CB8AC3E}">
        <p14:creationId xmlns:p14="http://schemas.microsoft.com/office/powerpoint/2010/main" val="82820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94C89D8-1574-4004-BB91-47A7CAF8BAAB}"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238592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94C89D8-1574-4004-BB91-47A7CAF8BAAB}" type="datetimeFigureOut">
              <a:rPr lang="en-US" smtClean="0"/>
              <a:t>5/10/21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EC4B3-94B4-456F-9FFE-380B1E4958FC}" type="slidenum">
              <a:rPr lang="en-US" smtClean="0"/>
              <a:t>‹#›</a:t>
            </a:fld>
            <a:endParaRPr lang="en-US"/>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48085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4C89D8-1574-4004-BB91-47A7CAF8BAAB}" type="datetimeFigureOut">
              <a:rPr lang="en-US" smtClean="0"/>
              <a:t>5/10/21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EC4B3-94B4-456F-9FFE-380B1E4958FC}" type="slidenum">
              <a:rPr lang="en-US" smtClean="0"/>
              <a:t>‹#›</a:t>
            </a:fld>
            <a:endParaRPr lang="en-US"/>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248126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89D8-1574-4004-BB91-47A7CAF8BAAB}" type="datetimeFigureOut">
              <a:rPr lang="en-US" smtClean="0"/>
              <a:t>5/10/21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418446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94C89D8-1574-4004-BB91-47A7CAF8BAAB}"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44982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94C89D8-1574-4004-BB91-47A7CAF8BAAB}" type="datetimeFigureOut">
              <a:rPr lang="en-US" smtClean="0"/>
              <a:t>5/10/21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11519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94C89D8-1574-4004-BB91-47A7CAF8BAAB}" type="datetimeFigureOut">
              <a:rPr lang="en-US" smtClean="0"/>
              <a:t>5/10/21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C7EC4B3-94B4-456F-9FFE-380B1E4958FC}" type="slidenum">
              <a:rPr lang="en-US" smtClean="0"/>
              <a:t>‹#›</a:t>
            </a:fld>
            <a:endParaRPr lang="en-US"/>
          </a:p>
        </p:txBody>
      </p:sp>
    </p:spTree>
    <p:extLst>
      <p:ext uri="{BB962C8B-B14F-4D97-AF65-F5344CB8AC3E}">
        <p14:creationId xmlns:p14="http://schemas.microsoft.com/office/powerpoint/2010/main" val="18091780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ted.com/talks/barry_schwartz_the_way_we_think_about_work_is_broken"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4F3C5D-D64E-4B22-A571-59278A960010}"/>
              </a:ext>
            </a:extLst>
          </p:cNvPr>
          <p:cNvSpPr>
            <a:spLocks noGrp="1"/>
          </p:cNvSpPr>
          <p:nvPr>
            <p:ph type="ctrTitle"/>
          </p:nvPr>
        </p:nvSpPr>
        <p:spPr/>
        <p:txBody>
          <a:bodyPr>
            <a:normAutofit/>
          </a:bodyPr>
          <a:lstStyle/>
          <a:p>
            <a:r>
              <a:rPr lang="en-US" sz="6700" dirty="0"/>
              <a:t>The way we think about work is broken </a:t>
            </a:r>
            <a:endParaRPr lang="en-US" dirty="0"/>
          </a:p>
        </p:txBody>
      </p:sp>
      <p:sp>
        <p:nvSpPr>
          <p:cNvPr id="3" name="Υπότιτλος 2">
            <a:extLst>
              <a:ext uri="{FF2B5EF4-FFF2-40B4-BE49-F238E27FC236}">
                <a16:creationId xmlns:a16="http://schemas.microsoft.com/office/drawing/2014/main" id="{7BBE697C-9D8F-4EA6-B940-7E7800DE3D94}"/>
              </a:ext>
            </a:extLst>
          </p:cNvPr>
          <p:cNvSpPr>
            <a:spLocks noGrp="1"/>
          </p:cNvSpPr>
          <p:nvPr>
            <p:ph type="subTitle" idx="1"/>
          </p:nvPr>
        </p:nvSpPr>
        <p:spPr/>
        <p:txBody>
          <a:bodyPr/>
          <a:lstStyle/>
          <a:p>
            <a:r>
              <a:rPr lang="en-US" dirty="0"/>
              <a:t>Barry Schwartz, 2014</a:t>
            </a:r>
          </a:p>
        </p:txBody>
      </p:sp>
    </p:spTree>
    <p:extLst>
      <p:ext uri="{BB962C8B-B14F-4D97-AF65-F5344CB8AC3E}">
        <p14:creationId xmlns:p14="http://schemas.microsoft.com/office/powerpoint/2010/main" val="383899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2">
            <a:duotone>
              <a:schemeClr val="accent5">
                <a:shade val="45000"/>
                <a:satMod val="135000"/>
              </a:schemeClr>
              <a:prstClr val="white"/>
            </a:duotone>
          </a:blip>
          <a:srcRect t="13339" b="2391"/>
          <a:stretch/>
        </p:blipFill>
        <p:spPr>
          <a:xfrm>
            <a:off x="20" y="10"/>
            <a:ext cx="12191980" cy="6857989"/>
          </a:xfrm>
          <a:prstGeom prst="rect">
            <a:avLst/>
          </a:prstGeom>
        </p:spPr>
      </p:pic>
      <p:sp>
        <p:nvSpPr>
          <p:cNvPr id="23" name="Rectangle 11">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663448" y="397261"/>
            <a:ext cx="10058400" cy="663448"/>
          </a:xfrm>
        </p:spPr>
        <p:txBody>
          <a:bodyPr>
            <a:normAutofit/>
          </a:bodyPr>
          <a:lstStyle/>
          <a:p>
            <a:r>
              <a:rPr lang="en-US" sz="3200" dirty="0"/>
              <a:t>What speech strategies are used in </a:t>
            </a:r>
            <a:r>
              <a:rPr lang="en-US" sz="3200" dirty="0" err="1"/>
              <a:t>thE</a:t>
            </a:r>
            <a:r>
              <a:rPr lang="en-US" sz="3200" dirty="0"/>
              <a:t> following?</a:t>
            </a:r>
            <a:endParaRPr lang="el-GR" sz="3200" dirty="0"/>
          </a:p>
        </p:txBody>
      </p:sp>
      <p:sp>
        <p:nvSpPr>
          <p:cNvPr id="3" name="Θέση περιεχομένου 2">
            <a:extLst>
              <a:ext uri="{FF2B5EF4-FFF2-40B4-BE49-F238E27FC236}">
                <a16:creationId xmlns:a16="http://schemas.microsoft.com/office/drawing/2014/main" id="{972680C3-9AF6-4F40-8976-FE759B2ED832}"/>
              </a:ext>
            </a:extLst>
          </p:cNvPr>
          <p:cNvSpPr>
            <a:spLocks noGrp="1"/>
          </p:cNvSpPr>
          <p:nvPr>
            <p:ph idx="1"/>
          </p:nvPr>
        </p:nvSpPr>
        <p:spPr>
          <a:xfrm>
            <a:off x="663447" y="1210235"/>
            <a:ext cx="10709083" cy="5250504"/>
          </a:xfrm>
        </p:spPr>
        <p:txBody>
          <a:bodyPr>
            <a:normAutofit/>
          </a:bodyPr>
          <a:lstStyle/>
          <a:p>
            <a:pPr fontAlgn="t"/>
            <a:endParaRPr lang="en-US" dirty="0"/>
          </a:p>
          <a:p>
            <a:pPr fontAlgn="t"/>
            <a:r>
              <a:rPr lang="en-US" sz="2400" dirty="0"/>
              <a:t>Today I'm going to talk about work. And the question I want to ask and answer is this: "Why do we work?" Why do we drag ourselves out of bed every morning instead of living our lives just filled with bouncing from one TED-like adventure to another? </a:t>
            </a:r>
          </a:p>
          <a:p>
            <a:pPr fontAlgn="t"/>
            <a:r>
              <a:rPr lang="en-US" sz="2400" dirty="0"/>
              <a:t> Why, if this is so obvious, why is it that for the overwhelming majority of people on the planet, the work they do has none of the characteristics that get us up and out of bed and off to the office every morning? How is it that we allow the majority of people on the planet to do work that is monotonous, meaningless and soul-deadening? Why is it that as capitalism developed, it created a mode of production, of goods and services, in which all the nonmaterial satisfactions that might come from work were eliminated? </a:t>
            </a:r>
          </a:p>
          <a:p>
            <a:pPr fontAlgn="t"/>
            <a:endParaRPr lang="en-US" sz="2400" dirty="0"/>
          </a:p>
          <a:p>
            <a:pPr fontAlgn="t"/>
            <a:endParaRPr lang="en-US" sz="2400" dirty="0"/>
          </a:p>
          <a:p>
            <a:pPr fontAlgn="t"/>
            <a:endParaRPr lang="en-US" dirty="0"/>
          </a:p>
          <a:p>
            <a:endParaRPr lang="el-GR" dirty="0"/>
          </a:p>
        </p:txBody>
      </p:sp>
      <p:grpSp>
        <p:nvGrpSpPr>
          <p:cNvPr id="24" name="Group 13">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15">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4521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2">
            <a:duotone>
              <a:schemeClr val="accent5">
                <a:shade val="45000"/>
                <a:satMod val="135000"/>
              </a:schemeClr>
              <a:prstClr val="white"/>
            </a:duotone>
          </a:blip>
          <a:srcRect t="13339" b="2391"/>
          <a:stretch/>
        </p:blipFill>
        <p:spPr>
          <a:xfrm>
            <a:off x="20" y="10"/>
            <a:ext cx="12191980" cy="6857989"/>
          </a:xfrm>
          <a:prstGeom prst="rect">
            <a:avLst/>
          </a:prstGeom>
        </p:spPr>
      </p:pic>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663448" y="397261"/>
            <a:ext cx="10058400" cy="663448"/>
          </a:xfrm>
        </p:spPr>
        <p:txBody>
          <a:bodyPr>
            <a:normAutofit/>
          </a:bodyPr>
          <a:lstStyle/>
          <a:p>
            <a:r>
              <a:rPr lang="en-US" sz="3200" dirty="0"/>
              <a:t>What speech strategies are used in </a:t>
            </a:r>
            <a:r>
              <a:rPr lang="en-US" sz="3200" dirty="0" err="1"/>
              <a:t>thE</a:t>
            </a:r>
            <a:r>
              <a:rPr lang="en-US" sz="3200" dirty="0"/>
              <a:t> following?</a:t>
            </a:r>
            <a:endParaRPr lang="el-GR" sz="3200" dirty="0"/>
          </a:p>
        </p:txBody>
      </p:sp>
      <p:sp>
        <p:nvSpPr>
          <p:cNvPr id="3" name="Θέση περιεχομένου 2">
            <a:extLst>
              <a:ext uri="{FF2B5EF4-FFF2-40B4-BE49-F238E27FC236}">
                <a16:creationId xmlns:a16="http://schemas.microsoft.com/office/drawing/2014/main" id="{972680C3-9AF6-4F40-8976-FE759B2ED832}"/>
              </a:ext>
            </a:extLst>
          </p:cNvPr>
          <p:cNvSpPr>
            <a:spLocks noGrp="1"/>
          </p:cNvSpPr>
          <p:nvPr>
            <p:ph idx="1"/>
          </p:nvPr>
        </p:nvSpPr>
        <p:spPr>
          <a:xfrm>
            <a:off x="663447" y="1210235"/>
            <a:ext cx="10709083" cy="5250504"/>
          </a:xfrm>
        </p:spPr>
        <p:txBody>
          <a:bodyPr>
            <a:normAutofit lnSpcReduction="10000"/>
          </a:bodyPr>
          <a:lstStyle/>
          <a:p>
            <a:pPr fontAlgn="t"/>
            <a:endParaRPr lang="en-US" dirty="0"/>
          </a:p>
          <a:p>
            <a:pPr fontAlgn="t"/>
            <a:r>
              <a:rPr lang="en-US" sz="2400" dirty="0"/>
              <a:t>Today I'm going to talk about work. And the question I want to ask and answer is this: "Why do we work?" Why do we drag ourselves out of bed every morning instead of living our lives just filled with bouncing from one TED-like adventure to another? </a:t>
            </a:r>
            <a:r>
              <a:rPr lang="en-US" sz="2400" dirty="0">
                <a:solidFill>
                  <a:srgbClr val="C00000"/>
                </a:solidFill>
              </a:rPr>
              <a:t>(signposting-questions encouraging thought-parallelism-common ground)</a:t>
            </a:r>
          </a:p>
          <a:p>
            <a:pPr fontAlgn="t"/>
            <a:r>
              <a:rPr lang="en-US" sz="2400" dirty="0"/>
              <a:t> Why, if this is so obvious, why is it that for the overwhelming majority of people on the planet, the work they do has none of the characteristics that get us up and out of bed and off to the office every morning? How is it that we allow the majority of people on the planet to do work that is monotonous, meaningless and soul-deadening? Why is it that as capitalism developed, it created a mode of production, of goods and services, in which all the nonmaterial satisfactions that might come from work were eliminated? </a:t>
            </a:r>
            <a:r>
              <a:rPr lang="en-US" sz="2400" dirty="0">
                <a:solidFill>
                  <a:srgbClr val="C00000"/>
                </a:solidFill>
              </a:rPr>
              <a:t>(questions-parallelism-vivid examples: affective language)</a:t>
            </a:r>
          </a:p>
          <a:p>
            <a:pPr fontAlgn="t"/>
            <a:endParaRPr lang="en-US" sz="2400" dirty="0"/>
          </a:p>
          <a:p>
            <a:pPr fontAlgn="t"/>
            <a:endParaRPr lang="en-US" sz="2400" dirty="0"/>
          </a:p>
          <a:p>
            <a:pPr fontAlgn="t"/>
            <a:endParaRPr lang="en-US" dirty="0"/>
          </a:p>
          <a:p>
            <a:endParaRPr lang="el-GR" dirty="0"/>
          </a:p>
        </p:txBody>
      </p:sp>
    </p:spTree>
    <p:extLst>
      <p:ext uri="{BB962C8B-B14F-4D97-AF65-F5344CB8AC3E}">
        <p14:creationId xmlns:p14="http://schemas.microsoft.com/office/powerpoint/2010/main" val="420671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2">
            <a:duotone>
              <a:schemeClr val="accent5">
                <a:shade val="45000"/>
                <a:satMod val="135000"/>
              </a:schemeClr>
              <a:prstClr val="white"/>
            </a:duotone>
          </a:blip>
          <a:srcRect t="13339" b="2391"/>
          <a:stretch/>
        </p:blipFill>
        <p:spPr>
          <a:xfrm>
            <a:off x="20" y="10"/>
            <a:ext cx="12191980" cy="6857989"/>
          </a:xfrm>
          <a:prstGeom prst="rect">
            <a:avLst/>
          </a:prstGeom>
        </p:spPr>
      </p:pic>
      <p:sp>
        <p:nvSpPr>
          <p:cNvPr id="12" name="Rectangle 11">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1069848" y="484632"/>
            <a:ext cx="10058400" cy="779392"/>
          </a:xfrm>
        </p:spPr>
        <p:txBody>
          <a:bodyPr>
            <a:normAutofit/>
          </a:bodyPr>
          <a:lstStyle/>
          <a:p>
            <a:r>
              <a:rPr lang="en-US" sz="3200" dirty="0"/>
              <a:t>What speech strategies are used in </a:t>
            </a:r>
            <a:r>
              <a:rPr lang="en-US" sz="3200" dirty="0" err="1"/>
              <a:t>thE</a:t>
            </a:r>
            <a:r>
              <a:rPr lang="en-US" sz="3200" dirty="0"/>
              <a:t> following?</a:t>
            </a:r>
            <a:endParaRPr lang="el-GR" sz="3200" dirty="0"/>
          </a:p>
        </p:txBody>
      </p:sp>
      <p:sp>
        <p:nvSpPr>
          <p:cNvPr id="3" name="Θέση περιεχομένου 2">
            <a:extLst>
              <a:ext uri="{FF2B5EF4-FFF2-40B4-BE49-F238E27FC236}">
                <a16:creationId xmlns:a16="http://schemas.microsoft.com/office/drawing/2014/main" id="{972680C3-9AF6-4F40-8976-FE759B2ED832}"/>
              </a:ext>
            </a:extLst>
          </p:cNvPr>
          <p:cNvSpPr>
            <a:spLocks noGrp="1"/>
          </p:cNvSpPr>
          <p:nvPr>
            <p:ph idx="1"/>
          </p:nvPr>
        </p:nvSpPr>
        <p:spPr>
          <a:xfrm>
            <a:off x="1069848" y="1264024"/>
            <a:ext cx="10058400" cy="4908176"/>
          </a:xfrm>
        </p:spPr>
        <p:txBody>
          <a:bodyPr>
            <a:normAutofit fontScale="92500" lnSpcReduction="10000"/>
          </a:bodyPr>
          <a:lstStyle/>
          <a:p>
            <a:pPr fontAlgn="t"/>
            <a:endParaRPr lang="en-US" dirty="0"/>
          </a:p>
          <a:p>
            <a:pPr fontAlgn="t"/>
            <a:r>
              <a:rPr lang="en-US" sz="2800" dirty="0"/>
              <a:t>If you think your poverty is God's will, you pray. If you think your poverty is the result of your own inadequacy, you shrink into despair. And if you think your poverty is the result of oppression and domination, then you rise up in revolt. </a:t>
            </a:r>
          </a:p>
          <a:p>
            <a:pPr fontAlgn="t"/>
            <a:r>
              <a:rPr lang="en-US" sz="2800" dirty="0"/>
              <a:t>"He generally becomes as stupid as it is possible for a human being to become." Now, notice the word here is "become." "He generally becomes as stupid as it is possible for a human being to become." </a:t>
            </a:r>
          </a:p>
          <a:p>
            <a:pPr fontAlgn="t"/>
            <a:r>
              <a:rPr lang="en-US" sz="2800" dirty="0"/>
              <a:t>Conclusion: And so you people -- pretty much the closest I ever get to being with masters of the universe -- you people should be asking yourself a question, as you go back home to run your organizations. </a:t>
            </a:r>
            <a:r>
              <a:rPr lang="en-US" sz="2800" dirty="0">
                <a:highlight>
                  <a:srgbClr val="FFFF00"/>
                </a:highlight>
              </a:rPr>
              <a:t>Just what kind of human nature do you want to help design? </a:t>
            </a:r>
          </a:p>
          <a:p>
            <a:endParaRPr lang="el-GR" dirty="0"/>
          </a:p>
        </p:txBody>
      </p:sp>
      <p:grpSp>
        <p:nvGrpSpPr>
          <p:cNvPr id="14" name="Group 13">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29121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2">
            <a:duotone>
              <a:schemeClr val="accent5">
                <a:shade val="45000"/>
                <a:satMod val="135000"/>
              </a:schemeClr>
              <a:prstClr val="white"/>
            </a:duotone>
          </a:blip>
          <a:srcRect t="13339" b="2391"/>
          <a:stretch/>
        </p:blipFill>
        <p:spPr>
          <a:xfrm>
            <a:off x="20" y="10"/>
            <a:ext cx="12191980" cy="6857989"/>
          </a:xfrm>
          <a:prstGeom prst="rect">
            <a:avLst/>
          </a:prstGeom>
        </p:spPr>
      </p:pic>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1069848" y="484632"/>
            <a:ext cx="10058400" cy="779392"/>
          </a:xfrm>
        </p:spPr>
        <p:txBody>
          <a:bodyPr>
            <a:normAutofit/>
          </a:bodyPr>
          <a:lstStyle/>
          <a:p>
            <a:r>
              <a:rPr lang="en-US" sz="3200" dirty="0"/>
              <a:t>What speech strategies are used in </a:t>
            </a:r>
            <a:r>
              <a:rPr lang="en-US" sz="3200" dirty="0" err="1"/>
              <a:t>thE</a:t>
            </a:r>
            <a:r>
              <a:rPr lang="en-US" sz="3200" dirty="0"/>
              <a:t> following?</a:t>
            </a:r>
            <a:endParaRPr lang="el-GR" sz="3200" dirty="0"/>
          </a:p>
        </p:txBody>
      </p:sp>
      <p:sp>
        <p:nvSpPr>
          <p:cNvPr id="3" name="Θέση περιεχομένου 2">
            <a:extLst>
              <a:ext uri="{FF2B5EF4-FFF2-40B4-BE49-F238E27FC236}">
                <a16:creationId xmlns:a16="http://schemas.microsoft.com/office/drawing/2014/main" id="{972680C3-9AF6-4F40-8976-FE759B2ED832}"/>
              </a:ext>
            </a:extLst>
          </p:cNvPr>
          <p:cNvSpPr>
            <a:spLocks noGrp="1"/>
          </p:cNvSpPr>
          <p:nvPr>
            <p:ph idx="1"/>
          </p:nvPr>
        </p:nvSpPr>
        <p:spPr>
          <a:xfrm>
            <a:off x="1069848" y="1264024"/>
            <a:ext cx="10058400" cy="4908176"/>
          </a:xfrm>
        </p:spPr>
        <p:txBody>
          <a:bodyPr>
            <a:normAutofit fontScale="85000" lnSpcReduction="10000"/>
          </a:bodyPr>
          <a:lstStyle/>
          <a:p>
            <a:pPr fontAlgn="t"/>
            <a:endParaRPr lang="en-US" dirty="0"/>
          </a:p>
          <a:p>
            <a:pPr fontAlgn="t"/>
            <a:r>
              <a:rPr lang="en-US" sz="2800" dirty="0"/>
              <a:t>If you think your poverty is God's will, you pray. If you think your poverty is the result of your own inadequacy, you shrink into despair. And if you think your poverty is the result of oppression and domination, then you rise up in revolt. </a:t>
            </a:r>
            <a:r>
              <a:rPr lang="en-US" sz="2800" dirty="0">
                <a:solidFill>
                  <a:srgbClr val="C00000"/>
                </a:solidFill>
              </a:rPr>
              <a:t>(parallelism, key word intentional repetition-direct address)</a:t>
            </a:r>
          </a:p>
          <a:p>
            <a:pPr fontAlgn="t"/>
            <a:r>
              <a:rPr lang="en-US" sz="2800" dirty="0"/>
              <a:t>"He generally becomes as stupid as it is possible for a human being to become." Now, notice the word here is "become." "He generally becomes as stupid as it is possible for a human being to become." </a:t>
            </a:r>
            <a:r>
              <a:rPr lang="en-US" sz="2800" dirty="0">
                <a:solidFill>
                  <a:srgbClr val="C00000"/>
                </a:solidFill>
              </a:rPr>
              <a:t>(intentional repetition of key words-direct address)</a:t>
            </a:r>
          </a:p>
          <a:p>
            <a:pPr fontAlgn="t"/>
            <a:r>
              <a:rPr lang="en-US" sz="2800" dirty="0"/>
              <a:t>And so you people -- pretty much the closest I ever get to being with masters of the universe -- you people should be asking yourself a question, as you go back home to run your organizations. Just what kind of human nature do you want to help design? </a:t>
            </a:r>
            <a:r>
              <a:rPr lang="en-US" sz="2800" dirty="0">
                <a:solidFill>
                  <a:srgbClr val="C00000"/>
                </a:solidFill>
              </a:rPr>
              <a:t>(direct address-question: challenge to think/reconsider)</a:t>
            </a:r>
          </a:p>
          <a:p>
            <a:endParaRPr lang="el-GR" dirty="0"/>
          </a:p>
        </p:txBody>
      </p:sp>
    </p:spTree>
    <p:extLst>
      <p:ext uri="{BB962C8B-B14F-4D97-AF65-F5344CB8AC3E}">
        <p14:creationId xmlns:p14="http://schemas.microsoft.com/office/powerpoint/2010/main" val="113434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913C33BE-1579-4824-9C2E-5B691E673F2F}"/>
              </a:ext>
            </a:extLst>
          </p:cNvPr>
          <p:cNvSpPr>
            <a:spLocks noGrp="1"/>
          </p:cNvSpPr>
          <p:nvPr>
            <p:ph type="body" idx="1"/>
          </p:nvPr>
        </p:nvSpPr>
        <p:spPr/>
        <p:txBody>
          <a:bodyPr/>
          <a:lstStyle/>
          <a:p>
            <a:pPr algn="ctr"/>
            <a:r>
              <a:rPr lang="en-US" dirty="0"/>
              <a:t>positive</a:t>
            </a:r>
          </a:p>
        </p:txBody>
      </p:sp>
      <p:sp>
        <p:nvSpPr>
          <p:cNvPr id="6" name="Θέση περιεχομένου 5">
            <a:extLst>
              <a:ext uri="{FF2B5EF4-FFF2-40B4-BE49-F238E27FC236}">
                <a16:creationId xmlns:a16="http://schemas.microsoft.com/office/drawing/2014/main" id="{0A2B23D6-A2A7-404C-B9AC-1F403E9454A4}"/>
              </a:ext>
            </a:extLst>
          </p:cNvPr>
          <p:cNvSpPr>
            <a:spLocks noGrp="1"/>
          </p:cNvSpPr>
          <p:nvPr>
            <p:ph sz="half" idx="2"/>
          </p:nvPr>
        </p:nvSpPr>
        <p:spPr/>
        <p:txBody>
          <a:bodyPr/>
          <a:lstStyle/>
          <a:p>
            <a:endParaRPr lang="en-US" dirty="0"/>
          </a:p>
        </p:txBody>
      </p:sp>
      <p:sp>
        <p:nvSpPr>
          <p:cNvPr id="7" name="Θέση κειμένου 6">
            <a:extLst>
              <a:ext uri="{FF2B5EF4-FFF2-40B4-BE49-F238E27FC236}">
                <a16:creationId xmlns:a16="http://schemas.microsoft.com/office/drawing/2014/main" id="{0FC09660-E6C6-40CC-9009-AE0433737B57}"/>
              </a:ext>
            </a:extLst>
          </p:cNvPr>
          <p:cNvSpPr>
            <a:spLocks noGrp="1"/>
          </p:cNvSpPr>
          <p:nvPr>
            <p:ph type="body" sz="quarter" idx="3"/>
          </p:nvPr>
        </p:nvSpPr>
        <p:spPr/>
        <p:txBody>
          <a:bodyPr/>
          <a:lstStyle/>
          <a:p>
            <a:pPr algn="ctr"/>
            <a:r>
              <a:rPr lang="en-US" dirty="0"/>
              <a:t>Negative </a:t>
            </a:r>
          </a:p>
        </p:txBody>
      </p:sp>
      <p:sp>
        <p:nvSpPr>
          <p:cNvPr id="8" name="Θέση περιεχομένου 7">
            <a:extLst>
              <a:ext uri="{FF2B5EF4-FFF2-40B4-BE49-F238E27FC236}">
                <a16:creationId xmlns:a16="http://schemas.microsoft.com/office/drawing/2014/main" id="{1D12F4F0-F43A-4037-B580-A8FB25609DD2}"/>
              </a:ext>
            </a:extLst>
          </p:cNvPr>
          <p:cNvSpPr>
            <a:spLocks noGrp="1"/>
          </p:cNvSpPr>
          <p:nvPr>
            <p:ph sz="quarter" idx="4"/>
          </p:nvPr>
        </p:nvSpPr>
        <p:spPr/>
        <p:txBody>
          <a:bodyPr/>
          <a:lstStyle/>
          <a:p>
            <a:endParaRPr lang="en-US" dirty="0"/>
          </a:p>
        </p:txBody>
      </p:sp>
      <p:sp>
        <p:nvSpPr>
          <p:cNvPr id="4" name="Τίτλος 3">
            <a:extLst>
              <a:ext uri="{FF2B5EF4-FFF2-40B4-BE49-F238E27FC236}">
                <a16:creationId xmlns:a16="http://schemas.microsoft.com/office/drawing/2014/main" id="{A4F096E9-A571-413B-9995-C2AC431751CF}"/>
              </a:ext>
            </a:extLst>
          </p:cNvPr>
          <p:cNvSpPr>
            <a:spLocks noGrp="1"/>
          </p:cNvSpPr>
          <p:nvPr>
            <p:ph type="title"/>
          </p:nvPr>
        </p:nvSpPr>
        <p:spPr/>
        <p:txBody>
          <a:bodyPr/>
          <a:lstStyle/>
          <a:p>
            <a:pPr algn="ctr"/>
            <a:r>
              <a:rPr lang="en-US" sz="3200" dirty="0"/>
              <a:t>Contrasts: </a:t>
            </a:r>
            <a:br>
              <a:rPr lang="en-US" sz="3200" dirty="0"/>
            </a:br>
            <a:r>
              <a:rPr lang="en-US" sz="3200" dirty="0"/>
              <a:t>adjectives related to </a:t>
            </a:r>
            <a:r>
              <a:rPr lang="en-US" dirty="0"/>
              <a:t>work  </a:t>
            </a:r>
          </a:p>
        </p:txBody>
      </p:sp>
    </p:spTree>
    <p:extLst>
      <p:ext uri="{BB962C8B-B14F-4D97-AF65-F5344CB8AC3E}">
        <p14:creationId xmlns:p14="http://schemas.microsoft.com/office/powerpoint/2010/main" val="96360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913C33BE-1579-4824-9C2E-5B691E673F2F}"/>
              </a:ext>
            </a:extLst>
          </p:cNvPr>
          <p:cNvSpPr>
            <a:spLocks noGrp="1"/>
          </p:cNvSpPr>
          <p:nvPr>
            <p:ph type="body" idx="1"/>
          </p:nvPr>
        </p:nvSpPr>
        <p:spPr/>
        <p:txBody>
          <a:bodyPr/>
          <a:lstStyle/>
          <a:p>
            <a:pPr algn="ctr"/>
            <a:r>
              <a:rPr lang="en-US" dirty="0"/>
              <a:t>positive</a:t>
            </a:r>
          </a:p>
        </p:txBody>
      </p:sp>
      <p:sp>
        <p:nvSpPr>
          <p:cNvPr id="6" name="Θέση περιεχομένου 5">
            <a:extLst>
              <a:ext uri="{FF2B5EF4-FFF2-40B4-BE49-F238E27FC236}">
                <a16:creationId xmlns:a16="http://schemas.microsoft.com/office/drawing/2014/main" id="{0A2B23D6-A2A7-404C-B9AC-1F403E9454A4}"/>
              </a:ext>
            </a:extLst>
          </p:cNvPr>
          <p:cNvSpPr>
            <a:spLocks noGrp="1"/>
          </p:cNvSpPr>
          <p:nvPr>
            <p:ph sz="half" idx="2"/>
          </p:nvPr>
        </p:nvSpPr>
        <p:spPr/>
        <p:txBody>
          <a:bodyPr>
            <a:norm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challenging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engaging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stimulating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meaningful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important</a:t>
            </a:r>
            <a:endParaRPr lang="en-US" dirty="0"/>
          </a:p>
        </p:txBody>
      </p:sp>
      <p:sp>
        <p:nvSpPr>
          <p:cNvPr id="7" name="Θέση κειμένου 6">
            <a:extLst>
              <a:ext uri="{FF2B5EF4-FFF2-40B4-BE49-F238E27FC236}">
                <a16:creationId xmlns:a16="http://schemas.microsoft.com/office/drawing/2014/main" id="{0FC09660-E6C6-40CC-9009-AE0433737B57}"/>
              </a:ext>
            </a:extLst>
          </p:cNvPr>
          <p:cNvSpPr>
            <a:spLocks noGrp="1"/>
          </p:cNvSpPr>
          <p:nvPr>
            <p:ph type="body" sz="quarter" idx="3"/>
          </p:nvPr>
        </p:nvSpPr>
        <p:spPr/>
        <p:txBody>
          <a:bodyPr/>
          <a:lstStyle/>
          <a:p>
            <a:pPr algn="ctr"/>
            <a:r>
              <a:rPr lang="en-US" dirty="0"/>
              <a:t>Negative </a:t>
            </a:r>
          </a:p>
        </p:txBody>
      </p:sp>
      <p:sp>
        <p:nvSpPr>
          <p:cNvPr id="8" name="Θέση περιεχομένου 7">
            <a:extLst>
              <a:ext uri="{FF2B5EF4-FFF2-40B4-BE49-F238E27FC236}">
                <a16:creationId xmlns:a16="http://schemas.microsoft.com/office/drawing/2014/main" id="{1D12F4F0-F43A-4037-B580-A8FB25609DD2}"/>
              </a:ext>
            </a:extLst>
          </p:cNvPr>
          <p:cNvSpPr>
            <a:spLocks noGrp="1"/>
          </p:cNvSpPr>
          <p:nvPr>
            <p:ph sz="quarter" idx="4"/>
          </p:nvPr>
        </p:nvSpPr>
        <p:spPr/>
        <p:txBody>
          <a:bodyPr>
            <a:norm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monotonous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meaningless</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soul-deadening</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demeaning</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soulless</a:t>
            </a:r>
            <a:endParaRPr lang="en-US" dirty="0"/>
          </a:p>
        </p:txBody>
      </p:sp>
      <p:sp>
        <p:nvSpPr>
          <p:cNvPr id="4" name="Τίτλος 3">
            <a:extLst>
              <a:ext uri="{FF2B5EF4-FFF2-40B4-BE49-F238E27FC236}">
                <a16:creationId xmlns:a16="http://schemas.microsoft.com/office/drawing/2014/main" id="{A4F096E9-A571-413B-9995-C2AC431751CF}"/>
              </a:ext>
            </a:extLst>
          </p:cNvPr>
          <p:cNvSpPr>
            <a:spLocks noGrp="1"/>
          </p:cNvSpPr>
          <p:nvPr>
            <p:ph type="title"/>
          </p:nvPr>
        </p:nvSpPr>
        <p:spPr/>
        <p:txBody>
          <a:bodyPr/>
          <a:lstStyle/>
          <a:p>
            <a:pPr algn="ctr"/>
            <a:r>
              <a:rPr lang="en-US" sz="3200" dirty="0"/>
              <a:t>contrasts: adjectives related to </a:t>
            </a:r>
            <a:r>
              <a:rPr lang="en-US" dirty="0"/>
              <a:t>work  </a:t>
            </a:r>
            <a:r>
              <a:rPr lang="en-US" sz="1400" dirty="0">
                <a:solidFill>
                  <a:srgbClr val="FF0000"/>
                </a:solidFill>
              </a:rPr>
              <a:t>KEY</a:t>
            </a:r>
            <a:r>
              <a:rPr lang="en-US" dirty="0"/>
              <a:t>  </a:t>
            </a:r>
          </a:p>
        </p:txBody>
      </p:sp>
    </p:spTree>
    <p:extLst>
      <p:ext uri="{BB962C8B-B14F-4D97-AF65-F5344CB8AC3E}">
        <p14:creationId xmlns:p14="http://schemas.microsoft.com/office/powerpoint/2010/main" val="74334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9D943B-BFCD-4168-988A-16654BEA7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2F9E632-A432-704F-946A-93639BDB5CBB}"/>
              </a:ext>
            </a:extLst>
          </p:cNvPr>
          <p:cNvSpPr>
            <a:spLocks noGrp="1"/>
          </p:cNvSpPr>
          <p:nvPr>
            <p:ph type="title"/>
          </p:nvPr>
        </p:nvSpPr>
        <p:spPr>
          <a:xfrm>
            <a:off x="1069848" y="484632"/>
            <a:ext cx="10058400" cy="1609344"/>
          </a:xfrm>
        </p:spPr>
        <p:txBody>
          <a:bodyPr>
            <a:normAutofit/>
          </a:bodyPr>
          <a:lstStyle/>
          <a:p>
            <a:r>
              <a:rPr lang="en-US" dirty="0">
                <a:solidFill>
                  <a:schemeClr val="tx1"/>
                </a:solidFill>
              </a:rPr>
              <a:t>What is the purpose of the speaker?</a:t>
            </a:r>
            <a:endParaRPr lang="el-GR" dirty="0">
              <a:solidFill>
                <a:schemeClr val="tx1"/>
              </a:solidFill>
            </a:endParaRPr>
          </a:p>
        </p:txBody>
      </p:sp>
      <p:pic>
        <p:nvPicPr>
          <p:cNvPr id="6" name="Θέση περιεχομένου 5" descr="Εικόνα που περιέχει κείμενο, άτομο, οθόνη&#10;&#10;Περιγραφή που δημιουργήθηκε αυτόματα">
            <a:extLst>
              <a:ext uri="{FF2B5EF4-FFF2-40B4-BE49-F238E27FC236}">
                <a16:creationId xmlns:a16="http://schemas.microsoft.com/office/drawing/2014/main" id="{38CEFB17-F3AA-3343-BFFD-64A04009DB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7416" y="2214337"/>
            <a:ext cx="5625287" cy="3513138"/>
          </a:xfrm>
        </p:spPr>
      </p:pic>
    </p:spTree>
    <p:extLst>
      <p:ext uri="{BB962C8B-B14F-4D97-AF65-F5344CB8AC3E}">
        <p14:creationId xmlns:p14="http://schemas.microsoft.com/office/powerpoint/2010/main" val="3973588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Θέση περιεχομένου 6">
            <a:extLst>
              <a:ext uri="{FF2B5EF4-FFF2-40B4-BE49-F238E27FC236}">
                <a16:creationId xmlns:a16="http://schemas.microsoft.com/office/drawing/2014/main" id="{34866037-99E1-7C40-A2ED-D8068422BEE2}"/>
              </a:ext>
            </a:extLst>
          </p:cNvPr>
          <p:cNvSpPr>
            <a:spLocks noGrp="1"/>
          </p:cNvSpPr>
          <p:nvPr>
            <p:ph idx="1"/>
          </p:nvPr>
        </p:nvSpPr>
        <p:spPr>
          <a:xfrm>
            <a:off x="1069850" y="844902"/>
            <a:ext cx="5818857" cy="5168196"/>
          </a:xfrm>
        </p:spPr>
        <p:txBody>
          <a:bodyPr anchor="ctr">
            <a:normAutofit/>
          </a:bodyPr>
          <a:lstStyle/>
          <a:p>
            <a:r>
              <a:rPr lang="en-US" sz="2800" dirty="0"/>
              <a:t>What is the main message /core argument  of this speech?</a:t>
            </a:r>
          </a:p>
          <a:p>
            <a:endParaRPr lang="en-US" sz="2800" dirty="0"/>
          </a:p>
          <a:p>
            <a:r>
              <a:rPr lang="en-US" sz="2800" dirty="0"/>
              <a:t>In what way is it similar/different to </a:t>
            </a:r>
            <a:r>
              <a:rPr lang="en-US" sz="2800" dirty="0" err="1"/>
              <a:t>Harrari’s</a:t>
            </a:r>
            <a:r>
              <a:rPr lang="en-US" sz="2800" dirty="0"/>
              <a:t> “What explains the rise of humans” </a:t>
            </a:r>
          </a:p>
          <a:p>
            <a:endParaRPr lang="el-GR" sz="2800" dirty="0"/>
          </a:p>
        </p:txBody>
      </p:sp>
      <p:sp>
        <p:nvSpPr>
          <p:cNvPr id="21"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2" name="Group 15">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7" name="Oval 16">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1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Τίτλος 5">
            <a:extLst>
              <a:ext uri="{FF2B5EF4-FFF2-40B4-BE49-F238E27FC236}">
                <a16:creationId xmlns:a16="http://schemas.microsoft.com/office/drawing/2014/main" id="{02D2A234-5C15-954D-967A-2B6C3CEBB85C}"/>
              </a:ext>
            </a:extLst>
          </p:cNvPr>
          <p:cNvSpPr>
            <a:spLocks noGrp="1"/>
          </p:cNvSpPr>
          <p:nvPr>
            <p:ph type="title"/>
          </p:nvPr>
        </p:nvSpPr>
        <p:spPr>
          <a:xfrm>
            <a:off x="8371968" y="2376862"/>
            <a:ext cx="2640646" cy="2104273"/>
          </a:xfrm>
          <a:noFill/>
        </p:spPr>
        <p:txBody>
          <a:bodyPr>
            <a:normAutofit/>
          </a:bodyPr>
          <a:lstStyle/>
          <a:p>
            <a:pPr algn="ctr"/>
            <a:r>
              <a:rPr lang="en-US" sz="3000" dirty="0">
                <a:solidFill>
                  <a:schemeClr val="bg1">
                    <a:shade val="97000"/>
                    <a:satMod val="150000"/>
                  </a:schemeClr>
                </a:solidFill>
              </a:rPr>
              <a:t>Critical thinking</a:t>
            </a:r>
            <a:endParaRPr lang="el-GR" sz="3000" dirty="0">
              <a:solidFill>
                <a:schemeClr val="bg1">
                  <a:shade val="97000"/>
                  <a:satMod val="150000"/>
                </a:schemeClr>
              </a:solidFill>
            </a:endParaRPr>
          </a:p>
        </p:txBody>
      </p:sp>
    </p:spTree>
    <p:extLst>
      <p:ext uri="{BB962C8B-B14F-4D97-AF65-F5344CB8AC3E}">
        <p14:creationId xmlns:p14="http://schemas.microsoft.com/office/powerpoint/2010/main" val="1176138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Rectangle 6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1" name="Group 7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2" name="Oval 7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73" name="Oval 7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75" name="Rectangle 74">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One glowing light bulb in sea of unlit bulbs">
            <a:extLst>
              <a:ext uri="{FF2B5EF4-FFF2-40B4-BE49-F238E27FC236}">
                <a16:creationId xmlns:a16="http://schemas.microsoft.com/office/drawing/2014/main" id="{7226F404-06F3-43E4-AAAB-8294173373E2}"/>
              </a:ext>
            </a:extLst>
          </p:cNvPr>
          <p:cNvPicPr>
            <a:picLocks noChangeAspect="1"/>
          </p:cNvPicPr>
          <p:nvPr/>
        </p:nvPicPr>
        <p:blipFill rotWithShape="1">
          <a:blip r:embed="rId6"/>
          <a:srcRect l="9091" t="31818"/>
          <a:stretch/>
        </p:blipFill>
        <p:spPr>
          <a:xfrm>
            <a:off x="20" y="10"/>
            <a:ext cx="12191980" cy="6857989"/>
          </a:xfrm>
          <a:prstGeom prst="rect">
            <a:avLst/>
          </a:prstGeom>
        </p:spPr>
      </p:pic>
      <p:sp>
        <p:nvSpPr>
          <p:cNvPr id="77" name="Rectangle 76">
            <a:extLst>
              <a:ext uri="{FF2B5EF4-FFF2-40B4-BE49-F238E27FC236}">
                <a16:creationId xmlns:a16="http://schemas.microsoft.com/office/drawing/2014/main" id="{55BE2824-A619-43D4-8CEE-814E76EAC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blipFill dpi="0" rotWithShape="1">
            <a:blip r:embed="rId7">
              <a:alphaModFix amt="17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F757314-8028-429F-A691-15514DF1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531684"/>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CFB0F09-9A6D-4393-94DE-D19BB32FF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669517"/>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1A8FF86-3729-44D9-9029-E0816A7E2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484434"/>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A924F705-30C0-4ED8-9364-62609FAD44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3661"/>
            <a:ext cx="1080904" cy="1080902"/>
            <a:chOff x="9685338" y="4460675"/>
            <a:chExt cx="1080904" cy="1080902"/>
          </a:xfrm>
        </p:grpSpPr>
        <p:sp>
          <p:nvSpPr>
            <p:cNvPr id="86" name="Oval 85">
              <a:extLst>
                <a:ext uri="{FF2B5EF4-FFF2-40B4-BE49-F238E27FC236}">
                  <a16:creationId xmlns:a16="http://schemas.microsoft.com/office/drawing/2014/main" id="{2011EC6B-5921-4E83-802A-C8EDBFF94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7" name="Oval 86">
              <a:extLst>
                <a:ext uri="{FF2B5EF4-FFF2-40B4-BE49-F238E27FC236}">
                  <a16:creationId xmlns:a16="http://schemas.microsoft.com/office/drawing/2014/main" id="{A6591F3A-6CC6-475E-B681-19B2E17DC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Τίτλος 3">
            <a:extLst>
              <a:ext uri="{FF2B5EF4-FFF2-40B4-BE49-F238E27FC236}">
                <a16:creationId xmlns:a16="http://schemas.microsoft.com/office/drawing/2014/main" id="{00F7C7FE-B730-384A-A2FB-269FF73261F7}"/>
              </a:ext>
            </a:extLst>
          </p:cNvPr>
          <p:cNvSpPr>
            <a:spLocks noGrp="1"/>
          </p:cNvSpPr>
          <p:nvPr>
            <p:ph type="title"/>
          </p:nvPr>
        </p:nvSpPr>
        <p:spPr>
          <a:xfrm>
            <a:off x="1051560" y="2612367"/>
            <a:ext cx="9966960" cy="3017156"/>
          </a:xfrm>
        </p:spPr>
        <p:txBody>
          <a:bodyPr vert="horz" lIns="91440" tIns="45720" rIns="91440" bIns="45720" rtlCol="0" anchor="ctr">
            <a:normAutofit/>
          </a:bodyPr>
          <a:lstStyle/>
          <a:p>
            <a:r>
              <a:rPr lang="en-US" sz="7400">
                <a:blipFill dpi="0" rotWithShape="1">
                  <a:blip r:embed="rId4"/>
                  <a:srcRect/>
                  <a:tile tx="6350" ty="-127000" sx="65000" sy="64000" flip="none" algn="tl"/>
                </a:blipFill>
              </a:rPr>
              <a:t>In what ways human nature appears to be ‘designed’ today?</a:t>
            </a:r>
          </a:p>
        </p:txBody>
      </p:sp>
      <p:sp>
        <p:nvSpPr>
          <p:cNvPr id="5" name="Θέση κειμένου 4">
            <a:extLst>
              <a:ext uri="{FF2B5EF4-FFF2-40B4-BE49-F238E27FC236}">
                <a16:creationId xmlns:a16="http://schemas.microsoft.com/office/drawing/2014/main" id="{6FC7FB32-B044-404E-9D2B-93FA956ACD5C}"/>
              </a:ext>
            </a:extLst>
          </p:cNvPr>
          <p:cNvSpPr>
            <a:spLocks noGrp="1"/>
          </p:cNvSpPr>
          <p:nvPr>
            <p:ph type="body" idx="1"/>
          </p:nvPr>
        </p:nvSpPr>
        <p:spPr>
          <a:xfrm>
            <a:off x="1069848" y="5565117"/>
            <a:ext cx="7891272" cy="620015"/>
          </a:xfrm>
          <a:ln>
            <a:noFill/>
          </a:ln>
        </p:spPr>
        <p:txBody>
          <a:bodyPr vert="horz" lIns="91440" tIns="45720" rIns="91440" bIns="45720" rtlCol="0">
            <a:normAutofit/>
          </a:bodyPr>
          <a:lstStyle/>
          <a:p>
            <a:r>
              <a:rPr lang="en-US" sz="2200">
                <a:solidFill>
                  <a:schemeClr val="bg1"/>
                </a:solidFill>
              </a:rPr>
              <a:t>Relevance to today’s world?</a:t>
            </a:r>
          </a:p>
        </p:txBody>
      </p:sp>
    </p:spTree>
    <p:extLst>
      <p:ext uri="{BB962C8B-B14F-4D97-AF65-F5344CB8AC3E}">
        <p14:creationId xmlns:p14="http://schemas.microsoft.com/office/powerpoint/2010/main" val="111256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9" name="Group 48">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50" name="Oval 49">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51" name="Oval 50">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53" name="Rectangle 52">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9950824" y="1092992"/>
            <a:ext cx="2113816" cy="2743200"/>
          </a:xfrm>
        </p:spPr>
        <p:txBody>
          <a:bodyPr vert="horz" lIns="91440" tIns="45720" rIns="91440" bIns="45720" rtlCol="0" anchor="b">
            <a:normAutofit/>
          </a:bodyPr>
          <a:lstStyle/>
          <a:p>
            <a:pPr>
              <a:lnSpc>
                <a:spcPct val="80000"/>
              </a:lnSpc>
            </a:pPr>
            <a:r>
              <a:rPr lang="en-US" sz="7200" dirty="0">
                <a:blipFill dpi="0" rotWithShape="1">
                  <a:blip r:embed="rId4"/>
                  <a:srcRect/>
                  <a:tile tx="6350" ty="-127000" sx="65000" sy="64000" flip="none" algn="tl"/>
                </a:blipFill>
              </a:rPr>
              <a:t>?</a:t>
            </a:r>
          </a:p>
        </p:txBody>
      </p:sp>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6"/>
          <a:srcRect l="22278" r="10552" b="-1"/>
          <a:stretch/>
        </p:blipFill>
        <p:spPr>
          <a:xfrm>
            <a:off x="20" y="10"/>
            <a:ext cx="8040996" cy="6857990"/>
          </a:xfrm>
          <a:prstGeom prst="rect">
            <a:avLst/>
          </a:prstGeom>
        </p:spPr>
      </p:pic>
      <p:grpSp>
        <p:nvGrpSpPr>
          <p:cNvPr id="57" name="Group 56">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58" name="Oval 57">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9" name="Oval 58">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823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14EE97CA-2903-9545-806A-A0684ECCED57}"/>
              </a:ext>
            </a:extLst>
          </p:cNvPr>
          <p:cNvSpPr>
            <a:spLocks noGrp="1"/>
          </p:cNvSpPr>
          <p:nvPr>
            <p:ph type="title"/>
          </p:nvPr>
        </p:nvSpPr>
        <p:spPr>
          <a:xfrm>
            <a:off x="1069848" y="484632"/>
            <a:ext cx="10058400" cy="1609344"/>
          </a:xfrm>
        </p:spPr>
        <p:txBody>
          <a:bodyPr>
            <a:normAutofit/>
          </a:bodyPr>
          <a:lstStyle/>
          <a:p>
            <a:r>
              <a:rPr lang="en-US" dirty="0"/>
              <a:t>Watch the speech at</a:t>
            </a:r>
            <a:endParaRPr lang="el-GR" dirty="0"/>
          </a:p>
        </p:txBody>
      </p:sp>
      <p:pic>
        <p:nvPicPr>
          <p:cNvPr id="5" name="Εικόνα 4" descr="Εικόνα που περιέχει κείμενο, άτομο, οθόνη&#10;&#10;Περιγραφή που δημιουργήθηκε αυτόματα">
            <a:extLst>
              <a:ext uri="{FF2B5EF4-FFF2-40B4-BE49-F238E27FC236}">
                <a16:creationId xmlns:a16="http://schemas.microsoft.com/office/drawing/2014/main" id="{B434AAD7-8A14-8B4E-8332-0D847823815A}"/>
              </a:ext>
            </a:extLst>
          </p:cNvPr>
          <p:cNvPicPr>
            <a:picLocks noChangeAspect="1"/>
          </p:cNvPicPr>
          <p:nvPr/>
        </p:nvPicPr>
        <p:blipFill rotWithShape="1">
          <a:blip r:embed="rId4">
            <a:extLst>
              <a:ext uri="{28A0092B-C50C-407E-A947-70E740481C1C}">
                <a14:useLocalDpi xmlns:a14="http://schemas.microsoft.com/office/drawing/2010/main" val="0"/>
              </a:ext>
            </a:extLst>
          </a:blip>
          <a:srcRect l="17794" r="806" b="2"/>
          <a:stretch/>
        </p:blipFill>
        <p:spPr>
          <a:xfrm>
            <a:off x="1007196" y="2265037"/>
            <a:ext cx="5088800" cy="3907158"/>
          </a:xfrm>
          <a:prstGeom prst="rect">
            <a:avLst/>
          </a:prstGeom>
        </p:spPr>
      </p:pic>
      <p:sp>
        <p:nvSpPr>
          <p:cNvPr id="3" name="Θέση περιεχομένου 2">
            <a:extLst>
              <a:ext uri="{FF2B5EF4-FFF2-40B4-BE49-F238E27FC236}">
                <a16:creationId xmlns:a16="http://schemas.microsoft.com/office/drawing/2014/main" id="{E78581B4-AD3E-5B46-86D5-8EC1FC084AD8}"/>
              </a:ext>
            </a:extLst>
          </p:cNvPr>
          <p:cNvSpPr>
            <a:spLocks noGrp="1"/>
          </p:cNvSpPr>
          <p:nvPr>
            <p:ph idx="1"/>
          </p:nvPr>
        </p:nvSpPr>
        <p:spPr>
          <a:xfrm>
            <a:off x="6496216" y="2320412"/>
            <a:ext cx="4632031" cy="3851787"/>
          </a:xfrm>
        </p:spPr>
        <p:txBody>
          <a:bodyPr anchor="ctr">
            <a:normAutofit/>
          </a:bodyPr>
          <a:lstStyle/>
          <a:p>
            <a:r>
              <a:rPr lang="en-US" dirty="0">
                <a:hlinkClick r:id="rId5"/>
              </a:rPr>
              <a:t>https://www.ted.com/talks/barry_schwartz_the_way_we_think_about_work_is_broken</a:t>
            </a:r>
            <a:endParaRPr lang="en-US" dirty="0"/>
          </a:p>
          <a:p>
            <a:endParaRPr lang="en-US" dirty="0"/>
          </a:p>
          <a:p>
            <a:endParaRPr lang="el-GR" dirty="0"/>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009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F9848F8A-451D-401C-9D19-174AAE9BB32E}"/>
              </a:ext>
            </a:extLst>
          </p:cNvPr>
          <p:cNvSpPr>
            <a:spLocks noGrp="1"/>
          </p:cNvSpPr>
          <p:nvPr>
            <p:ph type="title"/>
          </p:nvPr>
        </p:nvSpPr>
        <p:spPr>
          <a:xfrm>
            <a:off x="1069848" y="484632"/>
            <a:ext cx="10058400" cy="1609344"/>
          </a:xfrm>
        </p:spPr>
        <p:txBody>
          <a:bodyPr>
            <a:normAutofit/>
          </a:bodyPr>
          <a:lstStyle/>
          <a:p>
            <a:r>
              <a:rPr lang="en-US" sz="3600" dirty="0"/>
              <a:t>Listen for the answers to these questions … </a:t>
            </a:r>
          </a:p>
        </p:txBody>
      </p:sp>
      <p:sp>
        <p:nvSpPr>
          <p:cNvPr id="3" name="Θέση περιεχομένου 2">
            <a:extLst>
              <a:ext uri="{FF2B5EF4-FFF2-40B4-BE49-F238E27FC236}">
                <a16:creationId xmlns:a16="http://schemas.microsoft.com/office/drawing/2014/main" id="{7E209F28-D592-40A0-915E-F3F87994FDA3}"/>
              </a:ext>
            </a:extLst>
          </p:cNvPr>
          <p:cNvSpPr>
            <a:spLocks noGrp="1"/>
          </p:cNvSpPr>
          <p:nvPr>
            <p:ph idx="1"/>
          </p:nvPr>
        </p:nvSpPr>
        <p:spPr>
          <a:xfrm>
            <a:off x="1069848" y="2320413"/>
            <a:ext cx="10058400" cy="3909268"/>
          </a:xfrm>
        </p:spPr>
        <p:txBody>
          <a:bodyPr>
            <a:normAutofit fontScale="70000" lnSpcReduction="20000"/>
          </a:bodyPr>
          <a:lstStyle/>
          <a:p>
            <a:pPr marL="0" indent="0">
              <a:buNone/>
            </a:pPr>
            <a:r>
              <a:rPr lang="en-US" sz="3600" dirty="0"/>
              <a:t>He asks and answers these questions. Write down the answers </a:t>
            </a:r>
          </a:p>
          <a:p>
            <a:pPr marL="0" indent="0">
              <a:buNone/>
            </a:pPr>
            <a:endParaRPr lang="en-US" sz="3600" dirty="0"/>
          </a:p>
          <a:p>
            <a:r>
              <a:rPr lang="en-US" sz="3600" dirty="0"/>
              <a:t>Why do we work?</a:t>
            </a:r>
          </a:p>
          <a:p>
            <a:r>
              <a:rPr lang="en-US" sz="3600" dirty="0">
                <a:effectLst/>
                <a:ea typeface="Calibri" panose="020F0502020204030204" pitchFamily="34" charset="0"/>
                <a:cs typeface="Times New Roman" panose="02020603050405020304" pitchFamily="18" charset="0"/>
              </a:rPr>
              <a:t>Why is it that as capitalism developed, it created a mode of production, of goods and services, in which all the nonmaterial satisfactions that might come from work were eliminated?</a:t>
            </a:r>
            <a:endParaRPr lang="en-US" sz="3600" dirty="0"/>
          </a:p>
          <a:p>
            <a:endParaRPr lang="en-US" sz="1700" dirty="0">
              <a:latin typeface="Calibri" panose="020F0502020204030204" pitchFamily="34" charset="0"/>
              <a:cs typeface="Times New Roman" panose="02020603050405020304" pitchFamily="18" charset="0"/>
            </a:endParaRPr>
          </a:p>
          <a:p>
            <a:endParaRPr lang="en-US" sz="1700" dirty="0">
              <a:latin typeface="Calibri" panose="020F0502020204030204" pitchFamily="34" charset="0"/>
              <a:cs typeface="Times New Roman" panose="02020603050405020304" pitchFamily="18" charset="0"/>
            </a:endParaRPr>
          </a:p>
          <a:p>
            <a:endParaRPr lang="en-US" sz="1700" dirty="0">
              <a:latin typeface="Calibri" panose="020F0502020204030204" pitchFamily="34" charset="0"/>
              <a:cs typeface="Times New Roman" panose="02020603050405020304" pitchFamily="18" charset="0"/>
            </a:endParaRPr>
          </a:p>
          <a:p>
            <a:pPr marL="0" indent="0">
              <a:buNone/>
            </a:pPr>
            <a:r>
              <a:rPr lang="en-US" sz="1700" dirty="0">
                <a:latin typeface="Calibri" panose="020F0502020204030204" pitchFamily="34" charset="0"/>
                <a:cs typeface="Times New Roman" panose="02020603050405020304" pitchFamily="18" charset="0"/>
              </a:rPr>
              <a:t> </a:t>
            </a:r>
            <a:endParaRPr lang="en-US"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409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317935D5-E363-4A65-A0F9-49B23703E7B5}"/>
              </a:ext>
            </a:extLst>
          </p:cNvPr>
          <p:cNvSpPr>
            <a:spLocks noGrp="1"/>
          </p:cNvSpPr>
          <p:nvPr>
            <p:ph type="body" idx="1"/>
          </p:nvPr>
        </p:nvSpPr>
        <p:spPr/>
        <p:txBody>
          <a:bodyPr/>
          <a:lstStyle/>
          <a:p>
            <a:pPr algn="ctr"/>
            <a:r>
              <a:rPr lang="en-US" dirty="0"/>
              <a:t>Adam Smith	</a:t>
            </a:r>
          </a:p>
        </p:txBody>
      </p:sp>
      <p:sp>
        <p:nvSpPr>
          <p:cNvPr id="6" name="Θέση περιεχομένου 5">
            <a:extLst>
              <a:ext uri="{FF2B5EF4-FFF2-40B4-BE49-F238E27FC236}">
                <a16:creationId xmlns:a16="http://schemas.microsoft.com/office/drawing/2014/main" id="{C5246C5F-A1F5-47EA-A74D-058DF2A3DF6B}"/>
              </a:ext>
            </a:extLst>
          </p:cNvPr>
          <p:cNvSpPr>
            <a:spLocks noGrp="1"/>
          </p:cNvSpPr>
          <p:nvPr>
            <p:ph sz="half" idx="2"/>
          </p:nvPr>
        </p:nvSpPr>
        <p:spPr/>
        <p:txBody>
          <a:bodyPr/>
          <a:lstStyle/>
          <a:p>
            <a:endParaRPr lang="en-US" dirty="0"/>
          </a:p>
        </p:txBody>
      </p:sp>
      <p:sp>
        <p:nvSpPr>
          <p:cNvPr id="7" name="Θέση κειμένου 6">
            <a:extLst>
              <a:ext uri="{FF2B5EF4-FFF2-40B4-BE49-F238E27FC236}">
                <a16:creationId xmlns:a16="http://schemas.microsoft.com/office/drawing/2014/main" id="{E420BBBB-3809-4369-BFA7-3373A5B440EA}"/>
              </a:ext>
            </a:extLst>
          </p:cNvPr>
          <p:cNvSpPr>
            <a:spLocks noGrp="1"/>
          </p:cNvSpPr>
          <p:nvPr>
            <p:ph type="body" sz="quarter" idx="3"/>
          </p:nvPr>
        </p:nvSpPr>
        <p:spPr/>
        <p:txBody>
          <a:bodyPr/>
          <a:lstStyle/>
          <a:p>
            <a:pPr algn="ctr"/>
            <a:r>
              <a:rPr lang="en-US" dirty="0"/>
              <a:t>Clifford Geertz </a:t>
            </a:r>
          </a:p>
        </p:txBody>
      </p:sp>
      <p:sp>
        <p:nvSpPr>
          <p:cNvPr id="8" name="Θέση περιεχομένου 7">
            <a:extLst>
              <a:ext uri="{FF2B5EF4-FFF2-40B4-BE49-F238E27FC236}">
                <a16:creationId xmlns:a16="http://schemas.microsoft.com/office/drawing/2014/main" id="{C3DABBEF-25AD-4E14-9BC9-5DD66BB0429F}"/>
              </a:ext>
            </a:extLst>
          </p:cNvPr>
          <p:cNvSpPr>
            <a:spLocks noGrp="1"/>
          </p:cNvSpPr>
          <p:nvPr>
            <p:ph sz="quarter" idx="4"/>
          </p:nvPr>
        </p:nvSpPr>
        <p:spPr/>
        <p:txBody>
          <a:bodyPr/>
          <a:lstStyle/>
          <a:p>
            <a:endParaRPr lang="en-US" dirty="0"/>
          </a:p>
        </p:txBody>
      </p:sp>
      <p:sp>
        <p:nvSpPr>
          <p:cNvPr id="4" name="Τίτλος 3">
            <a:extLst>
              <a:ext uri="{FF2B5EF4-FFF2-40B4-BE49-F238E27FC236}">
                <a16:creationId xmlns:a16="http://schemas.microsoft.com/office/drawing/2014/main" id="{F2807CFF-9414-43E2-96F9-E88AA2439257}"/>
              </a:ext>
            </a:extLst>
          </p:cNvPr>
          <p:cNvSpPr>
            <a:spLocks noGrp="1"/>
          </p:cNvSpPr>
          <p:nvPr>
            <p:ph type="title"/>
          </p:nvPr>
        </p:nvSpPr>
        <p:spPr/>
        <p:txBody>
          <a:bodyPr>
            <a:normAutofit/>
          </a:bodyPr>
          <a:lstStyle/>
          <a:p>
            <a:r>
              <a:rPr lang="en-US" dirty="0"/>
              <a:t>Theories </a:t>
            </a:r>
            <a:br>
              <a:rPr lang="en-US" dirty="0"/>
            </a:br>
            <a:r>
              <a:rPr lang="en-US" dirty="0"/>
              <a:t>about human nature</a:t>
            </a:r>
          </a:p>
        </p:txBody>
      </p:sp>
      <p:sp>
        <p:nvSpPr>
          <p:cNvPr id="9" name="Φυσαλίδα ομιλίας: Ορθογώνιο με στρογγυλεμένες γωνίες 8">
            <a:extLst>
              <a:ext uri="{FF2B5EF4-FFF2-40B4-BE49-F238E27FC236}">
                <a16:creationId xmlns:a16="http://schemas.microsoft.com/office/drawing/2014/main" id="{CCB1E2D4-FB25-4A69-88AA-DA74E0CF983A}"/>
              </a:ext>
            </a:extLst>
          </p:cNvPr>
          <p:cNvSpPr/>
          <p:nvPr/>
        </p:nvSpPr>
        <p:spPr>
          <a:xfrm>
            <a:off x="10038291" y="315510"/>
            <a:ext cx="1837189" cy="1778466"/>
          </a:xfrm>
          <a:prstGeom prst="wedgeRoundRectCallout">
            <a:avLst>
              <a:gd name="adj1" fmla="val -234182"/>
              <a:gd name="adj2" fmla="val 70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 as many terms as you can related to these theories </a:t>
            </a:r>
          </a:p>
        </p:txBody>
      </p:sp>
    </p:spTree>
    <p:extLst>
      <p:ext uri="{BB962C8B-B14F-4D97-AF65-F5344CB8AC3E}">
        <p14:creationId xmlns:p14="http://schemas.microsoft.com/office/powerpoint/2010/main" val="415446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317935D5-E363-4A65-A0F9-49B23703E7B5}"/>
              </a:ext>
            </a:extLst>
          </p:cNvPr>
          <p:cNvSpPr>
            <a:spLocks noGrp="1"/>
          </p:cNvSpPr>
          <p:nvPr>
            <p:ph type="body" idx="1"/>
          </p:nvPr>
        </p:nvSpPr>
        <p:spPr/>
        <p:txBody>
          <a:bodyPr/>
          <a:lstStyle/>
          <a:p>
            <a:pPr algn="ctr"/>
            <a:r>
              <a:rPr lang="en-US" dirty="0"/>
              <a:t>Adam Smith	</a:t>
            </a:r>
          </a:p>
        </p:txBody>
      </p:sp>
      <p:sp>
        <p:nvSpPr>
          <p:cNvPr id="6" name="Θέση περιεχομένου 5">
            <a:extLst>
              <a:ext uri="{FF2B5EF4-FFF2-40B4-BE49-F238E27FC236}">
                <a16:creationId xmlns:a16="http://schemas.microsoft.com/office/drawing/2014/main" id="{C5246C5F-A1F5-47EA-A74D-058DF2A3DF6B}"/>
              </a:ext>
            </a:extLst>
          </p:cNvPr>
          <p:cNvSpPr>
            <a:spLocks noGrp="1"/>
          </p:cNvSpPr>
          <p:nvPr>
            <p:ph sz="half" idx="2"/>
          </p:nvPr>
        </p:nvSpPr>
        <p:spPr/>
        <p:txBody>
          <a:bodyPr>
            <a:normAutofit/>
          </a:bodyPr>
          <a:lstStyle/>
          <a:p>
            <a:r>
              <a:rPr lang="en-US" dirty="0"/>
              <a:t>Factory system</a:t>
            </a:r>
          </a:p>
          <a:p>
            <a:r>
              <a:rPr lang="en-US" dirty="0"/>
              <a:t>Assembly line</a:t>
            </a:r>
          </a:p>
          <a:p>
            <a:r>
              <a:rPr lang="en-US" dirty="0"/>
              <a:t>Division of </a:t>
            </a:r>
            <a:r>
              <a:rPr lang="en-US" dirty="0" err="1"/>
              <a:t>labour</a:t>
            </a:r>
            <a:endParaRPr lang="en-US" dirty="0"/>
          </a:p>
          <a:p>
            <a:r>
              <a:rPr lang="en-US" dirty="0"/>
              <a:t>Demeaning, soulless work</a:t>
            </a:r>
          </a:p>
          <a:p>
            <a:r>
              <a:rPr lang="en-US" dirty="0"/>
              <a:t>Becoming stupid</a:t>
            </a:r>
          </a:p>
          <a:p>
            <a:endParaRPr lang="en-US" dirty="0"/>
          </a:p>
        </p:txBody>
      </p:sp>
      <p:sp>
        <p:nvSpPr>
          <p:cNvPr id="7" name="Θέση κειμένου 6">
            <a:extLst>
              <a:ext uri="{FF2B5EF4-FFF2-40B4-BE49-F238E27FC236}">
                <a16:creationId xmlns:a16="http://schemas.microsoft.com/office/drawing/2014/main" id="{E420BBBB-3809-4369-BFA7-3373A5B440EA}"/>
              </a:ext>
            </a:extLst>
          </p:cNvPr>
          <p:cNvSpPr>
            <a:spLocks noGrp="1"/>
          </p:cNvSpPr>
          <p:nvPr>
            <p:ph type="body" sz="quarter" idx="3"/>
          </p:nvPr>
        </p:nvSpPr>
        <p:spPr/>
        <p:txBody>
          <a:bodyPr/>
          <a:lstStyle/>
          <a:p>
            <a:pPr algn="ctr"/>
            <a:r>
              <a:rPr lang="en-US" dirty="0"/>
              <a:t>Clifford Geertz </a:t>
            </a:r>
          </a:p>
        </p:txBody>
      </p:sp>
      <p:sp>
        <p:nvSpPr>
          <p:cNvPr id="8" name="Θέση περιεχομένου 7">
            <a:extLst>
              <a:ext uri="{FF2B5EF4-FFF2-40B4-BE49-F238E27FC236}">
                <a16:creationId xmlns:a16="http://schemas.microsoft.com/office/drawing/2014/main" id="{C3DABBEF-25AD-4E14-9BC9-5DD66BB0429F}"/>
              </a:ext>
            </a:extLst>
          </p:cNvPr>
          <p:cNvSpPr>
            <a:spLocks noGrp="1"/>
          </p:cNvSpPr>
          <p:nvPr>
            <p:ph sz="quarter" idx="4"/>
          </p:nvPr>
        </p:nvSpPr>
        <p:spPr/>
        <p:txBody>
          <a:bodyPr>
            <a:normAutofit/>
          </a:bodyPr>
          <a:lstStyle/>
          <a:p>
            <a:r>
              <a:rPr lang="en-US" dirty="0"/>
              <a:t>Humans: unfinished animals</a:t>
            </a:r>
          </a:p>
          <a:p>
            <a:r>
              <a:rPr lang="en-US" dirty="0"/>
              <a:t>Products of society</a:t>
            </a:r>
          </a:p>
          <a:p>
            <a:r>
              <a:rPr lang="en-US" dirty="0"/>
              <a:t>Created rather than discovered </a:t>
            </a:r>
          </a:p>
          <a:p>
            <a:r>
              <a:rPr lang="en-US" dirty="0"/>
              <a:t>Designed by institutions </a:t>
            </a:r>
          </a:p>
        </p:txBody>
      </p:sp>
      <p:sp>
        <p:nvSpPr>
          <p:cNvPr id="4" name="Τίτλος 3">
            <a:extLst>
              <a:ext uri="{FF2B5EF4-FFF2-40B4-BE49-F238E27FC236}">
                <a16:creationId xmlns:a16="http://schemas.microsoft.com/office/drawing/2014/main" id="{F2807CFF-9414-43E2-96F9-E88AA2439257}"/>
              </a:ext>
            </a:extLst>
          </p:cNvPr>
          <p:cNvSpPr>
            <a:spLocks noGrp="1"/>
          </p:cNvSpPr>
          <p:nvPr>
            <p:ph type="title"/>
          </p:nvPr>
        </p:nvSpPr>
        <p:spPr/>
        <p:txBody>
          <a:bodyPr>
            <a:normAutofit/>
          </a:bodyPr>
          <a:lstStyle/>
          <a:p>
            <a:pPr algn="ctr"/>
            <a:r>
              <a:rPr lang="en-US" dirty="0"/>
              <a:t>Theories </a:t>
            </a:r>
            <a:br>
              <a:rPr lang="en-US" dirty="0"/>
            </a:br>
            <a:r>
              <a:rPr lang="en-US" dirty="0"/>
              <a:t>about human nature  </a:t>
            </a:r>
            <a:r>
              <a:rPr lang="en-US" sz="1800" dirty="0">
                <a:solidFill>
                  <a:srgbClr val="FF0000"/>
                </a:solidFill>
              </a:rPr>
              <a:t>KEY</a:t>
            </a:r>
            <a:endParaRPr lang="en-US" dirty="0">
              <a:solidFill>
                <a:srgbClr val="FF0000"/>
              </a:solidFill>
            </a:endParaRPr>
          </a:p>
        </p:txBody>
      </p:sp>
    </p:spTree>
    <p:extLst>
      <p:ext uri="{BB962C8B-B14F-4D97-AF65-F5344CB8AC3E}">
        <p14:creationId xmlns:p14="http://schemas.microsoft.com/office/powerpoint/2010/main" val="326304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Question mark on green pastel background">
            <a:extLst>
              <a:ext uri="{FF2B5EF4-FFF2-40B4-BE49-F238E27FC236}">
                <a16:creationId xmlns:a16="http://schemas.microsoft.com/office/drawing/2014/main" id="{2B957DD7-34EC-4BB8-B9BB-094C5793C1C3}"/>
              </a:ext>
            </a:extLst>
          </p:cNvPr>
          <p:cNvPicPr>
            <a:picLocks noChangeAspect="1"/>
          </p:cNvPicPr>
          <p:nvPr/>
        </p:nvPicPr>
        <p:blipFill rotWithShape="1">
          <a:blip r:embed="rId2">
            <a:duotone>
              <a:schemeClr val="accent5">
                <a:shade val="45000"/>
                <a:satMod val="135000"/>
              </a:schemeClr>
              <a:prstClr val="white"/>
            </a:duotone>
          </a:blip>
          <a:srcRect t="3582" b="21418"/>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C0C4817-016C-FE4F-93AA-30358D51D480}"/>
              </a:ext>
            </a:extLst>
          </p:cNvPr>
          <p:cNvSpPr>
            <a:spLocks noGrp="1"/>
          </p:cNvSpPr>
          <p:nvPr>
            <p:ph type="title"/>
          </p:nvPr>
        </p:nvSpPr>
        <p:spPr>
          <a:xfrm>
            <a:off x="1069848" y="484632"/>
            <a:ext cx="10058400" cy="1609344"/>
          </a:xfrm>
        </p:spPr>
        <p:txBody>
          <a:bodyPr>
            <a:normAutofit/>
          </a:bodyPr>
          <a:lstStyle/>
          <a:p>
            <a:r>
              <a:rPr lang="en-US" dirty="0"/>
              <a:t>Answer the questions</a:t>
            </a:r>
            <a:endParaRPr lang="el-GR" dirty="0"/>
          </a:p>
        </p:txBody>
      </p:sp>
      <p:sp>
        <p:nvSpPr>
          <p:cNvPr id="3" name="Θέση περιεχομένου 2">
            <a:extLst>
              <a:ext uri="{FF2B5EF4-FFF2-40B4-BE49-F238E27FC236}">
                <a16:creationId xmlns:a16="http://schemas.microsoft.com/office/drawing/2014/main" id="{7715FC0A-59FD-AC47-A0B3-6DABFAE691E3}"/>
              </a:ext>
            </a:extLst>
          </p:cNvPr>
          <p:cNvSpPr>
            <a:spLocks noGrp="1"/>
          </p:cNvSpPr>
          <p:nvPr>
            <p:ph idx="1"/>
          </p:nvPr>
        </p:nvSpPr>
        <p:spPr>
          <a:xfrm>
            <a:off x="1069848" y="2121408"/>
            <a:ext cx="10058400" cy="1778239"/>
          </a:xfrm>
        </p:spPr>
        <p:txBody>
          <a:bodyPr>
            <a:normAutofit/>
          </a:bodyPr>
          <a:lstStyle/>
          <a:p>
            <a:r>
              <a:rPr lang="en-US" sz="2800" dirty="0"/>
              <a:t>What two false ideas does he talk about?</a:t>
            </a:r>
          </a:p>
          <a:p>
            <a:r>
              <a:rPr lang="en-US" sz="2800" dirty="0"/>
              <a:t>Why are false ideas dangerous?</a:t>
            </a:r>
            <a:endParaRPr lang="el-GR" sz="2800" dirty="0"/>
          </a:p>
        </p:txBody>
      </p:sp>
      <p:grpSp>
        <p:nvGrpSpPr>
          <p:cNvPr id="13" name="Group 12">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1455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831B0079-37A5-4F4E-9BF9-92DD11341297}"/>
              </a:ext>
            </a:extLst>
          </p:cNvPr>
          <p:cNvSpPr>
            <a:spLocks noGrp="1"/>
          </p:cNvSpPr>
          <p:nvPr>
            <p:ph type="body" idx="1"/>
          </p:nvPr>
        </p:nvSpPr>
        <p:spPr/>
        <p:txBody>
          <a:bodyPr/>
          <a:lstStyle/>
          <a:p>
            <a:r>
              <a:rPr lang="en-US" dirty="0"/>
              <a:t>source</a:t>
            </a:r>
          </a:p>
        </p:txBody>
      </p:sp>
      <p:sp>
        <p:nvSpPr>
          <p:cNvPr id="6" name="Θέση περιεχομένου 5">
            <a:extLst>
              <a:ext uri="{FF2B5EF4-FFF2-40B4-BE49-F238E27FC236}">
                <a16:creationId xmlns:a16="http://schemas.microsoft.com/office/drawing/2014/main" id="{43AE7E08-1836-4D3C-895A-FACB312B11C4}"/>
              </a:ext>
            </a:extLst>
          </p:cNvPr>
          <p:cNvSpPr>
            <a:spLocks noGrp="1"/>
          </p:cNvSpPr>
          <p:nvPr>
            <p:ph sz="half" idx="2"/>
          </p:nvPr>
        </p:nvSpPr>
        <p:spPr/>
        <p:txBody>
          <a:bodyPr/>
          <a:lstStyle/>
          <a:p>
            <a:endParaRPr lang="en-US" dirty="0"/>
          </a:p>
        </p:txBody>
      </p:sp>
      <p:sp>
        <p:nvSpPr>
          <p:cNvPr id="7" name="Θέση κειμένου 6">
            <a:extLst>
              <a:ext uri="{FF2B5EF4-FFF2-40B4-BE49-F238E27FC236}">
                <a16:creationId xmlns:a16="http://schemas.microsoft.com/office/drawing/2014/main" id="{EF44889F-BADA-41BB-9E5D-588993542F05}"/>
              </a:ext>
            </a:extLst>
          </p:cNvPr>
          <p:cNvSpPr>
            <a:spLocks noGrp="1"/>
          </p:cNvSpPr>
          <p:nvPr>
            <p:ph type="body" sz="quarter" idx="3"/>
          </p:nvPr>
        </p:nvSpPr>
        <p:spPr/>
        <p:txBody>
          <a:bodyPr/>
          <a:lstStyle/>
          <a:p>
            <a:r>
              <a:rPr lang="en-US" dirty="0"/>
              <a:t>result </a:t>
            </a:r>
          </a:p>
        </p:txBody>
      </p:sp>
      <p:sp>
        <p:nvSpPr>
          <p:cNvPr id="8" name="Θέση περιεχομένου 7">
            <a:extLst>
              <a:ext uri="{FF2B5EF4-FFF2-40B4-BE49-F238E27FC236}">
                <a16:creationId xmlns:a16="http://schemas.microsoft.com/office/drawing/2014/main" id="{44C70DD9-6588-4E51-A935-42A2E1EA47FB}"/>
              </a:ext>
            </a:extLst>
          </p:cNvPr>
          <p:cNvSpPr>
            <a:spLocks noGrp="1"/>
          </p:cNvSpPr>
          <p:nvPr>
            <p:ph sz="quarter" idx="4"/>
          </p:nvPr>
        </p:nvSpPr>
        <p:spPr/>
        <p:txBody>
          <a:bodyPr/>
          <a:lstStyle/>
          <a:p>
            <a:endParaRPr lang="en-US" dirty="0"/>
          </a:p>
        </p:txBody>
      </p:sp>
      <p:sp>
        <p:nvSpPr>
          <p:cNvPr id="4" name="Τίτλος 3">
            <a:extLst>
              <a:ext uri="{FF2B5EF4-FFF2-40B4-BE49-F238E27FC236}">
                <a16:creationId xmlns:a16="http://schemas.microsoft.com/office/drawing/2014/main" id="{11F27E79-C5F5-4B7A-802E-EFEDC7C63847}"/>
              </a:ext>
            </a:extLst>
          </p:cNvPr>
          <p:cNvSpPr>
            <a:spLocks noGrp="1"/>
          </p:cNvSpPr>
          <p:nvPr>
            <p:ph type="title"/>
          </p:nvPr>
        </p:nvSpPr>
        <p:spPr/>
        <p:txBody>
          <a:bodyPr/>
          <a:lstStyle/>
          <a:p>
            <a:pPr algn="ctr"/>
            <a:r>
              <a:rPr lang="en-US" dirty="0"/>
              <a:t>Sources of poverty</a:t>
            </a:r>
          </a:p>
        </p:txBody>
      </p:sp>
    </p:spTree>
    <p:extLst>
      <p:ext uri="{BB962C8B-B14F-4D97-AF65-F5344CB8AC3E}">
        <p14:creationId xmlns:p14="http://schemas.microsoft.com/office/powerpoint/2010/main" val="179594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831B0079-37A5-4F4E-9BF9-92DD11341297}"/>
              </a:ext>
            </a:extLst>
          </p:cNvPr>
          <p:cNvSpPr>
            <a:spLocks noGrp="1"/>
          </p:cNvSpPr>
          <p:nvPr>
            <p:ph type="body" idx="1"/>
          </p:nvPr>
        </p:nvSpPr>
        <p:spPr/>
        <p:txBody>
          <a:bodyPr/>
          <a:lstStyle/>
          <a:p>
            <a:pPr algn="ctr"/>
            <a:r>
              <a:rPr lang="en-US" dirty="0"/>
              <a:t>source</a:t>
            </a:r>
          </a:p>
        </p:txBody>
      </p:sp>
      <p:sp>
        <p:nvSpPr>
          <p:cNvPr id="6" name="Θέση περιεχομένου 5">
            <a:extLst>
              <a:ext uri="{FF2B5EF4-FFF2-40B4-BE49-F238E27FC236}">
                <a16:creationId xmlns:a16="http://schemas.microsoft.com/office/drawing/2014/main" id="{43AE7E08-1836-4D3C-895A-FACB312B11C4}"/>
              </a:ext>
            </a:extLst>
          </p:cNvPr>
          <p:cNvSpPr>
            <a:spLocks noGrp="1"/>
          </p:cNvSpPr>
          <p:nvPr>
            <p:ph sz="half" idx="2"/>
          </p:nvPr>
        </p:nvSpPr>
        <p:spPr/>
        <p:txBody>
          <a:bodyPr/>
          <a:lstStyle/>
          <a:p>
            <a:r>
              <a:rPr lang="en-US" dirty="0"/>
              <a:t>God</a:t>
            </a:r>
          </a:p>
          <a:p>
            <a:r>
              <a:rPr lang="en-US" dirty="0"/>
              <a:t>Your inadequacy</a:t>
            </a:r>
          </a:p>
          <a:p>
            <a:r>
              <a:rPr lang="en-US" dirty="0"/>
              <a:t>Oppression </a:t>
            </a:r>
          </a:p>
        </p:txBody>
      </p:sp>
      <p:sp>
        <p:nvSpPr>
          <p:cNvPr id="7" name="Θέση κειμένου 6">
            <a:extLst>
              <a:ext uri="{FF2B5EF4-FFF2-40B4-BE49-F238E27FC236}">
                <a16:creationId xmlns:a16="http://schemas.microsoft.com/office/drawing/2014/main" id="{EF44889F-BADA-41BB-9E5D-588993542F05}"/>
              </a:ext>
            </a:extLst>
          </p:cNvPr>
          <p:cNvSpPr>
            <a:spLocks noGrp="1"/>
          </p:cNvSpPr>
          <p:nvPr>
            <p:ph type="body" sz="quarter" idx="3"/>
          </p:nvPr>
        </p:nvSpPr>
        <p:spPr/>
        <p:txBody>
          <a:bodyPr/>
          <a:lstStyle/>
          <a:p>
            <a:pPr algn="ctr"/>
            <a:r>
              <a:rPr lang="en-US" dirty="0"/>
              <a:t>Result/ Action </a:t>
            </a:r>
          </a:p>
        </p:txBody>
      </p:sp>
      <p:sp>
        <p:nvSpPr>
          <p:cNvPr id="8" name="Θέση περιεχομένου 7">
            <a:extLst>
              <a:ext uri="{FF2B5EF4-FFF2-40B4-BE49-F238E27FC236}">
                <a16:creationId xmlns:a16="http://schemas.microsoft.com/office/drawing/2014/main" id="{44C70DD9-6588-4E51-A935-42A2E1EA47FB}"/>
              </a:ext>
            </a:extLst>
          </p:cNvPr>
          <p:cNvSpPr>
            <a:spLocks noGrp="1"/>
          </p:cNvSpPr>
          <p:nvPr>
            <p:ph sz="quarter" idx="4"/>
          </p:nvPr>
        </p:nvSpPr>
        <p:spPr/>
        <p:txBody>
          <a:bodyPr/>
          <a:lstStyle/>
          <a:p>
            <a:r>
              <a:rPr lang="en-US" dirty="0"/>
              <a:t>Prayer</a:t>
            </a:r>
          </a:p>
          <a:p>
            <a:r>
              <a:rPr lang="en-US" dirty="0"/>
              <a:t>Feeling of despair</a:t>
            </a:r>
          </a:p>
          <a:p>
            <a:r>
              <a:rPr lang="en-US" dirty="0"/>
              <a:t>Revolution </a:t>
            </a:r>
          </a:p>
        </p:txBody>
      </p:sp>
      <p:sp>
        <p:nvSpPr>
          <p:cNvPr id="4" name="Τίτλος 3">
            <a:extLst>
              <a:ext uri="{FF2B5EF4-FFF2-40B4-BE49-F238E27FC236}">
                <a16:creationId xmlns:a16="http://schemas.microsoft.com/office/drawing/2014/main" id="{11F27E79-C5F5-4B7A-802E-EFEDC7C63847}"/>
              </a:ext>
            </a:extLst>
          </p:cNvPr>
          <p:cNvSpPr>
            <a:spLocks noGrp="1"/>
          </p:cNvSpPr>
          <p:nvPr>
            <p:ph type="title"/>
          </p:nvPr>
        </p:nvSpPr>
        <p:spPr/>
        <p:txBody>
          <a:bodyPr/>
          <a:lstStyle/>
          <a:p>
            <a:pPr algn="ctr"/>
            <a:r>
              <a:rPr lang="en-US" dirty="0"/>
              <a:t>Sources of poverty   </a:t>
            </a:r>
            <a:r>
              <a:rPr lang="en-US" sz="1800" dirty="0">
                <a:solidFill>
                  <a:srgbClr val="FF0000"/>
                </a:solidFill>
              </a:rPr>
              <a:t>KEY</a:t>
            </a:r>
            <a:endParaRPr lang="en-US" dirty="0">
              <a:solidFill>
                <a:srgbClr val="FF0000"/>
              </a:solidFill>
            </a:endParaRPr>
          </a:p>
        </p:txBody>
      </p:sp>
    </p:spTree>
    <p:extLst>
      <p:ext uri="{BB962C8B-B14F-4D97-AF65-F5344CB8AC3E}">
        <p14:creationId xmlns:p14="http://schemas.microsoft.com/office/powerpoint/2010/main" val="2108529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41</TotalTime>
  <Words>978</Words>
  <Application>Microsoft Macintosh PowerPoint</Application>
  <PresentationFormat>Ευρεία οθόνη</PresentationFormat>
  <Paragraphs>90</Paragraphs>
  <Slides>18</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18</vt:i4>
      </vt:variant>
    </vt:vector>
  </HeadingPairs>
  <TitlesOfParts>
    <vt:vector size="25" baseType="lpstr">
      <vt:lpstr>Calibri</vt:lpstr>
      <vt:lpstr>Cambria</vt:lpstr>
      <vt:lpstr>Rockwell</vt:lpstr>
      <vt:lpstr>Rockwell Condensed</vt:lpstr>
      <vt:lpstr>Rockwell Extra Bold</vt:lpstr>
      <vt:lpstr>Wingdings</vt:lpstr>
      <vt:lpstr>Ξυλογραφία</vt:lpstr>
      <vt:lpstr>The way we think about work is broken </vt:lpstr>
      <vt:lpstr>?</vt:lpstr>
      <vt:lpstr>Watch the speech at</vt:lpstr>
      <vt:lpstr>Listen for the answers to these questions … </vt:lpstr>
      <vt:lpstr>Theories  about human nature</vt:lpstr>
      <vt:lpstr>Theories  about human nature  KEY</vt:lpstr>
      <vt:lpstr>Answer the questions</vt:lpstr>
      <vt:lpstr>Sources of poverty</vt:lpstr>
      <vt:lpstr>Sources of poverty   KEY</vt:lpstr>
      <vt:lpstr>What speech strategies are used in thE following?</vt:lpstr>
      <vt:lpstr>What speech strategies are used in thE following?</vt:lpstr>
      <vt:lpstr>What speech strategies are used in thE following?</vt:lpstr>
      <vt:lpstr>What speech strategies are used in thE following?</vt:lpstr>
      <vt:lpstr>Contrasts:  adjectives related to work  </vt:lpstr>
      <vt:lpstr>contrasts: adjectives related to work  KEY  </vt:lpstr>
      <vt:lpstr>What is the purpose of the speaker?</vt:lpstr>
      <vt:lpstr>Critical thinking</vt:lpstr>
      <vt:lpstr>In what ways human nature appears to be ‘designed’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we think about work is broken </dc:title>
  <dc:creator>Ifigeneia Machili</dc:creator>
  <cp:lastModifiedBy>Ifigeneia Machili</cp:lastModifiedBy>
  <cp:revision>3</cp:revision>
  <dcterms:created xsi:type="dcterms:W3CDTF">2021-03-16T09:21:15Z</dcterms:created>
  <dcterms:modified xsi:type="dcterms:W3CDTF">2021-05-10T10:50:19Z</dcterms:modified>
</cp:coreProperties>
</file>