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6"/>
  </p:notesMasterIdLst>
  <p:handoutMasterIdLst>
    <p:handoutMasterId r:id="rId27"/>
  </p:handoutMasterIdLst>
  <p:sldIdLst>
    <p:sldId id="256" r:id="rId2"/>
    <p:sldId id="320" r:id="rId3"/>
    <p:sldId id="321" r:id="rId4"/>
    <p:sldId id="301" r:id="rId5"/>
    <p:sldId id="302" r:id="rId6"/>
    <p:sldId id="303" r:id="rId7"/>
    <p:sldId id="304" r:id="rId8"/>
    <p:sldId id="319" r:id="rId9"/>
    <p:sldId id="316" r:id="rId10"/>
    <p:sldId id="305" r:id="rId11"/>
    <p:sldId id="315" r:id="rId12"/>
    <p:sldId id="306" r:id="rId13"/>
    <p:sldId id="314" r:id="rId14"/>
    <p:sldId id="309" r:id="rId15"/>
    <p:sldId id="311" r:id="rId16"/>
    <p:sldId id="307" r:id="rId17"/>
    <p:sldId id="308" r:id="rId18"/>
    <p:sldId id="317" r:id="rId19"/>
    <p:sldId id="318" r:id="rId20"/>
    <p:sldId id="322" r:id="rId21"/>
    <p:sldId id="295" r:id="rId22"/>
    <p:sldId id="296" r:id="rId23"/>
    <p:sldId id="297" r:id="rId24"/>
    <p:sldId id="298" r:id="rId25"/>
  </p:sldIdLst>
  <p:sldSz cx="9144000" cy="6858000" type="screen4x3"/>
  <p:notesSz cx="6797675" cy="987425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67" autoAdjust="0"/>
    <p:restoredTop sz="94660"/>
  </p:normalViewPr>
  <p:slideViewPr>
    <p:cSldViewPr>
      <p:cViewPr varScale="1">
        <p:scale>
          <a:sx n="45" d="100"/>
          <a:sy n="45" d="100"/>
        </p:scale>
        <p:origin x="691" y="29"/>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50443" y="0"/>
            <a:ext cx="2945659" cy="493713"/>
          </a:xfrm>
          <a:prstGeom prst="rect">
            <a:avLst/>
          </a:prstGeom>
        </p:spPr>
        <p:txBody>
          <a:bodyPr vert="horz" lIns="91440" tIns="45720" rIns="91440" bIns="45720" rtlCol="0"/>
          <a:lstStyle>
            <a:lvl1pPr algn="r">
              <a:defRPr sz="1200"/>
            </a:lvl1pPr>
          </a:lstStyle>
          <a:p>
            <a:fld id="{9F77EE26-D4B4-4678-8FC8-9D2919E35248}" type="datetimeFigureOut">
              <a:rPr lang="el-GR" smtClean="0"/>
              <a:pPr/>
              <a:t>28/1/2022</a:t>
            </a:fld>
            <a:endParaRPr lang="el-GR"/>
          </a:p>
        </p:txBody>
      </p:sp>
      <p:sp>
        <p:nvSpPr>
          <p:cNvPr id="4" name="Θέση υποσέλιδου 3"/>
          <p:cNvSpPr>
            <a:spLocks noGrp="1"/>
          </p:cNvSpPr>
          <p:nvPr>
            <p:ph type="ftr" sz="quarter" idx="2"/>
          </p:nvPr>
        </p:nvSpPr>
        <p:spPr>
          <a:xfrm>
            <a:off x="0" y="9378824"/>
            <a:ext cx="2945659" cy="493713"/>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50443" y="9378824"/>
            <a:ext cx="2945659" cy="493713"/>
          </a:xfrm>
          <a:prstGeom prst="rect">
            <a:avLst/>
          </a:prstGeom>
        </p:spPr>
        <p:txBody>
          <a:bodyPr vert="horz" lIns="91440" tIns="45720" rIns="91440" bIns="45720" rtlCol="0" anchor="b"/>
          <a:lstStyle>
            <a:lvl1pPr algn="r">
              <a:defRPr sz="1200"/>
            </a:lvl1pPr>
          </a:lstStyle>
          <a:p>
            <a:fld id="{4256C4AE-C3B1-4F2C-BDCC-97E3A77FBD49}" type="slidenum">
              <a:rPr lang="el-GR" smtClean="0"/>
              <a:pPr/>
              <a:t>‹#›</a:t>
            </a:fld>
            <a:endParaRPr lang="el-GR"/>
          </a:p>
        </p:txBody>
      </p:sp>
    </p:spTree>
    <p:extLst>
      <p:ext uri="{BB962C8B-B14F-4D97-AF65-F5344CB8AC3E}">
        <p14:creationId xmlns:p14="http://schemas.microsoft.com/office/powerpoint/2010/main" val="15083173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49688" y="0"/>
            <a:ext cx="2946400" cy="493713"/>
          </a:xfrm>
          <a:prstGeom prst="rect">
            <a:avLst/>
          </a:prstGeom>
        </p:spPr>
        <p:txBody>
          <a:bodyPr vert="horz" lIns="91440" tIns="45720" rIns="91440" bIns="45720" rtlCol="0"/>
          <a:lstStyle>
            <a:lvl1pPr algn="r">
              <a:defRPr sz="1200"/>
            </a:lvl1pPr>
          </a:lstStyle>
          <a:p>
            <a:fld id="{DA86B0A4-43ED-4BF9-A6AC-C857707EA102}" type="datetimeFigureOut">
              <a:rPr lang="el-GR" smtClean="0"/>
              <a:t>28/1/2022</a:t>
            </a:fld>
            <a:endParaRPr lang="el-GR"/>
          </a:p>
        </p:txBody>
      </p:sp>
      <p:sp>
        <p:nvSpPr>
          <p:cNvPr id="4" name="3 - Θέση εικόνας διαφάνειας"/>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79450" y="4691063"/>
            <a:ext cx="5438775" cy="4443412"/>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9378950"/>
            <a:ext cx="2946400" cy="493713"/>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49688" y="9378950"/>
            <a:ext cx="2946400" cy="493713"/>
          </a:xfrm>
          <a:prstGeom prst="rect">
            <a:avLst/>
          </a:prstGeom>
        </p:spPr>
        <p:txBody>
          <a:bodyPr vert="horz" lIns="91440" tIns="45720" rIns="91440" bIns="45720" rtlCol="0" anchor="b"/>
          <a:lstStyle>
            <a:lvl1pPr algn="r">
              <a:defRPr sz="1200"/>
            </a:lvl1pPr>
          </a:lstStyle>
          <a:p>
            <a:fld id="{7C3FF8BD-790B-4AB0-BD4C-FDE976A70BA0}" type="slidenum">
              <a:rPr lang="el-GR" smtClean="0"/>
              <a:t>‹#›</a:t>
            </a:fld>
            <a:endParaRPr lang="el-GR"/>
          </a:p>
        </p:txBody>
      </p:sp>
    </p:spTree>
    <p:extLst>
      <p:ext uri="{BB962C8B-B14F-4D97-AF65-F5344CB8AC3E}">
        <p14:creationId xmlns:p14="http://schemas.microsoft.com/office/powerpoint/2010/main" val="29448795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a:t>Στυλ κύριου τίτλου</a:t>
            </a: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7CC3557B-1EB1-4688-93EB-008DEBC86913}" type="datetime1">
              <a:rPr lang="el-GR" smtClean="0"/>
              <a:t>28/1/2022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C71520A-FE7F-433E-83ED-794A065E8770}" type="slidenum">
              <a:rPr lang="el-GR" smtClean="0"/>
              <a:pPr/>
              <a:t>‹#›</a:t>
            </a:fld>
            <a:endParaRPr lang="el-GR"/>
          </a:p>
        </p:txBody>
      </p:sp>
    </p:spTree>
    <p:extLst>
      <p:ext uri="{BB962C8B-B14F-4D97-AF65-F5344CB8AC3E}">
        <p14:creationId xmlns:p14="http://schemas.microsoft.com/office/powerpoint/2010/main" val="328524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5A496B8D-EA9C-4A0B-AECE-86EF274EBA88}" type="datetime1">
              <a:rPr lang="el-GR" smtClean="0"/>
              <a:t>28/1/2022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C71520A-FE7F-433E-83ED-794A065E8770}" type="slidenum">
              <a:rPr lang="el-GR" smtClean="0"/>
              <a:pPr/>
              <a:t>‹#›</a:t>
            </a:fld>
            <a:endParaRPr lang="el-GR"/>
          </a:p>
        </p:txBody>
      </p:sp>
    </p:spTree>
    <p:extLst>
      <p:ext uri="{BB962C8B-B14F-4D97-AF65-F5344CB8AC3E}">
        <p14:creationId xmlns:p14="http://schemas.microsoft.com/office/powerpoint/2010/main" val="3935230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8D712FA0-B195-4672-82D3-A4402D108CD3}" type="datetime1">
              <a:rPr lang="el-GR" smtClean="0"/>
              <a:t>28/1/2022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C71520A-FE7F-433E-83ED-794A065E8770}" type="slidenum">
              <a:rPr lang="el-GR" smtClean="0"/>
              <a:pPr/>
              <a:t>‹#›</a:t>
            </a:fld>
            <a:endParaRPr lang="el-GR"/>
          </a:p>
        </p:txBody>
      </p:sp>
    </p:spTree>
    <p:extLst>
      <p:ext uri="{BB962C8B-B14F-4D97-AF65-F5344CB8AC3E}">
        <p14:creationId xmlns:p14="http://schemas.microsoft.com/office/powerpoint/2010/main" val="830763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ACB947F4-768C-494D-95E3-7BAD8AD1699E}" type="datetime1">
              <a:rPr lang="el-GR" smtClean="0"/>
              <a:t>28/1/2022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C71520A-FE7F-433E-83ED-794A065E8770}" type="slidenum">
              <a:rPr lang="el-GR" smtClean="0"/>
              <a:pPr/>
              <a:t>‹#›</a:t>
            </a:fld>
            <a:endParaRPr lang="el-GR"/>
          </a:p>
        </p:txBody>
      </p:sp>
    </p:spTree>
    <p:extLst>
      <p:ext uri="{BB962C8B-B14F-4D97-AF65-F5344CB8AC3E}">
        <p14:creationId xmlns:p14="http://schemas.microsoft.com/office/powerpoint/2010/main" val="1076497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0B33325F-3E5B-481E-8B39-C6159C1DA94F}" type="datetime1">
              <a:rPr lang="el-GR" smtClean="0"/>
              <a:t>28/1/2022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C71520A-FE7F-433E-83ED-794A065E8770}" type="slidenum">
              <a:rPr lang="el-GR" smtClean="0"/>
              <a:pPr/>
              <a:t>‹#›</a:t>
            </a:fld>
            <a:endParaRPr lang="el-GR"/>
          </a:p>
        </p:txBody>
      </p:sp>
    </p:spTree>
    <p:extLst>
      <p:ext uri="{BB962C8B-B14F-4D97-AF65-F5344CB8AC3E}">
        <p14:creationId xmlns:p14="http://schemas.microsoft.com/office/powerpoint/2010/main" val="3590665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C8AD568B-A053-4F31-AADD-7ABB4D949BCE}" type="datetime1">
              <a:rPr lang="el-GR" smtClean="0"/>
              <a:t>28/1/2022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C71520A-FE7F-433E-83ED-794A065E8770}" type="slidenum">
              <a:rPr lang="el-GR" smtClean="0"/>
              <a:pPr/>
              <a:t>‹#›</a:t>
            </a:fld>
            <a:endParaRPr lang="el-GR"/>
          </a:p>
        </p:txBody>
      </p:sp>
    </p:spTree>
    <p:extLst>
      <p:ext uri="{BB962C8B-B14F-4D97-AF65-F5344CB8AC3E}">
        <p14:creationId xmlns:p14="http://schemas.microsoft.com/office/powerpoint/2010/main" val="1025625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a:t>Στυλ κύριου τίτλου</a:t>
            </a: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4DAACD78-25FD-4ED8-B704-2F3707B0DC1F}" type="datetime1">
              <a:rPr lang="el-GR" smtClean="0"/>
              <a:t>28/1/2022</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5C71520A-FE7F-433E-83ED-794A065E8770}" type="slidenum">
              <a:rPr lang="el-GR" smtClean="0"/>
              <a:pPr/>
              <a:t>‹#›</a:t>
            </a:fld>
            <a:endParaRPr lang="el-GR"/>
          </a:p>
        </p:txBody>
      </p:sp>
    </p:spTree>
    <p:extLst>
      <p:ext uri="{BB962C8B-B14F-4D97-AF65-F5344CB8AC3E}">
        <p14:creationId xmlns:p14="http://schemas.microsoft.com/office/powerpoint/2010/main" val="2395058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31CA1AFE-BA42-45B1-8E6F-D54A57E6E362}" type="datetime1">
              <a:rPr lang="el-GR" smtClean="0"/>
              <a:t>28/1/2022</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5C71520A-FE7F-433E-83ED-794A065E8770}" type="slidenum">
              <a:rPr lang="el-GR" smtClean="0"/>
              <a:pPr/>
              <a:t>‹#›</a:t>
            </a:fld>
            <a:endParaRPr lang="el-GR"/>
          </a:p>
        </p:txBody>
      </p:sp>
    </p:spTree>
    <p:extLst>
      <p:ext uri="{BB962C8B-B14F-4D97-AF65-F5344CB8AC3E}">
        <p14:creationId xmlns:p14="http://schemas.microsoft.com/office/powerpoint/2010/main" val="1348570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9823B690-3824-4371-8C3D-14955DF4AF42}" type="datetime1">
              <a:rPr lang="el-GR" smtClean="0"/>
              <a:t>28/1/2022</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5C71520A-FE7F-433E-83ED-794A065E8770}" type="slidenum">
              <a:rPr lang="el-GR" smtClean="0"/>
              <a:pPr/>
              <a:t>‹#›</a:t>
            </a:fld>
            <a:endParaRPr lang="el-GR"/>
          </a:p>
        </p:txBody>
      </p:sp>
    </p:spTree>
    <p:extLst>
      <p:ext uri="{BB962C8B-B14F-4D97-AF65-F5344CB8AC3E}">
        <p14:creationId xmlns:p14="http://schemas.microsoft.com/office/powerpoint/2010/main" val="2320849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a:t>Στυλ κύριου τίτλου</a:t>
            </a: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08F16330-CDCF-4A36-BBD1-D90135FD7F89}" type="datetime1">
              <a:rPr lang="el-GR" smtClean="0"/>
              <a:t>28/1/2022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C71520A-FE7F-433E-83ED-794A065E8770}" type="slidenum">
              <a:rPr lang="el-GR" smtClean="0"/>
              <a:pPr/>
              <a:t>‹#›</a:t>
            </a:fld>
            <a:endParaRPr lang="el-GR"/>
          </a:p>
        </p:txBody>
      </p:sp>
    </p:spTree>
    <p:extLst>
      <p:ext uri="{BB962C8B-B14F-4D97-AF65-F5344CB8AC3E}">
        <p14:creationId xmlns:p14="http://schemas.microsoft.com/office/powerpoint/2010/main" val="1364130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a:t>Στυλ κύριου τίτλου</a:t>
            </a: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242D82BB-617B-4F14-AE70-218E3D9F942A}" type="datetime1">
              <a:rPr lang="el-GR" smtClean="0"/>
              <a:t>28/1/2022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C71520A-FE7F-433E-83ED-794A065E8770}" type="slidenum">
              <a:rPr lang="el-GR" smtClean="0"/>
              <a:pPr/>
              <a:t>‹#›</a:t>
            </a:fld>
            <a:endParaRPr lang="el-GR"/>
          </a:p>
        </p:txBody>
      </p:sp>
    </p:spTree>
    <p:extLst>
      <p:ext uri="{BB962C8B-B14F-4D97-AF65-F5344CB8AC3E}">
        <p14:creationId xmlns:p14="http://schemas.microsoft.com/office/powerpoint/2010/main" val="8788487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FD260B-B912-493A-B245-7D87BC215106}" type="datetime1">
              <a:rPr lang="el-GR" smtClean="0"/>
              <a:t>28/1/2022</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71520A-FE7F-433E-83ED-794A065E8770}" type="slidenum">
              <a:rPr lang="el-GR" smtClean="0"/>
              <a:pPr/>
              <a:t>‹#›</a:t>
            </a:fld>
            <a:endParaRPr lang="el-GR"/>
          </a:p>
        </p:txBody>
      </p:sp>
    </p:spTree>
    <p:extLst>
      <p:ext uri="{BB962C8B-B14F-4D97-AF65-F5344CB8AC3E}">
        <p14:creationId xmlns:p14="http://schemas.microsoft.com/office/powerpoint/2010/main" val="404297146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4322911"/>
          </a:xfrm>
        </p:spPr>
        <p:txBody>
          <a:bodyPr>
            <a:normAutofit/>
          </a:bodyPr>
          <a:lstStyle/>
          <a:p>
            <a:r>
              <a:rPr lang="el-GR" dirty="0"/>
              <a:t>Δικαιώματα του παιδιού στην ΕΕ</a:t>
            </a:r>
            <a:br>
              <a:rPr lang="el-GR" dirty="0"/>
            </a:br>
            <a:endParaRPr lang="el-GR" sz="3600" dirty="0"/>
          </a:p>
        </p:txBody>
      </p:sp>
      <p:sp>
        <p:nvSpPr>
          <p:cNvPr id="3" name="2 - Θέση αριθμού διαφάνειας"/>
          <p:cNvSpPr>
            <a:spLocks noGrp="1"/>
          </p:cNvSpPr>
          <p:nvPr>
            <p:ph type="sldNum" sz="quarter" idx="12"/>
          </p:nvPr>
        </p:nvSpPr>
        <p:spPr/>
        <p:txBody>
          <a:bodyPr/>
          <a:lstStyle/>
          <a:p>
            <a:fld id="{5C71520A-FE7F-433E-83ED-794A065E8770}" type="slidenum">
              <a:rPr lang="el-GR" smtClean="0"/>
              <a:pPr/>
              <a:t>1</a:t>
            </a:fld>
            <a:endParaRPr lang="el-GR"/>
          </a:p>
        </p:txBody>
      </p:sp>
    </p:spTree>
    <p:extLst>
      <p:ext uri="{BB962C8B-B14F-4D97-AF65-F5344CB8AC3E}">
        <p14:creationId xmlns:p14="http://schemas.microsoft.com/office/powerpoint/2010/main" val="38780171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Τα παιδιά </a:t>
            </a:r>
            <a:r>
              <a:rPr lang="en-US" dirty="0"/>
              <a:t>Diego </a:t>
            </a:r>
            <a:r>
              <a:rPr lang="el-GR" dirty="0"/>
              <a:t>και </a:t>
            </a:r>
            <a:r>
              <a:rPr lang="en-US" dirty="0"/>
              <a:t>Jessica </a:t>
            </a:r>
            <a:br>
              <a:rPr lang="el-GR" dirty="0"/>
            </a:br>
            <a:r>
              <a:rPr lang="en-US" dirty="0"/>
              <a:t>Ruiz</a:t>
            </a:r>
            <a:r>
              <a:rPr lang="el-GR" dirty="0"/>
              <a:t>-</a:t>
            </a:r>
            <a:r>
              <a:rPr lang="en-US" dirty="0"/>
              <a:t>Zambrano</a:t>
            </a:r>
            <a:r>
              <a:rPr lang="el-GR" dirty="0"/>
              <a:t> </a:t>
            </a:r>
            <a:r>
              <a:rPr lang="en-US" dirty="0"/>
              <a:t>C-34/09</a:t>
            </a:r>
            <a:br>
              <a:rPr lang="en-US" dirty="0"/>
            </a:br>
            <a:endParaRPr lang="el-GR" dirty="0"/>
          </a:p>
        </p:txBody>
      </p:sp>
      <p:sp>
        <p:nvSpPr>
          <p:cNvPr id="3" name="Θέση περιεχομένου 2"/>
          <p:cNvSpPr>
            <a:spLocks noGrp="1"/>
          </p:cNvSpPr>
          <p:nvPr>
            <p:ph idx="1"/>
          </p:nvPr>
        </p:nvSpPr>
        <p:spPr>
          <a:xfrm>
            <a:off x="179512" y="1268760"/>
            <a:ext cx="8712968" cy="5400600"/>
          </a:xfrm>
        </p:spPr>
        <p:txBody>
          <a:bodyPr>
            <a:normAutofit fontScale="70000" lnSpcReduction="20000"/>
          </a:bodyPr>
          <a:lstStyle/>
          <a:p>
            <a:r>
              <a:rPr lang="el-GR" dirty="0"/>
              <a:t>Το 2000 ένα παντρεμένο ζευγάρι υπηκόων Κολομβίας με ένα μικρό παιδί υπέβαλε </a:t>
            </a:r>
            <a:r>
              <a:rPr lang="el-GR" b="1" dirty="0"/>
              <a:t>αίτηση χορήγησης ασύλου στο Βέλγιο </a:t>
            </a:r>
            <a:r>
              <a:rPr lang="el-GR" dirty="0"/>
              <a:t>η οποία απορρίφθηκε αλλά παρέμειναν εκεί,  λόγω της ρήτρας μη </a:t>
            </a:r>
            <a:r>
              <a:rPr lang="el-GR" dirty="0" err="1"/>
              <a:t>επαναπροώθησης</a:t>
            </a:r>
            <a:r>
              <a:rPr lang="el-GR" dirty="0"/>
              <a:t> και του εμφυλίου πολέμου στην Κολομβία. </a:t>
            </a:r>
          </a:p>
          <a:p>
            <a:r>
              <a:rPr lang="el-GR" dirty="0"/>
              <a:t>Στη συνέχεια απέκτησαν δύο ακόμη παιδιά , τον </a:t>
            </a:r>
            <a:r>
              <a:rPr lang="en-US" dirty="0"/>
              <a:t>Diego </a:t>
            </a:r>
            <a:r>
              <a:rPr lang="el-GR" dirty="0"/>
              <a:t>και τη </a:t>
            </a:r>
            <a:r>
              <a:rPr lang="en-US" dirty="0"/>
              <a:t>Jessica, </a:t>
            </a:r>
            <a:r>
              <a:rPr lang="el-GR" dirty="0"/>
              <a:t>που επειδή γεννήθηκαν στο Βέλγιο, απέκτησαν βελγική υπηκοότητα</a:t>
            </a:r>
            <a:r>
              <a:rPr lang="en-US" dirty="0"/>
              <a:t>, </a:t>
            </a:r>
            <a:r>
              <a:rPr lang="el-GR" dirty="0"/>
              <a:t>ως </a:t>
            </a:r>
            <a:r>
              <a:rPr lang="el-GR" dirty="0" err="1"/>
              <a:t>ανιθαγενείς</a:t>
            </a:r>
            <a:r>
              <a:rPr lang="el-GR" dirty="0"/>
              <a:t>, επειδή οι γονείς τους δεν ζήτησαν την κολομβιανή υπηκοότητα από το προξενείο της Κολομβίας. Επειδή μαζί με τη βελγική τα δύο παιδιά απέκτησαν και την ευρωπαϊκή υπηκοότητα, ο πατέρας τους, επικαλούμενος την ΕΣΔΑ (άρθρο 8 και 4</a:t>
            </a:r>
            <a:r>
              <a:rPr lang="el-GR" baseline="30000" dirty="0"/>
              <a:t>ο</a:t>
            </a:r>
            <a:r>
              <a:rPr lang="el-GR" dirty="0"/>
              <a:t> πρωτόκολλο)  προσπάθησε να αποκτήσει άδεια διαμονής και, αφού αναγκάστηκε να σταματήσει να εργάζεται λόγω έλλειψης άδειας εργασίας, ένα επίδομα ανεργίας. </a:t>
            </a:r>
          </a:p>
          <a:p>
            <a:r>
              <a:rPr lang="el-GR" dirty="0"/>
              <a:t>Όταν οι αιτήσεις του απορρίφθηκαν  από τη διοικητική αρχή, το δικαστήριο, ενώπιον του οποίου αμφισβητήθηκε η απόρριψη, αποφάσισε να παραπέμψει στο ΔΕΚ</a:t>
            </a:r>
            <a:r>
              <a:rPr lang="en-US" dirty="0"/>
              <a:t>, </a:t>
            </a:r>
            <a:r>
              <a:rPr lang="el-GR" dirty="0"/>
              <a:t>επικαλούμενο τον Χάρτη Θεμελιωδών Δικαιωμάτων και την προστασία των δικαιωμάτων του παιδιού.</a:t>
            </a:r>
          </a:p>
          <a:p>
            <a:endParaRPr lang="el-GR" dirty="0"/>
          </a:p>
        </p:txBody>
      </p:sp>
      <p:sp>
        <p:nvSpPr>
          <p:cNvPr id="4" name="3 - Θέση αριθμού διαφάνειας"/>
          <p:cNvSpPr>
            <a:spLocks noGrp="1"/>
          </p:cNvSpPr>
          <p:nvPr>
            <p:ph type="sldNum" sz="quarter" idx="12"/>
          </p:nvPr>
        </p:nvSpPr>
        <p:spPr/>
        <p:txBody>
          <a:bodyPr/>
          <a:lstStyle/>
          <a:p>
            <a:fld id="{5C71520A-FE7F-433E-83ED-794A065E8770}" type="slidenum">
              <a:rPr lang="el-GR" smtClean="0"/>
              <a:pPr/>
              <a:t>10</a:t>
            </a:fld>
            <a:endParaRPr lang="el-GR"/>
          </a:p>
        </p:txBody>
      </p:sp>
    </p:spTree>
    <p:extLst>
      <p:ext uri="{BB962C8B-B14F-4D97-AF65-F5344CB8AC3E}">
        <p14:creationId xmlns:p14="http://schemas.microsoft.com/office/powerpoint/2010/main" val="28560084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Απόφαση του ΔΕΚ</a:t>
            </a:r>
          </a:p>
        </p:txBody>
      </p:sp>
      <p:sp>
        <p:nvSpPr>
          <p:cNvPr id="3" name="Θέση περιεχομένου 2"/>
          <p:cNvSpPr>
            <a:spLocks noGrp="1"/>
          </p:cNvSpPr>
          <p:nvPr>
            <p:ph idx="1"/>
          </p:nvPr>
        </p:nvSpPr>
        <p:spPr/>
        <p:txBody>
          <a:bodyPr>
            <a:normAutofit fontScale="85000" lnSpcReduction="10000"/>
          </a:bodyPr>
          <a:lstStyle/>
          <a:p>
            <a:r>
              <a:rPr lang="el-GR" dirty="0"/>
              <a:t> Το Δικαστήριο έκρινε ότι το άρθρο 20 ΣΛΕΕ πρέπει να ερμηνευθεί υπό την έννοια ότι </a:t>
            </a:r>
            <a:r>
              <a:rPr lang="el-GR" b="1" dirty="0"/>
              <a:t>απαγορεύει σε κράτος μέλος να αρνείται σε υπήκοο τρίτης χώρας από τον οποίο εξαρτώνται τα ανήλικα τέκνα του, τα οποία είναι «πολίτες της ΕΕ», </a:t>
            </a:r>
            <a:r>
              <a:rPr lang="el-GR" dirty="0"/>
              <a:t>δικαίωμα διαμονής στο κράτος μέλος κατοικίας και εθνικότητας τα τέκνα αυτά και από το να αρνούνται να χορηγήσουν άδεια εργασίας στον εν λόγω υπήκοο τρίτης χώρας, στο μέτρο που οι αποφάσεις αυτές </a:t>
            </a:r>
            <a:r>
              <a:rPr lang="el-GR" b="1" dirty="0"/>
              <a:t>στερούν τα παιδιά αυτά από την </a:t>
            </a:r>
            <a:r>
              <a:rPr lang="el-GR" b="1" u="sng" dirty="0"/>
              <a:t>πραγματική απόλαυση της ουσίας των δικαιωμάτων που συνδέονται με την ιδιότητα </a:t>
            </a:r>
            <a:r>
              <a:rPr lang="el-GR" b="1" dirty="0"/>
              <a:t>του «πολίτη της ΕΕ».</a:t>
            </a:r>
          </a:p>
        </p:txBody>
      </p:sp>
      <p:sp>
        <p:nvSpPr>
          <p:cNvPr id="4" name="3 - Θέση αριθμού διαφάνειας"/>
          <p:cNvSpPr>
            <a:spLocks noGrp="1"/>
          </p:cNvSpPr>
          <p:nvPr>
            <p:ph type="sldNum" sz="quarter" idx="12"/>
          </p:nvPr>
        </p:nvSpPr>
        <p:spPr/>
        <p:txBody>
          <a:bodyPr/>
          <a:lstStyle/>
          <a:p>
            <a:fld id="{5C71520A-FE7F-433E-83ED-794A065E8770}" type="slidenum">
              <a:rPr lang="el-GR" smtClean="0"/>
              <a:pPr/>
              <a:t>11</a:t>
            </a:fld>
            <a:endParaRPr lang="el-GR"/>
          </a:p>
        </p:txBody>
      </p:sp>
    </p:spTree>
    <p:extLst>
      <p:ext uri="{BB962C8B-B14F-4D97-AF65-F5344CB8AC3E}">
        <p14:creationId xmlns:p14="http://schemas.microsoft.com/office/powerpoint/2010/main" val="28844091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Ο Χάρτης Θεμελιωδών Δικαιωμάτων</a:t>
            </a:r>
          </a:p>
        </p:txBody>
      </p:sp>
      <p:sp>
        <p:nvSpPr>
          <p:cNvPr id="3" name="Θέση περιεχομένου 2"/>
          <p:cNvSpPr>
            <a:spLocks noGrp="1"/>
          </p:cNvSpPr>
          <p:nvPr>
            <p:ph idx="1"/>
          </p:nvPr>
        </p:nvSpPr>
        <p:spPr>
          <a:xfrm>
            <a:off x="179512" y="1196752"/>
            <a:ext cx="8507288" cy="5328592"/>
          </a:xfrm>
        </p:spPr>
        <p:txBody>
          <a:bodyPr>
            <a:noAutofit/>
          </a:bodyPr>
          <a:lstStyle/>
          <a:p>
            <a:pPr marL="0" indent="0">
              <a:buNone/>
            </a:pPr>
            <a:r>
              <a:rPr lang="el-GR" sz="2000" dirty="0"/>
              <a:t>Η διακήρυξη του Χάρτη έγινε το 2000 αλλά κατέστη πλήρως δεσμευτικός και για τα κράτη μέλη και για τα όργανα της ΕΕ το 2009 με τη Συνθήκη της Λισαβόνας.</a:t>
            </a:r>
          </a:p>
          <a:p>
            <a:pPr marL="0" indent="0">
              <a:buNone/>
            </a:pPr>
            <a:r>
              <a:rPr lang="el-GR" sz="2000" dirty="0"/>
              <a:t>Ο Χάρτης προστατεύει πολλά δικαιώματα για τα παιδιά σε πολλά σημεία.</a:t>
            </a:r>
          </a:p>
          <a:p>
            <a:pPr marL="0" indent="0">
              <a:buNone/>
            </a:pPr>
            <a:r>
              <a:rPr lang="el-GR" sz="2000" dirty="0" err="1"/>
              <a:t>Αρθρο</a:t>
            </a:r>
            <a:r>
              <a:rPr lang="el-GR" sz="2000" dirty="0"/>
              <a:t> 24: </a:t>
            </a:r>
            <a:r>
              <a:rPr lang="el-GR" sz="2000" b="1" dirty="0"/>
              <a:t>Δικαιώματα του παιδιού</a:t>
            </a:r>
          </a:p>
          <a:p>
            <a:pPr marL="0" indent="0" fontAlgn="base">
              <a:buNone/>
            </a:pPr>
            <a:r>
              <a:rPr lang="el-GR" sz="2000" dirty="0"/>
              <a:t>1.   Τα παιδιά έχουν δικαίωμα στην προστασία και τη </a:t>
            </a:r>
            <a:r>
              <a:rPr lang="el-GR" sz="2000" b="1" dirty="0"/>
              <a:t>φροντίδα που απαιτούνται για την καλή διαβίωσή τους. </a:t>
            </a:r>
          </a:p>
          <a:p>
            <a:pPr marL="0" indent="0" fontAlgn="base">
              <a:buNone/>
            </a:pPr>
            <a:r>
              <a:rPr lang="el-GR" sz="2000" dirty="0"/>
              <a:t>Τα παιδιά μπορούν να </a:t>
            </a:r>
            <a:r>
              <a:rPr lang="el-GR" sz="2000" b="1" dirty="0"/>
              <a:t>εκφράζουν ελεύθερα τη γνώμη τους</a:t>
            </a:r>
            <a:r>
              <a:rPr lang="el-GR" sz="2000" dirty="0"/>
              <a:t>. Η γνώμη τους σχετικά με ζητήματα που τα αφορούν λαμβάνεται υπόψη σε συνάρτηση με την ηλικία και την ωριμότητά τους.</a:t>
            </a:r>
          </a:p>
          <a:p>
            <a:pPr marL="0" indent="0" fontAlgn="base">
              <a:buNone/>
            </a:pPr>
            <a:r>
              <a:rPr lang="el-GR" sz="2000" dirty="0"/>
              <a:t>2.   Σε όλες τις πράξεις που αφορούν τα παιδιά, είτε επιχειρούνται από δημόσιες αρχές είτε από ιδιωτικούς οργανισμούς, πρωταρχική σημασία πρέπει να δίνεται στο </a:t>
            </a:r>
            <a:r>
              <a:rPr lang="el-GR" sz="2000" b="1" dirty="0"/>
              <a:t>υπέρτατο συμφέρον του παιδιού.</a:t>
            </a:r>
          </a:p>
          <a:p>
            <a:pPr marL="0" indent="0" fontAlgn="base">
              <a:buNone/>
            </a:pPr>
            <a:r>
              <a:rPr lang="el-GR" sz="2000" dirty="0"/>
              <a:t>3.   Κάθε παιδί έχει δικαίωμα να διατηρεί</a:t>
            </a:r>
            <a:r>
              <a:rPr lang="el-GR" sz="2000" b="1" dirty="0"/>
              <a:t> τακτικά προσωπικές σχέσεις και απ’ ευθείας επαφές με τους δύο γονείς του</a:t>
            </a:r>
            <a:r>
              <a:rPr lang="el-GR" sz="2000" dirty="0"/>
              <a:t>, εκτός εάν τούτο είναι αντίθετο προς το συμφέρον του.</a:t>
            </a:r>
          </a:p>
        </p:txBody>
      </p:sp>
      <p:sp>
        <p:nvSpPr>
          <p:cNvPr id="4" name="3 - Θέση αριθμού διαφάνειας"/>
          <p:cNvSpPr>
            <a:spLocks noGrp="1"/>
          </p:cNvSpPr>
          <p:nvPr>
            <p:ph type="sldNum" sz="quarter" idx="12"/>
          </p:nvPr>
        </p:nvSpPr>
        <p:spPr/>
        <p:txBody>
          <a:bodyPr/>
          <a:lstStyle/>
          <a:p>
            <a:fld id="{5C71520A-FE7F-433E-83ED-794A065E8770}" type="slidenum">
              <a:rPr lang="el-GR" smtClean="0"/>
              <a:pPr/>
              <a:t>12</a:t>
            </a:fld>
            <a:endParaRPr lang="el-GR"/>
          </a:p>
        </p:txBody>
      </p:sp>
    </p:spTree>
    <p:extLst>
      <p:ext uri="{BB962C8B-B14F-4D97-AF65-F5344CB8AC3E}">
        <p14:creationId xmlns:p14="http://schemas.microsoft.com/office/powerpoint/2010/main" val="34168833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Οικογενειακά δικαιώματα</a:t>
            </a:r>
          </a:p>
        </p:txBody>
      </p:sp>
      <p:sp>
        <p:nvSpPr>
          <p:cNvPr id="3" name="Θέση περιεχομένου 2"/>
          <p:cNvSpPr>
            <a:spLocks noGrp="1"/>
          </p:cNvSpPr>
          <p:nvPr>
            <p:ph idx="1"/>
          </p:nvPr>
        </p:nvSpPr>
        <p:spPr/>
        <p:txBody>
          <a:bodyPr>
            <a:normAutofit fontScale="92500" lnSpcReduction="20000"/>
          </a:bodyPr>
          <a:lstStyle/>
          <a:p>
            <a:pPr marL="0" indent="0">
              <a:buNone/>
            </a:pPr>
            <a:r>
              <a:rPr lang="el-GR" i="1" dirty="0" err="1"/>
              <a:t>Αρθρο</a:t>
            </a:r>
            <a:r>
              <a:rPr lang="el-GR" i="1" dirty="0"/>
              <a:t> 7 </a:t>
            </a:r>
            <a:r>
              <a:rPr lang="el-GR" b="1" dirty="0"/>
              <a:t>Σεβασμός της ιδιωτικής και οικογενειακής ζωής </a:t>
            </a:r>
            <a:endParaRPr lang="el-GR" dirty="0"/>
          </a:p>
          <a:p>
            <a:r>
              <a:rPr lang="el-GR" dirty="0"/>
              <a:t>Κάθε πρόσωπο έχει δικαίωμα στο σεβασμό της ιδιωτικής και οικογενειακής ζωής του, της κατοικίας του και των επικοινωνιών του. </a:t>
            </a:r>
          </a:p>
          <a:p>
            <a:r>
              <a:rPr lang="el-GR" i="1" dirty="0" err="1"/>
              <a:t>Αρθρο</a:t>
            </a:r>
            <a:r>
              <a:rPr lang="el-GR" i="1" dirty="0"/>
              <a:t> 9 </a:t>
            </a:r>
            <a:r>
              <a:rPr lang="el-GR" b="1" dirty="0"/>
              <a:t>Δικαίωμα γάμου και δικαίωμα δημιουργίας οικογένειας </a:t>
            </a:r>
            <a:endParaRPr lang="el-GR" dirty="0"/>
          </a:p>
          <a:p>
            <a:r>
              <a:rPr lang="el-GR" dirty="0"/>
              <a:t>Το δικαίωμα γάμου και το δικαίωμα δημιουργίας οικογένειας διασφαλίζονται σύμφωνα με τις εθνικές νομοθεσίες που διέπουν την άσκησή τους..</a:t>
            </a:r>
          </a:p>
          <a:p>
            <a:endParaRPr lang="el-GR" dirty="0"/>
          </a:p>
        </p:txBody>
      </p:sp>
      <p:sp>
        <p:nvSpPr>
          <p:cNvPr id="4" name="3 - Θέση αριθμού διαφάνειας"/>
          <p:cNvSpPr>
            <a:spLocks noGrp="1"/>
          </p:cNvSpPr>
          <p:nvPr>
            <p:ph type="sldNum" sz="quarter" idx="12"/>
          </p:nvPr>
        </p:nvSpPr>
        <p:spPr/>
        <p:txBody>
          <a:bodyPr/>
          <a:lstStyle/>
          <a:p>
            <a:fld id="{5C71520A-FE7F-433E-83ED-794A065E8770}" type="slidenum">
              <a:rPr lang="el-GR" smtClean="0"/>
              <a:pPr/>
              <a:t>13</a:t>
            </a:fld>
            <a:endParaRPr lang="el-GR"/>
          </a:p>
        </p:txBody>
      </p:sp>
    </p:spTree>
    <p:extLst>
      <p:ext uri="{BB962C8B-B14F-4D97-AF65-F5344CB8AC3E}">
        <p14:creationId xmlns:p14="http://schemas.microsoft.com/office/powerpoint/2010/main" val="34223881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Απαγόρευση εργασίας παιδιών</a:t>
            </a:r>
          </a:p>
        </p:txBody>
      </p:sp>
      <p:sp>
        <p:nvSpPr>
          <p:cNvPr id="3" name="Θέση περιεχομένου 2"/>
          <p:cNvSpPr>
            <a:spLocks noGrp="1"/>
          </p:cNvSpPr>
          <p:nvPr>
            <p:ph idx="1"/>
          </p:nvPr>
        </p:nvSpPr>
        <p:spPr>
          <a:xfrm>
            <a:off x="457200" y="1600200"/>
            <a:ext cx="8229600" cy="4997152"/>
          </a:xfrm>
        </p:spPr>
        <p:txBody>
          <a:bodyPr>
            <a:normAutofit fontScale="77500" lnSpcReduction="20000"/>
          </a:bodyPr>
          <a:lstStyle/>
          <a:p>
            <a:r>
              <a:rPr lang="el-GR" i="1" dirty="0" err="1"/>
              <a:t>Αρθρο</a:t>
            </a:r>
            <a:r>
              <a:rPr lang="el-GR" i="1" dirty="0"/>
              <a:t> 32 </a:t>
            </a:r>
            <a:r>
              <a:rPr lang="el-GR" b="1" dirty="0"/>
              <a:t>Απαγόρευση της εργασίας των παιδιών και προστασία των νέων στην εργασία </a:t>
            </a:r>
            <a:endParaRPr lang="el-GR" dirty="0"/>
          </a:p>
          <a:p>
            <a:r>
              <a:rPr lang="el-GR" dirty="0"/>
              <a:t>Η εργασία των παιδιών απαγορεύεται. </a:t>
            </a:r>
            <a:r>
              <a:rPr lang="el-GR" b="1" dirty="0"/>
              <a:t>Η ελάχιστη ηλικία για την ανάληψη εργασίας δεν μπορεί να είναι μικρότερη από την ηλικία κατά την οποία λήγει η υποχρεωτική σχολική φοίτηση</a:t>
            </a:r>
            <a:r>
              <a:rPr lang="el-GR" dirty="0"/>
              <a:t>, υπό την επιφύλαξη ευνοϊκότερων κανόνων για τους νέους και πλην περιορισμένων παρεκκλίσεων. </a:t>
            </a:r>
          </a:p>
          <a:p>
            <a:r>
              <a:rPr lang="el-GR" dirty="0"/>
              <a:t>Οι νέοι που εργάζονται πρέπει να απολαύουν </a:t>
            </a:r>
            <a:r>
              <a:rPr lang="el-GR" b="1" dirty="0"/>
              <a:t>συνθηκών εργασίας προσαρμοσμένων στην ηλικία τους και να προστατεύονται από την οικονομική εκμετάλλευση ή από οποιαδήποτε εργασία που θα μπορούσε να βλάψει </a:t>
            </a:r>
            <a:r>
              <a:rPr lang="el-GR" dirty="0"/>
              <a:t>την ασφάλειά τους, την υγεία τους, τη σωματική, πνευματική, ηθική ή κοινωνική ανάπτυξή τους ή να θέσει σε κίνδυνο την εκπαίδευσή τους. </a:t>
            </a:r>
          </a:p>
        </p:txBody>
      </p:sp>
      <p:sp>
        <p:nvSpPr>
          <p:cNvPr id="4" name="3 - Θέση αριθμού διαφάνειας"/>
          <p:cNvSpPr>
            <a:spLocks noGrp="1"/>
          </p:cNvSpPr>
          <p:nvPr>
            <p:ph type="sldNum" sz="quarter" idx="12"/>
          </p:nvPr>
        </p:nvSpPr>
        <p:spPr/>
        <p:txBody>
          <a:bodyPr/>
          <a:lstStyle/>
          <a:p>
            <a:fld id="{5C71520A-FE7F-433E-83ED-794A065E8770}" type="slidenum">
              <a:rPr lang="el-GR" smtClean="0"/>
              <a:pPr/>
              <a:t>14</a:t>
            </a:fld>
            <a:endParaRPr lang="el-GR"/>
          </a:p>
        </p:txBody>
      </p:sp>
    </p:spTree>
    <p:extLst>
      <p:ext uri="{BB962C8B-B14F-4D97-AF65-F5344CB8AC3E}">
        <p14:creationId xmlns:p14="http://schemas.microsoft.com/office/powerpoint/2010/main" val="22544451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Κοινωνική ασφάλιση</a:t>
            </a:r>
          </a:p>
        </p:txBody>
      </p:sp>
      <p:sp>
        <p:nvSpPr>
          <p:cNvPr id="3" name="Θέση περιεχομένου 2"/>
          <p:cNvSpPr>
            <a:spLocks noGrp="1"/>
          </p:cNvSpPr>
          <p:nvPr>
            <p:ph idx="1"/>
          </p:nvPr>
        </p:nvSpPr>
        <p:spPr>
          <a:xfrm>
            <a:off x="457200" y="1600200"/>
            <a:ext cx="8229600" cy="4853136"/>
          </a:xfrm>
        </p:spPr>
        <p:txBody>
          <a:bodyPr>
            <a:normAutofit fontScale="62500" lnSpcReduction="20000"/>
          </a:bodyPr>
          <a:lstStyle/>
          <a:p>
            <a:r>
              <a:rPr lang="el-GR" i="1" dirty="0" err="1"/>
              <a:t>Αρθρο</a:t>
            </a:r>
            <a:r>
              <a:rPr lang="el-GR" i="1" dirty="0"/>
              <a:t> 34 </a:t>
            </a:r>
            <a:r>
              <a:rPr lang="el-GR" b="1" dirty="0"/>
              <a:t>Κοινωνική ασφάλιση και κοινωνική αρωγή </a:t>
            </a:r>
            <a:endParaRPr lang="el-GR" dirty="0"/>
          </a:p>
          <a:p>
            <a:r>
              <a:rPr lang="el-GR" dirty="0"/>
              <a:t>1. Η Ένωση αναγνωρίζει και σέβεται το δικαίωμα πρόσβασης στις παροχές κοινωνικής ασφάλισης και στις κοινωνικές υπηρεσίες που εξασφαλίζουν </a:t>
            </a:r>
            <a:r>
              <a:rPr lang="el-GR" b="1" dirty="0"/>
              <a:t>προστασία σε περιπτώσεις όπως η μητρότητα, η ασθένεια, το εργατικό ατύχημα, η εξάρτηση ή το γήρας </a:t>
            </a:r>
            <a:r>
              <a:rPr lang="el-GR" dirty="0"/>
              <a:t>καθώς και σε περίπτωση απώλειας της απασχόλησης, σύμφωνα με τους κανόνες που ορίζονται στο δίκαιο της Ένωσης και τις εθνικές νομοθεσίες και πρακτικές. </a:t>
            </a:r>
          </a:p>
          <a:p>
            <a:r>
              <a:rPr lang="el-GR" dirty="0"/>
              <a:t>2. </a:t>
            </a:r>
            <a:r>
              <a:rPr lang="el-GR" b="1" dirty="0"/>
              <a:t>Κάθε πρόσωπο </a:t>
            </a:r>
            <a:r>
              <a:rPr lang="el-GR" dirty="0"/>
              <a:t>που διαμένει και διακινείται νομίμως εντός της Ένωσης </a:t>
            </a:r>
            <a:r>
              <a:rPr lang="el-GR" b="1" dirty="0"/>
              <a:t>έχει δικαίωμα στις παροχές κοινωνικής ασφάλισης και στα κοινωνικά πλεονεκτήματα, </a:t>
            </a:r>
            <a:r>
              <a:rPr lang="el-GR" dirty="0"/>
              <a:t>σύμφωνα με το δίκαιο της Ένωσης και τις εθνικές νομοθεσίες και πρακτικές. </a:t>
            </a:r>
          </a:p>
          <a:p>
            <a:r>
              <a:rPr lang="el-GR" dirty="0"/>
              <a:t>3.  Η Ένωση,  προκειμένου να καταπολεμηθεί ο  κοινωνικός αποκλεισμός Και  η φτώχεια   αναγνωρίζει  και σέβεται  το δικαίωμα  κοινωνικής Αρωγής  Και στεγαστικής </a:t>
            </a:r>
            <a:r>
              <a:rPr lang="el-GR"/>
              <a:t>Βοήθεια προς </a:t>
            </a:r>
            <a:r>
              <a:rPr lang="el-GR" dirty="0"/>
              <a:t>εξασφάλιση Αξιοπρεπούς διαβίωσης Σε  όλους όσους  δεν  διαθέτουν επαρκείς  πόρους ,  σύμφωνα  με  τους κανόνες που ορίζονται στο  δίκαιο της  Ένωσης και τις εθνικές νομοθεσίες και πρακτικές</a:t>
            </a:r>
          </a:p>
          <a:p>
            <a:endParaRPr lang="el-GR" dirty="0"/>
          </a:p>
          <a:p>
            <a:pPr marL="0" indent="0">
              <a:buNone/>
            </a:pPr>
            <a:endParaRPr lang="el-GR" dirty="0"/>
          </a:p>
        </p:txBody>
      </p:sp>
      <p:sp>
        <p:nvSpPr>
          <p:cNvPr id="4" name="3 - Θέση αριθμού διαφάνειας"/>
          <p:cNvSpPr>
            <a:spLocks noGrp="1"/>
          </p:cNvSpPr>
          <p:nvPr>
            <p:ph type="sldNum" sz="quarter" idx="12"/>
          </p:nvPr>
        </p:nvSpPr>
        <p:spPr/>
        <p:txBody>
          <a:bodyPr/>
          <a:lstStyle/>
          <a:p>
            <a:fld id="{5C71520A-FE7F-433E-83ED-794A065E8770}" type="slidenum">
              <a:rPr lang="el-GR" smtClean="0"/>
              <a:pPr/>
              <a:t>15</a:t>
            </a:fld>
            <a:endParaRPr lang="el-GR"/>
          </a:p>
        </p:txBody>
      </p:sp>
    </p:spTree>
    <p:extLst>
      <p:ext uri="{BB962C8B-B14F-4D97-AF65-F5344CB8AC3E}">
        <p14:creationId xmlns:p14="http://schemas.microsoft.com/office/powerpoint/2010/main" val="20345834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274638"/>
            <a:ext cx="8856984" cy="1426170"/>
          </a:xfrm>
        </p:spPr>
        <p:txBody>
          <a:bodyPr>
            <a:normAutofit fontScale="90000"/>
          </a:bodyPr>
          <a:lstStyle/>
          <a:p>
            <a:r>
              <a:rPr lang="el-GR" dirty="0"/>
              <a:t>Η Συνθήκη της Λισαβόνας (2009)</a:t>
            </a:r>
            <a:br>
              <a:rPr lang="el-GR" dirty="0"/>
            </a:br>
            <a:r>
              <a:rPr lang="el-GR" dirty="0"/>
              <a:t>Η προστασία των δικαιωμάτων του παιδιού ως στόχος της ΕΕ</a:t>
            </a:r>
          </a:p>
        </p:txBody>
      </p:sp>
      <p:sp>
        <p:nvSpPr>
          <p:cNvPr id="3" name="Θέση περιεχομένου 2"/>
          <p:cNvSpPr>
            <a:spLocks noGrp="1"/>
          </p:cNvSpPr>
          <p:nvPr>
            <p:ph idx="1"/>
          </p:nvPr>
        </p:nvSpPr>
        <p:spPr>
          <a:xfrm>
            <a:off x="179512" y="1988840"/>
            <a:ext cx="8784976" cy="4869160"/>
          </a:xfrm>
        </p:spPr>
        <p:txBody>
          <a:bodyPr>
            <a:normAutofit fontScale="77500" lnSpcReduction="20000"/>
          </a:bodyPr>
          <a:lstStyle/>
          <a:p>
            <a:pPr marL="0" indent="0">
              <a:buNone/>
            </a:pPr>
            <a:r>
              <a:rPr lang="el-GR" dirty="0"/>
              <a:t>Το 2009, όταν τέθηκε σε ισχύ η Συνθήκη της Λισαβόνας, για πρώτη φορά συμπεριέλαβε τα δικαιώματα του παιδιού στους </a:t>
            </a:r>
            <a:r>
              <a:rPr lang="el-GR" b="1" dirty="0"/>
              <a:t>στόχους της </a:t>
            </a:r>
            <a:r>
              <a:rPr lang="el-GR" b="1" dirty="0" err="1"/>
              <a:t>Ενωσης</a:t>
            </a:r>
            <a:r>
              <a:rPr lang="el-GR" b="1" dirty="0"/>
              <a:t>, τόσο εντός της </a:t>
            </a:r>
            <a:r>
              <a:rPr lang="el-GR" b="1" dirty="0" err="1"/>
              <a:t>Ενωσης</a:t>
            </a:r>
            <a:r>
              <a:rPr lang="el-GR" b="1" dirty="0"/>
              <a:t> όσο και εκτός της Ένωσης.</a:t>
            </a:r>
          </a:p>
          <a:p>
            <a:pPr marL="0" indent="0">
              <a:buNone/>
            </a:pPr>
            <a:r>
              <a:rPr lang="el-GR" dirty="0"/>
              <a:t>Η ΕΕ καταπολεμά τον κοινωνικό αποκλεισμό και τις διακρίσεις και προωθεί την κοινωνική δικαιοσύνη  … την αλληλεγγύη μεταξύ των γενεών και την </a:t>
            </a:r>
            <a:r>
              <a:rPr lang="el-GR" b="1" dirty="0"/>
              <a:t>προστασία των δικαιωμάτων του παιδιού</a:t>
            </a:r>
            <a:r>
              <a:rPr lang="en-US" b="1" dirty="0"/>
              <a:t> </a:t>
            </a:r>
            <a:r>
              <a:rPr lang="en-US" dirty="0"/>
              <a:t>(</a:t>
            </a:r>
            <a:r>
              <a:rPr lang="el-GR" dirty="0"/>
              <a:t>άρθρο 3 παρ.2 ΣΕΕ).</a:t>
            </a:r>
          </a:p>
          <a:p>
            <a:pPr marL="0" indent="0">
              <a:buNone/>
            </a:pPr>
            <a:r>
              <a:rPr lang="el-GR" dirty="0"/>
              <a:t>Στις σχέσεις της με τον υπόλοιπο κόσμο, η Ένωση προβάλλει και προωθεί τις αξίες της και τα συμφέροντά της και συμβάλλει στην προστασία των πολιτών της. Συμβάλλει στην ειρήνη, … την </a:t>
            </a:r>
            <a:r>
              <a:rPr lang="el-GR" b="1" dirty="0"/>
              <a:t>εξάλειψη της φτώχειας και την προστασία των ανθρώπινων δικαιωμάτων,</a:t>
            </a:r>
            <a:r>
              <a:rPr lang="el-GR" dirty="0"/>
              <a:t> </a:t>
            </a:r>
            <a:r>
              <a:rPr lang="el-GR" b="1" dirty="0"/>
              <a:t>ιδίως των δικαιωμάτων του παιδιού</a:t>
            </a:r>
            <a:r>
              <a:rPr lang="el-GR" dirty="0"/>
              <a:t>, καθώς και στην αυστηρή τήρηση και ανάπτυξη του διεθνούς δικαίου (άρθρο 3 παρ. 5).  </a:t>
            </a:r>
          </a:p>
        </p:txBody>
      </p:sp>
      <p:sp>
        <p:nvSpPr>
          <p:cNvPr id="4" name="3 - Θέση αριθμού διαφάνειας"/>
          <p:cNvSpPr>
            <a:spLocks noGrp="1"/>
          </p:cNvSpPr>
          <p:nvPr>
            <p:ph type="sldNum" sz="quarter" idx="12"/>
          </p:nvPr>
        </p:nvSpPr>
        <p:spPr/>
        <p:txBody>
          <a:bodyPr/>
          <a:lstStyle/>
          <a:p>
            <a:fld id="{5C71520A-FE7F-433E-83ED-794A065E8770}" type="slidenum">
              <a:rPr lang="el-GR" smtClean="0"/>
              <a:pPr/>
              <a:t>16</a:t>
            </a:fld>
            <a:endParaRPr lang="el-GR"/>
          </a:p>
        </p:txBody>
      </p:sp>
    </p:spTree>
    <p:extLst>
      <p:ext uri="{BB962C8B-B14F-4D97-AF65-F5344CB8AC3E}">
        <p14:creationId xmlns:p14="http://schemas.microsoft.com/office/powerpoint/2010/main" val="3380148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9512" y="274638"/>
            <a:ext cx="8507288" cy="1143000"/>
          </a:xfrm>
        </p:spPr>
        <p:txBody>
          <a:bodyPr>
            <a:normAutofit fontScale="90000"/>
          </a:bodyPr>
          <a:lstStyle/>
          <a:p>
            <a:r>
              <a:rPr lang="el-GR" dirty="0"/>
              <a:t>Χώρος ελευθερίας, ασφάλειας και δικαιοσύνης</a:t>
            </a:r>
          </a:p>
        </p:txBody>
      </p:sp>
      <p:sp>
        <p:nvSpPr>
          <p:cNvPr id="3" name="Θέση περιεχομένου 2"/>
          <p:cNvSpPr>
            <a:spLocks noGrp="1"/>
          </p:cNvSpPr>
          <p:nvPr>
            <p:ph idx="1"/>
          </p:nvPr>
        </p:nvSpPr>
        <p:spPr>
          <a:xfrm>
            <a:off x="107504" y="1556792"/>
            <a:ext cx="8856984" cy="4968552"/>
          </a:xfrm>
        </p:spPr>
        <p:txBody>
          <a:bodyPr>
            <a:noAutofit/>
          </a:bodyPr>
          <a:lstStyle/>
          <a:p>
            <a:pPr marL="0" indent="0">
              <a:buNone/>
            </a:pPr>
            <a:r>
              <a:rPr lang="el-GR" sz="2000" dirty="0"/>
              <a:t>… το Ευρωπαϊκό Κοινοβούλιο και το Συμβούλιο, αποφασίζοντας σύμφωνα με τη συνήθη νομοθετική διαδικασία, λαμβάνουν μέτρα σχετικά με …:</a:t>
            </a:r>
          </a:p>
          <a:p>
            <a:pPr marL="0" indent="0">
              <a:buNone/>
            </a:pPr>
            <a:r>
              <a:rPr lang="el-GR" sz="2000" dirty="0"/>
              <a:t>α) προϋποθέσεις εισόδου και διαμονής, καθώς και κανόνες για τη χορήγηση από τα κράτη μέλη θεωρήσεων και αδειών διαμονής μακράς διαρκείας, συμπεριλαμβανομένων των μέτρων που αποσκοπούν στην </a:t>
            </a:r>
            <a:r>
              <a:rPr lang="el-GR" sz="2000" b="1" dirty="0"/>
              <a:t>επανένωση οικογενειών,</a:t>
            </a:r>
          </a:p>
          <a:p>
            <a:pPr marL="0" indent="0">
              <a:buNone/>
            </a:pPr>
            <a:r>
              <a:rPr lang="el-GR" sz="2000" dirty="0"/>
              <a:t>β) καθορισμός των δικαιωμάτων των υπηκόων τρίτων χωρών που διαμένουν νόμιμα σε κράτος μέλος, συμπεριλαμβανομένων των όρων που διέπουν την ελεύθερη κυκλοφορία και διαμονή στα άλλα κράτη μέλη,</a:t>
            </a:r>
          </a:p>
          <a:p>
            <a:pPr marL="0" indent="0">
              <a:buNone/>
            </a:pPr>
            <a:r>
              <a:rPr lang="el-GR" sz="2000" dirty="0"/>
              <a:t>γ) λαθρομετανάστευση και παράνομη διαμονή, καθώς και απομάκρυνση και επαναπατρισμός των παρανόμως διαμενόντων,</a:t>
            </a:r>
          </a:p>
          <a:p>
            <a:pPr marL="0" indent="0">
              <a:buNone/>
            </a:pPr>
            <a:r>
              <a:rPr lang="el-GR" sz="2000" b="1" dirty="0"/>
              <a:t>δ) καταπολέμηση της εμπορίας ανθρώπων, ιδίως γυναικών και παιδιών (άρθρο 79 παρ. 2 ΣΛΕΕ).</a:t>
            </a:r>
          </a:p>
        </p:txBody>
      </p:sp>
      <p:sp>
        <p:nvSpPr>
          <p:cNvPr id="4" name="3 - Θέση αριθμού διαφάνειας"/>
          <p:cNvSpPr>
            <a:spLocks noGrp="1"/>
          </p:cNvSpPr>
          <p:nvPr>
            <p:ph type="sldNum" sz="quarter" idx="12"/>
          </p:nvPr>
        </p:nvSpPr>
        <p:spPr/>
        <p:txBody>
          <a:bodyPr/>
          <a:lstStyle/>
          <a:p>
            <a:fld id="{5C71520A-FE7F-433E-83ED-794A065E8770}" type="slidenum">
              <a:rPr lang="el-GR" smtClean="0"/>
              <a:pPr/>
              <a:t>17</a:t>
            </a:fld>
            <a:endParaRPr lang="el-GR"/>
          </a:p>
        </p:txBody>
      </p:sp>
    </p:spTree>
    <p:extLst>
      <p:ext uri="{BB962C8B-B14F-4D97-AF65-F5344CB8AC3E}">
        <p14:creationId xmlns:p14="http://schemas.microsoft.com/office/powerpoint/2010/main" val="19722709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Προστασία του παιδιού από το ευρωπαϊκό ποινικό δίκαιο</a:t>
            </a:r>
          </a:p>
        </p:txBody>
      </p:sp>
      <p:sp>
        <p:nvSpPr>
          <p:cNvPr id="3" name="Θέση περιεχομένου 2"/>
          <p:cNvSpPr>
            <a:spLocks noGrp="1"/>
          </p:cNvSpPr>
          <p:nvPr>
            <p:ph idx="1"/>
          </p:nvPr>
        </p:nvSpPr>
        <p:spPr/>
        <p:txBody>
          <a:bodyPr>
            <a:normAutofit fontScale="77500" lnSpcReduction="20000"/>
          </a:bodyPr>
          <a:lstStyle/>
          <a:p>
            <a:r>
              <a:rPr lang="el-GR" dirty="0"/>
              <a:t>Το Ευρωπαϊκό Κοινοβούλιο και το Συμβούλιο, αποφασίζοντας σύμφωνα με τη συνήθη νομοθετική διαδικασία μέσω οδηγιών, μπορούν να θεσπίζουν </a:t>
            </a:r>
            <a:r>
              <a:rPr lang="el-GR" b="1" dirty="0"/>
              <a:t>ελάχιστους κανόνες για τον ορισμό των ποινικών αδικημάτων και των κυρώσεων στους τομείς της ιδιαιτέρως σοβαρής εγκληματικότητας </a:t>
            </a:r>
            <a:r>
              <a:rPr lang="el-GR" dirty="0"/>
              <a:t>με διασυνοριακή διάσταση, η οποία απορρέει ιδίως από τη φύση ή τις επιπτώσεις των αδικημάτων αυτών ή λόγω ειδικής ανάγκης να καταπολεμούνται σε κοινή βάση.</a:t>
            </a:r>
          </a:p>
          <a:p>
            <a:r>
              <a:rPr lang="el-GR" dirty="0"/>
              <a:t>Οι  … τομείς εγκληματικότητας στους οποίους η ΕΕ θα είναι οι εξής: τρομοκρατία, </a:t>
            </a:r>
            <a:r>
              <a:rPr lang="el-GR" b="1" dirty="0"/>
              <a:t>εμπορία ανθρώπων και γενετήσια εκμετάλλευση γυναικών και παιδιών, …εγκληματικότητα στον χώρο της πληροφορικής </a:t>
            </a:r>
            <a:r>
              <a:rPr lang="el-GR" dirty="0"/>
              <a:t>και οργανωμένο έγκλημα. (άρθρο 83 παρ. 2 ΣΛΕΕ)</a:t>
            </a:r>
          </a:p>
          <a:p>
            <a:endParaRPr lang="el-GR" dirty="0"/>
          </a:p>
        </p:txBody>
      </p:sp>
      <p:sp>
        <p:nvSpPr>
          <p:cNvPr id="4" name="3 - Θέση αριθμού διαφάνειας"/>
          <p:cNvSpPr>
            <a:spLocks noGrp="1"/>
          </p:cNvSpPr>
          <p:nvPr>
            <p:ph type="sldNum" sz="quarter" idx="12"/>
          </p:nvPr>
        </p:nvSpPr>
        <p:spPr/>
        <p:txBody>
          <a:bodyPr/>
          <a:lstStyle/>
          <a:p>
            <a:fld id="{5C71520A-FE7F-433E-83ED-794A065E8770}" type="slidenum">
              <a:rPr lang="el-GR" smtClean="0"/>
              <a:pPr/>
              <a:t>18</a:t>
            </a:fld>
            <a:endParaRPr lang="el-GR"/>
          </a:p>
        </p:txBody>
      </p:sp>
    </p:spTree>
    <p:extLst>
      <p:ext uri="{BB962C8B-B14F-4D97-AF65-F5344CB8AC3E}">
        <p14:creationId xmlns:p14="http://schemas.microsoft.com/office/powerpoint/2010/main" val="32512719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Προστασία του παιδιού από το ιδιωτικό διεθνές δίκαιο</a:t>
            </a:r>
          </a:p>
        </p:txBody>
      </p:sp>
      <p:sp>
        <p:nvSpPr>
          <p:cNvPr id="3" name="Θέση περιεχομένου 2"/>
          <p:cNvSpPr>
            <a:spLocks noGrp="1"/>
          </p:cNvSpPr>
          <p:nvPr>
            <p:ph idx="1"/>
          </p:nvPr>
        </p:nvSpPr>
        <p:spPr/>
        <p:txBody>
          <a:bodyPr>
            <a:normAutofit fontScale="47500" lnSpcReduction="20000"/>
          </a:bodyPr>
          <a:lstStyle/>
          <a:p>
            <a:pPr marL="0" indent="0">
              <a:buNone/>
            </a:pPr>
            <a:r>
              <a:rPr lang="el-GR" dirty="0"/>
              <a:t>Α. Κανονισμός 2201/2003, «Βρυξέλλες </a:t>
            </a:r>
            <a:r>
              <a:rPr lang="el-GR" dirty="0" err="1"/>
              <a:t>ΙΙα</a:t>
            </a:r>
            <a:r>
              <a:rPr lang="el-GR" dirty="0"/>
              <a:t>» για τη διεθνή δικαιοδοσία και την αναγνώριση και εκτέλεση αποφάσεων σε </a:t>
            </a:r>
            <a:r>
              <a:rPr lang="el-GR" dirty="0" err="1"/>
              <a:t>γαμικές</a:t>
            </a:r>
            <a:r>
              <a:rPr lang="el-GR" dirty="0"/>
              <a:t> διαφορές και διαφορές γονικής μέριμνας</a:t>
            </a:r>
          </a:p>
          <a:p>
            <a:r>
              <a:rPr lang="el-GR" dirty="0"/>
              <a:t>προάσπιση </a:t>
            </a:r>
            <a:r>
              <a:rPr lang="el-GR" b="1" dirty="0"/>
              <a:t>του δικαιώματος των παιδιών να έχουν προσωπική επικοινωνία με αμφότερους τους γονείς, ακόμη και εάν αυτοί έχουν χωρίσει ή ζουν σε διαφορετικές χώρες της ΕΕ</a:t>
            </a:r>
            <a:r>
              <a:rPr lang="el-GR" dirty="0"/>
              <a:t>.</a:t>
            </a:r>
          </a:p>
          <a:p>
            <a:r>
              <a:rPr lang="el-GR" dirty="0"/>
              <a:t>κανόνες διεθνούς δικαιοδοσίας που ορίζουν ότι το αρμόδιο  δικαστήριο για να επιληφθεί των </a:t>
            </a:r>
            <a:r>
              <a:rPr lang="el-GR" dirty="0" err="1"/>
              <a:t>γαμικών</a:t>
            </a:r>
            <a:r>
              <a:rPr lang="el-GR" dirty="0"/>
              <a:t> διαφορών και των διαφορών γονικής μέριμνας σε υποθέσεις όπου εμπλέκονται περισσότερες της μίας χώρες </a:t>
            </a:r>
            <a:r>
              <a:rPr lang="el-GR" b="1" dirty="0"/>
              <a:t>είναι εκείνο της διαμονής του παιδιού. </a:t>
            </a:r>
          </a:p>
          <a:p>
            <a:r>
              <a:rPr lang="el-GR" dirty="0"/>
              <a:t>αναγνώριση και εκτέλεση των αποφάσεων που εκδίδονται από δικαστήριο κράτους μέλους της ΕΕ σε κάθε κράτος μέλος - Για τις αποφάσεις που αφορούν τη γονική μέριμνα η αναγνώριση μπορεί να απορριφθεί για λόγους δημόσιας τάξης αλλά και  εάν δεν παρασχέθηκε στο παιδί η </a:t>
            </a:r>
            <a:r>
              <a:rPr lang="el-GR" b="1" dirty="0"/>
              <a:t>δυνατότητα ακρόασης.</a:t>
            </a:r>
          </a:p>
          <a:p>
            <a:r>
              <a:rPr lang="el-GR" dirty="0"/>
              <a:t>διαδικασία για διακανονισμό υποθέσεων στις οποίες ένας γονέας απάγει παιδί από μια χώρα της ΕΕ και το μεταφέρει σε άλλη - </a:t>
            </a:r>
            <a:r>
              <a:rPr lang="el-GR" b="1" dirty="0"/>
              <a:t>Τα δικαστήρια της χώρας της ΕΕ όπου το παιδί είχε τη συνήθη διαμονή του αμέσως πριν την απαγωγή </a:t>
            </a:r>
            <a:r>
              <a:rPr lang="el-GR" dirty="0"/>
              <a:t>διατηρούν την αρμοδιότητά τους έως ότου το παιδί αποκτήσει κύρια κατοικία σε άλλη χώρα της ΕΕ. Υπάρχει προθεσμία έξι εβδομάδων για την έκδοση της απόφασης επιστροφής </a:t>
            </a:r>
          </a:p>
          <a:p>
            <a:endParaRPr lang="el-GR" dirty="0"/>
          </a:p>
        </p:txBody>
      </p:sp>
      <p:sp>
        <p:nvSpPr>
          <p:cNvPr id="4" name="3 - Θέση αριθμού διαφάνειας"/>
          <p:cNvSpPr>
            <a:spLocks noGrp="1"/>
          </p:cNvSpPr>
          <p:nvPr>
            <p:ph type="sldNum" sz="quarter" idx="12"/>
          </p:nvPr>
        </p:nvSpPr>
        <p:spPr/>
        <p:txBody>
          <a:bodyPr/>
          <a:lstStyle/>
          <a:p>
            <a:fld id="{5C71520A-FE7F-433E-83ED-794A065E8770}" type="slidenum">
              <a:rPr lang="el-GR" smtClean="0"/>
              <a:pPr/>
              <a:t>19</a:t>
            </a:fld>
            <a:endParaRPr lang="el-GR"/>
          </a:p>
        </p:txBody>
      </p:sp>
    </p:spTree>
    <p:extLst>
      <p:ext uri="{BB962C8B-B14F-4D97-AF65-F5344CB8AC3E}">
        <p14:creationId xmlns:p14="http://schemas.microsoft.com/office/powerpoint/2010/main" val="1587749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lnSpcReduction="10000"/>
          </a:bodyPr>
          <a:lstStyle/>
          <a:p>
            <a:r>
              <a:rPr lang="el-GR" dirty="0"/>
              <a:t>Πρώτο μέρος</a:t>
            </a:r>
          </a:p>
          <a:p>
            <a:r>
              <a:rPr lang="el-GR" dirty="0"/>
              <a:t>α. Σταθμοί στην κατοχύρωση της προστασίας των δικαιωμάτων του παιδιού </a:t>
            </a:r>
          </a:p>
          <a:p>
            <a:r>
              <a:rPr lang="el-GR" dirty="0"/>
              <a:t>β. Δικαιώματα ελεύθερης κυκλοφορίας το παιδί ως τέκνο εξαρτημένο από οικονομικώς δρώντα</a:t>
            </a:r>
            <a:br>
              <a:rPr lang="el-GR" dirty="0"/>
            </a:br>
            <a:r>
              <a:rPr lang="el-GR" dirty="0"/>
              <a:t>γ. Η επίδραση της ευρωπαϊκής ιθαγένειας – το παιδί ως Ευρωπαίος πολίτης που χρειάζεται μέριμνα από γονέα </a:t>
            </a:r>
            <a:br>
              <a:rPr lang="el-GR" dirty="0"/>
            </a:br>
            <a:br>
              <a:rPr lang="el-GR" dirty="0"/>
            </a:br>
            <a:endParaRPr lang="el-GR" dirty="0"/>
          </a:p>
        </p:txBody>
      </p:sp>
      <p:sp>
        <p:nvSpPr>
          <p:cNvPr id="4" name="3 - Θέση αριθμού διαφάνειας"/>
          <p:cNvSpPr>
            <a:spLocks noGrp="1"/>
          </p:cNvSpPr>
          <p:nvPr>
            <p:ph type="sldNum" sz="quarter" idx="12"/>
          </p:nvPr>
        </p:nvSpPr>
        <p:spPr/>
        <p:txBody>
          <a:bodyPr/>
          <a:lstStyle/>
          <a:p>
            <a:fld id="{5C71520A-FE7F-433E-83ED-794A065E8770}" type="slidenum">
              <a:rPr lang="el-GR" smtClean="0"/>
              <a:pPr/>
              <a:t>2</a:t>
            </a:fld>
            <a:endParaRPr lang="el-GR"/>
          </a:p>
        </p:txBody>
      </p:sp>
    </p:spTree>
    <p:extLst>
      <p:ext uri="{BB962C8B-B14F-4D97-AF65-F5344CB8AC3E}">
        <p14:creationId xmlns:p14="http://schemas.microsoft.com/office/powerpoint/2010/main" val="24186351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Διαζύγιο και διατροφή</a:t>
            </a:r>
          </a:p>
        </p:txBody>
      </p:sp>
      <p:sp>
        <p:nvSpPr>
          <p:cNvPr id="3" name="Θέση περιεχομένου 2"/>
          <p:cNvSpPr>
            <a:spLocks noGrp="1"/>
          </p:cNvSpPr>
          <p:nvPr>
            <p:ph idx="1"/>
          </p:nvPr>
        </p:nvSpPr>
        <p:spPr/>
        <p:txBody>
          <a:bodyPr>
            <a:normAutofit fontScale="70000" lnSpcReduction="20000"/>
          </a:bodyPr>
          <a:lstStyle/>
          <a:p>
            <a:r>
              <a:rPr lang="el-GR" dirty="0"/>
              <a:t>Ο κανονισμός Ρώμη ΙΙΙ περιλαμβάνει κανόνες για το δίκαιο που είναι εφαρμοστέο στο διαζύγιο, ενώ ο κανονισμός για τις υποχρεώσεις διατροφής ρυθμίζει τα ζητήματα της διεθνούς δικαιοδοσίας και του εφαρμοστέου δικαίου στις υποθέσεις διατροφής για συζύγους και παιδιά 	Κανονισμός (ΕΕ) αριθ. 1259/2010 του Συμβουλίου, της 20ής Δεκεμβρίου 2010, για τη θέσπιση ενισχυμένης συνεργασίας στον τομέα του δικαίου που είναι εφαρμοστέο στο διαζύγιο και τον δικαστικό χωρισμό (ΕΕ L 343 της 29.12.2010, σ. 10).</a:t>
            </a:r>
          </a:p>
          <a:p>
            <a:r>
              <a:rPr lang="el-GR" dirty="0"/>
              <a:t>	Κανονισμός (ΕΚ) αριθ. 4/2009 του Συμβουλίου, της 18ης Δεκεμβρίου 2008, για τη διεθνή δικαιοδοσία, το εφαρμοστέο δίκαιο, την αναγνώριση και εκτέλεση αποφάσεων και τη συνεργασία σε θέματα υποχρεώσεων διατροφής (ΕΕ L 7 της 10.1.2009, σ. 1).</a:t>
            </a:r>
          </a:p>
          <a:p>
            <a:endParaRPr lang="el-GR" dirty="0"/>
          </a:p>
        </p:txBody>
      </p:sp>
      <p:sp>
        <p:nvSpPr>
          <p:cNvPr id="4" name="3 - Θέση αριθμού διαφάνειας"/>
          <p:cNvSpPr>
            <a:spLocks noGrp="1"/>
          </p:cNvSpPr>
          <p:nvPr>
            <p:ph type="sldNum" sz="quarter" idx="12"/>
          </p:nvPr>
        </p:nvSpPr>
        <p:spPr/>
        <p:txBody>
          <a:bodyPr/>
          <a:lstStyle/>
          <a:p>
            <a:fld id="{5C71520A-FE7F-433E-83ED-794A065E8770}" type="slidenum">
              <a:rPr lang="el-GR" smtClean="0"/>
              <a:pPr/>
              <a:t>20</a:t>
            </a:fld>
            <a:endParaRPr lang="el-GR"/>
          </a:p>
        </p:txBody>
      </p:sp>
    </p:spTree>
    <p:extLst>
      <p:ext uri="{BB962C8B-B14F-4D97-AF65-F5344CB8AC3E}">
        <p14:creationId xmlns:p14="http://schemas.microsoft.com/office/powerpoint/2010/main" val="26011585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Αιτούντες άσυλο - ασυνόδευτα παιδιά</a:t>
            </a:r>
          </a:p>
        </p:txBody>
      </p:sp>
      <p:sp>
        <p:nvSpPr>
          <p:cNvPr id="3" name="Θέση περιεχομένου 2"/>
          <p:cNvSpPr>
            <a:spLocks noGrp="1"/>
          </p:cNvSpPr>
          <p:nvPr>
            <p:ph idx="1"/>
          </p:nvPr>
        </p:nvSpPr>
        <p:spPr/>
        <p:txBody>
          <a:bodyPr/>
          <a:lstStyle/>
          <a:p>
            <a:pPr fontAlgn="base"/>
            <a:r>
              <a:rPr lang="el-GR" dirty="0"/>
              <a:t>Οδηγία 2013/33/ΕΕ του Ευρωπαϊκού Κοινοβουλίου και του Συμβουλίου, της 26ης Ιουνίου 2013 , σχετικά με τις απαιτήσεις για την υποδοχή των αιτούντων διεθνή προστασία  </a:t>
            </a:r>
            <a:r>
              <a:rPr lang="el-GR" i="1" dirty="0"/>
              <a:t>OJ L 180, 29.6.2013, p. 96–116</a:t>
            </a:r>
            <a:endParaRPr lang="el-GR" dirty="0"/>
          </a:p>
        </p:txBody>
      </p:sp>
      <p:sp>
        <p:nvSpPr>
          <p:cNvPr id="4" name="3 - Θέση αριθμού διαφάνειας"/>
          <p:cNvSpPr>
            <a:spLocks noGrp="1"/>
          </p:cNvSpPr>
          <p:nvPr>
            <p:ph type="sldNum" sz="quarter" idx="12"/>
          </p:nvPr>
        </p:nvSpPr>
        <p:spPr/>
        <p:txBody>
          <a:bodyPr/>
          <a:lstStyle/>
          <a:p>
            <a:fld id="{5C71520A-FE7F-433E-83ED-794A065E8770}" type="slidenum">
              <a:rPr lang="el-GR" smtClean="0"/>
              <a:pPr/>
              <a:t>21</a:t>
            </a:fld>
            <a:endParaRPr lang="el-GR"/>
          </a:p>
        </p:txBody>
      </p:sp>
    </p:spTree>
    <p:extLst>
      <p:ext uri="{BB962C8B-B14F-4D97-AF65-F5344CB8AC3E}">
        <p14:creationId xmlns:p14="http://schemas.microsoft.com/office/powerpoint/2010/main" val="32634259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Ορισμοί</a:t>
            </a:r>
          </a:p>
        </p:txBody>
      </p:sp>
      <p:sp>
        <p:nvSpPr>
          <p:cNvPr id="3" name="Θέση περιεχομένου 2"/>
          <p:cNvSpPr>
            <a:spLocks noGrp="1"/>
          </p:cNvSpPr>
          <p:nvPr>
            <p:ph idx="1"/>
          </p:nvPr>
        </p:nvSpPr>
        <p:spPr>
          <a:xfrm>
            <a:off x="179512" y="1268760"/>
            <a:ext cx="8784976" cy="5400600"/>
          </a:xfrm>
        </p:spPr>
        <p:txBody>
          <a:bodyPr>
            <a:noAutofit/>
          </a:bodyPr>
          <a:lstStyle/>
          <a:p>
            <a:pPr marL="0" indent="0" fontAlgn="base">
              <a:buNone/>
            </a:pPr>
            <a:r>
              <a:rPr lang="el-GR" sz="2000" dirty="0"/>
              <a:t>ε)   «ασυνόδευτος ανήλικος»: ανήλικος που φτάνει στο έδαφος των κρατών μελών χωρίς να συνοδεύεται από ενήλικο υπεύθυνο για αυτόν σύμφωνα με τον νόμο ή την πρακτική του οικείου κράτους μέλους και εφόσον κανένας ενήλικος δεν ασκεί στην πράξη την επιμέλειά του. Ο ορισμός καλύπτει και τον ανήλικο που παύει να συνοδεύεται μετά την είσοδό του στο έδαφος των κρατών μελών·</a:t>
            </a:r>
          </a:p>
          <a:p>
            <a:pPr marL="0" indent="0" fontAlgn="base">
              <a:buNone/>
            </a:pPr>
            <a:r>
              <a:rPr lang="el-GR" sz="2000" dirty="0"/>
              <a:t>θ)   «κέντρο φιλοξενίας»: κάθε χώρος που χρησιμοποιείται για την ομαδική φιλοξενία των αιτούντων·</a:t>
            </a:r>
          </a:p>
          <a:p>
            <a:pPr marL="0" indent="0" fontAlgn="base">
              <a:buNone/>
            </a:pPr>
            <a:r>
              <a:rPr lang="el-GR" sz="2000" dirty="0"/>
              <a:t>ι)   «εκπρόσωπος»: πρόσωπο ή οργάνωση που έχει ορισθεί από τις αρμόδιες αρχές με καθήκον να συνδράμει και να αντιπροσωπεύει ασυνόδευτο ανήλικο σε διαδικασίες που προβλέπονται στην παρούσα οδηγία, ώστε να διασφαλίζει το μείζον συμφέρον του παιδιού, και να ασκεί νομική ικανότητα για λογαριασμό του οσάκις είναι αναγκαίο. Σε περίπτωση που οργάνωση ορίζεται εκπρόσωπος, ορίζει ένα πρόσωπο υπεύθυνο για να επιτελεί τα καθήκοντα εκπροσώπου όσον αφορά τον ασυνόδευτο ανήλικο, σύμφωνα με την παρούσα οδηγία·</a:t>
            </a:r>
          </a:p>
        </p:txBody>
      </p:sp>
      <p:sp>
        <p:nvSpPr>
          <p:cNvPr id="4" name="3 - Θέση αριθμού διαφάνειας"/>
          <p:cNvSpPr>
            <a:spLocks noGrp="1"/>
          </p:cNvSpPr>
          <p:nvPr>
            <p:ph type="sldNum" sz="quarter" idx="12"/>
          </p:nvPr>
        </p:nvSpPr>
        <p:spPr/>
        <p:txBody>
          <a:bodyPr/>
          <a:lstStyle/>
          <a:p>
            <a:fld id="{5C71520A-FE7F-433E-83ED-794A065E8770}" type="slidenum">
              <a:rPr lang="el-GR" smtClean="0"/>
              <a:pPr/>
              <a:t>22</a:t>
            </a:fld>
            <a:endParaRPr lang="el-GR"/>
          </a:p>
        </p:txBody>
      </p:sp>
    </p:spTree>
    <p:extLst>
      <p:ext uri="{BB962C8B-B14F-4D97-AF65-F5344CB8AC3E}">
        <p14:creationId xmlns:p14="http://schemas.microsoft.com/office/powerpoint/2010/main" val="579656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562074"/>
          </a:xfrm>
        </p:spPr>
        <p:txBody>
          <a:bodyPr>
            <a:normAutofit fontScale="90000"/>
          </a:bodyPr>
          <a:lstStyle/>
          <a:p>
            <a:r>
              <a:rPr lang="el-GR" dirty="0"/>
              <a:t>Ευάλωτα άτομα</a:t>
            </a:r>
          </a:p>
        </p:txBody>
      </p:sp>
      <p:sp>
        <p:nvSpPr>
          <p:cNvPr id="3" name="Θέση περιεχομένου 2"/>
          <p:cNvSpPr>
            <a:spLocks noGrp="1"/>
          </p:cNvSpPr>
          <p:nvPr>
            <p:ph idx="1"/>
          </p:nvPr>
        </p:nvSpPr>
        <p:spPr>
          <a:xfrm>
            <a:off x="457200" y="1600200"/>
            <a:ext cx="8229600" cy="4925144"/>
          </a:xfrm>
        </p:spPr>
        <p:txBody>
          <a:bodyPr>
            <a:normAutofit fontScale="55000" lnSpcReduction="20000"/>
          </a:bodyPr>
          <a:lstStyle/>
          <a:p>
            <a:pPr fontAlgn="base"/>
            <a:r>
              <a:rPr lang="el-GR" sz="3600" dirty="0"/>
              <a:t>1.   Η υγεία, συμπεριλαμβανομένης της ψυχικής υγείας, των αιτούντων υπό κράτηση που είναι ευάλωτα άτομα αποτελεί πρωταρχικό μέλημα των εθνικών αρχών.</a:t>
            </a:r>
          </a:p>
          <a:p>
            <a:pPr fontAlgn="base"/>
            <a:r>
              <a:rPr lang="el-GR" sz="3600" dirty="0"/>
              <a:t>Σε περίπτωση κράτησης ευάλωτων ατόμων, τα κράτη μέλη εξασφαλίζουν τακτική παρακολούθηση και επαρκή υποστήριξη λαμβάνοντας υπόψη την ιδιαίτερη κατάστασή τους, συμπεριλαμβανομένης της υγείας τους.</a:t>
            </a:r>
          </a:p>
          <a:p>
            <a:pPr fontAlgn="base"/>
            <a:r>
              <a:rPr lang="el-GR" sz="3600" dirty="0"/>
              <a:t>2.   Οι ανήλικοι τίθενται υπό κράτηση μόνο σε έσχατη ανάγκη και εφόσον αποδειχθεί ότι δεν μπορούν να εφαρμοσθούν αποτελεσματικά άλλα εναλλακτικά, λιγότερο περιοριστικά μέτρα. Η εν λόγω κράτηση είναι όσο το δυνατόν συντομότερη και καταβάλλεται κάθε δυνατή προσπάθεια για την απελευθέρωση των κρατούμενων ανηλίκων και για την τοποθέτησή τους σε κατάλληλα για ανηλίκους καταλύματα.</a:t>
            </a:r>
          </a:p>
          <a:p>
            <a:pPr fontAlgn="base"/>
            <a:r>
              <a:rPr lang="el-GR" sz="3600" dirty="0"/>
              <a:t>Το μείζον συμφέρον του ανήλικου, όπως καθορίζεται στο άρθρο 23 παράγραφος 2, αποτελεί πρωταρχικό μέλημα για τα κράτη μέλη.</a:t>
            </a:r>
          </a:p>
          <a:p>
            <a:pPr fontAlgn="base"/>
            <a:r>
              <a:rPr lang="el-GR" sz="3600" dirty="0"/>
              <a:t>Σε περίπτωση κράτησης ανηλίκων, έχουν τη δυνατότητα να ασχολούνται με δραστηριότητες ελεύθερου χρόνου, συμπεριλαμβανομένων των παιχνιδιών και των ψυχαγωγικών δραστηριοτήτων που αρμόζουν στην ηλικία τους.</a:t>
            </a:r>
          </a:p>
          <a:p>
            <a:endParaRPr lang="el-GR" dirty="0"/>
          </a:p>
        </p:txBody>
      </p:sp>
      <p:sp>
        <p:nvSpPr>
          <p:cNvPr id="4" name="3 - Θέση αριθμού διαφάνειας"/>
          <p:cNvSpPr>
            <a:spLocks noGrp="1"/>
          </p:cNvSpPr>
          <p:nvPr>
            <p:ph type="sldNum" sz="quarter" idx="12"/>
          </p:nvPr>
        </p:nvSpPr>
        <p:spPr/>
        <p:txBody>
          <a:bodyPr/>
          <a:lstStyle/>
          <a:p>
            <a:fld id="{5C71520A-FE7F-433E-83ED-794A065E8770}" type="slidenum">
              <a:rPr lang="el-GR" smtClean="0"/>
              <a:pPr/>
              <a:t>23</a:t>
            </a:fld>
            <a:endParaRPr lang="el-GR"/>
          </a:p>
        </p:txBody>
      </p:sp>
    </p:spTree>
    <p:extLst>
      <p:ext uri="{BB962C8B-B14F-4D97-AF65-F5344CB8AC3E}">
        <p14:creationId xmlns:p14="http://schemas.microsoft.com/office/powerpoint/2010/main" val="32551169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Ασυνόδευτοι ανήλικοι</a:t>
            </a:r>
          </a:p>
        </p:txBody>
      </p:sp>
      <p:sp>
        <p:nvSpPr>
          <p:cNvPr id="3" name="Θέση περιεχομένου 2"/>
          <p:cNvSpPr>
            <a:spLocks noGrp="1"/>
          </p:cNvSpPr>
          <p:nvPr>
            <p:ph idx="1"/>
          </p:nvPr>
        </p:nvSpPr>
        <p:spPr>
          <a:xfrm>
            <a:off x="457200" y="1600200"/>
            <a:ext cx="8435280" cy="5069160"/>
          </a:xfrm>
        </p:spPr>
        <p:txBody>
          <a:bodyPr>
            <a:normAutofit fontScale="70000" lnSpcReduction="20000"/>
          </a:bodyPr>
          <a:lstStyle/>
          <a:p>
            <a:pPr marL="0" indent="0" fontAlgn="base">
              <a:buNone/>
            </a:pPr>
            <a:r>
              <a:rPr lang="el-GR" sz="3600" b="1" dirty="0"/>
              <a:t>Ασυνόδευτοι ανήλικοι κρατούνται μόνο σε εξαιρετικές περιστάσεις και ποτέ σε σωφρονιστικά καταστήματα</a:t>
            </a:r>
            <a:r>
              <a:rPr lang="el-GR" sz="3600" dirty="0"/>
              <a:t>. Σε περίπτωση κράτησης ασυνόδευτων ανηλίκων, τα κράτη μέλη μεριμνούν ώστε αυτοί </a:t>
            </a:r>
            <a:r>
              <a:rPr lang="el-GR" sz="3600" b="1" dirty="0"/>
              <a:t>να στεγάζονται χωριστά από τους ενηλίκους</a:t>
            </a:r>
            <a:r>
              <a:rPr lang="el-GR" sz="3600" dirty="0"/>
              <a:t>. Καταβάλλεται κάθε δυνατή προσπάθεια για την απελευθέρωση των κρατούμενων ασυνόδευτων ανηλίκων το συντομότερο δυνατόν.</a:t>
            </a:r>
          </a:p>
          <a:p>
            <a:pPr marL="0" indent="0" fontAlgn="base">
              <a:buNone/>
            </a:pPr>
            <a:r>
              <a:rPr lang="el-GR" sz="3600" dirty="0"/>
              <a:t>Στους ασυνόδευτους ανηλίκους παρέχεται κατά το δυνατόν </a:t>
            </a:r>
            <a:r>
              <a:rPr lang="el-GR" sz="3600" b="1" dirty="0"/>
              <a:t>κατάλυμα σε ιδρύματα τα οποία διαθέτουν προσωπικό </a:t>
            </a:r>
            <a:r>
              <a:rPr lang="el-GR" sz="3600" dirty="0"/>
              <a:t>και εγκαταστάσεις που λαμβάνουν υπόψη τις ανάγκες προσώπων της ηλικίας τους.</a:t>
            </a:r>
          </a:p>
          <a:p>
            <a:pPr marL="0" indent="0" fontAlgn="base">
              <a:buNone/>
            </a:pPr>
            <a:r>
              <a:rPr lang="el-GR" sz="3600" dirty="0"/>
              <a:t>Στις οικογένειες υπό κράτηση παρέχεται </a:t>
            </a:r>
            <a:r>
              <a:rPr lang="el-GR" sz="3600" b="1" dirty="0"/>
              <a:t>χωριστό κατάλυμα το οποίο εξασφαλίζει επαρκή σεβασμό της ιδιωτικής ζωής</a:t>
            </a:r>
            <a:r>
              <a:rPr lang="el-GR" sz="3600" dirty="0"/>
              <a:t>.</a:t>
            </a:r>
          </a:p>
          <a:p>
            <a:pPr marL="0" indent="0" fontAlgn="base">
              <a:buNone/>
            </a:pPr>
            <a:r>
              <a:rPr lang="el-GR" sz="3600" dirty="0"/>
              <a:t> </a:t>
            </a:r>
            <a:endParaRPr lang="el-GR" dirty="0"/>
          </a:p>
        </p:txBody>
      </p:sp>
      <p:sp>
        <p:nvSpPr>
          <p:cNvPr id="4" name="3 - Θέση αριθμού διαφάνειας"/>
          <p:cNvSpPr>
            <a:spLocks noGrp="1"/>
          </p:cNvSpPr>
          <p:nvPr>
            <p:ph type="sldNum" sz="quarter" idx="12"/>
          </p:nvPr>
        </p:nvSpPr>
        <p:spPr/>
        <p:txBody>
          <a:bodyPr/>
          <a:lstStyle/>
          <a:p>
            <a:fld id="{5C71520A-FE7F-433E-83ED-794A065E8770}" type="slidenum">
              <a:rPr lang="el-GR" smtClean="0"/>
              <a:pPr/>
              <a:t>24</a:t>
            </a:fld>
            <a:endParaRPr lang="el-GR"/>
          </a:p>
        </p:txBody>
      </p:sp>
    </p:spTree>
    <p:extLst>
      <p:ext uri="{BB962C8B-B14F-4D97-AF65-F5344CB8AC3E}">
        <p14:creationId xmlns:p14="http://schemas.microsoft.com/office/powerpoint/2010/main" val="2217063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Σταθμοί στην κατοχύρωση της προστασίας του παιδιού</a:t>
            </a:r>
            <a:br>
              <a:rPr lang="el-GR" dirty="0"/>
            </a:br>
            <a:endParaRPr lang="el-GR" dirty="0"/>
          </a:p>
        </p:txBody>
      </p:sp>
      <p:sp>
        <p:nvSpPr>
          <p:cNvPr id="3" name="Θέση περιεχομένου 2"/>
          <p:cNvSpPr>
            <a:spLocks noGrp="1"/>
          </p:cNvSpPr>
          <p:nvPr>
            <p:ph idx="1"/>
          </p:nvPr>
        </p:nvSpPr>
        <p:spPr>
          <a:xfrm>
            <a:off x="107504" y="1124744"/>
            <a:ext cx="8928992" cy="5544616"/>
          </a:xfrm>
        </p:spPr>
        <p:txBody>
          <a:bodyPr>
            <a:noAutofit/>
          </a:bodyPr>
          <a:lstStyle/>
          <a:p>
            <a:pPr marL="0" indent="0">
              <a:buNone/>
            </a:pPr>
            <a:r>
              <a:rPr lang="el-GR" sz="2000" dirty="0"/>
              <a:t>1958 – το τέκνο εργαζομένου στην Κοινή Αγορά</a:t>
            </a:r>
          </a:p>
          <a:p>
            <a:pPr marL="0" indent="0">
              <a:buNone/>
            </a:pPr>
            <a:r>
              <a:rPr lang="el-GR" sz="2000" dirty="0"/>
              <a:t>1993 – το παιδί ευρωπαίος υπήκοος στη Συνθήκη του Μάαστριχτ</a:t>
            </a:r>
          </a:p>
          <a:p>
            <a:pPr marL="0" indent="0">
              <a:buNone/>
            </a:pPr>
            <a:r>
              <a:rPr lang="el-GR" sz="2000" b="1" dirty="0"/>
              <a:t>1997 – το παιδί στον Χώρο ελευθερίας, Ασφάλειας και Δικαιοσύνης</a:t>
            </a:r>
          </a:p>
          <a:p>
            <a:pPr marL="400050" lvl="1" indent="0">
              <a:buNone/>
            </a:pPr>
            <a:r>
              <a:rPr lang="el-GR" sz="2000" b="1" dirty="0"/>
              <a:t>Ευρωπαϊκό ποινικό δίκαιο και ποινική δικονομία</a:t>
            </a:r>
            <a:r>
              <a:rPr lang="el-GR" sz="2000" dirty="0"/>
              <a:t> </a:t>
            </a:r>
          </a:p>
          <a:p>
            <a:pPr marL="400050" lvl="1" indent="0">
              <a:buNone/>
            </a:pPr>
            <a:r>
              <a:rPr lang="el-GR" sz="2000" dirty="0"/>
              <a:t>Δικαστικό σύστημα φιλικό στο παιδί</a:t>
            </a:r>
          </a:p>
          <a:p>
            <a:pPr marL="400050" lvl="1" indent="0">
              <a:buNone/>
            </a:pPr>
            <a:r>
              <a:rPr lang="el-GR" sz="2000" dirty="0"/>
              <a:t>Ευρωπαϊκό ιδιωτικό διεθνές δίκαιο - το παιδί διασυνοριακού ζευγαριού που χωρίζει</a:t>
            </a:r>
          </a:p>
          <a:p>
            <a:pPr marL="400050" lvl="1" indent="0">
              <a:buNone/>
            </a:pPr>
            <a:r>
              <a:rPr lang="el-GR" sz="2000" dirty="0"/>
              <a:t>Το παιδί στην πολιτική μετανάστευσης και ασύλου</a:t>
            </a:r>
          </a:p>
          <a:p>
            <a:pPr marL="0" indent="0">
              <a:buNone/>
            </a:pPr>
            <a:r>
              <a:rPr lang="el-GR" sz="2000" b="1" dirty="0"/>
              <a:t>2000 – Χάρτης Θεμελιωδών Δικαιωμάτων </a:t>
            </a:r>
            <a:r>
              <a:rPr lang="el-GR" sz="2000" dirty="0"/>
              <a:t>και η πολλαπλή κατοχύρωση της προστασίας του παιδιού </a:t>
            </a:r>
          </a:p>
          <a:p>
            <a:pPr marL="0" indent="0">
              <a:buNone/>
            </a:pPr>
            <a:r>
              <a:rPr lang="el-GR" sz="2000" dirty="0"/>
              <a:t>2006 – η στρατηγική της ΕΕ για την προστασία του παιδιού</a:t>
            </a:r>
          </a:p>
          <a:p>
            <a:pPr marL="0" indent="0">
              <a:buNone/>
            </a:pPr>
            <a:r>
              <a:rPr lang="el-GR" sz="2000" dirty="0"/>
              <a:t>2009 – Συνθήκη της Λισαβόνας - προστασία του παιδιού ως στόχος της ΕΕ εντός της ΕΕ και της εξωτερικής δράσης της ΕΕ</a:t>
            </a:r>
          </a:p>
          <a:p>
            <a:pPr marL="0" indent="0">
              <a:buNone/>
            </a:pPr>
            <a:r>
              <a:rPr lang="el-GR" sz="2000" dirty="0"/>
              <a:t>2010- Ευρώπη 2020, μείωση κοινωνικού αποκλεισμού και φτώχειας, μείωση αριθμού παιδιών που εγκαταλείπουν το σχολείο</a:t>
            </a:r>
          </a:p>
          <a:p>
            <a:pPr marL="0" indent="0">
              <a:buNone/>
            </a:pPr>
            <a:r>
              <a:rPr lang="el-GR" sz="2000" dirty="0"/>
              <a:t>2011 – Οι 11 προτεραιότητες και οι Οδηγίες που υιοθετήθηκαν</a:t>
            </a:r>
          </a:p>
        </p:txBody>
      </p:sp>
      <p:sp>
        <p:nvSpPr>
          <p:cNvPr id="4" name="3 - Θέση αριθμού διαφάνειας"/>
          <p:cNvSpPr>
            <a:spLocks noGrp="1"/>
          </p:cNvSpPr>
          <p:nvPr>
            <p:ph type="sldNum" sz="quarter" idx="12"/>
          </p:nvPr>
        </p:nvSpPr>
        <p:spPr/>
        <p:txBody>
          <a:bodyPr/>
          <a:lstStyle/>
          <a:p>
            <a:fld id="{5C71520A-FE7F-433E-83ED-794A065E8770}" type="slidenum">
              <a:rPr lang="el-GR" smtClean="0"/>
              <a:pPr/>
              <a:t>3</a:t>
            </a:fld>
            <a:endParaRPr lang="el-GR"/>
          </a:p>
        </p:txBody>
      </p:sp>
    </p:spTree>
    <p:extLst>
      <p:ext uri="{BB962C8B-B14F-4D97-AF65-F5344CB8AC3E}">
        <p14:creationId xmlns:p14="http://schemas.microsoft.com/office/powerpoint/2010/main" val="3585442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Από το 1958 - ΕΟΚ</a:t>
            </a:r>
          </a:p>
        </p:txBody>
      </p:sp>
      <p:sp>
        <p:nvSpPr>
          <p:cNvPr id="3" name="Θέση περιεχομένου 2"/>
          <p:cNvSpPr>
            <a:spLocks noGrp="1"/>
          </p:cNvSpPr>
          <p:nvPr>
            <p:ph idx="1"/>
          </p:nvPr>
        </p:nvSpPr>
        <p:spPr/>
        <p:txBody>
          <a:bodyPr>
            <a:normAutofit fontScale="92500" lnSpcReduction="20000"/>
          </a:bodyPr>
          <a:lstStyle/>
          <a:p>
            <a:r>
              <a:rPr lang="el-GR" dirty="0"/>
              <a:t>Η Ευρωπαϊκή Οικονομική Κοινότητα εγκαθίδρυσε την κοινή αγορά όπου υπήρχε η ελεύθερη κυκλοφορία εργαζομένων και υπηρεσιών.</a:t>
            </a:r>
          </a:p>
          <a:p>
            <a:r>
              <a:rPr lang="el-GR" dirty="0"/>
              <a:t>Στο πλαίσιο αυτό η ΕΟΚ παρείχε προστασία στο παιδί ως μέλος της οικογένειας ενός εργαζομένου υπηκόου κράτους μέλους</a:t>
            </a:r>
          </a:p>
          <a:p>
            <a:r>
              <a:rPr lang="el-GR" dirty="0"/>
              <a:t>Το παιδί ήταν το τέκνο, ο κατιών του εργαζομένου ή του ελεύθερου επαγγελματία και η προστασία του ήταν εξαρτημένη από το δικαίωμα ελεύθερης κυκλοφορίας και διαμονής του γονέα. </a:t>
            </a:r>
          </a:p>
        </p:txBody>
      </p:sp>
      <p:sp>
        <p:nvSpPr>
          <p:cNvPr id="4" name="3 - Θέση αριθμού διαφάνειας"/>
          <p:cNvSpPr>
            <a:spLocks noGrp="1"/>
          </p:cNvSpPr>
          <p:nvPr>
            <p:ph type="sldNum" sz="quarter" idx="12"/>
          </p:nvPr>
        </p:nvSpPr>
        <p:spPr/>
        <p:txBody>
          <a:bodyPr/>
          <a:lstStyle/>
          <a:p>
            <a:fld id="{5C71520A-FE7F-433E-83ED-794A065E8770}" type="slidenum">
              <a:rPr lang="el-GR" smtClean="0"/>
              <a:pPr/>
              <a:t>4</a:t>
            </a:fld>
            <a:endParaRPr lang="el-GR"/>
          </a:p>
        </p:txBody>
      </p:sp>
    </p:spTree>
    <p:extLst>
      <p:ext uri="{BB962C8B-B14F-4D97-AF65-F5344CB8AC3E}">
        <p14:creationId xmlns:p14="http://schemas.microsoft.com/office/powerpoint/2010/main" val="269481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Νομοθεσία και νομολογία</a:t>
            </a:r>
          </a:p>
        </p:txBody>
      </p:sp>
      <p:sp>
        <p:nvSpPr>
          <p:cNvPr id="3" name="Θέση περιεχομένου 2"/>
          <p:cNvSpPr>
            <a:spLocks noGrp="1"/>
          </p:cNvSpPr>
          <p:nvPr>
            <p:ph idx="1"/>
          </p:nvPr>
        </p:nvSpPr>
        <p:spPr/>
        <p:txBody>
          <a:bodyPr>
            <a:normAutofit fontScale="77500" lnSpcReduction="20000"/>
          </a:bodyPr>
          <a:lstStyle/>
          <a:p>
            <a:r>
              <a:rPr lang="el-GR" dirty="0"/>
              <a:t>Η Οδηγία 68/360 και η Οδηγία 73/148 έδιναν το δικαίωμα στο τέκνο, κάτω των 21 ετών, ανεξαρτήτως ιθαγενείας,  ακόμη και εάν δεν ήταν υπήκοος κράτους μέλους να συνοδεύει τον γονέα εργαζόμενο στη νέα διαμονή του. </a:t>
            </a:r>
          </a:p>
          <a:p>
            <a:r>
              <a:rPr lang="el-GR" dirty="0"/>
              <a:t>Ο Κανονισμός 1612/68 έδινε το δικαίωμα στο τέκνο του εργαζομένου να σπουδάσει με τους ίδιους όρους όπως οι ημεδαποί (άρθρο 12)</a:t>
            </a:r>
          </a:p>
          <a:p>
            <a:r>
              <a:rPr lang="el-GR" dirty="0"/>
              <a:t>Ο Κανονισμός 1408/71 έδινε το δικαίωμα να χορηγείται επίδομα τέκνου στον εργαζόμενο ακόμη και εάν το τέκνο διέμενε στη χώρα καταγωγής του.</a:t>
            </a:r>
          </a:p>
          <a:p>
            <a:r>
              <a:rPr lang="el-GR" dirty="0"/>
              <a:t>Τα παραπάνω δικαιώματα διαφύλαξε το Δικαστήριο των Ευρωπαϊκών Κοινοτήτων </a:t>
            </a:r>
          </a:p>
          <a:p>
            <a:endParaRPr lang="el-GR" dirty="0"/>
          </a:p>
        </p:txBody>
      </p:sp>
      <p:sp>
        <p:nvSpPr>
          <p:cNvPr id="4" name="3 - Θέση αριθμού διαφάνειας"/>
          <p:cNvSpPr>
            <a:spLocks noGrp="1"/>
          </p:cNvSpPr>
          <p:nvPr>
            <p:ph type="sldNum" sz="quarter" idx="12"/>
          </p:nvPr>
        </p:nvSpPr>
        <p:spPr/>
        <p:txBody>
          <a:bodyPr/>
          <a:lstStyle/>
          <a:p>
            <a:fld id="{5C71520A-FE7F-433E-83ED-794A065E8770}" type="slidenum">
              <a:rPr lang="el-GR" smtClean="0"/>
              <a:pPr/>
              <a:t>5</a:t>
            </a:fld>
            <a:endParaRPr lang="el-GR"/>
          </a:p>
        </p:txBody>
      </p:sp>
    </p:spTree>
    <p:extLst>
      <p:ext uri="{BB962C8B-B14F-4D97-AF65-F5344CB8AC3E}">
        <p14:creationId xmlns:p14="http://schemas.microsoft.com/office/powerpoint/2010/main" val="749815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σημασία της ευρωπαϊκής υπηκοότητας για τα παιδιά</a:t>
            </a:r>
          </a:p>
        </p:txBody>
      </p:sp>
      <p:sp>
        <p:nvSpPr>
          <p:cNvPr id="3" name="Θέση περιεχομένου 2"/>
          <p:cNvSpPr>
            <a:spLocks noGrp="1"/>
          </p:cNvSpPr>
          <p:nvPr>
            <p:ph idx="1"/>
          </p:nvPr>
        </p:nvSpPr>
        <p:spPr/>
        <p:txBody>
          <a:bodyPr>
            <a:normAutofit fontScale="85000" lnSpcReduction="20000"/>
          </a:bodyPr>
          <a:lstStyle/>
          <a:p>
            <a:r>
              <a:rPr lang="el-GR" dirty="0"/>
              <a:t>Το 1993 η Συνθήκη του Μάαστριχτ αναγνώρισε την Ευρωπαϊκή υπηκοότητα ως συμπληρωματική της εθνικής.</a:t>
            </a:r>
          </a:p>
          <a:p>
            <a:r>
              <a:rPr lang="el-GR" dirty="0"/>
              <a:t>Ένα από τα σημαντικά δικαιώματα ήταν η απαγόρευση των διακρίσεων έναντι των Ευρωπαίων υπηκόων ανεξάρτητα από την οικονομική τους δραστηριότητα.</a:t>
            </a:r>
          </a:p>
          <a:p>
            <a:r>
              <a:rPr lang="el-GR" dirty="0" err="1"/>
              <a:t>Ετσι</a:t>
            </a:r>
            <a:r>
              <a:rPr lang="el-GR" dirty="0"/>
              <a:t> η </a:t>
            </a:r>
            <a:r>
              <a:rPr lang="en-US" b="1" dirty="0"/>
              <a:t>Maria Martinez Sala </a:t>
            </a:r>
            <a:r>
              <a:rPr lang="el-GR" dirty="0"/>
              <a:t>επέτυχε να της χορηγηθεί το επίδομα τέκνου από τη Γερμανία, όπου διέμενε ως τέκνο Ισπανού εργαζομένου, όταν έγινε μητέρα,   χωρίς να είναι εργαζόμενη εκεί και χωρίς να έχει άδεια διαμονής, μόνον χάρη στην Ευρωπαϊκή ιθαγένεια.  </a:t>
            </a:r>
          </a:p>
        </p:txBody>
      </p:sp>
      <p:sp>
        <p:nvSpPr>
          <p:cNvPr id="4" name="3 - Θέση αριθμού διαφάνειας"/>
          <p:cNvSpPr>
            <a:spLocks noGrp="1"/>
          </p:cNvSpPr>
          <p:nvPr>
            <p:ph type="sldNum" sz="quarter" idx="12"/>
          </p:nvPr>
        </p:nvSpPr>
        <p:spPr/>
        <p:txBody>
          <a:bodyPr/>
          <a:lstStyle/>
          <a:p>
            <a:fld id="{5C71520A-FE7F-433E-83ED-794A065E8770}" type="slidenum">
              <a:rPr lang="el-GR" smtClean="0"/>
              <a:pPr/>
              <a:t>6</a:t>
            </a:fld>
            <a:endParaRPr lang="el-GR"/>
          </a:p>
        </p:txBody>
      </p:sp>
    </p:spTree>
    <p:extLst>
      <p:ext uri="{BB962C8B-B14F-4D97-AF65-F5344CB8AC3E}">
        <p14:creationId xmlns:p14="http://schemas.microsoft.com/office/powerpoint/2010/main" val="3123558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922114"/>
          </a:xfrm>
        </p:spPr>
        <p:txBody>
          <a:bodyPr>
            <a:normAutofit fontScale="90000"/>
          </a:bodyPr>
          <a:lstStyle/>
          <a:p>
            <a:r>
              <a:rPr lang="el-GR" dirty="0"/>
              <a:t>Το τέκνο Ευρωπαίος υπήκοος που χρειάζεται την επιμέλεια του γονέα</a:t>
            </a:r>
          </a:p>
        </p:txBody>
      </p:sp>
      <p:sp>
        <p:nvSpPr>
          <p:cNvPr id="3" name="Θέση περιεχομένου 2"/>
          <p:cNvSpPr>
            <a:spLocks noGrp="1"/>
          </p:cNvSpPr>
          <p:nvPr>
            <p:ph idx="1"/>
          </p:nvPr>
        </p:nvSpPr>
        <p:spPr>
          <a:xfrm>
            <a:off x="179512" y="1628800"/>
            <a:ext cx="8964488" cy="4896544"/>
          </a:xfrm>
        </p:spPr>
        <p:txBody>
          <a:bodyPr>
            <a:noAutofit/>
          </a:bodyPr>
          <a:lstStyle/>
          <a:p>
            <a:pPr marL="0" indent="0">
              <a:buNone/>
            </a:pPr>
            <a:r>
              <a:rPr lang="el-GR" sz="2400" dirty="0"/>
              <a:t>Το 200</a:t>
            </a:r>
            <a:r>
              <a:rPr lang="en-US" sz="2400" dirty="0"/>
              <a:t>2</a:t>
            </a:r>
            <a:r>
              <a:rPr lang="el-GR" sz="2400" dirty="0"/>
              <a:t> οι όροι αντιστράφηκαν όταν μία Κινέζα, η </a:t>
            </a:r>
            <a:r>
              <a:rPr lang="en-US" sz="2400" dirty="0"/>
              <a:t>Chen</a:t>
            </a:r>
            <a:r>
              <a:rPr lang="el-GR" sz="2400" dirty="0"/>
              <a:t>, ταξίδεψε 6 μηνών </a:t>
            </a:r>
            <a:r>
              <a:rPr lang="el-GR" sz="2400" dirty="0" err="1"/>
              <a:t>έγγυος</a:t>
            </a:r>
            <a:r>
              <a:rPr lang="el-GR" sz="2400" dirty="0"/>
              <a:t> στη Βόρειο Ιρλανδία όπου γέννησε την κόρη της με σκοπό να πάρει το παιδί την ιθαγένεια της Ιρλανδίας και άρα την Ευρωπαϊκή υπηκοότητα</a:t>
            </a:r>
            <a:r>
              <a:rPr lang="en-US" sz="2400" dirty="0"/>
              <a:t> (</a:t>
            </a:r>
            <a:r>
              <a:rPr lang="en-US" sz="2400" b="1" dirty="0" err="1"/>
              <a:t>Kunqian</a:t>
            </a:r>
            <a:r>
              <a:rPr lang="en-US" sz="2400" b="1" dirty="0"/>
              <a:t> Catherine Zhu)</a:t>
            </a:r>
            <a:r>
              <a:rPr lang="el-GR" sz="2400" b="1" dirty="0"/>
              <a:t>. Στη συνέχεια, παίρνοντας ιρλανδικό διαβατήριο, εγκαταστάθηκαν στην Μεγάλη Βρετανία.</a:t>
            </a:r>
            <a:endParaRPr lang="el-GR" sz="2400" dirty="0"/>
          </a:p>
          <a:p>
            <a:pPr marL="0" indent="0">
              <a:buNone/>
            </a:pPr>
            <a:r>
              <a:rPr lang="el-GR" sz="2400" dirty="0"/>
              <a:t>Η υπήκοος Κίνας έγινε αυτομάτως </a:t>
            </a:r>
            <a:r>
              <a:rPr lang="el-GR" sz="2400" b="1" dirty="0"/>
              <a:t>μητέρα Ιρλανδής </a:t>
            </a:r>
            <a:r>
              <a:rPr lang="el-GR" sz="2400" dirty="0"/>
              <a:t>και άρα και Ευρωπαίας Υπηκόου και μπορούσε να παραμείνει στην ΕΕ, εφόσον δεν επιβάρυνε  οικονομικά το κράτος αυτό.  Για να δικαιολογήσει την επίκληση της προστασίας της ΕΟΚ, η </a:t>
            </a:r>
            <a:r>
              <a:rPr lang="en-US" sz="2400" dirty="0"/>
              <a:t>Chen </a:t>
            </a:r>
            <a:r>
              <a:rPr lang="el-GR" sz="2400" dirty="0"/>
              <a:t>ισχυρίστηκε ότι η κόρη της </a:t>
            </a:r>
            <a:r>
              <a:rPr lang="en-US" sz="2400" dirty="0"/>
              <a:t>Catherine </a:t>
            </a:r>
            <a:r>
              <a:rPr lang="el-GR" sz="2400" dirty="0"/>
              <a:t>θα διαμείνει επί μακρό χρονικό διάστημα στο Ηνωμένο Βασίλειο </a:t>
            </a:r>
            <a:r>
              <a:rPr lang="el-GR" sz="2400" b="1" dirty="0"/>
              <a:t>ως αποδέκτης υπηρεσιών φυλάξεως νηπίων παρεχομένων επ’ αμοιβή</a:t>
            </a:r>
            <a:r>
              <a:rPr lang="el-GR" sz="2400" dirty="0"/>
              <a:t>.  </a:t>
            </a:r>
            <a:endParaRPr lang="en-US" sz="2400" dirty="0"/>
          </a:p>
        </p:txBody>
      </p:sp>
      <p:sp>
        <p:nvSpPr>
          <p:cNvPr id="4" name="3 - Θέση αριθμού διαφάνειας"/>
          <p:cNvSpPr>
            <a:spLocks noGrp="1"/>
          </p:cNvSpPr>
          <p:nvPr>
            <p:ph type="sldNum" sz="quarter" idx="12"/>
          </p:nvPr>
        </p:nvSpPr>
        <p:spPr/>
        <p:txBody>
          <a:bodyPr/>
          <a:lstStyle/>
          <a:p>
            <a:fld id="{5C71520A-FE7F-433E-83ED-794A065E8770}" type="slidenum">
              <a:rPr lang="el-GR" smtClean="0"/>
              <a:pPr/>
              <a:t>7</a:t>
            </a:fld>
            <a:endParaRPr lang="el-GR"/>
          </a:p>
        </p:txBody>
      </p:sp>
    </p:spTree>
    <p:extLst>
      <p:ext uri="{BB962C8B-B14F-4D97-AF65-F5344CB8AC3E}">
        <p14:creationId xmlns:p14="http://schemas.microsoft.com/office/powerpoint/2010/main" val="232985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Το ΔΕΚ έκρινε ότι </a:t>
            </a:r>
          </a:p>
        </p:txBody>
      </p:sp>
      <p:sp>
        <p:nvSpPr>
          <p:cNvPr id="3" name="Θέση περιεχομένου 2"/>
          <p:cNvSpPr>
            <a:spLocks noGrp="1"/>
          </p:cNvSpPr>
          <p:nvPr>
            <p:ph idx="1"/>
          </p:nvPr>
        </p:nvSpPr>
        <p:spPr/>
        <p:txBody>
          <a:bodyPr>
            <a:normAutofit fontScale="85000" lnSpcReduction="10000"/>
          </a:bodyPr>
          <a:lstStyle/>
          <a:p>
            <a:r>
              <a:rPr lang="el-GR" dirty="0"/>
              <a:t>Ένα παιδί μικρής ηλικίας μπορεί να επικαλεστεί τα δικαιώματα ελεύθερης κυκλοφορίας και διαμονής που διασφαλίζονται από το κοινοτικό δίκαιο. </a:t>
            </a:r>
          </a:p>
          <a:p>
            <a:r>
              <a:rPr lang="el-GR" b="1" dirty="0"/>
              <a:t>Η ικανότητα υπηκόου κράτους μέλους να είναι υποκείμενο των δικαιωμάτων τα οποία διασφαλίζουν η Συνθήκη </a:t>
            </a:r>
            <a:r>
              <a:rPr lang="el-GR" dirty="0"/>
              <a:t>και το παράγωγο δίκαιο στον τομέα της ελεύθερης κυκλοφορίας των προσώπων </a:t>
            </a:r>
            <a:r>
              <a:rPr lang="el-GR" b="1" dirty="0"/>
              <a:t>δεν μπορεί να εξαρτάται από την προϋπόθεση να έχει ο ενδιαφερόμενος φθάσει στην ηλικία που απαιτείται </a:t>
            </a:r>
            <a:r>
              <a:rPr lang="el-GR" dirty="0"/>
              <a:t>ώστε να έχει τη νομική ικανότητα να ασκήσει ο ίδιος τα εν λόγω δικαιώματα. </a:t>
            </a:r>
          </a:p>
        </p:txBody>
      </p:sp>
      <p:sp>
        <p:nvSpPr>
          <p:cNvPr id="4" name="3 - Θέση αριθμού διαφάνειας"/>
          <p:cNvSpPr>
            <a:spLocks noGrp="1"/>
          </p:cNvSpPr>
          <p:nvPr>
            <p:ph type="sldNum" sz="quarter" idx="12"/>
          </p:nvPr>
        </p:nvSpPr>
        <p:spPr/>
        <p:txBody>
          <a:bodyPr/>
          <a:lstStyle/>
          <a:p>
            <a:fld id="{5C71520A-FE7F-433E-83ED-794A065E8770}" type="slidenum">
              <a:rPr lang="el-GR" smtClean="0"/>
              <a:pPr/>
              <a:t>8</a:t>
            </a:fld>
            <a:endParaRPr lang="el-GR"/>
          </a:p>
        </p:txBody>
      </p:sp>
    </p:spTree>
    <p:extLst>
      <p:ext uri="{BB962C8B-B14F-4D97-AF65-F5344CB8AC3E}">
        <p14:creationId xmlns:p14="http://schemas.microsoft.com/office/powerpoint/2010/main" val="13416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Δικαίωμα διαμονής γονέα που έχει την επιμέλεια ευρωπαίου υπηκόου</a:t>
            </a:r>
          </a:p>
        </p:txBody>
      </p:sp>
      <p:sp>
        <p:nvSpPr>
          <p:cNvPr id="3" name="Θέση περιεχομένου 2"/>
          <p:cNvSpPr>
            <a:spLocks noGrp="1"/>
          </p:cNvSpPr>
          <p:nvPr>
            <p:ph idx="1"/>
          </p:nvPr>
        </p:nvSpPr>
        <p:spPr>
          <a:xfrm>
            <a:off x="457200" y="1600200"/>
            <a:ext cx="8229600" cy="5069160"/>
          </a:xfrm>
        </p:spPr>
        <p:txBody>
          <a:bodyPr>
            <a:normAutofit fontScale="77500" lnSpcReduction="20000"/>
          </a:bodyPr>
          <a:lstStyle/>
          <a:p>
            <a:r>
              <a:rPr lang="el-GR" dirty="0"/>
              <a:t>Το Δικαστήριο, βασιζόμενο στην ΕΣΔΑ και την προστασία της οικογενειακής ζωής σε συνδυασμό με την απαγόρευση των διακρίσεων έκρινε ότι η Ευρωπαϊκή ιθαγένεια (άρθρο 18 ΕΚ) και η οδηγία 90/364/ΕΟΚ, σχετικά με το δικαίωμα διαμονής, </a:t>
            </a:r>
            <a:r>
              <a:rPr lang="el-GR" b="1" dirty="0"/>
              <a:t>απονέμουν στη μικρής ηλικίας ανήλικη υπήκοο κράτους μέλους </a:t>
            </a:r>
            <a:r>
              <a:rPr lang="el-GR" dirty="0"/>
              <a:t>η οποία διαθέτει τη δέουσα υγειονομική ασφάλιση και </a:t>
            </a:r>
            <a:r>
              <a:rPr lang="el-GR" b="1" dirty="0"/>
              <a:t>συντηρείται από γονέα, υπήκοο τρίτου κράτους, του οποίου οι πόροι επαρκούν ώστε να μην επιβαρύνει η </a:t>
            </a:r>
            <a:r>
              <a:rPr lang="el-GR" dirty="0"/>
              <a:t>πρώτη τα δημόσια οικονομικά του κράτους μέλους υποδοχής, </a:t>
            </a:r>
            <a:r>
              <a:rPr lang="el-GR" b="1" dirty="0"/>
              <a:t>δικαίωμα διαμονής αόριστης διάρκειας στο έδαφος του τελευταίου αυτού κράτους</a:t>
            </a:r>
            <a:r>
              <a:rPr lang="el-GR" dirty="0"/>
              <a:t>.</a:t>
            </a:r>
          </a:p>
          <a:p>
            <a:r>
              <a:rPr lang="el-GR" dirty="0"/>
              <a:t> Στην περίπτωση αυτή, οι ίδιες αυτές διατάξεις </a:t>
            </a:r>
            <a:r>
              <a:rPr lang="el-GR" b="1" u="sng" dirty="0"/>
              <a:t>επιτρέπουν στον γονέα που έχει πράγματι την επιμέλεια του υπηκόου αυτού να διαμένει μαζί του στο κράτος μέλος υποδοχής. </a:t>
            </a:r>
          </a:p>
          <a:p>
            <a:pPr marL="0" indent="0">
              <a:buNone/>
            </a:pPr>
            <a:endParaRPr lang="el-GR" dirty="0"/>
          </a:p>
        </p:txBody>
      </p:sp>
      <p:sp>
        <p:nvSpPr>
          <p:cNvPr id="4" name="3 - Θέση αριθμού διαφάνειας"/>
          <p:cNvSpPr>
            <a:spLocks noGrp="1"/>
          </p:cNvSpPr>
          <p:nvPr>
            <p:ph type="sldNum" sz="quarter" idx="12"/>
          </p:nvPr>
        </p:nvSpPr>
        <p:spPr/>
        <p:txBody>
          <a:bodyPr/>
          <a:lstStyle/>
          <a:p>
            <a:fld id="{5C71520A-FE7F-433E-83ED-794A065E8770}" type="slidenum">
              <a:rPr lang="el-GR" smtClean="0"/>
              <a:pPr/>
              <a:t>9</a:t>
            </a:fld>
            <a:endParaRPr lang="el-GR"/>
          </a:p>
        </p:txBody>
      </p:sp>
    </p:spTree>
    <p:extLst>
      <p:ext uri="{BB962C8B-B14F-4D97-AF65-F5344CB8AC3E}">
        <p14:creationId xmlns:p14="http://schemas.microsoft.com/office/powerpoint/2010/main" val="25607924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1420</TotalTime>
  <Words>2798</Words>
  <Application>Microsoft Office PowerPoint</Application>
  <PresentationFormat>Προβολή στην οθόνη (4:3)</PresentationFormat>
  <Paragraphs>130</Paragraphs>
  <Slides>24</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24</vt:i4>
      </vt:variant>
    </vt:vector>
  </HeadingPairs>
  <TitlesOfParts>
    <vt:vector size="27" baseType="lpstr">
      <vt:lpstr>Arial</vt:lpstr>
      <vt:lpstr>Calibri</vt:lpstr>
      <vt:lpstr>Θέμα του Office</vt:lpstr>
      <vt:lpstr>Δικαιώματα του παιδιού στην ΕΕ </vt:lpstr>
      <vt:lpstr>Παρουσίαση του PowerPoint</vt:lpstr>
      <vt:lpstr>Σταθμοί στην κατοχύρωση της προστασίας του παιδιού </vt:lpstr>
      <vt:lpstr>Από το 1958 - ΕΟΚ</vt:lpstr>
      <vt:lpstr>Νομοθεσία και νομολογία</vt:lpstr>
      <vt:lpstr>Η σημασία της ευρωπαϊκής υπηκοότητας για τα παιδιά</vt:lpstr>
      <vt:lpstr>Το τέκνο Ευρωπαίος υπήκοος που χρειάζεται την επιμέλεια του γονέα</vt:lpstr>
      <vt:lpstr>Το ΔΕΚ έκρινε ότι </vt:lpstr>
      <vt:lpstr>Δικαίωμα διαμονής γονέα που έχει την επιμέλεια ευρωπαίου υπηκόου</vt:lpstr>
      <vt:lpstr>Τα παιδιά Diego και Jessica  Ruiz-Zambrano C-34/09 </vt:lpstr>
      <vt:lpstr>Απόφαση του ΔΕΚ</vt:lpstr>
      <vt:lpstr>Ο Χάρτης Θεμελιωδών Δικαιωμάτων</vt:lpstr>
      <vt:lpstr>Οικογενειακά δικαιώματα</vt:lpstr>
      <vt:lpstr>Απαγόρευση εργασίας παιδιών</vt:lpstr>
      <vt:lpstr>Κοινωνική ασφάλιση</vt:lpstr>
      <vt:lpstr>Η Συνθήκη της Λισαβόνας (2009) Η προστασία των δικαιωμάτων του παιδιού ως στόχος της ΕΕ</vt:lpstr>
      <vt:lpstr>Χώρος ελευθερίας, ασφάλειας και δικαιοσύνης</vt:lpstr>
      <vt:lpstr>Προστασία του παιδιού από το ευρωπαϊκό ποινικό δίκαιο</vt:lpstr>
      <vt:lpstr>Προστασία του παιδιού από το ιδιωτικό διεθνές δίκαιο</vt:lpstr>
      <vt:lpstr>Διαζύγιο και διατροφή</vt:lpstr>
      <vt:lpstr>Αιτούντες άσυλο - ασυνόδευτα παιδιά</vt:lpstr>
      <vt:lpstr>Ορισμοί</vt:lpstr>
      <vt:lpstr>Ευάλωτα άτομα</vt:lpstr>
      <vt:lpstr>Ασυνόδευτοι ανήλικοι</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Δικαιώματα του παιδιού στην ε.ε.</dc:title>
  <dc:creator>Despoina</dc:creator>
  <cp:lastModifiedBy>Despoina Anagnostopoulou</cp:lastModifiedBy>
  <cp:revision>350</cp:revision>
  <cp:lastPrinted>2017-06-10T08:57:32Z</cp:lastPrinted>
  <dcterms:created xsi:type="dcterms:W3CDTF">2015-05-06T16:37:59Z</dcterms:created>
  <dcterms:modified xsi:type="dcterms:W3CDTF">2022-01-28T14:50:15Z</dcterms:modified>
</cp:coreProperties>
</file>