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4" r:id="rId4"/>
    <p:sldId id="265" r:id="rId5"/>
    <p:sldId id="266" r:id="rId6"/>
    <p:sldId id="267" r:id="rId7"/>
    <p:sldId id="268" r:id="rId8"/>
    <p:sldId id="262" r:id="rId9"/>
    <p:sldId id="261" r:id="rId10"/>
    <p:sldId id="257" r:id="rId11"/>
    <p:sldId id="269" r:id="rId12"/>
    <p:sldId id="258" r:id="rId13"/>
    <p:sldId id="270" r:id="rId14"/>
    <p:sldId id="259" r:id="rId15"/>
    <p:sldId id="275" r:id="rId16"/>
    <p:sldId id="276" r:id="rId17"/>
    <p:sldId id="271" r:id="rId18"/>
    <p:sldId id="274" r:id="rId19"/>
    <p:sldId id="277" r:id="rId20"/>
    <p:sldId id="272" r:id="rId21"/>
    <p:sldId id="273" r:id="rId2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3" d="100"/>
          <a:sy n="53" d="100"/>
        </p:scale>
        <p:origin x="835" y="2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31A786-6473-304C-9093-8FD3FB362125}"/>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309031BF-3097-6049-8B46-05EA70E281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A2F8D1E9-4D41-A645-9153-45538CD1AC7D}"/>
              </a:ext>
            </a:extLst>
          </p:cNvPr>
          <p:cNvSpPr>
            <a:spLocks noGrp="1"/>
          </p:cNvSpPr>
          <p:nvPr>
            <p:ph type="dt" sz="half" idx="10"/>
          </p:nvPr>
        </p:nvSpPr>
        <p:spPr/>
        <p:txBody>
          <a:bodyPr/>
          <a:lstStyle/>
          <a:p>
            <a:fld id="{D248B7BC-57BF-BF49-A159-2FF419A37F03}" type="datetimeFigureOut">
              <a:rPr lang="el-GR" smtClean="0"/>
              <a:t>27/2/2021</a:t>
            </a:fld>
            <a:endParaRPr lang="el-GR"/>
          </a:p>
        </p:txBody>
      </p:sp>
      <p:sp>
        <p:nvSpPr>
          <p:cNvPr id="5" name="Θέση υποσέλιδου 4">
            <a:extLst>
              <a:ext uri="{FF2B5EF4-FFF2-40B4-BE49-F238E27FC236}">
                <a16:creationId xmlns:a16="http://schemas.microsoft.com/office/drawing/2014/main" id="{C83374A5-5D57-C443-8560-2DC996C209E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99CF0AB-F8BC-D84A-9510-5C8CB3A45F16}"/>
              </a:ext>
            </a:extLst>
          </p:cNvPr>
          <p:cNvSpPr>
            <a:spLocks noGrp="1"/>
          </p:cNvSpPr>
          <p:nvPr>
            <p:ph type="sldNum" sz="quarter" idx="12"/>
          </p:nvPr>
        </p:nvSpPr>
        <p:spPr/>
        <p:txBody>
          <a:bodyPr/>
          <a:lstStyle/>
          <a:p>
            <a:fld id="{0079E63F-D902-914F-AEB4-F8BF26076DA0}" type="slidenum">
              <a:rPr lang="el-GR" smtClean="0"/>
              <a:t>‹#›</a:t>
            </a:fld>
            <a:endParaRPr lang="el-GR"/>
          </a:p>
        </p:txBody>
      </p:sp>
    </p:spTree>
    <p:extLst>
      <p:ext uri="{BB962C8B-B14F-4D97-AF65-F5344CB8AC3E}">
        <p14:creationId xmlns:p14="http://schemas.microsoft.com/office/powerpoint/2010/main" val="2218604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08FDF23-34EE-A348-9F8B-33CFB14EAE9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F434045A-EEA4-E149-B7ED-29E057DDA7C5}"/>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CB2FDF6-5302-E746-B366-961FC90F141F}"/>
              </a:ext>
            </a:extLst>
          </p:cNvPr>
          <p:cNvSpPr>
            <a:spLocks noGrp="1"/>
          </p:cNvSpPr>
          <p:nvPr>
            <p:ph type="dt" sz="half" idx="10"/>
          </p:nvPr>
        </p:nvSpPr>
        <p:spPr/>
        <p:txBody>
          <a:bodyPr/>
          <a:lstStyle/>
          <a:p>
            <a:fld id="{D248B7BC-57BF-BF49-A159-2FF419A37F03}" type="datetimeFigureOut">
              <a:rPr lang="el-GR" smtClean="0"/>
              <a:t>27/2/2021</a:t>
            </a:fld>
            <a:endParaRPr lang="el-GR"/>
          </a:p>
        </p:txBody>
      </p:sp>
      <p:sp>
        <p:nvSpPr>
          <p:cNvPr id="5" name="Θέση υποσέλιδου 4">
            <a:extLst>
              <a:ext uri="{FF2B5EF4-FFF2-40B4-BE49-F238E27FC236}">
                <a16:creationId xmlns:a16="http://schemas.microsoft.com/office/drawing/2014/main" id="{60921150-1B31-8E4F-9008-BAAB6EDE977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175D34A-6640-C54D-BD29-E789664D2F97}"/>
              </a:ext>
            </a:extLst>
          </p:cNvPr>
          <p:cNvSpPr>
            <a:spLocks noGrp="1"/>
          </p:cNvSpPr>
          <p:nvPr>
            <p:ph type="sldNum" sz="quarter" idx="12"/>
          </p:nvPr>
        </p:nvSpPr>
        <p:spPr/>
        <p:txBody>
          <a:bodyPr/>
          <a:lstStyle/>
          <a:p>
            <a:fld id="{0079E63F-D902-914F-AEB4-F8BF26076DA0}" type="slidenum">
              <a:rPr lang="el-GR" smtClean="0"/>
              <a:t>‹#›</a:t>
            </a:fld>
            <a:endParaRPr lang="el-GR"/>
          </a:p>
        </p:txBody>
      </p:sp>
    </p:spTree>
    <p:extLst>
      <p:ext uri="{BB962C8B-B14F-4D97-AF65-F5344CB8AC3E}">
        <p14:creationId xmlns:p14="http://schemas.microsoft.com/office/powerpoint/2010/main" val="619789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A5E01395-A642-334A-B5BA-17DF522A22F9}"/>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60501A54-0830-F646-9149-37AF6C5FB57A}"/>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BB09612-C498-064C-9320-BD7AE33F5683}"/>
              </a:ext>
            </a:extLst>
          </p:cNvPr>
          <p:cNvSpPr>
            <a:spLocks noGrp="1"/>
          </p:cNvSpPr>
          <p:nvPr>
            <p:ph type="dt" sz="half" idx="10"/>
          </p:nvPr>
        </p:nvSpPr>
        <p:spPr/>
        <p:txBody>
          <a:bodyPr/>
          <a:lstStyle/>
          <a:p>
            <a:fld id="{D248B7BC-57BF-BF49-A159-2FF419A37F03}" type="datetimeFigureOut">
              <a:rPr lang="el-GR" smtClean="0"/>
              <a:t>27/2/2021</a:t>
            </a:fld>
            <a:endParaRPr lang="el-GR"/>
          </a:p>
        </p:txBody>
      </p:sp>
      <p:sp>
        <p:nvSpPr>
          <p:cNvPr id="5" name="Θέση υποσέλιδου 4">
            <a:extLst>
              <a:ext uri="{FF2B5EF4-FFF2-40B4-BE49-F238E27FC236}">
                <a16:creationId xmlns:a16="http://schemas.microsoft.com/office/drawing/2014/main" id="{2CCACE28-70EB-C345-80E2-2456162EF96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3784694-8E1D-474F-B8BF-3BA46761B66F}"/>
              </a:ext>
            </a:extLst>
          </p:cNvPr>
          <p:cNvSpPr>
            <a:spLocks noGrp="1"/>
          </p:cNvSpPr>
          <p:nvPr>
            <p:ph type="sldNum" sz="quarter" idx="12"/>
          </p:nvPr>
        </p:nvSpPr>
        <p:spPr/>
        <p:txBody>
          <a:bodyPr/>
          <a:lstStyle/>
          <a:p>
            <a:fld id="{0079E63F-D902-914F-AEB4-F8BF26076DA0}" type="slidenum">
              <a:rPr lang="el-GR" smtClean="0"/>
              <a:t>‹#›</a:t>
            </a:fld>
            <a:endParaRPr lang="el-GR"/>
          </a:p>
        </p:txBody>
      </p:sp>
    </p:spTree>
    <p:extLst>
      <p:ext uri="{BB962C8B-B14F-4D97-AF65-F5344CB8AC3E}">
        <p14:creationId xmlns:p14="http://schemas.microsoft.com/office/powerpoint/2010/main" val="4110026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01D80D7-A7D6-0249-981A-2F227664C9D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AE8C846-CF9E-E746-A0C7-83C7305FCB2A}"/>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F3642FD-FE3D-AC45-A084-9A26738A3776}"/>
              </a:ext>
            </a:extLst>
          </p:cNvPr>
          <p:cNvSpPr>
            <a:spLocks noGrp="1"/>
          </p:cNvSpPr>
          <p:nvPr>
            <p:ph type="dt" sz="half" idx="10"/>
          </p:nvPr>
        </p:nvSpPr>
        <p:spPr/>
        <p:txBody>
          <a:bodyPr/>
          <a:lstStyle/>
          <a:p>
            <a:fld id="{D248B7BC-57BF-BF49-A159-2FF419A37F03}" type="datetimeFigureOut">
              <a:rPr lang="el-GR" smtClean="0"/>
              <a:t>27/2/2021</a:t>
            </a:fld>
            <a:endParaRPr lang="el-GR"/>
          </a:p>
        </p:txBody>
      </p:sp>
      <p:sp>
        <p:nvSpPr>
          <p:cNvPr id="5" name="Θέση υποσέλιδου 4">
            <a:extLst>
              <a:ext uri="{FF2B5EF4-FFF2-40B4-BE49-F238E27FC236}">
                <a16:creationId xmlns:a16="http://schemas.microsoft.com/office/drawing/2014/main" id="{2DFC72D9-F91D-AF4F-AF26-5C176C0F0D5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CE2E698-7122-0646-B288-F5800591381D}"/>
              </a:ext>
            </a:extLst>
          </p:cNvPr>
          <p:cNvSpPr>
            <a:spLocks noGrp="1"/>
          </p:cNvSpPr>
          <p:nvPr>
            <p:ph type="sldNum" sz="quarter" idx="12"/>
          </p:nvPr>
        </p:nvSpPr>
        <p:spPr/>
        <p:txBody>
          <a:bodyPr/>
          <a:lstStyle/>
          <a:p>
            <a:fld id="{0079E63F-D902-914F-AEB4-F8BF26076DA0}" type="slidenum">
              <a:rPr lang="el-GR" smtClean="0"/>
              <a:t>‹#›</a:t>
            </a:fld>
            <a:endParaRPr lang="el-GR"/>
          </a:p>
        </p:txBody>
      </p:sp>
    </p:spTree>
    <p:extLst>
      <p:ext uri="{BB962C8B-B14F-4D97-AF65-F5344CB8AC3E}">
        <p14:creationId xmlns:p14="http://schemas.microsoft.com/office/powerpoint/2010/main" val="20874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CF94F15-9154-6F4D-BE56-6B5ADC38434F}"/>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885C8AB9-1D64-A840-92DD-F91C86EB87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F4F5B04C-B7E4-624C-808A-94637AE33880}"/>
              </a:ext>
            </a:extLst>
          </p:cNvPr>
          <p:cNvSpPr>
            <a:spLocks noGrp="1"/>
          </p:cNvSpPr>
          <p:nvPr>
            <p:ph type="dt" sz="half" idx="10"/>
          </p:nvPr>
        </p:nvSpPr>
        <p:spPr/>
        <p:txBody>
          <a:bodyPr/>
          <a:lstStyle/>
          <a:p>
            <a:fld id="{D248B7BC-57BF-BF49-A159-2FF419A37F03}" type="datetimeFigureOut">
              <a:rPr lang="el-GR" smtClean="0"/>
              <a:t>27/2/2021</a:t>
            </a:fld>
            <a:endParaRPr lang="el-GR"/>
          </a:p>
        </p:txBody>
      </p:sp>
      <p:sp>
        <p:nvSpPr>
          <p:cNvPr id="5" name="Θέση υποσέλιδου 4">
            <a:extLst>
              <a:ext uri="{FF2B5EF4-FFF2-40B4-BE49-F238E27FC236}">
                <a16:creationId xmlns:a16="http://schemas.microsoft.com/office/drawing/2014/main" id="{912F4702-A95F-544F-B9D0-7089E77F468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7314DD9-73C5-0D4A-B32C-C1F1D701445C}"/>
              </a:ext>
            </a:extLst>
          </p:cNvPr>
          <p:cNvSpPr>
            <a:spLocks noGrp="1"/>
          </p:cNvSpPr>
          <p:nvPr>
            <p:ph type="sldNum" sz="quarter" idx="12"/>
          </p:nvPr>
        </p:nvSpPr>
        <p:spPr/>
        <p:txBody>
          <a:bodyPr/>
          <a:lstStyle/>
          <a:p>
            <a:fld id="{0079E63F-D902-914F-AEB4-F8BF26076DA0}" type="slidenum">
              <a:rPr lang="el-GR" smtClean="0"/>
              <a:t>‹#›</a:t>
            </a:fld>
            <a:endParaRPr lang="el-GR"/>
          </a:p>
        </p:txBody>
      </p:sp>
    </p:spTree>
    <p:extLst>
      <p:ext uri="{BB962C8B-B14F-4D97-AF65-F5344CB8AC3E}">
        <p14:creationId xmlns:p14="http://schemas.microsoft.com/office/powerpoint/2010/main" val="2593343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17AE812-FEFC-8542-B19E-66612BAC482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C41DDE1-B88E-3B4F-AA1D-33A012D32441}"/>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257548DE-0C42-BB4F-8CF7-C34AFA1CF0D8}"/>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EBB64348-1DF3-6D4A-994B-7BA287708613}"/>
              </a:ext>
            </a:extLst>
          </p:cNvPr>
          <p:cNvSpPr>
            <a:spLocks noGrp="1"/>
          </p:cNvSpPr>
          <p:nvPr>
            <p:ph type="dt" sz="half" idx="10"/>
          </p:nvPr>
        </p:nvSpPr>
        <p:spPr/>
        <p:txBody>
          <a:bodyPr/>
          <a:lstStyle/>
          <a:p>
            <a:fld id="{D248B7BC-57BF-BF49-A159-2FF419A37F03}" type="datetimeFigureOut">
              <a:rPr lang="el-GR" smtClean="0"/>
              <a:t>27/2/2021</a:t>
            </a:fld>
            <a:endParaRPr lang="el-GR"/>
          </a:p>
        </p:txBody>
      </p:sp>
      <p:sp>
        <p:nvSpPr>
          <p:cNvPr id="6" name="Θέση υποσέλιδου 5">
            <a:extLst>
              <a:ext uri="{FF2B5EF4-FFF2-40B4-BE49-F238E27FC236}">
                <a16:creationId xmlns:a16="http://schemas.microsoft.com/office/drawing/2014/main" id="{9019104F-24E4-384A-92F1-578A0D1E5CF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33083673-E96C-A745-BA0F-385E411F014E}"/>
              </a:ext>
            </a:extLst>
          </p:cNvPr>
          <p:cNvSpPr>
            <a:spLocks noGrp="1"/>
          </p:cNvSpPr>
          <p:nvPr>
            <p:ph type="sldNum" sz="quarter" idx="12"/>
          </p:nvPr>
        </p:nvSpPr>
        <p:spPr/>
        <p:txBody>
          <a:bodyPr/>
          <a:lstStyle/>
          <a:p>
            <a:fld id="{0079E63F-D902-914F-AEB4-F8BF26076DA0}" type="slidenum">
              <a:rPr lang="el-GR" smtClean="0"/>
              <a:t>‹#›</a:t>
            </a:fld>
            <a:endParaRPr lang="el-GR"/>
          </a:p>
        </p:txBody>
      </p:sp>
    </p:spTree>
    <p:extLst>
      <p:ext uri="{BB962C8B-B14F-4D97-AF65-F5344CB8AC3E}">
        <p14:creationId xmlns:p14="http://schemas.microsoft.com/office/powerpoint/2010/main" val="3321127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69BE1D6-34DD-5543-911B-9D77183BE61A}"/>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02D6BA9-B6F1-3740-B0C1-4692E85F96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FA4AD7C5-305F-D64C-B940-DDD8834942EA}"/>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48221751-80D7-9A40-AF4E-E1A81DB477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86DCE551-FD4D-CC48-9E8D-07C7188DEC12}"/>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9CC8DCE6-07BD-0C4B-B11F-2952B1B3EB37}"/>
              </a:ext>
            </a:extLst>
          </p:cNvPr>
          <p:cNvSpPr>
            <a:spLocks noGrp="1"/>
          </p:cNvSpPr>
          <p:nvPr>
            <p:ph type="dt" sz="half" idx="10"/>
          </p:nvPr>
        </p:nvSpPr>
        <p:spPr/>
        <p:txBody>
          <a:bodyPr/>
          <a:lstStyle/>
          <a:p>
            <a:fld id="{D248B7BC-57BF-BF49-A159-2FF419A37F03}" type="datetimeFigureOut">
              <a:rPr lang="el-GR" smtClean="0"/>
              <a:t>27/2/2021</a:t>
            </a:fld>
            <a:endParaRPr lang="el-GR"/>
          </a:p>
        </p:txBody>
      </p:sp>
      <p:sp>
        <p:nvSpPr>
          <p:cNvPr id="8" name="Θέση υποσέλιδου 7">
            <a:extLst>
              <a:ext uri="{FF2B5EF4-FFF2-40B4-BE49-F238E27FC236}">
                <a16:creationId xmlns:a16="http://schemas.microsoft.com/office/drawing/2014/main" id="{1FB9B98C-3FE3-CB48-8A85-D79B4885594C}"/>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C0B67BD0-E144-E049-91F7-15B7F7A5EF07}"/>
              </a:ext>
            </a:extLst>
          </p:cNvPr>
          <p:cNvSpPr>
            <a:spLocks noGrp="1"/>
          </p:cNvSpPr>
          <p:nvPr>
            <p:ph type="sldNum" sz="quarter" idx="12"/>
          </p:nvPr>
        </p:nvSpPr>
        <p:spPr/>
        <p:txBody>
          <a:bodyPr/>
          <a:lstStyle/>
          <a:p>
            <a:fld id="{0079E63F-D902-914F-AEB4-F8BF26076DA0}" type="slidenum">
              <a:rPr lang="el-GR" smtClean="0"/>
              <a:t>‹#›</a:t>
            </a:fld>
            <a:endParaRPr lang="el-GR"/>
          </a:p>
        </p:txBody>
      </p:sp>
    </p:spTree>
    <p:extLst>
      <p:ext uri="{BB962C8B-B14F-4D97-AF65-F5344CB8AC3E}">
        <p14:creationId xmlns:p14="http://schemas.microsoft.com/office/powerpoint/2010/main" val="3170421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0B64467-F132-0246-BE65-62791376128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CF5666FB-FACB-FF49-B502-63CA9991D80B}"/>
              </a:ext>
            </a:extLst>
          </p:cNvPr>
          <p:cNvSpPr>
            <a:spLocks noGrp="1"/>
          </p:cNvSpPr>
          <p:nvPr>
            <p:ph type="dt" sz="half" idx="10"/>
          </p:nvPr>
        </p:nvSpPr>
        <p:spPr/>
        <p:txBody>
          <a:bodyPr/>
          <a:lstStyle/>
          <a:p>
            <a:fld id="{D248B7BC-57BF-BF49-A159-2FF419A37F03}" type="datetimeFigureOut">
              <a:rPr lang="el-GR" smtClean="0"/>
              <a:t>27/2/2021</a:t>
            </a:fld>
            <a:endParaRPr lang="el-GR"/>
          </a:p>
        </p:txBody>
      </p:sp>
      <p:sp>
        <p:nvSpPr>
          <p:cNvPr id="4" name="Θέση υποσέλιδου 3">
            <a:extLst>
              <a:ext uri="{FF2B5EF4-FFF2-40B4-BE49-F238E27FC236}">
                <a16:creationId xmlns:a16="http://schemas.microsoft.com/office/drawing/2014/main" id="{E52841D2-AA8A-8544-B1FB-95FCA4236F1C}"/>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A3CEE912-4601-D448-B423-6A24D34CE1B2}"/>
              </a:ext>
            </a:extLst>
          </p:cNvPr>
          <p:cNvSpPr>
            <a:spLocks noGrp="1"/>
          </p:cNvSpPr>
          <p:nvPr>
            <p:ph type="sldNum" sz="quarter" idx="12"/>
          </p:nvPr>
        </p:nvSpPr>
        <p:spPr/>
        <p:txBody>
          <a:bodyPr/>
          <a:lstStyle/>
          <a:p>
            <a:fld id="{0079E63F-D902-914F-AEB4-F8BF26076DA0}" type="slidenum">
              <a:rPr lang="el-GR" smtClean="0"/>
              <a:t>‹#›</a:t>
            </a:fld>
            <a:endParaRPr lang="el-GR"/>
          </a:p>
        </p:txBody>
      </p:sp>
    </p:spTree>
    <p:extLst>
      <p:ext uri="{BB962C8B-B14F-4D97-AF65-F5344CB8AC3E}">
        <p14:creationId xmlns:p14="http://schemas.microsoft.com/office/powerpoint/2010/main" val="84649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8A13A908-E730-FC42-80D3-77032AD30728}"/>
              </a:ext>
            </a:extLst>
          </p:cNvPr>
          <p:cNvSpPr>
            <a:spLocks noGrp="1"/>
          </p:cNvSpPr>
          <p:nvPr>
            <p:ph type="dt" sz="half" idx="10"/>
          </p:nvPr>
        </p:nvSpPr>
        <p:spPr/>
        <p:txBody>
          <a:bodyPr/>
          <a:lstStyle/>
          <a:p>
            <a:fld id="{D248B7BC-57BF-BF49-A159-2FF419A37F03}" type="datetimeFigureOut">
              <a:rPr lang="el-GR" smtClean="0"/>
              <a:t>27/2/2021</a:t>
            </a:fld>
            <a:endParaRPr lang="el-GR"/>
          </a:p>
        </p:txBody>
      </p:sp>
      <p:sp>
        <p:nvSpPr>
          <p:cNvPr id="3" name="Θέση υποσέλιδου 2">
            <a:extLst>
              <a:ext uri="{FF2B5EF4-FFF2-40B4-BE49-F238E27FC236}">
                <a16:creationId xmlns:a16="http://schemas.microsoft.com/office/drawing/2014/main" id="{E75EB96A-6F67-1444-AA04-F49194A84731}"/>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EE44B488-8B62-0345-896C-40EF6F6998C4}"/>
              </a:ext>
            </a:extLst>
          </p:cNvPr>
          <p:cNvSpPr>
            <a:spLocks noGrp="1"/>
          </p:cNvSpPr>
          <p:nvPr>
            <p:ph type="sldNum" sz="quarter" idx="12"/>
          </p:nvPr>
        </p:nvSpPr>
        <p:spPr/>
        <p:txBody>
          <a:bodyPr/>
          <a:lstStyle/>
          <a:p>
            <a:fld id="{0079E63F-D902-914F-AEB4-F8BF26076DA0}" type="slidenum">
              <a:rPr lang="el-GR" smtClean="0"/>
              <a:t>‹#›</a:t>
            </a:fld>
            <a:endParaRPr lang="el-GR"/>
          </a:p>
        </p:txBody>
      </p:sp>
    </p:spTree>
    <p:extLst>
      <p:ext uri="{BB962C8B-B14F-4D97-AF65-F5344CB8AC3E}">
        <p14:creationId xmlns:p14="http://schemas.microsoft.com/office/powerpoint/2010/main" val="3465392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29702C0-B776-574A-BC41-EF731B255D6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A4036E4-9F2F-5B40-8CCB-34F5229483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592486EB-6D63-F741-9212-291D3A326D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2EDD9FD4-82BD-E642-AB3D-1754B840AB60}"/>
              </a:ext>
            </a:extLst>
          </p:cNvPr>
          <p:cNvSpPr>
            <a:spLocks noGrp="1"/>
          </p:cNvSpPr>
          <p:nvPr>
            <p:ph type="dt" sz="half" idx="10"/>
          </p:nvPr>
        </p:nvSpPr>
        <p:spPr/>
        <p:txBody>
          <a:bodyPr/>
          <a:lstStyle/>
          <a:p>
            <a:fld id="{D248B7BC-57BF-BF49-A159-2FF419A37F03}" type="datetimeFigureOut">
              <a:rPr lang="el-GR" smtClean="0"/>
              <a:t>27/2/2021</a:t>
            </a:fld>
            <a:endParaRPr lang="el-GR"/>
          </a:p>
        </p:txBody>
      </p:sp>
      <p:sp>
        <p:nvSpPr>
          <p:cNvPr id="6" name="Θέση υποσέλιδου 5">
            <a:extLst>
              <a:ext uri="{FF2B5EF4-FFF2-40B4-BE49-F238E27FC236}">
                <a16:creationId xmlns:a16="http://schemas.microsoft.com/office/drawing/2014/main" id="{FA377BC9-4EE8-5544-9A92-1213D430323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EB59C129-C101-7C43-9271-AD80E688C3B1}"/>
              </a:ext>
            </a:extLst>
          </p:cNvPr>
          <p:cNvSpPr>
            <a:spLocks noGrp="1"/>
          </p:cNvSpPr>
          <p:nvPr>
            <p:ph type="sldNum" sz="quarter" idx="12"/>
          </p:nvPr>
        </p:nvSpPr>
        <p:spPr/>
        <p:txBody>
          <a:bodyPr/>
          <a:lstStyle/>
          <a:p>
            <a:fld id="{0079E63F-D902-914F-AEB4-F8BF26076DA0}" type="slidenum">
              <a:rPr lang="el-GR" smtClean="0"/>
              <a:t>‹#›</a:t>
            </a:fld>
            <a:endParaRPr lang="el-GR"/>
          </a:p>
        </p:txBody>
      </p:sp>
    </p:spTree>
    <p:extLst>
      <p:ext uri="{BB962C8B-B14F-4D97-AF65-F5344CB8AC3E}">
        <p14:creationId xmlns:p14="http://schemas.microsoft.com/office/powerpoint/2010/main" val="135724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5D08F6D-922A-DD4E-9FD7-F6AF907383E1}"/>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C7F00B5A-A8A6-8E4B-8858-B23A1F0A0AE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89B5DABC-FD6D-6A47-958D-C28ECDE90B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28FB1F3D-D100-F64A-A34E-BF3989277009}"/>
              </a:ext>
            </a:extLst>
          </p:cNvPr>
          <p:cNvSpPr>
            <a:spLocks noGrp="1"/>
          </p:cNvSpPr>
          <p:nvPr>
            <p:ph type="dt" sz="half" idx="10"/>
          </p:nvPr>
        </p:nvSpPr>
        <p:spPr/>
        <p:txBody>
          <a:bodyPr/>
          <a:lstStyle/>
          <a:p>
            <a:fld id="{D248B7BC-57BF-BF49-A159-2FF419A37F03}" type="datetimeFigureOut">
              <a:rPr lang="el-GR" smtClean="0"/>
              <a:t>27/2/2021</a:t>
            </a:fld>
            <a:endParaRPr lang="el-GR"/>
          </a:p>
        </p:txBody>
      </p:sp>
      <p:sp>
        <p:nvSpPr>
          <p:cNvPr id="6" name="Θέση υποσέλιδου 5">
            <a:extLst>
              <a:ext uri="{FF2B5EF4-FFF2-40B4-BE49-F238E27FC236}">
                <a16:creationId xmlns:a16="http://schemas.microsoft.com/office/drawing/2014/main" id="{EC509D2F-30BE-924B-8EC8-1D956CF0E838}"/>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1113D1F2-2458-E949-A2C4-037BE0D1A7AD}"/>
              </a:ext>
            </a:extLst>
          </p:cNvPr>
          <p:cNvSpPr>
            <a:spLocks noGrp="1"/>
          </p:cNvSpPr>
          <p:nvPr>
            <p:ph type="sldNum" sz="quarter" idx="12"/>
          </p:nvPr>
        </p:nvSpPr>
        <p:spPr/>
        <p:txBody>
          <a:bodyPr/>
          <a:lstStyle/>
          <a:p>
            <a:fld id="{0079E63F-D902-914F-AEB4-F8BF26076DA0}" type="slidenum">
              <a:rPr lang="el-GR" smtClean="0"/>
              <a:t>‹#›</a:t>
            </a:fld>
            <a:endParaRPr lang="el-GR"/>
          </a:p>
        </p:txBody>
      </p:sp>
    </p:spTree>
    <p:extLst>
      <p:ext uri="{BB962C8B-B14F-4D97-AF65-F5344CB8AC3E}">
        <p14:creationId xmlns:p14="http://schemas.microsoft.com/office/powerpoint/2010/main" val="3658713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6C73D254-0B2B-634A-8810-2E14F52CE9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EED8E76-4750-614B-B001-CD0931D95B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151A245-0ADC-2D4D-9688-51E94EB85E5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48B7BC-57BF-BF49-A159-2FF419A37F03}" type="datetimeFigureOut">
              <a:rPr lang="el-GR" smtClean="0"/>
              <a:t>27/2/2021</a:t>
            </a:fld>
            <a:endParaRPr lang="el-GR"/>
          </a:p>
        </p:txBody>
      </p:sp>
      <p:sp>
        <p:nvSpPr>
          <p:cNvPr id="5" name="Θέση υποσέλιδου 4">
            <a:extLst>
              <a:ext uri="{FF2B5EF4-FFF2-40B4-BE49-F238E27FC236}">
                <a16:creationId xmlns:a16="http://schemas.microsoft.com/office/drawing/2014/main" id="{17F825C8-AE01-504D-8ABD-4D379C50C6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FBB33B7A-389C-1340-A23A-E2E09F1C65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79E63F-D902-914F-AEB4-F8BF26076DA0}" type="slidenum">
              <a:rPr lang="el-GR" smtClean="0"/>
              <a:t>‹#›</a:t>
            </a:fld>
            <a:endParaRPr lang="el-GR"/>
          </a:p>
        </p:txBody>
      </p:sp>
    </p:spTree>
    <p:extLst>
      <p:ext uri="{BB962C8B-B14F-4D97-AF65-F5344CB8AC3E}">
        <p14:creationId xmlns:p14="http://schemas.microsoft.com/office/powerpoint/2010/main" val="9867893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en.m.wikipedia.org/wiki/Park_Chung-hee"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theguardian.com/global-development/2012/oct/08/us-economist-walt-rostow-developmen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72CB592-0B27-1443-A6E7-F955D68B7B16}"/>
              </a:ext>
            </a:extLst>
          </p:cNvPr>
          <p:cNvSpPr>
            <a:spLocks noGrp="1"/>
          </p:cNvSpPr>
          <p:nvPr>
            <p:ph type="ctrTitle"/>
          </p:nvPr>
        </p:nvSpPr>
        <p:spPr/>
        <p:txBody>
          <a:bodyPr/>
          <a:lstStyle/>
          <a:p>
            <a:r>
              <a:rPr lang="en-GB"/>
              <a:t>International Development and Global South</a:t>
            </a:r>
            <a:endParaRPr lang="el-GR"/>
          </a:p>
        </p:txBody>
      </p:sp>
      <p:sp>
        <p:nvSpPr>
          <p:cNvPr id="3" name="Υπότιτλος 2">
            <a:extLst>
              <a:ext uri="{FF2B5EF4-FFF2-40B4-BE49-F238E27FC236}">
                <a16:creationId xmlns:a16="http://schemas.microsoft.com/office/drawing/2014/main" id="{AB3DC8CB-F834-B641-961C-A536A3E22107}"/>
              </a:ext>
            </a:extLst>
          </p:cNvPr>
          <p:cNvSpPr>
            <a:spLocks noGrp="1"/>
          </p:cNvSpPr>
          <p:nvPr>
            <p:ph type="subTitle" idx="1"/>
          </p:nvPr>
        </p:nvSpPr>
        <p:spPr/>
        <p:txBody>
          <a:bodyPr>
            <a:normAutofit/>
          </a:bodyPr>
          <a:lstStyle/>
          <a:p>
            <a:r>
              <a:rPr lang="en-GB"/>
              <a:t>Theory of Linear Development Stages:  The Rostow Model</a:t>
            </a:r>
          </a:p>
          <a:p>
            <a:r>
              <a:rPr lang="en-GB"/>
              <a:t>Dimitrios Kyrkilis</a:t>
            </a:r>
          </a:p>
          <a:p>
            <a:r>
              <a:rPr lang="en-GB"/>
              <a:t>University of Macedonia</a:t>
            </a:r>
            <a:endParaRPr lang="el-GR"/>
          </a:p>
        </p:txBody>
      </p:sp>
    </p:spTree>
    <p:extLst>
      <p:ext uri="{BB962C8B-B14F-4D97-AF65-F5344CB8AC3E}">
        <p14:creationId xmlns:p14="http://schemas.microsoft.com/office/powerpoint/2010/main" val="760252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BB1F7FA-FB42-ED4B-BCD1-F149D10D0C6C}"/>
              </a:ext>
            </a:extLst>
          </p:cNvPr>
          <p:cNvSpPr>
            <a:spLocks noGrp="1"/>
          </p:cNvSpPr>
          <p:nvPr>
            <p:ph type="title"/>
          </p:nvPr>
        </p:nvSpPr>
        <p:spPr/>
        <p:txBody>
          <a:bodyPr/>
          <a:lstStyle/>
          <a:p>
            <a:pPr algn="ctr"/>
            <a:r>
              <a:rPr lang="en-GB" b="1"/>
              <a:t>Stage 1:Traditional Society</a:t>
            </a:r>
            <a:endParaRPr lang="el-GR" b="1"/>
          </a:p>
        </p:txBody>
      </p:sp>
      <p:sp>
        <p:nvSpPr>
          <p:cNvPr id="3" name="Θέση περιεχομένου 2">
            <a:extLst>
              <a:ext uri="{FF2B5EF4-FFF2-40B4-BE49-F238E27FC236}">
                <a16:creationId xmlns:a16="http://schemas.microsoft.com/office/drawing/2014/main" id="{79D63815-737F-DE4B-BB08-99A1D817F92F}"/>
              </a:ext>
            </a:extLst>
          </p:cNvPr>
          <p:cNvSpPr>
            <a:spLocks noGrp="1"/>
          </p:cNvSpPr>
          <p:nvPr>
            <p:ph idx="1"/>
          </p:nvPr>
        </p:nvSpPr>
        <p:spPr/>
        <p:txBody>
          <a:bodyPr>
            <a:normAutofit/>
          </a:bodyPr>
          <a:lstStyle/>
          <a:p>
            <a:pPr marL="0" indent="0">
              <a:buNone/>
            </a:pPr>
            <a:r>
              <a:rPr lang="en-GB">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  </a:t>
            </a:r>
          </a:p>
          <a:p>
            <a:pPr marL="0" indent="0">
              <a:buNone/>
            </a:pPr>
            <a:r>
              <a:rPr lang="el-GR">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Traditional society</a:t>
            </a:r>
            <a:r>
              <a:rPr lang="en-GB">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 is characterised by:</a:t>
            </a:r>
            <a:endParaRPr lang="el-GR">
              <a:effectLst/>
              <a:latin typeface="Calibri" panose="020F0502020204030204" pitchFamily="34" charset="0"/>
              <a:ea typeface="Times New Roman" panose="02020603050405020304" pitchFamily="18" charset="0"/>
              <a:cs typeface="Times New Roman" panose="02020603050405020304" pitchFamily="18" charset="0"/>
            </a:endParaRPr>
          </a:p>
          <a:p>
            <a:r>
              <a:rPr lang="el-GR">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subsistence agriculture or hunting &amp; gathering; almost wholly a "primary" sector economy</a:t>
            </a:r>
            <a:r>
              <a:rPr lang="en-GB">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a:t>
            </a:r>
            <a:endParaRPr lang="el-GR">
              <a:effectLst/>
              <a:latin typeface="Calibri" panose="020F0502020204030204" pitchFamily="34" charset="0"/>
              <a:ea typeface="Times New Roman" panose="02020603050405020304" pitchFamily="18" charset="0"/>
              <a:cs typeface="Times New Roman" panose="02020603050405020304" pitchFamily="18" charset="0"/>
            </a:endParaRPr>
          </a:p>
          <a:p>
            <a:r>
              <a:rPr lang="el-GR">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limited technology</a:t>
            </a:r>
            <a:r>
              <a:rPr lang="en-GB">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a:t>
            </a:r>
            <a:endParaRPr lang="el-GR">
              <a:effectLst/>
              <a:latin typeface="Calibri" panose="020F0502020204030204" pitchFamily="34" charset="0"/>
              <a:ea typeface="Times New Roman" panose="02020603050405020304" pitchFamily="18" charset="0"/>
              <a:cs typeface="Times New Roman" panose="02020603050405020304" pitchFamily="18" charset="0"/>
            </a:endParaRPr>
          </a:p>
          <a:p>
            <a:r>
              <a:rPr lang="en-GB">
                <a:solidFill>
                  <a:srgbClr val="111111"/>
                </a:solidFill>
                <a:latin typeface="Roboto" panose="02000000000000000000" pitchFamily="2" charset="0"/>
                <a:ea typeface="Times New Roman" panose="02020603050405020304" pitchFamily="18" charset="0"/>
                <a:cs typeface="Times New Roman" panose="02020603050405020304" pitchFamily="18" charset="0"/>
              </a:rPr>
              <a:t>a</a:t>
            </a:r>
            <a:r>
              <a:rPr lang="el-GR">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 static or 'rigid' society: lack of class or individual economic mobility, with stability prioriti</a:t>
            </a:r>
            <a:r>
              <a:rPr lang="en-GB">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s</a:t>
            </a:r>
            <a:r>
              <a:rPr lang="el-GR">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ed and change seen negatively</a:t>
            </a:r>
            <a:r>
              <a:rPr lang="en-GB">
                <a:solidFill>
                  <a:srgbClr val="111111"/>
                </a:solidFill>
                <a:latin typeface="Roboto" panose="02000000000000000000" pitchFamily="2" charset="0"/>
                <a:ea typeface="Times New Roman" panose="02020603050405020304" pitchFamily="18" charset="0"/>
                <a:cs typeface="Times New Roman" panose="02020603050405020304" pitchFamily="18" charset="0"/>
              </a:rPr>
              <a:t>.</a:t>
            </a:r>
            <a:endParaRPr lang="el-GR">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l-GR" sz="180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45588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68A8889-F170-D749-806A-599636185C9A}"/>
              </a:ext>
            </a:extLst>
          </p:cNvPr>
          <p:cNvSpPr>
            <a:spLocks noGrp="1"/>
          </p:cNvSpPr>
          <p:nvPr>
            <p:ph type="title"/>
          </p:nvPr>
        </p:nvSpPr>
        <p:spPr/>
        <p:txBody>
          <a:bodyPr/>
          <a:lstStyle/>
          <a:p>
            <a:pPr algn="ctr"/>
            <a:r>
              <a:rPr lang="en-GB" b="1"/>
              <a:t>Stage 2: Preconditions to Take-off</a:t>
            </a:r>
            <a:endParaRPr lang="el-GR" b="1"/>
          </a:p>
        </p:txBody>
      </p:sp>
      <p:sp>
        <p:nvSpPr>
          <p:cNvPr id="3" name="Θέση περιεχομένου 2">
            <a:extLst>
              <a:ext uri="{FF2B5EF4-FFF2-40B4-BE49-F238E27FC236}">
                <a16:creationId xmlns:a16="http://schemas.microsoft.com/office/drawing/2014/main" id="{E3DC8BE9-3185-2040-861A-73150B703D72}"/>
              </a:ext>
            </a:extLst>
          </p:cNvPr>
          <p:cNvSpPr>
            <a:spLocks noGrp="1"/>
          </p:cNvSpPr>
          <p:nvPr>
            <p:ph idx="1"/>
          </p:nvPr>
        </p:nvSpPr>
        <p:spPr/>
        <p:txBody>
          <a:bodyPr>
            <a:normAutofit fontScale="92500" lnSpcReduction="20000"/>
          </a:bodyPr>
          <a:lstStyle/>
          <a:p>
            <a:pPr marL="0" indent="0">
              <a:buNone/>
            </a:pPr>
            <a:r>
              <a:rPr lang="en-GB" sz="2800">
                <a:effectLst/>
                <a:latin typeface="Calibri" panose="020F0502020204030204" pitchFamily="34" charset="0"/>
                <a:ea typeface="Times New Roman" panose="02020603050405020304" pitchFamily="18" charset="0"/>
                <a:cs typeface="Times New Roman" panose="02020603050405020304" pitchFamily="18" charset="0"/>
              </a:rPr>
              <a:t>   In this stage:</a:t>
            </a:r>
            <a:endParaRPr lang="el-GR" sz="2800">
              <a:effectLst/>
              <a:latin typeface="Calibri" panose="020F0502020204030204" pitchFamily="34" charset="0"/>
              <a:ea typeface="Times New Roman" panose="02020603050405020304" pitchFamily="18" charset="0"/>
              <a:cs typeface="Times New Roman" panose="02020603050405020304" pitchFamily="18" charset="0"/>
            </a:endParaRPr>
          </a:p>
          <a:p>
            <a:r>
              <a:rPr lang="el-GR" sz="2800">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external demand for raw materials initiates economic change;</a:t>
            </a:r>
            <a:endParaRPr lang="el-GR" sz="2800">
              <a:effectLst/>
              <a:latin typeface="Calibri" panose="020F0502020204030204" pitchFamily="34" charset="0"/>
              <a:ea typeface="Times New Roman" panose="02020603050405020304" pitchFamily="18" charset="0"/>
              <a:cs typeface="Times New Roman" panose="02020603050405020304" pitchFamily="18" charset="0"/>
            </a:endParaRPr>
          </a:p>
          <a:p>
            <a:r>
              <a:rPr lang="el-GR" sz="2800">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development of more productive, commercial agriculture &amp; cash crops not consumed by producers and/or largely exported</a:t>
            </a:r>
            <a:r>
              <a:rPr lang="en-GB" sz="2800">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a:t>
            </a:r>
            <a:endParaRPr lang="el-GR" sz="2800">
              <a:effectLst/>
              <a:latin typeface="Calibri" panose="020F0502020204030204" pitchFamily="34" charset="0"/>
              <a:ea typeface="Times New Roman" panose="02020603050405020304" pitchFamily="18" charset="0"/>
              <a:cs typeface="Times New Roman" panose="02020603050405020304" pitchFamily="18" charset="0"/>
            </a:endParaRPr>
          </a:p>
          <a:p>
            <a:r>
              <a:rPr lang="el-GR" sz="2800">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widespread and enhanced investment in changes to the physical environment to expand production (i.e. irrigation, canals, ports)</a:t>
            </a:r>
            <a:endParaRPr lang="el-GR" sz="2800">
              <a:effectLst/>
              <a:latin typeface="Calibri" panose="020F0502020204030204" pitchFamily="34" charset="0"/>
              <a:ea typeface="Times New Roman" panose="02020603050405020304" pitchFamily="18" charset="0"/>
              <a:cs typeface="Times New Roman" panose="02020603050405020304" pitchFamily="18" charset="0"/>
            </a:endParaRPr>
          </a:p>
          <a:p>
            <a:r>
              <a:rPr lang="el-GR" sz="2800">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increasing spread of technology &amp; advances in existing technologies</a:t>
            </a:r>
            <a:r>
              <a:rPr lang="en-GB" sz="2800">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a:t>
            </a:r>
            <a:endParaRPr lang="el-GR" sz="2800">
              <a:effectLst/>
              <a:latin typeface="Calibri" panose="020F0502020204030204" pitchFamily="34" charset="0"/>
              <a:ea typeface="Times New Roman" panose="02020603050405020304" pitchFamily="18" charset="0"/>
              <a:cs typeface="Times New Roman" panose="02020603050405020304" pitchFamily="18" charset="0"/>
            </a:endParaRPr>
          </a:p>
          <a:p>
            <a:r>
              <a:rPr lang="el-GR" sz="2800">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changing social structure, with previous social equilibrium now in flux</a:t>
            </a:r>
            <a:r>
              <a:rPr lang="en-GB" sz="2800">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a:t>
            </a:r>
            <a:endParaRPr lang="el-GR" sz="2800">
              <a:effectLst/>
              <a:latin typeface="Calibri" panose="020F0502020204030204" pitchFamily="34" charset="0"/>
              <a:ea typeface="Times New Roman" panose="02020603050405020304" pitchFamily="18" charset="0"/>
              <a:cs typeface="Times New Roman" panose="02020603050405020304" pitchFamily="18" charset="0"/>
            </a:endParaRPr>
          </a:p>
          <a:p>
            <a:r>
              <a:rPr lang="el-GR" sz="2800">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individual social mobility begins</a:t>
            </a:r>
            <a:r>
              <a:rPr lang="en-GB" sz="2800">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a:t>
            </a:r>
            <a:endParaRPr lang="el-GR" sz="2800">
              <a:effectLst/>
              <a:latin typeface="Calibri" panose="020F0502020204030204" pitchFamily="34" charset="0"/>
              <a:ea typeface="Times New Roman" panose="02020603050405020304" pitchFamily="18" charset="0"/>
              <a:cs typeface="Times New Roman" panose="02020603050405020304" pitchFamily="18" charset="0"/>
            </a:endParaRPr>
          </a:p>
          <a:p>
            <a:r>
              <a:rPr lang="el-GR" sz="2800">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development of national identity and shared economic interests</a:t>
            </a:r>
            <a:r>
              <a:rPr lang="en-GB" sz="2800">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a:t>
            </a:r>
            <a:endParaRPr lang="el-GR"/>
          </a:p>
        </p:txBody>
      </p:sp>
    </p:spTree>
    <p:extLst>
      <p:ext uri="{BB962C8B-B14F-4D97-AF65-F5344CB8AC3E}">
        <p14:creationId xmlns:p14="http://schemas.microsoft.com/office/powerpoint/2010/main" val="16515907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52F1431-4338-7E4D-AA38-ED16A3D5E5EB}"/>
              </a:ext>
            </a:extLst>
          </p:cNvPr>
          <p:cNvSpPr>
            <a:spLocks noGrp="1"/>
          </p:cNvSpPr>
          <p:nvPr>
            <p:ph type="title"/>
          </p:nvPr>
        </p:nvSpPr>
        <p:spPr/>
        <p:txBody>
          <a:bodyPr/>
          <a:lstStyle/>
          <a:p>
            <a:pPr algn="ctr"/>
            <a:r>
              <a:rPr lang="en-GB" b="1"/>
              <a:t>Stage 3: Take off</a:t>
            </a:r>
            <a:endParaRPr lang="el-GR" b="1"/>
          </a:p>
        </p:txBody>
      </p:sp>
      <p:sp>
        <p:nvSpPr>
          <p:cNvPr id="3" name="Θέση περιεχομένου 2">
            <a:extLst>
              <a:ext uri="{FF2B5EF4-FFF2-40B4-BE49-F238E27FC236}">
                <a16:creationId xmlns:a16="http://schemas.microsoft.com/office/drawing/2014/main" id="{0F2E1044-A80C-1E48-B6E4-CB3E03BF119F}"/>
              </a:ext>
            </a:extLst>
          </p:cNvPr>
          <p:cNvSpPr>
            <a:spLocks noGrp="1"/>
          </p:cNvSpPr>
          <p:nvPr>
            <p:ph idx="1"/>
          </p:nvPr>
        </p:nvSpPr>
        <p:spPr/>
        <p:txBody>
          <a:bodyPr/>
          <a:lstStyle/>
          <a:p>
            <a:pPr marL="0" indent="0">
              <a:buNone/>
            </a:pPr>
            <a:r>
              <a:rPr lang="en-GB" sz="1800">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    </a:t>
            </a:r>
          </a:p>
          <a:p>
            <a:pPr marL="0" indent="0">
              <a:buNone/>
            </a:pPr>
            <a:endParaRPr lang="en-GB" sz="1800">
              <a:solidFill>
                <a:srgbClr val="111111"/>
              </a:solidFill>
              <a:latin typeface="Roboto" panose="02000000000000000000" pitchFamily="2" charset="0"/>
              <a:ea typeface="Times New Roman" panose="02020603050405020304" pitchFamily="18" charset="0"/>
              <a:cs typeface="Times New Roman" panose="02020603050405020304" pitchFamily="18" charset="0"/>
            </a:endParaRPr>
          </a:p>
          <a:p>
            <a:pPr marL="0" indent="0">
              <a:buNone/>
            </a:pPr>
            <a:r>
              <a:rPr lang="en-GB" sz="2400">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In the </a:t>
            </a:r>
            <a:r>
              <a:rPr lang="el-GR" sz="2400">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Take off</a:t>
            </a:r>
            <a:r>
              <a:rPr lang="en-GB" sz="2400">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 stage:</a:t>
            </a:r>
            <a:endParaRPr lang="el-GR" sz="2400">
              <a:effectLst/>
              <a:latin typeface="Calibri" panose="020F0502020204030204" pitchFamily="34" charset="0"/>
              <a:ea typeface="Times New Roman" panose="02020603050405020304" pitchFamily="18" charset="0"/>
              <a:cs typeface="Times New Roman" panose="02020603050405020304" pitchFamily="18" charset="0"/>
            </a:endParaRPr>
          </a:p>
          <a:p>
            <a:r>
              <a:rPr lang="el-GR" sz="2400">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Urbanization increases, Industrialization proceeds, Technological break through occurs</a:t>
            </a:r>
            <a:r>
              <a:rPr lang="en-GB" sz="2400">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a:t>
            </a:r>
            <a:endParaRPr lang="el-GR" sz="2400">
              <a:effectLst/>
              <a:latin typeface="Calibri" panose="020F0502020204030204" pitchFamily="34" charset="0"/>
              <a:ea typeface="Times New Roman" panose="02020603050405020304" pitchFamily="18" charset="0"/>
              <a:cs typeface="Times New Roman" panose="02020603050405020304" pitchFamily="18" charset="0"/>
            </a:endParaRPr>
          </a:p>
          <a:p>
            <a:r>
              <a:rPr lang="el-GR" sz="2400">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the "secondary" (goods-producing) sector expands and ratio of secondary vs. primary sectors in the economy shifts quickly towards secondary</a:t>
            </a:r>
            <a:r>
              <a:rPr lang="en-GB" sz="2400">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a:t>
            </a:r>
            <a:endParaRPr lang="el-GR" sz="2400">
              <a:effectLst/>
              <a:latin typeface="Calibri" panose="020F0502020204030204" pitchFamily="34" charset="0"/>
              <a:ea typeface="Times New Roman" panose="02020603050405020304" pitchFamily="18" charset="0"/>
              <a:cs typeface="Times New Roman" panose="02020603050405020304" pitchFamily="18" charset="0"/>
            </a:endParaRPr>
          </a:p>
          <a:p>
            <a:r>
              <a:rPr lang="el-GR" sz="2400">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textiles &amp; apparel are usually the first "take-off" industry, as happened in Great Britain's classic "Industrial Revolution“</a:t>
            </a:r>
            <a:r>
              <a:rPr lang="en-GB" sz="2400">
                <a:solidFill>
                  <a:srgbClr val="111111"/>
                </a:solidFill>
                <a:latin typeface="Roboto" panose="02000000000000000000" pitchFamily="2" charset="0"/>
                <a:ea typeface="Times New Roman" panose="02020603050405020304" pitchFamily="18" charset="0"/>
                <a:cs typeface="Times New Roman" panose="02020603050405020304" pitchFamily="18" charset="0"/>
              </a:rPr>
              <a:t>.</a:t>
            </a:r>
            <a:endParaRPr lang="el-GR" sz="240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l-GR" sz="180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39562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E3180C-63A6-5B4F-8644-F4E2C31DF2C0}"/>
              </a:ext>
            </a:extLst>
          </p:cNvPr>
          <p:cNvSpPr>
            <a:spLocks noGrp="1"/>
          </p:cNvSpPr>
          <p:nvPr>
            <p:ph type="title"/>
          </p:nvPr>
        </p:nvSpPr>
        <p:spPr/>
        <p:txBody>
          <a:bodyPr/>
          <a:lstStyle/>
          <a:p>
            <a:pPr algn="ctr"/>
            <a:r>
              <a:rPr lang="en-GB" b="1"/>
              <a:t>Stage 4: Drive to Maturity</a:t>
            </a:r>
            <a:endParaRPr lang="el-GR" b="1"/>
          </a:p>
        </p:txBody>
      </p:sp>
      <p:sp>
        <p:nvSpPr>
          <p:cNvPr id="3" name="Θέση περιεχομένου 2">
            <a:extLst>
              <a:ext uri="{FF2B5EF4-FFF2-40B4-BE49-F238E27FC236}">
                <a16:creationId xmlns:a16="http://schemas.microsoft.com/office/drawing/2014/main" id="{D2E1D7AC-E233-3A4E-9B20-3A1AA80CD63B}"/>
              </a:ext>
            </a:extLst>
          </p:cNvPr>
          <p:cNvSpPr>
            <a:spLocks noGrp="1"/>
          </p:cNvSpPr>
          <p:nvPr>
            <p:ph idx="1"/>
          </p:nvPr>
        </p:nvSpPr>
        <p:spPr/>
        <p:txBody>
          <a:bodyPr/>
          <a:lstStyle/>
          <a:p>
            <a:pPr marL="0" indent="0">
              <a:buNone/>
            </a:pPr>
            <a:r>
              <a:rPr lang="en-GB" sz="2800">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   During the “</a:t>
            </a:r>
            <a:r>
              <a:rPr lang="en-GB">
                <a:solidFill>
                  <a:srgbClr val="111111"/>
                </a:solidFill>
                <a:latin typeface="Roboto" panose="02000000000000000000" pitchFamily="2" charset="0"/>
                <a:ea typeface="Times New Roman" panose="02020603050405020304" pitchFamily="18" charset="0"/>
                <a:cs typeface="Times New Roman" panose="02020603050405020304" pitchFamily="18" charset="0"/>
              </a:rPr>
              <a:t>d</a:t>
            </a:r>
            <a:r>
              <a:rPr lang="el-GR" sz="2800">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rive to maturity</a:t>
            </a:r>
            <a:r>
              <a:rPr lang="en-GB" sz="2800">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 stage of development economies </a:t>
            </a:r>
          </a:p>
          <a:p>
            <a:pPr marL="0" indent="0">
              <a:buNone/>
            </a:pPr>
            <a:r>
              <a:rPr lang="en-GB">
                <a:solidFill>
                  <a:srgbClr val="111111"/>
                </a:solidFill>
                <a:latin typeface="Roboto" panose="02000000000000000000" pitchFamily="2" charset="0"/>
                <a:ea typeface="Times New Roman" panose="02020603050405020304" pitchFamily="18" charset="0"/>
                <a:cs typeface="Times New Roman" panose="02020603050405020304" pitchFamily="18" charset="0"/>
              </a:rPr>
              <a:t>   show:</a:t>
            </a:r>
            <a:endParaRPr lang="el-GR" sz="2800">
              <a:effectLst/>
              <a:latin typeface="Calibri" panose="020F0502020204030204" pitchFamily="34" charset="0"/>
              <a:ea typeface="Times New Roman" panose="02020603050405020304" pitchFamily="18" charset="0"/>
              <a:cs typeface="Times New Roman" panose="02020603050405020304" pitchFamily="18" charset="0"/>
            </a:endParaRPr>
          </a:p>
          <a:p>
            <a:r>
              <a:rPr lang="en-GB">
                <a:solidFill>
                  <a:srgbClr val="111111"/>
                </a:solidFill>
                <a:latin typeface="Roboto" panose="02000000000000000000" pitchFamily="2" charset="0"/>
                <a:ea typeface="Times New Roman" panose="02020603050405020304" pitchFamily="18" charset="0"/>
                <a:cs typeface="Times New Roman" panose="02020603050405020304" pitchFamily="18" charset="0"/>
              </a:rPr>
              <a:t>D</a:t>
            </a:r>
            <a:r>
              <a:rPr lang="el-GR" sz="2800">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iversification of the industrial base; multiple industries expand &amp; new ones take root quickly</a:t>
            </a:r>
            <a:r>
              <a:rPr lang="en-GB" sz="2800">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a:t>
            </a:r>
            <a:endParaRPr lang="el-GR" sz="2800">
              <a:effectLst/>
              <a:latin typeface="Calibri" panose="020F0502020204030204" pitchFamily="34" charset="0"/>
              <a:ea typeface="Times New Roman" panose="02020603050405020304" pitchFamily="18" charset="0"/>
              <a:cs typeface="Times New Roman" panose="02020603050405020304" pitchFamily="18" charset="0"/>
            </a:endParaRPr>
          </a:p>
          <a:p>
            <a:r>
              <a:rPr lang="en-GB">
                <a:solidFill>
                  <a:srgbClr val="111111"/>
                </a:solidFill>
                <a:latin typeface="Roboto" panose="02000000000000000000" pitchFamily="2" charset="0"/>
                <a:ea typeface="Times New Roman" panose="02020603050405020304" pitchFamily="18" charset="0"/>
                <a:cs typeface="Times New Roman" panose="02020603050405020304" pitchFamily="18" charset="0"/>
              </a:rPr>
              <a:t>M</a:t>
            </a:r>
            <a:r>
              <a:rPr lang="el-GR" sz="2800">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anufacturing shifts from investment-driven (capital goods) towards consumer durables &amp; domestic consumption</a:t>
            </a:r>
            <a:r>
              <a:rPr lang="en-GB" sz="2800">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a:t>
            </a:r>
            <a:endParaRPr lang="el-GR" sz="2800">
              <a:effectLst/>
              <a:latin typeface="Calibri" panose="020F0502020204030204" pitchFamily="34" charset="0"/>
              <a:ea typeface="Times New Roman" panose="02020603050405020304" pitchFamily="18" charset="0"/>
              <a:cs typeface="Times New Roman" panose="02020603050405020304" pitchFamily="18" charset="0"/>
            </a:endParaRPr>
          </a:p>
          <a:p>
            <a:r>
              <a:rPr lang="en-GB">
                <a:solidFill>
                  <a:srgbClr val="111111"/>
                </a:solidFill>
                <a:latin typeface="Roboto" panose="02000000000000000000" pitchFamily="2" charset="0"/>
                <a:ea typeface="Times New Roman" panose="02020603050405020304" pitchFamily="18" charset="0"/>
                <a:cs typeface="Times New Roman" panose="02020603050405020304" pitchFamily="18" charset="0"/>
              </a:rPr>
              <a:t>R</a:t>
            </a:r>
            <a:r>
              <a:rPr lang="el-GR" sz="2800">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apid development of transportation infrastructure</a:t>
            </a:r>
            <a:r>
              <a:rPr lang="en-GB" sz="2800">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a:t>
            </a:r>
            <a:endParaRPr lang="el-GR" sz="2800">
              <a:effectLst/>
              <a:latin typeface="Calibri" panose="020F0502020204030204" pitchFamily="34" charset="0"/>
              <a:ea typeface="Times New Roman" panose="02020603050405020304" pitchFamily="18" charset="0"/>
              <a:cs typeface="Times New Roman" panose="02020603050405020304" pitchFamily="18" charset="0"/>
            </a:endParaRPr>
          </a:p>
          <a:p>
            <a:r>
              <a:rPr lang="en-GB">
                <a:solidFill>
                  <a:srgbClr val="111111"/>
                </a:solidFill>
                <a:latin typeface="Roboto" panose="02000000000000000000" pitchFamily="2" charset="0"/>
                <a:ea typeface="Times New Roman" panose="02020603050405020304" pitchFamily="18" charset="0"/>
                <a:cs typeface="Times New Roman" panose="02020603050405020304" pitchFamily="18" charset="0"/>
              </a:rPr>
              <a:t>L</a:t>
            </a:r>
            <a:r>
              <a:rPr lang="el-GR" sz="2800">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arge-scale investment in social infrastructure (schools, universities, hospitals, etc.)</a:t>
            </a:r>
            <a:endParaRPr lang="el-GR"/>
          </a:p>
        </p:txBody>
      </p:sp>
    </p:spTree>
    <p:extLst>
      <p:ext uri="{BB962C8B-B14F-4D97-AF65-F5344CB8AC3E}">
        <p14:creationId xmlns:p14="http://schemas.microsoft.com/office/powerpoint/2010/main" val="3320553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0EA8967-6522-D247-BF85-9A6BC21FBFC4}"/>
              </a:ext>
            </a:extLst>
          </p:cNvPr>
          <p:cNvSpPr>
            <a:spLocks noGrp="1"/>
          </p:cNvSpPr>
          <p:nvPr>
            <p:ph type="title"/>
          </p:nvPr>
        </p:nvSpPr>
        <p:spPr/>
        <p:txBody>
          <a:bodyPr/>
          <a:lstStyle/>
          <a:p>
            <a:pPr algn="ctr"/>
            <a:r>
              <a:rPr lang="en-GB" b="1"/>
              <a:t>Stage 5: Age of Mass Consumption</a:t>
            </a:r>
            <a:endParaRPr lang="el-GR" b="1"/>
          </a:p>
        </p:txBody>
      </p:sp>
      <p:sp>
        <p:nvSpPr>
          <p:cNvPr id="3" name="Θέση περιεχομένου 2">
            <a:extLst>
              <a:ext uri="{FF2B5EF4-FFF2-40B4-BE49-F238E27FC236}">
                <a16:creationId xmlns:a16="http://schemas.microsoft.com/office/drawing/2014/main" id="{4C8B43C8-6CEE-2943-AC0B-AD681B857E38}"/>
              </a:ext>
            </a:extLst>
          </p:cNvPr>
          <p:cNvSpPr>
            <a:spLocks noGrp="1"/>
          </p:cNvSpPr>
          <p:nvPr>
            <p:ph idx="1"/>
          </p:nvPr>
        </p:nvSpPr>
        <p:spPr/>
        <p:txBody>
          <a:bodyPr/>
          <a:lstStyle/>
          <a:p>
            <a:pPr marL="0" indent="0">
              <a:buNone/>
            </a:pPr>
            <a:r>
              <a:rPr lang="en-GB" sz="1800">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    </a:t>
            </a:r>
          </a:p>
          <a:p>
            <a:pPr marL="0" indent="0">
              <a:buNone/>
            </a:pPr>
            <a:r>
              <a:rPr lang="en-GB" sz="2400">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In the “</a:t>
            </a:r>
            <a:r>
              <a:rPr lang="en-GB" sz="2400">
                <a:solidFill>
                  <a:srgbClr val="111111"/>
                </a:solidFill>
                <a:latin typeface="Roboto" panose="02000000000000000000" pitchFamily="2" charset="0"/>
                <a:ea typeface="Times New Roman" panose="02020603050405020304" pitchFamily="18" charset="0"/>
                <a:cs typeface="Times New Roman" panose="02020603050405020304" pitchFamily="18" charset="0"/>
              </a:rPr>
              <a:t>a</a:t>
            </a:r>
            <a:r>
              <a:rPr lang="el-GR" sz="2400">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ge of mass consumption</a:t>
            </a:r>
            <a:r>
              <a:rPr lang="en-GB" sz="2400">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a:t>
            </a:r>
            <a:endParaRPr lang="el-GR" sz="2400">
              <a:effectLst/>
              <a:latin typeface="Calibri" panose="020F0502020204030204" pitchFamily="34" charset="0"/>
              <a:ea typeface="Times New Roman" panose="02020603050405020304" pitchFamily="18" charset="0"/>
              <a:cs typeface="Times New Roman" panose="02020603050405020304" pitchFamily="18" charset="0"/>
            </a:endParaRPr>
          </a:p>
          <a:p>
            <a:r>
              <a:rPr lang="el-GR" sz="2400">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the industrial base dominates the economy; the primary sector is of greatly diminished weight in economy &amp; society</a:t>
            </a:r>
            <a:r>
              <a:rPr lang="en-GB" sz="2400">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a:t>
            </a:r>
            <a:endParaRPr lang="el-GR" sz="2400">
              <a:effectLst/>
              <a:latin typeface="Calibri" panose="020F0502020204030204" pitchFamily="34" charset="0"/>
              <a:ea typeface="Times New Roman" panose="02020603050405020304" pitchFamily="18" charset="0"/>
              <a:cs typeface="Times New Roman" panose="02020603050405020304" pitchFamily="18" charset="0"/>
            </a:endParaRPr>
          </a:p>
          <a:p>
            <a:r>
              <a:rPr lang="el-GR" sz="2400">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widespread and normative consumption of high-value consumer goods (e.g. automobiles)</a:t>
            </a:r>
            <a:endParaRPr lang="el-GR" sz="2400">
              <a:effectLst/>
              <a:latin typeface="Calibri" panose="020F0502020204030204" pitchFamily="34" charset="0"/>
              <a:ea typeface="Times New Roman" panose="02020603050405020304" pitchFamily="18" charset="0"/>
              <a:cs typeface="Times New Roman" panose="02020603050405020304" pitchFamily="18" charset="0"/>
            </a:endParaRPr>
          </a:p>
          <a:p>
            <a:r>
              <a:rPr lang="el-GR" sz="2400">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consumers typically (if not universally), have disposable income, beyond all basic needs, for additional goods</a:t>
            </a:r>
            <a:r>
              <a:rPr lang="en-GB" sz="2400">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a:t>
            </a:r>
            <a:endParaRPr lang="el-GR" sz="240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18932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88849D-0488-FA4D-8689-AE2AC1044EFA}"/>
              </a:ext>
            </a:extLst>
          </p:cNvPr>
          <p:cNvSpPr>
            <a:spLocks noGrp="1"/>
          </p:cNvSpPr>
          <p:nvPr>
            <p:ph type="title"/>
          </p:nvPr>
        </p:nvSpPr>
        <p:spPr/>
        <p:txBody>
          <a:bodyPr/>
          <a:lstStyle/>
          <a:p>
            <a:pPr algn="ctr"/>
            <a:r>
              <a:rPr lang="en-GB" b="1"/>
              <a:t>Is there a sixth stage?</a:t>
            </a:r>
            <a:endParaRPr lang="el-GR" b="1"/>
          </a:p>
        </p:txBody>
      </p:sp>
      <p:sp>
        <p:nvSpPr>
          <p:cNvPr id="3" name="Θέση περιεχομένου 2">
            <a:extLst>
              <a:ext uri="{FF2B5EF4-FFF2-40B4-BE49-F238E27FC236}">
                <a16:creationId xmlns:a16="http://schemas.microsoft.com/office/drawing/2014/main" id="{67B75FED-EA2E-F942-B0DB-54DCAA501046}"/>
              </a:ext>
            </a:extLst>
          </p:cNvPr>
          <p:cNvSpPr>
            <a:spLocks noGrp="1"/>
          </p:cNvSpPr>
          <p:nvPr>
            <p:ph idx="1"/>
          </p:nvPr>
        </p:nvSpPr>
        <p:spPr/>
        <p:txBody>
          <a:bodyPr>
            <a:normAutofit fontScale="92500" lnSpcReduction="10000"/>
          </a:bodyPr>
          <a:lstStyle/>
          <a:p>
            <a:pPr fontAlgn="base"/>
            <a:r>
              <a:rPr lang="en-GB" b="0" i="0">
                <a:solidFill>
                  <a:srgbClr val="202122"/>
                </a:solidFill>
                <a:effectLst/>
                <a:latin typeface="-apple-system"/>
              </a:rPr>
              <a:t>Later in 1971 </a:t>
            </a:r>
            <a:r>
              <a:rPr lang="af-ZA" b="0" i="0">
                <a:solidFill>
                  <a:srgbClr val="202122"/>
                </a:solidFill>
                <a:effectLst/>
                <a:latin typeface="-apple-system"/>
              </a:rPr>
              <a:t>Rostow</a:t>
            </a:r>
            <a:r>
              <a:rPr lang="en-GB" b="0" i="0">
                <a:solidFill>
                  <a:srgbClr val="202122"/>
                </a:solidFill>
                <a:effectLst/>
                <a:latin typeface="-apple-system"/>
              </a:rPr>
              <a:t> published a book titled</a:t>
            </a:r>
            <a:r>
              <a:rPr lang="af-ZA" b="0" i="0">
                <a:solidFill>
                  <a:srgbClr val="202122"/>
                </a:solidFill>
                <a:effectLst/>
                <a:latin typeface="-apple-system"/>
              </a:rPr>
              <a:t> </a:t>
            </a:r>
            <a:r>
              <a:rPr lang="en-GB" b="0" i="0">
                <a:solidFill>
                  <a:srgbClr val="202122"/>
                </a:solidFill>
                <a:effectLst/>
                <a:latin typeface="-apple-system"/>
              </a:rPr>
              <a:t>”</a:t>
            </a:r>
            <a:r>
              <a:rPr lang="af-ZA" b="0" i="1">
                <a:solidFill>
                  <a:srgbClr val="202122"/>
                </a:solidFill>
                <a:effectLst/>
                <a:latin typeface="-apple-system"/>
              </a:rPr>
              <a:t>Politics and the Stages of Growth</a:t>
            </a:r>
            <a:r>
              <a:rPr lang="en-GB">
                <a:solidFill>
                  <a:srgbClr val="202122"/>
                </a:solidFill>
                <a:latin typeface="-apple-system"/>
              </a:rPr>
              <a:t>” by </a:t>
            </a:r>
            <a:r>
              <a:rPr lang="af-ZA" b="0" i="0">
                <a:solidFill>
                  <a:srgbClr val="202122"/>
                </a:solidFill>
                <a:effectLst/>
                <a:latin typeface="-apple-system"/>
              </a:rPr>
              <a:t>Cambridge University Press</a:t>
            </a:r>
            <a:r>
              <a:rPr lang="en-GB" b="0" i="0">
                <a:solidFill>
                  <a:srgbClr val="202122"/>
                </a:solidFill>
                <a:effectLst/>
                <a:latin typeface="-apple-system"/>
              </a:rPr>
              <a:t>.  He introduced a sixth stage of development named “In search of quality” or beyond mass consumption. </a:t>
            </a:r>
            <a:r>
              <a:rPr lang="af-ZA" b="0" i="0">
                <a:solidFill>
                  <a:srgbClr val="202122"/>
                </a:solidFill>
                <a:effectLst/>
                <a:latin typeface="-apple-system"/>
              </a:rPr>
              <a:t>Individuals begin having larger families and do not value income as a pre-requisite for more vacation days. Consumer products become more durable and more diverse. New Americans will behave in a way where the high economic security and level mass consumption is considered normal. Rostow does make the point that it is possible with the large baby boom it could either cause economic issues or dictate an even larger diffusion of consumer goods. With increasing urban and suburban population there will be undoubtedly an increase in consumer goods and services as well.</a:t>
            </a:r>
            <a:r>
              <a:rPr lang="en-GB" b="0" i="0">
                <a:solidFill>
                  <a:srgbClr val="202122"/>
                </a:solidFill>
                <a:effectLst/>
                <a:latin typeface="-apple-system"/>
              </a:rPr>
              <a:t>  This sixth stage much later i  the 1990’ other scholars, e.g. John Dunning, Ozawa, etc described as the stage of the services and high tech economies. </a:t>
            </a:r>
            <a:endParaRPr lang="el-GR"/>
          </a:p>
        </p:txBody>
      </p:sp>
    </p:spTree>
    <p:extLst>
      <p:ext uri="{BB962C8B-B14F-4D97-AF65-F5344CB8AC3E}">
        <p14:creationId xmlns:p14="http://schemas.microsoft.com/office/powerpoint/2010/main" val="14514151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68871F-8B53-5F46-B0FE-0A9A9C672C95}"/>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98AC5D93-CB42-C448-B557-79B84FA6EA70}"/>
              </a:ext>
            </a:extLst>
          </p:cNvPr>
          <p:cNvSpPr>
            <a:spLocks noGrp="1"/>
          </p:cNvSpPr>
          <p:nvPr>
            <p:ph idx="1"/>
          </p:nvPr>
        </p:nvSpPr>
        <p:spPr/>
        <p:txBody>
          <a:bodyPr>
            <a:normAutofit fontScale="85000" lnSpcReduction="20000"/>
          </a:bodyPr>
          <a:lstStyle/>
          <a:p>
            <a:r>
              <a:rPr lang="af-ZA" b="0" i="0">
                <a:solidFill>
                  <a:srgbClr val="202122"/>
                </a:solidFill>
                <a:effectLst/>
                <a:latin typeface="-apple-system"/>
              </a:rPr>
              <a:t>Rostow argued that economic take-off must initially be led by a few individual </a:t>
            </a:r>
            <a:r>
              <a:rPr lang="en-GB" sz="2000">
                <a:solidFill>
                  <a:srgbClr val="202122"/>
                </a:solidFill>
                <a:latin typeface="-apple-system"/>
              </a:rPr>
              <a:t>economic sectors</a:t>
            </a:r>
            <a:r>
              <a:rPr lang="af-ZA" b="0" i="0">
                <a:effectLst/>
                <a:latin typeface="-apple-system"/>
              </a:rPr>
              <a:t>. T</a:t>
            </a:r>
            <a:r>
              <a:rPr lang="af-ZA" b="0" i="0">
                <a:solidFill>
                  <a:srgbClr val="202122"/>
                </a:solidFill>
                <a:effectLst/>
                <a:latin typeface="-apple-system"/>
              </a:rPr>
              <a:t>his belief echoes </a:t>
            </a:r>
            <a:r>
              <a:rPr lang="en-GB" b="0" i="0">
                <a:solidFill>
                  <a:srgbClr val="202122"/>
                </a:solidFill>
                <a:effectLst/>
                <a:latin typeface="-apple-system"/>
              </a:rPr>
              <a:t>David R</a:t>
            </a:r>
            <a:r>
              <a:rPr lang="af-ZA" b="0" i="0">
                <a:solidFill>
                  <a:srgbClr val="202122"/>
                </a:solidFill>
                <a:effectLst/>
                <a:latin typeface="-apple-system"/>
              </a:rPr>
              <a:t>i</a:t>
            </a:r>
            <a:r>
              <a:rPr lang="en-GB" b="0" i="0">
                <a:solidFill>
                  <a:srgbClr val="202122"/>
                </a:solidFill>
                <a:effectLst/>
                <a:latin typeface="-apple-system"/>
              </a:rPr>
              <a:t>cardo’s comparative advantages thedis, it criticises </a:t>
            </a:r>
            <a:r>
              <a:rPr lang="af-ZA" b="0" i="0">
                <a:solidFill>
                  <a:srgbClr val="202122"/>
                </a:solidFill>
                <a:effectLst/>
                <a:latin typeface="-apple-system"/>
              </a:rPr>
              <a:t>economic self-reliance that pushes for the development of all sectors equally. </a:t>
            </a:r>
            <a:endParaRPr lang="en-GB" b="0" i="0">
              <a:solidFill>
                <a:srgbClr val="202122"/>
              </a:solidFill>
              <a:effectLst/>
              <a:latin typeface="-apple-system"/>
            </a:endParaRPr>
          </a:p>
          <a:p>
            <a:r>
              <a:rPr lang="af-ZA" b="0" i="0">
                <a:solidFill>
                  <a:srgbClr val="202122"/>
                </a:solidFill>
                <a:effectLst/>
                <a:latin typeface="-apple-system"/>
              </a:rPr>
              <a:t>Rostow's model</a:t>
            </a:r>
            <a:r>
              <a:rPr lang="en-GB" b="0" i="0">
                <a:solidFill>
                  <a:srgbClr val="202122"/>
                </a:solidFill>
                <a:effectLst/>
                <a:latin typeface="-apple-system"/>
              </a:rPr>
              <a:t> l</a:t>
            </a:r>
            <a:r>
              <a:rPr lang="af-ZA" b="0" i="0">
                <a:solidFill>
                  <a:srgbClr val="202122"/>
                </a:solidFill>
                <a:effectLst/>
                <a:latin typeface="-apple-system"/>
              </a:rPr>
              <a:t>ay</a:t>
            </a:r>
            <a:r>
              <a:rPr lang="en-GB" b="0" i="0">
                <a:solidFill>
                  <a:srgbClr val="202122"/>
                </a:solidFill>
                <a:effectLst/>
                <a:latin typeface="-apple-system"/>
              </a:rPr>
              <a:t>s </a:t>
            </a:r>
            <a:r>
              <a:rPr lang="af-ZA" b="0" i="0">
                <a:solidFill>
                  <a:srgbClr val="202122"/>
                </a:solidFill>
                <a:effectLst/>
                <a:latin typeface="-apple-system"/>
              </a:rPr>
              <a:t>emphasis on the efficacy of modern concepts of </a:t>
            </a:r>
            <a:r>
              <a:rPr lang="en-GB" b="0" i="0">
                <a:solidFill>
                  <a:srgbClr val="202122"/>
                </a:solidFill>
                <a:effectLst/>
                <a:latin typeface="-apple-system"/>
              </a:rPr>
              <a:t>free trade</a:t>
            </a:r>
            <a:r>
              <a:rPr lang="af-ZA" b="0" i="0">
                <a:solidFill>
                  <a:srgbClr val="202122"/>
                </a:solidFill>
                <a:effectLst/>
                <a:latin typeface="-apple-system"/>
              </a:rPr>
              <a:t> and the ideas of</a:t>
            </a:r>
            <a:r>
              <a:rPr lang="en-GB" b="0" i="0">
                <a:solidFill>
                  <a:srgbClr val="202122"/>
                </a:solidFill>
                <a:effectLst/>
                <a:latin typeface="-apple-system"/>
              </a:rPr>
              <a:t> Adam Smith</a:t>
            </a:r>
            <a:r>
              <a:rPr lang="af-ZA" b="0" i="0">
                <a:solidFill>
                  <a:srgbClr val="202122"/>
                </a:solidFill>
                <a:effectLst/>
                <a:latin typeface="-apple-system"/>
              </a:rPr>
              <a:t>. It disagrees with </a:t>
            </a:r>
            <a:r>
              <a:rPr lang="en-GB" b="0" i="0">
                <a:solidFill>
                  <a:srgbClr val="202122"/>
                </a:solidFill>
                <a:effectLst/>
                <a:latin typeface="-apple-system"/>
              </a:rPr>
              <a:t>Friedrich List</a:t>
            </a:r>
            <a:r>
              <a:rPr lang="af-ZA" b="0" i="0">
                <a:solidFill>
                  <a:srgbClr val="202122"/>
                </a:solidFill>
                <a:effectLst/>
                <a:latin typeface="-apple-system"/>
              </a:rPr>
              <a:t>'s argument which states that economies which rely on exports of raw materials may get "locked in", and would not be able to diversify</a:t>
            </a:r>
            <a:r>
              <a:rPr lang="en-GB" b="0" i="0">
                <a:solidFill>
                  <a:srgbClr val="202122"/>
                </a:solidFill>
                <a:effectLst/>
                <a:latin typeface="-apple-system"/>
              </a:rPr>
              <a:t>.  Ristiw’s model</a:t>
            </a:r>
            <a:r>
              <a:rPr lang="af-ZA" b="0" i="0">
                <a:solidFill>
                  <a:srgbClr val="202122"/>
                </a:solidFill>
                <a:effectLst/>
                <a:latin typeface="-apple-system"/>
              </a:rPr>
              <a:t> regard</a:t>
            </a:r>
            <a:r>
              <a:rPr lang="en-GB" b="0" i="0">
                <a:solidFill>
                  <a:srgbClr val="202122"/>
                </a:solidFill>
                <a:effectLst/>
                <a:latin typeface="-apple-system"/>
              </a:rPr>
              <a:t>s t</a:t>
            </a:r>
            <a:r>
              <a:rPr lang="af-ZA" b="0" i="0">
                <a:solidFill>
                  <a:srgbClr val="202122"/>
                </a:solidFill>
                <a:effectLst/>
                <a:latin typeface="-apple-system"/>
              </a:rPr>
              <a:t>hat economies may need to depend on raw material exports to finance the development of industrial sector which has not yet of achieved superior level of competitiveness in the early stages of take-off. Rostow's model does not disagree with </a:t>
            </a:r>
            <a:r>
              <a:rPr lang="en-GB">
                <a:solidFill>
                  <a:srgbClr val="202122"/>
                </a:solidFill>
                <a:latin typeface="-apple-system"/>
              </a:rPr>
              <a:t>K</a:t>
            </a:r>
            <a:r>
              <a:rPr lang="en-GB" b="0" i="0">
                <a:solidFill>
                  <a:srgbClr val="202122"/>
                </a:solidFill>
                <a:effectLst/>
                <a:latin typeface="-apple-system"/>
              </a:rPr>
              <a:t>eynes’ thesis of t</a:t>
            </a:r>
            <a:r>
              <a:rPr lang="af-ZA" b="0" i="0">
                <a:solidFill>
                  <a:srgbClr val="202122"/>
                </a:solidFill>
                <a:effectLst/>
                <a:latin typeface="-apple-system"/>
              </a:rPr>
              <a:t>he importance of government control over domestic development</a:t>
            </a:r>
            <a:r>
              <a:rPr lang="en-GB" b="0" i="0">
                <a:solidFill>
                  <a:srgbClr val="202122"/>
                </a:solidFill>
                <a:effectLst/>
                <a:latin typeface="-apple-system"/>
              </a:rPr>
              <a:t>.</a:t>
            </a:r>
            <a:r>
              <a:rPr lang="af-ZA" b="0" i="0">
                <a:solidFill>
                  <a:srgbClr val="202122"/>
                </a:solidFill>
                <a:effectLst/>
                <a:latin typeface="-apple-system"/>
              </a:rPr>
              <a:t> The basic assumption given by Rostow is that countries want to modernize and grow and that society will agree to the</a:t>
            </a:r>
            <a:r>
              <a:rPr lang="en-GB" b="0" i="0">
                <a:solidFill>
                  <a:srgbClr val="202122"/>
                </a:solidFill>
                <a:effectLst/>
                <a:latin typeface="-apple-system"/>
              </a:rPr>
              <a:t> materialistic</a:t>
            </a:r>
            <a:r>
              <a:rPr lang="af-ZA" b="0" i="0">
                <a:solidFill>
                  <a:srgbClr val="202122"/>
                </a:solidFill>
                <a:effectLst/>
                <a:latin typeface="-apple-system"/>
              </a:rPr>
              <a:t> norms of economic growth.</a:t>
            </a:r>
            <a:endParaRPr lang="el-GR"/>
          </a:p>
        </p:txBody>
      </p:sp>
    </p:spTree>
    <p:extLst>
      <p:ext uri="{BB962C8B-B14F-4D97-AF65-F5344CB8AC3E}">
        <p14:creationId xmlns:p14="http://schemas.microsoft.com/office/powerpoint/2010/main" val="28913509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9C256B-4E0B-C243-9841-A66A1FC71C50}"/>
              </a:ext>
            </a:extLst>
          </p:cNvPr>
          <p:cNvSpPr>
            <a:spLocks noGrp="1"/>
          </p:cNvSpPr>
          <p:nvPr>
            <p:ph type="title"/>
          </p:nvPr>
        </p:nvSpPr>
        <p:spPr/>
        <p:txBody>
          <a:bodyPr/>
          <a:lstStyle/>
          <a:p>
            <a:pPr algn="ctr"/>
            <a:r>
              <a:rPr lang="en-GB" b="1"/>
              <a:t>Influential Model</a:t>
            </a:r>
            <a:endParaRPr lang="el-GR" b="1"/>
          </a:p>
        </p:txBody>
      </p:sp>
      <p:sp>
        <p:nvSpPr>
          <p:cNvPr id="3" name="Θέση περιεχομένου 2">
            <a:extLst>
              <a:ext uri="{FF2B5EF4-FFF2-40B4-BE49-F238E27FC236}">
                <a16:creationId xmlns:a16="http://schemas.microsoft.com/office/drawing/2014/main" id="{B7CB13A7-D461-1345-9D47-769C2FD41E0E}"/>
              </a:ext>
            </a:extLst>
          </p:cNvPr>
          <p:cNvSpPr>
            <a:spLocks noGrp="1"/>
          </p:cNvSpPr>
          <p:nvPr>
            <p:ph idx="1"/>
          </p:nvPr>
        </p:nvSpPr>
        <p:spPr/>
        <p:txBody>
          <a:bodyPr>
            <a:normAutofit fontScale="92500" lnSpcReduction="20000"/>
          </a:bodyPr>
          <a:lstStyle/>
          <a:p>
            <a:pPr fontAlgn="base"/>
            <a:r>
              <a:rPr lang="en-GB" b="0" i="0">
                <a:solidFill>
                  <a:srgbClr val="282828"/>
                </a:solidFill>
                <a:effectLst/>
                <a:latin typeface="Georgia" panose="02040502050405020303" pitchFamily="18" charset="0"/>
              </a:rPr>
              <a:t>Rostow’s model has been one of the most influential development models in the postwar period followed by a nunber of countries. Industrialisation, </a:t>
            </a:r>
            <a:r>
              <a:rPr lang="af-ZA" b="0" i="0">
                <a:solidFill>
                  <a:srgbClr val="282828"/>
                </a:solidFill>
                <a:effectLst/>
                <a:latin typeface="Georgia" panose="02040502050405020303" pitchFamily="18" charset="0"/>
              </a:rPr>
              <a:t>urbani</a:t>
            </a:r>
            <a:r>
              <a:rPr lang="en-GB" b="0" i="0">
                <a:solidFill>
                  <a:srgbClr val="282828"/>
                </a:solidFill>
                <a:effectLst/>
                <a:latin typeface="Georgia" panose="02040502050405020303" pitchFamily="18" charset="0"/>
              </a:rPr>
              <a:t>s</a:t>
            </a:r>
            <a:r>
              <a:rPr lang="af-ZA" b="0" i="0">
                <a:solidFill>
                  <a:srgbClr val="282828"/>
                </a:solidFill>
                <a:effectLst/>
                <a:latin typeface="Georgia" panose="02040502050405020303" pitchFamily="18" charset="0"/>
              </a:rPr>
              <a:t>ation, and trade </a:t>
            </a:r>
            <a:r>
              <a:rPr lang="en-GB" b="0" i="0">
                <a:solidFill>
                  <a:srgbClr val="282828"/>
                </a:solidFill>
                <a:effectLst/>
                <a:latin typeface="Georgia" panose="02040502050405020303" pitchFamily="18" charset="0"/>
              </a:rPr>
              <a:t>are the main elements of the model </a:t>
            </a:r>
            <a:r>
              <a:rPr lang="af-ZA" b="0" i="0">
                <a:solidFill>
                  <a:srgbClr val="282828"/>
                </a:solidFill>
                <a:effectLst/>
                <a:latin typeface="Georgia" panose="02040502050405020303" pitchFamily="18" charset="0"/>
              </a:rPr>
              <a:t>still seen by many as a roadmap for a country's development. Singapore is one of the best examples of a country that grew in this way and is now a notable player in the global economy. Singapore is a southeast Asian country with a population of over 5 million, and when it became independent in 1965, it did not seem to have any exceptional prospects for growth. However, it industriali</a:t>
            </a:r>
            <a:r>
              <a:rPr lang="en-GB" b="0" i="0">
                <a:solidFill>
                  <a:srgbClr val="282828"/>
                </a:solidFill>
                <a:effectLst/>
                <a:latin typeface="Georgia" panose="02040502050405020303" pitchFamily="18" charset="0"/>
              </a:rPr>
              <a:t>s</a:t>
            </a:r>
            <a:r>
              <a:rPr lang="af-ZA" b="0" i="0">
                <a:solidFill>
                  <a:srgbClr val="282828"/>
                </a:solidFill>
                <a:effectLst/>
                <a:latin typeface="Georgia" panose="02040502050405020303" pitchFamily="18" charset="0"/>
              </a:rPr>
              <a:t>ed early, developing profitable manufacturing and high-tech industries. Singapore is now highly urbanized, with 100% of the population considered "urban.“</a:t>
            </a:r>
            <a:r>
              <a:rPr lang="en-GB" b="1">
                <a:solidFill>
                  <a:srgbClr val="282828"/>
                </a:solidFill>
                <a:latin typeface="Lato"/>
              </a:rPr>
              <a:t> </a:t>
            </a:r>
            <a:r>
              <a:rPr lang="af-ZA" b="0" i="0">
                <a:solidFill>
                  <a:srgbClr val="282828"/>
                </a:solidFill>
                <a:effectLst/>
                <a:latin typeface="Georgia" panose="02040502050405020303" pitchFamily="18" charset="0"/>
              </a:rPr>
              <a:t>It is one of the most sought-after trade partners in the international market, with a higher per-capita income than many European countries.</a:t>
            </a:r>
          </a:p>
          <a:p>
            <a:pPr fontAlgn="base"/>
            <a:endParaRPr lang="af-ZA" b="0" i="0">
              <a:solidFill>
                <a:srgbClr val="282828"/>
              </a:solidFill>
              <a:effectLst/>
              <a:latin typeface="Georgia" panose="02040502050405020303" pitchFamily="18" charset="0"/>
            </a:endParaRPr>
          </a:p>
          <a:p>
            <a:endParaRPr lang="el-GR"/>
          </a:p>
        </p:txBody>
      </p:sp>
    </p:spTree>
    <p:extLst>
      <p:ext uri="{BB962C8B-B14F-4D97-AF65-F5344CB8AC3E}">
        <p14:creationId xmlns:p14="http://schemas.microsoft.com/office/powerpoint/2010/main" val="21421029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3843D01-9E02-FB4D-856E-7216FAE1C847}"/>
              </a:ext>
            </a:extLst>
          </p:cNvPr>
          <p:cNvSpPr>
            <a:spLocks noGrp="1"/>
          </p:cNvSpPr>
          <p:nvPr>
            <p:ph type="title"/>
          </p:nvPr>
        </p:nvSpPr>
        <p:spPr>
          <a:xfrm>
            <a:off x="838200" y="396363"/>
            <a:ext cx="10515600" cy="1718341"/>
          </a:xfrm>
        </p:spPr>
        <p:txBody>
          <a:bodyPr/>
          <a:lstStyle/>
          <a:p>
            <a:pPr algn="ctr"/>
            <a:r>
              <a:rPr lang="en-GB" b="1"/>
              <a:t>South Korea </a:t>
            </a:r>
            <a:endParaRPr lang="el-GR" b="1"/>
          </a:p>
        </p:txBody>
      </p:sp>
      <p:sp>
        <p:nvSpPr>
          <p:cNvPr id="3" name="Θέση περιεχομένου 2">
            <a:extLst>
              <a:ext uri="{FF2B5EF4-FFF2-40B4-BE49-F238E27FC236}">
                <a16:creationId xmlns:a16="http://schemas.microsoft.com/office/drawing/2014/main" id="{9018F9FE-6803-D643-8CDD-6399617550C3}"/>
              </a:ext>
            </a:extLst>
          </p:cNvPr>
          <p:cNvSpPr>
            <a:spLocks noGrp="1"/>
          </p:cNvSpPr>
          <p:nvPr>
            <p:ph idx="1"/>
          </p:nvPr>
        </p:nvSpPr>
        <p:spPr>
          <a:xfrm>
            <a:off x="838200" y="2203039"/>
            <a:ext cx="10515600" cy="4194073"/>
          </a:xfrm>
        </p:spPr>
        <p:txBody>
          <a:bodyPr>
            <a:normAutofit fontScale="92500" lnSpcReduction="20000"/>
          </a:bodyPr>
          <a:lstStyle/>
          <a:p>
            <a:r>
              <a:rPr lang="en-GB" b="0" i="0">
                <a:solidFill>
                  <a:srgbClr val="202122"/>
                </a:solidFill>
                <a:effectLst/>
                <a:latin typeface="-apple-system"/>
              </a:rPr>
              <a:t>In </a:t>
            </a:r>
            <a:r>
              <a:rPr lang="af-ZA" b="0" i="0">
                <a:solidFill>
                  <a:srgbClr val="202122"/>
                </a:solidFill>
                <a:effectLst/>
                <a:latin typeface="-apple-system"/>
              </a:rPr>
              <a:t>South Korea, at the time a Third World nation, much interest in Rostow's book was expressed by both economists and policy-makers.</a:t>
            </a:r>
            <a:r>
              <a:rPr lang="en-GB" b="0" i="0" baseline="30000">
                <a:solidFill>
                  <a:srgbClr val="6B4BA1"/>
                </a:solidFill>
                <a:effectLst/>
                <a:latin typeface="inherit"/>
              </a:rPr>
              <a:t>  </a:t>
            </a:r>
            <a:r>
              <a:rPr lang="af-ZA" b="0" i="0">
                <a:solidFill>
                  <a:srgbClr val="202122"/>
                </a:solidFill>
                <a:effectLst/>
                <a:latin typeface="-apple-system"/>
              </a:rPr>
              <a:t>Rostow's concept of "economic take-off" especially appealed to the South Korean president, General </a:t>
            </a:r>
            <a:r>
              <a:rPr lang="af-ZA" b="0" i="0" u="none" strike="noStrike">
                <a:effectLst/>
                <a:hlinkClick r:id="rId2" tooltip="Park Chung-hee">
                  <a:extLst>
                    <a:ext uri="{A12FA001-AC4F-418D-AE19-62706E023703}">
                      <ahyp:hlinkClr xmlns:ahyp="http://schemas.microsoft.com/office/drawing/2018/hyperlinkcolor" xmlns="" val="tx"/>
                    </a:ext>
                  </a:extLst>
                </a:hlinkClick>
              </a:rPr>
              <a:t>Park Chung-hee</a:t>
            </a:r>
            <a:r>
              <a:rPr lang="af-ZA" b="0" i="0">
                <a:effectLst/>
              </a:rPr>
              <a:t>,</a:t>
            </a:r>
            <a:r>
              <a:rPr lang="af-ZA" b="0" i="0">
                <a:solidFill>
                  <a:srgbClr val="202122"/>
                </a:solidFill>
                <a:effectLst/>
                <a:latin typeface="-apple-system"/>
              </a:rPr>
              <a:t> who often used that phrase in his speeches calling for South Koreans to work harder so that their nation could rise up to a First World economy.</a:t>
            </a:r>
            <a:r>
              <a:rPr lang="en-GB" b="0" i="0" baseline="30000">
                <a:solidFill>
                  <a:srgbClr val="6B4BA1"/>
                </a:solidFill>
                <a:effectLst/>
                <a:latin typeface="inherit"/>
              </a:rPr>
              <a:t>  </a:t>
            </a:r>
            <a:r>
              <a:rPr lang="af-ZA" b="0" i="0">
                <a:solidFill>
                  <a:srgbClr val="202122"/>
                </a:solidFill>
                <a:effectLst/>
                <a:latin typeface="-apple-system"/>
              </a:rPr>
              <a:t>Park, who seized power in a 1961 coup d'état, starting in 1962 inaugurated a policy of five year plans under which the South Korean </a:t>
            </a:r>
            <a:r>
              <a:rPr lang="af-ZA" b="0" i="1">
                <a:solidFill>
                  <a:srgbClr val="202122"/>
                </a:solidFill>
                <a:effectLst/>
                <a:latin typeface="-apple-system"/>
              </a:rPr>
              <a:t>chaebol</a:t>
            </a:r>
            <a:r>
              <a:rPr lang="af-ZA" b="0" i="0">
                <a:solidFill>
                  <a:srgbClr val="202122"/>
                </a:solidFill>
                <a:effectLst/>
                <a:latin typeface="-apple-system"/>
              </a:rPr>
              <a:t> had to meet certain targets set by the government as part of the push to reach the "economic take-off" stage.</a:t>
            </a:r>
            <a:r>
              <a:rPr lang="en-GB" b="0" i="0" baseline="30000">
                <a:solidFill>
                  <a:srgbClr val="6B4BA1"/>
                </a:solidFill>
                <a:effectLst/>
                <a:latin typeface="inherit"/>
              </a:rPr>
              <a:t>  </a:t>
            </a:r>
            <a:r>
              <a:rPr lang="af-ZA" b="0" i="0">
                <a:solidFill>
                  <a:srgbClr val="202122"/>
                </a:solidFill>
                <a:effectLst/>
                <a:latin typeface="-apple-system"/>
              </a:rPr>
              <a:t>A 1969 book </a:t>
            </a:r>
            <a:r>
              <a:rPr lang="af-ZA" b="0" i="1">
                <a:solidFill>
                  <a:srgbClr val="202122"/>
                </a:solidFill>
                <a:effectLst/>
                <a:latin typeface="-apple-system"/>
              </a:rPr>
              <a:t>Theory and Condition of Korean Economic Development</a:t>
            </a:r>
            <a:r>
              <a:rPr lang="af-ZA" b="0" i="0">
                <a:solidFill>
                  <a:srgbClr val="202122"/>
                </a:solidFill>
                <a:effectLst/>
                <a:latin typeface="-apple-system"/>
              </a:rPr>
              <a:t> published by the government had 17 essays by leading economists, of which half described sought to apply the theories set out in </a:t>
            </a:r>
            <a:r>
              <a:rPr lang="af-ZA" b="0" i="1">
                <a:solidFill>
                  <a:srgbClr val="202122"/>
                </a:solidFill>
                <a:effectLst/>
                <a:latin typeface="-apple-system"/>
              </a:rPr>
              <a:t>The Stages of Economic Growth</a:t>
            </a:r>
            <a:r>
              <a:rPr lang="af-ZA" b="0" i="0">
                <a:solidFill>
                  <a:srgbClr val="202122"/>
                </a:solidFill>
                <a:effectLst/>
                <a:latin typeface="-apple-system"/>
              </a:rPr>
              <a:t> to South Korea</a:t>
            </a:r>
            <a:r>
              <a:rPr lang="en-GB" b="0" i="0">
                <a:solidFill>
                  <a:srgbClr val="202122"/>
                </a:solidFill>
                <a:effectLst/>
                <a:latin typeface="-apple-system"/>
              </a:rPr>
              <a:t>.</a:t>
            </a:r>
          </a:p>
          <a:p>
            <a:endParaRPr lang="el-GR"/>
          </a:p>
        </p:txBody>
      </p:sp>
    </p:spTree>
    <p:extLst>
      <p:ext uri="{BB962C8B-B14F-4D97-AF65-F5344CB8AC3E}">
        <p14:creationId xmlns:p14="http://schemas.microsoft.com/office/powerpoint/2010/main" val="2274424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358EDCB-FB62-3640-85FA-BF2C1A0962C0}"/>
              </a:ext>
            </a:extLst>
          </p:cNvPr>
          <p:cNvSpPr>
            <a:spLocks noGrp="1"/>
          </p:cNvSpPr>
          <p:nvPr>
            <p:ph type="title"/>
          </p:nvPr>
        </p:nvSpPr>
        <p:spPr/>
        <p:txBody>
          <a:bodyPr/>
          <a:lstStyle/>
          <a:p>
            <a:pPr algn="ctr"/>
            <a:r>
              <a:rPr lang="en-GB" b="1"/>
              <a:t>Newly Industrialised Countries (NICs)</a:t>
            </a:r>
            <a:endParaRPr lang="el-GR" b="1"/>
          </a:p>
        </p:txBody>
      </p:sp>
      <p:sp>
        <p:nvSpPr>
          <p:cNvPr id="3" name="Θέση περιεχομένου 2">
            <a:extLst>
              <a:ext uri="{FF2B5EF4-FFF2-40B4-BE49-F238E27FC236}">
                <a16:creationId xmlns:a16="http://schemas.microsoft.com/office/drawing/2014/main" id="{3ECEDF5A-7C83-0B40-ABA8-85EA4FEB9868}"/>
              </a:ext>
            </a:extLst>
          </p:cNvPr>
          <p:cNvSpPr>
            <a:spLocks noGrp="1"/>
          </p:cNvSpPr>
          <p:nvPr>
            <p:ph idx="1"/>
          </p:nvPr>
        </p:nvSpPr>
        <p:spPr>
          <a:xfrm>
            <a:off x="838200" y="1825624"/>
            <a:ext cx="10515600" cy="4875673"/>
          </a:xfrm>
        </p:spPr>
        <p:txBody>
          <a:bodyPr>
            <a:noAutofit/>
          </a:bodyPr>
          <a:lstStyle/>
          <a:p>
            <a:r>
              <a:rPr lang="en-GB">
                <a:solidFill>
                  <a:srgbClr val="202122"/>
                </a:solidFill>
                <a:latin typeface="-apple-system"/>
              </a:rPr>
              <a:t>Rostow’s ideas are behind industrialisation in Southeast Asia initially by the four tigers i.e.  Singapore, S. Korea, Taiwan, and Hong Kong that started in late 60’s and early70’s and later by  countries duch as Mexico, Argentina,Brasil, S. Africa, Turkey, Thailand, Malaysia, India, China, and Russia. Their development paths share some common features.  </a:t>
            </a:r>
            <a:r>
              <a:rPr lang="af-ZA" b="0" i="0">
                <a:solidFill>
                  <a:srgbClr val="1A1A1A"/>
                </a:solidFill>
                <a:effectLst/>
                <a:latin typeface="Georgia" panose="02040502050405020303" pitchFamily="18" charset="0"/>
              </a:rPr>
              <a:t>Those include political and economic reforms allowing for greater</a:t>
            </a:r>
            <a:r>
              <a:rPr lang="en-GB" b="0" i="0">
                <a:solidFill>
                  <a:srgbClr val="1A1A1A"/>
                </a:solidFill>
                <a:effectLst/>
                <a:latin typeface="Georgia" panose="02040502050405020303" pitchFamily="18" charset="0"/>
              </a:rPr>
              <a:t> market</a:t>
            </a:r>
            <a:r>
              <a:rPr lang="af-ZA" b="0" i="0">
                <a:solidFill>
                  <a:srgbClr val="1A1A1A"/>
                </a:solidFill>
                <a:effectLst/>
                <a:latin typeface="Georgia" panose="02040502050405020303" pitchFamily="18" charset="0"/>
              </a:rPr>
              <a:t> liberalization, strengthening of the legal and economic </a:t>
            </a:r>
            <a:r>
              <a:rPr lang="en-GB" b="0" i="0">
                <a:solidFill>
                  <a:srgbClr val="1A1A1A"/>
                </a:solidFill>
                <a:effectLst/>
                <a:latin typeface="Georgia" panose="02040502050405020303" pitchFamily="18" charset="0"/>
              </a:rPr>
              <a:t>environment to</a:t>
            </a:r>
            <a:r>
              <a:rPr lang="af-ZA" b="0" i="0">
                <a:solidFill>
                  <a:srgbClr val="1A1A1A"/>
                </a:solidFill>
                <a:effectLst/>
                <a:latin typeface="Georgia" panose="02040502050405020303" pitchFamily="18" charset="0"/>
              </a:rPr>
              <a:t> foster increased competition and</a:t>
            </a:r>
            <a:r>
              <a:rPr lang="en-GB" b="0" i="0">
                <a:solidFill>
                  <a:srgbClr val="1A1A1A"/>
                </a:solidFill>
                <a:effectLst/>
                <a:latin typeface="Georgia" panose="02040502050405020303" pitchFamily="18" charset="0"/>
              </a:rPr>
              <a:t> privatisation </a:t>
            </a:r>
            <a:r>
              <a:rPr lang="af-ZA" b="0" i="0">
                <a:solidFill>
                  <a:srgbClr val="1A1A1A"/>
                </a:solidFill>
                <a:effectLst/>
                <a:latin typeface="Georgia" panose="02040502050405020303" pitchFamily="18" charset="0"/>
              </a:rPr>
              <a:t>of industries, and trade liberalization policies allowing increased exchange of goods and cross-border investment. In </a:t>
            </a:r>
            <a:r>
              <a:rPr lang="en-GB" b="0" i="0">
                <a:solidFill>
                  <a:srgbClr val="1A1A1A"/>
                </a:solidFill>
                <a:effectLst/>
                <a:latin typeface="Georgia" panose="02040502050405020303" pitchFamily="18" charset="0"/>
              </a:rPr>
              <a:t>some there is a tendencg towards democracy and mire civil rights.</a:t>
            </a:r>
            <a:r>
              <a:rPr lang="af-ZA" b="0" i="0">
                <a:solidFill>
                  <a:srgbClr val="1A1A1A"/>
                </a:solidFill>
                <a:effectLst/>
                <a:latin typeface="Georgia" panose="02040502050405020303" pitchFamily="18" charset="0"/>
              </a:rPr>
              <a:t> </a:t>
            </a:r>
            <a:endParaRPr lang="el-GR"/>
          </a:p>
        </p:txBody>
      </p:sp>
    </p:spTree>
    <p:extLst>
      <p:ext uri="{BB962C8B-B14F-4D97-AF65-F5344CB8AC3E}">
        <p14:creationId xmlns:p14="http://schemas.microsoft.com/office/powerpoint/2010/main" val="1552944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EA32F2D-CC1D-094C-903F-144FC056945A}"/>
              </a:ext>
            </a:extLst>
          </p:cNvPr>
          <p:cNvSpPr>
            <a:spLocks noGrp="1"/>
          </p:cNvSpPr>
          <p:nvPr>
            <p:ph type="title"/>
          </p:nvPr>
        </p:nvSpPr>
        <p:spPr/>
        <p:txBody>
          <a:bodyPr/>
          <a:lstStyle/>
          <a:p>
            <a:pPr algn="ctr"/>
            <a:r>
              <a:rPr lang="en-GB" b="1"/>
              <a:t>Modernisation Theory</a:t>
            </a:r>
            <a:endParaRPr lang="el-GR" b="1"/>
          </a:p>
        </p:txBody>
      </p:sp>
      <p:sp>
        <p:nvSpPr>
          <p:cNvPr id="3" name="Θέση περιεχομένου 2">
            <a:extLst>
              <a:ext uri="{FF2B5EF4-FFF2-40B4-BE49-F238E27FC236}">
                <a16:creationId xmlns:a16="http://schemas.microsoft.com/office/drawing/2014/main" id="{C00D0B17-EEC1-9648-B22C-8A94838A891F}"/>
              </a:ext>
            </a:extLst>
          </p:cNvPr>
          <p:cNvSpPr>
            <a:spLocks noGrp="1"/>
          </p:cNvSpPr>
          <p:nvPr>
            <p:ph idx="1"/>
          </p:nvPr>
        </p:nvSpPr>
        <p:spPr/>
        <p:txBody>
          <a:bodyPr>
            <a:normAutofit/>
          </a:bodyPr>
          <a:lstStyle/>
          <a:p>
            <a:pPr marL="0" indent="0">
              <a:buNone/>
            </a:pPr>
            <a:r>
              <a:rPr lang="en-GB" sz="2400" b="1">
                <a:effectLst/>
                <a:latin typeface="Times New Roman" panose="02020603050405020304" pitchFamily="18" charset="0"/>
                <a:ea typeface="Calibri" panose="020F0502020204030204" pitchFamily="34" charset="0"/>
              </a:rPr>
              <a:t>M</a:t>
            </a:r>
            <a:r>
              <a:rPr lang="en-US" sz="2400" b="1">
                <a:effectLst/>
                <a:latin typeface="Times New Roman" panose="02020603050405020304" pitchFamily="18" charset="0"/>
                <a:ea typeface="Calibri" panose="020F0502020204030204" pitchFamily="34" charset="0"/>
              </a:rPr>
              <a:t>oderni</a:t>
            </a:r>
            <a:r>
              <a:rPr lang="en-GB" sz="2400" b="1">
                <a:effectLst/>
                <a:latin typeface="Times New Roman" panose="02020603050405020304" pitchFamily="18" charset="0"/>
                <a:ea typeface="Calibri" panose="020F0502020204030204" pitchFamily="34" charset="0"/>
              </a:rPr>
              <a:t>s</a:t>
            </a:r>
            <a:r>
              <a:rPr lang="en-US" sz="2400" b="1">
                <a:effectLst/>
                <a:latin typeface="Times New Roman" panose="02020603050405020304" pitchFamily="18" charset="0"/>
                <a:ea typeface="Calibri" panose="020F0502020204030204" pitchFamily="34" charset="0"/>
              </a:rPr>
              <a:t>ation</a:t>
            </a:r>
            <a:r>
              <a:rPr lang="en-US" sz="2400">
                <a:effectLst/>
                <a:latin typeface="Times New Roman" panose="02020603050405020304" pitchFamily="18" charset="0"/>
                <a:ea typeface="Calibri" panose="020F0502020204030204" pitchFamily="34" charset="0"/>
              </a:rPr>
              <a:t> refers to a theory which states that development in </a:t>
            </a:r>
            <a:r>
              <a:rPr lang="en-GB" sz="2400">
                <a:effectLst/>
                <a:latin typeface="Times New Roman" panose="02020603050405020304" pitchFamily="18" charset="0"/>
                <a:ea typeface="Calibri" panose="020F0502020204030204" pitchFamily="34" charset="0"/>
              </a:rPr>
              <a:t>the </a:t>
            </a:r>
            <a:r>
              <a:rPr lang="en-US" sz="2400">
                <a:effectLst/>
                <a:latin typeface="Times New Roman" panose="02020603050405020304" pitchFamily="18" charset="0"/>
                <a:ea typeface="Calibri" panose="020F0502020204030204" pitchFamily="34" charset="0"/>
              </a:rPr>
              <a:t>developing world can be attained through following the processes of development that are used by currently developed nations(Rostow,1960). It usually highlights the positive role played by those countries that are developed in modernizing and facilitating sustainable development in those countries that are less developed. This means that for development to occur in underdeveloped countries there is need for developed countries provide aid to developing countries to enable them learn from their own progress. It looks at the state to be the central actor in bringing about modernization in societies that are backward. The theory also believes that underdeveloped countries could grow faster than developed countries and catch up and that it was possible for equal development to be reached between the underdeveloped and developed countries (Hollis and Robinson, 1986</a:t>
            </a:r>
            <a:r>
              <a:rPr lang="en-GB" sz="2400">
                <a:effectLst/>
                <a:latin typeface="Times New Roman" panose="02020603050405020304" pitchFamily="18" charset="0"/>
                <a:ea typeface="Calibri" panose="020F0502020204030204" pitchFamily="34" charset="0"/>
              </a:rPr>
              <a:t>)</a:t>
            </a:r>
            <a:endParaRPr lang="el-GR" sz="2400"/>
          </a:p>
        </p:txBody>
      </p:sp>
    </p:spTree>
    <p:extLst>
      <p:ext uri="{BB962C8B-B14F-4D97-AF65-F5344CB8AC3E}">
        <p14:creationId xmlns:p14="http://schemas.microsoft.com/office/powerpoint/2010/main" val="107277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6B1E19E-77C6-1D4B-836A-C450306E4D22}"/>
              </a:ext>
            </a:extLst>
          </p:cNvPr>
          <p:cNvSpPr>
            <a:spLocks noGrp="1"/>
          </p:cNvSpPr>
          <p:nvPr>
            <p:ph type="title"/>
          </p:nvPr>
        </p:nvSpPr>
        <p:spPr>
          <a:xfrm>
            <a:off x="616974" y="-280117"/>
            <a:ext cx="10515600" cy="1325563"/>
          </a:xfrm>
        </p:spPr>
        <p:txBody>
          <a:bodyPr/>
          <a:lstStyle/>
          <a:p>
            <a:pPr algn="ctr"/>
            <a:r>
              <a:rPr lang="en-GB" b="1"/>
              <a:t>Criticisms of Rostow’s Model</a:t>
            </a:r>
            <a:endParaRPr lang="el-GR" b="1"/>
          </a:p>
        </p:txBody>
      </p:sp>
      <p:sp>
        <p:nvSpPr>
          <p:cNvPr id="3" name="Θέση περιεχομένου 2">
            <a:extLst>
              <a:ext uri="{FF2B5EF4-FFF2-40B4-BE49-F238E27FC236}">
                <a16:creationId xmlns:a16="http://schemas.microsoft.com/office/drawing/2014/main" id="{F098CC4A-BCE0-F945-BE9B-E95868E92C3A}"/>
              </a:ext>
            </a:extLst>
          </p:cNvPr>
          <p:cNvSpPr>
            <a:spLocks noGrp="1"/>
          </p:cNvSpPr>
          <p:nvPr>
            <p:ph idx="1"/>
          </p:nvPr>
        </p:nvSpPr>
        <p:spPr>
          <a:xfrm>
            <a:off x="1345176" y="553064"/>
            <a:ext cx="10515600" cy="6610197"/>
          </a:xfrm>
        </p:spPr>
        <p:txBody>
          <a:bodyPr>
            <a:noAutofit/>
          </a:bodyPr>
          <a:lstStyle/>
          <a:p>
            <a:pPr fontAlgn="base"/>
            <a:r>
              <a:rPr lang="af-ZA" sz="2000" b="0" i="0">
                <a:solidFill>
                  <a:srgbClr val="282828"/>
                </a:solidFill>
                <a:effectLst/>
                <a:latin typeface="Georgia" panose="02040502050405020303" pitchFamily="18" charset="0"/>
              </a:rPr>
              <a:t>While Rostow illustrates faith in a capitalist system, scholars have criticized his bias towards a western model as the only path towards development. Rostow lays out five succinct steps towards development and critics have cited that all countries do not develop in such a linear fashion; some skip steps or take different paths. Rostow's theory can be classified as "top-down," or one that emphasizes a trickle-down modernization effect from urban industry and western influence to develop a country as a whole. Later theorists have challenged this approach, emphasi</a:t>
            </a:r>
            <a:r>
              <a:rPr lang="en-GB" sz="2000" b="0" i="0">
                <a:solidFill>
                  <a:srgbClr val="282828"/>
                </a:solidFill>
                <a:effectLst/>
                <a:latin typeface="Georgia" panose="02040502050405020303" pitchFamily="18" charset="0"/>
              </a:rPr>
              <a:t>s</a:t>
            </a:r>
            <a:r>
              <a:rPr lang="af-ZA" sz="2000" b="0" i="0">
                <a:solidFill>
                  <a:srgbClr val="282828"/>
                </a:solidFill>
                <a:effectLst/>
                <a:latin typeface="Georgia" panose="02040502050405020303" pitchFamily="18" charset="0"/>
              </a:rPr>
              <a:t>ing a "bottom-up" development paradigm, in which countries become self-sufficient through local efforts, and urban industry is not necessary. Rostow also assumes that all countries have a desire to develop in the same way, with the end goal of high mass consumption, disregarding the diversity of priorities that each society holds and different measures of development. For example, while Singapore is one of the most</a:t>
            </a:r>
            <a:r>
              <a:rPr lang="en-GB" sz="2000" b="0" i="0">
                <a:solidFill>
                  <a:srgbClr val="282828"/>
                </a:solidFill>
                <a:effectLst/>
                <a:latin typeface="Georgia" panose="02040502050405020303" pitchFamily="18" charset="0"/>
              </a:rPr>
              <a:t> economically prosperous countries,</a:t>
            </a:r>
            <a:r>
              <a:rPr lang="af-ZA" sz="2000" b="0" i="0">
                <a:solidFill>
                  <a:srgbClr val="282828"/>
                </a:solidFill>
                <a:effectLst/>
                <a:latin typeface="Georgia" panose="02040502050405020303" pitchFamily="18" charset="0"/>
              </a:rPr>
              <a:t> has one of the highest income disparities in the world. Finally, Rostow disregards one of the most fundamental geographical principals: site and situation. Rostow assumes that all countries have an equal chance to develop, without regard to population size, natural resources, or location. Singapore, for instance, has one of the world's busiest trading ports, but this would not be possible without its advantageous geography as an island nation between Indonesia and Malaysia.</a:t>
            </a:r>
          </a:p>
          <a:p>
            <a:pPr fontAlgn="base"/>
            <a:r>
              <a:rPr lang="af-ZA" sz="2000" b="0" i="0">
                <a:solidFill>
                  <a:srgbClr val="282828"/>
                </a:solidFill>
                <a:effectLst/>
                <a:latin typeface="Georgia" panose="02040502050405020303" pitchFamily="18" charset="0"/>
              </a:rPr>
              <a:t>In spite of the many critiques of Rostow's model, it is still one of the most widely cited development theories and is a primary example of the intersection of geography, economics, and politics.</a:t>
            </a:r>
            <a:endParaRPr lang="el-GR" sz="2000"/>
          </a:p>
        </p:txBody>
      </p:sp>
    </p:spTree>
    <p:extLst>
      <p:ext uri="{BB962C8B-B14F-4D97-AF65-F5344CB8AC3E}">
        <p14:creationId xmlns:p14="http://schemas.microsoft.com/office/powerpoint/2010/main" val="22375909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DDCDE04-8121-BC4D-ABB8-A90BF91516E1}"/>
              </a:ext>
            </a:extLst>
          </p:cNvPr>
          <p:cNvSpPr>
            <a:spLocks noGrp="1"/>
          </p:cNvSpPr>
          <p:nvPr>
            <p:ph type="title"/>
          </p:nvPr>
        </p:nvSpPr>
        <p:spPr/>
        <p:txBody>
          <a:bodyPr/>
          <a:lstStyle/>
          <a:p>
            <a:r>
              <a:rPr lang="en-GB"/>
              <a:t>For a critical review of Rostow’s theory see:</a:t>
            </a:r>
            <a:endParaRPr lang="el-GR"/>
          </a:p>
        </p:txBody>
      </p:sp>
      <p:sp>
        <p:nvSpPr>
          <p:cNvPr id="3" name="Θέση περιεχομένου 2">
            <a:extLst>
              <a:ext uri="{FF2B5EF4-FFF2-40B4-BE49-F238E27FC236}">
                <a16:creationId xmlns:a16="http://schemas.microsoft.com/office/drawing/2014/main" id="{803C11FC-FAD2-7B43-BEC7-87D782A6217F}"/>
              </a:ext>
            </a:extLst>
          </p:cNvPr>
          <p:cNvSpPr>
            <a:spLocks noGrp="1"/>
          </p:cNvSpPr>
          <p:nvPr>
            <p:ph idx="1"/>
          </p:nvPr>
        </p:nvSpPr>
        <p:spPr/>
        <p:txBody>
          <a:bodyPr/>
          <a:lstStyle/>
          <a:p>
            <a:pPr marL="0" indent="0">
              <a:buNone/>
            </a:pPr>
            <a:endParaRPr lang="en-GB" u="sng">
              <a:hlinkClick r:id="rId2"/>
            </a:endParaRPr>
          </a:p>
          <a:p>
            <a:pPr marL="0" indent="0">
              <a:buNone/>
            </a:pPr>
            <a:endParaRPr lang="en-GB">
              <a:hlinkClick r:id="rId2"/>
            </a:endParaRPr>
          </a:p>
          <a:p>
            <a:pPr marL="0" indent="0">
              <a:buNone/>
            </a:pPr>
            <a:r>
              <a:rPr lang="af-ZA">
                <a:hlinkClick r:id="rId2"/>
              </a:rPr>
              <a:t>https://www.theguardian.com/global-development/2012/oct/08/us-economist-walt-rostow-development</a:t>
            </a:r>
            <a:endParaRPr lang="en-GB"/>
          </a:p>
          <a:p>
            <a:endParaRPr lang="el-GR"/>
          </a:p>
        </p:txBody>
      </p:sp>
    </p:spTree>
    <p:extLst>
      <p:ext uri="{BB962C8B-B14F-4D97-AF65-F5344CB8AC3E}">
        <p14:creationId xmlns:p14="http://schemas.microsoft.com/office/powerpoint/2010/main" val="1094621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BCC87B7-C969-2243-A48D-EFC5EFD36663}"/>
              </a:ext>
            </a:extLst>
          </p:cNvPr>
          <p:cNvSpPr>
            <a:spLocks noGrp="1"/>
          </p:cNvSpPr>
          <p:nvPr>
            <p:ph type="title"/>
          </p:nvPr>
        </p:nvSpPr>
        <p:spPr>
          <a:xfrm>
            <a:off x="838200" y="365125"/>
            <a:ext cx="10515600" cy="1377028"/>
          </a:xfrm>
        </p:spPr>
        <p:txBody>
          <a:bodyPr/>
          <a:lstStyle/>
          <a:p>
            <a:pPr algn="ctr"/>
            <a:r>
              <a:rPr lang="en-GB" b="1"/>
              <a:t>Modernisation process involves</a:t>
            </a:r>
            <a:endParaRPr lang="el-GR" b="1"/>
          </a:p>
        </p:txBody>
      </p:sp>
      <p:sp>
        <p:nvSpPr>
          <p:cNvPr id="3" name="Θέση περιεχομένου 2">
            <a:extLst>
              <a:ext uri="{FF2B5EF4-FFF2-40B4-BE49-F238E27FC236}">
                <a16:creationId xmlns:a16="http://schemas.microsoft.com/office/drawing/2014/main" id="{7AB3103C-602B-3847-A6C7-B5D753058673}"/>
              </a:ext>
            </a:extLst>
          </p:cNvPr>
          <p:cNvSpPr>
            <a:spLocks noGrp="1"/>
          </p:cNvSpPr>
          <p:nvPr>
            <p:ph idx="1"/>
          </p:nvPr>
        </p:nvSpPr>
        <p:spPr>
          <a:xfrm>
            <a:off x="497144" y="1973109"/>
            <a:ext cx="10515600" cy="4700536"/>
          </a:xfrm>
        </p:spPr>
        <p:txBody>
          <a:bodyPr>
            <a:normAutofit fontScale="40000" lnSpcReduction="20000"/>
          </a:bodyPr>
          <a:lstStyle/>
          <a:p>
            <a:pPr fontAlgn="base"/>
            <a:r>
              <a:rPr lang="af-ZA" sz="5100" b="0" i="0">
                <a:solidFill>
                  <a:srgbClr val="282828"/>
                </a:solidFill>
                <a:effectLst/>
                <a:latin typeface="Georgia" panose="02040502050405020303" pitchFamily="18" charset="0"/>
              </a:rPr>
              <a:t>industrialization</a:t>
            </a:r>
          </a:p>
          <a:p>
            <a:pPr fontAlgn="base"/>
            <a:r>
              <a:rPr lang="af-ZA" sz="5100" b="0" i="0">
                <a:solidFill>
                  <a:srgbClr val="282828"/>
                </a:solidFill>
                <a:effectLst/>
                <a:latin typeface="Georgia" panose="02040502050405020303" pitchFamily="18" charset="0"/>
              </a:rPr>
              <a:t>urbanization</a:t>
            </a:r>
          </a:p>
          <a:p>
            <a:pPr fontAlgn="base"/>
            <a:r>
              <a:rPr lang="af-ZA" sz="5100" b="0" i="0">
                <a:solidFill>
                  <a:srgbClr val="282828"/>
                </a:solidFill>
                <a:effectLst/>
                <a:latin typeface="Georgia" panose="02040502050405020303" pitchFamily="18" charset="0"/>
              </a:rPr>
              <a:t>rationalization</a:t>
            </a:r>
          </a:p>
          <a:p>
            <a:pPr fontAlgn="base"/>
            <a:r>
              <a:rPr lang="af-ZA" sz="5100" b="0" i="0">
                <a:solidFill>
                  <a:srgbClr val="282828"/>
                </a:solidFill>
                <a:effectLst/>
                <a:latin typeface="Georgia" panose="02040502050405020303" pitchFamily="18" charset="0"/>
              </a:rPr>
              <a:t>bureaucracy</a:t>
            </a:r>
          </a:p>
          <a:p>
            <a:pPr fontAlgn="base"/>
            <a:r>
              <a:rPr lang="af-ZA" sz="5100" b="0" i="0">
                <a:solidFill>
                  <a:srgbClr val="282828"/>
                </a:solidFill>
                <a:effectLst/>
                <a:latin typeface="Georgia" panose="02040502050405020303" pitchFamily="18" charset="0"/>
              </a:rPr>
              <a:t>mass consumption</a:t>
            </a:r>
          </a:p>
          <a:p>
            <a:pPr fontAlgn="base"/>
            <a:r>
              <a:rPr lang="af-ZA" sz="5100" b="0" i="0">
                <a:solidFill>
                  <a:srgbClr val="282828"/>
                </a:solidFill>
                <a:effectLst/>
                <a:latin typeface="Georgia" panose="02040502050405020303" pitchFamily="18" charset="0"/>
              </a:rPr>
              <a:t>the adoption of democracy</a:t>
            </a:r>
            <a:endParaRPr lang="en-GB" sz="5100" b="0" i="0">
              <a:solidFill>
                <a:srgbClr val="282828"/>
              </a:solidFill>
              <a:effectLst/>
              <a:latin typeface="Georgia" panose="02040502050405020303" pitchFamily="18" charset="0"/>
            </a:endParaRPr>
          </a:p>
          <a:p>
            <a:pPr marL="0" indent="0" fontAlgn="base">
              <a:buNone/>
            </a:pPr>
            <a:endParaRPr lang="en-GB" sz="5100" b="0" i="0">
              <a:solidFill>
                <a:srgbClr val="282828"/>
              </a:solidFill>
              <a:effectLst/>
              <a:latin typeface="Georgia" panose="02040502050405020303" pitchFamily="18" charset="0"/>
            </a:endParaRPr>
          </a:p>
          <a:p>
            <a:pPr fontAlgn="base"/>
            <a:r>
              <a:rPr lang="af-ZA" sz="5100" b="0" i="0">
                <a:solidFill>
                  <a:srgbClr val="282828"/>
                </a:solidFill>
                <a:effectLst/>
                <a:latin typeface="Georgia" panose="02040502050405020303" pitchFamily="18" charset="0"/>
              </a:rPr>
              <a:t>Modernization theory holds that this process involves increased availability and levels of formal schooling, and the development of mass media, both of which are thought to foster democratic political institutions.</a:t>
            </a:r>
            <a:endParaRPr lang="en-GB" sz="5100" b="0" i="0">
              <a:solidFill>
                <a:srgbClr val="282828"/>
              </a:solidFill>
              <a:effectLst/>
              <a:latin typeface="Georgia" panose="02040502050405020303" pitchFamily="18" charset="0"/>
            </a:endParaRPr>
          </a:p>
          <a:p>
            <a:pPr marL="0" indent="0" fontAlgn="base">
              <a:buNone/>
            </a:pPr>
            <a:endParaRPr lang="af-ZA" sz="5100" b="0" i="0">
              <a:solidFill>
                <a:srgbClr val="282828"/>
              </a:solidFill>
              <a:effectLst/>
              <a:latin typeface="Georgia" panose="02040502050405020303" pitchFamily="18" charset="0"/>
            </a:endParaRPr>
          </a:p>
          <a:p>
            <a:pPr fontAlgn="base"/>
            <a:r>
              <a:rPr lang="af-ZA" sz="5100" b="0" i="0">
                <a:solidFill>
                  <a:srgbClr val="282828"/>
                </a:solidFill>
                <a:effectLst/>
                <a:latin typeface="Georgia" panose="02040502050405020303" pitchFamily="18" charset="0"/>
              </a:rPr>
              <a:t>Through the process of modernization, transportation and communication become increasingly sophisticated and accessible, populations become more urban and mobile, and the extended family declines in importance. Simultaneously, the importance of the individual in economic and social life increases and </a:t>
            </a:r>
            <a:r>
              <a:rPr lang="af-ZA" sz="4400" b="0" i="0">
                <a:solidFill>
                  <a:srgbClr val="282828"/>
                </a:solidFill>
                <a:effectLst/>
                <a:latin typeface="Georgia" panose="02040502050405020303" pitchFamily="18" charset="0"/>
              </a:rPr>
              <a:t>intensifies.</a:t>
            </a:r>
          </a:p>
        </p:txBody>
      </p:sp>
    </p:spTree>
    <p:extLst>
      <p:ext uri="{BB962C8B-B14F-4D97-AF65-F5344CB8AC3E}">
        <p14:creationId xmlns:p14="http://schemas.microsoft.com/office/powerpoint/2010/main" val="4094607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043ACD9-D0A7-1C44-9E44-38595B34333B}"/>
              </a:ext>
            </a:extLst>
          </p:cNvPr>
          <p:cNvSpPr>
            <a:spLocks noGrp="1"/>
          </p:cNvSpPr>
          <p:nvPr>
            <p:ph type="title"/>
          </p:nvPr>
        </p:nvSpPr>
        <p:spPr/>
        <p:txBody>
          <a:bodyPr/>
          <a:lstStyle/>
          <a:p>
            <a:pPr algn="ctr"/>
            <a:r>
              <a:rPr lang="en-GB" b="1"/>
              <a:t>Capitalist Development</a:t>
            </a:r>
            <a:endParaRPr lang="el-GR" b="1"/>
          </a:p>
        </p:txBody>
      </p:sp>
      <p:sp>
        <p:nvSpPr>
          <p:cNvPr id="3" name="Θέση περιεχομένου 2">
            <a:extLst>
              <a:ext uri="{FF2B5EF4-FFF2-40B4-BE49-F238E27FC236}">
                <a16:creationId xmlns:a16="http://schemas.microsoft.com/office/drawing/2014/main" id="{F8206D4E-6464-B84B-849F-5303CAFDBE1C}"/>
              </a:ext>
            </a:extLst>
          </p:cNvPr>
          <p:cNvSpPr>
            <a:spLocks noGrp="1"/>
          </p:cNvSpPr>
          <p:nvPr>
            <p:ph idx="1"/>
          </p:nvPr>
        </p:nvSpPr>
        <p:spPr/>
        <p:txBody>
          <a:bodyPr>
            <a:normAutofit fontScale="85000" lnSpcReduction="10000"/>
          </a:bodyPr>
          <a:lstStyle/>
          <a:p>
            <a:pPr fontAlgn="base"/>
            <a:r>
              <a:rPr lang="en-GB" b="0" i="0">
                <a:solidFill>
                  <a:srgbClr val="282828"/>
                </a:solidFill>
                <a:effectLst/>
                <a:latin typeface="Georgia" panose="02040502050405020303" pitchFamily="18" charset="0"/>
              </a:rPr>
              <a:t>Organisations </a:t>
            </a:r>
            <a:r>
              <a:rPr lang="af-ZA" b="0" i="0">
                <a:solidFill>
                  <a:srgbClr val="282828"/>
                </a:solidFill>
                <a:effectLst/>
                <a:latin typeface="Georgia" panose="02040502050405020303" pitchFamily="18" charset="0"/>
              </a:rPr>
              <a:t>become bureaucratic as the </a:t>
            </a:r>
            <a:r>
              <a:rPr lang="en-GB" b="0" i="0" u="none" strike="noStrike">
                <a:solidFill>
                  <a:srgbClr val="282828"/>
                </a:solidFill>
                <a:effectLst/>
                <a:latin typeface="Georgia" panose="02040502050405020303" pitchFamily="18" charset="0"/>
              </a:rPr>
              <a:t>dividion of labour </a:t>
            </a:r>
            <a:r>
              <a:rPr lang="af-ZA" b="0" i="0">
                <a:solidFill>
                  <a:srgbClr val="282828"/>
                </a:solidFill>
                <a:effectLst/>
                <a:latin typeface="Georgia" panose="02040502050405020303" pitchFamily="18" charset="0"/>
              </a:rPr>
              <a:t>within society grows more complex, and as it is a process rooted in scientific and technological rationality, religion declines in public life.</a:t>
            </a:r>
          </a:p>
          <a:p>
            <a:pPr fontAlgn="base"/>
            <a:r>
              <a:rPr lang="af-ZA" b="0" i="0">
                <a:solidFill>
                  <a:srgbClr val="282828"/>
                </a:solidFill>
                <a:effectLst/>
                <a:latin typeface="Georgia" panose="02040502050405020303" pitchFamily="18" charset="0"/>
              </a:rPr>
              <a:t>Lastly, </a:t>
            </a:r>
            <a:r>
              <a:rPr lang="en-GB" b="0" i="0" u="none" strike="noStrike">
                <a:solidFill>
                  <a:srgbClr val="282828"/>
                </a:solidFill>
                <a:effectLst/>
                <a:latin typeface="Georgia" panose="02040502050405020303" pitchFamily="18" charset="0"/>
              </a:rPr>
              <a:t>markets prevail </a:t>
            </a:r>
            <a:r>
              <a:rPr lang="af-ZA" b="0" i="0">
                <a:solidFill>
                  <a:srgbClr val="282828"/>
                </a:solidFill>
                <a:effectLst/>
                <a:latin typeface="Georgia" panose="02040502050405020303" pitchFamily="18" charset="0"/>
              </a:rPr>
              <a:t>as the primary mechanism through which goods and services are exchanged. As it is a theory conceptualized by Western social scientists, it is also one with </a:t>
            </a:r>
            <a:r>
              <a:rPr lang="af-ZA">
                <a:solidFill>
                  <a:srgbClr val="282828"/>
                </a:solidFill>
                <a:latin typeface="Georgia" panose="02040502050405020303" pitchFamily="18" charset="0"/>
              </a:rPr>
              <a:t>a</a:t>
            </a:r>
            <a:r>
              <a:rPr lang="en-GB">
                <a:solidFill>
                  <a:srgbClr val="282828"/>
                </a:solidFill>
                <a:latin typeface="Georgia" panose="02040502050405020303" pitchFamily="18" charset="0"/>
              </a:rPr>
              <a:t> capitalust economy at its centre.</a:t>
            </a:r>
            <a:endParaRPr lang="af-ZA" b="0" i="0">
              <a:solidFill>
                <a:srgbClr val="282828"/>
              </a:solidFill>
              <a:effectLst/>
              <a:latin typeface="Georgia" panose="02040502050405020303" pitchFamily="18" charset="0"/>
            </a:endParaRPr>
          </a:p>
          <a:p>
            <a:pPr fontAlgn="base"/>
            <a:r>
              <a:rPr lang="af-ZA" b="0" i="0">
                <a:solidFill>
                  <a:srgbClr val="282828"/>
                </a:solidFill>
                <a:effectLst/>
                <a:latin typeface="Georgia" panose="02040502050405020303" pitchFamily="18" charset="0"/>
              </a:rPr>
              <a:t>Cemented as valid within Western academia, modernization theory has long been used as a justification for implementing the same kinds of processes and structures in places all over the world that are considered "under-" or "undeveloped" as compared with Western societies.</a:t>
            </a:r>
          </a:p>
          <a:p>
            <a:pPr fontAlgn="base"/>
            <a:r>
              <a:rPr lang="af-ZA" b="0" i="0">
                <a:solidFill>
                  <a:srgbClr val="282828"/>
                </a:solidFill>
                <a:effectLst/>
                <a:latin typeface="Georgia" panose="02040502050405020303" pitchFamily="18" charset="0"/>
              </a:rPr>
              <a:t>At its core are the assumptions that scientific progress, technological development and rationality, mobility, and economic growth are good things and are to be constantly aimed for.</a:t>
            </a:r>
          </a:p>
          <a:p>
            <a:pPr marL="0" indent="0" fontAlgn="base">
              <a:buNone/>
            </a:pPr>
            <a:endParaRPr lang="af-ZA" b="1" i="0">
              <a:solidFill>
                <a:srgbClr val="282828"/>
              </a:solidFill>
              <a:effectLst/>
              <a:latin typeface="Lato"/>
            </a:endParaRPr>
          </a:p>
          <a:p>
            <a:pPr fontAlgn="base"/>
            <a:endParaRPr lang="el-GR"/>
          </a:p>
        </p:txBody>
      </p:sp>
    </p:spTree>
    <p:extLst>
      <p:ext uri="{BB962C8B-B14F-4D97-AF65-F5344CB8AC3E}">
        <p14:creationId xmlns:p14="http://schemas.microsoft.com/office/powerpoint/2010/main" val="1281916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379B877-88DC-6C4E-A2F8-34C29841F3EB}"/>
              </a:ext>
            </a:extLst>
          </p:cNvPr>
          <p:cNvSpPr>
            <a:spLocks noGrp="1"/>
          </p:cNvSpPr>
          <p:nvPr>
            <p:ph type="title"/>
          </p:nvPr>
        </p:nvSpPr>
        <p:spPr/>
        <p:txBody>
          <a:bodyPr/>
          <a:lstStyle/>
          <a:p>
            <a:pPr algn="ctr"/>
            <a:r>
              <a:rPr lang="en-GB" b="1"/>
              <a:t>Critiques</a:t>
            </a:r>
            <a:endParaRPr lang="el-GR" b="1"/>
          </a:p>
        </p:txBody>
      </p:sp>
      <p:sp>
        <p:nvSpPr>
          <p:cNvPr id="3" name="Θέση περιεχομένου 2">
            <a:extLst>
              <a:ext uri="{FF2B5EF4-FFF2-40B4-BE49-F238E27FC236}">
                <a16:creationId xmlns:a16="http://schemas.microsoft.com/office/drawing/2014/main" id="{6AD9F996-84E8-A342-8770-DBEEA44E707C}"/>
              </a:ext>
            </a:extLst>
          </p:cNvPr>
          <p:cNvSpPr>
            <a:spLocks noGrp="1"/>
          </p:cNvSpPr>
          <p:nvPr>
            <p:ph idx="1"/>
          </p:nvPr>
        </p:nvSpPr>
        <p:spPr>
          <a:xfrm>
            <a:off x="1170038" y="1253331"/>
            <a:ext cx="10515600" cy="4351338"/>
          </a:xfrm>
        </p:spPr>
        <p:txBody>
          <a:bodyPr>
            <a:normAutofit fontScale="25000" lnSpcReduction="20000"/>
          </a:bodyPr>
          <a:lstStyle/>
          <a:p>
            <a:pPr marL="0" indent="0" fontAlgn="base">
              <a:buNone/>
            </a:pPr>
            <a:endParaRPr lang="af-ZA" b="0" i="0">
              <a:solidFill>
                <a:srgbClr val="282828"/>
              </a:solidFill>
              <a:effectLst/>
              <a:latin typeface="Georgia" panose="02040502050405020303" pitchFamily="18" charset="0"/>
            </a:endParaRPr>
          </a:p>
          <a:p>
            <a:pPr fontAlgn="base"/>
            <a:r>
              <a:rPr lang="en-GB" sz="8000" b="0" i="0">
                <a:solidFill>
                  <a:srgbClr val="282828"/>
                </a:solidFill>
                <a:effectLst/>
                <a:latin typeface="Georgia" panose="02040502050405020303" pitchFamily="18" charset="0"/>
              </a:rPr>
              <a:t>Many scholars, especialy of the postcolonial theiry </a:t>
            </a:r>
            <a:r>
              <a:rPr lang="af-ZA" sz="8000" b="0" i="0">
                <a:solidFill>
                  <a:srgbClr val="282828"/>
                </a:solidFill>
                <a:effectLst/>
                <a:latin typeface="Georgia" panose="02040502050405020303" pitchFamily="18" charset="0"/>
              </a:rPr>
              <a:t>pointed out that moderni</a:t>
            </a:r>
            <a:r>
              <a:rPr lang="en-GB" sz="8000" b="0" i="0">
                <a:solidFill>
                  <a:srgbClr val="282828"/>
                </a:solidFill>
                <a:effectLst/>
                <a:latin typeface="Georgia" panose="02040502050405020303" pitchFamily="18" charset="0"/>
              </a:rPr>
              <a:t>s</a:t>
            </a:r>
            <a:r>
              <a:rPr lang="af-ZA" sz="8000" b="0" i="0">
                <a:solidFill>
                  <a:srgbClr val="282828"/>
                </a:solidFill>
                <a:effectLst/>
                <a:latin typeface="Georgia" panose="02040502050405020303" pitchFamily="18" charset="0"/>
              </a:rPr>
              <a:t>ation theory fails to account for the way Western reliance on coloni</a:t>
            </a:r>
            <a:r>
              <a:rPr lang="en-GB" sz="8000" b="0" i="0">
                <a:solidFill>
                  <a:srgbClr val="282828"/>
                </a:solidFill>
                <a:effectLst/>
                <a:latin typeface="Georgia" panose="02040502050405020303" pitchFamily="18" charset="0"/>
              </a:rPr>
              <a:t>s</a:t>
            </a:r>
            <a:r>
              <a:rPr lang="af-ZA" sz="8000" b="0" i="0">
                <a:solidFill>
                  <a:srgbClr val="282828"/>
                </a:solidFill>
                <a:effectLst/>
                <a:latin typeface="Georgia" panose="02040502050405020303" pitchFamily="18" charset="0"/>
              </a:rPr>
              <a:t>ation, slave labo</a:t>
            </a:r>
            <a:r>
              <a:rPr lang="en-GB" sz="8000" b="0" i="0">
                <a:solidFill>
                  <a:srgbClr val="282828"/>
                </a:solidFill>
                <a:effectLst/>
                <a:latin typeface="Georgia" panose="02040502050405020303" pitchFamily="18" charset="0"/>
              </a:rPr>
              <a:t>u</a:t>
            </a:r>
            <a:r>
              <a:rPr lang="af-ZA" sz="8000" b="0" i="0">
                <a:solidFill>
                  <a:srgbClr val="282828"/>
                </a:solidFill>
                <a:effectLst/>
                <a:latin typeface="Georgia" panose="02040502050405020303" pitchFamily="18" charset="0"/>
              </a:rPr>
              <a:t>r, and theft of land and resources provided the wealth and material resources necessary for the pace and scale of development in the West</a:t>
            </a:r>
            <a:r>
              <a:rPr lang="en-GB" sz="8000" b="0" i="0">
                <a:solidFill>
                  <a:srgbClr val="282828"/>
                </a:solidFill>
                <a:effectLst/>
                <a:latin typeface="Georgia" panose="02040502050405020303" pitchFamily="18" charset="0"/>
              </a:rPr>
              <a:t>.</a:t>
            </a:r>
            <a:r>
              <a:rPr lang="af-ZA" sz="8000" b="0" i="0">
                <a:solidFill>
                  <a:srgbClr val="282828"/>
                </a:solidFill>
                <a:effectLst/>
                <a:latin typeface="Georgia" panose="02040502050405020303" pitchFamily="18" charset="0"/>
              </a:rPr>
              <a:t> </a:t>
            </a:r>
            <a:r>
              <a:rPr lang="en-GB" sz="8000" b="0" i="0">
                <a:solidFill>
                  <a:srgbClr val="282828"/>
                </a:solidFill>
                <a:effectLst/>
                <a:latin typeface="Georgia" panose="02040502050405020303" pitchFamily="18" charset="0"/>
              </a:rPr>
              <a:t> </a:t>
            </a:r>
            <a:r>
              <a:rPr lang="af-ZA" sz="8000" b="0" i="0">
                <a:solidFill>
                  <a:srgbClr val="282828"/>
                </a:solidFill>
                <a:effectLst/>
                <a:latin typeface="Georgia" panose="02040502050405020303" pitchFamily="18" charset="0"/>
              </a:rPr>
              <a:t>It cannot be replicated in other places because of this, and it </a:t>
            </a:r>
            <a:r>
              <a:rPr lang="af-ZA" sz="8000" b="0" i="1">
                <a:solidFill>
                  <a:srgbClr val="282828"/>
                </a:solidFill>
                <a:effectLst/>
                <a:latin typeface="Georgia" panose="02040502050405020303" pitchFamily="18" charset="0"/>
              </a:rPr>
              <a:t>should not</a:t>
            </a:r>
            <a:r>
              <a:rPr lang="af-ZA" sz="8000" b="0" i="0">
                <a:solidFill>
                  <a:srgbClr val="282828"/>
                </a:solidFill>
                <a:effectLst/>
                <a:latin typeface="Georgia" panose="02040502050405020303" pitchFamily="18" charset="0"/>
              </a:rPr>
              <a:t> be replicated in this way, these critics argue.</a:t>
            </a:r>
            <a:endParaRPr lang="en-GB" sz="8000" b="0" i="0">
              <a:solidFill>
                <a:srgbClr val="282828"/>
              </a:solidFill>
              <a:effectLst/>
              <a:latin typeface="Georgia" panose="02040502050405020303" pitchFamily="18" charset="0"/>
            </a:endParaRPr>
          </a:p>
          <a:p>
            <a:pPr marL="0" indent="0" fontAlgn="base">
              <a:buNone/>
            </a:pPr>
            <a:endParaRPr lang="af-ZA" sz="8000" b="0" i="0">
              <a:solidFill>
                <a:srgbClr val="282828"/>
              </a:solidFill>
              <a:effectLst/>
              <a:latin typeface="Georgia" panose="02040502050405020303" pitchFamily="18" charset="0"/>
            </a:endParaRPr>
          </a:p>
          <a:p>
            <a:pPr fontAlgn="base"/>
            <a:r>
              <a:rPr lang="af-ZA" sz="8000" b="0" i="0">
                <a:solidFill>
                  <a:srgbClr val="282828"/>
                </a:solidFill>
                <a:effectLst/>
                <a:latin typeface="Georgia" panose="02040502050405020303" pitchFamily="18" charset="0"/>
              </a:rPr>
              <a:t>Others, such as </a:t>
            </a:r>
            <a:r>
              <a:rPr lang="en-GB" sz="8000" b="0" i="0">
                <a:solidFill>
                  <a:srgbClr val="282828"/>
                </a:solidFill>
                <a:effectLst/>
                <a:latin typeface="Georgia" panose="02040502050405020303" pitchFamily="18" charset="0"/>
              </a:rPr>
              <a:t>the Frsnkfurt School and critical theorists at large, </a:t>
            </a:r>
            <a:r>
              <a:rPr lang="af-ZA" sz="8000" b="0" i="0">
                <a:solidFill>
                  <a:srgbClr val="282828"/>
                </a:solidFill>
                <a:effectLst/>
                <a:latin typeface="Georgia" panose="02040502050405020303" pitchFamily="18" charset="0"/>
              </a:rPr>
              <a:t>have pointed out that Western moderni</a:t>
            </a:r>
            <a:r>
              <a:rPr lang="en-GB" sz="8000" b="0" i="0">
                <a:solidFill>
                  <a:srgbClr val="282828"/>
                </a:solidFill>
                <a:effectLst/>
                <a:latin typeface="Georgia" panose="02040502050405020303" pitchFamily="18" charset="0"/>
              </a:rPr>
              <a:t>s</a:t>
            </a:r>
            <a:r>
              <a:rPr lang="af-ZA" sz="8000" b="0" i="0">
                <a:solidFill>
                  <a:srgbClr val="282828"/>
                </a:solidFill>
                <a:effectLst/>
                <a:latin typeface="Georgia" panose="02040502050405020303" pitchFamily="18" charset="0"/>
              </a:rPr>
              <a:t>ation is premised on the extreme exploitation of workers within the capitalist system, and that the toll of modernization on social relations has been great, leading to widespread social alienation, a loss of community, and unhappiness.</a:t>
            </a:r>
            <a:endParaRPr lang="en-GB" sz="8000" b="0" i="0">
              <a:solidFill>
                <a:srgbClr val="282828"/>
              </a:solidFill>
              <a:effectLst/>
              <a:latin typeface="Georgia" panose="02040502050405020303" pitchFamily="18" charset="0"/>
            </a:endParaRPr>
          </a:p>
          <a:p>
            <a:pPr marL="0" indent="0" fontAlgn="base">
              <a:buNone/>
            </a:pPr>
            <a:endParaRPr lang="af-ZA" sz="8000" b="0" i="0">
              <a:solidFill>
                <a:srgbClr val="282828"/>
              </a:solidFill>
              <a:effectLst/>
              <a:latin typeface="Georgia" panose="02040502050405020303" pitchFamily="18" charset="0"/>
            </a:endParaRPr>
          </a:p>
          <a:p>
            <a:pPr fontAlgn="base"/>
            <a:r>
              <a:rPr lang="en-GB" sz="8000">
                <a:solidFill>
                  <a:srgbClr val="282828"/>
                </a:solidFill>
                <a:latin typeface="Georgia" panose="02040502050405020303" pitchFamily="18" charset="0"/>
              </a:rPr>
              <a:t>O</a:t>
            </a:r>
            <a:r>
              <a:rPr lang="af-ZA" sz="8000" b="0" i="0">
                <a:solidFill>
                  <a:srgbClr val="282828"/>
                </a:solidFill>
                <a:effectLst/>
                <a:latin typeface="Georgia" panose="02040502050405020303" pitchFamily="18" charset="0"/>
              </a:rPr>
              <a:t>thers criti</a:t>
            </a:r>
            <a:r>
              <a:rPr lang="en-GB" sz="8000" b="0" i="0">
                <a:solidFill>
                  <a:srgbClr val="282828"/>
                </a:solidFill>
                <a:effectLst/>
                <a:latin typeface="Georgia" panose="02040502050405020303" pitchFamily="18" charset="0"/>
              </a:rPr>
              <a:t>cise</a:t>
            </a:r>
            <a:r>
              <a:rPr lang="af-ZA" sz="8000" b="0" i="0">
                <a:solidFill>
                  <a:srgbClr val="282828"/>
                </a:solidFill>
                <a:effectLst/>
                <a:latin typeface="Georgia" panose="02040502050405020303" pitchFamily="18" charset="0"/>
              </a:rPr>
              <a:t> moderni</a:t>
            </a:r>
            <a:r>
              <a:rPr lang="en-GB" sz="8000" b="0" i="0">
                <a:solidFill>
                  <a:srgbClr val="282828"/>
                </a:solidFill>
                <a:effectLst/>
                <a:latin typeface="Georgia" panose="02040502050405020303" pitchFamily="18" charset="0"/>
              </a:rPr>
              <a:t>s</a:t>
            </a:r>
            <a:r>
              <a:rPr lang="af-ZA" sz="8000" b="0" i="0">
                <a:solidFill>
                  <a:srgbClr val="282828"/>
                </a:solidFill>
                <a:effectLst/>
                <a:latin typeface="Georgia" panose="02040502050405020303" pitchFamily="18" charset="0"/>
              </a:rPr>
              <a:t>ation theory for failing to account for the unsustainable nature of the project, in an environmental sense, and point out that pre-modern, traditional, and indigenous cultures typically had much more environmentally conscious and symbiotic relationships between people and the planet.</a:t>
            </a:r>
            <a:endParaRPr lang="en-GB" sz="8000" b="0" i="0">
              <a:solidFill>
                <a:srgbClr val="282828"/>
              </a:solidFill>
              <a:effectLst/>
              <a:latin typeface="Georgia" panose="02040502050405020303" pitchFamily="18" charset="0"/>
            </a:endParaRPr>
          </a:p>
          <a:p>
            <a:pPr marL="0" indent="0" fontAlgn="base">
              <a:buNone/>
            </a:pPr>
            <a:endParaRPr lang="af-ZA" sz="8000" b="0" i="0">
              <a:solidFill>
                <a:srgbClr val="282828"/>
              </a:solidFill>
              <a:effectLst/>
              <a:latin typeface="Georgia" panose="02040502050405020303" pitchFamily="18" charset="0"/>
            </a:endParaRPr>
          </a:p>
          <a:p>
            <a:pPr fontAlgn="base"/>
            <a:r>
              <a:rPr lang="af-ZA" sz="8000" b="0" i="0">
                <a:solidFill>
                  <a:srgbClr val="282828"/>
                </a:solidFill>
                <a:effectLst/>
                <a:latin typeface="Georgia" panose="02040502050405020303" pitchFamily="18" charset="0"/>
              </a:rPr>
              <a:t>Some point out that elements and values of traditional life need not be completely erased in order to achieve a modern society​, pointing to Japan as an example.</a:t>
            </a:r>
            <a:endParaRPr lang="el-GR" sz="8000"/>
          </a:p>
        </p:txBody>
      </p:sp>
    </p:spTree>
    <p:extLst>
      <p:ext uri="{BB962C8B-B14F-4D97-AF65-F5344CB8AC3E}">
        <p14:creationId xmlns:p14="http://schemas.microsoft.com/office/powerpoint/2010/main" val="33715007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F253644-1A1A-754B-90C2-E56A81E1E7A8}"/>
              </a:ext>
            </a:extLst>
          </p:cNvPr>
          <p:cNvSpPr>
            <a:spLocks noGrp="1"/>
          </p:cNvSpPr>
          <p:nvPr>
            <p:ph type="title"/>
          </p:nvPr>
        </p:nvSpPr>
        <p:spPr/>
        <p:txBody>
          <a:bodyPr/>
          <a:lstStyle/>
          <a:p>
            <a:pPr algn="ctr"/>
            <a:r>
              <a:rPr lang="en-GB" b="1"/>
              <a:t>Walt Rostow</a:t>
            </a:r>
            <a:endParaRPr lang="el-GR" b="1"/>
          </a:p>
        </p:txBody>
      </p:sp>
      <p:sp>
        <p:nvSpPr>
          <p:cNvPr id="3" name="Θέση περιεχομένου 2">
            <a:extLst>
              <a:ext uri="{FF2B5EF4-FFF2-40B4-BE49-F238E27FC236}">
                <a16:creationId xmlns:a16="http://schemas.microsoft.com/office/drawing/2014/main" id="{F989C6B6-73D5-784F-9340-18B47FA19A24}"/>
              </a:ext>
            </a:extLst>
          </p:cNvPr>
          <p:cNvSpPr>
            <a:spLocks noGrp="1"/>
          </p:cNvSpPr>
          <p:nvPr>
            <p:ph idx="1"/>
          </p:nvPr>
        </p:nvSpPr>
        <p:spPr/>
        <p:txBody>
          <a:bodyPr>
            <a:normAutofit fontScale="92500" lnSpcReduction="20000"/>
          </a:bodyPr>
          <a:lstStyle/>
          <a:p>
            <a:r>
              <a:rPr lang="af-ZA" b="0" i="0">
                <a:solidFill>
                  <a:srgbClr val="000000"/>
                </a:solidFill>
                <a:effectLst/>
                <a:latin typeface="Times New Roman" panose="02020603050405020304" pitchFamily="18" charset="0"/>
              </a:rPr>
              <a:t>The son of Russian Jewish immigrants in New York, Walt Whitman Rostow obtained his Ph.D. At</a:t>
            </a:r>
            <a:r>
              <a:rPr lang="en-GB" b="0" i="0">
                <a:solidFill>
                  <a:srgbClr val="000000"/>
                </a:solidFill>
                <a:effectLst/>
                <a:latin typeface="Times New Roman" panose="02020603050405020304" pitchFamily="18" charset="0"/>
              </a:rPr>
              <a:t> Yale</a:t>
            </a:r>
            <a:r>
              <a:rPr lang="af-ZA" b="0" i="0">
                <a:solidFill>
                  <a:srgbClr val="000000"/>
                </a:solidFill>
                <a:effectLst/>
                <a:latin typeface="Times New Roman" panose="02020603050405020304" pitchFamily="18" charset="0"/>
              </a:rPr>
              <a:t> in 1939 (with a stint as a Rhodes scholar at </a:t>
            </a:r>
            <a:r>
              <a:rPr lang="en-GB" b="0" i="0">
                <a:solidFill>
                  <a:srgbClr val="000000"/>
                </a:solidFill>
                <a:effectLst/>
                <a:latin typeface="Times New Roman" panose="02020603050405020304" pitchFamily="18" charset="0"/>
              </a:rPr>
              <a:t>Oxford</a:t>
            </a:r>
            <a:r>
              <a:rPr lang="af-ZA" b="0" i="0">
                <a:solidFill>
                  <a:srgbClr val="000000"/>
                </a:solidFill>
                <a:effectLst/>
                <a:latin typeface="Times New Roman" panose="02020603050405020304" pitchFamily="18" charset="0"/>
              </a:rPr>
              <a:t> in between).  Rostow subsequently served as an economics instructor at </a:t>
            </a:r>
            <a:r>
              <a:rPr lang="en-GB" b="0" i="0">
                <a:solidFill>
                  <a:srgbClr val="000000"/>
                </a:solidFill>
                <a:effectLst/>
                <a:latin typeface="Times New Roman" panose="02020603050405020304" pitchFamily="18" charset="0"/>
              </a:rPr>
              <a:t>Columbia </a:t>
            </a:r>
            <a:r>
              <a:rPr lang="af-ZA" b="0" i="0">
                <a:solidFill>
                  <a:srgbClr val="000000"/>
                </a:solidFill>
                <a:effectLst/>
                <a:latin typeface="Times New Roman" panose="02020603050405020304" pitchFamily="18" charset="0"/>
              </a:rPr>
              <a:t>until the outbreak of the war.  During WWII, Rostow served as an officer in the OSS (ancestral to the CIA) in Washington.  He returned to academia after the war.  After brief periods at</a:t>
            </a:r>
            <a:r>
              <a:rPr lang="en-GB" b="0" i="0">
                <a:solidFill>
                  <a:srgbClr val="000000"/>
                </a:solidFill>
                <a:effectLst/>
                <a:latin typeface="Times New Roman" panose="02020603050405020304" pitchFamily="18" charset="0"/>
              </a:rPr>
              <a:t> Oxford</a:t>
            </a:r>
            <a:r>
              <a:rPr lang="af-ZA" b="0" i="0">
                <a:solidFill>
                  <a:srgbClr val="000000"/>
                </a:solidFill>
                <a:effectLst/>
                <a:latin typeface="Times New Roman" panose="02020603050405020304" pitchFamily="18" charset="0"/>
              </a:rPr>
              <a:t> in 1946 and</a:t>
            </a:r>
            <a:r>
              <a:rPr lang="en-GB" b="0" i="0">
                <a:solidFill>
                  <a:srgbClr val="000000"/>
                </a:solidFill>
                <a:effectLst/>
                <a:latin typeface="Times New Roman" panose="02020603050405020304" pitchFamily="18" charset="0"/>
              </a:rPr>
              <a:t> Cambridge </a:t>
            </a:r>
            <a:r>
              <a:rPr lang="af-ZA" b="0" i="0">
                <a:solidFill>
                  <a:srgbClr val="000000"/>
                </a:solidFill>
                <a:effectLst/>
                <a:latin typeface="Times New Roman" panose="02020603050405020304" pitchFamily="18" charset="0"/>
              </a:rPr>
              <a:t>in 1949, Rostow became professor of economic history at</a:t>
            </a:r>
            <a:r>
              <a:rPr lang="en-GB" b="0" i="0">
                <a:solidFill>
                  <a:srgbClr val="000000"/>
                </a:solidFill>
                <a:effectLst/>
                <a:latin typeface="Times New Roman" panose="02020603050405020304" pitchFamily="18" charset="0"/>
              </a:rPr>
              <a:t> MIT</a:t>
            </a:r>
            <a:r>
              <a:rPr lang="af-ZA" b="0" i="0">
                <a:solidFill>
                  <a:srgbClr val="000000"/>
                </a:solidFill>
                <a:effectLst/>
                <a:latin typeface="Times New Roman" panose="02020603050405020304" pitchFamily="18" charset="0"/>
              </a:rPr>
              <a:t> in 1950.</a:t>
            </a:r>
            <a:endParaRPr lang="en-GB" b="0" i="0">
              <a:solidFill>
                <a:srgbClr val="000000"/>
              </a:solidFill>
              <a:effectLst/>
              <a:latin typeface="Times New Roman" panose="02020603050405020304" pitchFamily="18" charset="0"/>
            </a:endParaRPr>
          </a:p>
          <a:p>
            <a:r>
              <a:rPr lang="af-ZA" b="0" i="0">
                <a:solidFill>
                  <a:srgbClr val="000000"/>
                </a:solidFill>
                <a:effectLst/>
                <a:latin typeface="Times New Roman" panose="02020603050405020304" pitchFamily="18" charset="0"/>
              </a:rPr>
              <a:t>Rostow became a political</a:t>
            </a:r>
            <a:r>
              <a:rPr lang="en-GB" b="0" i="0">
                <a:solidFill>
                  <a:srgbClr val="000000"/>
                </a:solidFill>
                <a:effectLst/>
                <a:latin typeface="Times New Roman" panose="02020603050405020304" pitchFamily="18" charset="0"/>
              </a:rPr>
              <a:t> adviser</a:t>
            </a:r>
            <a:r>
              <a:rPr lang="af-ZA" b="0" i="0">
                <a:solidFill>
                  <a:srgbClr val="000000"/>
                </a:solidFill>
                <a:effectLst/>
                <a:latin typeface="Times New Roman" panose="02020603050405020304" pitchFamily="18" charset="0"/>
              </a:rPr>
              <a:t> to the US presidents John F. Kennedy  and Lyndon B. Johnson.  After serving as Kennedy's campaign strategist in 1960, Rostow became a state department official and later national security adviser during the Vietnam War, and was reputedly instrumental in increasing US military involvement there.  He later taught at the University of Texas at Austin.</a:t>
            </a:r>
            <a:endParaRPr lang="el-GR"/>
          </a:p>
        </p:txBody>
      </p:sp>
    </p:spTree>
    <p:extLst>
      <p:ext uri="{BB962C8B-B14F-4D97-AF65-F5344CB8AC3E}">
        <p14:creationId xmlns:p14="http://schemas.microsoft.com/office/powerpoint/2010/main" val="3864090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270B6C-EFF3-4E41-9D9C-DB845F3FB8F5}"/>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EF25B6C0-BF8E-D94D-AA60-06085F5FBE85}"/>
              </a:ext>
            </a:extLst>
          </p:cNvPr>
          <p:cNvSpPr>
            <a:spLocks noGrp="1"/>
          </p:cNvSpPr>
          <p:nvPr>
            <p:ph idx="1"/>
          </p:nvPr>
        </p:nvSpPr>
        <p:spPr/>
        <p:txBody>
          <a:bodyPr>
            <a:normAutofit lnSpcReduction="10000"/>
          </a:bodyPr>
          <a:lstStyle/>
          <a:p>
            <a:pPr fontAlgn="base"/>
            <a:r>
              <a:rPr lang="af-ZA" b="0" i="0">
                <a:solidFill>
                  <a:srgbClr val="383838"/>
                </a:solidFill>
                <a:effectLst/>
                <a:latin typeface="Libre Baskerville"/>
              </a:rPr>
              <a:t>Rostow believed economic development was a universal process that would generally occur in all countries albeit with unique national characteristics – that is, except under communism, where he believed the process would be much inhibited. He described communism as a “cancer” of economic development.</a:t>
            </a:r>
          </a:p>
          <a:p>
            <a:pPr fontAlgn="base"/>
            <a:r>
              <a:rPr lang="af-ZA" b="0" i="0">
                <a:solidFill>
                  <a:srgbClr val="383838"/>
                </a:solidFill>
                <a:effectLst/>
                <a:latin typeface="Libre Baskerville"/>
              </a:rPr>
              <a:t>Communism, therefore, had to be forcefully resisted to protect a given country’s economic prosperity and freedoms and, ultimately, American national security and well-being as well.</a:t>
            </a:r>
            <a:endParaRPr lang="en-GB" b="0" i="0">
              <a:solidFill>
                <a:srgbClr val="383838"/>
              </a:solidFill>
              <a:effectLst/>
              <a:latin typeface="Libre Baskerville"/>
            </a:endParaRPr>
          </a:p>
          <a:p>
            <a:pPr fontAlgn="base"/>
            <a:r>
              <a:rPr lang="en-GB">
                <a:solidFill>
                  <a:srgbClr val="383838"/>
                </a:solidFill>
                <a:latin typeface="Libre Baskerville"/>
              </a:rPr>
              <a:t>The political motivation behind his academic work becomes obvious from the subtitle he had put to his original paper   “A non communist manifesto”.</a:t>
            </a:r>
            <a:endParaRPr lang="af-ZA" b="0" i="0">
              <a:solidFill>
                <a:srgbClr val="383838"/>
              </a:solidFill>
              <a:effectLst/>
              <a:latin typeface="Libre Baskerville"/>
            </a:endParaRPr>
          </a:p>
        </p:txBody>
      </p:sp>
    </p:spTree>
    <p:extLst>
      <p:ext uri="{BB962C8B-B14F-4D97-AF65-F5344CB8AC3E}">
        <p14:creationId xmlns:p14="http://schemas.microsoft.com/office/powerpoint/2010/main" val="116257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23C9A76-749C-2A45-B865-F8AA15A524AB}"/>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B4FE0EF8-F3BE-AC4F-89CF-3E329F63B13B}"/>
              </a:ext>
            </a:extLst>
          </p:cNvPr>
          <p:cNvSpPr>
            <a:spLocks noGrp="1"/>
          </p:cNvSpPr>
          <p:nvPr>
            <p:ph idx="1"/>
          </p:nvPr>
        </p:nvSpPr>
        <p:spPr/>
        <p:txBody>
          <a:bodyPr/>
          <a:lstStyle/>
          <a:p>
            <a:r>
              <a:rPr lang="en-GB" sz="1800">
                <a:effectLst/>
                <a:latin typeface="Times New Roman" panose="02020603050405020304" pitchFamily="18" charset="0"/>
                <a:ea typeface="Calibri" panose="020F0502020204030204" pitchFamily="34" charset="0"/>
              </a:rPr>
              <a:t> </a:t>
            </a:r>
            <a:r>
              <a:rPr lang="en-US" sz="1800">
                <a:effectLst/>
                <a:latin typeface="Times New Roman" panose="02020603050405020304" pitchFamily="18" charset="0"/>
                <a:ea typeface="Calibri" panose="020F0502020204030204" pitchFamily="34" charset="0"/>
              </a:rPr>
              <a:t>Walt Rostow postulated a five stage model of development that will be able to apply to all the countries. </a:t>
            </a:r>
            <a:r>
              <a:rPr lang="en-GB" sz="1800">
                <a:effectLst/>
                <a:latin typeface="Times New Roman" panose="02020603050405020304" pitchFamily="18" charset="0"/>
                <a:ea typeface="Calibri" panose="020F0502020204030204" pitchFamily="34" charset="0"/>
              </a:rPr>
              <a:t>     </a:t>
            </a:r>
            <a:r>
              <a:rPr lang="en-US" sz="1800">
                <a:effectLst/>
                <a:latin typeface="Times New Roman" panose="02020603050405020304" pitchFamily="18" charset="0"/>
                <a:ea typeface="Calibri" panose="020F0502020204030204" pitchFamily="34" charset="0"/>
              </a:rPr>
              <a:t>This model was vital in the sense that it is concerned with the idea that a country is able to develop economically by focusing on the resources that are in short supply in order to expand beyond local industries to reach global market and finance the country’s further development to bring about economic growth ( Todaro and Smith,2003</a:t>
            </a:r>
            <a:endParaRPr lang="en-GB" sz="1800">
              <a:effectLst/>
              <a:latin typeface="Times New Roman" panose="02020603050405020304" pitchFamily="18" charset="0"/>
              <a:ea typeface="Calibri" panose="020F0502020204030204" pitchFamily="34" charset="0"/>
            </a:endParaRPr>
          </a:p>
          <a:p>
            <a:r>
              <a:rPr lang="en-US" sz="1800">
                <a:effectLst/>
                <a:latin typeface="Times New Roman" panose="02020603050405020304" pitchFamily="18" charset="0"/>
                <a:ea typeface="Calibri" panose="020F0502020204030204" pitchFamily="34" charset="0"/>
                <a:cs typeface="Times New Roman" panose="02020603050405020304" pitchFamily="18" charset="0"/>
              </a:rPr>
              <a:t> Rostows stages of economic development are very important in the sense that every society supposed to go through all the five stages of development. These stages or transition periods happen at varying lengths from country to country and even from region to region. They are important in the sense that they foster economic self reliance for the development of all sectors to bring about modernization. Education is also considered to be a pre requisite of the development of any society.</a:t>
            </a:r>
            <a:endParaRPr lang="el-GR" sz="1800">
              <a:effectLst/>
              <a:latin typeface="Calibri" panose="020F0502020204030204" pitchFamily="34" charset="0"/>
              <a:ea typeface="Calibri" panose="020F0502020204030204" pitchFamily="34" charset="0"/>
              <a:cs typeface="Times New Roman" panose="02020603050405020304" pitchFamily="18" charset="0"/>
            </a:endParaRPr>
          </a:p>
          <a:p>
            <a:endParaRPr lang="el-GR"/>
          </a:p>
        </p:txBody>
      </p:sp>
    </p:spTree>
    <p:extLst>
      <p:ext uri="{BB962C8B-B14F-4D97-AF65-F5344CB8AC3E}">
        <p14:creationId xmlns:p14="http://schemas.microsoft.com/office/powerpoint/2010/main" val="889490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descr="Αποτέλεσμα εικόνας για Walt Rostow's Stages of Growth in Economies"/>
          <p:cNvPicPr>
            <a:picLocks noChangeAspect="1" noChangeArrowheads="1"/>
          </p:cNvPicPr>
          <p:nvPr/>
        </p:nvPicPr>
        <p:blipFill>
          <a:blip r:embed="rId2" cstate="print"/>
          <a:srcRect l="4154" b="5962"/>
          <a:stretch>
            <a:fillRect/>
          </a:stretch>
        </p:blipFill>
        <p:spPr bwMode="auto">
          <a:xfrm>
            <a:off x="1963086" y="234514"/>
            <a:ext cx="7949338" cy="4392488"/>
          </a:xfrm>
          <a:prstGeom prst="rect">
            <a:avLst/>
          </a:prstGeom>
          <a:noFill/>
        </p:spPr>
      </p:pic>
      <p:sp>
        <p:nvSpPr>
          <p:cNvPr id="4" name="3 - Θέση υποσέλιδου"/>
          <p:cNvSpPr>
            <a:spLocks noGrp="1"/>
          </p:cNvSpPr>
          <p:nvPr>
            <p:ph type="ftr" sz="quarter" idx="11"/>
          </p:nvPr>
        </p:nvSpPr>
        <p:spPr>
          <a:xfrm>
            <a:off x="2438400" y="6428184"/>
            <a:ext cx="7474024" cy="457200"/>
          </a:xfrm>
        </p:spPr>
        <p:txBody>
          <a:bodyPr/>
          <a:lstStyle/>
          <a:p>
            <a:pPr algn="ctr"/>
            <a:endParaRPr lang="el-GR" sz="1000" dirty="0"/>
          </a:p>
        </p:txBody>
      </p:sp>
      <p:sp>
        <p:nvSpPr>
          <p:cNvPr id="5" name="4 - Ορθογώνιο"/>
          <p:cNvSpPr/>
          <p:nvPr/>
        </p:nvSpPr>
        <p:spPr>
          <a:xfrm>
            <a:off x="2279576" y="4627002"/>
            <a:ext cx="7704856" cy="923330"/>
          </a:xfrm>
          <a:prstGeom prst="rect">
            <a:avLst/>
          </a:prstGeom>
        </p:spPr>
        <p:txBody>
          <a:bodyPr wrap="square">
            <a:spAutoFit/>
          </a:bodyPr>
          <a:lstStyle/>
          <a:p>
            <a:pPr algn="just"/>
            <a:r>
              <a:rPr lang="af-ZA" b="1" i="0">
                <a:solidFill>
                  <a:srgbClr val="011010"/>
                </a:solidFill>
                <a:effectLst/>
                <a:latin typeface="ClearSans"/>
              </a:rPr>
              <a:t>Walt Rostow</a:t>
            </a:r>
            <a:r>
              <a:rPr lang="af-ZA" b="0" i="0">
                <a:solidFill>
                  <a:srgbClr val="011010"/>
                </a:solidFill>
                <a:effectLst/>
                <a:latin typeface="ClearSans"/>
              </a:rPr>
              <a:t> took a historical approach in suggesting that </a:t>
            </a:r>
            <a:r>
              <a:rPr lang="af-ZA" b="1" i="0">
                <a:solidFill>
                  <a:srgbClr val="011010"/>
                </a:solidFill>
                <a:effectLst/>
                <a:latin typeface="ClearSans"/>
              </a:rPr>
              <a:t>developed countries</a:t>
            </a:r>
            <a:r>
              <a:rPr lang="af-ZA" b="0" i="0">
                <a:solidFill>
                  <a:srgbClr val="011010"/>
                </a:solidFill>
                <a:effectLst/>
                <a:latin typeface="ClearSans"/>
              </a:rPr>
              <a:t> have tended to pass through 5 stages to reach their current degree of economic development.</a:t>
            </a:r>
            <a:endParaRPr lang="el-GR" sz="1800" dirty="0">
              <a:latin typeface="Times New Roman" pitchFamily="18" charset="0"/>
              <a:cs typeface="Times New Roman" pitchFamily="18" charset="0"/>
            </a:endParaRPr>
          </a:p>
        </p:txBody>
      </p:sp>
    </p:spTree>
    <p:extLst>
      <p:ext uri="{BB962C8B-B14F-4D97-AF65-F5344CB8AC3E}">
        <p14:creationId xmlns:p14="http://schemas.microsoft.com/office/powerpoint/2010/main" val="145454051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1426</Words>
  <Application>Microsoft Office PowerPoint</Application>
  <PresentationFormat>Ευρεία οθόνη</PresentationFormat>
  <Paragraphs>92</Paragraphs>
  <Slides>21</Slides>
  <Notes>0</Notes>
  <HiddenSlides>0</HiddenSlides>
  <MMClips>0</MMClips>
  <ScaleCrop>false</ScaleCrop>
  <HeadingPairs>
    <vt:vector size="6" baseType="variant">
      <vt:variant>
        <vt:lpstr>Γραμματοσειρές που χρησιμοποιούνται</vt:lpstr>
      </vt:variant>
      <vt:variant>
        <vt:i4>11</vt:i4>
      </vt:variant>
      <vt:variant>
        <vt:lpstr>Θέμα</vt:lpstr>
      </vt:variant>
      <vt:variant>
        <vt:i4>1</vt:i4>
      </vt:variant>
      <vt:variant>
        <vt:lpstr>Τίτλοι διαφανειών</vt:lpstr>
      </vt:variant>
      <vt:variant>
        <vt:i4>21</vt:i4>
      </vt:variant>
    </vt:vector>
  </HeadingPairs>
  <TitlesOfParts>
    <vt:vector size="33" baseType="lpstr">
      <vt:lpstr>-apple-system</vt:lpstr>
      <vt:lpstr>Arial</vt:lpstr>
      <vt:lpstr>Calibri</vt:lpstr>
      <vt:lpstr>Calibri Light</vt:lpstr>
      <vt:lpstr>ClearSans</vt:lpstr>
      <vt:lpstr>Georgia</vt:lpstr>
      <vt:lpstr>inherit</vt:lpstr>
      <vt:lpstr>Lato</vt:lpstr>
      <vt:lpstr>Libre Baskerville</vt:lpstr>
      <vt:lpstr>Roboto</vt:lpstr>
      <vt:lpstr>Times New Roman</vt:lpstr>
      <vt:lpstr>Θέμα του Office</vt:lpstr>
      <vt:lpstr>International Development and Global South</vt:lpstr>
      <vt:lpstr>Modernisation Theory</vt:lpstr>
      <vt:lpstr>Modernisation process involves</vt:lpstr>
      <vt:lpstr>Capitalist Development</vt:lpstr>
      <vt:lpstr>Critiques</vt:lpstr>
      <vt:lpstr>Walt Rostow</vt:lpstr>
      <vt:lpstr>Παρουσίαση του PowerPoint</vt:lpstr>
      <vt:lpstr>Παρουσίαση του PowerPoint</vt:lpstr>
      <vt:lpstr>Παρουσίαση του PowerPoint</vt:lpstr>
      <vt:lpstr>Stage 1:Traditional Society</vt:lpstr>
      <vt:lpstr>Stage 2: Preconditions to Take-off</vt:lpstr>
      <vt:lpstr>Stage 3: Take off</vt:lpstr>
      <vt:lpstr>Stage 4: Drive to Maturity</vt:lpstr>
      <vt:lpstr>Stage 5: Age of Mass Consumption</vt:lpstr>
      <vt:lpstr>Is there a sixth stage?</vt:lpstr>
      <vt:lpstr>Παρουσίαση του PowerPoint</vt:lpstr>
      <vt:lpstr>Influential Model</vt:lpstr>
      <vt:lpstr>South Korea </vt:lpstr>
      <vt:lpstr>Newly Industrialised Countries (NICs)</vt:lpstr>
      <vt:lpstr>Criticisms of Rostow’s Model</vt:lpstr>
      <vt:lpstr>For a critical review of Rostow’s theory see: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Development and Global South</dc:title>
  <dc:creator>Dimitris Kyrkilis</dc:creator>
  <cp:lastModifiedBy>User</cp:lastModifiedBy>
  <cp:revision>4</cp:revision>
  <dcterms:created xsi:type="dcterms:W3CDTF">2020-05-06T08:59:50Z</dcterms:created>
  <dcterms:modified xsi:type="dcterms:W3CDTF">2021-02-27T10:06:58Z</dcterms:modified>
</cp:coreProperties>
</file>