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6" r:id="rId7"/>
    <p:sldId id="260" r:id="rId8"/>
    <p:sldId id="261" r:id="rId9"/>
    <p:sldId id="264" r:id="rId10"/>
    <p:sldId id="265" r:id="rId11"/>
    <p:sldId id="262"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5602366-6325-4C7D-978A-87291B3E0849}" type="datetimeFigureOut">
              <a:rPr lang="el-GR" smtClean="0"/>
              <a:pPr/>
              <a:t>25/2/2022</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26ED4A3C-41F4-4830-8888-58007CDE8854}"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602366-6325-4C7D-978A-87291B3E0849}" type="datetimeFigureOut">
              <a:rPr lang="el-GR" smtClean="0"/>
              <a:pPr/>
              <a:t>25/2/2022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ED4A3C-41F4-4830-8888-58007CDE885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602366-6325-4C7D-978A-87291B3E0849}" type="datetimeFigureOut">
              <a:rPr lang="el-GR" smtClean="0"/>
              <a:pPr/>
              <a:t>25/2/2022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ED4A3C-41F4-4830-8888-58007CDE885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5602366-6325-4C7D-978A-87291B3E0849}" type="datetimeFigureOut">
              <a:rPr lang="el-GR" smtClean="0"/>
              <a:pPr/>
              <a:t>25/2/2022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ED4A3C-41F4-4830-8888-58007CDE885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5602366-6325-4C7D-978A-87291B3E0849}" type="datetimeFigureOut">
              <a:rPr lang="el-GR" smtClean="0"/>
              <a:pPr/>
              <a:t>25/2/2022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6ED4A3C-41F4-4830-8888-58007CDE8854}"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602366-6325-4C7D-978A-87291B3E0849}" type="datetimeFigureOut">
              <a:rPr lang="el-GR" smtClean="0"/>
              <a:pPr/>
              <a:t>25/2/2022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6ED4A3C-41F4-4830-8888-58007CDE885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5602366-6325-4C7D-978A-87291B3E0849}" type="datetimeFigureOut">
              <a:rPr lang="el-GR" smtClean="0"/>
              <a:pPr/>
              <a:t>25/2/2022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6ED4A3C-41F4-4830-8888-58007CDE8854}"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5602366-6325-4C7D-978A-87291B3E0849}" type="datetimeFigureOut">
              <a:rPr lang="el-GR" smtClean="0"/>
              <a:pPr/>
              <a:t>25/2/2022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6ED4A3C-41F4-4830-8888-58007CDE885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602366-6325-4C7D-978A-87291B3E0849}" type="datetimeFigureOut">
              <a:rPr lang="el-GR" smtClean="0"/>
              <a:pPr/>
              <a:t>25/2/2022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6ED4A3C-41F4-4830-8888-58007CDE885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5602366-6325-4C7D-978A-87291B3E0849}" type="datetimeFigureOut">
              <a:rPr lang="el-GR" smtClean="0"/>
              <a:pPr/>
              <a:t>25/2/2022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6ED4A3C-41F4-4830-8888-58007CDE885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5602366-6325-4C7D-978A-87291B3E0849}" type="datetimeFigureOut">
              <a:rPr lang="el-GR" smtClean="0"/>
              <a:pPr/>
              <a:t>25/2/2022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26ED4A3C-41F4-4830-8888-58007CDE8854}"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5602366-6325-4C7D-978A-87291B3E0849}" type="datetimeFigureOut">
              <a:rPr lang="el-GR" smtClean="0"/>
              <a:pPr/>
              <a:t>25/2/2022</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6ED4A3C-41F4-4830-8888-58007CDE8854}"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Εισαγωγή στη Διεθνή Πολιτική Οικονομία</a:t>
            </a:r>
            <a:endParaRPr lang="el-GR" dirty="0"/>
          </a:p>
        </p:txBody>
      </p:sp>
      <p:sp>
        <p:nvSpPr>
          <p:cNvPr id="3" name="Subtitle 2"/>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640960" cy="6370975"/>
          </a:xfrm>
          <a:prstGeom prst="rect">
            <a:avLst/>
          </a:prstGeom>
        </p:spPr>
        <p:txBody>
          <a:bodyPr wrap="square">
            <a:spAutoFit/>
          </a:bodyPr>
          <a:lstStyle/>
          <a:p>
            <a:r>
              <a:rPr lang="el-GR" sz="2400" dirty="0" smtClean="0">
                <a:latin typeface="Arial" pitchFamily="34" charset="0"/>
                <a:cs typeface="Arial" pitchFamily="34" charset="0"/>
              </a:rPr>
              <a:t>Γ) ο </a:t>
            </a:r>
            <a:r>
              <a:rPr lang="el-GR" sz="2400" b="1" dirty="0" smtClean="0">
                <a:latin typeface="Arial" pitchFamily="34" charset="0"/>
                <a:cs typeface="Arial" pitchFamily="34" charset="0"/>
              </a:rPr>
              <a:t>διακυβερνητισμός, </a:t>
            </a:r>
            <a:r>
              <a:rPr lang="el-GR" sz="2400" dirty="0" smtClean="0">
                <a:latin typeface="Arial" pitchFamily="34" charset="0"/>
                <a:cs typeface="Arial" pitchFamily="34" charset="0"/>
              </a:rPr>
              <a:t>η διεθνής συνεργασία εθνικών κυβερνητικών υπηρεσιών σε συγκεκριμένους λειτουργικούς τομείς αντικαθιστά με γρήγορους ρυθμούς τις λειτουργίες λήψης αποφάσεων των συγκεντρωτικών εθνικών κυβερνήσεων στη διαχείριση της παγκόσμιας οικονομίας. Τρεις υποθέσεις εργασίας:</a:t>
            </a:r>
          </a:p>
          <a:p>
            <a:r>
              <a:rPr lang="el-GR" sz="2400" dirty="0" smtClean="0">
                <a:latin typeface="Arial" pitchFamily="34" charset="0"/>
                <a:cs typeface="Arial" pitchFamily="34" charset="0"/>
              </a:rPr>
              <a:t>1.τα έθνη-κράτη μπορούν να διαιρεθούν στα συστατικά τους μέρη, </a:t>
            </a:r>
          </a:p>
          <a:p>
            <a:r>
              <a:rPr lang="el-GR" sz="2400" dirty="0" smtClean="0">
                <a:latin typeface="Arial" pitchFamily="34" charset="0"/>
                <a:cs typeface="Arial" pitchFamily="34" charset="0"/>
              </a:rPr>
              <a:t>2.τα τεχνικά και λειτουργικά προβλήματα μπορούν να επιλυθούν χωριστά από τις ευρύτερες εθνικές υποθέσεις και τα τοπικιστικά πολιτικά ζητήματα.</a:t>
            </a:r>
          </a:p>
          <a:p>
            <a:r>
              <a:rPr lang="el-GR" sz="2400" dirty="0" smtClean="0">
                <a:latin typeface="Arial" pitchFamily="34" charset="0"/>
                <a:cs typeface="Arial" pitchFamily="34" charset="0"/>
              </a:rPr>
              <a:t>3.αγνοεί τα ζητήματα εθνικής ασφάλειας και εξωτερικής πολιτικής. Κατά συνέπεια ο διακυβερνητισμός οραματίζεται έναν κόσμο στον οποίο δεν υπάρχει σχεδόν εσωτερική και διεθνής πολιτική. Η διακυβέρνηση σε εθνικό ή διεθνές επίπεδο πρέπει να στηρίζεται σε κοινές πεποιθήσεις, πολιτισμικές αξίες και κυρίως σε μια κοινή ταυτότητα.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136339"/>
            <a:ext cx="8280920" cy="2308324"/>
          </a:xfrm>
          <a:prstGeom prst="rect">
            <a:avLst/>
          </a:prstGeom>
        </p:spPr>
        <p:txBody>
          <a:bodyPr wrap="square">
            <a:spAutoFit/>
          </a:bodyPr>
          <a:lstStyle/>
          <a:p>
            <a:r>
              <a:rPr lang="el-GR" sz="2400" b="1" dirty="0" smtClean="0">
                <a:latin typeface="Arial" pitchFamily="34" charset="0"/>
                <a:cs typeface="Arial" pitchFamily="34" charset="0"/>
              </a:rPr>
              <a:t>Το διεθνές νομισματικό σύστημα μετά τον Β’ Π.Π.</a:t>
            </a:r>
            <a:endParaRPr lang="el-GR" sz="2400" dirty="0" smtClean="0">
              <a:latin typeface="Arial" pitchFamily="34" charset="0"/>
              <a:cs typeface="Arial" pitchFamily="34" charset="0"/>
            </a:endParaRPr>
          </a:p>
          <a:p>
            <a:r>
              <a:rPr lang="el-GR" sz="2400" dirty="0" smtClean="0">
                <a:latin typeface="Arial" pitchFamily="34" charset="0"/>
                <a:cs typeface="Arial" pitchFamily="34" charset="0"/>
              </a:rPr>
              <a:t>α) Το τέλος των σταθερών ισοτιμιών, η χρηματοπιστωτική επανάσταση και οι νομισματικές υποθέσεις. Πάγια τεχνικά και πολιτικά προβλήματα.</a:t>
            </a:r>
          </a:p>
          <a:p>
            <a:r>
              <a:rPr lang="el-GR" sz="2400" dirty="0" smtClean="0">
                <a:latin typeface="Arial" pitchFamily="34" charset="0"/>
                <a:cs typeface="Arial" pitchFamily="34" charset="0"/>
              </a:rPr>
              <a:t>β) Διλήμματα-προβλήματα αναφορικά με τον σχεδιασμό-εφαρμογή ενόςδιεθνούς νομισματικού συστήματος.</a:t>
            </a:r>
            <a:endParaRPr lang="el-GR" sz="24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323528" y="1477234"/>
            <a:ext cx="820891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Η φύση της Διεθνούς Πολιτικής Οικονομίας και της Διεθνούς Πολιτικής αλλαγής.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α) Ένα πλαίσιο για την κατανόηση της διεθνούς πολιτικής αλλαγής.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Οροθέτηση βασικών εννοιών-κράτος, εθνικά συμφέροντα &amp; αντικειμενικοί πολιτικοί σκοποί, φύση του διεθνούς συστήματος.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β) Τύποι διεθνών αλλαγών-αλλαγή συστημάτων, συστημική αλλαγή και αλλαγή αλληλεπιδράσεων.</a:t>
            </a:r>
          </a:p>
          <a:p>
            <a:endParaRPr lang="el-GR" dirty="0"/>
          </a:p>
          <a:p>
            <a:endParaRPr lang="el-GR" dirty="0"/>
          </a:p>
          <a:p>
            <a:endParaRPr lang="el-GR"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59340"/>
            <a:ext cx="8568952" cy="3046988"/>
          </a:xfrm>
          <a:prstGeom prst="rect">
            <a:avLst/>
          </a:prstGeom>
        </p:spPr>
        <p:txBody>
          <a:bodyPr wrap="square">
            <a:spAutoFit/>
          </a:bodyPr>
          <a:lstStyle/>
          <a:p>
            <a:r>
              <a:rPr lang="el-GR" sz="2400" b="1" dirty="0" smtClean="0">
                <a:latin typeface="Arial" pitchFamily="34" charset="0"/>
                <a:cs typeface="Arial" pitchFamily="34" charset="0"/>
              </a:rPr>
              <a:t>Μελέτη των προσδιοριστικών μεταβλητών της Διεθνούς Πολιτικής Οικονομίας.</a:t>
            </a:r>
            <a:endParaRPr lang="el-GR" sz="2400" dirty="0" smtClean="0">
              <a:latin typeface="Arial" pitchFamily="34" charset="0"/>
              <a:cs typeface="Arial" pitchFamily="34" charset="0"/>
            </a:endParaRPr>
          </a:p>
          <a:p>
            <a:r>
              <a:rPr lang="el-GR" sz="2400" dirty="0" smtClean="0">
                <a:latin typeface="Arial" pitchFamily="34" charset="0"/>
                <a:cs typeface="Arial" pitchFamily="34" charset="0"/>
              </a:rPr>
              <a:t>α) Κατανομή του πλούτου και οικονομικές δραστηριότητες.</a:t>
            </a:r>
          </a:p>
          <a:p>
            <a:r>
              <a:rPr lang="el-GR" sz="2400" dirty="0" smtClean="0">
                <a:latin typeface="Arial" pitchFamily="34" charset="0"/>
                <a:cs typeface="Arial" pitchFamily="34" charset="0"/>
              </a:rPr>
              <a:t>β) Εθνική κυριαρχία.</a:t>
            </a:r>
          </a:p>
          <a:p>
            <a:r>
              <a:rPr lang="el-GR" sz="2400" dirty="0" smtClean="0">
                <a:latin typeface="Arial" pitchFamily="34" charset="0"/>
                <a:cs typeface="Arial" pitchFamily="34" charset="0"/>
              </a:rPr>
              <a:t>γ) Διεθνή καθεστώτα.</a:t>
            </a:r>
          </a:p>
          <a:p>
            <a:r>
              <a:rPr lang="el-GR" sz="2400" dirty="0" smtClean="0">
                <a:latin typeface="Arial" pitchFamily="34" charset="0"/>
                <a:cs typeface="Arial" pitchFamily="34" charset="0"/>
              </a:rPr>
              <a:t>δ) Θεωρία της ηγεμονικής σταθερότητας. Ηγεμονικός πόλεμος και διεθνής αλλαγή,</a:t>
            </a:r>
          </a:p>
          <a:p>
            <a:r>
              <a:rPr lang="el-GR" sz="2400" dirty="0" smtClean="0">
                <a:latin typeface="Arial" pitchFamily="34" charset="0"/>
                <a:cs typeface="Arial" pitchFamily="34" charset="0"/>
              </a:rPr>
              <a:t>ε) Διαχείριση της παγκόσμιας οικονομίας.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908720"/>
            <a:ext cx="8208912" cy="2308324"/>
          </a:xfrm>
          <a:prstGeom prst="rect">
            <a:avLst/>
          </a:prstGeom>
        </p:spPr>
        <p:txBody>
          <a:bodyPr wrap="square">
            <a:spAutoFit/>
          </a:bodyPr>
          <a:lstStyle/>
          <a:p>
            <a:r>
              <a:rPr lang="el-GR" sz="2400" b="1" dirty="0" smtClean="0">
                <a:latin typeface="Arial" pitchFamily="34" charset="0"/>
                <a:cs typeface="Arial" pitchFamily="34" charset="0"/>
              </a:rPr>
              <a:t>Το διεθνές χρηματοοικονομικό σύστημα.</a:t>
            </a:r>
            <a:endParaRPr lang="el-GR" sz="2400" dirty="0" smtClean="0">
              <a:latin typeface="Arial" pitchFamily="34" charset="0"/>
              <a:cs typeface="Arial" pitchFamily="34" charset="0"/>
            </a:endParaRPr>
          </a:p>
          <a:p>
            <a:r>
              <a:rPr lang="el-GR" sz="2400" dirty="0" smtClean="0">
                <a:latin typeface="Arial" pitchFamily="34" charset="0"/>
                <a:cs typeface="Arial" pitchFamily="34" charset="0"/>
              </a:rPr>
              <a:t>α) Το ζήτημα της πλανητικοποίησης των διεθνών χρηματοοικονομικών.</a:t>
            </a:r>
          </a:p>
          <a:p>
            <a:r>
              <a:rPr lang="el-GR" sz="2400" dirty="0" smtClean="0">
                <a:latin typeface="Arial" pitchFamily="34" charset="0"/>
                <a:cs typeface="Arial" pitchFamily="34" charset="0"/>
              </a:rPr>
              <a:t>β) Αίτια-αιτιατά των χρηματοοικονομικών κρίσεων. </a:t>
            </a:r>
          </a:p>
          <a:p>
            <a:r>
              <a:rPr lang="el-GR" sz="2400" dirty="0" smtClean="0">
                <a:latin typeface="Arial" pitchFamily="34" charset="0"/>
                <a:cs typeface="Arial" pitchFamily="34" charset="0"/>
              </a:rPr>
              <a:t>γ) Η διαμάχη σχετικά με τη ρύθμιση των διεθνών χρηματοοικονομικών.</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7"/>
            <a:ext cx="8424936" cy="6370975"/>
          </a:xfrm>
          <a:prstGeom prst="rect">
            <a:avLst/>
          </a:prstGeom>
        </p:spPr>
        <p:txBody>
          <a:bodyPr wrap="square">
            <a:spAutoFit/>
          </a:bodyPr>
          <a:lstStyle/>
          <a:p>
            <a:r>
              <a:rPr lang="el-GR" sz="2400" b="1" dirty="0" smtClean="0">
                <a:latin typeface="Arial" pitchFamily="34" charset="0"/>
                <a:cs typeface="Arial" pitchFamily="34" charset="0"/>
              </a:rPr>
              <a:t>Το κράτος και οι πολυεθνικές επιχειρήσεις.</a:t>
            </a:r>
            <a:endParaRPr lang="el-GR" sz="2400" dirty="0" smtClean="0">
              <a:latin typeface="Arial" pitchFamily="34" charset="0"/>
              <a:cs typeface="Arial" pitchFamily="34" charset="0"/>
            </a:endParaRPr>
          </a:p>
          <a:p>
            <a:endParaRPr lang="el-GR" sz="2400" dirty="0" smtClean="0">
              <a:latin typeface="Arial" pitchFamily="34" charset="0"/>
              <a:cs typeface="Arial" pitchFamily="34" charset="0"/>
            </a:endParaRPr>
          </a:p>
          <a:p>
            <a:pPr lvl="0" eaLnBrk="0" fontAlgn="base" hangingPunct="0">
              <a:spcBef>
                <a:spcPct val="0"/>
              </a:spcBef>
              <a:spcAft>
                <a:spcPct val="0"/>
              </a:spcAft>
            </a:pP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Οι πολυεθνικές εταιρείες ελέγχουν παραγωγικούς συντελεστές σε περισσότερες από μία χώρες.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Γιατί οι επιχειρήσεις γίνονται πολυεθνικές: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Διάκριση μεταξύ οριζόντιας και κάθετης ολοκλήρωσης;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Μια οριζόντια ολοκληρωμένη πολυεθνική εταιρεία επεκτείνει τις επιχειρήσεις της στο εξωτερικό, παράγοντας το ίδιο προϊόν ή την ίδια γραμμή προϊόντων στις θυγατρικές της εταιρείες σε άλλες χώρες.</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Μια κάθετα ολοκληρωμένη πολυεθνική εταιρεία διαχωρίζει γεωγραφικά τα διαφορετικά στάδια της παραγωγής, με τις εκροές ορισμένων από τις θυγατρικές εταιρείες να λειτουργούν ως εισροές σε άλλες θυγατρικές. Οι</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επιχειρήσεις προχωρούν σε κάθετη ολοκλήρωση για να ελαττώσουν το κόστος παραγωγής, να αποφύγουν την αβεβαιότητα και να μειώσουν τον ανταγωνισμό.</a:t>
            </a:r>
            <a:endParaRPr lang="el-GR" sz="2400"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395536" y="1050690"/>
            <a:ext cx="7632848"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rgbClr val="000000"/>
                </a:solidFill>
                <a:effectLst/>
                <a:latin typeface="Arial" pitchFamily="34" charset="0"/>
                <a:ea typeface="Calibri" pitchFamily="34" charset="0"/>
                <a:cs typeface="Arial" pitchFamily="34" charset="0"/>
              </a:rPr>
              <a:t>Τα βασικά ερωτήματα αφορούν:</a:t>
            </a:r>
          </a:p>
          <a:p>
            <a:pPr marL="0" marR="0" lvl="0" indent="0" algn="l" defTabSz="914400" rtl="0" eaLnBrk="0" fontAlgn="base" latinLnBrk="0" hangingPunct="0">
              <a:lnSpc>
                <a:spcPct val="100000"/>
              </a:lnSpc>
              <a:spcBef>
                <a:spcPct val="0"/>
              </a:spcBef>
              <a:spcAft>
                <a:spcPct val="0"/>
              </a:spcAft>
              <a:buClrTx/>
              <a:buSzTx/>
              <a:buFontTx/>
              <a:buNone/>
              <a:tabLst/>
            </a:pPr>
            <a:r>
              <a:rPr lang="el-GR" sz="2400" dirty="0" smtClean="0">
                <a:solidFill>
                  <a:srgbClr val="000000"/>
                </a:solidFill>
                <a:latin typeface="Arial" pitchFamily="34" charset="0"/>
                <a:ea typeface="Calibri" pitchFamily="34" charset="0"/>
                <a:cs typeface="Arial" pitchFamily="34" charset="0"/>
              </a:rPr>
              <a:t>1. Τη</a:t>
            </a:r>
            <a:r>
              <a:rPr kumimoji="0" lang="el-GR" sz="2400" i="0" u="none" strike="noStrike" cap="none" normalizeH="0" baseline="0" dirty="0" smtClean="0">
                <a:ln>
                  <a:noFill/>
                </a:ln>
                <a:solidFill>
                  <a:srgbClr val="000000"/>
                </a:solidFill>
                <a:effectLst/>
                <a:latin typeface="Arial" pitchFamily="34" charset="0"/>
                <a:ea typeface="Calibri" pitchFamily="34" charset="0"/>
                <a:cs typeface="Arial" pitchFamily="34" charset="0"/>
              </a:rPr>
              <a:t> σημασία της πλανητικοποίησης των επιχειρηματικών δραστηριοτήτων στις εγχώριες και διεθνείς οικονομικές σχέσεις.</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rgbClr val="000000"/>
                </a:solidFill>
                <a:effectLst/>
                <a:latin typeface="Arial" pitchFamily="34" charset="0"/>
                <a:ea typeface="Calibri" pitchFamily="34" charset="0"/>
                <a:cs typeface="Arial" pitchFamily="34" charset="0"/>
              </a:rPr>
              <a:t>2. Δύο ξεχωριστές προσεγγίσεις των πολιτικών οικονομολόγων για την πολυεθνική επιχείρηση.</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rgbClr val="000000"/>
                </a:solidFill>
                <a:effectLst/>
                <a:latin typeface="Arial" pitchFamily="34" charset="0"/>
                <a:ea typeface="Calibri" pitchFamily="34" charset="0"/>
                <a:cs typeface="Arial" pitchFamily="34" charset="0"/>
              </a:rPr>
              <a:t>-Μαρξιστικές θεωρίες.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rgbClr val="000000"/>
                </a:solidFill>
                <a:effectLst/>
                <a:latin typeface="Arial" pitchFamily="34" charset="0"/>
                <a:ea typeface="Calibri" pitchFamily="34" charset="0"/>
                <a:cs typeface="Arial" pitchFamily="34" charset="0"/>
              </a:rPr>
              <a:t>- Ρεαλιστική ερμηνεία: </a:t>
            </a: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Arial" pitchFamily="34" charset="0"/>
                <a:ea typeface="Calibri" pitchFamily="34" charset="0"/>
                <a:cs typeface="Arial" pitchFamily="34" charset="0"/>
              </a:rPr>
              <a:t>3. Οι πολυεθνικές επιχειρήσεις και η διεθνής οικονομία</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Arial" pitchFamily="34" charset="0"/>
                <a:ea typeface="Calibri" pitchFamily="34" charset="0"/>
                <a:cs typeface="Arial" pitchFamily="34" charset="0"/>
              </a:rPr>
              <a:t>4. Η τάση προς την περιφερειοποίηση των επενδύσεων, των υπηρεσιών και της παραγωγής.</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Arial" pitchFamily="34" charset="0"/>
                <a:ea typeface="Calibri" pitchFamily="34" charset="0"/>
                <a:cs typeface="Arial" pitchFamily="34" charset="0"/>
              </a:rPr>
              <a:t>5. Η διαμάχη για την πολυεθνική και το έθνος κράτος.</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400" i="0" u="none" strike="noStrike" cap="none" normalizeH="0" baseline="0" dirty="0" smtClean="0">
                <a:ln>
                  <a:noFill/>
                </a:ln>
                <a:solidFill>
                  <a:schemeClr val="tx1"/>
                </a:solidFill>
                <a:effectLst/>
                <a:latin typeface="Arial" pitchFamily="34" charset="0"/>
                <a:ea typeface="Calibri" pitchFamily="34" charset="0"/>
                <a:cs typeface="Arial" pitchFamily="34" charset="0"/>
              </a:rPr>
              <a:t>6. Συνιστούν απειλή οι πολυεθνικές επιχειρήσεις;</a:t>
            </a:r>
            <a:endParaRPr kumimoji="0" lang="el-GR" sz="240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352928" cy="5632311"/>
          </a:xfrm>
          <a:prstGeom prst="rect">
            <a:avLst/>
          </a:prstGeom>
        </p:spPr>
        <p:txBody>
          <a:bodyPr wrap="square">
            <a:spAutoFit/>
          </a:bodyPr>
          <a:lstStyle/>
          <a:p>
            <a:r>
              <a:rPr lang="el-GR" sz="2400" b="1" dirty="0" smtClean="0">
                <a:latin typeface="Arial" pitchFamily="34" charset="0"/>
                <a:cs typeface="Arial" pitchFamily="34" charset="0"/>
              </a:rPr>
              <a:t>Το έθνος-κράτος στην παγκόσμια οικονομία.</a:t>
            </a:r>
            <a:endParaRPr lang="el-GR" sz="2400" dirty="0" smtClean="0">
              <a:latin typeface="Arial" pitchFamily="34" charset="0"/>
              <a:cs typeface="Arial" pitchFamily="34" charset="0"/>
            </a:endParaRPr>
          </a:p>
          <a:p>
            <a:r>
              <a:rPr lang="el-GR" sz="2400" dirty="0" smtClean="0">
                <a:latin typeface="Arial" pitchFamily="34" charset="0"/>
                <a:cs typeface="Arial" pitchFamily="34" charset="0"/>
              </a:rPr>
              <a:t>α) Ο θρίαμβος του έθνους-κράτους. Η πορεία προς την οικονομική μεγέθυνση και η δημιουργία μιας παγκόσμιας οικονομίας της αγοράς.</a:t>
            </a:r>
          </a:p>
          <a:p>
            <a:r>
              <a:rPr lang="el-GR" sz="2400" dirty="0" smtClean="0">
                <a:latin typeface="Arial" pitchFamily="34" charset="0"/>
                <a:cs typeface="Arial" pitchFamily="34" charset="0"/>
              </a:rPr>
              <a:t>β) Η αλληλεξάρτηση των εθνικών οικονομιών. Αίτια και αιτιατά της περιορισμένης φύσης της οικονομικής παγκοσμιοποίησης.</a:t>
            </a:r>
          </a:p>
          <a:p>
            <a:r>
              <a:rPr lang="el-GR" sz="2400" dirty="0" smtClean="0">
                <a:latin typeface="Arial" pitchFamily="34" charset="0"/>
                <a:cs typeface="Arial" pitchFamily="34" charset="0"/>
              </a:rPr>
              <a:t>γ) Η θεωρία των οικονομικών της ανάπτυξης και η επικράτηση του νεοφιλελευθερισμού.</a:t>
            </a:r>
          </a:p>
          <a:p>
            <a:r>
              <a:rPr lang="el-GR" sz="2400" dirty="0" smtClean="0">
                <a:latin typeface="Arial" pitchFamily="34" charset="0"/>
                <a:cs typeface="Arial" pitchFamily="34" charset="0"/>
              </a:rPr>
              <a:t>δ) Η προοπτική της θεωρίας του «αναπτυξιακού κράτους» που ήρθε να </a:t>
            </a:r>
            <a:r>
              <a:rPr lang="el-GR" sz="2400" dirty="0">
                <a:latin typeface="Arial" pitchFamily="34" charset="0"/>
                <a:cs typeface="Arial" pitchFamily="34" charset="0"/>
              </a:rPr>
              <a:t>αμφισβητήσει τον νεοφιλελευθερισμό, </a:t>
            </a:r>
            <a:r>
              <a:rPr lang="el-GR" sz="2400" dirty="0" smtClean="0">
                <a:latin typeface="Arial" pitchFamily="34" charset="0"/>
                <a:cs typeface="Arial" pitchFamily="34" charset="0"/>
              </a:rPr>
              <a:t> </a:t>
            </a:r>
            <a:r>
              <a:rPr lang="el-GR" sz="2400" dirty="0">
                <a:latin typeface="Arial" pitchFamily="34" charset="0"/>
                <a:cs typeface="Arial" pitchFamily="34" charset="0"/>
              </a:rPr>
              <a:t>υποστηρίζοντας ότι το κράτος έπρεπε </a:t>
            </a:r>
            <a:r>
              <a:rPr lang="el-GR" sz="2400" dirty="0" smtClean="0">
                <a:latin typeface="Arial" pitchFamily="34" charset="0"/>
                <a:cs typeface="Arial" pitchFamily="34" charset="0"/>
              </a:rPr>
              <a:t>να παίξει κεντρικό </a:t>
            </a:r>
            <a:r>
              <a:rPr lang="el-GR" sz="2400" dirty="0">
                <a:latin typeface="Arial" pitchFamily="34" charset="0"/>
                <a:cs typeface="Arial" pitchFamily="34" charset="0"/>
              </a:rPr>
              <a:t>ρόλο στην οικονομική ανάπτυξη. Αποδίδει τη ραγδαία</a:t>
            </a:r>
          </a:p>
          <a:p>
            <a:r>
              <a:rPr lang="el-GR" sz="2400" dirty="0">
                <a:latin typeface="Arial" pitchFamily="34" charset="0"/>
                <a:cs typeface="Arial" pitchFamily="34" charset="0"/>
              </a:rPr>
              <a:t>εκβιομηχάνιση των οικονομιών της Ανατολικής Ασίας </a:t>
            </a:r>
            <a:r>
              <a:rPr lang="el-GR" sz="2400" dirty="0" smtClean="0">
                <a:latin typeface="Arial" pitchFamily="34" charset="0"/>
                <a:cs typeface="Arial" pitchFamily="34" charset="0"/>
              </a:rPr>
              <a:t>(π.χ. Ιαπωνία) στον </a:t>
            </a:r>
            <a:r>
              <a:rPr lang="el-GR" sz="2400" dirty="0">
                <a:latin typeface="Arial" pitchFamily="34" charset="0"/>
                <a:cs typeface="Arial" pitchFamily="34" charset="0"/>
              </a:rPr>
              <a:t>κεντρικό ρόλο </a:t>
            </a:r>
            <a:r>
              <a:rPr lang="el-GR" sz="2400" dirty="0" smtClean="0">
                <a:latin typeface="Arial" pitchFamily="34" charset="0"/>
                <a:cs typeface="Arial" pitchFamily="34" charset="0"/>
              </a:rPr>
              <a:t>του κράτους. </a:t>
            </a:r>
            <a:endParaRPr lang="el-GR" sz="24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8568952" cy="7109639"/>
          </a:xfrm>
          <a:prstGeom prst="rect">
            <a:avLst/>
          </a:prstGeom>
        </p:spPr>
        <p:txBody>
          <a:bodyPr wrap="square">
            <a:spAutoFit/>
          </a:bodyPr>
          <a:lstStyle/>
          <a:p>
            <a:r>
              <a:rPr lang="el-GR" sz="2400" b="1" dirty="0" smtClean="0">
                <a:latin typeface="Arial" pitchFamily="34" charset="0"/>
                <a:cs typeface="Arial" pitchFamily="34" charset="0"/>
              </a:rPr>
              <a:t>Διεθνής Οικονομική Διακυβέρνηση.</a:t>
            </a:r>
            <a:endParaRPr lang="el-GR" sz="2400" dirty="0" smtClean="0">
              <a:latin typeface="Arial" pitchFamily="34" charset="0"/>
              <a:cs typeface="Arial" pitchFamily="34" charset="0"/>
            </a:endParaRPr>
          </a:p>
          <a:p>
            <a:r>
              <a:rPr lang="el-GR" sz="2400" dirty="0" smtClean="0">
                <a:latin typeface="Arial" pitchFamily="34" charset="0"/>
                <a:cs typeface="Arial" pitchFamily="34" charset="0"/>
              </a:rPr>
              <a:t>Τρεις θεωρητικές προοπτικές για τις αιτίες της διακυβέρνησης του διεθνούς οικονομικού συστήματος.</a:t>
            </a:r>
          </a:p>
          <a:p>
            <a:r>
              <a:rPr lang="el-GR" sz="2400" dirty="0">
                <a:latin typeface="Arial" pitchFamily="34" charset="0"/>
                <a:cs typeface="Arial" pitchFamily="34" charset="0"/>
              </a:rPr>
              <a:t> </a:t>
            </a:r>
            <a:r>
              <a:rPr lang="el-GR" sz="2400" dirty="0" smtClean="0">
                <a:latin typeface="Arial" pitchFamily="34" charset="0"/>
                <a:cs typeface="Arial" pitchFamily="34" charset="0"/>
              </a:rPr>
              <a:t>Α</a:t>
            </a:r>
            <a:r>
              <a:rPr lang="el-GR" sz="2400" dirty="0">
                <a:latin typeface="Arial" pitchFamily="34" charset="0"/>
                <a:cs typeface="Arial" pitchFamily="34" charset="0"/>
              </a:rPr>
              <a:t>) ο </a:t>
            </a:r>
            <a:r>
              <a:rPr lang="el-GR" sz="2400" b="1" dirty="0">
                <a:latin typeface="Arial" pitchFamily="34" charset="0"/>
                <a:cs typeface="Arial" pitchFamily="34" charset="0"/>
              </a:rPr>
              <a:t>νεοφιλελεύθερος ινστιτουσιοναλισμός</a:t>
            </a:r>
            <a:r>
              <a:rPr lang="el-GR" sz="2400" dirty="0">
                <a:latin typeface="Arial" pitchFamily="34" charset="0"/>
                <a:cs typeface="Arial" pitchFamily="34" charset="0"/>
              </a:rPr>
              <a:t>, </a:t>
            </a:r>
            <a:r>
              <a:rPr lang="el-GR" sz="2400" dirty="0" smtClean="0">
                <a:latin typeface="Arial" pitchFamily="34" charset="0"/>
                <a:cs typeface="Arial" pitchFamily="34" charset="0"/>
              </a:rPr>
              <a:t>συνεχίζει να αποδέχεται </a:t>
            </a:r>
            <a:r>
              <a:rPr lang="el-GR" sz="2400" dirty="0">
                <a:latin typeface="Arial" pitchFamily="34" charset="0"/>
                <a:cs typeface="Arial" pitchFamily="34" charset="0"/>
              </a:rPr>
              <a:t>τη σημασία του κράτους και πιστεύει ότι τα επίσημα </a:t>
            </a:r>
            <a:r>
              <a:rPr lang="el-GR" sz="2400" dirty="0" smtClean="0">
                <a:latin typeface="Arial" pitchFamily="34" charset="0"/>
                <a:cs typeface="Arial" pitchFamily="34" charset="0"/>
              </a:rPr>
              <a:t>διεθνή καθεστώτα </a:t>
            </a:r>
            <a:r>
              <a:rPr lang="el-GR" sz="2400" dirty="0">
                <a:latin typeface="Arial" pitchFamily="34" charset="0"/>
                <a:cs typeface="Arial" pitchFamily="34" charset="0"/>
              </a:rPr>
              <a:t>και οι θεσμοί είναι απαραίτητοι</a:t>
            </a:r>
            <a:r>
              <a:rPr lang="el-GR" sz="2400" dirty="0" smtClean="0">
                <a:latin typeface="Arial" pitchFamily="34" charset="0"/>
                <a:cs typeface="Arial" pitchFamily="34" charset="0"/>
              </a:rPr>
              <a:t>. Παράδειγμα μεταρρύθμισης </a:t>
            </a:r>
            <a:r>
              <a:rPr lang="el-GR" sz="2400" dirty="0">
                <a:latin typeface="Arial" pitchFamily="34" charset="0"/>
                <a:cs typeface="Arial" pitchFamily="34" charset="0"/>
              </a:rPr>
              <a:t>ενός διεθνούς θεσμού αποτελεί η αντικατάσταση της </a:t>
            </a:r>
            <a:r>
              <a:rPr lang="el-GR" sz="2400" dirty="0" smtClean="0">
                <a:latin typeface="Arial" pitchFamily="34" charset="0"/>
                <a:cs typeface="Arial" pitchFamily="34" charset="0"/>
              </a:rPr>
              <a:t>GATT από </a:t>
            </a:r>
            <a:r>
              <a:rPr lang="el-GR" sz="2400" dirty="0">
                <a:latin typeface="Arial" pitchFamily="34" charset="0"/>
                <a:cs typeface="Arial" pitchFamily="34" charset="0"/>
              </a:rPr>
              <a:t>τον ΠΟΕ το 1995.</a:t>
            </a:r>
          </a:p>
          <a:p>
            <a:r>
              <a:rPr lang="el-GR" sz="2400" dirty="0">
                <a:latin typeface="Arial" pitchFamily="34" charset="0"/>
                <a:cs typeface="Arial" pitchFamily="34" charset="0"/>
              </a:rPr>
              <a:t>Ωστόσο αυτή η προσέγγιση έχει πολλούς περιορισμούς.</a:t>
            </a:r>
          </a:p>
          <a:p>
            <a:r>
              <a:rPr lang="el-GR" sz="2400" dirty="0">
                <a:latin typeface="Arial" pitchFamily="34" charset="0"/>
                <a:cs typeface="Arial" pitchFamily="34" charset="0"/>
              </a:rPr>
              <a:t>1)Το επιτακτικό πρόβλημα των διεθνών θεσμών είναι το δημοκρατικό </a:t>
            </a:r>
            <a:r>
              <a:rPr lang="el-GR" sz="2400" dirty="0" smtClean="0">
                <a:latin typeface="Arial" pitchFamily="34" charset="0"/>
                <a:cs typeface="Arial" pitchFamily="34" charset="0"/>
              </a:rPr>
              <a:t>τους έλλειμμα</a:t>
            </a:r>
            <a:r>
              <a:rPr lang="el-GR" sz="2400" dirty="0">
                <a:latin typeface="Arial" pitchFamily="34" charset="0"/>
                <a:cs typeface="Arial" pitchFamily="34" charset="0"/>
              </a:rPr>
              <a:t>, δηλαδή ότι δεν είναι υπόλογοι σε κάποιο δημοκρατικό </a:t>
            </a:r>
            <a:r>
              <a:rPr lang="el-GR" sz="2400" dirty="0" smtClean="0">
                <a:latin typeface="Arial" pitchFamily="34" charset="0"/>
                <a:cs typeface="Arial" pitchFamily="34" charset="0"/>
              </a:rPr>
              <a:t>εκλογικό σώμα</a:t>
            </a:r>
            <a:r>
              <a:rPr lang="el-GR" sz="2400" dirty="0">
                <a:latin typeface="Arial" pitchFamily="34" charset="0"/>
                <a:cs typeface="Arial" pitchFamily="34" charset="0"/>
              </a:rPr>
              <a:t>.</a:t>
            </a:r>
          </a:p>
          <a:p>
            <a:r>
              <a:rPr lang="el-GR" sz="2400" dirty="0">
                <a:latin typeface="Arial" pitchFamily="34" charset="0"/>
                <a:cs typeface="Arial" pitchFamily="34" charset="0"/>
              </a:rPr>
              <a:t>2) </a:t>
            </a:r>
            <a:r>
              <a:rPr lang="el-GR" sz="2400" dirty="0" smtClean="0">
                <a:latin typeface="Arial" pitchFamily="34" charset="0"/>
                <a:cs typeface="Arial" pitchFamily="34" charset="0"/>
              </a:rPr>
              <a:t>Αυτό συνδέεται </a:t>
            </a:r>
            <a:r>
              <a:rPr lang="el-GR" sz="2400" dirty="0">
                <a:latin typeface="Arial" pitchFamily="34" charset="0"/>
                <a:cs typeface="Arial" pitchFamily="34" charset="0"/>
              </a:rPr>
              <a:t>στενά και το χάσμα που υπάρχει </a:t>
            </a:r>
            <a:r>
              <a:rPr lang="el-GR" sz="2400" dirty="0" smtClean="0">
                <a:latin typeface="Arial" pitchFamily="34" charset="0"/>
                <a:cs typeface="Arial" pitchFamily="34" charset="0"/>
              </a:rPr>
              <a:t>ανάμεσα στην </a:t>
            </a:r>
            <a:r>
              <a:rPr lang="el-GR" sz="2400" dirty="0">
                <a:latin typeface="Arial" pitchFamily="34" charset="0"/>
                <a:cs typeface="Arial" pitchFamily="34" charset="0"/>
              </a:rPr>
              <a:t>αρμοδιότητα των υφιστάμενων θεσμών και στη </a:t>
            </a:r>
            <a:r>
              <a:rPr lang="el-GR" sz="2400" dirty="0" smtClean="0">
                <a:latin typeface="Arial" pitchFamily="34" charset="0"/>
                <a:cs typeface="Arial" pitchFamily="34" charset="0"/>
              </a:rPr>
              <a:t>μεταβαλλόμενη κατανομή </a:t>
            </a:r>
            <a:r>
              <a:rPr lang="el-GR" sz="2400" dirty="0">
                <a:latin typeface="Arial" pitchFamily="34" charset="0"/>
                <a:cs typeface="Arial" pitchFamily="34" charset="0"/>
              </a:rPr>
              <a:t>της ισχύος στο διεθνές </a:t>
            </a:r>
            <a:r>
              <a:rPr lang="el-GR" sz="2400" dirty="0" smtClean="0">
                <a:latin typeface="Arial" pitchFamily="34" charset="0"/>
                <a:cs typeface="Arial" pitchFamily="34" charset="0"/>
              </a:rPr>
              <a:t> σύστημα</a:t>
            </a:r>
            <a:r>
              <a:rPr lang="el-GR" sz="2400" dirty="0">
                <a:latin typeface="Arial" pitchFamily="34" charset="0"/>
                <a:cs typeface="Arial" pitchFamily="34" charset="0"/>
              </a:rPr>
              <a:t>. </a:t>
            </a:r>
            <a:endParaRPr lang="el-GR" sz="2400" dirty="0" smtClean="0">
              <a:latin typeface="Arial" pitchFamily="34" charset="0"/>
              <a:cs typeface="Arial" pitchFamily="34" charset="0"/>
            </a:endParaRPr>
          </a:p>
          <a:p>
            <a:r>
              <a:rPr lang="el-GR" sz="2400" dirty="0">
                <a:latin typeface="Arial" pitchFamily="34" charset="0"/>
                <a:cs typeface="Arial" pitchFamily="34" charset="0"/>
              </a:rPr>
              <a:t>3) Θεσμική μεταρρύθμιση. Πολλοί πιστεύουν ότι οι διεθνείς </a:t>
            </a:r>
            <a:r>
              <a:rPr lang="el-GR" sz="2400" dirty="0" smtClean="0">
                <a:latin typeface="Arial" pitchFamily="34" charset="0"/>
                <a:cs typeface="Arial" pitchFamily="34" charset="0"/>
              </a:rPr>
              <a:t>οικονομικοί οργανισμοί </a:t>
            </a:r>
            <a:r>
              <a:rPr lang="el-GR" sz="2400" dirty="0">
                <a:latin typeface="Arial" pitchFamily="34" charset="0"/>
                <a:cs typeface="Arial" pitchFamily="34" charset="0"/>
              </a:rPr>
              <a:t>θα πρέπει να μεταρρυθμιστούν λόγω των αλλαγών </a:t>
            </a:r>
            <a:r>
              <a:rPr lang="el-GR" sz="2400" dirty="0" smtClean="0">
                <a:latin typeface="Arial" pitchFamily="34" charset="0"/>
                <a:cs typeface="Arial" pitchFamily="34" charset="0"/>
              </a:rPr>
              <a:t>πουσημειώθηκαν στην </a:t>
            </a:r>
            <a:r>
              <a:rPr lang="el-GR" sz="2400" dirty="0">
                <a:latin typeface="Arial" pitchFamily="34" charset="0"/>
                <a:cs typeface="Arial" pitchFamily="34" charset="0"/>
              </a:rPr>
              <a:t>παγκόσμιας </a:t>
            </a:r>
            <a:r>
              <a:rPr lang="el-GR" sz="2400" dirty="0" smtClean="0">
                <a:latin typeface="Arial" pitchFamily="34" charset="0"/>
                <a:cs typeface="Arial" pitchFamily="34" charset="0"/>
              </a:rPr>
              <a:t>οικονομία.</a:t>
            </a:r>
            <a:endParaRPr lang="el-GR" sz="2400" dirty="0">
              <a:latin typeface="Arial" pitchFamily="34" charset="0"/>
              <a:cs typeface="Arial" pitchFamily="34" charset="0"/>
            </a:endParaRPr>
          </a:p>
          <a:p>
            <a:endParaRPr lang="el-GR" sz="2400" dirty="0" smtClean="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1021109"/>
            <a:ext cx="4572000" cy="8956298"/>
          </a:xfrm>
          <a:prstGeom prst="rect">
            <a:avLst/>
          </a:prstGeom>
        </p:spPr>
        <p:txBody>
          <a:bodyPr>
            <a:spAutoFit/>
          </a:bodyPr>
          <a:lstStyle/>
          <a:p>
            <a:endParaRPr lang="el-GR" dirty="0" smtClean="0"/>
          </a:p>
          <a:p>
            <a:endParaRPr lang="el-GR" dirty="0" smtClean="0">
              <a:latin typeface="Arial" pitchFamily="34" charset="0"/>
              <a:cs typeface="Arial" pitchFamily="34" charset="0"/>
            </a:endParaRPr>
          </a:p>
          <a:p>
            <a:r>
              <a:rPr lang="el-GR" dirty="0" smtClean="0">
                <a:latin typeface="Arial" pitchFamily="34" charset="0"/>
                <a:cs typeface="Arial" pitchFamily="34" charset="0"/>
              </a:rPr>
              <a:t>3) Θεσμική μεταρρύθμιση. Πολλοί πιστεύουν ότι οι διεθνείς οικονομικοί</a:t>
            </a:r>
          </a:p>
          <a:p>
            <a:r>
              <a:rPr lang="el-GR" dirty="0" smtClean="0">
                <a:latin typeface="Arial" pitchFamily="34" charset="0"/>
                <a:cs typeface="Arial" pitchFamily="34" charset="0"/>
              </a:rPr>
              <a:t>οργανισμοί θα πρέπει να μεταρρυθμιστούν λόγω των αλλαγών που</a:t>
            </a:r>
          </a:p>
          <a:p>
            <a:r>
              <a:rPr lang="el-GR" dirty="0" smtClean="0">
                <a:latin typeface="Arial" pitchFamily="34" charset="0"/>
                <a:cs typeface="Arial" pitchFamily="34" charset="0"/>
              </a:rPr>
              <a:t>σημειώθηκαν στη φύση της παγκόσμιας οικονομίας.</a:t>
            </a:r>
          </a:p>
          <a:p>
            <a:endParaRPr lang="el-GR" dirty="0" smtClean="0"/>
          </a:p>
          <a:p>
            <a:r>
              <a:rPr lang="el-GR" dirty="0" smtClean="0"/>
              <a:t>Β) ο </a:t>
            </a:r>
            <a:r>
              <a:rPr lang="el-GR" b="1" dirty="0" smtClean="0"/>
              <a:t>νέο μεσαιωνισμός, </a:t>
            </a:r>
            <a:r>
              <a:rPr lang="el-GR" dirty="0" smtClean="0"/>
              <a:t>βασίζεται στην υπόθεση ότι ο κόσμος βιώνει το</a:t>
            </a:r>
          </a:p>
          <a:p>
            <a:r>
              <a:rPr lang="el-GR" dirty="0" smtClean="0"/>
              <a:t>τέλος της εθνικής κυριαρχίας απορρίπτει την ιδέα μιας φιλελεύθερης</a:t>
            </a:r>
          </a:p>
          <a:p>
            <a:r>
              <a:rPr lang="el-GR" dirty="0" smtClean="0"/>
              <a:t>οικονομίας. Προδηλώνει ότι κράτος και το σύστημα κρατών έχουν</a:t>
            </a:r>
          </a:p>
          <a:p>
            <a:r>
              <a:rPr lang="el-GR" dirty="0" smtClean="0"/>
              <a:t>υπονομευτεί από τις οικονομικές, τεχνολογικές και άλλες εξελίξεις και ότι</a:t>
            </a:r>
          </a:p>
          <a:p>
            <a:r>
              <a:rPr lang="el-GR" dirty="0" smtClean="0"/>
              <a:t>έχουν επισκιαστεί από μη κυβερνητικούς παράγοντες και την εμφάνιση μιας</a:t>
            </a:r>
          </a:p>
          <a:p>
            <a:r>
              <a:rPr lang="el-GR" dirty="0" smtClean="0"/>
              <a:t>διεθνούς κοινωνίας πολιτών. Αυτές οι αλλαγές διαβρώνουν τους ιεραρχικούς</a:t>
            </a:r>
          </a:p>
          <a:p>
            <a:r>
              <a:rPr lang="el-GR" dirty="0" smtClean="0"/>
              <a:t>οργανισμούς και υπονομεύουν τις συγκεντρωτικές δομές εξουσίας, με</a:t>
            </a:r>
          </a:p>
          <a:p>
            <a:r>
              <a:rPr lang="el-GR" dirty="0" smtClean="0"/>
              <a:t>συνεπαγόμενο να αντικαθίσταται ή άλλοτε κυρίαρχη ιεραρχική τάξη των</a:t>
            </a:r>
          </a:p>
          <a:p>
            <a:r>
              <a:rPr lang="el-GR" dirty="0" smtClean="0"/>
              <a:t>εθνών-κρατών από οριζόντια δίκτυα κρατών, εθελοντικές οργανώσεις και</a:t>
            </a:r>
          </a:p>
          <a:p>
            <a:r>
              <a:rPr lang="el-GR" dirty="0" smtClean="0"/>
              <a:t>διεθνείς θεσμούς. Αυτή η εξέλιξη οδηγεί με τη σειρά της στην επίλυση των</a:t>
            </a:r>
          </a:p>
          <a:p>
            <a:r>
              <a:rPr lang="el-GR" dirty="0" smtClean="0"/>
              <a:t>προβλημάτων μέσω της συνεργασίας και των ενδιαφερομένων ατόμων-</a:t>
            </a:r>
          </a:p>
          <a:p>
            <a:r>
              <a:rPr lang="el-GR" dirty="0" smtClean="0"/>
              <a:t>ομάδων του κόσμου.__</a:t>
            </a:r>
          </a:p>
        </p:txBody>
      </p:sp>
      <p:sp>
        <p:nvSpPr>
          <p:cNvPr id="3" name="Rectangle 2"/>
          <p:cNvSpPr/>
          <p:nvPr/>
        </p:nvSpPr>
        <p:spPr>
          <a:xfrm>
            <a:off x="611560" y="548680"/>
            <a:ext cx="8064896" cy="3416320"/>
          </a:xfrm>
          <a:prstGeom prst="rect">
            <a:avLst/>
          </a:prstGeom>
        </p:spPr>
        <p:txBody>
          <a:bodyPr wrap="square">
            <a:spAutoFit/>
          </a:bodyPr>
          <a:lstStyle/>
          <a:p>
            <a:pPr lvl="0" fontAlgn="base">
              <a:spcBef>
                <a:spcPct val="0"/>
              </a:spcBef>
              <a:spcAft>
                <a:spcPct val="0"/>
              </a:spcAft>
            </a:pP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Β) ο </a:t>
            </a:r>
            <a:r>
              <a:rPr kumimoji="0" lang="el-GR" sz="2400" b="1" i="0" u="none" strike="noStrike" cap="none" normalizeH="0" baseline="0" dirty="0" smtClean="0">
                <a:ln>
                  <a:noFill/>
                </a:ln>
                <a:solidFill>
                  <a:srgbClr val="000000"/>
                </a:solidFill>
                <a:effectLst/>
                <a:latin typeface="Arial" pitchFamily="34" charset="0"/>
                <a:ea typeface="Calibri" pitchFamily="34" charset="0"/>
                <a:cs typeface="Arial" pitchFamily="34" charset="0"/>
              </a:rPr>
              <a:t>νέο μεσαιωνισμός, </a:t>
            </a: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βασίζεται στην υπόθεση ότι ο κόσμος βιώνει το τέλος της εθνικής κυριαρχίας απορρίπτει την ιδέα μιας φιλελεύθερης οικονομίας. Προδηλώνει ότι κράτος και το σύστημα κρατών έχουν υπονομευτεί από τις οικονομικές, τεχνολογικές και άλλες εξελίξεις και ότι</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l-GR" sz="2400" b="0" i="0" u="none" strike="noStrike" cap="none" normalizeH="0" baseline="0" dirty="0" smtClean="0">
                <a:ln>
                  <a:noFill/>
                </a:ln>
                <a:solidFill>
                  <a:srgbClr val="000000"/>
                </a:solidFill>
                <a:effectLst/>
                <a:latin typeface="Arial" pitchFamily="34" charset="0"/>
                <a:ea typeface="Calibri" pitchFamily="34" charset="0"/>
                <a:cs typeface="Arial" pitchFamily="34" charset="0"/>
              </a:rPr>
              <a:t>έχουν επισκιαστεί από μη κυβερνητικούς παράγοντες και την εμφάνιση μιας διεθνούς κοινωνίας πολιτών. Αυτές οι αλλαγές διαβρώνουν τους ιεραρχικούς οργανισμούς και υπονομεύουν τις συγκεντρωτικές δομές εξουσίας.  </a:t>
            </a:r>
            <a:endParaRPr kumimoji="0" lang="el-GR"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72</TotalTime>
  <Words>843</Words>
  <Application>Microsoft Office PowerPoint</Application>
  <PresentationFormat>Προβολή στην οθόνη (4:3)</PresentationFormat>
  <Paragraphs>74</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Flow</vt:lpstr>
      <vt:lpstr>Εισαγωγή στη Διεθνή Πολιτική Οικονομία</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 Διεθνή Πολιτική Οικονομία</dc:title>
  <dc:creator>Ελένη</dc:creator>
  <cp:lastModifiedBy>Χρήστης των Windows</cp:lastModifiedBy>
  <cp:revision>8</cp:revision>
  <dcterms:created xsi:type="dcterms:W3CDTF">2014-10-03T08:02:11Z</dcterms:created>
  <dcterms:modified xsi:type="dcterms:W3CDTF">2022-02-25T11:11:14Z</dcterms:modified>
</cp:coreProperties>
</file>