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389" r:id="rId5"/>
    <p:sldId id="390" r:id="rId6"/>
    <p:sldId id="391" r:id="rId7"/>
    <p:sldId id="367" r:id="rId8"/>
    <p:sldId id="368" r:id="rId9"/>
    <p:sldId id="393" r:id="rId10"/>
    <p:sldId id="398" r:id="rId11"/>
    <p:sldId id="399" r:id="rId12"/>
    <p:sldId id="401" r:id="rId13"/>
    <p:sldId id="3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B1F"/>
    <a:srgbClr val="18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0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13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6BA-D6F8-7B4A-85FB-7D2C30FCBDD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34CD-C043-3F44-B5E6-9E1B6AE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34CD-C043-3F44-B5E6-9E1B6AE4D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1827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1737360"/>
            <a:ext cx="3657600" cy="350996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algn="ctr">
              <a:defRPr sz="3600" b="0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0" y="0"/>
            <a:ext cx="3657600" cy="1655762"/>
          </a:xfrm>
          <a:ln>
            <a:noFill/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>
            <a:lvl1pPr>
              <a:buClr>
                <a:srgbClr val="873B1F"/>
              </a:buClr>
              <a:defRPr sz="2000"/>
            </a:lvl1pPr>
            <a:lvl2pPr marL="457200" indent="-228600">
              <a:buFont typeface=".AppleSystemUIFont" charset="-120"/>
              <a:buChar char="–"/>
              <a:defRPr sz="1800"/>
            </a:lvl2pPr>
            <a:lvl3pPr>
              <a:buClr>
                <a:srgbClr val="873B1F"/>
              </a:buClr>
              <a:defRPr sz="1600"/>
            </a:lvl3pPr>
            <a:lvl4pPr marL="915988" indent="-228600">
              <a:buFont typeface=".AppleSystemUIFont" charset="-120"/>
              <a:buChar char="–"/>
              <a:defRPr sz="1400"/>
            </a:lvl4pPr>
            <a:lvl5pPr>
              <a:buClr>
                <a:srgbClr val="873B1F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495275"/>
            <a:ext cx="743886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99" y="6495275"/>
            <a:ext cx="41147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1827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BB7F014-2DB4-4D49-99B4-59FA1294E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solidFill>
            <a:srgbClr val="182752"/>
          </a:solidFill>
        </p:spPr>
        <p:txBody>
          <a:bodyPr vert="horz" lIns="45720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81328"/>
            <a:ext cx="7886700" cy="46988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7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59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6175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5.png"/><Relationship Id="rId7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State-Space </a:t>
            </a:r>
            <a:br>
              <a:rPr lang="en-US" dirty="0"/>
            </a:br>
            <a:r>
              <a:rPr lang="en-US" dirty="0"/>
              <a:t>Models for </a:t>
            </a:r>
            <a:br>
              <a:rPr lang="en-US" dirty="0"/>
            </a:br>
            <a:r>
              <a:rPr lang="en-US" dirty="0"/>
              <a:t>Time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5712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Model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81328"/>
                <a:ext cx="7543800" cy="3408625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873B1F"/>
                    </a:solidFill>
                  </a:rPr>
                  <a:t>Information Criteria</a:t>
                </a:r>
              </a:p>
              <a:p>
                <a:pPr marL="0" indent="0">
                  <a:buNone/>
                </a:pPr>
                <a:r>
                  <a:rPr lang="en-US" sz="1800" dirty="0"/>
                  <a:t>Select the model with the minimum value of the Information Criterion:</a:t>
                </a:r>
              </a:p>
              <a:p>
                <a:pPr marL="0" indent="0" algn="ctr">
                  <a:buNone/>
                </a:pPr>
                <a:r>
                  <a:rPr lang="en-US" sz="1800" i="1" dirty="0"/>
                  <a:t>IC</a:t>
                </a:r>
                <a:r>
                  <a:rPr lang="en-US" sz="1800" dirty="0"/>
                  <a:t> = ln(</a:t>
                </a:r>
                <a:r>
                  <a:rPr lang="en-US" sz="1800" i="1" dirty="0"/>
                  <a:t>MSE</a:t>
                </a:r>
                <a:r>
                  <a:rPr lang="en-US" sz="1800" dirty="0"/>
                  <a:t>) + </a:t>
                </a:r>
                <a:r>
                  <a:rPr lang="en-US" sz="1800" i="1" dirty="0" err="1"/>
                  <a:t>pQ</a:t>
                </a:r>
                <a:r>
                  <a:rPr lang="en-US" sz="1800" dirty="0"/>
                  <a:t>(</a:t>
                </a:r>
                <a:r>
                  <a:rPr lang="en-US" sz="1800" i="1" dirty="0"/>
                  <a:t>n</a:t>
                </a:r>
                <a:r>
                  <a:rPr lang="en-US" sz="1800" dirty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/>
                  <a:t>When the model involves a transformation, we transform back to the original units before calculating the IC. This procedure is heuristic in that it is not justified theoretically, but proves to be a useful comparative measure when different transformations (or none) are to be evaluated.</a:t>
                </a:r>
              </a:p>
              <a:p>
                <a:pPr marL="0" indent="0">
                  <a:spcBef>
                    <a:spcPts val="1600"/>
                  </a:spcBef>
                  <a:buNone/>
                </a:pPr>
                <a:r>
                  <a:rPr lang="en-US" sz="1800" dirty="0" err="1"/>
                  <a:t>Akaike’s</a:t>
                </a:r>
                <a:r>
                  <a:rPr lang="en-US" sz="1800" dirty="0"/>
                  <a:t> information criterion (</a:t>
                </a:r>
                <a:r>
                  <a:rPr lang="en-US" sz="1800" i="1" dirty="0"/>
                  <a:t>AIC</a:t>
                </a:r>
                <a:r>
                  <a:rPr lang="en-US" sz="1800" dirty="0"/>
                  <a:t>; </a:t>
                </a:r>
                <a:r>
                  <a:rPr lang="en-US" sz="1800" dirty="0" err="1"/>
                  <a:t>Akaike</a:t>
                </a:r>
                <a:r>
                  <a:rPr lang="en-US" sz="1800" dirty="0"/>
                  <a:t>, 1971):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charset="0"/>
                      </a:rPr>
                      <m:t>=2/</m:t>
                    </m:r>
                    <m:r>
                      <a:rPr lang="en-US" sz="1800" b="0" i="1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Bayesian information criterion (</a:t>
                </a:r>
                <a:r>
                  <a:rPr lang="en-US" sz="1800" i="1" dirty="0"/>
                  <a:t>BIC</a:t>
                </a:r>
                <a:r>
                  <a:rPr lang="en-US" sz="1800" dirty="0"/>
                  <a:t>; Schwartz, 1978):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charset="0"/>
                      </a:rPr>
                      <m:t>ln</m:t>
                    </m:r>
                    <m:r>
                      <a:rPr lang="en-US" sz="1800" b="0" i="1" smtClean="0">
                        <a:latin typeface="Cambria Math" charset="0"/>
                      </a:rPr>
                      <m:t>⁡(</m:t>
                    </m:r>
                    <m:r>
                      <a:rPr lang="en-US" sz="1800" b="0" i="1" smtClean="0">
                        <a:latin typeface="Cambria Math" charset="0"/>
                      </a:rPr>
                      <m:t>𝑛</m:t>
                    </m:r>
                    <m:r>
                      <a:rPr lang="en-US" sz="1800" b="0" i="1" smtClean="0">
                        <a:latin typeface="Cambria Math" charset="0"/>
                      </a:rPr>
                      <m:t>)/</m:t>
                    </m:r>
                    <m:r>
                      <a:rPr lang="en-US" sz="1800" i="1">
                        <a:latin typeface="Cambria Math" charset="0"/>
                      </a:rPr>
                      <m:t>𝑛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Bias corrected </a:t>
                </a:r>
                <a:r>
                  <a:rPr lang="en-US" sz="1800" i="1" dirty="0"/>
                  <a:t>AIC</a:t>
                </a:r>
                <a:r>
                  <a:rPr lang="en-US" sz="1800" dirty="0"/>
                  <a:t> (</a:t>
                </a:r>
                <a:r>
                  <a:rPr lang="en-US" sz="1800" i="1" dirty="0"/>
                  <a:t>AICC</a:t>
                </a:r>
                <a:r>
                  <a:rPr lang="en-US" sz="1800" dirty="0"/>
                  <a:t>; </a:t>
                </a:r>
                <a:r>
                  <a:rPr lang="en-US" sz="1800" dirty="0" err="1"/>
                  <a:t>Sugiura</a:t>
                </a:r>
                <a:r>
                  <a:rPr lang="en-US" sz="1800" dirty="0"/>
                  <a:t>, 1978):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 charset="0"/>
                      </a:rPr>
                      <m:t>=2/</m:t>
                    </m:r>
                    <m:r>
                      <a:rPr lang="en-US" sz="1800" b="0" i="1" smtClean="0">
                        <a:latin typeface="Cambria Math" charset="0"/>
                      </a:rPr>
                      <m:t>(</m:t>
                    </m:r>
                    <m:r>
                      <a:rPr lang="en-US" sz="1800" i="1">
                        <a:latin typeface="Cambria Math" charset="0"/>
                      </a:rPr>
                      <m:t>𝑛</m:t>
                    </m:r>
                    <m:r>
                      <a:rPr lang="en-US" sz="1800" b="0" i="1" smtClean="0">
                        <a:latin typeface="Cambria Math" charset="0"/>
                      </a:rPr>
                      <m:t>–</m:t>
                    </m:r>
                    <m:r>
                      <a:rPr lang="en-US" sz="1800" b="0" i="1" smtClean="0">
                        <a:latin typeface="Cambria Math" charset="0"/>
                      </a:rPr>
                      <m:t>𝑝</m:t>
                    </m:r>
                    <m:r>
                      <a:rPr lang="en-US" sz="1800" b="0" i="1" smtClean="0">
                        <a:latin typeface="Cambria Math" charset="0"/>
                      </a:rPr>
                      <m:t>–1)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81328"/>
                <a:ext cx="7543800" cy="3408625"/>
              </a:xfrm>
              <a:blipFill>
                <a:blip r:embed="rId2"/>
                <a:stretch>
                  <a:fillRect l="-2102" t="-3041" r="-2668" b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5799" y="5303663"/>
            <a:ext cx="7438869" cy="677108"/>
          </a:xfrm>
          <a:prstGeom prst="rect">
            <a:avLst/>
          </a:prstGeom>
          <a:solidFill>
            <a:srgbClr val="873B1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0" tIns="91440" rIns="182880" bIns="91440" anchor="ctr" anchorCtr="0">
            <a:spAutoFit/>
          </a:bodyPr>
          <a:lstStyle/>
          <a:p>
            <a:pPr defTabSz="1047750" eaLnBrk="0" hangingPunct="0"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Note that different programs formulate these criteria in somewhat different ways. The numbers change but the relative ordering of the models should not.</a:t>
            </a:r>
            <a:endParaRPr lang="en-GB" sz="1600" u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6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Model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Information Criteria: Netflix Sample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798" y="1914506"/>
            <a:ext cx="73609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30288" indent="-1030288"/>
            <a:r>
              <a:rPr lang="en-US" sz="1600" b="1" dirty="0">
                <a:solidFill>
                  <a:srgbClr val="182752"/>
                </a:solidFill>
                <a:latin typeface="Arial" charset="0"/>
                <a:ea typeface="Arial" charset="0"/>
                <a:cs typeface="Arial" charset="0"/>
              </a:rPr>
              <a:t>Table 5.6 	</a:t>
            </a:r>
            <a:r>
              <a:rPr lang="en-US" sz="1600" b="1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Values of the AIC and BIC Criteria for Different Models for the Netflix Data</a:t>
            </a:r>
            <a:endParaRPr lang="en-US" sz="1600" i="1" dirty="0">
              <a:solidFill>
                <a:srgbClr val="873B1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2476210"/>
            <a:ext cx="6910614" cy="2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0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Outliers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81328"/>
                <a:ext cx="7543800" cy="4443268"/>
              </a:xfrm>
            </p:spPr>
            <p:txBody>
              <a:bodyPr>
                <a:spAutoFit/>
              </a:bodyPr>
              <a:lstStyle/>
              <a:p>
                <a:pPr marL="233363" indent="-233363">
                  <a:buFont typeface="+mj-lt"/>
                  <a:buAutoNum type="arabicPeriod"/>
                </a:pPr>
                <a:r>
                  <a:rPr lang="en-US" sz="1600" dirty="0"/>
                  <a:t>Plot the </a:t>
                </a:r>
                <a:r>
                  <a:rPr lang="en-US" sz="1600" i="1" dirty="0"/>
                  <a:t>Z</a:t>
                </a:r>
                <a:r>
                  <a:rPr lang="en-US" sz="1600" dirty="0"/>
                  <a:t>-scores for the original series and for the first differences; </a:t>
                </a:r>
              </a:p>
              <a:p>
                <a:pPr marL="233363" indent="-233363">
                  <a:buNone/>
                </a:pPr>
                <a:r>
                  <a:rPr lang="en-US" sz="1600" dirty="0"/>
                  <a:t>	That is,                               </a:t>
                </a:r>
              </a:p>
              <a:p>
                <a:pPr marL="233363" indent="-233363">
                  <a:buNone/>
                </a:pPr>
                <a:endParaRPr lang="en-US" sz="1600" dirty="0"/>
              </a:p>
              <a:p>
                <a:pPr marL="233363" indent="-233363">
                  <a:buNone/>
                </a:pPr>
                <a:r>
                  <a:rPr lang="en-US" sz="1600" dirty="0"/>
                  <a:t>	and the equivalent in first differences. The original series is used to check for </a:t>
                </a:r>
                <a:r>
                  <a:rPr lang="en-US" sz="1600" i="1" dirty="0"/>
                  <a:t>Additive Outlier (AO)</a:t>
                </a:r>
                <a:r>
                  <a:rPr lang="en-US" sz="1600" dirty="0"/>
                  <a:t> and the differenced series for </a:t>
                </a:r>
                <a:r>
                  <a:rPr lang="en-US" sz="1600" i="1" dirty="0"/>
                  <a:t>Level Shift </a:t>
                </a:r>
                <a:r>
                  <a:rPr lang="en-US" sz="1600" dirty="0"/>
                  <a:t>(</a:t>
                </a:r>
                <a:r>
                  <a:rPr lang="en-US" sz="1600" i="1" dirty="0"/>
                  <a:t>LS)</a:t>
                </a:r>
                <a:r>
                  <a:rPr lang="en-US" sz="1600" dirty="0"/>
                  <a:t>.</a:t>
                </a:r>
              </a:p>
              <a:p>
                <a:pPr marL="233363" indent="-233363">
                  <a:buAutoNum type="arabicPeriod" startAt="2"/>
                </a:pPr>
                <a:r>
                  <a:rPr lang="en-US" sz="1600" dirty="0"/>
                  <a:t>Find the first absolute </a:t>
                </a:r>
                <a:r>
                  <a:rPr lang="en-US" sz="1600" i="1" dirty="0"/>
                  <a:t>Z</a:t>
                </a:r>
                <a:r>
                  <a:rPr lang="en-US" sz="1600" dirty="0"/>
                  <a:t>-value that exceeds 3.0. If there are no such values, end the search.</a:t>
                </a:r>
              </a:p>
              <a:p>
                <a:pPr marL="233363" indent="-233363">
                  <a:buAutoNum type="arabicPeriod" startAt="2"/>
                </a:pPr>
                <a:r>
                  <a:rPr lang="en-US" sz="1600" dirty="0"/>
                  <a:t>If the observation with the extreme </a:t>
                </a:r>
                <a:r>
                  <a:rPr lang="en-US" sz="1600" i="1" dirty="0"/>
                  <a:t>Z</a:t>
                </a:r>
                <a:r>
                  <a:rPr lang="en-US" sz="1600" dirty="0"/>
                  <a:t>-value suggests a pattern such as either of those shown in Figure 5.3A or 5.3C, an </a:t>
                </a:r>
                <a:r>
                  <a:rPr lang="en-US" sz="1600" i="1" dirty="0"/>
                  <a:t>AO</a:t>
                </a:r>
                <a:r>
                  <a:rPr lang="en-US" sz="1600" dirty="0"/>
                  <a:t> is suggested. If either of Figures 5.3B and 5.3D is more appropriate, consider an </a:t>
                </a:r>
                <a:r>
                  <a:rPr lang="en-US" sz="1600" i="1" dirty="0"/>
                  <a:t>LS</a:t>
                </a:r>
                <a:r>
                  <a:rPr lang="en-US" sz="1600" dirty="0"/>
                  <a:t>. </a:t>
                </a:r>
              </a:p>
              <a:p>
                <a:pPr marL="233363" indent="-233363">
                  <a:buAutoNum type="arabicPeriod" startAt="2"/>
                </a:pPr>
                <a:r>
                  <a:rPr lang="en-US" sz="1600" dirty="0"/>
                  <a:t> Replace the outlier by a suitable reduced value; we suggest replacing the current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-score by 1.5, with the same sign as the original. That is, for AO the new value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latin typeface="Cambria Math" charset="0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𝑌</m:t>
                        </m:r>
                      </m:e>
                    </m:acc>
                    <m:r>
                      <a:rPr lang="en-US" sz="1600" b="0" i="1" smtClean="0">
                        <a:latin typeface="Cambria Math" charset="0"/>
                      </a:rPr>
                      <m:t>+1.5</m:t>
                    </m:r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𝑌</m:t>
                    </m:r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1600" dirty="0"/>
                  <a:t>; replace the positive sign with a negative sign when the Z-score is negative. For Level Shift (LS), apply the same adjustment to first differences.</a:t>
                </a:r>
              </a:p>
              <a:p>
                <a:pPr marL="233363" indent="-233363">
                  <a:buAutoNum type="arabicPeriod" startAt="2"/>
                </a:pPr>
                <a:r>
                  <a:rPr lang="en-US" sz="1600" dirty="0"/>
                  <a:t>Return to step 1 and continue until no outliers remain.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81328"/>
                <a:ext cx="7543800" cy="4443268"/>
              </a:xfrm>
              <a:blipFill rotWithShape="0">
                <a:blip r:embed="rId3"/>
                <a:stretch>
                  <a:fillRect l="-1536" t="-1920" r="-2344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032318"/>
              </p:ext>
            </p:extLst>
          </p:nvPr>
        </p:nvGraphicFramePr>
        <p:xfrm>
          <a:off x="2307389" y="1738186"/>
          <a:ext cx="1350211" cy="66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457200" progId="">
                  <p:embed/>
                </p:oleObj>
              </mc:Choice>
              <mc:Fallback>
                <p:oleObj name="Equation" r:id="rId4" imgW="9779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389" y="1738186"/>
                        <a:ext cx="1350211" cy="660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46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State-Space Modeling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Plot the series (or a sample of series).</a:t>
            </a:r>
          </a:p>
          <a:p>
            <a:r>
              <a:rPr lang="en-US" dirty="0"/>
              <a:t>Identify all the relevant features of the series.</a:t>
            </a:r>
          </a:p>
          <a:p>
            <a:r>
              <a:rPr lang="en-US" dirty="0"/>
              <a:t>Select the best performing model, using an information criterion and/or a hold-out sample.</a:t>
            </a:r>
          </a:p>
          <a:p>
            <a:r>
              <a:rPr lang="en-US" dirty="0"/>
              <a:t>Check the model assumptions.</a:t>
            </a:r>
          </a:p>
          <a:p>
            <a:r>
              <a:rPr lang="en-US" dirty="0"/>
              <a:t>Check for outliers and make adjustments where appropriate.</a:t>
            </a:r>
          </a:p>
          <a:p>
            <a:r>
              <a:rPr lang="en-US" dirty="0"/>
              <a:t>Examine the prediction intervals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5: State-Space Models for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69733"/>
            <a:ext cx="7543800" cy="4698810"/>
          </a:xfrm>
        </p:spPr>
        <p:txBody>
          <a:bodyPr/>
          <a:lstStyle/>
          <a:p>
            <a:pPr marL="685800" indent="-677863">
              <a:buNone/>
            </a:pPr>
            <a:r>
              <a:rPr lang="en-US" dirty="0"/>
              <a:t>5.1	State-Space Models for Exponential Smoothing</a:t>
            </a:r>
          </a:p>
          <a:p>
            <a:pPr marL="685800" indent="-677863">
              <a:buNone/>
            </a:pPr>
            <a:r>
              <a:rPr lang="en-US" dirty="0"/>
              <a:t>5.2	The Random Error Term</a:t>
            </a:r>
          </a:p>
          <a:p>
            <a:pPr marL="685800" indent="-677863">
              <a:buNone/>
            </a:pPr>
            <a:r>
              <a:rPr lang="en-US" dirty="0"/>
              <a:t>5.3	Prediction Intervals from State-Space Models</a:t>
            </a:r>
          </a:p>
          <a:p>
            <a:pPr marL="685800" indent="-677863">
              <a:buNone/>
            </a:pPr>
            <a:r>
              <a:rPr lang="en-US" dirty="0"/>
              <a:t>5.4	Model Selection</a:t>
            </a:r>
          </a:p>
          <a:p>
            <a:pPr marL="685800" indent="-677863">
              <a:buNone/>
            </a:pPr>
            <a:r>
              <a:rPr lang="en-US" dirty="0"/>
              <a:t>5.5	State-Space Modeling Principles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8" y="3436938"/>
            <a:ext cx="21945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5.1 State-Space Models for Exponential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326984" cy="4698810"/>
          </a:xfrm>
        </p:spPr>
        <p:txBody>
          <a:bodyPr>
            <a:normAutofit/>
          </a:bodyPr>
          <a:lstStyle/>
          <a:p>
            <a:pPr marL="0" indent="0">
              <a:spcBef>
                <a:spcPts val="2200"/>
              </a:spcBef>
              <a:buNone/>
            </a:pPr>
            <a:endParaRPr lang="en-US" sz="1800" dirty="0"/>
          </a:p>
          <a:p>
            <a:pPr marL="0" indent="0">
              <a:spcBef>
                <a:spcPts val="2200"/>
              </a:spcBef>
              <a:buNone/>
            </a:pPr>
            <a:r>
              <a:rPr lang="en-US" sz="1800" dirty="0"/>
              <a:t>A </a:t>
            </a:r>
            <a:r>
              <a:rPr lang="en-US" sz="1800" b="1" dirty="0">
                <a:solidFill>
                  <a:srgbClr val="873B1F"/>
                </a:solidFill>
              </a:rPr>
              <a:t>state space model</a:t>
            </a:r>
            <a:r>
              <a:rPr lang="en-US" sz="1800" dirty="0">
                <a:solidFill>
                  <a:srgbClr val="873B1F"/>
                </a:solidFill>
              </a:rPr>
              <a:t> </a:t>
            </a:r>
            <a:r>
              <a:rPr lang="en-US" sz="1800" dirty="0"/>
              <a:t>consists of two parts:</a:t>
            </a:r>
          </a:p>
          <a:p>
            <a:pPr lvl="0"/>
            <a:r>
              <a:rPr lang="en-US" sz="1800" dirty="0"/>
              <a:t>An </a:t>
            </a:r>
            <a:r>
              <a:rPr lang="en-US" sz="1800" i="1" dirty="0"/>
              <a:t>observation equation</a:t>
            </a:r>
            <a:r>
              <a:rPr lang="en-US" sz="1800" dirty="0"/>
              <a:t> that relates the random variables (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t</a:t>
            </a:r>
            <a:r>
              <a:rPr lang="en-US" sz="1800" dirty="0"/>
              <a:t>) to the underlying state variable(</a:t>
            </a:r>
            <a:r>
              <a:rPr lang="en-US" sz="1800" i="1" dirty="0"/>
              <a:t>s</a:t>
            </a:r>
            <a:r>
              <a:rPr lang="en-US" sz="1800" dirty="0"/>
              <a:t>).</a:t>
            </a:r>
          </a:p>
          <a:p>
            <a:pPr lvl="0"/>
            <a:r>
              <a:rPr lang="en-US" sz="1800" dirty="0"/>
              <a:t>One or more </a:t>
            </a:r>
            <a:r>
              <a:rPr lang="en-US" sz="1800" i="1" dirty="0"/>
              <a:t>state equations</a:t>
            </a:r>
            <a:r>
              <a:rPr lang="en-US" sz="1800" dirty="0"/>
              <a:t> that describe how the state variable(s) evolve(s) over time.</a:t>
            </a:r>
          </a:p>
          <a:p>
            <a:pPr marL="0" indent="0">
              <a:buNone/>
            </a:pPr>
            <a:r>
              <a:rPr lang="en-US" sz="1600" dirty="0"/>
              <a:t>These equations involve the underlying random error process, which we denote by </a:t>
            </a:r>
            <a:r>
              <a:rPr lang="el-GR" sz="1600" i="1" dirty="0"/>
              <a:t>ε</a:t>
            </a:r>
            <a:r>
              <a:rPr lang="en-US" sz="1600" i="1" baseline="-25000" dirty="0"/>
              <a:t>t</a:t>
            </a:r>
            <a:r>
              <a:rPr lang="en-US" sz="1600" dirty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6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5.1 State-Space Models for Exponential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326984" cy="469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A State-Space Model for Simple Exponential Smoothing</a:t>
            </a:r>
          </a:p>
          <a:p>
            <a:r>
              <a:rPr lang="en-US" sz="1800" dirty="0"/>
              <a:t>Given an underlying level (state variable),</a:t>
            </a:r>
            <a:r>
              <a:rPr lang="en-US" sz="1800" i="1" dirty="0"/>
              <a:t> L</a:t>
            </a:r>
            <a:r>
              <a:rPr lang="en-US" sz="1800" i="1" baseline="-25000" dirty="0"/>
              <a:t>t</a:t>
            </a:r>
            <a:r>
              <a:rPr lang="en-US" sz="1800" i="1" dirty="0"/>
              <a:t> , </a:t>
            </a:r>
            <a:r>
              <a:rPr lang="en-US" sz="1800" dirty="0"/>
              <a:t>we may formulate the observation equation as:</a:t>
            </a:r>
          </a:p>
          <a:p>
            <a:endParaRPr lang="en-US" sz="1800" dirty="0"/>
          </a:p>
          <a:p>
            <a:r>
              <a:rPr lang="en-US" sz="1800" dirty="0"/>
              <a:t>The level (state variable) is updated from one period to the next using the state equation: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/>
              <a:t>The level represents the part that is known and the error the part that is unknown.  Hence the model gives rise to the </a:t>
            </a:r>
            <a:r>
              <a:rPr lang="en-US" sz="1800" i="1" dirty="0"/>
              <a:t>forecast function</a:t>
            </a:r>
            <a:r>
              <a:rPr lang="en-US" sz="1800" dirty="0"/>
              <a:t>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886882"/>
              </p:ext>
            </p:extLst>
          </p:nvPr>
        </p:nvGraphicFramePr>
        <p:xfrm>
          <a:off x="3692525" y="2362200"/>
          <a:ext cx="12049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28600" progId="Equation.DSMT4">
                  <p:embed/>
                </p:oleObj>
              </mc:Choice>
              <mc:Fallback>
                <p:oleObj name="Equation" r:id="rId2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5" y="2362200"/>
                        <a:ext cx="1204913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8397"/>
              </p:ext>
            </p:extLst>
          </p:nvPr>
        </p:nvGraphicFramePr>
        <p:xfrm>
          <a:off x="3622040" y="3337181"/>
          <a:ext cx="1559560" cy="41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7973" imgH="228544" progId="">
                  <p:embed/>
                </p:oleObj>
              </mc:Choice>
              <mc:Fallback>
                <p:oleObj name="Equation" r:id="rId4" imgW="867973" imgH="2285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040" y="3337181"/>
                        <a:ext cx="1559560" cy="410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56751"/>
              </p:ext>
            </p:extLst>
          </p:nvPr>
        </p:nvGraphicFramePr>
        <p:xfrm>
          <a:off x="3622040" y="4500585"/>
          <a:ext cx="952500" cy="40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9" imgH="228501" progId="">
                  <p:embed/>
                </p:oleObj>
              </mc:Choice>
              <mc:Fallback>
                <p:oleObj name="Equation" r:id="rId6" imgW="533169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040" y="4500585"/>
                        <a:ext cx="952500" cy="408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8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5.1 State-Space Models for Exponential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81328"/>
                <a:ext cx="7326984" cy="4698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873B1F"/>
                    </a:solidFill>
                  </a:rPr>
                  <a:t>Example: The Random Walk</a:t>
                </a:r>
              </a:p>
              <a:p>
                <a:r>
                  <a:rPr lang="en-US" sz="1800" dirty="0"/>
                  <a:t>Consider this model for the special case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r>
                  <a:rPr lang="en-US" sz="1800" dirty="0"/>
                  <a:t>. We arrive at the model: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That is, the latest value is the best forecast for the current period.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81328"/>
                <a:ext cx="7326984" cy="4698810"/>
              </a:xfrm>
              <a:blipFill rotWithShape="0">
                <a:blip r:embed="rId3"/>
                <a:stretch>
                  <a:fillRect l="-2165" t="-2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5798" y="4117142"/>
            <a:ext cx="7438869" cy="923330"/>
          </a:xfrm>
          <a:prstGeom prst="rect">
            <a:avLst/>
          </a:prstGeom>
          <a:solidFill>
            <a:srgbClr val="873B1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0" tIns="91440" rIns="182880" bIns="91440" anchor="ctr" anchorCtr="0">
            <a:spAutoFit/>
          </a:bodyPr>
          <a:lstStyle/>
          <a:p>
            <a:pPr defTabSz="1047750" eaLnBrk="0" hangingPunct="0"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model for the stock market was first proposed by Louis </a:t>
            </a:r>
            <a:r>
              <a:rPr lang="en-GB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Bachelier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 1900. It is now the foundation for the Efficient Markets Hypothesis (EMH) in financial </a:t>
            </a:r>
            <a:r>
              <a:rPr lang="en-GB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modeling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1600" u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337930"/>
              </p:ext>
            </p:extLst>
          </p:nvPr>
        </p:nvGraphicFramePr>
        <p:xfrm>
          <a:off x="3677920" y="2258714"/>
          <a:ext cx="1334168" cy="41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228600" progId="">
                  <p:embed/>
                </p:oleObj>
              </mc:Choice>
              <mc:Fallback>
                <p:oleObj name="Equation" r:id="rId4" imgW="7366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920" y="2258714"/>
                        <a:ext cx="1334168" cy="414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28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5.1 State-Space Models for Exponential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326984" cy="469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A Class of State-Space Models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873B1F"/>
                </a:solidFill>
              </a:rPr>
              <a:t>(Holt-Winters Additive Scheme)</a:t>
            </a:r>
          </a:p>
          <a:p>
            <a:pPr>
              <a:spcBef>
                <a:spcPts val="2200"/>
              </a:spcBef>
            </a:pPr>
            <a:r>
              <a:rPr lang="en-US" sz="1800" dirty="0"/>
              <a:t>Forecast function: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r>
              <a:rPr lang="en-US" sz="1800" dirty="0"/>
              <a:t>Observation equation:</a:t>
            </a:r>
          </a:p>
          <a:p>
            <a:pPr marL="0" indent="0">
              <a:buNone/>
            </a:pPr>
            <a:r>
              <a:rPr lang="en-US" sz="1800" dirty="0"/>
              <a:t>	      </a:t>
            </a:r>
          </a:p>
          <a:p>
            <a:r>
              <a:rPr lang="en-US" sz="1800" dirty="0"/>
              <a:t>State equations: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89481"/>
              </p:ext>
            </p:extLst>
          </p:nvPr>
        </p:nvGraphicFramePr>
        <p:xfrm>
          <a:off x="2845119" y="2328818"/>
          <a:ext cx="3789361" cy="41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228600" progId="Equation.DSMT4">
                  <p:embed/>
                </p:oleObj>
              </mc:Choice>
              <mc:Fallback>
                <p:oleObj name="Equation" r:id="rId2" imgW="2197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119" y="2328818"/>
                        <a:ext cx="3789361" cy="411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66991"/>
              </p:ext>
            </p:extLst>
          </p:nvPr>
        </p:nvGraphicFramePr>
        <p:xfrm>
          <a:off x="3113088" y="3405188"/>
          <a:ext cx="21923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3405188"/>
                        <a:ext cx="2192337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793067"/>
              </p:ext>
            </p:extLst>
          </p:nvPr>
        </p:nvGraphicFramePr>
        <p:xfrm>
          <a:off x="2845119" y="4157620"/>
          <a:ext cx="2250440" cy="116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500" imgH="685800" progId="">
                  <p:embed/>
                </p:oleObj>
              </mc:Choice>
              <mc:Fallback>
                <p:oleObj name="Equation" r:id="rId6" imgW="120650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119" y="4157620"/>
                        <a:ext cx="2250440" cy="1165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78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4675" indent="-565150"/>
            <a:r>
              <a:rPr lang="en-US" dirty="0"/>
              <a:t>5.2 The Random Error Term: </a:t>
            </a:r>
            <a:br>
              <a:rPr lang="en-US" dirty="0"/>
            </a:br>
            <a:r>
              <a:rPr lang="en-US" dirty="0"/>
              <a:t>Assumptions and Rationale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766128"/>
                  </p:ext>
                </p:extLst>
              </p:nvPr>
            </p:nvGraphicFramePr>
            <p:xfrm>
              <a:off x="685800" y="1481328"/>
              <a:ext cx="7543799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24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13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The expected</a:t>
                          </a:r>
                          <a:r>
                            <a:rPr lang="en-US" sz="1500" b="0" baseline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value of each error term is zero.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We need to assume that there is no bias in the measurement process; otherwise the observed values would not reflect the true process.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The errors for different</a:t>
                          </a:r>
                          <a:r>
                            <a:rPr lang="en-US" sz="1500" b="0" baseline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time periods independent of (or at least uncorrelated with) one another and also independent of past states.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If errors are related, we could</a:t>
                          </a:r>
                          <a:r>
                            <a:rPr lang="en-US" sz="1500" b="0" baseline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improve the forecast by using this information.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The variance of the errors is constant. This common variance</a:t>
                          </a:r>
                          <a:r>
                            <a:rPr lang="en-US" sz="1500" b="0" baseline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is denoted by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5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5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.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If errors are increasing</a:t>
                          </a:r>
                          <a:r>
                            <a:rPr lang="en-US" sz="1500" b="0" baseline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(decreasing) in absolute magnitude over time, the stated prediction intervals for future time periods would become too narrow (wide).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The errors are</a:t>
                          </a:r>
                          <a:r>
                            <a:rPr lang="en-US" sz="1500" b="0" baseline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drawn from a normal distribution.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A distributional assumption is necessary in order to make inferences. The normal distribution is by far the most common choice;</a:t>
                          </a:r>
                          <a:r>
                            <a:rPr lang="en-US" sz="1500" b="0" baseline="0" dirty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alternatively use the empirical distribution of the observed errors.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766128"/>
                  </p:ext>
                </p:extLst>
              </p:nvPr>
            </p:nvGraphicFramePr>
            <p:xfrm>
              <a:off x="685800" y="1481328"/>
              <a:ext cx="7543799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2422"/>
                    <a:gridCol w="4491377"/>
                  </a:tblGrid>
                  <a:tr h="777240"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The expected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value of each error term is zero.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We need to assume that there is no bias in the measurement process; otherwise the observed values would not reflect the true process.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234440"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The errors for different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time periods independent of (or at least uncorrelated with) one another and also independent of past states.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If errors are related, we could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improve the forecast by using this information.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" t="-201212" r="-147505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If errors are increasing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(decreasing) in absolute magnitude over time, the stated prediction intervals for future time periods would become too narrow (wide).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The errors are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drawn from a normal distribution.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A distributional assumption is necessary in order to make inferences. The normal distribution is by far the most common choice;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alternatively use the empirical distribution of the observed errors.</a:t>
                          </a:r>
                          <a:endParaRPr lang="en-US" sz="1500" b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18275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14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Prediction Intervals from State-Space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/>
                  <a:t>The expected value of the next observation is given by the latest level and the one-step-ahead variance is constant, given the assumptions in Table 5.2: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The one-step-ahead prediction interval may be written as Forecast +/- Z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800" dirty="0"/>
                  <a:t>RMSE: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Similarly, the </a:t>
                </a:r>
                <a:r>
                  <a:rPr lang="en-US" sz="1800" i="1" dirty="0"/>
                  <a:t>h</a:t>
                </a:r>
                <a:r>
                  <a:rPr lang="en-US" sz="1800" dirty="0"/>
                  <a:t>-step-ahead prediction interval is (see Appendix 5A for details):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78" t="-2205" r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05864"/>
              </p:ext>
            </p:extLst>
          </p:nvPr>
        </p:nvGraphicFramePr>
        <p:xfrm>
          <a:off x="2804160" y="2208808"/>
          <a:ext cx="3555524" cy="41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52546" imgH="238621" progId="">
                  <p:embed/>
                </p:oleObj>
              </mc:Choice>
              <mc:Fallback>
                <p:oleObj name="Equation" r:id="rId4" imgW="2252546" imgH="2386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160" y="2208808"/>
                        <a:ext cx="3555524" cy="412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62778"/>
              </p:ext>
            </p:extLst>
          </p:nvPr>
        </p:nvGraphicFramePr>
        <p:xfrm>
          <a:off x="3246120" y="3163889"/>
          <a:ext cx="2321560" cy="48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304560" progId="Equation.DSMT4">
                  <p:embed/>
                </p:oleObj>
              </mc:Choice>
              <mc:Fallback>
                <p:oleObj name="Equation" r:id="rId6" imgW="1358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120" y="3163889"/>
                        <a:ext cx="2321560" cy="488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448"/>
              </p:ext>
            </p:extLst>
          </p:nvPr>
        </p:nvGraphicFramePr>
        <p:xfrm>
          <a:off x="3246120" y="4195216"/>
          <a:ext cx="2566352" cy="47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304560" progId="Equation.DSMT4">
                  <p:embed/>
                </p:oleObj>
              </mc:Choice>
              <mc:Fallback>
                <p:oleObj name="Equation" r:id="rId8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120" y="4195216"/>
                        <a:ext cx="2566352" cy="473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99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Prediction Intervals from State-Space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Prediction Intervals for the Local-Level Model: WFJ Sales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5: State-Space Models for Time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799" y="1932202"/>
            <a:ext cx="73609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9350" indent="-1149350"/>
            <a:r>
              <a:rPr lang="en-US" sz="1600" b="1" dirty="0">
                <a:solidFill>
                  <a:srgbClr val="182752"/>
                </a:solidFill>
                <a:latin typeface="Arial" charset="0"/>
                <a:ea typeface="Arial" charset="0"/>
                <a:cs typeface="Arial" charset="0"/>
              </a:rPr>
              <a:t>Figure 5.1 	</a:t>
            </a:r>
            <a:r>
              <a:rPr lang="en-US" sz="1600" b="1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Actual Values and Prediction Intervals for Observations 27–36 of WFJ Sales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556196"/>
            <a:ext cx="5747657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1289</TotalTime>
  <Words>1317</Words>
  <Application>Microsoft Office PowerPoint</Application>
  <PresentationFormat>On-screen Show (4:3)</PresentationFormat>
  <Paragraphs>105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.AppleSystemUIFont</vt:lpstr>
      <vt:lpstr>Arial</vt:lpstr>
      <vt:lpstr>Calibri</vt:lpstr>
      <vt:lpstr>Cambria Math</vt:lpstr>
      <vt:lpstr>Times New Roman</vt:lpstr>
      <vt:lpstr>Office Theme</vt:lpstr>
      <vt:lpstr>MathType 7.0 Equation</vt:lpstr>
      <vt:lpstr>Equation</vt:lpstr>
      <vt:lpstr>State-Space  Models for  Time Series</vt:lpstr>
      <vt:lpstr>Chapter 5: State-Space Models for Time Series</vt:lpstr>
      <vt:lpstr>5.1 State-Space Models for Exponential Smoothing</vt:lpstr>
      <vt:lpstr>5.1 State-Space Models for Exponential Smoothing</vt:lpstr>
      <vt:lpstr>5.1 State-Space Models for Exponential Smoothing</vt:lpstr>
      <vt:lpstr>5.1 State-Space Models for Exponential Smoothing</vt:lpstr>
      <vt:lpstr>5.2 The Random Error Term:  Assumptions and Rationale</vt:lpstr>
      <vt:lpstr>5.3 Prediction Intervals from State-Space Models</vt:lpstr>
      <vt:lpstr>5.3 Prediction Intervals from State-Space Models</vt:lpstr>
      <vt:lpstr>5.4 Model Selection</vt:lpstr>
      <vt:lpstr>5.4 Model Selection</vt:lpstr>
      <vt:lpstr>5.5 Outliers</vt:lpstr>
      <vt:lpstr>5.6 State-Space Modeling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Theologos Dergiades</cp:lastModifiedBy>
  <cp:revision>91</cp:revision>
  <dcterms:created xsi:type="dcterms:W3CDTF">2017-08-05T17:51:38Z</dcterms:created>
  <dcterms:modified xsi:type="dcterms:W3CDTF">2021-05-13T12:43:26Z</dcterms:modified>
</cp:coreProperties>
</file>