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Default Extension="docx" ContentType="application/vnd.openxmlformats-officedocument.wordprocessingml.document"/>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sldIdLst>
    <p:sldId id="256" r:id="rId2"/>
    <p:sldId id="299" r:id="rId3"/>
    <p:sldId id="301" r:id="rId4"/>
    <p:sldId id="257" r:id="rId5"/>
    <p:sldId id="302" r:id="rId6"/>
    <p:sldId id="258" r:id="rId7"/>
    <p:sldId id="291" r:id="rId8"/>
    <p:sldId id="259" r:id="rId9"/>
    <p:sldId id="292" r:id="rId10"/>
    <p:sldId id="293" r:id="rId11"/>
    <p:sldId id="294" r:id="rId12"/>
    <p:sldId id="260" r:id="rId13"/>
    <p:sldId id="295" r:id="rId14"/>
    <p:sldId id="296" r:id="rId15"/>
    <p:sldId id="261" r:id="rId16"/>
    <p:sldId id="262"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97" r:id="rId31"/>
    <p:sldId id="284" r:id="rId32"/>
    <p:sldId id="279" r:id="rId33"/>
    <p:sldId id="280" r:id="rId34"/>
    <p:sldId id="281" r:id="rId35"/>
    <p:sldId id="282" r:id="rId36"/>
    <p:sldId id="283" r:id="rId37"/>
    <p:sldId id="285" r:id="rId38"/>
    <p:sldId id="286" r:id="rId39"/>
    <p:sldId id="287" r:id="rId40"/>
    <p:sldId id="288" r:id="rId41"/>
    <p:sldId id="289" r:id="rId42"/>
    <p:sldId id="290" r:id="rId43"/>
    <p:sldId id="303" r:id="rId44"/>
    <p:sldId id="304" r:id="rId45"/>
    <p:sldId id="305" r:id="rId46"/>
    <p:sldId id="306" r:id="rId47"/>
    <p:sldId id="307" r:id="rId48"/>
    <p:sldId id="310" r:id="rId49"/>
    <p:sldId id="311" r:id="rId50"/>
    <p:sldId id="324" r:id="rId51"/>
    <p:sldId id="313" r:id="rId52"/>
    <p:sldId id="314" r:id="rId53"/>
    <p:sldId id="315" r:id="rId54"/>
    <p:sldId id="316" r:id="rId55"/>
    <p:sldId id="317" r:id="rId56"/>
    <p:sldId id="318" r:id="rId57"/>
    <p:sldId id="319" r:id="rId58"/>
    <p:sldId id="320" r:id="rId59"/>
    <p:sldId id="321" r:id="rId60"/>
    <p:sldId id="322" r:id="rId61"/>
    <p:sldId id="323" r:id="rId62"/>
    <p:sldId id="312" r:id="rId63"/>
    <p:sldId id="325" r:id="rId64"/>
    <p:sldId id="326" r:id="rId65"/>
    <p:sldId id="327" r:id="rId66"/>
    <p:sldId id="328" r:id="rId67"/>
    <p:sldId id="329" r:id="rId68"/>
    <p:sldId id="330" r:id="rId69"/>
    <p:sldId id="331" r:id="rId70"/>
    <p:sldId id="332" r:id="rId71"/>
    <p:sldId id="333" r:id="rId72"/>
    <p:sldId id="308" r:id="rId73"/>
    <p:sldId id="309" r:id="rId74"/>
  </p:sldIdLst>
  <p:sldSz cx="9144000" cy="6858000" type="screen4x3"/>
  <p:notesSz cx="6858000" cy="9144000"/>
  <p:defaultTextStyle>
    <a:defPPr>
      <a:defRPr lang="el-GR"/>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100" d="100"/>
          <a:sy n="100" d="100"/>
        </p:scale>
        <p:origin x="-294" y="-15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8.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9.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20.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9.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Διαφάνεια τίτλου">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a:defRPr/>
                </a:pPr>
                <a:endParaRPr lang="el-G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defRPr/>
                </a:pPr>
                <a:endParaRPr lang="el-G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a:defRPr/>
                </a:pPr>
                <a:endParaRPr lang="el-GR"/>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defRPr/>
                </a:pPr>
                <a:endParaRPr lang="el-G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defRPr/>
              </a:pPr>
              <a:endParaRPr lang="el-G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a:defRPr/>
              </a:pPr>
              <a:endParaRPr lang="el-G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defRPr/>
              </a:pPr>
              <a:endParaRPr lang="el-GR"/>
            </a:p>
          </p:txBody>
        </p:sp>
      </p:grpSp>
      <p:sp>
        <p:nvSpPr>
          <p:cNvPr id="45068" name="Rectangle 12"/>
          <p:cNvSpPr>
            <a:spLocks noGrp="1" noChangeArrowheads="1"/>
          </p:cNvSpPr>
          <p:nvPr>
            <p:ph type="ctrTitle"/>
          </p:nvPr>
        </p:nvSpPr>
        <p:spPr>
          <a:xfrm>
            <a:off x="990600" y="1676400"/>
            <a:ext cx="7772400" cy="1462088"/>
          </a:xfrm>
        </p:spPr>
        <p:txBody>
          <a:bodyPr/>
          <a:lstStyle>
            <a:lvl1pPr>
              <a:defRPr/>
            </a:lvl1pPr>
          </a:lstStyle>
          <a:p>
            <a:r>
              <a:rPr lang="el-GR"/>
              <a:t>Κάντε κλικ για επεξεργασία του τίτλου</a:t>
            </a:r>
          </a:p>
        </p:txBody>
      </p:sp>
      <p:sp>
        <p:nvSpPr>
          <p:cNvPr id="45069"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el-GR"/>
              <a:t>Κάντε κλικ για να επεξεργαστείτε τον υπότιτλο του υποδείγματος</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l-GR"/>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l-GR"/>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10460E6E-FD97-4B37-B0AD-D8C745F64339}" type="slidenum">
              <a:rPr lang="el-GR"/>
              <a:pPr>
                <a:defRPr/>
              </a:pPr>
              <a:t>‹#›</a:t>
            </a:fld>
            <a:endParaRPr lang="el-GR"/>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A6425163-5D70-49A4-A983-99D98D39C681}" type="slidenum">
              <a:rPr lang="el-GR"/>
              <a:pPr>
                <a:defRPr/>
              </a:pPr>
              <a:t>‹#›</a:t>
            </a:fld>
            <a:endParaRPr lang="el-GR"/>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7004050" y="214313"/>
            <a:ext cx="1951038" cy="5918200"/>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1150938" y="214313"/>
            <a:ext cx="5700712" cy="5918200"/>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A359FCC-D763-42AC-B33A-E4026CD8159A}" type="slidenum">
              <a:rPr lang="el-GR"/>
              <a:pPr>
                <a:defRPr/>
              </a:pPr>
              <a:t>‹#›</a:t>
            </a:fld>
            <a:endParaRPr lang="el-GR"/>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FE65C9F4-62F1-4F13-AF84-631710806B68}" type="slidenum">
              <a:rPr lang="el-GR"/>
              <a:pPr>
                <a:defRPr/>
              </a:pPr>
              <a:t>‹#›</a:t>
            </a:fld>
            <a:endParaRPr lang="el-G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l-GR" smtClean="0"/>
              <a:t>Kλικ για επεξεργασία των στυλ του υποδείγματος</a:t>
            </a:r>
          </a:p>
        </p:txBody>
      </p:sp>
      <p:sp>
        <p:nvSpPr>
          <p:cNvPr id="4" name="Rectangle 11"/>
          <p:cNvSpPr>
            <a:spLocks noGrp="1" noChangeArrowheads="1"/>
          </p:cNvSpPr>
          <p:nvPr>
            <p:ph type="dt" sz="half" idx="10"/>
          </p:nvPr>
        </p:nvSpPr>
        <p:spPr>
          <a:ln/>
        </p:spPr>
        <p:txBody>
          <a:bodyPr/>
          <a:lstStyle>
            <a:lvl1pPr>
              <a:defRPr/>
            </a:lvl1pPr>
          </a:lstStyle>
          <a:p>
            <a:pPr>
              <a:defRPr/>
            </a:pPr>
            <a:endParaRPr lang="el-GR"/>
          </a:p>
        </p:txBody>
      </p:sp>
      <p:sp>
        <p:nvSpPr>
          <p:cNvPr id="5" name="Rectangle 12"/>
          <p:cNvSpPr>
            <a:spLocks noGrp="1" noChangeArrowheads="1"/>
          </p:cNvSpPr>
          <p:nvPr>
            <p:ph type="ftr" sz="quarter" idx="11"/>
          </p:nvPr>
        </p:nvSpPr>
        <p:spPr>
          <a:ln/>
        </p:spPr>
        <p:txBody>
          <a:bodyPr/>
          <a:lstStyle>
            <a:lvl1pPr>
              <a:defRPr/>
            </a:lvl1pPr>
          </a:lstStyle>
          <a:p>
            <a:pPr>
              <a:defRPr/>
            </a:pPr>
            <a:endParaRPr lang="el-GR"/>
          </a:p>
        </p:txBody>
      </p:sp>
      <p:sp>
        <p:nvSpPr>
          <p:cNvPr id="6" name="Rectangle 13"/>
          <p:cNvSpPr>
            <a:spLocks noGrp="1" noChangeArrowheads="1"/>
          </p:cNvSpPr>
          <p:nvPr>
            <p:ph type="sldNum" sz="quarter" idx="12"/>
          </p:nvPr>
        </p:nvSpPr>
        <p:spPr>
          <a:ln/>
        </p:spPr>
        <p:txBody>
          <a:bodyPr/>
          <a:lstStyle>
            <a:lvl1pPr>
              <a:defRPr/>
            </a:lvl1pPr>
          </a:lstStyle>
          <a:p>
            <a:pPr>
              <a:defRPr/>
            </a:pPr>
            <a:fld id="{E7A95D79-599E-4753-AF8B-D1871B247007}" type="slidenum">
              <a:rPr lang="el-GR"/>
              <a:pPr>
                <a:defRPr/>
              </a:pPr>
              <a:t>‹#›</a:t>
            </a:fld>
            <a:endParaRPr lang="el-GR"/>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633D07FA-CCDF-4E34-80D4-D5A8ECAF3A10}" type="slidenum">
              <a:rPr lang="el-GR"/>
              <a:pPr>
                <a:defRPr/>
              </a:pPr>
              <a:t>‹#›</a:t>
            </a:fld>
            <a:endParaRPr lang="el-G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29600" cy="1143000"/>
          </a:xfrm>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Rectangle 11"/>
          <p:cNvSpPr>
            <a:spLocks noGrp="1" noChangeArrowheads="1"/>
          </p:cNvSpPr>
          <p:nvPr>
            <p:ph type="dt" sz="half" idx="10"/>
          </p:nvPr>
        </p:nvSpPr>
        <p:spPr>
          <a:ln/>
        </p:spPr>
        <p:txBody>
          <a:bodyPr/>
          <a:lstStyle>
            <a:lvl1pPr>
              <a:defRPr/>
            </a:lvl1pPr>
          </a:lstStyle>
          <a:p>
            <a:pPr>
              <a:defRPr/>
            </a:pPr>
            <a:endParaRPr lang="el-GR"/>
          </a:p>
        </p:txBody>
      </p:sp>
      <p:sp>
        <p:nvSpPr>
          <p:cNvPr id="8" name="Rectangle 12"/>
          <p:cNvSpPr>
            <a:spLocks noGrp="1" noChangeArrowheads="1"/>
          </p:cNvSpPr>
          <p:nvPr>
            <p:ph type="ftr" sz="quarter" idx="11"/>
          </p:nvPr>
        </p:nvSpPr>
        <p:spPr>
          <a:ln/>
        </p:spPr>
        <p:txBody>
          <a:bodyPr/>
          <a:lstStyle>
            <a:lvl1pPr>
              <a:defRPr/>
            </a:lvl1pPr>
          </a:lstStyle>
          <a:p>
            <a:pPr>
              <a:defRPr/>
            </a:pPr>
            <a:endParaRPr lang="el-GR"/>
          </a:p>
        </p:txBody>
      </p:sp>
      <p:sp>
        <p:nvSpPr>
          <p:cNvPr id="9" name="Rectangle 13"/>
          <p:cNvSpPr>
            <a:spLocks noGrp="1" noChangeArrowheads="1"/>
          </p:cNvSpPr>
          <p:nvPr>
            <p:ph type="sldNum" sz="quarter" idx="12"/>
          </p:nvPr>
        </p:nvSpPr>
        <p:spPr>
          <a:ln/>
        </p:spPr>
        <p:txBody>
          <a:bodyPr/>
          <a:lstStyle>
            <a:lvl1pPr>
              <a:defRPr/>
            </a:lvl1pPr>
          </a:lstStyle>
          <a:p>
            <a:pPr>
              <a:defRPr/>
            </a:pPr>
            <a:fld id="{BFCD8F6A-FC32-4DA1-B085-1AECF51EB9BA}" type="slidenum">
              <a:rPr lang="el-GR"/>
              <a:pPr>
                <a:defRPr/>
              </a:pPr>
              <a:t>‹#›</a:t>
            </a:fld>
            <a:endParaRPr lang="el-GR"/>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Rectangle 11"/>
          <p:cNvSpPr>
            <a:spLocks noGrp="1" noChangeArrowheads="1"/>
          </p:cNvSpPr>
          <p:nvPr>
            <p:ph type="dt" sz="half" idx="10"/>
          </p:nvPr>
        </p:nvSpPr>
        <p:spPr>
          <a:ln/>
        </p:spPr>
        <p:txBody>
          <a:bodyPr/>
          <a:lstStyle>
            <a:lvl1pPr>
              <a:defRPr/>
            </a:lvl1pPr>
          </a:lstStyle>
          <a:p>
            <a:pPr>
              <a:defRPr/>
            </a:pPr>
            <a:endParaRPr lang="el-GR"/>
          </a:p>
        </p:txBody>
      </p:sp>
      <p:sp>
        <p:nvSpPr>
          <p:cNvPr id="4" name="Rectangle 12"/>
          <p:cNvSpPr>
            <a:spLocks noGrp="1" noChangeArrowheads="1"/>
          </p:cNvSpPr>
          <p:nvPr>
            <p:ph type="ftr" sz="quarter" idx="11"/>
          </p:nvPr>
        </p:nvSpPr>
        <p:spPr>
          <a:ln/>
        </p:spPr>
        <p:txBody>
          <a:bodyPr/>
          <a:lstStyle>
            <a:lvl1pPr>
              <a:defRPr/>
            </a:lvl1pPr>
          </a:lstStyle>
          <a:p>
            <a:pPr>
              <a:defRPr/>
            </a:pPr>
            <a:endParaRPr lang="el-GR"/>
          </a:p>
        </p:txBody>
      </p:sp>
      <p:sp>
        <p:nvSpPr>
          <p:cNvPr id="5" name="Rectangle 13"/>
          <p:cNvSpPr>
            <a:spLocks noGrp="1" noChangeArrowheads="1"/>
          </p:cNvSpPr>
          <p:nvPr>
            <p:ph type="sldNum" sz="quarter" idx="12"/>
          </p:nvPr>
        </p:nvSpPr>
        <p:spPr>
          <a:ln/>
        </p:spPr>
        <p:txBody>
          <a:bodyPr/>
          <a:lstStyle>
            <a:lvl1pPr>
              <a:defRPr/>
            </a:lvl1pPr>
          </a:lstStyle>
          <a:p>
            <a:pPr>
              <a:defRPr/>
            </a:pPr>
            <a:fld id="{FEA60822-A342-4D8C-BB70-27F3AC0966F3}" type="slidenum">
              <a:rPr lang="el-GR"/>
              <a:pPr>
                <a:defRPr/>
              </a:pPr>
              <a:t>‹#›</a:t>
            </a:fld>
            <a:endParaRPr lang="el-G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l-GR"/>
          </a:p>
        </p:txBody>
      </p:sp>
      <p:sp>
        <p:nvSpPr>
          <p:cNvPr id="3" name="Rectangle 12"/>
          <p:cNvSpPr>
            <a:spLocks noGrp="1" noChangeArrowheads="1"/>
          </p:cNvSpPr>
          <p:nvPr>
            <p:ph type="ftr" sz="quarter" idx="11"/>
          </p:nvPr>
        </p:nvSpPr>
        <p:spPr>
          <a:ln/>
        </p:spPr>
        <p:txBody>
          <a:bodyPr/>
          <a:lstStyle>
            <a:lvl1pPr>
              <a:defRPr/>
            </a:lvl1pPr>
          </a:lstStyle>
          <a:p>
            <a:pPr>
              <a:defRPr/>
            </a:pPr>
            <a:endParaRPr lang="el-GR"/>
          </a:p>
        </p:txBody>
      </p:sp>
      <p:sp>
        <p:nvSpPr>
          <p:cNvPr id="4" name="Rectangle 13"/>
          <p:cNvSpPr>
            <a:spLocks noGrp="1" noChangeArrowheads="1"/>
          </p:cNvSpPr>
          <p:nvPr>
            <p:ph type="sldNum" sz="quarter" idx="12"/>
          </p:nvPr>
        </p:nvSpPr>
        <p:spPr>
          <a:ln/>
        </p:spPr>
        <p:txBody>
          <a:bodyPr/>
          <a:lstStyle>
            <a:lvl1pPr>
              <a:defRPr/>
            </a:lvl1pPr>
          </a:lstStyle>
          <a:p>
            <a:pPr>
              <a:defRPr/>
            </a:pPr>
            <a:fld id="{AB6C005D-258C-49E9-BDE7-1AB345381551}" type="slidenum">
              <a:rPr lang="el-GR"/>
              <a:pPr>
                <a:defRPr/>
              </a:pPr>
              <a:t>‹#›</a:t>
            </a:fld>
            <a:endParaRPr lang="el-GR"/>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9A407909-5205-4BA1-98D0-A61CFE840832}" type="slidenum">
              <a:rPr lang="el-GR"/>
              <a:pPr>
                <a:defRPr/>
              </a:pPr>
              <a:t>‹#›</a:t>
            </a:fld>
            <a:endParaRPr lang="el-G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l-GR" noProof="0" smtClean="0"/>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Rectangle 11"/>
          <p:cNvSpPr>
            <a:spLocks noGrp="1" noChangeArrowheads="1"/>
          </p:cNvSpPr>
          <p:nvPr>
            <p:ph type="dt" sz="half" idx="10"/>
          </p:nvPr>
        </p:nvSpPr>
        <p:spPr>
          <a:ln/>
        </p:spPr>
        <p:txBody>
          <a:bodyPr/>
          <a:lstStyle>
            <a:lvl1pPr>
              <a:defRPr/>
            </a:lvl1pPr>
          </a:lstStyle>
          <a:p>
            <a:pPr>
              <a:defRPr/>
            </a:pPr>
            <a:endParaRPr lang="el-GR"/>
          </a:p>
        </p:txBody>
      </p:sp>
      <p:sp>
        <p:nvSpPr>
          <p:cNvPr id="6" name="Rectangle 12"/>
          <p:cNvSpPr>
            <a:spLocks noGrp="1" noChangeArrowheads="1"/>
          </p:cNvSpPr>
          <p:nvPr>
            <p:ph type="ftr" sz="quarter" idx="11"/>
          </p:nvPr>
        </p:nvSpPr>
        <p:spPr>
          <a:ln/>
        </p:spPr>
        <p:txBody>
          <a:bodyPr/>
          <a:lstStyle>
            <a:lvl1pPr>
              <a:defRPr/>
            </a:lvl1pPr>
          </a:lstStyle>
          <a:p>
            <a:pPr>
              <a:defRPr/>
            </a:pPr>
            <a:endParaRPr lang="el-GR"/>
          </a:p>
        </p:txBody>
      </p:sp>
      <p:sp>
        <p:nvSpPr>
          <p:cNvPr id="7" name="Rectangle 13"/>
          <p:cNvSpPr>
            <a:spLocks noGrp="1" noChangeArrowheads="1"/>
          </p:cNvSpPr>
          <p:nvPr>
            <p:ph type="sldNum" sz="quarter" idx="12"/>
          </p:nvPr>
        </p:nvSpPr>
        <p:spPr>
          <a:ln/>
        </p:spPr>
        <p:txBody>
          <a:bodyPr/>
          <a:lstStyle>
            <a:lvl1pPr>
              <a:defRPr/>
            </a:lvl1pPr>
          </a:lstStyle>
          <a:p>
            <a:pPr>
              <a:defRPr/>
            </a:pPr>
            <a:fld id="{E52A876B-85A7-43DA-8BCD-6D77947A347A}" type="slidenum">
              <a:rPr lang="el-GR"/>
              <a:pPr>
                <a:defRPr/>
              </a:pPr>
              <a:t>‹#›</a:t>
            </a:fld>
            <a:endParaRPr lang="el-G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l-GR" sz="2400"/>
          </a:p>
        </p:txBody>
      </p:sp>
      <p:sp>
        <p:nvSpPr>
          <p:cNvPr id="44035"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4036"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l-GR" sz="2400"/>
          </a:p>
        </p:txBody>
      </p:sp>
      <p:sp>
        <p:nvSpPr>
          <p:cNvPr id="44037"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4038"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l-GR" sz="2400"/>
          </a:p>
        </p:txBody>
      </p:sp>
      <p:sp>
        <p:nvSpPr>
          <p:cNvPr id="44039"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l-GR" sz="2400"/>
          </a:p>
        </p:txBody>
      </p:sp>
      <p:sp>
        <p:nvSpPr>
          <p:cNvPr id="44040"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l-GR" sz="2400"/>
          </a:p>
        </p:txBody>
      </p:sp>
      <p:sp>
        <p:nvSpPr>
          <p:cNvPr id="44041"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l-GR" smtClean="0"/>
              <a:t>Κάντε κλικ για επεξεργασία του τίτλου</a:t>
            </a:r>
          </a:p>
        </p:txBody>
      </p:sp>
      <p:sp>
        <p:nvSpPr>
          <p:cNvPr id="44042"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l-GR" smtClean="0"/>
              <a:t>Κάντε κλικ για να επεξεργαστείτε τα στυλ κειμένου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p>
        </p:txBody>
      </p:sp>
      <p:sp>
        <p:nvSpPr>
          <p:cNvPr id="44043"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vl1pPr>
          </a:lstStyle>
          <a:p>
            <a:pPr>
              <a:defRPr/>
            </a:pPr>
            <a:endParaRPr lang="el-GR"/>
          </a:p>
        </p:txBody>
      </p:sp>
      <p:sp>
        <p:nvSpPr>
          <p:cNvPr id="44044"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vl1pPr>
          </a:lstStyle>
          <a:p>
            <a:pPr>
              <a:defRPr/>
            </a:pPr>
            <a:endParaRPr lang="el-GR"/>
          </a:p>
        </p:txBody>
      </p:sp>
      <p:sp>
        <p:nvSpPr>
          <p:cNvPr id="44045"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vl1pPr>
          </a:lstStyle>
          <a:p>
            <a:pPr>
              <a:defRPr/>
            </a:pPr>
            <a:fld id="{72C2A0B1-EF45-4212-989E-757066DACA56}" type="slidenum">
              <a:rPr lang="el-GR"/>
              <a:pPr>
                <a:defRPr/>
              </a:pPr>
              <a:t>‹#›</a:t>
            </a:fld>
            <a:endParaRPr lang="el-GR"/>
          </a:p>
        </p:txBody>
      </p:sp>
    </p:spTree>
  </p:cSld>
  <p:clrMap bg1="lt1" tx1="dk1" bg2="lt2" tx2="dk2" accent1="accent1" accent2="accent2" accent3="accent3" accent4="accent4" accent5="accent5" accent6="accent6" hlink="hlink" folHlink="folHlink"/>
  <p:sldLayoutIdLst>
    <p:sldLayoutId id="2147483752"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44041"/>
                                        </p:tgtEl>
                                        <p:attrNameLst>
                                          <p:attrName>style.visibility</p:attrName>
                                        </p:attrNameLst>
                                      </p:cBhvr>
                                      <p:to>
                                        <p:strVal val="visible"/>
                                      </p:to>
                                    </p:set>
                                    <p:anim calcmode="lin" valueType="num">
                                      <p:cBhvr>
                                        <p:cTn id="7" dur="1000" fill="hold"/>
                                        <p:tgtEl>
                                          <p:spTgt spid="44041"/>
                                        </p:tgtEl>
                                        <p:attrNameLst>
                                          <p:attrName>ppt_x</p:attrName>
                                        </p:attrNameLst>
                                      </p:cBhvr>
                                      <p:tavLst>
                                        <p:tav tm="0">
                                          <p:val>
                                            <p:strVal val="#ppt_x-.2"/>
                                          </p:val>
                                        </p:tav>
                                        <p:tav tm="100000">
                                          <p:val>
                                            <p:strVal val="#ppt_x"/>
                                          </p:val>
                                        </p:tav>
                                      </p:tavLst>
                                    </p:anim>
                                    <p:anim calcmode="lin" valueType="num">
                                      <p:cBhvr>
                                        <p:cTn id="8" dur="1000" fill="hold"/>
                                        <p:tgtEl>
                                          <p:spTgt spid="44041"/>
                                        </p:tgtEl>
                                        <p:attrNameLst>
                                          <p:attrName>ppt_y</p:attrName>
                                        </p:attrNameLst>
                                      </p:cBhvr>
                                      <p:tavLst>
                                        <p:tav tm="0">
                                          <p:val>
                                            <p:strVal val="#ppt_y"/>
                                          </p:val>
                                        </p:tav>
                                        <p:tav tm="100000">
                                          <p:val>
                                            <p:strVal val="#ppt_y"/>
                                          </p:val>
                                        </p:tav>
                                      </p:tavLst>
                                    </p:anim>
                                    <p:animEffect transition="in" filter="wipe(right)" prLst="gradientSize: 0.1">
                                      <p:cBhvr>
                                        <p:cTn id="9" dur="1000"/>
                                        <p:tgtEl>
                                          <p:spTgt spid="44041"/>
                                        </p:tgtEl>
                                      </p:cBhvr>
                                    </p:animEffect>
                                  </p:childTnLst>
                                </p:cTn>
                              </p:par>
                            </p:childTnLst>
                          </p:cTn>
                        </p:par>
                      </p:childTnLst>
                    </p:cTn>
                  </p:par>
                  <p:par>
                    <p:cTn id="10" fill="hold">
                      <p:stCondLst>
                        <p:cond delay="indefinite"/>
                      </p:stCondLst>
                      <p:childTnLst>
                        <p:par>
                          <p:cTn id="11" fill="hold">
                            <p:stCondLst>
                              <p:cond delay="0"/>
                            </p:stCondLst>
                            <p:childTnLst>
                              <p:par>
                                <p:cTn id="12" presetID="44" presetClass="entr" presetSubtype="0" fill="hold" grpId="0" nodeType="clickEffect">
                                  <p:stCondLst>
                                    <p:cond delay="0"/>
                                  </p:stCondLst>
                                  <p:childTnLst>
                                    <p:set>
                                      <p:cBhvr>
                                        <p:cTn id="13" dur="1" fill="hold">
                                          <p:stCondLst>
                                            <p:cond delay="0"/>
                                          </p:stCondLst>
                                        </p:cTn>
                                        <p:tgtEl>
                                          <p:spTgt spid="44042">
                                            <p:txEl>
                                              <p:pRg st="0" end="0"/>
                                            </p:txEl>
                                          </p:spTgt>
                                        </p:tgtEl>
                                        <p:attrNameLst>
                                          <p:attrName>style.visibility</p:attrName>
                                        </p:attrNameLst>
                                      </p:cBhvr>
                                      <p:to>
                                        <p:strVal val="visible"/>
                                      </p:to>
                                    </p:set>
                                    <p:animEffect transition="in" filter="fade">
                                      <p:cBhvr>
                                        <p:cTn id="14" dur="500"/>
                                        <p:tgtEl>
                                          <p:spTgt spid="44042">
                                            <p:txEl>
                                              <p:pRg st="0" end="0"/>
                                            </p:txEl>
                                          </p:spTgt>
                                        </p:tgtEl>
                                      </p:cBhvr>
                                    </p:animEffect>
                                    <p:anim calcmode="lin" valueType="num">
                                      <p:cBhvr>
                                        <p:cTn id="15" dur="500" fill="hold"/>
                                        <p:tgtEl>
                                          <p:spTgt spid="44042">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44042">
                                            <p:txEl>
                                              <p:pRg st="0" end="0"/>
                                            </p:txEl>
                                          </p:spTgt>
                                        </p:tgtEl>
                                        <p:attrNameLst>
                                          <p:attrName>ppt_y</p:attrName>
                                        </p:attrNameLst>
                                      </p:cBhvr>
                                      <p:tavLst>
                                        <p:tav tm="0">
                                          <p:val>
                                            <p:strVal val="#ppt_y+.05"/>
                                          </p:val>
                                        </p:tav>
                                        <p:tav tm="100000">
                                          <p:val>
                                            <p:strVal val="#ppt_y"/>
                                          </p:val>
                                        </p:tav>
                                      </p:tavLst>
                                    </p:anim>
                                  </p:childTnLst>
                                </p:cTn>
                              </p:par>
                              <p:par>
                                <p:cTn id="17" presetID="44" presetClass="entr" presetSubtype="0" fill="hold" grpId="0" nodeType="withEffect">
                                  <p:stCondLst>
                                    <p:cond delay="0"/>
                                  </p:stCondLst>
                                  <p:childTnLst>
                                    <p:set>
                                      <p:cBhvr>
                                        <p:cTn id="18" dur="1" fill="hold">
                                          <p:stCondLst>
                                            <p:cond delay="0"/>
                                          </p:stCondLst>
                                        </p:cTn>
                                        <p:tgtEl>
                                          <p:spTgt spid="44042">
                                            <p:txEl>
                                              <p:pRg st="1" end="1"/>
                                            </p:txEl>
                                          </p:spTgt>
                                        </p:tgtEl>
                                        <p:attrNameLst>
                                          <p:attrName>style.visibility</p:attrName>
                                        </p:attrNameLst>
                                      </p:cBhvr>
                                      <p:to>
                                        <p:strVal val="visible"/>
                                      </p:to>
                                    </p:set>
                                    <p:animEffect transition="in" filter="fade">
                                      <p:cBhvr>
                                        <p:cTn id="19" dur="500"/>
                                        <p:tgtEl>
                                          <p:spTgt spid="44042">
                                            <p:txEl>
                                              <p:pRg st="1" end="1"/>
                                            </p:txEl>
                                          </p:spTgt>
                                        </p:tgtEl>
                                      </p:cBhvr>
                                    </p:animEffect>
                                    <p:anim calcmode="lin" valueType="num">
                                      <p:cBhvr>
                                        <p:cTn id="20" dur="500" fill="hold"/>
                                        <p:tgtEl>
                                          <p:spTgt spid="44042">
                                            <p:txEl>
                                              <p:pRg st="1" end="1"/>
                                            </p:txEl>
                                          </p:spTgt>
                                        </p:tgtEl>
                                        <p:attrNameLst>
                                          <p:attrName>ppt_x</p:attrName>
                                        </p:attrNameLst>
                                      </p:cBhvr>
                                      <p:tavLst>
                                        <p:tav tm="0">
                                          <p:val>
                                            <p:strVal val="#ppt_x"/>
                                          </p:val>
                                        </p:tav>
                                        <p:tav tm="100000">
                                          <p:val>
                                            <p:strVal val="#ppt_x"/>
                                          </p:val>
                                        </p:tav>
                                      </p:tavLst>
                                    </p:anim>
                                    <p:anim calcmode="lin" valueType="num">
                                      <p:cBhvr>
                                        <p:cTn id="21" dur="500" fill="hold"/>
                                        <p:tgtEl>
                                          <p:spTgt spid="44042">
                                            <p:txEl>
                                              <p:pRg st="1" end="1"/>
                                            </p:txEl>
                                          </p:spTgt>
                                        </p:tgtEl>
                                        <p:attrNameLst>
                                          <p:attrName>ppt_y</p:attrName>
                                        </p:attrNameLst>
                                      </p:cBhvr>
                                      <p:tavLst>
                                        <p:tav tm="0">
                                          <p:val>
                                            <p:strVal val="#ppt_y+.05"/>
                                          </p:val>
                                        </p:tav>
                                        <p:tav tm="100000">
                                          <p:val>
                                            <p:strVal val="#ppt_y"/>
                                          </p:val>
                                        </p:tav>
                                      </p:tavLst>
                                    </p:anim>
                                  </p:childTnLst>
                                </p:cTn>
                              </p:par>
                              <p:par>
                                <p:cTn id="22" presetID="44" presetClass="entr" presetSubtype="0" fill="hold" grpId="0" nodeType="withEffect">
                                  <p:stCondLst>
                                    <p:cond delay="0"/>
                                  </p:stCondLst>
                                  <p:childTnLst>
                                    <p:set>
                                      <p:cBhvr>
                                        <p:cTn id="23" dur="1" fill="hold">
                                          <p:stCondLst>
                                            <p:cond delay="0"/>
                                          </p:stCondLst>
                                        </p:cTn>
                                        <p:tgtEl>
                                          <p:spTgt spid="44042">
                                            <p:txEl>
                                              <p:pRg st="2" end="2"/>
                                            </p:txEl>
                                          </p:spTgt>
                                        </p:tgtEl>
                                        <p:attrNameLst>
                                          <p:attrName>style.visibility</p:attrName>
                                        </p:attrNameLst>
                                      </p:cBhvr>
                                      <p:to>
                                        <p:strVal val="visible"/>
                                      </p:to>
                                    </p:set>
                                    <p:animEffect transition="in" filter="fade">
                                      <p:cBhvr>
                                        <p:cTn id="24" dur="500"/>
                                        <p:tgtEl>
                                          <p:spTgt spid="44042">
                                            <p:txEl>
                                              <p:pRg st="2" end="2"/>
                                            </p:txEl>
                                          </p:spTgt>
                                        </p:tgtEl>
                                      </p:cBhvr>
                                    </p:animEffect>
                                    <p:anim calcmode="lin" valueType="num">
                                      <p:cBhvr>
                                        <p:cTn id="25" dur="500" fill="hold"/>
                                        <p:tgtEl>
                                          <p:spTgt spid="44042">
                                            <p:txEl>
                                              <p:pRg st="2" end="2"/>
                                            </p:txEl>
                                          </p:spTgt>
                                        </p:tgtEl>
                                        <p:attrNameLst>
                                          <p:attrName>ppt_x</p:attrName>
                                        </p:attrNameLst>
                                      </p:cBhvr>
                                      <p:tavLst>
                                        <p:tav tm="0">
                                          <p:val>
                                            <p:strVal val="#ppt_x"/>
                                          </p:val>
                                        </p:tav>
                                        <p:tav tm="100000">
                                          <p:val>
                                            <p:strVal val="#ppt_x"/>
                                          </p:val>
                                        </p:tav>
                                      </p:tavLst>
                                    </p:anim>
                                    <p:anim calcmode="lin" valueType="num">
                                      <p:cBhvr>
                                        <p:cTn id="26" dur="500" fill="hold"/>
                                        <p:tgtEl>
                                          <p:spTgt spid="44042">
                                            <p:txEl>
                                              <p:pRg st="2" end="2"/>
                                            </p:txEl>
                                          </p:spTgt>
                                        </p:tgtEl>
                                        <p:attrNameLst>
                                          <p:attrName>ppt_y</p:attrName>
                                        </p:attrNameLst>
                                      </p:cBhvr>
                                      <p:tavLst>
                                        <p:tav tm="0">
                                          <p:val>
                                            <p:strVal val="#ppt_y+.05"/>
                                          </p:val>
                                        </p:tav>
                                        <p:tav tm="100000">
                                          <p:val>
                                            <p:strVal val="#ppt_y"/>
                                          </p:val>
                                        </p:tav>
                                      </p:tavLst>
                                    </p:anim>
                                  </p:childTnLst>
                                </p:cTn>
                              </p:par>
                              <p:par>
                                <p:cTn id="27" presetID="44" presetClass="entr" presetSubtype="0" fill="hold" grpId="0" nodeType="withEffect">
                                  <p:stCondLst>
                                    <p:cond delay="0"/>
                                  </p:stCondLst>
                                  <p:childTnLst>
                                    <p:set>
                                      <p:cBhvr>
                                        <p:cTn id="28" dur="1" fill="hold">
                                          <p:stCondLst>
                                            <p:cond delay="0"/>
                                          </p:stCondLst>
                                        </p:cTn>
                                        <p:tgtEl>
                                          <p:spTgt spid="44042">
                                            <p:txEl>
                                              <p:pRg st="3" end="3"/>
                                            </p:txEl>
                                          </p:spTgt>
                                        </p:tgtEl>
                                        <p:attrNameLst>
                                          <p:attrName>style.visibility</p:attrName>
                                        </p:attrNameLst>
                                      </p:cBhvr>
                                      <p:to>
                                        <p:strVal val="visible"/>
                                      </p:to>
                                    </p:set>
                                    <p:animEffect transition="in" filter="fade">
                                      <p:cBhvr>
                                        <p:cTn id="29" dur="500"/>
                                        <p:tgtEl>
                                          <p:spTgt spid="44042">
                                            <p:txEl>
                                              <p:pRg st="3" end="3"/>
                                            </p:txEl>
                                          </p:spTgt>
                                        </p:tgtEl>
                                      </p:cBhvr>
                                    </p:animEffect>
                                    <p:anim calcmode="lin" valueType="num">
                                      <p:cBhvr>
                                        <p:cTn id="30" dur="500" fill="hold"/>
                                        <p:tgtEl>
                                          <p:spTgt spid="44042">
                                            <p:txEl>
                                              <p:pRg st="3" end="3"/>
                                            </p:txEl>
                                          </p:spTgt>
                                        </p:tgtEl>
                                        <p:attrNameLst>
                                          <p:attrName>ppt_x</p:attrName>
                                        </p:attrNameLst>
                                      </p:cBhvr>
                                      <p:tavLst>
                                        <p:tav tm="0">
                                          <p:val>
                                            <p:strVal val="#ppt_x"/>
                                          </p:val>
                                        </p:tav>
                                        <p:tav tm="100000">
                                          <p:val>
                                            <p:strVal val="#ppt_x"/>
                                          </p:val>
                                        </p:tav>
                                      </p:tavLst>
                                    </p:anim>
                                    <p:anim calcmode="lin" valueType="num">
                                      <p:cBhvr>
                                        <p:cTn id="31" dur="500" fill="hold"/>
                                        <p:tgtEl>
                                          <p:spTgt spid="44042">
                                            <p:txEl>
                                              <p:pRg st="3" end="3"/>
                                            </p:txEl>
                                          </p:spTgt>
                                        </p:tgtEl>
                                        <p:attrNameLst>
                                          <p:attrName>ppt_y</p:attrName>
                                        </p:attrNameLst>
                                      </p:cBhvr>
                                      <p:tavLst>
                                        <p:tav tm="0">
                                          <p:val>
                                            <p:strVal val="#ppt_y+.05"/>
                                          </p:val>
                                        </p:tav>
                                        <p:tav tm="100000">
                                          <p:val>
                                            <p:strVal val="#ppt_y"/>
                                          </p:val>
                                        </p:tav>
                                      </p:tavLst>
                                    </p:anim>
                                  </p:childTnLst>
                                </p:cTn>
                              </p:par>
                              <p:par>
                                <p:cTn id="32" presetID="44" presetClass="entr" presetSubtype="0" fill="hold" grpId="0" nodeType="withEffect">
                                  <p:stCondLst>
                                    <p:cond delay="0"/>
                                  </p:stCondLst>
                                  <p:childTnLst>
                                    <p:set>
                                      <p:cBhvr>
                                        <p:cTn id="33" dur="1" fill="hold">
                                          <p:stCondLst>
                                            <p:cond delay="0"/>
                                          </p:stCondLst>
                                        </p:cTn>
                                        <p:tgtEl>
                                          <p:spTgt spid="44042">
                                            <p:txEl>
                                              <p:pRg st="4" end="4"/>
                                            </p:txEl>
                                          </p:spTgt>
                                        </p:tgtEl>
                                        <p:attrNameLst>
                                          <p:attrName>style.visibility</p:attrName>
                                        </p:attrNameLst>
                                      </p:cBhvr>
                                      <p:to>
                                        <p:strVal val="visible"/>
                                      </p:to>
                                    </p:set>
                                    <p:animEffect transition="in" filter="fade">
                                      <p:cBhvr>
                                        <p:cTn id="34" dur="500"/>
                                        <p:tgtEl>
                                          <p:spTgt spid="44042">
                                            <p:txEl>
                                              <p:pRg st="4" end="4"/>
                                            </p:txEl>
                                          </p:spTgt>
                                        </p:tgtEl>
                                      </p:cBhvr>
                                    </p:animEffect>
                                    <p:anim calcmode="lin" valueType="num">
                                      <p:cBhvr>
                                        <p:cTn id="35" dur="500" fill="hold"/>
                                        <p:tgtEl>
                                          <p:spTgt spid="44042">
                                            <p:txEl>
                                              <p:pRg st="4" end="4"/>
                                            </p:txEl>
                                          </p:spTgt>
                                        </p:tgtEl>
                                        <p:attrNameLst>
                                          <p:attrName>ppt_x</p:attrName>
                                        </p:attrNameLst>
                                      </p:cBhvr>
                                      <p:tavLst>
                                        <p:tav tm="0">
                                          <p:val>
                                            <p:strVal val="#ppt_x"/>
                                          </p:val>
                                        </p:tav>
                                        <p:tav tm="100000">
                                          <p:val>
                                            <p:strVal val="#ppt_x"/>
                                          </p:val>
                                        </p:tav>
                                      </p:tavLst>
                                    </p:anim>
                                    <p:anim calcmode="lin" valueType="num">
                                      <p:cBhvr>
                                        <p:cTn id="36" dur="500" fill="hold"/>
                                        <p:tgtEl>
                                          <p:spTgt spid="44042">
                                            <p:txEl>
                                              <p:pRg st="4" end="4"/>
                                            </p:txEl>
                                          </p:spTgt>
                                        </p:tgtEl>
                                        <p:attrNameLst>
                                          <p:attrName>ppt_y</p:attrName>
                                        </p:attrNameLst>
                                      </p:cBhvr>
                                      <p:tavLst>
                                        <p:tav tm="0">
                                          <p:val>
                                            <p:strVal val="#ppt_y+.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1" grpId="0"/>
      <p:bldP spid="44042" grpId="0" build="p">
        <p:tmplLst>
          <p:tmpl lvl="1">
            <p:tnLst>
              <p:par>
                <p:cTn presetID="44" presetClass="entr" presetSubtype="0" fill="hold" nodeType="clickEffect">
                  <p:stCondLst>
                    <p:cond delay="0"/>
                  </p:stCondLst>
                  <p:childTnLst>
                    <p:set>
                      <p:cBhvr>
                        <p:cTn dur="1" fill="hold">
                          <p:stCondLst>
                            <p:cond delay="0"/>
                          </p:stCondLst>
                        </p:cTn>
                        <p:tgtEl>
                          <p:spTgt spid="44042"/>
                        </p:tgtEl>
                        <p:attrNameLst>
                          <p:attrName>style.visibility</p:attrName>
                        </p:attrNameLst>
                      </p:cBhvr>
                      <p:to>
                        <p:strVal val="visible"/>
                      </p:to>
                    </p:set>
                    <p:animEffect transition="in" filter="fade">
                      <p:cBhvr>
                        <p:cTn dur="500"/>
                        <p:tgtEl>
                          <p:spTgt spid="44042"/>
                        </p:tgtEl>
                      </p:cBhvr>
                    </p:animEffect>
                    <p:anim calcmode="lin" valueType="num">
                      <p:cBhvr>
                        <p:cTn dur="500" fill="hold"/>
                        <p:tgtEl>
                          <p:spTgt spid="44042"/>
                        </p:tgtEl>
                        <p:attrNameLst>
                          <p:attrName>ppt_x</p:attrName>
                        </p:attrNameLst>
                      </p:cBhvr>
                      <p:tavLst>
                        <p:tav tm="0">
                          <p:val>
                            <p:strVal val="#ppt_x"/>
                          </p:val>
                        </p:tav>
                        <p:tav tm="100000">
                          <p:val>
                            <p:strVal val="#ppt_x"/>
                          </p:val>
                        </p:tav>
                      </p:tavLst>
                    </p:anim>
                    <p:anim calcmode="lin" valueType="num">
                      <p:cBhvr>
                        <p:cTn dur="500" fill="hold"/>
                        <p:tgtEl>
                          <p:spTgt spid="44042"/>
                        </p:tgtEl>
                        <p:attrNameLst>
                          <p:attrName>ppt_y</p:attrName>
                        </p:attrNameLst>
                      </p:cBhvr>
                      <p:tavLst>
                        <p:tav tm="0">
                          <p:val>
                            <p:strVal val="#ppt_y+.05"/>
                          </p:val>
                        </p:tav>
                        <p:tav tm="100000">
                          <p:val>
                            <p:strVal val="#ppt_y"/>
                          </p:val>
                        </p:tav>
                      </p:tavLst>
                    </p:anim>
                  </p:childTnLst>
                </p:cTn>
              </p:par>
            </p:tnLst>
          </p:tmpl>
          <p:tmpl lvl="2">
            <p:tnLst>
              <p:par>
                <p:cTn presetID="44" presetClass="entr" presetSubtype="0" fill="hold" nodeType="withEffect">
                  <p:stCondLst>
                    <p:cond delay="0"/>
                  </p:stCondLst>
                  <p:childTnLst>
                    <p:set>
                      <p:cBhvr>
                        <p:cTn dur="1" fill="hold">
                          <p:stCondLst>
                            <p:cond delay="0"/>
                          </p:stCondLst>
                        </p:cTn>
                        <p:tgtEl>
                          <p:spTgt spid="44042"/>
                        </p:tgtEl>
                        <p:attrNameLst>
                          <p:attrName>style.visibility</p:attrName>
                        </p:attrNameLst>
                      </p:cBhvr>
                      <p:to>
                        <p:strVal val="visible"/>
                      </p:to>
                    </p:set>
                    <p:animEffect transition="in" filter="fade">
                      <p:cBhvr>
                        <p:cTn dur="500"/>
                        <p:tgtEl>
                          <p:spTgt spid="44042"/>
                        </p:tgtEl>
                      </p:cBhvr>
                    </p:animEffect>
                    <p:anim calcmode="lin" valueType="num">
                      <p:cBhvr>
                        <p:cTn dur="500" fill="hold"/>
                        <p:tgtEl>
                          <p:spTgt spid="44042"/>
                        </p:tgtEl>
                        <p:attrNameLst>
                          <p:attrName>ppt_x</p:attrName>
                        </p:attrNameLst>
                      </p:cBhvr>
                      <p:tavLst>
                        <p:tav tm="0">
                          <p:val>
                            <p:strVal val="#ppt_x"/>
                          </p:val>
                        </p:tav>
                        <p:tav tm="100000">
                          <p:val>
                            <p:strVal val="#ppt_x"/>
                          </p:val>
                        </p:tav>
                      </p:tavLst>
                    </p:anim>
                    <p:anim calcmode="lin" valueType="num">
                      <p:cBhvr>
                        <p:cTn dur="500" fill="hold"/>
                        <p:tgtEl>
                          <p:spTgt spid="44042"/>
                        </p:tgtEl>
                        <p:attrNameLst>
                          <p:attrName>ppt_y</p:attrName>
                        </p:attrNameLst>
                      </p:cBhvr>
                      <p:tavLst>
                        <p:tav tm="0">
                          <p:val>
                            <p:strVal val="#ppt_y+.05"/>
                          </p:val>
                        </p:tav>
                        <p:tav tm="100000">
                          <p:val>
                            <p:strVal val="#ppt_y"/>
                          </p:val>
                        </p:tav>
                      </p:tavLst>
                    </p:anim>
                  </p:childTnLst>
                </p:cTn>
              </p:par>
            </p:tnLst>
          </p:tmpl>
          <p:tmpl lvl="3">
            <p:tnLst>
              <p:par>
                <p:cTn presetID="44" presetClass="entr" presetSubtype="0" fill="hold" nodeType="withEffect">
                  <p:stCondLst>
                    <p:cond delay="0"/>
                  </p:stCondLst>
                  <p:childTnLst>
                    <p:set>
                      <p:cBhvr>
                        <p:cTn dur="1" fill="hold">
                          <p:stCondLst>
                            <p:cond delay="0"/>
                          </p:stCondLst>
                        </p:cTn>
                        <p:tgtEl>
                          <p:spTgt spid="44042"/>
                        </p:tgtEl>
                        <p:attrNameLst>
                          <p:attrName>style.visibility</p:attrName>
                        </p:attrNameLst>
                      </p:cBhvr>
                      <p:to>
                        <p:strVal val="visible"/>
                      </p:to>
                    </p:set>
                    <p:animEffect transition="in" filter="fade">
                      <p:cBhvr>
                        <p:cTn dur="500"/>
                        <p:tgtEl>
                          <p:spTgt spid="44042"/>
                        </p:tgtEl>
                      </p:cBhvr>
                    </p:animEffect>
                    <p:anim calcmode="lin" valueType="num">
                      <p:cBhvr>
                        <p:cTn dur="500" fill="hold"/>
                        <p:tgtEl>
                          <p:spTgt spid="44042"/>
                        </p:tgtEl>
                        <p:attrNameLst>
                          <p:attrName>ppt_x</p:attrName>
                        </p:attrNameLst>
                      </p:cBhvr>
                      <p:tavLst>
                        <p:tav tm="0">
                          <p:val>
                            <p:strVal val="#ppt_x"/>
                          </p:val>
                        </p:tav>
                        <p:tav tm="100000">
                          <p:val>
                            <p:strVal val="#ppt_x"/>
                          </p:val>
                        </p:tav>
                      </p:tavLst>
                    </p:anim>
                    <p:anim calcmode="lin" valueType="num">
                      <p:cBhvr>
                        <p:cTn dur="500" fill="hold"/>
                        <p:tgtEl>
                          <p:spTgt spid="44042"/>
                        </p:tgtEl>
                        <p:attrNameLst>
                          <p:attrName>ppt_y</p:attrName>
                        </p:attrNameLst>
                      </p:cBhvr>
                      <p:tavLst>
                        <p:tav tm="0">
                          <p:val>
                            <p:strVal val="#ppt_y+.05"/>
                          </p:val>
                        </p:tav>
                        <p:tav tm="100000">
                          <p:val>
                            <p:strVal val="#ppt_y"/>
                          </p:val>
                        </p:tav>
                      </p:tavLst>
                    </p:anim>
                  </p:childTnLst>
                </p:cTn>
              </p:par>
            </p:tnLst>
          </p:tmpl>
          <p:tmpl lvl="4">
            <p:tnLst>
              <p:par>
                <p:cTn presetID="44" presetClass="entr" presetSubtype="0" fill="hold" nodeType="withEffect">
                  <p:stCondLst>
                    <p:cond delay="0"/>
                  </p:stCondLst>
                  <p:childTnLst>
                    <p:set>
                      <p:cBhvr>
                        <p:cTn dur="1" fill="hold">
                          <p:stCondLst>
                            <p:cond delay="0"/>
                          </p:stCondLst>
                        </p:cTn>
                        <p:tgtEl>
                          <p:spTgt spid="44042"/>
                        </p:tgtEl>
                        <p:attrNameLst>
                          <p:attrName>style.visibility</p:attrName>
                        </p:attrNameLst>
                      </p:cBhvr>
                      <p:to>
                        <p:strVal val="visible"/>
                      </p:to>
                    </p:set>
                    <p:animEffect transition="in" filter="fade">
                      <p:cBhvr>
                        <p:cTn dur="500"/>
                        <p:tgtEl>
                          <p:spTgt spid="44042"/>
                        </p:tgtEl>
                      </p:cBhvr>
                    </p:animEffect>
                    <p:anim calcmode="lin" valueType="num">
                      <p:cBhvr>
                        <p:cTn dur="500" fill="hold"/>
                        <p:tgtEl>
                          <p:spTgt spid="44042"/>
                        </p:tgtEl>
                        <p:attrNameLst>
                          <p:attrName>ppt_x</p:attrName>
                        </p:attrNameLst>
                      </p:cBhvr>
                      <p:tavLst>
                        <p:tav tm="0">
                          <p:val>
                            <p:strVal val="#ppt_x"/>
                          </p:val>
                        </p:tav>
                        <p:tav tm="100000">
                          <p:val>
                            <p:strVal val="#ppt_x"/>
                          </p:val>
                        </p:tav>
                      </p:tavLst>
                    </p:anim>
                    <p:anim calcmode="lin" valueType="num">
                      <p:cBhvr>
                        <p:cTn dur="500" fill="hold"/>
                        <p:tgtEl>
                          <p:spTgt spid="44042"/>
                        </p:tgtEl>
                        <p:attrNameLst>
                          <p:attrName>ppt_y</p:attrName>
                        </p:attrNameLst>
                      </p:cBhvr>
                      <p:tavLst>
                        <p:tav tm="0">
                          <p:val>
                            <p:strVal val="#ppt_y+.05"/>
                          </p:val>
                        </p:tav>
                        <p:tav tm="100000">
                          <p:val>
                            <p:strVal val="#ppt_y"/>
                          </p:val>
                        </p:tav>
                      </p:tavLst>
                    </p:anim>
                  </p:childTnLst>
                </p:cTn>
              </p:par>
            </p:tnLst>
          </p:tmpl>
          <p:tmpl lvl="5">
            <p:tnLst>
              <p:par>
                <p:cTn presetID="44" presetClass="entr" presetSubtype="0" fill="hold" nodeType="withEffect">
                  <p:stCondLst>
                    <p:cond delay="0"/>
                  </p:stCondLst>
                  <p:childTnLst>
                    <p:set>
                      <p:cBhvr>
                        <p:cTn dur="1" fill="hold">
                          <p:stCondLst>
                            <p:cond delay="0"/>
                          </p:stCondLst>
                        </p:cTn>
                        <p:tgtEl>
                          <p:spTgt spid="44042"/>
                        </p:tgtEl>
                        <p:attrNameLst>
                          <p:attrName>style.visibility</p:attrName>
                        </p:attrNameLst>
                      </p:cBhvr>
                      <p:to>
                        <p:strVal val="visible"/>
                      </p:to>
                    </p:set>
                    <p:animEffect transition="in" filter="fade">
                      <p:cBhvr>
                        <p:cTn dur="500"/>
                        <p:tgtEl>
                          <p:spTgt spid="44042"/>
                        </p:tgtEl>
                      </p:cBhvr>
                    </p:animEffect>
                    <p:anim calcmode="lin" valueType="num">
                      <p:cBhvr>
                        <p:cTn dur="500" fill="hold"/>
                        <p:tgtEl>
                          <p:spTgt spid="44042"/>
                        </p:tgtEl>
                        <p:attrNameLst>
                          <p:attrName>ppt_x</p:attrName>
                        </p:attrNameLst>
                      </p:cBhvr>
                      <p:tavLst>
                        <p:tav tm="0">
                          <p:val>
                            <p:strVal val="#ppt_x"/>
                          </p:val>
                        </p:tav>
                        <p:tav tm="100000">
                          <p:val>
                            <p:strVal val="#ppt_x"/>
                          </p:val>
                        </p:tav>
                      </p:tavLst>
                    </p:anim>
                    <p:anim calcmode="lin" valueType="num">
                      <p:cBhvr>
                        <p:cTn dur="500" fill="hold"/>
                        <p:tgtEl>
                          <p:spTgt spid="44042"/>
                        </p:tgtEl>
                        <p:attrNameLst>
                          <p:attrName>ppt_y</p:attrName>
                        </p:attrNameLst>
                      </p:cBhvr>
                      <p:tavLst>
                        <p:tav tm="0">
                          <p:val>
                            <p:strVal val="#ppt_y+.05"/>
                          </p:val>
                        </p:tav>
                        <p:tav tm="100000">
                          <p:val>
                            <p:strVal val="#ppt_y"/>
                          </p:val>
                        </p:tav>
                      </p:tavLst>
                    </p:anim>
                  </p:childTnLst>
                </p:cTn>
              </p:par>
            </p:tnLst>
          </p:tmpl>
        </p:tmplLst>
      </p:bldP>
    </p:bld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defRPr>
      </a:lvl2pPr>
      <a:lvl3pPr algn="l" rtl="0" eaLnBrk="0" fontAlgn="base" hangingPunct="0">
        <a:spcBef>
          <a:spcPct val="0"/>
        </a:spcBef>
        <a:spcAft>
          <a:spcPct val="0"/>
        </a:spcAft>
        <a:defRPr sz="4400">
          <a:solidFill>
            <a:schemeClr val="tx2"/>
          </a:solidFill>
          <a:latin typeface="Tahoma" pitchFamily="34" charset="0"/>
        </a:defRPr>
      </a:lvl3pPr>
      <a:lvl4pPr algn="l" rtl="0" eaLnBrk="0" fontAlgn="base" hangingPunct="0">
        <a:spcBef>
          <a:spcPct val="0"/>
        </a:spcBef>
        <a:spcAft>
          <a:spcPct val="0"/>
        </a:spcAft>
        <a:defRPr sz="4400">
          <a:solidFill>
            <a:schemeClr val="tx2"/>
          </a:solidFill>
          <a:latin typeface="Tahoma" pitchFamily="34" charset="0"/>
        </a:defRPr>
      </a:lvl4pPr>
      <a:lvl5pPr algn="l" rtl="0" eaLnBrk="0" fontAlgn="base" hangingPunct="0">
        <a:spcBef>
          <a:spcPct val="0"/>
        </a:spcBef>
        <a:spcAft>
          <a:spcPct val="0"/>
        </a:spcAft>
        <a:defRPr sz="4400">
          <a:solidFill>
            <a:schemeClr val="tx2"/>
          </a:solidFill>
          <a:latin typeface="Tahoma" pitchFamily="34" charset="0"/>
        </a:defRPr>
      </a:lvl5pPr>
      <a:lvl6pPr marL="457200" algn="l" rtl="0" fontAlgn="base">
        <a:spcBef>
          <a:spcPct val="0"/>
        </a:spcBef>
        <a:spcAft>
          <a:spcPct val="0"/>
        </a:spcAft>
        <a:defRPr sz="4400">
          <a:solidFill>
            <a:schemeClr val="tx2"/>
          </a:solidFill>
          <a:latin typeface="Tahoma" pitchFamily="34" charset="0"/>
        </a:defRPr>
      </a:lvl6pPr>
      <a:lvl7pPr marL="914400" algn="l" rtl="0" fontAlgn="base">
        <a:spcBef>
          <a:spcPct val="0"/>
        </a:spcBef>
        <a:spcAft>
          <a:spcPct val="0"/>
        </a:spcAft>
        <a:defRPr sz="4400">
          <a:solidFill>
            <a:schemeClr val="tx2"/>
          </a:solidFill>
          <a:latin typeface="Tahoma" pitchFamily="34" charset="0"/>
        </a:defRPr>
      </a:lvl7pPr>
      <a:lvl8pPr marL="1371600" algn="l" rtl="0" fontAlgn="base">
        <a:spcBef>
          <a:spcPct val="0"/>
        </a:spcBef>
        <a:spcAft>
          <a:spcPct val="0"/>
        </a:spcAft>
        <a:defRPr sz="4400">
          <a:solidFill>
            <a:schemeClr val="tx2"/>
          </a:solidFill>
          <a:latin typeface="Tahoma" pitchFamily="34" charset="0"/>
        </a:defRPr>
      </a:lvl8pPr>
      <a:lvl9pPr marL="1828800" algn="l" rtl="0" fontAlgn="base">
        <a:spcBef>
          <a:spcPct val="0"/>
        </a:spcBef>
        <a:spcAft>
          <a:spcPct val="0"/>
        </a:spcAft>
        <a:defRPr sz="4400">
          <a:solidFill>
            <a:schemeClr val="tx2"/>
          </a:solidFill>
          <a:latin typeface="Tahoma" pitchFamily="34"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____________Microsoft_Office_Word_97_-_20031.doc"/><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____________Microsoft_Office_Word_97_-_20032.doc"/><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____________Microsoft_Office_Word_97_-_20033.doc"/><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3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oleObject" Target="../embeddings/____________Microsoft_Office_Word_97_-_20034.doc"/><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package" Target="../embeddings/____________Microsoft_Office_Word1.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58.xml.rels><?xml version="1.0" encoding="UTF-8" standalone="yes"?>
<Relationships xmlns="http://schemas.openxmlformats.org/package/2006/relationships"><Relationship Id="rId3" Type="http://schemas.openxmlformats.org/officeDocument/2006/relationships/package" Target="../embeddings/____________Microsoft_Office_Word2.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package" Target="../embeddings/____________Microsoft_Office_Word3.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64.xml.rels><?xml version="1.0" encoding="UTF-8" standalone="yes"?>
<Relationships xmlns="http://schemas.openxmlformats.org/package/2006/relationships"><Relationship Id="rId3" Type="http://schemas.openxmlformats.org/officeDocument/2006/relationships/package" Target="../embeddings/____________Microsoft_Office_Word4.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package" Target="../embeddings/____________Microsoft_Office_Word5.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67.xml.rels><?xml version="1.0" encoding="UTF-8" standalone="yes"?>
<Relationships xmlns="http://schemas.openxmlformats.org/package/2006/relationships"><Relationship Id="rId3" Type="http://schemas.openxmlformats.org/officeDocument/2006/relationships/package" Target="../embeddings/____________Microsoft_Office_Word6.docx"/><Relationship Id="rId2" Type="http://schemas.openxmlformats.org/officeDocument/2006/relationships/slideLayout" Target="../slideLayouts/slideLayout2.xml"/><Relationship Id="rId1" Type="http://schemas.openxmlformats.org/officeDocument/2006/relationships/vmlDrawing" Target="../drawings/vmlDrawing15.vml"/></Relationships>
</file>

<file path=ppt/slides/_rels/slide68.xml.rels><?xml version="1.0" encoding="UTF-8" standalone="yes"?>
<Relationships xmlns="http://schemas.openxmlformats.org/package/2006/relationships"><Relationship Id="rId3" Type="http://schemas.openxmlformats.org/officeDocument/2006/relationships/package" Target="../embeddings/____________Microsoft_Office_Word7.docx"/><Relationship Id="rId2" Type="http://schemas.openxmlformats.org/officeDocument/2006/relationships/slideLayout" Target="../slideLayouts/slideLayout2.xml"/><Relationship Id="rId1" Type="http://schemas.openxmlformats.org/officeDocument/2006/relationships/vmlDrawing" Target="../drawings/vmlDrawing16.v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package" Target="../embeddings/____________Microsoft_Office_Word8.docx"/><Relationship Id="rId2" Type="http://schemas.openxmlformats.org/officeDocument/2006/relationships/slideLayout" Target="../slideLayouts/slideLayout2.xml"/><Relationship Id="rId1" Type="http://schemas.openxmlformats.org/officeDocument/2006/relationships/vmlDrawing" Target="../drawings/vmlDrawing17.vml"/></Relationships>
</file>

<file path=ppt/slides/_rels/slide71.xml.rels><?xml version="1.0" encoding="UTF-8" standalone="yes"?>
<Relationships xmlns="http://schemas.openxmlformats.org/package/2006/relationships"><Relationship Id="rId3" Type="http://schemas.openxmlformats.org/officeDocument/2006/relationships/package" Target="../embeddings/____________Microsoft_Office_Word9.docx"/><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72.xml.rels><?xml version="1.0" encoding="UTF-8" standalone="yes"?>
<Relationships xmlns="http://schemas.openxmlformats.org/package/2006/relationships"><Relationship Id="rId3" Type="http://schemas.openxmlformats.org/officeDocument/2006/relationships/oleObject" Target="../embeddings/____________Microsoft_Office_Word_97_-_20035.doc"/><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p:nvPr>
        </p:nvSpPr>
        <p:spPr/>
        <p:txBody>
          <a:bodyPr/>
          <a:lstStyle/>
          <a:p>
            <a:pPr eaLnBrk="1" hangingPunct="1"/>
            <a:r>
              <a:rPr lang="el-GR" sz="2800" b="1" dirty="0" smtClean="0"/>
              <a:t>Η ΕΝΝΟΙΑ ΚΑΙ Η ΜΕΤΡΗΣΗ </a:t>
            </a:r>
            <a:r>
              <a:rPr lang="el-GR" sz="2800" b="1" dirty="0" smtClean="0"/>
              <a:t/>
            </a:r>
            <a:br>
              <a:rPr lang="el-GR" sz="2800" b="1" dirty="0" smtClean="0"/>
            </a:br>
            <a:r>
              <a:rPr lang="el-GR" sz="2800" b="1" dirty="0" smtClean="0"/>
              <a:t>ΤΟΥ </a:t>
            </a:r>
            <a:r>
              <a:rPr lang="el-GR" sz="2800" b="1" dirty="0" smtClean="0"/>
              <a:t>ΚΟΣΤΟΥΣ ΚΕΦΑΛΑΙΟΥ</a:t>
            </a:r>
            <a:r>
              <a:rPr lang="el-GR" sz="4000" dirty="0" smtClean="0"/>
              <a:t/>
            </a:r>
            <a:br>
              <a:rPr lang="el-GR" sz="4000" dirty="0" smtClean="0"/>
            </a:br>
            <a:endParaRPr lang="el-GR" sz="4000" dirty="0" smtClean="0"/>
          </a:p>
        </p:txBody>
      </p:sp>
      <p:sp>
        <p:nvSpPr>
          <p:cNvPr id="13315" name="Rectangle 3"/>
          <p:cNvSpPr>
            <a:spLocks noGrp="1" noChangeArrowheads="1"/>
          </p:cNvSpPr>
          <p:nvPr>
            <p:ph type="subTitle" idx="1"/>
          </p:nvPr>
        </p:nvSpPr>
        <p:spPr/>
        <p:txBody>
          <a:bodyPr/>
          <a:lstStyle/>
          <a:p>
            <a:pPr eaLnBrk="1" hangingPunct="1"/>
            <a:r>
              <a:rPr lang="el-GR" dirty="0" smtClean="0"/>
              <a:t>ΣΜΚΚ=</a:t>
            </a:r>
            <a:r>
              <a:rPr lang="en-US" dirty="0" smtClean="0"/>
              <a:t>W</a:t>
            </a:r>
            <a:r>
              <a:rPr lang="el-GR" baseline="-25000" dirty="0" err="1" smtClean="0"/>
              <a:t>ο</a:t>
            </a:r>
            <a:r>
              <a:rPr lang="el-GR" dirty="0" err="1" smtClean="0"/>
              <a:t>κ</a:t>
            </a:r>
            <a:r>
              <a:rPr lang="el-GR" baseline="-25000" dirty="0" err="1" smtClean="0"/>
              <a:t>ο</a:t>
            </a:r>
            <a:r>
              <a:rPr lang="el-GR" dirty="0" smtClean="0"/>
              <a:t> +</a:t>
            </a:r>
            <a:r>
              <a:rPr lang="en-US" dirty="0" smtClean="0"/>
              <a:t>W</a:t>
            </a:r>
            <a:r>
              <a:rPr lang="el-GR" baseline="-25000" dirty="0" err="1" smtClean="0"/>
              <a:t>πμ</a:t>
            </a:r>
            <a:r>
              <a:rPr lang="el-GR" dirty="0" err="1" smtClean="0"/>
              <a:t>κ</a:t>
            </a:r>
            <a:r>
              <a:rPr lang="el-GR" baseline="-25000" dirty="0" err="1" smtClean="0"/>
              <a:t>πμ</a:t>
            </a:r>
            <a:r>
              <a:rPr lang="el-GR" dirty="0" smtClean="0"/>
              <a:t> +</a:t>
            </a:r>
            <a:r>
              <a:rPr lang="en-US" dirty="0" smtClean="0"/>
              <a:t>W</a:t>
            </a:r>
            <a:r>
              <a:rPr lang="el-GR" baseline="-25000" dirty="0" err="1" smtClean="0"/>
              <a:t>κμ</a:t>
            </a:r>
            <a:r>
              <a:rPr lang="el-GR" dirty="0" err="1" smtClean="0"/>
              <a:t>κ</a:t>
            </a:r>
            <a:r>
              <a:rPr lang="el-GR" baseline="-25000" dirty="0" err="1" smtClean="0"/>
              <a:t>κμ</a:t>
            </a:r>
            <a:endParaRPr lang="el-GR" baseline="-25000" dirty="0" smtClean="0"/>
          </a:p>
          <a:p>
            <a:pPr eaLnBrk="1" hangingPunct="1"/>
            <a:endParaRPr lang="el-GR" dirty="0" smtClean="0"/>
          </a:p>
          <a:p>
            <a:pPr eaLnBrk="1" hangingPunct="1"/>
            <a:r>
              <a:rPr lang="en-US" dirty="0" smtClean="0"/>
              <a:t>(</a:t>
            </a:r>
            <a:r>
              <a:rPr lang="en-US" dirty="0" smtClean="0"/>
              <a:t>WACC)</a:t>
            </a:r>
            <a:endParaRPr lang="el-GR" dirty="0" smtClean="0"/>
          </a:p>
        </p:txBody>
      </p:sp>
    </p:spTree>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Grp="1" noChangeArrowheads="1"/>
          </p:cNvSpPr>
          <p:nvPr>
            <p:ph type="title"/>
          </p:nvPr>
        </p:nvSpPr>
        <p:spPr/>
        <p:txBody>
          <a:bodyPr/>
          <a:lstStyle/>
          <a:p>
            <a:pPr eaLnBrk="1" hangingPunct="1"/>
            <a:endParaRPr lang="el-GR" smtClean="0"/>
          </a:p>
        </p:txBody>
      </p:sp>
      <p:graphicFrame>
        <p:nvGraphicFramePr>
          <p:cNvPr id="1026" name="Object 4"/>
          <p:cNvGraphicFramePr>
            <a:graphicFrameLocks noChangeAspect="1"/>
          </p:cNvGraphicFramePr>
          <p:nvPr>
            <p:ph idx="1"/>
          </p:nvPr>
        </p:nvGraphicFramePr>
        <p:xfrm>
          <a:off x="3008313" y="2017713"/>
          <a:ext cx="4119562" cy="4114800"/>
        </p:xfrm>
        <a:graphic>
          <a:graphicData uri="http://schemas.openxmlformats.org/presentationml/2006/ole">
            <p:oleObj spid="_x0000_s1026" name="Έγγραφο" r:id="rId3" imgW="5261120" imgH="5254484" progId="Word.Document.8">
              <p:embed/>
            </p:oleObj>
          </a:graphicData>
        </a:graphic>
      </p:graphicFrame>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endParaRPr lang="el-GR" smtClean="0"/>
          </a:p>
        </p:txBody>
      </p:sp>
      <p:sp>
        <p:nvSpPr>
          <p:cNvPr id="22531" name="Rectangle 3"/>
          <p:cNvSpPr>
            <a:spLocks noGrp="1" noChangeArrowheads="1"/>
          </p:cNvSpPr>
          <p:nvPr>
            <p:ph type="body" idx="1"/>
          </p:nvPr>
        </p:nvSpPr>
        <p:spPr/>
        <p:txBody>
          <a:bodyPr/>
          <a:lstStyle/>
          <a:p>
            <a:pPr eaLnBrk="1" hangingPunct="1">
              <a:lnSpc>
                <a:spcPct val="80000"/>
              </a:lnSpc>
            </a:pPr>
            <a:r>
              <a:rPr lang="en-GB" sz="1800" smtClean="0"/>
              <a:t>Γίνεται φανερό από τον παραπάνω τύπο ότι:</a:t>
            </a:r>
            <a:endParaRPr lang="el-GR" sz="1800" smtClean="0"/>
          </a:p>
          <a:p>
            <a:pPr eaLnBrk="1" hangingPunct="1">
              <a:lnSpc>
                <a:spcPct val="80000"/>
              </a:lnSpc>
            </a:pPr>
            <a:r>
              <a:rPr lang="el-GR" sz="1800" smtClean="0"/>
              <a:t>α. εάν </a:t>
            </a:r>
            <a:r>
              <a:rPr lang="en-US" sz="1800" smtClean="0"/>
              <a:t>FC</a:t>
            </a:r>
            <a:r>
              <a:rPr lang="el-GR" sz="1800" smtClean="0"/>
              <a:t>=0, τότε ο ΒΛΜ=1 που σημαίνει ότι δεν υπάρχει λειτουργική μόχλευση. </a:t>
            </a:r>
          </a:p>
          <a:p>
            <a:pPr eaLnBrk="1" hangingPunct="1">
              <a:lnSpc>
                <a:spcPct val="80000"/>
              </a:lnSpc>
            </a:pPr>
            <a:r>
              <a:rPr lang="el-GR" sz="1800" smtClean="0"/>
              <a:t>Στην περίπτωση αυτή η ποσοστιαία μεταβολή των ΚΠΤΦ θα είναι ίση με την ποσοστιαία μεταβολή του όγκου των πωλήσεων.</a:t>
            </a:r>
            <a:endParaRPr lang="en-GB" sz="1800" smtClean="0"/>
          </a:p>
          <a:p>
            <a:pPr eaLnBrk="1" hangingPunct="1">
              <a:lnSpc>
                <a:spcPct val="80000"/>
              </a:lnSpc>
            </a:pPr>
            <a:r>
              <a:rPr lang="en-GB" sz="1800" smtClean="0"/>
              <a:t>β. Εάν </a:t>
            </a:r>
            <a:r>
              <a:rPr lang="en-US" sz="1800" smtClean="0"/>
              <a:t>FC</a:t>
            </a:r>
            <a:r>
              <a:rPr lang="en-GB" sz="1800" smtClean="0"/>
              <a:t>&gt;0, τότε ο ΒΛΜ&gt;1. </a:t>
            </a:r>
            <a:endParaRPr lang="el-GR" sz="1800" smtClean="0"/>
          </a:p>
          <a:p>
            <a:pPr eaLnBrk="1" hangingPunct="1">
              <a:lnSpc>
                <a:spcPct val="80000"/>
              </a:lnSpc>
            </a:pPr>
            <a:r>
              <a:rPr lang="el-GR" sz="1800" smtClean="0"/>
              <a:t>Στην περίπτωση αυτή η ποσοστιαία μεταβολή των ΚΠΤΦ θα είναι μεγαλύτερη της ποσοστιαίας μεταβολής του όγκου των πωλήσεων.</a:t>
            </a:r>
          </a:p>
          <a:p>
            <a:pPr eaLnBrk="1" hangingPunct="1">
              <a:lnSpc>
                <a:spcPct val="80000"/>
              </a:lnSpc>
            </a:pPr>
            <a:r>
              <a:rPr lang="el-GR" sz="1800" smtClean="0"/>
              <a:t>Όσο υψηλότερα είναι τα σταθερά έξοδα, τόσο μεγαλύτερη είναι η λειτουργική μόχλευση.</a:t>
            </a:r>
            <a:endParaRPr lang="en-GB" sz="1800" smtClean="0"/>
          </a:p>
          <a:p>
            <a:pPr eaLnBrk="1" hangingPunct="1">
              <a:lnSpc>
                <a:spcPct val="80000"/>
              </a:lnSpc>
            </a:pPr>
            <a:r>
              <a:rPr lang="en-GB" sz="1800" smtClean="0"/>
              <a:t>Όσο μεγαλύτερη είναι η λειτουργική μόχλευση, τόσο περισσότερο ευαίσθητα είναι τα ΚΠΤΦ στις μεταβολές των πωλήσεων.</a:t>
            </a:r>
            <a:endParaRPr lang="el-GR" sz="1800" smtClean="0"/>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l-GR" sz="2800" b="1" dirty="0" smtClean="0"/>
              <a:t>Β. Χρηματοοικονομικός Κίνδυνος (</a:t>
            </a:r>
            <a:r>
              <a:rPr lang="en-US" sz="2800" b="1" dirty="0" smtClean="0"/>
              <a:t>financial Risk</a:t>
            </a:r>
            <a:r>
              <a:rPr lang="el-GR" sz="2800" b="1" dirty="0" smtClean="0"/>
              <a:t>)</a:t>
            </a:r>
            <a:r>
              <a:rPr lang="el-GR" sz="3200" dirty="0" smtClean="0"/>
              <a:t/>
            </a:r>
            <a:br>
              <a:rPr lang="el-GR" sz="3200" dirty="0" smtClean="0"/>
            </a:br>
            <a:endParaRPr lang="el-GR" sz="3200" dirty="0" smtClean="0"/>
          </a:p>
        </p:txBody>
      </p:sp>
      <p:sp>
        <p:nvSpPr>
          <p:cNvPr id="23555" name="Rectangle 3"/>
          <p:cNvSpPr>
            <a:spLocks noGrp="1" noChangeArrowheads="1"/>
          </p:cNvSpPr>
          <p:nvPr>
            <p:ph type="body" idx="1"/>
          </p:nvPr>
        </p:nvSpPr>
        <p:spPr/>
        <p:txBody>
          <a:bodyPr/>
          <a:lstStyle/>
          <a:p>
            <a:pPr eaLnBrk="1" hangingPunct="1">
              <a:lnSpc>
                <a:spcPct val="90000"/>
              </a:lnSpc>
            </a:pPr>
            <a:r>
              <a:rPr lang="el-GR" smtClean="0"/>
              <a:t>Αδυναμία κάλυψης των εξόδων που προέρχονται από την χρηματοδότηση (τόκοι επί του χρέους). </a:t>
            </a:r>
          </a:p>
          <a:p>
            <a:pPr eaLnBrk="1" hangingPunct="1">
              <a:lnSpc>
                <a:spcPct val="90000"/>
              </a:lnSpc>
            </a:pPr>
            <a:endParaRPr lang="el-GR" smtClean="0"/>
          </a:p>
          <a:p>
            <a:pPr eaLnBrk="1" hangingPunct="1">
              <a:lnSpc>
                <a:spcPct val="90000"/>
              </a:lnSpc>
            </a:pPr>
            <a:r>
              <a:rPr lang="el-GR" smtClean="0"/>
              <a:t>Ο χρηματοοικονομικός κίνδυνος υποτίθεται ότι παραμένει αμετάβλητος με την πραγματοποίηση μιας νέας επένδυσης.</a:t>
            </a:r>
          </a:p>
        </p:txBody>
      </p:sp>
    </p:spTree>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l-GR" sz="2800" b="1" dirty="0" smtClean="0"/>
              <a:t>Χρηματοοικονομική μόχλευση</a:t>
            </a:r>
          </a:p>
        </p:txBody>
      </p:sp>
      <p:sp>
        <p:nvSpPr>
          <p:cNvPr id="24579" name="Rectangle 3"/>
          <p:cNvSpPr>
            <a:spLocks noGrp="1" noChangeArrowheads="1"/>
          </p:cNvSpPr>
          <p:nvPr>
            <p:ph type="body" idx="1"/>
          </p:nvPr>
        </p:nvSpPr>
        <p:spPr/>
        <p:txBody>
          <a:bodyPr/>
          <a:lstStyle/>
          <a:p>
            <a:pPr eaLnBrk="1" hangingPunct="1"/>
            <a:endParaRPr lang="el-GR" sz="2800" b="1" smtClean="0"/>
          </a:p>
          <a:p>
            <a:pPr eaLnBrk="1" hangingPunct="1"/>
            <a:r>
              <a:rPr lang="el-GR" sz="2800" smtClean="0"/>
              <a:t>Η μεταβολή στα κέρδη ανά μετοχή (ΚΑΜ) που προέρχεται από τις μεταβολές των ΚΠΤΦ χαρακτηρίζεται ως χρηματοοικονομική μόχλευση. </a:t>
            </a:r>
          </a:p>
          <a:p>
            <a:pPr eaLnBrk="1" hangingPunct="1"/>
            <a:r>
              <a:rPr lang="el-GR" sz="2800" smtClean="0"/>
              <a:t>Η χρηματοοικονομική μόχλευση είναι αποτέλεσμα των σταθερών τόκων που πρέπει να πληρώσει η επιχείρηση για το χρέος που έχει εκδώσει.</a:t>
            </a: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5"/>
          <p:cNvSpPr>
            <a:spLocks noGrp="1" noChangeArrowheads="1"/>
          </p:cNvSpPr>
          <p:nvPr>
            <p:ph type="title"/>
          </p:nvPr>
        </p:nvSpPr>
        <p:spPr/>
        <p:txBody>
          <a:bodyPr/>
          <a:lstStyle/>
          <a:p>
            <a:pPr eaLnBrk="1" hangingPunct="1"/>
            <a:endParaRPr lang="el-GR" smtClean="0"/>
          </a:p>
        </p:txBody>
      </p:sp>
      <p:graphicFrame>
        <p:nvGraphicFramePr>
          <p:cNvPr id="2050" name="Object 4"/>
          <p:cNvGraphicFramePr>
            <a:graphicFrameLocks noChangeAspect="1"/>
          </p:cNvGraphicFramePr>
          <p:nvPr>
            <p:ph idx="1"/>
          </p:nvPr>
        </p:nvGraphicFramePr>
        <p:xfrm>
          <a:off x="2438400" y="2147888"/>
          <a:ext cx="5260975" cy="3852862"/>
        </p:xfrm>
        <a:graphic>
          <a:graphicData uri="http://schemas.openxmlformats.org/presentationml/2006/ole">
            <p:oleObj spid="_x0000_s2050" name="Έγγραφο" r:id="rId3" imgW="5261120" imgH="3853624" progId="Word.Document.8">
              <p:embed/>
            </p:oleObj>
          </a:graphicData>
        </a:graphic>
      </p:graphicFrame>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l-GR" sz="2800" dirty="0" smtClean="0"/>
              <a:t>Γ. Κόστος μετά τη φορολογία</a:t>
            </a:r>
          </a:p>
        </p:txBody>
      </p:sp>
      <p:sp>
        <p:nvSpPr>
          <p:cNvPr id="25603" name="Rectangle 3"/>
          <p:cNvSpPr>
            <a:spLocks noGrp="1" noChangeArrowheads="1"/>
          </p:cNvSpPr>
          <p:nvPr>
            <p:ph type="body" idx="1"/>
          </p:nvPr>
        </p:nvSpPr>
        <p:spPr/>
        <p:txBody>
          <a:bodyPr/>
          <a:lstStyle/>
          <a:p>
            <a:pPr eaLnBrk="1" hangingPunct="1"/>
            <a:r>
              <a:rPr lang="el-GR" smtClean="0"/>
              <a:t>Το πραγματικό κόστος χρηματοδότησης είναι αυτό μετά τη φορολογία</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l-GR" sz="2800" b="1" dirty="0" smtClean="0"/>
              <a:t>Κίνδυνος και Κόστος Χρηματοδότησης</a:t>
            </a:r>
          </a:p>
        </p:txBody>
      </p:sp>
      <p:sp>
        <p:nvSpPr>
          <p:cNvPr id="26627" name="Rectangle 3"/>
          <p:cNvSpPr>
            <a:spLocks noGrp="1" noChangeArrowheads="1"/>
          </p:cNvSpPr>
          <p:nvPr>
            <p:ph type="body" idx="1"/>
          </p:nvPr>
        </p:nvSpPr>
        <p:spPr/>
        <p:txBody>
          <a:bodyPr/>
          <a:lstStyle/>
          <a:p>
            <a:pPr eaLnBrk="1" hangingPunct="1">
              <a:lnSpc>
                <a:spcPct val="80000"/>
              </a:lnSpc>
            </a:pPr>
            <a:r>
              <a:rPr lang="en-US" sz="2000" smtClean="0"/>
              <a:t>k = rf + bp + fp</a:t>
            </a:r>
            <a:endParaRPr lang="el-GR" sz="2000" smtClean="0"/>
          </a:p>
          <a:p>
            <a:pPr eaLnBrk="1" hangingPunct="1">
              <a:lnSpc>
                <a:spcPct val="80000"/>
              </a:lnSpc>
            </a:pPr>
            <a:endParaRPr lang="el-GR" sz="2000" smtClean="0"/>
          </a:p>
          <a:p>
            <a:pPr eaLnBrk="1" hangingPunct="1">
              <a:lnSpc>
                <a:spcPct val="80000"/>
              </a:lnSpc>
              <a:buFont typeface="Wingdings" pitchFamily="2" charset="2"/>
              <a:buNone/>
            </a:pPr>
            <a:r>
              <a:rPr lang="el-GR" sz="2000" smtClean="0"/>
              <a:t>όπου:</a:t>
            </a:r>
            <a:endParaRPr lang="en-US" sz="2000" smtClean="0"/>
          </a:p>
          <a:p>
            <a:pPr eaLnBrk="1" hangingPunct="1">
              <a:lnSpc>
                <a:spcPct val="80000"/>
              </a:lnSpc>
            </a:pPr>
            <a:r>
              <a:rPr lang="en-US" sz="2000" smtClean="0"/>
              <a:t>k</a:t>
            </a:r>
            <a:r>
              <a:rPr lang="el-GR" sz="2000" smtClean="0"/>
              <a:t> = το κόστος μια συγκεκριμένης μακροπρόθεσμης πηγής χρηματοδότησης</a:t>
            </a:r>
            <a:endParaRPr lang="en-US" sz="2000" smtClean="0"/>
          </a:p>
          <a:p>
            <a:pPr eaLnBrk="1" hangingPunct="1">
              <a:lnSpc>
                <a:spcPct val="80000"/>
              </a:lnSpc>
            </a:pPr>
            <a:endParaRPr lang="el-GR" sz="2000" smtClean="0"/>
          </a:p>
          <a:p>
            <a:pPr eaLnBrk="1" hangingPunct="1">
              <a:lnSpc>
                <a:spcPct val="80000"/>
              </a:lnSpc>
            </a:pPr>
            <a:r>
              <a:rPr lang="en-US" sz="2000" smtClean="0"/>
              <a:t>rf</a:t>
            </a:r>
            <a:r>
              <a:rPr lang="el-GR" sz="2000" smtClean="0"/>
              <a:t> = το ακίνδυνο επιτόκιο</a:t>
            </a:r>
            <a:endParaRPr lang="en-US" sz="2000" smtClean="0"/>
          </a:p>
          <a:p>
            <a:pPr eaLnBrk="1" hangingPunct="1">
              <a:lnSpc>
                <a:spcPct val="80000"/>
              </a:lnSpc>
            </a:pPr>
            <a:endParaRPr lang="el-GR" sz="2000" smtClean="0"/>
          </a:p>
          <a:p>
            <a:pPr eaLnBrk="1" hangingPunct="1">
              <a:lnSpc>
                <a:spcPct val="80000"/>
              </a:lnSpc>
            </a:pPr>
            <a:r>
              <a:rPr lang="en-US" sz="2000" smtClean="0"/>
              <a:t>bp</a:t>
            </a:r>
            <a:r>
              <a:rPr lang="el-GR" sz="2000" smtClean="0"/>
              <a:t> = το ασφάλιστρο (</a:t>
            </a:r>
            <a:r>
              <a:rPr lang="en-US" sz="2000" smtClean="0"/>
              <a:t>premium</a:t>
            </a:r>
            <a:r>
              <a:rPr lang="el-GR" sz="2000" smtClean="0"/>
              <a:t>) για τον λειτουργικό κίνδυνο</a:t>
            </a:r>
            <a:endParaRPr lang="en-US" sz="2000" smtClean="0"/>
          </a:p>
          <a:p>
            <a:pPr eaLnBrk="1" hangingPunct="1">
              <a:lnSpc>
                <a:spcPct val="80000"/>
              </a:lnSpc>
            </a:pPr>
            <a:endParaRPr lang="el-GR" sz="2000" smtClean="0"/>
          </a:p>
          <a:p>
            <a:pPr eaLnBrk="1" hangingPunct="1">
              <a:lnSpc>
                <a:spcPct val="80000"/>
              </a:lnSpc>
            </a:pPr>
            <a:r>
              <a:rPr lang="en-US" sz="2000" smtClean="0"/>
              <a:t>fp</a:t>
            </a:r>
            <a:r>
              <a:rPr lang="el-GR" sz="2000" smtClean="0"/>
              <a:t> = το ασφάλιστρο (</a:t>
            </a:r>
            <a:r>
              <a:rPr lang="en-US" sz="2000" smtClean="0"/>
              <a:t>premium</a:t>
            </a:r>
            <a:r>
              <a:rPr lang="el-GR" sz="2000" smtClean="0"/>
              <a:t>) για τον χρηματοοικονομικό κίνδυνο</a:t>
            </a:r>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l-GR" sz="2800" b="1" dirty="0" smtClean="0"/>
              <a:t>Πηγές Μακροπρόθεσμης Χρηματοδότησης</a:t>
            </a:r>
          </a:p>
        </p:txBody>
      </p:sp>
      <p:sp>
        <p:nvSpPr>
          <p:cNvPr id="27651" name="Rectangle 3"/>
          <p:cNvSpPr>
            <a:spLocks noGrp="1" noChangeArrowheads="1"/>
          </p:cNvSpPr>
          <p:nvPr>
            <p:ph type="body" idx="1"/>
          </p:nvPr>
        </p:nvSpPr>
        <p:spPr/>
        <p:txBody>
          <a:bodyPr/>
          <a:lstStyle/>
          <a:p>
            <a:pPr eaLnBrk="1" hangingPunct="1"/>
            <a:r>
              <a:rPr lang="el-GR" smtClean="0"/>
              <a:t>Μακροπρόθεσμος δανεισμός</a:t>
            </a:r>
          </a:p>
          <a:p>
            <a:pPr eaLnBrk="1" hangingPunct="1"/>
            <a:endParaRPr lang="el-GR" smtClean="0"/>
          </a:p>
          <a:p>
            <a:pPr eaLnBrk="1" hangingPunct="1"/>
            <a:r>
              <a:rPr lang="el-GR" smtClean="0"/>
              <a:t>Προνομιούχες μετοχές</a:t>
            </a:r>
          </a:p>
          <a:p>
            <a:pPr eaLnBrk="1" hangingPunct="1"/>
            <a:endParaRPr lang="el-GR" smtClean="0"/>
          </a:p>
          <a:p>
            <a:pPr eaLnBrk="1" hangingPunct="1"/>
            <a:r>
              <a:rPr lang="el-GR" smtClean="0"/>
              <a:t>Κοινές μετοχές</a:t>
            </a:r>
          </a:p>
          <a:p>
            <a:pPr eaLnBrk="1" hangingPunct="1"/>
            <a:endParaRPr lang="el-GR" smtClean="0"/>
          </a:p>
          <a:p>
            <a:pPr eaLnBrk="1" hangingPunct="1"/>
            <a:r>
              <a:rPr lang="el-GR" smtClean="0"/>
              <a:t>Παρακρατηθέντα κέρδη</a:t>
            </a:r>
          </a:p>
        </p:txBody>
      </p:sp>
    </p:spTree>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l-GR" sz="2800" b="1" dirty="0" smtClean="0"/>
              <a:t>ΠΛΕΟΝΕΚΤΗΜΑΤΑ ΚΟΙΝΩΝ ΜΕΤΟΧΩΝ</a:t>
            </a:r>
          </a:p>
        </p:txBody>
      </p:sp>
      <p:sp>
        <p:nvSpPr>
          <p:cNvPr id="28675" name="Rectangle 3"/>
          <p:cNvSpPr>
            <a:spLocks noGrp="1" noChangeArrowheads="1"/>
          </p:cNvSpPr>
          <p:nvPr>
            <p:ph type="body" idx="1"/>
          </p:nvPr>
        </p:nvSpPr>
        <p:spPr/>
        <p:txBody>
          <a:bodyPr/>
          <a:lstStyle/>
          <a:p>
            <a:pPr eaLnBrk="1" hangingPunct="1"/>
            <a:r>
              <a:rPr lang="el-GR" sz="2000" dirty="0" smtClean="0"/>
              <a:t>ΔΕΝ ΔΗΜΙΟΥΡΓΟΥΝ ΣΤΑΘΕΡΕΣ ΔΑΠΑΝΕΣ</a:t>
            </a:r>
          </a:p>
          <a:p>
            <a:pPr eaLnBrk="1" hangingPunct="1"/>
            <a:endParaRPr lang="en-US" sz="2000" dirty="0" smtClean="0"/>
          </a:p>
          <a:p>
            <a:pPr eaLnBrk="1" hangingPunct="1"/>
            <a:r>
              <a:rPr lang="el-GR" sz="2000" dirty="0" smtClean="0"/>
              <a:t>ΑΥΞΑΝΟΥΝ </a:t>
            </a:r>
            <a:r>
              <a:rPr lang="el-GR" sz="2000" dirty="0" smtClean="0"/>
              <a:t>ΤΗ ΦΕΡΕΓΓΥΟΤΗΤΑ</a:t>
            </a:r>
          </a:p>
          <a:p>
            <a:pPr eaLnBrk="1" hangingPunct="1"/>
            <a:endParaRPr lang="en-US" sz="2000" dirty="0" smtClean="0"/>
          </a:p>
          <a:p>
            <a:pPr eaLnBrk="1" hangingPunct="1"/>
            <a:r>
              <a:rPr lang="el-GR" sz="2000" dirty="0" smtClean="0"/>
              <a:t>ΔΕΝ </a:t>
            </a:r>
            <a:r>
              <a:rPr lang="el-GR" sz="2000" dirty="0" smtClean="0"/>
              <a:t>ΕΧΟΥΝ ΜΙΑ ΣΥΓΚΕΚΡΙΜΕΝΗ ΗΜΕΡΟΜΗΜΙΑ ΛΗΞΗΣ</a:t>
            </a:r>
          </a:p>
          <a:p>
            <a:pPr eaLnBrk="1" hangingPunct="1"/>
            <a:endParaRPr lang="en-US" sz="2000" dirty="0" smtClean="0"/>
          </a:p>
          <a:p>
            <a:pPr eaLnBrk="1" hangingPunct="1"/>
            <a:r>
              <a:rPr lang="el-GR" sz="2000" dirty="0" smtClean="0"/>
              <a:t>Η </a:t>
            </a:r>
            <a:r>
              <a:rPr lang="el-GR" sz="2000" dirty="0" smtClean="0"/>
              <a:t>ΠΩΛΗΣΗ ΤΟΥΣ ΕΙΝΑΙ ΣΥΝΗΘΩΣ ΠΙΟ ΕΥΚΟΛΗ ΑΠΟ ΟΤΙ  ΤΑ  ΟΜΟΛΟΓΑ</a:t>
            </a:r>
          </a:p>
        </p:txBody>
      </p:sp>
    </p:spTree>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l-GR" sz="2800" b="1" dirty="0" smtClean="0"/>
              <a:t>ΜΕΙΟΝΕΚΤΗΜΑΤΑ</a:t>
            </a:r>
            <a:r>
              <a:rPr lang="el-GR" sz="2800" dirty="0" smtClean="0"/>
              <a:t> ΚΟΙΝΩΝ ΜΕΤΟΧΩΝ</a:t>
            </a:r>
            <a:endParaRPr lang="el-GR" sz="2800" b="1" dirty="0" smtClean="0"/>
          </a:p>
        </p:txBody>
      </p:sp>
      <p:sp>
        <p:nvSpPr>
          <p:cNvPr id="29699" name="Rectangle 3"/>
          <p:cNvSpPr>
            <a:spLocks noGrp="1" noChangeArrowheads="1"/>
          </p:cNvSpPr>
          <p:nvPr>
            <p:ph type="body" idx="1"/>
          </p:nvPr>
        </p:nvSpPr>
        <p:spPr/>
        <p:txBody>
          <a:bodyPr/>
          <a:lstStyle/>
          <a:p>
            <a:pPr eaLnBrk="1" hangingPunct="1"/>
            <a:r>
              <a:rPr lang="en-GB" sz="2000" dirty="0" smtClean="0"/>
              <a:t>ΧΑΝΕΤΑΙ ΕΝΑ ΜΕΡΟΣ ΤΟΥ ΕΛΕΓΧΟΥ ΤΗΣ ΕΤΑΙΡΕΙΑΣ ΑΠΟ ΤΟΥΣ ΠΑΛΑΙΟΥΣ ΜΕΤΟΧΟΥΣ</a:t>
            </a:r>
          </a:p>
          <a:p>
            <a:pPr eaLnBrk="1" hangingPunct="1"/>
            <a:endParaRPr lang="el-GR" sz="2000" dirty="0" smtClean="0"/>
          </a:p>
          <a:p>
            <a:pPr eaLnBrk="1" hangingPunct="1"/>
            <a:r>
              <a:rPr lang="en-GB" sz="2000" dirty="0" smtClean="0"/>
              <a:t>ΤΟ ΚΟΣΤΟΣ ΙΔΙΩΝ ΚΕΦΑΛΑΙΩΝ ΕΙΝΑΙ ΥΨΗΛΟΤΕΡΟ ΑΠΟ ΑΛΛΕΣ ΜΟΡΦΕΣ ΧΡΗΜΑΤΟΔΟΤΗΣΗΣ</a:t>
            </a:r>
            <a:endParaRPr lang="el-GR" sz="2000" dirty="0" smtClean="0"/>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l-GR" sz="2800" b="1" dirty="0" smtClean="0"/>
              <a:t>Σημαντικά Σημεία</a:t>
            </a:r>
            <a:r>
              <a:rPr lang="el-GR" b="1" dirty="0" smtClean="0"/>
              <a:t/>
            </a:r>
            <a:br>
              <a:rPr lang="el-GR" b="1" dirty="0" smtClean="0"/>
            </a:br>
            <a:endParaRPr lang="el-GR" b="1" dirty="0" smtClean="0"/>
          </a:p>
        </p:txBody>
      </p:sp>
      <p:sp>
        <p:nvSpPr>
          <p:cNvPr id="14339" name="Rectangle 3"/>
          <p:cNvSpPr>
            <a:spLocks noGrp="1" noChangeArrowheads="1"/>
          </p:cNvSpPr>
          <p:nvPr>
            <p:ph type="body" idx="1"/>
          </p:nvPr>
        </p:nvSpPr>
        <p:spPr/>
        <p:txBody>
          <a:bodyPr/>
          <a:lstStyle/>
          <a:p>
            <a:pPr eaLnBrk="1" hangingPunct="1">
              <a:lnSpc>
                <a:spcPct val="80000"/>
              </a:lnSpc>
            </a:pPr>
            <a:r>
              <a:rPr lang="el-GR" sz="2000" smtClean="0"/>
              <a:t>Το κόστος κεφαλαίου μετριέται για μια συγκεκριμένη στιγμή</a:t>
            </a:r>
          </a:p>
          <a:p>
            <a:pPr eaLnBrk="1" hangingPunct="1">
              <a:lnSpc>
                <a:spcPct val="80000"/>
              </a:lnSpc>
            </a:pPr>
            <a:r>
              <a:rPr lang="el-GR" sz="2000" smtClean="0"/>
              <a:t>Το κόστος κεφαλαίου αντανακλά το κόστος κεφαλαίων σε μακροπρόθεσμη βάση</a:t>
            </a:r>
          </a:p>
          <a:p>
            <a:pPr eaLnBrk="1" hangingPunct="1">
              <a:lnSpc>
                <a:spcPct val="80000"/>
              </a:lnSpc>
            </a:pPr>
            <a:r>
              <a:rPr lang="el-GR" sz="2000" smtClean="0"/>
              <a:t>Το κόστος κεφαλαίου αντανακλά το κόστος χρηματοδότησης που προέρχεται από ξένα και ίδια κεφάλαια </a:t>
            </a:r>
          </a:p>
          <a:p>
            <a:pPr eaLnBrk="1" hangingPunct="1">
              <a:lnSpc>
                <a:spcPct val="80000"/>
              </a:lnSpc>
            </a:pPr>
            <a:r>
              <a:rPr lang="el-GR" sz="2000" smtClean="0"/>
              <a:t>Το κόστος κεφαλαίου υποθέτει ότι η επιχείρηση επιθυμεί να έχει μια συγκεκριμένη κεφαλαιακή διάρθρωση</a:t>
            </a:r>
          </a:p>
          <a:p>
            <a:pPr eaLnBrk="1" hangingPunct="1">
              <a:lnSpc>
                <a:spcPct val="80000"/>
              </a:lnSpc>
            </a:pPr>
            <a:r>
              <a:rPr lang="el-GR" sz="2000" smtClean="0"/>
              <a:t>Δεδομένης της κεφαλαιακής διάρθρωσης, το κόστος κεφαλαίου μετριέται συνήθως ως </a:t>
            </a:r>
            <a:r>
              <a:rPr lang="el-GR" sz="2000" i="1" smtClean="0"/>
              <a:t>το μέσο σταθμικό κόστος του κεφαλαίου </a:t>
            </a:r>
            <a:endParaRPr lang="en-US" sz="2000" i="1" smtClean="0"/>
          </a:p>
          <a:p>
            <a:pPr eaLnBrk="1" hangingPunct="1">
              <a:lnSpc>
                <a:spcPct val="80000"/>
              </a:lnSpc>
            </a:pPr>
            <a:endParaRPr lang="en-US" sz="2000" i="1" smtClean="0"/>
          </a:p>
          <a:p>
            <a:pPr eaLnBrk="1" hangingPunct="1">
              <a:lnSpc>
                <a:spcPct val="80000"/>
              </a:lnSpc>
            </a:pPr>
            <a:r>
              <a:rPr lang="el-GR" sz="2000" smtClean="0"/>
              <a:t>ΣΜΚΚ=</a:t>
            </a:r>
            <a:r>
              <a:rPr lang="en-US" sz="2000" smtClean="0"/>
              <a:t>W</a:t>
            </a:r>
            <a:r>
              <a:rPr lang="el-GR" sz="2000" baseline="-25000" smtClean="0"/>
              <a:t>ο</a:t>
            </a:r>
            <a:r>
              <a:rPr lang="el-GR" sz="2000" smtClean="0"/>
              <a:t>κ</a:t>
            </a:r>
            <a:r>
              <a:rPr lang="el-GR" sz="2000" baseline="-25000" smtClean="0"/>
              <a:t>ο</a:t>
            </a:r>
            <a:r>
              <a:rPr lang="el-GR" sz="2000" smtClean="0"/>
              <a:t> +</a:t>
            </a:r>
            <a:r>
              <a:rPr lang="en-US" sz="2000" smtClean="0"/>
              <a:t>W</a:t>
            </a:r>
            <a:r>
              <a:rPr lang="el-GR" sz="2000" baseline="-25000" smtClean="0"/>
              <a:t>πμ</a:t>
            </a:r>
            <a:r>
              <a:rPr lang="el-GR" sz="2000" smtClean="0"/>
              <a:t>κ</a:t>
            </a:r>
            <a:r>
              <a:rPr lang="el-GR" sz="2000" baseline="-25000" smtClean="0"/>
              <a:t>πμ</a:t>
            </a:r>
            <a:r>
              <a:rPr lang="el-GR" sz="2000" smtClean="0"/>
              <a:t> +</a:t>
            </a:r>
            <a:r>
              <a:rPr lang="en-US" sz="2000" smtClean="0"/>
              <a:t>W</a:t>
            </a:r>
            <a:r>
              <a:rPr lang="el-GR" sz="2000" baseline="-25000" smtClean="0"/>
              <a:t>κμ</a:t>
            </a:r>
            <a:r>
              <a:rPr lang="el-GR" sz="2000" smtClean="0"/>
              <a:t>κ</a:t>
            </a:r>
            <a:r>
              <a:rPr lang="el-GR" sz="2000" baseline="-25000" smtClean="0"/>
              <a:t>κμ</a:t>
            </a:r>
          </a:p>
        </p:txBody>
      </p:sp>
    </p:spTree>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l-GR" sz="2800" b="1" dirty="0" smtClean="0"/>
              <a:t>ΠΛΕΟΝΕΚΤΗΜΑΤΑ ΠΡΟΝΟΜΙΟΥΧΩΝ ΜΕΤΟΧΩΝ</a:t>
            </a:r>
          </a:p>
        </p:txBody>
      </p:sp>
      <p:sp>
        <p:nvSpPr>
          <p:cNvPr id="30723" name="Rectangle 3"/>
          <p:cNvSpPr>
            <a:spLocks noGrp="1" noChangeArrowheads="1"/>
          </p:cNvSpPr>
          <p:nvPr>
            <p:ph type="body" idx="1"/>
          </p:nvPr>
        </p:nvSpPr>
        <p:spPr/>
        <p:txBody>
          <a:bodyPr/>
          <a:lstStyle/>
          <a:p>
            <a:pPr eaLnBrk="1" hangingPunct="1">
              <a:lnSpc>
                <a:spcPct val="80000"/>
              </a:lnSpc>
            </a:pPr>
            <a:r>
              <a:rPr lang="el-GR" sz="2000" dirty="0" smtClean="0"/>
              <a:t>ΣΥΓΚΡΑΤΕΙΤΑΙ Ο ΕΛΕΓΧΟΣ ΤΗΣ ΕΤΑΙΡΙΑΣ</a:t>
            </a:r>
          </a:p>
          <a:p>
            <a:pPr eaLnBrk="1" hangingPunct="1">
              <a:lnSpc>
                <a:spcPct val="80000"/>
              </a:lnSpc>
            </a:pPr>
            <a:endParaRPr lang="el-GR" sz="2000" dirty="0" smtClean="0"/>
          </a:p>
          <a:p>
            <a:pPr eaLnBrk="1" hangingPunct="1">
              <a:lnSpc>
                <a:spcPct val="80000"/>
              </a:lnSpc>
            </a:pPr>
            <a:r>
              <a:rPr lang="el-GR" sz="2000" dirty="0" smtClean="0"/>
              <a:t>ΔΕΝ ΥΠΑΡΧΕΙ ΥΠΟΧΡΕΩΣΗ ΚΑΤΑΒΟΛΗΣ ΜΕΡΙΣΜΑΤΩΝ ΕΑΝ ΔΕΝ  ΥΠΑΡΧΟΥΝ ΚΕΡΔΗ</a:t>
            </a:r>
          </a:p>
          <a:p>
            <a:pPr eaLnBrk="1" hangingPunct="1">
              <a:lnSpc>
                <a:spcPct val="80000"/>
              </a:lnSpc>
            </a:pPr>
            <a:endParaRPr lang="el-GR" sz="2000" dirty="0" smtClean="0"/>
          </a:p>
          <a:p>
            <a:pPr eaLnBrk="1" hangingPunct="1">
              <a:lnSpc>
                <a:spcPct val="80000"/>
              </a:lnSpc>
            </a:pPr>
            <a:r>
              <a:rPr lang="el-GR" sz="2000" dirty="0" smtClean="0"/>
              <a:t>ΕΠΙΤΡΕΠΟΥΝ ΜΕΓΑΛΥΤΕΡΑ ΚΕΡΔΗ ΣΤΟΥΣ ΚΑΤΟΧΟΥΣ ΚΟΙΝΩΝ ΜΕΤΟΧΩΝ</a:t>
            </a:r>
          </a:p>
          <a:p>
            <a:pPr eaLnBrk="1" hangingPunct="1">
              <a:lnSpc>
                <a:spcPct val="80000"/>
              </a:lnSpc>
            </a:pPr>
            <a:endParaRPr lang="el-GR" sz="2000" dirty="0" smtClean="0"/>
          </a:p>
          <a:p>
            <a:pPr eaLnBrk="1" hangingPunct="1">
              <a:lnSpc>
                <a:spcPct val="80000"/>
              </a:lnSpc>
            </a:pPr>
            <a:r>
              <a:rPr lang="el-GR" sz="2000" dirty="0" smtClean="0"/>
              <a:t>ΔΕΝ ΕΧΟΥΝ ΜΙΑ ΣΥΓΚΕΚΡΙΜΕΝΗ ΗΜΕΡΟΜΗΜΙΑ ΛΗΞΗΣ</a:t>
            </a:r>
          </a:p>
        </p:txBody>
      </p:sp>
    </p:spTree>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GB" sz="2800" b="1" dirty="0" smtClean="0"/>
              <a:t>ΜΕΙΟΝΕΚΤΗΜΑΤΑ</a:t>
            </a:r>
            <a:r>
              <a:rPr lang="en-GB" sz="2800" dirty="0" smtClean="0"/>
              <a:t> </a:t>
            </a:r>
            <a:r>
              <a:rPr lang="el-GR" sz="2800" dirty="0" smtClean="0"/>
              <a:t>ΠΡΟΝΟΜΙΟΥΧΩΝ ΜΕΤΟΧΩΝ</a:t>
            </a:r>
            <a:endParaRPr lang="el-GR" sz="2800" b="1" dirty="0" smtClean="0"/>
          </a:p>
        </p:txBody>
      </p:sp>
      <p:sp>
        <p:nvSpPr>
          <p:cNvPr id="31747" name="Rectangle 3"/>
          <p:cNvSpPr>
            <a:spLocks noGrp="1" noChangeArrowheads="1"/>
          </p:cNvSpPr>
          <p:nvPr>
            <p:ph type="body" idx="1"/>
          </p:nvPr>
        </p:nvSpPr>
        <p:spPr/>
        <p:txBody>
          <a:bodyPr/>
          <a:lstStyle/>
          <a:p>
            <a:pPr eaLnBrk="1" hangingPunct="1">
              <a:lnSpc>
                <a:spcPct val="90000"/>
              </a:lnSpc>
            </a:pPr>
            <a:r>
              <a:rPr lang="el-GR" sz="2000" dirty="0" smtClean="0"/>
              <a:t>ΤΑ ΜΕΡΙΣΜΑΤΑ ΔΕΝ ΕΚΠΙΠΤΟΥΝ ΓΙΑ ΦΟΡΟΛΟΛΙΚΟΥΣ ΛΟΓΟΥΣ</a:t>
            </a:r>
          </a:p>
          <a:p>
            <a:pPr eaLnBrk="1" hangingPunct="1">
              <a:lnSpc>
                <a:spcPct val="90000"/>
              </a:lnSpc>
            </a:pPr>
            <a:endParaRPr lang="el-GR" sz="2000" dirty="0" smtClean="0"/>
          </a:p>
          <a:p>
            <a:pPr eaLnBrk="1" hangingPunct="1">
              <a:lnSpc>
                <a:spcPct val="90000"/>
              </a:lnSpc>
            </a:pPr>
            <a:r>
              <a:rPr lang="el-GR" sz="2000" dirty="0" smtClean="0"/>
              <a:t>ΤΟ ΚΟΣΤΟΣ ΕΙΝΑΙ ΜΕΓΑΛΥΤΕΡΟ ΑΠΟ ΑΥΤΟ ΤΩΝ ΟΜΟΛΟΓΩΝ</a:t>
            </a:r>
          </a:p>
          <a:p>
            <a:pPr eaLnBrk="1" hangingPunct="1">
              <a:lnSpc>
                <a:spcPct val="90000"/>
              </a:lnSpc>
            </a:pPr>
            <a:endParaRPr lang="el-GR" sz="2000" dirty="0" smtClean="0"/>
          </a:p>
          <a:p>
            <a:pPr eaLnBrk="1" hangingPunct="1">
              <a:lnSpc>
                <a:spcPct val="90000"/>
              </a:lnSpc>
            </a:pPr>
            <a:r>
              <a:rPr lang="el-GR" sz="2000" dirty="0" smtClean="0"/>
              <a:t>Η ΠΩΛΗΣΗ ΤΟΥ ΕΙΝΑΙ ΓΕΝΙΚΑ ΔΥΣΚΟΛΗ</a:t>
            </a:r>
          </a:p>
        </p:txBody>
      </p:sp>
    </p:spTree>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GB" sz="2800" b="1" dirty="0" err="1" smtClean="0"/>
              <a:t>Πλεονεκτήματα</a:t>
            </a:r>
            <a:r>
              <a:rPr lang="en-GB" sz="2800" b="1" dirty="0" smtClean="0"/>
              <a:t> </a:t>
            </a:r>
            <a:r>
              <a:rPr lang="en-GB" sz="2800" b="1" dirty="0" err="1" smtClean="0"/>
              <a:t>Μακροπρόθεσμων</a:t>
            </a:r>
            <a:r>
              <a:rPr lang="en-GB" sz="2800" b="1" dirty="0" smtClean="0"/>
              <a:t> </a:t>
            </a:r>
            <a:r>
              <a:rPr lang="en-GB" sz="2800" b="1" dirty="0" err="1" smtClean="0"/>
              <a:t>Δανείων</a:t>
            </a:r>
            <a:endParaRPr lang="el-GR" sz="2800" b="1" dirty="0" smtClean="0"/>
          </a:p>
        </p:txBody>
      </p:sp>
      <p:sp>
        <p:nvSpPr>
          <p:cNvPr id="32771" name="Rectangle 3"/>
          <p:cNvSpPr>
            <a:spLocks noGrp="1" noChangeArrowheads="1"/>
          </p:cNvSpPr>
          <p:nvPr>
            <p:ph type="body" idx="1"/>
          </p:nvPr>
        </p:nvSpPr>
        <p:spPr/>
        <p:txBody>
          <a:bodyPr/>
          <a:lstStyle/>
          <a:p>
            <a:pPr eaLnBrk="1" hangingPunct="1">
              <a:lnSpc>
                <a:spcPct val="80000"/>
              </a:lnSpc>
            </a:pPr>
            <a:r>
              <a:rPr lang="en-GB" sz="2800" dirty="0" err="1" smtClean="0"/>
              <a:t>Το</a:t>
            </a:r>
            <a:r>
              <a:rPr lang="en-GB" sz="2800" dirty="0" smtClean="0"/>
              <a:t> </a:t>
            </a:r>
            <a:r>
              <a:rPr lang="en-GB" sz="2800" dirty="0" err="1" smtClean="0"/>
              <a:t>κόστος</a:t>
            </a:r>
            <a:r>
              <a:rPr lang="en-GB" sz="2800" dirty="0" smtClean="0"/>
              <a:t> </a:t>
            </a:r>
            <a:r>
              <a:rPr lang="en-GB" sz="2800" dirty="0" err="1" smtClean="0"/>
              <a:t>του</a:t>
            </a:r>
            <a:r>
              <a:rPr lang="en-GB" sz="2800" dirty="0" smtClean="0"/>
              <a:t> </a:t>
            </a:r>
            <a:r>
              <a:rPr lang="en-GB" sz="2800" dirty="0" err="1" smtClean="0"/>
              <a:t>δανείου</a:t>
            </a:r>
            <a:r>
              <a:rPr lang="en-GB" sz="2800" dirty="0" smtClean="0"/>
              <a:t> </a:t>
            </a:r>
            <a:r>
              <a:rPr lang="en-GB" sz="2800" dirty="0" err="1" smtClean="0"/>
              <a:t>είναι</a:t>
            </a:r>
            <a:r>
              <a:rPr lang="en-GB" sz="2800" dirty="0" smtClean="0"/>
              <a:t> </a:t>
            </a:r>
            <a:r>
              <a:rPr lang="en-GB" sz="2800" dirty="0" err="1" smtClean="0"/>
              <a:t>καθορισμένο</a:t>
            </a:r>
            <a:endParaRPr lang="el-GR" sz="2800" dirty="0" smtClean="0"/>
          </a:p>
          <a:p>
            <a:pPr eaLnBrk="1" hangingPunct="1">
              <a:lnSpc>
                <a:spcPct val="80000"/>
              </a:lnSpc>
            </a:pPr>
            <a:endParaRPr lang="el-GR" sz="2800" dirty="0" smtClean="0"/>
          </a:p>
          <a:p>
            <a:pPr eaLnBrk="1" hangingPunct="1">
              <a:lnSpc>
                <a:spcPct val="80000"/>
              </a:lnSpc>
            </a:pPr>
            <a:r>
              <a:rPr lang="el-GR" sz="2800" dirty="0" smtClean="0"/>
              <a:t>Οι τόκοι των δανείων είναι δαπάνη και αφαιρείται από τα έσοδα της επιχείρησης.</a:t>
            </a:r>
          </a:p>
          <a:p>
            <a:pPr eaLnBrk="1" hangingPunct="1">
              <a:lnSpc>
                <a:spcPct val="80000"/>
              </a:lnSpc>
            </a:pPr>
            <a:endParaRPr lang="el-GR" sz="2800" dirty="0" smtClean="0"/>
          </a:p>
          <a:p>
            <a:pPr eaLnBrk="1" hangingPunct="1">
              <a:lnSpc>
                <a:spcPct val="80000"/>
              </a:lnSpc>
            </a:pPr>
            <a:r>
              <a:rPr lang="el-GR" sz="2800" dirty="0" smtClean="0"/>
              <a:t>Η δανειοδότηση επιτρέπει τη διατήρηση του ελέγχου της εταιρίας</a:t>
            </a:r>
          </a:p>
          <a:p>
            <a:pPr eaLnBrk="1" hangingPunct="1">
              <a:lnSpc>
                <a:spcPct val="80000"/>
              </a:lnSpc>
            </a:pPr>
            <a:endParaRPr lang="el-GR" sz="2800" dirty="0" smtClean="0"/>
          </a:p>
          <a:p>
            <a:pPr eaLnBrk="1" hangingPunct="1">
              <a:lnSpc>
                <a:spcPct val="80000"/>
              </a:lnSpc>
            </a:pPr>
            <a:r>
              <a:rPr lang="el-GR" sz="2800" dirty="0" smtClean="0"/>
              <a:t>Η δανειοδότηση αποτελεί φθηνότερο κόστος χρηματοδότησης από  ότι η έκδοση μετοχών</a:t>
            </a:r>
          </a:p>
        </p:txBody>
      </p:sp>
    </p:spTree>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GB" sz="2800" b="1" dirty="0" err="1" smtClean="0"/>
              <a:t>Μειονεκτήματα</a:t>
            </a:r>
            <a:r>
              <a:rPr lang="en-GB" sz="2800" b="1" dirty="0" smtClean="0"/>
              <a:t/>
            </a:r>
            <a:br>
              <a:rPr lang="en-GB" sz="2800" b="1" dirty="0" smtClean="0"/>
            </a:br>
            <a:r>
              <a:rPr lang="en-GB" sz="2800" b="1" dirty="0" err="1" smtClean="0"/>
              <a:t>Μακροπρόθεσμων</a:t>
            </a:r>
            <a:r>
              <a:rPr lang="en-GB" sz="2800" b="1" dirty="0" smtClean="0"/>
              <a:t> </a:t>
            </a:r>
            <a:r>
              <a:rPr lang="en-GB" sz="2800" b="1" dirty="0" err="1" smtClean="0"/>
              <a:t>Δανείων</a:t>
            </a:r>
            <a:endParaRPr lang="el-GR" sz="2800" b="1" dirty="0" smtClean="0"/>
          </a:p>
        </p:txBody>
      </p:sp>
      <p:sp>
        <p:nvSpPr>
          <p:cNvPr id="33795" name="Rectangle 3"/>
          <p:cNvSpPr>
            <a:spLocks noGrp="1" noChangeArrowheads="1"/>
          </p:cNvSpPr>
          <p:nvPr>
            <p:ph type="body" idx="1"/>
          </p:nvPr>
        </p:nvSpPr>
        <p:spPr/>
        <p:txBody>
          <a:bodyPr/>
          <a:lstStyle/>
          <a:p>
            <a:pPr eaLnBrk="1" hangingPunct="1">
              <a:lnSpc>
                <a:spcPct val="90000"/>
              </a:lnSpc>
            </a:pPr>
            <a:r>
              <a:rPr lang="en-GB" sz="2400" dirty="0" err="1" smtClean="0"/>
              <a:t>Δεδομένου</a:t>
            </a:r>
            <a:r>
              <a:rPr lang="en-GB" sz="2400" dirty="0" smtClean="0"/>
              <a:t> </a:t>
            </a:r>
            <a:r>
              <a:rPr lang="en-GB" sz="2400" dirty="0" err="1" smtClean="0"/>
              <a:t>ότι</a:t>
            </a:r>
            <a:r>
              <a:rPr lang="en-GB" sz="2400" dirty="0" smtClean="0"/>
              <a:t> </a:t>
            </a:r>
            <a:r>
              <a:rPr lang="en-GB" sz="2400" dirty="0" err="1" smtClean="0"/>
              <a:t>τα</a:t>
            </a:r>
            <a:r>
              <a:rPr lang="en-GB" sz="2400" dirty="0" smtClean="0"/>
              <a:t> </a:t>
            </a:r>
            <a:r>
              <a:rPr lang="en-GB" sz="2400" dirty="0" err="1" smtClean="0"/>
              <a:t>δάνεια</a:t>
            </a:r>
            <a:r>
              <a:rPr lang="en-GB" sz="2400" dirty="0" smtClean="0"/>
              <a:t> </a:t>
            </a:r>
            <a:r>
              <a:rPr lang="en-GB" sz="2400" dirty="0" err="1" smtClean="0"/>
              <a:t>συνεπάγονται</a:t>
            </a:r>
            <a:r>
              <a:rPr lang="en-GB" sz="2400" dirty="0" smtClean="0"/>
              <a:t> </a:t>
            </a:r>
            <a:r>
              <a:rPr lang="en-GB" sz="2400" dirty="0" err="1" smtClean="0"/>
              <a:t>ένα</a:t>
            </a:r>
            <a:r>
              <a:rPr lang="en-GB" sz="2400" dirty="0" smtClean="0"/>
              <a:t> </a:t>
            </a:r>
            <a:r>
              <a:rPr lang="en-GB" sz="2400" dirty="0" err="1" smtClean="0"/>
              <a:t>σταθερό</a:t>
            </a:r>
            <a:r>
              <a:rPr lang="en-GB" sz="2400" dirty="0" smtClean="0"/>
              <a:t> </a:t>
            </a:r>
            <a:r>
              <a:rPr lang="en-GB" sz="2400" dirty="0" err="1" smtClean="0"/>
              <a:t>έξοδο</a:t>
            </a:r>
            <a:r>
              <a:rPr lang="en-GB" sz="2400" dirty="0" smtClean="0"/>
              <a:t>, </a:t>
            </a:r>
            <a:r>
              <a:rPr lang="en-GB" sz="2400" dirty="0" err="1" smtClean="0"/>
              <a:t>διακυμάνσεις</a:t>
            </a:r>
            <a:r>
              <a:rPr lang="en-GB" sz="2400" dirty="0" smtClean="0"/>
              <a:t> </a:t>
            </a:r>
            <a:r>
              <a:rPr lang="en-GB" sz="2400" dirty="0" err="1" smtClean="0"/>
              <a:t>στην</a:t>
            </a:r>
            <a:r>
              <a:rPr lang="en-GB" sz="2400" dirty="0" smtClean="0"/>
              <a:t> </a:t>
            </a:r>
            <a:r>
              <a:rPr lang="en-GB" sz="2400" dirty="0" err="1" smtClean="0"/>
              <a:t>κερδοφορία</a:t>
            </a:r>
            <a:r>
              <a:rPr lang="en-GB" sz="2400" dirty="0" smtClean="0"/>
              <a:t> </a:t>
            </a:r>
            <a:r>
              <a:rPr lang="en-GB" sz="2400" dirty="0" err="1" smtClean="0"/>
              <a:t>μπορεί</a:t>
            </a:r>
            <a:r>
              <a:rPr lang="en-GB" sz="2400" dirty="0" smtClean="0"/>
              <a:t> </a:t>
            </a:r>
            <a:r>
              <a:rPr lang="en-GB" sz="2400" dirty="0" err="1" smtClean="0"/>
              <a:t>να</a:t>
            </a:r>
            <a:r>
              <a:rPr lang="en-GB" sz="2400" dirty="0" smtClean="0"/>
              <a:t> </a:t>
            </a:r>
            <a:r>
              <a:rPr lang="en-GB" sz="2400" dirty="0" err="1" smtClean="0"/>
              <a:t>προκαλέσουν</a:t>
            </a:r>
            <a:r>
              <a:rPr lang="en-GB" sz="2400" dirty="0" smtClean="0"/>
              <a:t> </a:t>
            </a:r>
            <a:r>
              <a:rPr lang="en-GB" sz="2400" dirty="0" err="1" smtClean="0"/>
              <a:t>σοβαρά</a:t>
            </a:r>
            <a:r>
              <a:rPr lang="en-GB" sz="2400" dirty="0" smtClean="0"/>
              <a:t> </a:t>
            </a:r>
            <a:r>
              <a:rPr lang="en-GB" sz="2400" dirty="0" err="1" smtClean="0"/>
              <a:t>προβλήματα</a:t>
            </a:r>
            <a:r>
              <a:rPr lang="en-GB" sz="2400" dirty="0" smtClean="0"/>
              <a:t> </a:t>
            </a:r>
            <a:r>
              <a:rPr lang="en-GB" sz="2400" dirty="0" err="1" smtClean="0"/>
              <a:t>στην</a:t>
            </a:r>
            <a:r>
              <a:rPr lang="en-GB" sz="2400" dirty="0" smtClean="0"/>
              <a:t> </a:t>
            </a:r>
            <a:r>
              <a:rPr lang="en-GB" sz="2400" dirty="0" err="1" smtClean="0"/>
              <a:t>επιχείρηση</a:t>
            </a:r>
            <a:endParaRPr lang="el-GR" sz="2400" dirty="0" smtClean="0"/>
          </a:p>
          <a:p>
            <a:pPr eaLnBrk="1" hangingPunct="1">
              <a:lnSpc>
                <a:spcPct val="90000"/>
              </a:lnSpc>
            </a:pPr>
            <a:endParaRPr lang="el-GR" sz="2400" dirty="0" smtClean="0"/>
          </a:p>
          <a:p>
            <a:pPr eaLnBrk="1" hangingPunct="1">
              <a:lnSpc>
                <a:spcPct val="90000"/>
              </a:lnSpc>
            </a:pPr>
            <a:r>
              <a:rPr lang="el-GR" sz="2400" dirty="0" smtClean="0"/>
              <a:t>Ο μακροπρόθεσμος δανεισμός συνεπάγεται μακροχρόνια δέσμευση που μπορεί να καταστεί επικίνδυνος όταν οι συνθήκες στην αγορά αλλάζουν</a:t>
            </a:r>
          </a:p>
          <a:p>
            <a:pPr eaLnBrk="1" hangingPunct="1">
              <a:lnSpc>
                <a:spcPct val="90000"/>
              </a:lnSpc>
            </a:pPr>
            <a:endParaRPr lang="el-GR" sz="2400" dirty="0" smtClean="0"/>
          </a:p>
          <a:p>
            <a:pPr eaLnBrk="1" hangingPunct="1">
              <a:lnSpc>
                <a:spcPct val="90000"/>
              </a:lnSpc>
            </a:pPr>
            <a:r>
              <a:rPr lang="el-GR" sz="2400" dirty="0" smtClean="0"/>
              <a:t>Οι όροι του συμφωνητικού για τα μακροπρόθεσμα δάνεια είναι συνήθως αυστηρότεροι αυτών των βραχυπροθέσμων δανείων.</a:t>
            </a:r>
          </a:p>
        </p:txBody>
      </p:sp>
    </p:spTree>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GB" sz="2800" b="1" dirty="0" err="1" smtClean="0"/>
              <a:t>Συνθήκες</a:t>
            </a:r>
            <a:r>
              <a:rPr lang="en-GB" sz="2800" b="1" dirty="0" smtClean="0"/>
              <a:t> </a:t>
            </a:r>
            <a:r>
              <a:rPr lang="en-GB" sz="2800" b="1" dirty="0" err="1" smtClean="0"/>
              <a:t>που</a:t>
            </a:r>
            <a:r>
              <a:rPr lang="en-GB" sz="2800" b="1" dirty="0" smtClean="0"/>
              <a:t> </a:t>
            </a:r>
            <a:r>
              <a:rPr lang="en-GB" sz="2800" b="1" dirty="0" err="1" smtClean="0"/>
              <a:t>ευνοούν</a:t>
            </a:r>
            <a:r>
              <a:rPr lang="en-GB" sz="2800" b="1" dirty="0" smtClean="0"/>
              <a:t> </a:t>
            </a:r>
            <a:r>
              <a:rPr lang="en-GB" sz="2800" b="1" dirty="0" err="1" smtClean="0"/>
              <a:t>τη</a:t>
            </a:r>
            <a:r>
              <a:rPr lang="en-GB" sz="2800" b="1" dirty="0" smtClean="0"/>
              <a:t> </a:t>
            </a:r>
            <a:r>
              <a:rPr lang="en-GB" sz="2800" b="1" dirty="0" err="1" smtClean="0"/>
              <a:t>χρησιμοποίηση</a:t>
            </a:r>
            <a:r>
              <a:rPr lang="en-GB" sz="2800" b="1" dirty="0" smtClean="0"/>
              <a:t> </a:t>
            </a:r>
            <a:r>
              <a:rPr lang="en-GB" sz="2800" b="1" dirty="0" err="1" smtClean="0"/>
              <a:t>μακροπροθέσμων</a:t>
            </a:r>
            <a:r>
              <a:rPr lang="en-GB" sz="2800" b="1" dirty="0" smtClean="0"/>
              <a:t> </a:t>
            </a:r>
            <a:r>
              <a:rPr lang="en-GB" sz="2800" b="1" dirty="0" err="1" smtClean="0"/>
              <a:t>δανείων</a:t>
            </a:r>
            <a:r>
              <a:rPr lang="en-GB" sz="3200" dirty="0" smtClean="0"/>
              <a:t/>
            </a:r>
            <a:br>
              <a:rPr lang="en-GB" sz="3200" dirty="0" smtClean="0"/>
            </a:br>
            <a:endParaRPr lang="el-GR" sz="3200" dirty="0" smtClean="0"/>
          </a:p>
        </p:txBody>
      </p:sp>
      <p:sp>
        <p:nvSpPr>
          <p:cNvPr id="34819" name="Rectangle 3"/>
          <p:cNvSpPr>
            <a:spLocks noGrp="1" noChangeArrowheads="1"/>
          </p:cNvSpPr>
          <p:nvPr>
            <p:ph type="body" idx="1"/>
          </p:nvPr>
        </p:nvSpPr>
        <p:spPr/>
        <p:txBody>
          <a:bodyPr/>
          <a:lstStyle/>
          <a:p>
            <a:pPr eaLnBrk="1" hangingPunct="1">
              <a:lnSpc>
                <a:spcPct val="90000"/>
              </a:lnSpc>
            </a:pPr>
            <a:r>
              <a:rPr lang="en-GB" sz="2000" dirty="0" err="1" smtClean="0"/>
              <a:t>Οι</a:t>
            </a:r>
            <a:r>
              <a:rPr lang="en-GB" sz="2000" dirty="0" smtClean="0"/>
              <a:t> </a:t>
            </a:r>
            <a:r>
              <a:rPr lang="en-GB" sz="2000" dirty="0" err="1" smtClean="0"/>
              <a:t>πωλήσεις</a:t>
            </a:r>
            <a:r>
              <a:rPr lang="en-GB" sz="2000" dirty="0" smtClean="0"/>
              <a:t> </a:t>
            </a:r>
            <a:r>
              <a:rPr lang="en-GB" sz="2000" dirty="0" err="1" smtClean="0"/>
              <a:t>και</a:t>
            </a:r>
            <a:r>
              <a:rPr lang="en-GB" sz="2000" dirty="0" smtClean="0"/>
              <a:t> </a:t>
            </a:r>
            <a:r>
              <a:rPr lang="en-GB" sz="2000" dirty="0" err="1" smtClean="0"/>
              <a:t>τα</a:t>
            </a:r>
            <a:r>
              <a:rPr lang="en-GB" sz="2000" dirty="0" smtClean="0"/>
              <a:t> </a:t>
            </a:r>
            <a:r>
              <a:rPr lang="en-GB" sz="2000" dirty="0" err="1" smtClean="0"/>
              <a:t>κέρδη</a:t>
            </a:r>
            <a:r>
              <a:rPr lang="en-GB" sz="2000" dirty="0" smtClean="0"/>
              <a:t> </a:t>
            </a:r>
            <a:r>
              <a:rPr lang="en-GB" sz="2000" dirty="0" err="1" smtClean="0"/>
              <a:t>αναμένονται</a:t>
            </a:r>
            <a:r>
              <a:rPr lang="en-GB" sz="2000" dirty="0" smtClean="0"/>
              <a:t> </a:t>
            </a:r>
            <a:r>
              <a:rPr lang="en-GB" sz="2000" dirty="0" err="1" smtClean="0"/>
              <a:t>να</a:t>
            </a:r>
            <a:r>
              <a:rPr lang="en-GB" sz="2000" dirty="0" smtClean="0"/>
              <a:t> </a:t>
            </a:r>
            <a:r>
              <a:rPr lang="en-GB" sz="2000" dirty="0" err="1" smtClean="0"/>
              <a:t>αυξηθούν</a:t>
            </a:r>
            <a:r>
              <a:rPr lang="en-GB" sz="2000" dirty="0" smtClean="0"/>
              <a:t> </a:t>
            </a:r>
            <a:r>
              <a:rPr lang="en-GB" sz="2000" dirty="0" err="1" smtClean="0"/>
              <a:t>στο</a:t>
            </a:r>
            <a:r>
              <a:rPr lang="en-GB" sz="2000" dirty="0" smtClean="0"/>
              <a:t> </a:t>
            </a:r>
            <a:r>
              <a:rPr lang="en-GB" sz="2000" dirty="0" err="1" smtClean="0"/>
              <a:t>μέλλον</a:t>
            </a:r>
            <a:r>
              <a:rPr lang="en-GB" sz="2000" dirty="0" smtClean="0"/>
              <a:t>.</a:t>
            </a:r>
          </a:p>
          <a:p>
            <a:pPr eaLnBrk="1" hangingPunct="1">
              <a:lnSpc>
                <a:spcPct val="90000"/>
              </a:lnSpc>
            </a:pPr>
            <a:endParaRPr lang="en-GB" sz="2000" dirty="0" smtClean="0"/>
          </a:p>
          <a:p>
            <a:pPr eaLnBrk="1" hangingPunct="1">
              <a:lnSpc>
                <a:spcPct val="90000"/>
              </a:lnSpc>
            </a:pPr>
            <a:r>
              <a:rPr lang="en-GB" sz="2000" dirty="0" err="1" smtClean="0"/>
              <a:t>Οι</a:t>
            </a:r>
            <a:r>
              <a:rPr lang="en-GB" sz="2000" dirty="0" smtClean="0"/>
              <a:t> </a:t>
            </a:r>
            <a:r>
              <a:rPr lang="en-GB" sz="2000" dirty="0" err="1" smtClean="0"/>
              <a:t>τιμές</a:t>
            </a:r>
            <a:r>
              <a:rPr lang="en-GB" sz="2000" dirty="0" smtClean="0"/>
              <a:t> </a:t>
            </a:r>
            <a:r>
              <a:rPr lang="en-GB" sz="2000" dirty="0" err="1" smtClean="0"/>
              <a:t>των</a:t>
            </a:r>
            <a:r>
              <a:rPr lang="en-GB" sz="2000" dirty="0" smtClean="0"/>
              <a:t> </a:t>
            </a:r>
            <a:r>
              <a:rPr lang="en-GB" sz="2000" dirty="0" err="1" smtClean="0"/>
              <a:t>προϊόντων</a:t>
            </a:r>
            <a:r>
              <a:rPr lang="en-GB" sz="2000" dirty="0" smtClean="0"/>
              <a:t> </a:t>
            </a:r>
            <a:r>
              <a:rPr lang="en-GB" sz="2000" dirty="0" err="1" smtClean="0"/>
              <a:t>στην</a:t>
            </a:r>
            <a:r>
              <a:rPr lang="en-GB" sz="2000" dirty="0" smtClean="0"/>
              <a:t> </a:t>
            </a:r>
            <a:r>
              <a:rPr lang="en-GB" sz="2000" dirty="0" err="1" smtClean="0"/>
              <a:t>οικονομία</a:t>
            </a:r>
            <a:r>
              <a:rPr lang="en-GB" sz="2000" dirty="0" smtClean="0"/>
              <a:t> </a:t>
            </a:r>
            <a:r>
              <a:rPr lang="en-GB" sz="2000" dirty="0" err="1" smtClean="0"/>
              <a:t>αναμένονται</a:t>
            </a:r>
            <a:r>
              <a:rPr lang="en-GB" sz="2000" dirty="0" smtClean="0"/>
              <a:t> </a:t>
            </a:r>
            <a:r>
              <a:rPr lang="en-GB" sz="2000" dirty="0" err="1" smtClean="0"/>
              <a:t>να</a:t>
            </a:r>
            <a:r>
              <a:rPr lang="en-GB" sz="2000" dirty="0" smtClean="0"/>
              <a:t> </a:t>
            </a:r>
            <a:r>
              <a:rPr lang="en-GB" sz="2000" dirty="0" err="1" smtClean="0"/>
              <a:t>αυξηθούν</a:t>
            </a:r>
            <a:r>
              <a:rPr lang="en-GB" sz="2000" dirty="0" smtClean="0"/>
              <a:t>.	</a:t>
            </a:r>
            <a:endParaRPr lang="el-GR" sz="2000" dirty="0" smtClean="0"/>
          </a:p>
          <a:p>
            <a:pPr eaLnBrk="1" hangingPunct="1">
              <a:lnSpc>
                <a:spcPct val="90000"/>
              </a:lnSpc>
            </a:pPr>
            <a:endParaRPr lang="en-US" sz="2000" dirty="0" smtClean="0"/>
          </a:p>
          <a:p>
            <a:pPr eaLnBrk="1" hangingPunct="1">
              <a:lnSpc>
                <a:spcPct val="90000"/>
              </a:lnSpc>
            </a:pPr>
            <a:r>
              <a:rPr lang="el-GR" sz="2000" dirty="0" smtClean="0"/>
              <a:t>Το </a:t>
            </a:r>
            <a:r>
              <a:rPr lang="el-GR" sz="2000" dirty="0" smtClean="0"/>
              <a:t>χρέος της επιχείρησης είναι σχετικά μικρό.</a:t>
            </a:r>
          </a:p>
          <a:p>
            <a:pPr eaLnBrk="1" hangingPunct="1">
              <a:lnSpc>
                <a:spcPct val="90000"/>
              </a:lnSpc>
            </a:pPr>
            <a:endParaRPr lang="en-US" sz="2000" dirty="0" smtClean="0"/>
          </a:p>
          <a:p>
            <a:pPr eaLnBrk="1" hangingPunct="1">
              <a:lnSpc>
                <a:spcPct val="90000"/>
              </a:lnSpc>
            </a:pPr>
            <a:endParaRPr lang="en-US" sz="2000" dirty="0" smtClean="0"/>
          </a:p>
          <a:p>
            <a:pPr eaLnBrk="1" hangingPunct="1">
              <a:lnSpc>
                <a:spcPct val="90000"/>
              </a:lnSpc>
            </a:pPr>
            <a:r>
              <a:rPr lang="el-GR" sz="2000" dirty="0" smtClean="0"/>
              <a:t>Η </a:t>
            </a:r>
            <a:r>
              <a:rPr lang="el-GR" sz="2000" dirty="0" smtClean="0"/>
              <a:t>τιμή των μετοχών σε σχέση με αυτή των ομολογιών είναι υποτιμημένη.</a:t>
            </a:r>
          </a:p>
        </p:txBody>
      </p:sp>
    </p:spTree>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l-GR" sz="2800" b="1" dirty="0" smtClean="0"/>
              <a:t>Κόστος Ομολόγων</a:t>
            </a:r>
          </a:p>
        </p:txBody>
      </p:sp>
      <p:sp>
        <p:nvSpPr>
          <p:cNvPr id="35843" name="Rectangle 3"/>
          <p:cNvSpPr>
            <a:spLocks noGrp="1" noChangeArrowheads="1"/>
          </p:cNvSpPr>
          <p:nvPr>
            <p:ph type="body" idx="1"/>
          </p:nvPr>
        </p:nvSpPr>
        <p:spPr/>
        <p:txBody>
          <a:bodyPr/>
          <a:lstStyle/>
          <a:p>
            <a:pPr eaLnBrk="1" hangingPunct="1">
              <a:buFont typeface="Wingdings" pitchFamily="2" charset="2"/>
              <a:buNone/>
            </a:pPr>
            <a:r>
              <a:rPr lang="el-GR" b="1" dirty="0" smtClean="0"/>
              <a:t>Α. Υποθέσεις</a:t>
            </a:r>
          </a:p>
          <a:p>
            <a:pPr eaLnBrk="1" hangingPunct="1"/>
            <a:endParaRPr lang="el-GR" dirty="0" smtClean="0"/>
          </a:p>
          <a:p>
            <a:pPr eaLnBrk="1" hangingPunct="1"/>
            <a:r>
              <a:rPr lang="el-GR" dirty="0" smtClean="0"/>
              <a:t>Χρηματοδότηση μέσω έκδοσης ομολόγων</a:t>
            </a:r>
          </a:p>
          <a:p>
            <a:pPr eaLnBrk="1" hangingPunct="1"/>
            <a:endParaRPr lang="el-GR" dirty="0" smtClean="0"/>
          </a:p>
          <a:p>
            <a:pPr eaLnBrk="1" hangingPunct="1"/>
            <a:r>
              <a:rPr lang="el-GR" dirty="0" smtClean="0"/>
              <a:t>Τα ομόλογα πληρώνουν ετήσιο τοκομερίδιο</a:t>
            </a:r>
          </a:p>
        </p:txBody>
      </p:sp>
    </p:spTree>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l-GR" sz="3200" b="1" smtClean="0"/>
              <a:t>Β. Καθαρή Τιμή ομολόγων</a:t>
            </a:r>
            <a:br>
              <a:rPr lang="el-GR" sz="3200" b="1" smtClean="0"/>
            </a:br>
            <a:endParaRPr lang="el-GR" sz="3200" b="1" smtClean="0"/>
          </a:p>
        </p:txBody>
      </p:sp>
      <p:sp>
        <p:nvSpPr>
          <p:cNvPr id="36867" name="Rectangle 3"/>
          <p:cNvSpPr>
            <a:spLocks noGrp="1" noChangeArrowheads="1"/>
          </p:cNvSpPr>
          <p:nvPr>
            <p:ph type="body" idx="1"/>
          </p:nvPr>
        </p:nvSpPr>
        <p:spPr/>
        <p:txBody>
          <a:bodyPr/>
          <a:lstStyle/>
          <a:p>
            <a:pPr eaLnBrk="1" hangingPunct="1"/>
            <a:r>
              <a:rPr lang="el-GR" sz="2800" smtClean="0"/>
              <a:t>Καθαρή τιμή είναι το ποσό που εισπράττει η επιχείρηση από την πώληση των ομολόγων μετά την αφαίρεση των εξόδων έκδοσης </a:t>
            </a:r>
          </a:p>
          <a:p>
            <a:pPr eaLnBrk="1" hangingPunct="1"/>
            <a:endParaRPr lang="el-GR" sz="2800" smtClean="0"/>
          </a:p>
          <a:p>
            <a:pPr eaLnBrk="1" hangingPunct="1"/>
            <a:r>
              <a:rPr lang="el-GR" sz="2800" smtClean="0"/>
              <a:t> Καθαρή Τιμή (ΚΤ) = Τιμή πώλησης του ομολόγου – έξοδα έκδοσης</a:t>
            </a:r>
          </a:p>
        </p:txBody>
      </p:sp>
    </p:spTree>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l-GR" smtClean="0"/>
              <a:t>Παράδειγμα</a:t>
            </a:r>
            <a:r>
              <a:rPr lang="en-US" smtClean="0"/>
              <a:t/>
            </a:r>
            <a:br>
              <a:rPr lang="en-US" smtClean="0"/>
            </a:br>
            <a:endParaRPr lang="el-GR" smtClean="0"/>
          </a:p>
        </p:txBody>
      </p:sp>
      <p:sp>
        <p:nvSpPr>
          <p:cNvPr id="37891" name="Rectangle 3"/>
          <p:cNvSpPr>
            <a:spLocks noGrp="1" noChangeArrowheads="1"/>
          </p:cNvSpPr>
          <p:nvPr>
            <p:ph type="body" idx="1"/>
          </p:nvPr>
        </p:nvSpPr>
        <p:spPr/>
        <p:txBody>
          <a:bodyPr/>
          <a:lstStyle/>
          <a:p>
            <a:pPr eaLnBrk="1" hangingPunct="1">
              <a:lnSpc>
                <a:spcPct val="90000"/>
              </a:lnSpc>
            </a:pPr>
            <a:r>
              <a:rPr lang="en-US" sz="2800" smtClean="0"/>
              <a:t>F</a:t>
            </a:r>
            <a:r>
              <a:rPr lang="el-GR" sz="2800" smtClean="0"/>
              <a:t>= €1.000  (ονομαστική αξία)</a:t>
            </a:r>
            <a:endParaRPr lang="en-US" sz="2800" smtClean="0"/>
          </a:p>
          <a:p>
            <a:pPr eaLnBrk="1" hangingPunct="1">
              <a:lnSpc>
                <a:spcPct val="90000"/>
              </a:lnSpc>
            </a:pPr>
            <a:r>
              <a:rPr lang="en-US" sz="2800" smtClean="0"/>
              <a:t>n</a:t>
            </a:r>
            <a:r>
              <a:rPr lang="el-GR" sz="2800" smtClean="0"/>
              <a:t>= 25 (χρόνια μέχρι τη λήξη)</a:t>
            </a:r>
            <a:endParaRPr lang="en-US" sz="2800" smtClean="0"/>
          </a:p>
          <a:p>
            <a:pPr eaLnBrk="1" hangingPunct="1">
              <a:lnSpc>
                <a:spcPct val="90000"/>
              </a:lnSpc>
            </a:pPr>
            <a:r>
              <a:rPr lang="en-US" sz="2800" smtClean="0"/>
              <a:t>i</a:t>
            </a:r>
            <a:r>
              <a:rPr lang="el-GR" sz="2800" smtClean="0"/>
              <a:t>=12% (ονομαστικό επιτόκιοή επιτόκιο τοκομεριδίου</a:t>
            </a:r>
            <a:r>
              <a:rPr lang="en-US" sz="2800" smtClean="0"/>
              <a:t>;</a:t>
            </a:r>
            <a:r>
              <a:rPr lang="el-GR" sz="2800" smtClean="0"/>
              <a:t>)</a:t>
            </a:r>
          </a:p>
          <a:p>
            <a:pPr eaLnBrk="1" hangingPunct="1">
              <a:lnSpc>
                <a:spcPct val="90000"/>
              </a:lnSpc>
            </a:pPr>
            <a:r>
              <a:rPr lang="el-GR" sz="2800" smtClean="0"/>
              <a:t>Έξοδα έκδοσης = 1,5% επί της ονομαστικής αξίας</a:t>
            </a:r>
            <a:endParaRPr lang="en-US" sz="2800" smtClean="0"/>
          </a:p>
          <a:p>
            <a:pPr eaLnBrk="1" hangingPunct="1">
              <a:lnSpc>
                <a:spcPct val="90000"/>
              </a:lnSpc>
            </a:pPr>
            <a:r>
              <a:rPr lang="el-GR" sz="2800" smtClean="0"/>
              <a:t>φ= φορολογικός συντελεστής (40%)</a:t>
            </a:r>
          </a:p>
          <a:p>
            <a:pPr eaLnBrk="1" hangingPunct="1">
              <a:lnSpc>
                <a:spcPct val="90000"/>
              </a:lnSpc>
            </a:pPr>
            <a:r>
              <a:rPr lang="el-GR" sz="2800" smtClean="0"/>
              <a:t>Να βρεθεί το κόστος πριν και μετά τη φορολογία</a:t>
            </a:r>
          </a:p>
        </p:txBody>
      </p:sp>
    </p:spTree>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dirty="0" smtClean="0"/>
              <a:t>NPV</a:t>
            </a:r>
            <a:endParaRPr lang="el-GR" dirty="0" smtClean="0"/>
          </a:p>
        </p:txBody>
      </p:sp>
      <p:sp>
        <p:nvSpPr>
          <p:cNvPr id="38915" name="Rectangle 3"/>
          <p:cNvSpPr>
            <a:spLocks noGrp="1" noChangeArrowheads="1"/>
          </p:cNvSpPr>
          <p:nvPr>
            <p:ph type="body" idx="1"/>
          </p:nvPr>
        </p:nvSpPr>
        <p:spPr/>
        <p:txBody>
          <a:bodyPr/>
          <a:lstStyle/>
          <a:p>
            <a:pPr eaLnBrk="1" hangingPunct="1">
              <a:lnSpc>
                <a:spcPct val="80000"/>
              </a:lnSpc>
            </a:pPr>
            <a:r>
              <a:rPr lang="el-GR" sz="2000" dirty="0" smtClean="0"/>
              <a:t>ΚΤ = 1.000 – (1.000 * 0,015) = €985</a:t>
            </a:r>
          </a:p>
          <a:p>
            <a:pPr eaLnBrk="1" hangingPunct="1">
              <a:lnSpc>
                <a:spcPct val="80000"/>
              </a:lnSpc>
            </a:pPr>
            <a:r>
              <a:rPr lang="el-GR" sz="2000" dirty="0" smtClean="0"/>
              <a:t>Τοκομερίδιο (Τ)=</a:t>
            </a:r>
            <a:r>
              <a:rPr lang="en-US" sz="2000" dirty="0" smtClean="0"/>
              <a:t>F*</a:t>
            </a:r>
            <a:r>
              <a:rPr lang="en-US" sz="2000" dirty="0" err="1" smtClean="0"/>
              <a:t>i</a:t>
            </a:r>
            <a:r>
              <a:rPr lang="en-US" sz="2000" dirty="0" smtClean="0"/>
              <a:t> =1000*0,12=120</a:t>
            </a:r>
          </a:p>
          <a:p>
            <a:pPr eaLnBrk="1" hangingPunct="1">
              <a:lnSpc>
                <a:spcPct val="80000"/>
              </a:lnSpc>
            </a:pPr>
            <a:endParaRPr lang="en-US" sz="2000" dirty="0" smtClean="0"/>
          </a:p>
          <a:p>
            <a:pPr eaLnBrk="1" hangingPunct="1">
              <a:lnSpc>
                <a:spcPct val="80000"/>
              </a:lnSpc>
              <a:buFont typeface="Wingdings" pitchFamily="2" charset="2"/>
              <a:buNone/>
            </a:pPr>
            <a:r>
              <a:rPr lang="el-GR" sz="2000" dirty="0" smtClean="0"/>
              <a:t>Α. </a:t>
            </a:r>
            <a:r>
              <a:rPr lang="en-US" sz="2000" dirty="0" smtClean="0"/>
              <a:t>NPV</a:t>
            </a:r>
            <a:r>
              <a:rPr lang="el-GR" sz="2000" dirty="0" smtClean="0"/>
              <a:t> </a:t>
            </a:r>
            <a:r>
              <a:rPr lang="el-GR" sz="2000" dirty="0" smtClean="0"/>
              <a:t>εάν η απόδοση στη λήξη είναι 13%</a:t>
            </a:r>
            <a:endParaRPr lang="el-GR" sz="2000" u="sng" dirty="0" smtClean="0"/>
          </a:p>
          <a:p>
            <a:pPr eaLnBrk="1" hangingPunct="1">
              <a:lnSpc>
                <a:spcPct val="80000"/>
              </a:lnSpc>
            </a:pPr>
            <a:r>
              <a:rPr lang="el-GR" sz="2000" u="sng" dirty="0" smtClean="0"/>
              <a:t>Χρόνος		</a:t>
            </a:r>
            <a:r>
              <a:rPr lang="el-GR" sz="2000" u="sng" dirty="0" err="1" smtClean="0"/>
              <a:t>Χρηματορροές</a:t>
            </a:r>
            <a:endParaRPr lang="el-GR" sz="2000" u="sng" dirty="0" smtClean="0"/>
          </a:p>
          <a:p>
            <a:pPr eaLnBrk="1" hangingPunct="1">
              <a:lnSpc>
                <a:spcPct val="80000"/>
              </a:lnSpc>
            </a:pPr>
            <a:r>
              <a:rPr lang="el-GR" sz="2000" dirty="0" smtClean="0"/>
              <a:t>0			985</a:t>
            </a:r>
          </a:p>
          <a:p>
            <a:pPr eaLnBrk="1" hangingPunct="1">
              <a:lnSpc>
                <a:spcPct val="80000"/>
              </a:lnSpc>
            </a:pPr>
            <a:r>
              <a:rPr lang="el-GR" sz="2000" dirty="0" smtClean="0"/>
              <a:t>1-25		</a:t>
            </a:r>
            <a:r>
              <a:rPr lang="en-US" sz="2000" dirty="0" smtClean="0"/>
              <a:t>          </a:t>
            </a:r>
            <a:r>
              <a:rPr lang="el-GR" sz="2000" dirty="0" smtClean="0"/>
              <a:t>-120</a:t>
            </a:r>
          </a:p>
          <a:p>
            <a:pPr eaLnBrk="1" hangingPunct="1">
              <a:lnSpc>
                <a:spcPct val="80000"/>
              </a:lnSpc>
            </a:pPr>
            <a:r>
              <a:rPr lang="el-GR" sz="2000" dirty="0" smtClean="0"/>
              <a:t>25		</a:t>
            </a:r>
            <a:r>
              <a:rPr lang="en-US" sz="2000" dirty="0" smtClean="0"/>
              <a:t>       </a:t>
            </a:r>
            <a:r>
              <a:rPr lang="el-GR" sz="2000" dirty="0" smtClean="0"/>
              <a:t>-1.000	</a:t>
            </a:r>
          </a:p>
          <a:p>
            <a:pPr eaLnBrk="1" hangingPunct="1">
              <a:lnSpc>
                <a:spcPct val="80000"/>
              </a:lnSpc>
            </a:pPr>
            <a:endParaRPr lang="el-GR" sz="2000" dirty="0" smtClean="0"/>
          </a:p>
          <a:p>
            <a:pPr eaLnBrk="1" hangingPunct="1">
              <a:lnSpc>
                <a:spcPct val="80000"/>
              </a:lnSpc>
              <a:buFont typeface="Wingdings" pitchFamily="2" charset="2"/>
              <a:buNone/>
            </a:pPr>
            <a:r>
              <a:rPr lang="en-US" sz="2000" dirty="0" smtClean="0"/>
              <a:t>NPV</a:t>
            </a:r>
            <a:r>
              <a:rPr lang="el-GR" sz="2000" dirty="0" smtClean="0"/>
              <a:t> </a:t>
            </a:r>
            <a:r>
              <a:rPr lang="el-GR" sz="2000" dirty="0" smtClean="0"/>
              <a:t>= -120(7,33) – 1.000(0,047) + 985 = €58,4</a:t>
            </a:r>
          </a:p>
          <a:p>
            <a:pPr eaLnBrk="1" hangingPunct="1">
              <a:lnSpc>
                <a:spcPct val="80000"/>
              </a:lnSpc>
            </a:pPr>
            <a:endParaRPr lang="el-GR" sz="2000" dirty="0" smtClean="0"/>
          </a:p>
          <a:p>
            <a:pPr eaLnBrk="1" hangingPunct="1">
              <a:lnSpc>
                <a:spcPct val="80000"/>
              </a:lnSpc>
              <a:buFont typeface="Wingdings" pitchFamily="2" charset="2"/>
              <a:buNone/>
            </a:pPr>
            <a:r>
              <a:rPr lang="el-GR" sz="2000" dirty="0" smtClean="0"/>
              <a:t>Β. </a:t>
            </a:r>
            <a:r>
              <a:rPr lang="en-US" sz="2000" dirty="0" smtClean="0"/>
              <a:t>NPV</a:t>
            </a:r>
            <a:r>
              <a:rPr lang="el-GR" sz="2000" dirty="0" smtClean="0"/>
              <a:t> </a:t>
            </a:r>
            <a:r>
              <a:rPr lang="el-GR" sz="2000" dirty="0" smtClean="0"/>
              <a:t>εάν η απόδοση στη λήξη είναι 12%</a:t>
            </a:r>
          </a:p>
          <a:p>
            <a:pPr eaLnBrk="1" hangingPunct="1">
              <a:lnSpc>
                <a:spcPct val="80000"/>
              </a:lnSpc>
            </a:pPr>
            <a:r>
              <a:rPr lang="en-US" sz="2000" dirty="0" smtClean="0"/>
              <a:t>NPV</a:t>
            </a:r>
            <a:r>
              <a:rPr lang="el-GR" sz="2000" dirty="0" smtClean="0"/>
              <a:t> </a:t>
            </a:r>
            <a:r>
              <a:rPr lang="el-GR" sz="2000" dirty="0" smtClean="0"/>
              <a:t>= -€15</a:t>
            </a:r>
          </a:p>
        </p:txBody>
      </p:sp>
    </p:spTree>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l-GR" smtClean="0"/>
              <a:t>Κόστος</a:t>
            </a:r>
          </a:p>
        </p:txBody>
      </p:sp>
      <p:sp>
        <p:nvSpPr>
          <p:cNvPr id="39939" name="Rectangle 3"/>
          <p:cNvSpPr>
            <a:spLocks noGrp="1" noChangeArrowheads="1"/>
          </p:cNvSpPr>
          <p:nvPr>
            <p:ph type="body" idx="1"/>
          </p:nvPr>
        </p:nvSpPr>
        <p:spPr/>
        <p:txBody>
          <a:bodyPr/>
          <a:lstStyle/>
          <a:p>
            <a:pPr eaLnBrk="1" hangingPunct="1"/>
            <a:r>
              <a:rPr lang="el-GR" smtClean="0"/>
              <a:t>Με τη μέθοδο της παρεμβολής βρίσκουμε ότι το κόστος είναι 12,2%.</a:t>
            </a:r>
          </a:p>
          <a:p>
            <a:pPr eaLnBrk="1" hangingPunct="1">
              <a:buFont typeface="Wingdings" pitchFamily="2" charset="2"/>
              <a:buNone/>
            </a:pPr>
            <a:endParaRPr lang="el-GR" smtClean="0"/>
          </a:p>
        </p:txBody>
      </p:sp>
    </p:spTree>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l-GR" sz="2800" b="1" dirty="0" smtClean="0"/>
              <a:t>Παράδειγμα</a:t>
            </a:r>
            <a:r>
              <a:rPr lang="el-GR" sz="2800" dirty="0" smtClean="0"/>
              <a:t/>
            </a:r>
            <a:br>
              <a:rPr lang="el-GR" sz="2800" dirty="0" smtClean="0"/>
            </a:br>
            <a:endParaRPr lang="el-GR" sz="2800" dirty="0" smtClean="0"/>
          </a:p>
        </p:txBody>
      </p:sp>
      <p:sp>
        <p:nvSpPr>
          <p:cNvPr id="15363" name="Rectangle 3"/>
          <p:cNvSpPr>
            <a:spLocks noGrp="1" noChangeArrowheads="1"/>
          </p:cNvSpPr>
          <p:nvPr>
            <p:ph type="body" idx="1"/>
          </p:nvPr>
        </p:nvSpPr>
        <p:spPr/>
        <p:txBody>
          <a:bodyPr/>
          <a:lstStyle/>
          <a:p>
            <a:pPr algn="just" eaLnBrk="1" hangingPunct="1">
              <a:lnSpc>
                <a:spcPct val="90000"/>
              </a:lnSpc>
            </a:pPr>
            <a:r>
              <a:rPr lang="el-GR" sz="2400" smtClean="0"/>
              <a:t>Έστω η κεφαλαιακή διάρθρωση μιας επιχείρησης είναι</a:t>
            </a:r>
            <a:r>
              <a:rPr lang="en-US" sz="2400" smtClean="0"/>
              <a:t>:</a:t>
            </a:r>
            <a:r>
              <a:rPr lang="el-GR" sz="2400" smtClean="0"/>
              <a:t> </a:t>
            </a:r>
            <a:endParaRPr lang="en-US" sz="2400" smtClean="0"/>
          </a:p>
          <a:p>
            <a:pPr lvl="1" algn="just" eaLnBrk="1" hangingPunct="1">
              <a:lnSpc>
                <a:spcPct val="90000"/>
              </a:lnSpc>
            </a:pPr>
            <a:r>
              <a:rPr lang="el-GR" sz="2000" smtClean="0"/>
              <a:t>30% Ξ.Κ και </a:t>
            </a:r>
            <a:endParaRPr lang="en-US" sz="2000" smtClean="0"/>
          </a:p>
          <a:p>
            <a:pPr lvl="1" algn="just" eaLnBrk="1" hangingPunct="1">
              <a:lnSpc>
                <a:spcPct val="90000"/>
              </a:lnSpc>
            </a:pPr>
            <a:r>
              <a:rPr lang="el-GR" sz="2000" smtClean="0"/>
              <a:t>70% Ι.Κ. </a:t>
            </a:r>
            <a:endParaRPr lang="en-US" sz="2000" smtClean="0"/>
          </a:p>
          <a:p>
            <a:pPr algn="just" eaLnBrk="1" hangingPunct="1">
              <a:lnSpc>
                <a:spcPct val="90000"/>
              </a:lnSpc>
            </a:pPr>
            <a:endParaRPr lang="en-US" sz="2400" smtClean="0"/>
          </a:p>
          <a:p>
            <a:pPr algn="just" eaLnBrk="1" hangingPunct="1">
              <a:lnSpc>
                <a:spcPct val="90000"/>
              </a:lnSpc>
            </a:pPr>
            <a:r>
              <a:rPr lang="el-GR" sz="2400" smtClean="0"/>
              <a:t>Εάν το κόστος χρηματοδότησης των Ξ.Κ είναι 10% μετά τη φορολογία και των Ι.Κ είναι 15%, τότε το μέσο σταθμικό κόστος κεφαλαίου είναι:</a:t>
            </a:r>
          </a:p>
          <a:p>
            <a:pPr algn="just" eaLnBrk="1" hangingPunct="1">
              <a:lnSpc>
                <a:spcPct val="90000"/>
              </a:lnSpc>
              <a:buFont typeface="Wingdings" pitchFamily="2" charset="2"/>
              <a:buNone/>
            </a:pPr>
            <a:endParaRPr lang="el-GR" sz="2400" smtClean="0"/>
          </a:p>
          <a:p>
            <a:pPr eaLnBrk="1" hangingPunct="1">
              <a:lnSpc>
                <a:spcPct val="90000"/>
              </a:lnSpc>
            </a:pPr>
            <a:r>
              <a:rPr lang="el-GR" sz="2400" smtClean="0"/>
              <a:t>(30% * 10%) + (70% * 15%) = 13,5% </a:t>
            </a:r>
          </a:p>
        </p:txBody>
      </p:sp>
    </p:spTree>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4"/>
          <p:cNvSpPr>
            <a:spLocks noGrp="1" noChangeArrowheads="1"/>
          </p:cNvSpPr>
          <p:nvPr>
            <p:ph type="title"/>
          </p:nvPr>
        </p:nvSpPr>
        <p:spPr/>
        <p:txBody>
          <a:bodyPr/>
          <a:lstStyle/>
          <a:p>
            <a:pPr eaLnBrk="1" hangingPunct="1"/>
            <a:r>
              <a:rPr lang="el-GR" smtClean="0"/>
              <a:t>επίσης</a:t>
            </a:r>
          </a:p>
        </p:txBody>
      </p:sp>
      <p:graphicFrame>
        <p:nvGraphicFramePr>
          <p:cNvPr id="3074" name="Object 3"/>
          <p:cNvGraphicFramePr>
            <a:graphicFrameLocks noChangeAspect="1"/>
          </p:cNvGraphicFramePr>
          <p:nvPr>
            <p:ph idx="1"/>
          </p:nvPr>
        </p:nvGraphicFramePr>
        <p:xfrm>
          <a:off x="2446338" y="3176588"/>
          <a:ext cx="5241925" cy="1792287"/>
        </p:xfrm>
        <a:graphic>
          <a:graphicData uri="http://schemas.openxmlformats.org/presentationml/2006/ole">
            <p:oleObj spid="_x0000_s3074" name="Document" r:id="rId3" imgW="5264640" imgH="1800360" progId="Word.Document.8">
              <p:embed/>
            </p:oleObj>
          </a:graphicData>
        </a:graphic>
      </p:graphicFrame>
    </p:spTree>
  </p:cSld>
  <p:clrMapOvr>
    <a:masterClrMapping/>
  </p:clrMapOvr>
  <p:transition>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pPr eaLnBrk="1" hangingPunct="1"/>
            <a:endParaRPr lang="el-GR" smtClean="0"/>
          </a:p>
        </p:txBody>
      </p:sp>
      <p:sp>
        <p:nvSpPr>
          <p:cNvPr id="4100" name="Rectangle 3"/>
          <p:cNvSpPr>
            <a:spLocks noGrp="1" noChangeArrowheads="1"/>
          </p:cNvSpPr>
          <p:nvPr>
            <p:ph type="body" idx="1"/>
          </p:nvPr>
        </p:nvSpPr>
        <p:spPr/>
        <p:txBody>
          <a:bodyPr/>
          <a:lstStyle/>
          <a:p>
            <a:pPr eaLnBrk="1" hangingPunct="1"/>
            <a:endParaRPr lang="en-US" smtClean="0"/>
          </a:p>
          <a:p>
            <a:pPr eaLnBrk="1" hangingPunct="1"/>
            <a:endParaRPr lang="en-US" smtClean="0"/>
          </a:p>
          <a:p>
            <a:pPr eaLnBrk="1" hangingPunct="1"/>
            <a:endParaRPr lang="en-US" smtClean="0"/>
          </a:p>
          <a:p>
            <a:pPr eaLnBrk="1" hangingPunct="1"/>
            <a:endParaRPr lang="el-GR" smtClean="0"/>
          </a:p>
        </p:txBody>
      </p:sp>
      <p:sp>
        <p:nvSpPr>
          <p:cNvPr id="4101"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4098" name="Object 4"/>
          <p:cNvGraphicFramePr>
            <a:graphicFrameLocks noChangeAspect="1"/>
          </p:cNvGraphicFramePr>
          <p:nvPr/>
        </p:nvGraphicFramePr>
        <p:xfrm>
          <a:off x="1835150" y="3933825"/>
          <a:ext cx="4086225" cy="962025"/>
        </p:xfrm>
        <a:graphic>
          <a:graphicData uri="http://schemas.openxmlformats.org/presentationml/2006/ole">
            <p:oleObj spid="_x0000_s4098" name="Εξίσωση" r:id="rId3" imgW="4089400" imgH="965200" progId="Equation.3">
              <p:embed/>
            </p:oleObj>
          </a:graphicData>
        </a:graphic>
      </p:graphicFrame>
    </p:spTree>
  </p:cSld>
  <p:clrMapOvr>
    <a:masterClrMapping/>
  </p:clrMapOvr>
  <p:transition>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1142976" y="214290"/>
            <a:ext cx="7793037" cy="1462087"/>
          </a:xfrm>
        </p:spPr>
        <p:txBody>
          <a:bodyPr/>
          <a:lstStyle/>
          <a:p>
            <a:pPr eaLnBrk="1" hangingPunct="1"/>
            <a:r>
              <a:rPr lang="el-GR" sz="2800" dirty="0" smtClean="0"/>
              <a:t>Κόστος μετά τη φορολογία (</a:t>
            </a:r>
            <a:r>
              <a:rPr lang="el-GR" sz="2800" dirty="0" err="1" smtClean="0"/>
              <a:t>κ</a:t>
            </a:r>
            <a:r>
              <a:rPr lang="el-GR" sz="2400" dirty="0" err="1" smtClean="0"/>
              <a:t>ο</a:t>
            </a:r>
            <a:r>
              <a:rPr lang="el-GR" sz="2800" dirty="0" smtClean="0"/>
              <a:t>)</a:t>
            </a:r>
            <a:br>
              <a:rPr lang="el-GR" sz="2800" dirty="0" smtClean="0"/>
            </a:br>
            <a:endParaRPr lang="el-GR" sz="2800" dirty="0" smtClean="0"/>
          </a:p>
        </p:txBody>
      </p:sp>
      <p:sp>
        <p:nvSpPr>
          <p:cNvPr id="40963" name="Rectangle 3"/>
          <p:cNvSpPr>
            <a:spLocks noGrp="1" noChangeArrowheads="1"/>
          </p:cNvSpPr>
          <p:nvPr>
            <p:ph type="body" idx="1"/>
          </p:nvPr>
        </p:nvSpPr>
        <p:spPr/>
        <p:txBody>
          <a:bodyPr/>
          <a:lstStyle/>
          <a:p>
            <a:pPr eaLnBrk="1" hangingPunct="1">
              <a:buFont typeface="Wingdings" pitchFamily="2" charset="2"/>
              <a:buNone/>
            </a:pPr>
            <a:endParaRPr lang="el-GR" smtClean="0"/>
          </a:p>
          <a:p>
            <a:pPr eaLnBrk="1" hangingPunct="1"/>
            <a:r>
              <a:rPr lang="el-GR" smtClean="0"/>
              <a:t>κ</a:t>
            </a:r>
            <a:r>
              <a:rPr lang="el-GR" baseline="-25000" smtClean="0"/>
              <a:t>ο</a:t>
            </a:r>
            <a:r>
              <a:rPr lang="el-GR" smtClean="0"/>
              <a:t> =κ(1-φ) = 12,2%(0,60) = 7,32% </a:t>
            </a:r>
          </a:p>
        </p:txBody>
      </p:sp>
    </p:spTree>
  </p:cSld>
  <p:clrMapOvr>
    <a:masterClrMapping/>
  </p:clrMapOvr>
  <p:transition>
    <p:fad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l-GR" sz="2800" b="1" dirty="0" smtClean="0"/>
              <a:t>Κόστος προνομιούχων μετοχών</a:t>
            </a:r>
          </a:p>
        </p:txBody>
      </p:sp>
      <p:sp>
        <p:nvSpPr>
          <p:cNvPr id="41987" name="Rectangle 3"/>
          <p:cNvSpPr>
            <a:spLocks noGrp="1" noChangeArrowheads="1"/>
          </p:cNvSpPr>
          <p:nvPr>
            <p:ph type="body" idx="1"/>
          </p:nvPr>
        </p:nvSpPr>
        <p:spPr/>
        <p:txBody>
          <a:bodyPr/>
          <a:lstStyle/>
          <a:p>
            <a:pPr eaLnBrk="1" hangingPunct="1"/>
            <a:r>
              <a:rPr lang="el-GR" smtClean="0"/>
              <a:t>Υπόθεση: το μέρισμα παραμένει σταθερό</a:t>
            </a:r>
            <a:endParaRPr lang="en-US" smtClean="0"/>
          </a:p>
          <a:p>
            <a:pPr eaLnBrk="1" hangingPunct="1"/>
            <a:endParaRPr lang="en-US" smtClean="0"/>
          </a:p>
          <a:p>
            <a:pPr eaLnBrk="1" hangingPunct="1"/>
            <a:r>
              <a:rPr lang="el-GR" smtClean="0"/>
              <a:t>κ</a:t>
            </a:r>
            <a:r>
              <a:rPr lang="el-GR" baseline="-25000" smtClean="0"/>
              <a:t>πμ</a:t>
            </a:r>
            <a:r>
              <a:rPr lang="en-US" smtClean="0"/>
              <a:t>=D/P</a:t>
            </a:r>
          </a:p>
          <a:p>
            <a:pPr eaLnBrk="1" hangingPunct="1"/>
            <a:endParaRPr lang="el-GR" smtClean="0"/>
          </a:p>
          <a:p>
            <a:pPr lvl="1" eaLnBrk="1" hangingPunct="1"/>
            <a:r>
              <a:rPr lang="en-US" smtClean="0"/>
              <a:t>D:</a:t>
            </a:r>
            <a:r>
              <a:rPr lang="el-GR" smtClean="0"/>
              <a:t>μέρισμα</a:t>
            </a:r>
            <a:endParaRPr lang="en-US" smtClean="0"/>
          </a:p>
          <a:p>
            <a:pPr lvl="1" eaLnBrk="1" hangingPunct="1"/>
            <a:r>
              <a:rPr lang="en-US" smtClean="0"/>
              <a:t>P:</a:t>
            </a:r>
            <a:r>
              <a:rPr lang="el-GR" smtClean="0"/>
              <a:t>τιμή αγοράς</a:t>
            </a:r>
          </a:p>
        </p:txBody>
      </p:sp>
      <p:sp>
        <p:nvSpPr>
          <p:cNvPr id="41988"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spTree>
  </p:cSld>
  <p:clrMapOvr>
    <a:masterClrMapping/>
  </p:clrMapOvr>
  <p:transition>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l-GR" sz="2800" b="1" dirty="0" smtClean="0"/>
              <a:t>Κόστος κοινών μετοχών</a:t>
            </a:r>
          </a:p>
        </p:txBody>
      </p:sp>
      <p:sp>
        <p:nvSpPr>
          <p:cNvPr id="43011" name="Rectangle 3"/>
          <p:cNvSpPr>
            <a:spLocks noGrp="1" noChangeArrowheads="1"/>
          </p:cNvSpPr>
          <p:nvPr>
            <p:ph type="body" idx="1"/>
          </p:nvPr>
        </p:nvSpPr>
        <p:spPr/>
        <p:txBody>
          <a:bodyPr/>
          <a:lstStyle/>
          <a:p>
            <a:pPr eaLnBrk="1" hangingPunct="1"/>
            <a:endParaRPr lang="el-GR" b="1" smtClean="0"/>
          </a:p>
          <a:p>
            <a:pPr eaLnBrk="1" hangingPunct="1"/>
            <a:r>
              <a:rPr lang="el-GR" smtClean="0"/>
              <a:t>Α. Υπόδειγμα </a:t>
            </a:r>
            <a:r>
              <a:rPr lang="en-US" smtClean="0"/>
              <a:t>Gordon</a:t>
            </a:r>
            <a:r>
              <a:rPr lang="el-GR" smtClean="0"/>
              <a:t> (σταθερός ρυθμός αύξησης μερίσματος:</a:t>
            </a:r>
            <a:endParaRPr lang="en-US" smtClean="0"/>
          </a:p>
          <a:p>
            <a:pPr eaLnBrk="1" hangingPunct="1">
              <a:buFont typeface="Wingdings" pitchFamily="2" charset="2"/>
              <a:buNone/>
            </a:pPr>
            <a:r>
              <a:rPr lang="el-GR" smtClean="0"/>
              <a:t>      </a:t>
            </a:r>
            <a:r>
              <a:rPr lang="en-US" smtClean="0"/>
              <a:t>k=(D</a:t>
            </a:r>
            <a:r>
              <a:rPr lang="en-US" baseline="-25000" smtClean="0"/>
              <a:t>1</a:t>
            </a:r>
            <a:r>
              <a:rPr lang="en-US" smtClean="0"/>
              <a:t>/P</a:t>
            </a:r>
            <a:r>
              <a:rPr lang="en-US" baseline="-25000" smtClean="0"/>
              <a:t>0</a:t>
            </a:r>
            <a:r>
              <a:rPr lang="en-US" smtClean="0"/>
              <a:t>) +g ;  </a:t>
            </a:r>
            <a:r>
              <a:rPr lang="el-GR" smtClean="0"/>
              <a:t>Όπου</a:t>
            </a:r>
            <a:r>
              <a:rPr lang="en-US" smtClean="0"/>
              <a:t> D</a:t>
            </a:r>
            <a:r>
              <a:rPr lang="en-US" baseline="-25000" smtClean="0"/>
              <a:t>1</a:t>
            </a:r>
            <a:r>
              <a:rPr lang="en-US" smtClean="0"/>
              <a:t>=D</a:t>
            </a:r>
            <a:r>
              <a:rPr lang="en-US" baseline="-25000" smtClean="0"/>
              <a:t>0</a:t>
            </a:r>
            <a:r>
              <a:rPr lang="en-US" smtClean="0"/>
              <a:t>(1+g)</a:t>
            </a:r>
            <a:endParaRPr lang="el-GR" smtClean="0"/>
          </a:p>
          <a:p>
            <a:pPr eaLnBrk="1" hangingPunct="1">
              <a:buFont typeface="Wingdings" pitchFamily="2" charset="2"/>
              <a:buNone/>
            </a:pPr>
            <a:endParaRPr lang="el-GR" smtClean="0"/>
          </a:p>
          <a:p>
            <a:pPr eaLnBrk="1" hangingPunct="1"/>
            <a:r>
              <a:rPr lang="en-US" smtClean="0"/>
              <a:t>B. Capital Asset Pricing Model</a:t>
            </a:r>
            <a:r>
              <a:rPr lang="el-GR" smtClean="0"/>
              <a:t> (</a:t>
            </a:r>
            <a:r>
              <a:rPr lang="en-US" smtClean="0"/>
              <a:t>CAPM)</a:t>
            </a:r>
            <a:endParaRPr lang="el-GR" smtClean="0"/>
          </a:p>
          <a:p>
            <a:pPr eaLnBrk="1" hangingPunct="1"/>
            <a:r>
              <a:rPr lang="en-US" smtClean="0"/>
              <a:t>k=R</a:t>
            </a:r>
            <a:r>
              <a:rPr lang="en-US" baseline="-25000" smtClean="0"/>
              <a:t>f</a:t>
            </a:r>
            <a:r>
              <a:rPr lang="en-US" smtClean="0"/>
              <a:t> + b(R</a:t>
            </a:r>
            <a:r>
              <a:rPr lang="en-US" baseline="-25000" smtClean="0"/>
              <a:t>m</a:t>
            </a:r>
            <a:r>
              <a:rPr lang="en-US" smtClean="0"/>
              <a:t>-R</a:t>
            </a:r>
            <a:r>
              <a:rPr lang="en-US" baseline="-25000" smtClean="0"/>
              <a:t>f</a:t>
            </a:r>
            <a:r>
              <a:rPr lang="en-US" smtClean="0"/>
              <a:t>)</a:t>
            </a:r>
            <a:endParaRPr lang="el-GR" smtClean="0"/>
          </a:p>
        </p:txBody>
      </p:sp>
      <p:sp>
        <p:nvSpPr>
          <p:cNvPr id="43012"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
        <p:nvSpPr>
          <p:cNvPr id="43013" name="Rectangle 6"/>
          <p:cNvSpPr>
            <a:spLocks noChangeArrowheads="1"/>
          </p:cNvSpPr>
          <p:nvPr/>
        </p:nvSpPr>
        <p:spPr bwMode="auto">
          <a:xfrm>
            <a:off x="0" y="523875"/>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
        <p:nvSpPr>
          <p:cNvPr id="43014" name="Rectangle 8"/>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
        <p:nvSpPr>
          <p:cNvPr id="43015" name="Rectangle 9"/>
          <p:cNvSpPr>
            <a:spLocks noChangeArrowheads="1"/>
          </p:cNvSpPr>
          <p:nvPr/>
        </p:nvSpPr>
        <p:spPr bwMode="auto">
          <a:xfrm>
            <a:off x="0" y="523875"/>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
        <p:nvSpPr>
          <p:cNvPr id="43016" name="Rectangle 11"/>
          <p:cNvSpPr>
            <a:spLocks noChangeArrowheads="1"/>
          </p:cNvSpPr>
          <p:nvPr/>
        </p:nvSpPr>
        <p:spPr bwMode="auto">
          <a:xfrm>
            <a:off x="0" y="3290888"/>
            <a:ext cx="9144000" cy="0"/>
          </a:xfrm>
          <a:prstGeom prst="rect">
            <a:avLst/>
          </a:prstGeom>
          <a:noFill/>
          <a:ln w="9525">
            <a:noFill/>
            <a:miter lim="800000"/>
            <a:headEnd/>
            <a:tailEnd/>
          </a:ln>
        </p:spPr>
        <p:txBody>
          <a:bodyPr wrap="none" anchor="ctr">
            <a:spAutoFit/>
          </a:bodyPr>
          <a:lstStyle/>
          <a:p>
            <a:endParaRPr lang="el-GR">
              <a:latin typeface="Arial" charset="0"/>
            </a:endParaRPr>
          </a:p>
        </p:txBody>
      </p:sp>
    </p:spTree>
  </p:cSld>
  <p:clrMapOvr>
    <a:masterClrMapping/>
  </p:clrMapOvr>
  <p:transition>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l-GR" sz="2800" dirty="0" smtClean="0"/>
              <a:t>Το σταθμικό μέσο κόστος κεφαλαίου (ΣΜΚΚ)</a:t>
            </a:r>
            <a:r>
              <a:rPr lang="en-US" sz="2800" dirty="0" smtClean="0"/>
              <a:t>, (WACC)</a:t>
            </a:r>
            <a:endParaRPr lang="el-GR" sz="2800" dirty="0" smtClean="0"/>
          </a:p>
        </p:txBody>
      </p:sp>
      <p:sp>
        <p:nvSpPr>
          <p:cNvPr id="44035" name="Rectangle 3"/>
          <p:cNvSpPr>
            <a:spLocks noGrp="1" noChangeArrowheads="1"/>
          </p:cNvSpPr>
          <p:nvPr>
            <p:ph type="body" idx="1"/>
          </p:nvPr>
        </p:nvSpPr>
        <p:spPr/>
        <p:txBody>
          <a:bodyPr/>
          <a:lstStyle/>
          <a:p>
            <a:pPr eaLnBrk="1" hangingPunct="1"/>
            <a:endParaRPr lang="el-GR" dirty="0" smtClean="0"/>
          </a:p>
          <a:p>
            <a:pPr eaLnBrk="1" hangingPunct="1"/>
            <a:r>
              <a:rPr lang="el-GR" dirty="0" smtClean="0"/>
              <a:t>ΣΜΚΚ=</a:t>
            </a:r>
            <a:r>
              <a:rPr lang="en-US" dirty="0" smtClean="0"/>
              <a:t>W</a:t>
            </a:r>
            <a:r>
              <a:rPr lang="el-GR" baseline="-25000" dirty="0" err="1" smtClean="0"/>
              <a:t>ο</a:t>
            </a:r>
            <a:r>
              <a:rPr lang="el-GR" dirty="0" err="1" smtClean="0"/>
              <a:t>κ</a:t>
            </a:r>
            <a:r>
              <a:rPr lang="el-GR" baseline="-25000" dirty="0" err="1" smtClean="0"/>
              <a:t>ο</a:t>
            </a:r>
            <a:r>
              <a:rPr lang="el-GR" dirty="0" smtClean="0"/>
              <a:t> +</a:t>
            </a:r>
            <a:r>
              <a:rPr lang="en-US" dirty="0" smtClean="0"/>
              <a:t>W</a:t>
            </a:r>
            <a:r>
              <a:rPr lang="el-GR" baseline="-25000" dirty="0" err="1" smtClean="0"/>
              <a:t>πμ</a:t>
            </a:r>
            <a:r>
              <a:rPr lang="el-GR" dirty="0" err="1" smtClean="0"/>
              <a:t>κ</a:t>
            </a:r>
            <a:r>
              <a:rPr lang="el-GR" baseline="-25000" dirty="0" err="1" smtClean="0"/>
              <a:t>πμ</a:t>
            </a:r>
            <a:r>
              <a:rPr lang="el-GR" dirty="0" smtClean="0"/>
              <a:t> +</a:t>
            </a:r>
            <a:r>
              <a:rPr lang="en-US" dirty="0" smtClean="0"/>
              <a:t>W</a:t>
            </a:r>
            <a:r>
              <a:rPr lang="el-GR" baseline="-25000" dirty="0" err="1" smtClean="0"/>
              <a:t>κμ</a:t>
            </a:r>
            <a:r>
              <a:rPr lang="el-GR" dirty="0" err="1" smtClean="0"/>
              <a:t>κ</a:t>
            </a:r>
            <a:r>
              <a:rPr lang="el-GR" baseline="-25000" dirty="0" err="1" smtClean="0"/>
              <a:t>κμ</a:t>
            </a:r>
            <a:endParaRPr lang="el-GR" baseline="-25000" dirty="0" smtClean="0"/>
          </a:p>
        </p:txBody>
      </p:sp>
    </p:spTree>
  </p:cSld>
  <p:clrMapOvr>
    <a:masterClrMapping/>
  </p:clrMapOvr>
  <p:transition>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l-GR" sz="2800" b="1" dirty="0" smtClean="0"/>
              <a:t>Παράδειγμα: Κόστος Κεφαλαίου-Μέσο Σταθμικό Κόστος</a:t>
            </a:r>
          </a:p>
        </p:txBody>
      </p:sp>
      <p:sp>
        <p:nvSpPr>
          <p:cNvPr id="45059" name="Rectangle 3"/>
          <p:cNvSpPr>
            <a:spLocks noGrp="1" noChangeArrowheads="1"/>
          </p:cNvSpPr>
          <p:nvPr>
            <p:ph type="body" idx="1"/>
          </p:nvPr>
        </p:nvSpPr>
        <p:spPr/>
        <p:txBody>
          <a:bodyPr/>
          <a:lstStyle/>
          <a:p>
            <a:pPr eaLnBrk="1" hangingPunct="1">
              <a:lnSpc>
                <a:spcPct val="80000"/>
              </a:lnSpc>
            </a:pPr>
            <a:r>
              <a:rPr lang="en-GB" sz="1200" b="1" dirty="0" smtClean="0"/>
              <a:t>ΟΜΟΛΟΓΟ</a:t>
            </a:r>
            <a:r>
              <a:rPr lang="el-GR" sz="1200" b="1" dirty="0" smtClean="0"/>
              <a:t>	</a:t>
            </a:r>
            <a:endParaRPr lang="el-GR" sz="1200" dirty="0" smtClean="0"/>
          </a:p>
          <a:p>
            <a:pPr eaLnBrk="1" hangingPunct="1">
              <a:lnSpc>
                <a:spcPct val="80000"/>
              </a:lnSpc>
            </a:pPr>
            <a:r>
              <a:rPr lang="el-GR" sz="1200" dirty="0" smtClean="0"/>
              <a:t>ΟΝΟΜ. ΑΞΙΑ	€1.000</a:t>
            </a:r>
          </a:p>
          <a:p>
            <a:pPr eaLnBrk="1" hangingPunct="1">
              <a:lnSpc>
                <a:spcPct val="80000"/>
              </a:lnSpc>
            </a:pPr>
            <a:r>
              <a:rPr lang="el-GR" sz="1200" dirty="0" smtClean="0"/>
              <a:t>ΕΠΙΤΟΚΙΟ	8%</a:t>
            </a:r>
          </a:p>
          <a:p>
            <a:pPr eaLnBrk="1" hangingPunct="1">
              <a:lnSpc>
                <a:spcPct val="80000"/>
              </a:lnSpc>
            </a:pPr>
            <a:r>
              <a:rPr lang="el-GR" sz="1200" dirty="0" smtClean="0"/>
              <a:t>ΔΙΑΡΚΕΙΑ	</a:t>
            </a:r>
            <a:r>
              <a:rPr lang="en-US" sz="1200" dirty="0" smtClean="0"/>
              <a:t>1</a:t>
            </a:r>
            <a:r>
              <a:rPr lang="el-GR" sz="1200" dirty="0" smtClean="0"/>
              <a:t>5 ΕΤΗ</a:t>
            </a:r>
          </a:p>
          <a:p>
            <a:pPr eaLnBrk="1" hangingPunct="1">
              <a:lnSpc>
                <a:spcPct val="80000"/>
              </a:lnSpc>
            </a:pPr>
            <a:r>
              <a:rPr lang="el-GR" sz="1200" dirty="0" smtClean="0"/>
              <a:t>ΦΟΡΟΛ. ΣΥΝΤΕΛ.	34%</a:t>
            </a:r>
          </a:p>
          <a:p>
            <a:pPr eaLnBrk="1" hangingPunct="1">
              <a:lnSpc>
                <a:spcPct val="80000"/>
              </a:lnSpc>
            </a:pPr>
            <a:r>
              <a:rPr lang="el-GR" sz="1200" dirty="0" smtClean="0"/>
              <a:t>ΤΡΕΧΟΥΣΕΣ ΤΙΜΕΣ</a:t>
            </a:r>
            <a:r>
              <a:rPr lang="el-GR" sz="1200" b="1" dirty="0" smtClean="0"/>
              <a:t>	</a:t>
            </a:r>
            <a:endParaRPr lang="el-GR" sz="1200" dirty="0" smtClean="0"/>
          </a:p>
          <a:p>
            <a:pPr eaLnBrk="1" hangingPunct="1">
              <a:lnSpc>
                <a:spcPct val="80000"/>
              </a:lnSpc>
            </a:pPr>
            <a:r>
              <a:rPr lang="el-GR" sz="1200" dirty="0" smtClean="0"/>
              <a:t>ΟΜΟΛΟΓΟ	€1.035</a:t>
            </a:r>
          </a:p>
          <a:p>
            <a:pPr eaLnBrk="1" hangingPunct="1">
              <a:lnSpc>
                <a:spcPct val="80000"/>
              </a:lnSpc>
            </a:pPr>
            <a:r>
              <a:rPr lang="el-GR" sz="1200" dirty="0" smtClean="0"/>
              <a:t>ΚΟΙΝΕΣ ΜΕΤΟΧΕΣ	€35</a:t>
            </a:r>
          </a:p>
          <a:p>
            <a:pPr eaLnBrk="1" hangingPunct="1">
              <a:lnSpc>
                <a:spcPct val="80000"/>
              </a:lnSpc>
            </a:pPr>
            <a:r>
              <a:rPr lang="el-GR" sz="1200" dirty="0" smtClean="0"/>
              <a:t>ΠΡΟΝ. ΜΕΤΟΧΕΣ	€19</a:t>
            </a:r>
          </a:p>
          <a:p>
            <a:pPr eaLnBrk="1" hangingPunct="1">
              <a:lnSpc>
                <a:spcPct val="80000"/>
              </a:lnSpc>
            </a:pPr>
            <a:r>
              <a:rPr lang="el-GR" sz="1200" b="1" dirty="0" smtClean="0"/>
              <a:t>ΚΕΦΑΛΑΙΑΚΗ ΔΟΜΗ	</a:t>
            </a:r>
            <a:endParaRPr lang="el-GR" sz="1200" dirty="0" smtClean="0"/>
          </a:p>
          <a:p>
            <a:pPr eaLnBrk="1" hangingPunct="1">
              <a:lnSpc>
                <a:spcPct val="80000"/>
              </a:lnSpc>
            </a:pPr>
            <a:r>
              <a:rPr lang="el-GR" sz="1200" dirty="0" smtClean="0"/>
              <a:t>ΟΜΟΛΟΓΑ	38%</a:t>
            </a:r>
          </a:p>
          <a:p>
            <a:pPr eaLnBrk="1" hangingPunct="1">
              <a:lnSpc>
                <a:spcPct val="80000"/>
              </a:lnSpc>
            </a:pPr>
            <a:r>
              <a:rPr lang="el-GR" sz="1200" dirty="0" smtClean="0"/>
              <a:t>ΚΟΙΝΕΣ ΜΕΤΟΧΕΣ	47%</a:t>
            </a:r>
          </a:p>
          <a:p>
            <a:pPr eaLnBrk="1" hangingPunct="1">
              <a:lnSpc>
                <a:spcPct val="80000"/>
              </a:lnSpc>
            </a:pPr>
            <a:r>
              <a:rPr lang="el-GR" sz="1200" dirty="0" smtClean="0"/>
              <a:t>ΠΡΟΝ. ΜΕΤΟΧΕΣ	15%</a:t>
            </a:r>
          </a:p>
          <a:p>
            <a:pPr eaLnBrk="1" hangingPunct="1">
              <a:lnSpc>
                <a:spcPct val="80000"/>
              </a:lnSpc>
            </a:pPr>
            <a:r>
              <a:rPr lang="el-GR" sz="1200" b="1" dirty="0" smtClean="0"/>
              <a:t>ΕΞΟΔΑ ΕΚΔΟΣΗΣ	</a:t>
            </a:r>
            <a:endParaRPr lang="el-GR" sz="1200" dirty="0" smtClean="0"/>
          </a:p>
          <a:p>
            <a:pPr eaLnBrk="1" hangingPunct="1">
              <a:lnSpc>
                <a:spcPct val="80000"/>
              </a:lnSpc>
            </a:pPr>
            <a:r>
              <a:rPr lang="el-GR" sz="1200" dirty="0" smtClean="0"/>
              <a:t>ΟΜΟΛΟΓΑ	15% της </a:t>
            </a:r>
            <a:r>
              <a:rPr lang="el-GR" sz="1200" dirty="0" err="1" smtClean="0"/>
              <a:t>τρχ</a:t>
            </a:r>
            <a:r>
              <a:rPr lang="el-GR" sz="1200" dirty="0" smtClean="0"/>
              <a:t>. Τιμής</a:t>
            </a:r>
          </a:p>
          <a:p>
            <a:pPr eaLnBrk="1" hangingPunct="1">
              <a:lnSpc>
                <a:spcPct val="80000"/>
              </a:lnSpc>
            </a:pPr>
            <a:r>
              <a:rPr lang="el-GR" sz="1200" dirty="0" smtClean="0"/>
              <a:t>ΚΟΙΝΕΣ ΜΕΤΟΧΕΣ	€1,21</a:t>
            </a:r>
            <a:r>
              <a:rPr lang="en-US" sz="1200" dirty="0" smtClean="0"/>
              <a:t> </a:t>
            </a:r>
            <a:r>
              <a:rPr lang="el-GR" sz="1200" dirty="0" err="1" smtClean="0"/>
              <a:t>ανα</a:t>
            </a:r>
            <a:r>
              <a:rPr lang="el-GR" sz="1200" dirty="0" smtClean="0"/>
              <a:t> μετοχή</a:t>
            </a:r>
          </a:p>
          <a:p>
            <a:pPr eaLnBrk="1" hangingPunct="1">
              <a:lnSpc>
                <a:spcPct val="80000"/>
              </a:lnSpc>
            </a:pPr>
            <a:r>
              <a:rPr lang="el-GR" sz="1200" dirty="0" smtClean="0"/>
              <a:t>ΠΡΟΝ. ΜΕΤΟΧΕΣ	€2,01</a:t>
            </a:r>
            <a:r>
              <a:rPr lang="en-US" sz="1200" dirty="0" smtClean="0"/>
              <a:t> </a:t>
            </a:r>
            <a:r>
              <a:rPr lang="el-GR" sz="1200" dirty="0" err="1" smtClean="0"/>
              <a:t>ανα</a:t>
            </a:r>
            <a:r>
              <a:rPr lang="el-GR" sz="1200" dirty="0" smtClean="0"/>
              <a:t> μετοχή</a:t>
            </a:r>
            <a:endParaRPr lang="en-GB" sz="1200" dirty="0" smtClean="0"/>
          </a:p>
          <a:p>
            <a:pPr eaLnBrk="1" hangingPunct="1">
              <a:lnSpc>
                <a:spcPct val="80000"/>
              </a:lnSpc>
            </a:pPr>
            <a:r>
              <a:rPr lang="en-GB" sz="1200" b="1" dirty="0" smtClean="0"/>
              <a:t>ΜΕΡΙΣΜΑ</a:t>
            </a:r>
            <a:r>
              <a:rPr lang="el-GR" sz="1200" b="1" dirty="0" smtClean="0"/>
              <a:t>	</a:t>
            </a:r>
            <a:endParaRPr lang="el-GR" sz="1200" dirty="0" smtClean="0"/>
          </a:p>
          <a:p>
            <a:pPr eaLnBrk="1" hangingPunct="1">
              <a:lnSpc>
                <a:spcPct val="80000"/>
              </a:lnSpc>
            </a:pPr>
            <a:r>
              <a:rPr lang="el-GR" sz="1200" dirty="0" smtClean="0"/>
              <a:t>ΚΟΙΝΕΣ ΜΕΤΟΧΕΣ	€2,5</a:t>
            </a:r>
          </a:p>
          <a:p>
            <a:pPr eaLnBrk="1" hangingPunct="1">
              <a:lnSpc>
                <a:spcPct val="80000"/>
              </a:lnSpc>
            </a:pPr>
            <a:r>
              <a:rPr lang="el-GR" sz="1200" dirty="0" smtClean="0"/>
              <a:t>ΠΡΟΝ. ΜΕΤΟΧΕΣ	€1,5</a:t>
            </a:r>
          </a:p>
          <a:p>
            <a:pPr eaLnBrk="1" hangingPunct="1">
              <a:lnSpc>
                <a:spcPct val="80000"/>
              </a:lnSpc>
            </a:pPr>
            <a:r>
              <a:rPr lang="el-GR" sz="1200" dirty="0" smtClean="0"/>
              <a:t>ΡΥΘΜΟΣ ΑΥΞΗΣΗΣ	6%</a:t>
            </a:r>
          </a:p>
        </p:txBody>
      </p:sp>
    </p:spTree>
  </p:cSld>
  <p:clrMapOvr>
    <a:masterClrMapping/>
  </p:clrMapOvr>
  <p:transition>
    <p:fad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l-GR" sz="2800" b="1" dirty="0" smtClean="0"/>
              <a:t>ΚΟΣΤΟΣ ΟΜΟΛΟΓΩΝ</a:t>
            </a:r>
          </a:p>
        </p:txBody>
      </p:sp>
      <p:sp>
        <p:nvSpPr>
          <p:cNvPr id="5124" name="Rectangle 3"/>
          <p:cNvSpPr>
            <a:spLocks noGrp="1" noChangeArrowheads="1"/>
          </p:cNvSpPr>
          <p:nvPr>
            <p:ph type="body" idx="1"/>
          </p:nvPr>
        </p:nvSpPr>
        <p:spPr/>
        <p:txBody>
          <a:bodyPr/>
          <a:lstStyle/>
          <a:p>
            <a:pPr eaLnBrk="1" hangingPunct="1"/>
            <a:r>
              <a:rPr lang="el-GR" sz="2800" smtClean="0"/>
              <a:t>Καθαρή Τιμή= 1.035*0,85=879,75</a:t>
            </a:r>
            <a:endParaRPr lang="en-US" sz="2800" smtClean="0"/>
          </a:p>
          <a:p>
            <a:pPr eaLnBrk="1" hangingPunct="1"/>
            <a:endParaRPr lang="en-US" sz="2800" smtClean="0"/>
          </a:p>
          <a:p>
            <a:pPr eaLnBrk="1" hangingPunct="1"/>
            <a:r>
              <a:rPr lang="en-US" sz="2800" smtClean="0"/>
              <a:t>879,75 = </a:t>
            </a:r>
          </a:p>
          <a:p>
            <a:pPr eaLnBrk="1" hangingPunct="1"/>
            <a:endParaRPr lang="en-US" sz="2800" smtClean="0"/>
          </a:p>
          <a:p>
            <a:pPr eaLnBrk="1" hangingPunct="1"/>
            <a:endParaRPr lang="en-US" sz="2800" smtClean="0"/>
          </a:p>
          <a:p>
            <a:pPr eaLnBrk="1" hangingPunct="1"/>
            <a:r>
              <a:rPr lang="en-GB" sz="2800" smtClean="0"/>
              <a:t>κ</a:t>
            </a:r>
            <a:r>
              <a:rPr lang="en-GB" sz="2800" baseline="-25000" smtClean="0"/>
              <a:t>0</a:t>
            </a:r>
            <a:r>
              <a:rPr lang="en-GB" sz="2800" smtClean="0"/>
              <a:t> = 9,54%</a:t>
            </a:r>
            <a:endParaRPr lang="el-GR" sz="2800" smtClean="0"/>
          </a:p>
          <a:p>
            <a:pPr eaLnBrk="1" hangingPunct="1"/>
            <a:r>
              <a:rPr lang="el-GR" sz="2800" smtClean="0"/>
              <a:t>Κόστος μετά τη φορολογία = 9,54%*0,66=6,30%</a:t>
            </a:r>
          </a:p>
        </p:txBody>
      </p:sp>
      <p:sp>
        <p:nvSpPr>
          <p:cNvPr id="5125"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5122" name="Object 4"/>
          <p:cNvGraphicFramePr>
            <a:graphicFrameLocks noChangeAspect="1"/>
          </p:cNvGraphicFramePr>
          <p:nvPr/>
        </p:nvGraphicFramePr>
        <p:xfrm>
          <a:off x="3419475" y="2997200"/>
          <a:ext cx="2009775" cy="657225"/>
        </p:xfrm>
        <a:graphic>
          <a:graphicData uri="http://schemas.openxmlformats.org/presentationml/2006/ole">
            <p:oleObj spid="_x0000_s5122" name="Εξίσωση" r:id="rId3" imgW="2006600" imgH="660400" progId="Equation.3">
              <p:embed/>
            </p:oleObj>
          </a:graphicData>
        </a:graphic>
      </p:graphicFrame>
    </p:spTree>
  </p:cSld>
  <p:clrMapOvr>
    <a:masterClrMapping/>
  </p:clrMapOvr>
  <p:transition>
    <p:fad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2"/>
          <p:cNvSpPr>
            <a:spLocks noGrp="1" noChangeArrowheads="1"/>
          </p:cNvSpPr>
          <p:nvPr>
            <p:ph type="title"/>
          </p:nvPr>
        </p:nvSpPr>
        <p:spPr/>
        <p:txBody>
          <a:bodyPr/>
          <a:lstStyle/>
          <a:p>
            <a:pPr eaLnBrk="1" hangingPunct="1"/>
            <a:r>
              <a:rPr lang="el-GR" sz="2800" b="1" dirty="0" smtClean="0"/>
              <a:t>ΚΟΣΤΟΣ ΠΡΟΝΟΜΙΟΥΧΩΝ ΜΕΤΟΧΩΝ</a:t>
            </a:r>
          </a:p>
        </p:txBody>
      </p:sp>
      <p:sp>
        <p:nvSpPr>
          <p:cNvPr id="6148" name="Rectangle 3"/>
          <p:cNvSpPr>
            <a:spLocks noGrp="1" noChangeArrowheads="1"/>
          </p:cNvSpPr>
          <p:nvPr>
            <p:ph type="body" idx="1"/>
          </p:nvPr>
        </p:nvSpPr>
        <p:spPr/>
        <p:txBody>
          <a:bodyPr/>
          <a:lstStyle/>
          <a:p>
            <a:pPr eaLnBrk="1" hangingPunct="1"/>
            <a:endParaRPr lang="el-GR" b="1" smtClean="0"/>
          </a:p>
          <a:p>
            <a:pPr eaLnBrk="1" hangingPunct="1"/>
            <a:r>
              <a:rPr lang="el-GR" smtClean="0"/>
              <a:t>Καθαρή Τιμή= 19-2,01=16,99</a:t>
            </a:r>
            <a:endParaRPr lang="en-GB" smtClean="0"/>
          </a:p>
          <a:p>
            <a:pPr eaLnBrk="1" hangingPunct="1"/>
            <a:endParaRPr lang="en-GB" smtClean="0"/>
          </a:p>
          <a:p>
            <a:pPr eaLnBrk="1" hangingPunct="1"/>
            <a:r>
              <a:rPr lang="en-GB" smtClean="0"/>
              <a:t>κ</a:t>
            </a:r>
            <a:r>
              <a:rPr lang="el-GR" baseline="-25000" smtClean="0"/>
              <a:t>π</a:t>
            </a:r>
            <a:r>
              <a:rPr lang="en-GB" baseline="-25000" smtClean="0"/>
              <a:t>μ</a:t>
            </a:r>
            <a:r>
              <a:rPr lang="en-GB" smtClean="0"/>
              <a:t> = </a:t>
            </a:r>
            <a:r>
              <a:rPr lang="el-GR" smtClean="0"/>
              <a:t/>
            </a:r>
            <a:br>
              <a:rPr lang="el-GR" smtClean="0"/>
            </a:br>
            <a:endParaRPr lang="el-GR" smtClean="0"/>
          </a:p>
        </p:txBody>
      </p:sp>
      <p:sp>
        <p:nvSpPr>
          <p:cNvPr id="6149"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6146" name="Object 4"/>
          <p:cNvGraphicFramePr>
            <a:graphicFrameLocks noChangeAspect="1"/>
          </p:cNvGraphicFramePr>
          <p:nvPr/>
        </p:nvGraphicFramePr>
        <p:xfrm>
          <a:off x="2571736" y="3786190"/>
          <a:ext cx="1943100" cy="644525"/>
        </p:xfrm>
        <a:graphic>
          <a:graphicData uri="http://schemas.openxmlformats.org/presentationml/2006/ole">
            <p:oleObj spid="_x0000_s6146" name="Equation" r:id="rId3" imgW="1942920" imgH="647640" progId="Equation.DSMT4">
              <p:embed/>
            </p:oleObj>
          </a:graphicData>
        </a:graphic>
      </p:graphicFrame>
    </p:spTree>
  </p:cSld>
  <p:clrMapOvr>
    <a:masterClrMapping/>
  </p:clrMapOvr>
  <p:transition>
    <p:fad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lstStyle/>
          <a:p>
            <a:pPr eaLnBrk="1" hangingPunct="1"/>
            <a:r>
              <a:rPr lang="en-GB" sz="2800" b="1" dirty="0" smtClean="0"/>
              <a:t>ΚΟΣΤΟΣ </a:t>
            </a:r>
            <a:r>
              <a:rPr lang="el-GR" sz="2800" b="1" dirty="0" smtClean="0"/>
              <a:t>ΚΟΙΝΩΝ </a:t>
            </a:r>
            <a:r>
              <a:rPr lang="en-GB" sz="2800" b="1" dirty="0" smtClean="0"/>
              <a:t>ΜΕΤΟΧΩΝ</a:t>
            </a:r>
            <a:r>
              <a:rPr lang="el-GR" sz="2800" b="1" dirty="0" smtClean="0"/>
              <a:t/>
            </a:r>
            <a:br>
              <a:rPr lang="el-GR" sz="2800" b="1" dirty="0" smtClean="0"/>
            </a:br>
            <a:endParaRPr lang="el-GR" sz="2800" b="1" dirty="0" smtClean="0"/>
          </a:p>
        </p:txBody>
      </p:sp>
      <p:sp>
        <p:nvSpPr>
          <p:cNvPr id="7172" name="Rectangle 3"/>
          <p:cNvSpPr>
            <a:spLocks noGrp="1" noChangeArrowheads="1"/>
          </p:cNvSpPr>
          <p:nvPr>
            <p:ph type="body" idx="1"/>
          </p:nvPr>
        </p:nvSpPr>
        <p:spPr/>
        <p:txBody>
          <a:bodyPr/>
          <a:lstStyle/>
          <a:p>
            <a:pPr eaLnBrk="1" hangingPunct="1"/>
            <a:r>
              <a:rPr lang="el-GR" b="1" smtClean="0"/>
              <a:t>Α. Παρακρατηθέντα κέρδη</a:t>
            </a:r>
          </a:p>
          <a:p>
            <a:pPr eaLnBrk="1" hangingPunct="1"/>
            <a:r>
              <a:rPr lang="en-GB" smtClean="0"/>
              <a:t>Τιμή μετοχής=35</a:t>
            </a:r>
            <a:r>
              <a:rPr lang="el-GR" smtClean="0"/>
              <a:t>  	</a:t>
            </a:r>
          </a:p>
          <a:p>
            <a:pPr eaLnBrk="1" hangingPunct="1"/>
            <a:endParaRPr lang="el-GR" smtClean="0"/>
          </a:p>
          <a:p>
            <a:pPr eaLnBrk="1" hangingPunct="1"/>
            <a:r>
              <a:rPr lang="el-GR" smtClean="0"/>
              <a:t>Κόστος (κ</a:t>
            </a:r>
            <a:r>
              <a:rPr lang="el-GR" baseline="-25000" smtClean="0"/>
              <a:t>κμ</a:t>
            </a:r>
            <a:r>
              <a:rPr lang="el-GR" smtClean="0"/>
              <a:t>) =</a:t>
            </a:r>
            <a:r>
              <a:rPr lang="en-GB" smtClean="0"/>
              <a:t>	</a:t>
            </a:r>
            <a:endParaRPr lang="el-GR" smtClean="0"/>
          </a:p>
        </p:txBody>
      </p:sp>
      <p:sp>
        <p:nvSpPr>
          <p:cNvPr id="7173"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7170" name="Object 4"/>
          <p:cNvGraphicFramePr>
            <a:graphicFrameLocks noChangeAspect="1"/>
          </p:cNvGraphicFramePr>
          <p:nvPr/>
        </p:nvGraphicFramePr>
        <p:xfrm>
          <a:off x="4572000" y="3789363"/>
          <a:ext cx="3838575" cy="685800"/>
        </p:xfrm>
        <a:graphic>
          <a:graphicData uri="http://schemas.openxmlformats.org/presentationml/2006/ole">
            <p:oleObj spid="_x0000_s7170" name="Εξίσωση" r:id="rId3" imgW="3835400" imgH="685800" progId="Equation.3">
              <p:embed/>
            </p:oleObj>
          </a:graphicData>
        </a:graphic>
      </p:graphicFrame>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l-GR" sz="2800" b="1" dirty="0" smtClean="0"/>
              <a:t>Η Χρήση του Κόστους Κεφαλαίου</a:t>
            </a:r>
          </a:p>
        </p:txBody>
      </p:sp>
      <p:sp>
        <p:nvSpPr>
          <p:cNvPr id="16387" name="Rectangle 3"/>
          <p:cNvSpPr>
            <a:spLocks noGrp="1" noChangeArrowheads="1"/>
          </p:cNvSpPr>
          <p:nvPr>
            <p:ph type="body" idx="1"/>
          </p:nvPr>
        </p:nvSpPr>
        <p:spPr/>
        <p:txBody>
          <a:bodyPr/>
          <a:lstStyle/>
          <a:p>
            <a:pPr eaLnBrk="1" hangingPunct="1"/>
            <a:r>
              <a:rPr lang="el-GR" dirty="0" smtClean="0"/>
              <a:t>Στη μέθοδο της </a:t>
            </a:r>
            <a:r>
              <a:rPr lang="en-US" dirty="0" smtClean="0"/>
              <a:t>NPV</a:t>
            </a:r>
          </a:p>
          <a:p>
            <a:pPr eaLnBrk="1" hangingPunct="1"/>
            <a:endParaRPr lang="el-GR" dirty="0" smtClean="0"/>
          </a:p>
          <a:p>
            <a:pPr eaLnBrk="1" hangingPunct="1"/>
            <a:endParaRPr lang="el-GR" dirty="0" smtClean="0"/>
          </a:p>
          <a:p>
            <a:pPr eaLnBrk="1" hangingPunct="1"/>
            <a:r>
              <a:rPr lang="el-GR" dirty="0" smtClean="0"/>
              <a:t>Στη μέθοδο του ΕΠΑ</a:t>
            </a:r>
          </a:p>
        </p:txBody>
      </p:sp>
    </p:spTree>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l-GR" sz="2800" dirty="0" smtClean="0"/>
              <a:t>Β. Έκδοση κοινών μετοχών</a:t>
            </a:r>
          </a:p>
        </p:txBody>
      </p:sp>
      <p:sp>
        <p:nvSpPr>
          <p:cNvPr id="8196" name="Rectangle 3"/>
          <p:cNvSpPr>
            <a:spLocks noGrp="1" noChangeArrowheads="1"/>
          </p:cNvSpPr>
          <p:nvPr>
            <p:ph type="body" idx="1"/>
          </p:nvPr>
        </p:nvSpPr>
        <p:spPr>
          <a:xfrm>
            <a:off x="1214414" y="2000240"/>
            <a:ext cx="7772400" cy="4114800"/>
          </a:xfrm>
        </p:spPr>
        <p:txBody>
          <a:bodyPr/>
          <a:lstStyle/>
          <a:p>
            <a:pPr eaLnBrk="1" hangingPunct="1"/>
            <a:r>
              <a:rPr lang="el-GR" dirty="0" smtClean="0"/>
              <a:t>Κόστος Κοινών μετοχών (εξωτερική χρηματοδότηση)</a:t>
            </a:r>
          </a:p>
          <a:p>
            <a:pPr eaLnBrk="1" hangingPunct="1"/>
            <a:r>
              <a:rPr lang="el-GR" dirty="0" smtClean="0"/>
              <a:t> Καθαρή τιμή=35-1,21=33,79</a:t>
            </a:r>
          </a:p>
          <a:p>
            <a:pPr eaLnBrk="1" hangingPunct="1"/>
            <a:endParaRPr lang="el-GR" dirty="0" smtClean="0"/>
          </a:p>
          <a:p>
            <a:pPr eaLnBrk="1" hangingPunct="1"/>
            <a:r>
              <a:rPr lang="el-GR" dirty="0" smtClean="0"/>
              <a:t>Κόστος (</a:t>
            </a:r>
            <a:r>
              <a:rPr lang="el-GR" dirty="0" err="1" smtClean="0"/>
              <a:t>κ</a:t>
            </a:r>
            <a:r>
              <a:rPr lang="el-GR" baseline="-25000" dirty="0" err="1" smtClean="0"/>
              <a:t>κμ</a:t>
            </a:r>
            <a:r>
              <a:rPr lang="el-GR" dirty="0" smtClean="0"/>
              <a:t>) = </a:t>
            </a:r>
          </a:p>
        </p:txBody>
      </p:sp>
      <p:sp>
        <p:nvSpPr>
          <p:cNvPr id="8197" name="Rectangle 5"/>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l-GR"/>
          </a:p>
        </p:txBody>
      </p:sp>
      <p:graphicFrame>
        <p:nvGraphicFramePr>
          <p:cNvPr id="8194" name="Object 4"/>
          <p:cNvGraphicFramePr>
            <a:graphicFrameLocks noChangeAspect="1"/>
          </p:cNvGraphicFramePr>
          <p:nvPr/>
        </p:nvGraphicFramePr>
        <p:xfrm>
          <a:off x="4286248" y="4214818"/>
          <a:ext cx="3784600" cy="676275"/>
        </p:xfrm>
        <a:graphic>
          <a:graphicData uri="http://schemas.openxmlformats.org/presentationml/2006/ole">
            <p:oleObj spid="_x0000_s8194" name="Equation" r:id="rId3" imgW="3784320" imgH="672840" progId="Equation.DSMT4">
              <p:embed/>
            </p:oleObj>
          </a:graphicData>
        </a:graphic>
      </p:graphicFrame>
    </p:spTree>
  </p:cSld>
  <p:clrMapOvr>
    <a:masterClrMapping/>
  </p:clrMapOvr>
  <p:transition>
    <p:fad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l-GR" sz="2400" b="1" smtClean="0"/>
              <a:t>Μέσο σταθμικό κόστος χρησιμοποιώντας εσωτερικά κεφάλαια</a:t>
            </a:r>
            <a:r>
              <a:rPr lang="el-GR" sz="2400" smtClean="0"/>
              <a:t/>
            </a:r>
            <a:br>
              <a:rPr lang="el-GR" sz="2400" smtClean="0"/>
            </a:br>
            <a:endParaRPr lang="el-GR" sz="2400" smtClean="0"/>
          </a:p>
        </p:txBody>
      </p:sp>
      <p:sp>
        <p:nvSpPr>
          <p:cNvPr id="46083" name="Rectangle 3"/>
          <p:cNvSpPr>
            <a:spLocks noGrp="1" noChangeArrowheads="1"/>
          </p:cNvSpPr>
          <p:nvPr>
            <p:ph type="body" idx="1"/>
          </p:nvPr>
        </p:nvSpPr>
        <p:spPr/>
        <p:txBody>
          <a:bodyPr/>
          <a:lstStyle/>
          <a:p>
            <a:pPr eaLnBrk="1" hangingPunct="1"/>
            <a:r>
              <a:rPr lang="el-GR" dirty="0" smtClean="0"/>
              <a:t>Ομόλογα:	38%*6,30%	=2,39%</a:t>
            </a:r>
          </a:p>
          <a:p>
            <a:pPr eaLnBrk="1" hangingPunct="1"/>
            <a:r>
              <a:rPr lang="el-GR" dirty="0" smtClean="0"/>
              <a:t>Κ. Μετοχές	47%*13,57%	=6,38%</a:t>
            </a:r>
          </a:p>
          <a:p>
            <a:pPr eaLnBrk="1" hangingPunct="1"/>
            <a:r>
              <a:rPr lang="el-GR" dirty="0" smtClean="0"/>
              <a:t>Π. Μετοχές	15%*8,83%	=1,32%</a:t>
            </a:r>
            <a:endParaRPr lang="el-GR" b="1" dirty="0" smtClean="0"/>
          </a:p>
          <a:p>
            <a:pPr eaLnBrk="1" hangingPunct="1">
              <a:buFont typeface="Wingdings" pitchFamily="2" charset="2"/>
              <a:buNone/>
            </a:pPr>
            <a:r>
              <a:rPr lang="el-GR" b="1" dirty="0" smtClean="0"/>
              <a:t>                  </a:t>
            </a:r>
          </a:p>
          <a:p>
            <a:pPr eaLnBrk="1" hangingPunct="1"/>
            <a:r>
              <a:rPr lang="el-GR" b="1" dirty="0" smtClean="0"/>
              <a:t>              </a:t>
            </a:r>
            <a:r>
              <a:rPr lang="en-US" b="1" dirty="0" smtClean="0"/>
              <a:t>  </a:t>
            </a:r>
            <a:r>
              <a:rPr lang="el-GR" b="1" dirty="0" smtClean="0"/>
              <a:t>ΣΜΚΚ</a:t>
            </a:r>
            <a:r>
              <a:rPr lang="en-US" b="1" dirty="0" smtClean="0"/>
              <a:t>      </a:t>
            </a:r>
            <a:r>
              <a:rPr lang="el-GR" b="1" dirty="0" smtClean="0"/>
              <a:t>=</a:t>
            </a:r>
            <a:r>
              <a:rPr lang="el-GR" b="1" dirty="0" smtClean="0"/>
              <a:t>		10,10%</a:t>
            </a:r>
          </a:p>
        </p:txBody>
      </p:sp>
    </p:spTree>
  </p:cSld>
  <p:clrMapOvr>
    <a:masterClrMapping/>
  </p:clrMapOvr>
  <p:transition>
    <p:fad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eaLnBrk="1" hangingPunct="1"/>
            <a:r>
              <a:rPr lang="el-GR" sz="2800" b="1" dirty="0" smtClean="0"/>
              <a:t>Μέσο σταθμικό κόστος χρησιμοποιώντας εξωτερικά κεφάλαια</a:t>
            </a:r>
          </a:p>
        </p:txBody>
      </p:sp>
      <p:sp>
        <p:nvSpPr>
          <p:cNvPr id="47107" name="Rectangle 3"/>
          <p:cNvSpPr>
            <a:spLocks noGrp="1" noChangeArrowheads="1"/>
          </p:cNvSpPr>
          <p:nvPr>
            <p:ph type="body" idx="1"/>
          </p:nvPr>
        </p:nvSpPr>
        <p:spPr/>
        <p:txBody>
          <a:bodyPr/>
          <a:lstStyle/>
          <a:p>
            <a:pPr eaLnBrk="1" hangingPunct="1"/>
            <a:endParaRPr lang="el-GR" sz="2400" smtClean="0"/>
          </a:p>
          <a:p>
            <a:pPr eaLnBrk="1" hangingPunct="1"/>
            <a:r>
              <a:rPr lang="el-GR" smtClean="0"/>
              <a:t>Ομόλογα	38%*6,30%	=2,39%</a:t>
            </a:r>
          </a:p>
          <a:p>
            <a:pPr eaLnBrk="1" hangingPunct="1"/>
            <a:r>
              <a:rPr lang="el-GR" smtClean="0"/>
              <a:t>Κ. Μετοχές	47%*13,85%	=6,51%</a:t>
            </a:r>
          </a:p>
          <a:p>
            <a:pPr eaLnBrk="1" hangingPunct="1"/>
            <a:r>
              <a:rPr lang="el-GR" smtClean="0"/>
              <a:t>Π. Μετοχές	15%*8,83%	=1,32%</a:t>
            </a:r>
            <a:endParaRPr lang="el-GR" b="1" smtClean="0"/>
          </a:p>
          <a:p>
            <a:pPr eaLnBrk="1" hangingPunct="1"/>
            <a:endParaRPr lang="el-GR" b="1" smtClean="0"/>
          </a:p>
          <a:p>
            <a:pPr eaLnBrk="1" hangingPunct="1"/>
            <a:r>
              <a:rPr lang="el-GR" b="1" smtClean="0"/>
              <a:t>          ΣΜΚΚ=		10,22%</a:t>
            </a:r>
          </a:p>
        </p:txBody>
      </p:sp>
    </p:spTree>
  </p:cSld>
  <p:clrMapOvr>
    <a:masterClrMapping/>
  </p:clrMapOvr>
  <p:transition>
    <p:fad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p:txBody>
          <a:bodyPr/>
          <a:lstStyle/>
          <a:p>
            <a:pPr eaLnBrk="1" hangingPunct="1"/>
            <a:r>
              <a:rPr lang="el-GR" sz="2400" dirty="0" smtClean="0"/>
              <a:t>ΑΣΚΗΣΗ</a:t>
            </a:r>
            <a:endParaRPr lang="el-GR" sz="2400" dirty="0" smtClean="0"/>
          </a:p>
        </p:txBody>
      </p:sp>
      <p:graphicFrame>
        <p:nvGraphicFramePr>
          <p:cNvPr id="9218" name="Object 4"/>
          <p:cNvGraphicFramePr>
            <a:graphicFrameLocks noChangeAspect="1"/>
          </p:cNvGraphicFramePr>
          <p:nvPr>
            <p:ph idx="1"/>
          </p:nvPr>
        </p:nvGraphicFramePr>
        <p:xfrm>
          <a:off x="2181225" y="2613025"/>
          <a:ext cx="5775325" cy="2924175"/>
        </p:xfrm>
        <a:graphic>
          <a:graphicData uri="http://schemas.openxmlformats.org/presentationml/2006/ole">
            <p:oleObj spid="_x0000_s9218" name="Έγγραφο" r:id="rId3" imgW="5775381" imgH="2924269" progId="Word.Document.8">
              <p:embed/>
            </p:oleObj>
          </a:graphicData>
        </a:graphic>
      </p:graphicFrame>
    </p:spTree>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endParaRPr lang="el-GR" smtClean="0"/>
          </a:p>
        </p:txBody>
      </p:sp>
      <p:sp>
        <p:nvSpPr>
          <p:cNvPr id="48131" name="Rectangle 3"/>
          <p:cNvSpPr>
            <a:spLocks noGrp="1" noChangeArrowheads="1"/>
          </p:cNvSpPr>
          <p:nvPr>
            <p:ph type="body" idx="1"/>
          </p:nvPr>
        </p:nvSpPr>
        <p:spPr/>
        <p:txBody>
          <a:bodyPr/>
          <a:lstStyle/>
          <a:p>
            <a:pPr eaLnBrk="1" hangingPunct="1">
              <a:lnSpc>
                <a:spcPct val="90000"/>
              </a:lnSpc>
            </a:pPr>
            <a:r>
              <a:rPr lang="el-GR" sz="2800" smtClean="0"/>
              <a:t>Επίσης:</a:t>
            </a:r>
          </a:p>
          <a:p>
            <a:pPr eaLnBrk="1" hangingPunct="1">
              <a:lnSpc>
                <a:spcPct val="90000"/>
              </a:lnSpc>
            </a:pPr>
            <a:r>
              <a:rPr lang="el-GR" sz="2800" smtClean="0"/>
              <a:t>Όλα τα ΚΜΦ διανέμονται στους μετόχους και η μερισματική απόδοση εκλαμβάνεται ως η ελάχιστη απόδοση που απαιτούν οι μέτοχοι της εταιρίας.</a:t>
            </a:r>
          </a:p>
          <a:p>
            <a:pPr eaLnBrk="1" hangingPunct="1">
              <a:lnSpc>
                <a:spcPct val="90000"/>
              </a:lnSpc>
            </a:pPr>
            <a:r>
              <a:rPr lang="el-GR" sz="2800" smtClean="0"/>
              <a:t>ΤΡΕΧΟΥΣΑ ΤΙΜΗ ΜΕΤΟΧΗΣ     1,25</a:t>
            </a:r>
          </a:p>
          <a:p>
            <a:pPr eaLnBrk="1" hangingPunct="1">
              <a:lnSpc>
                <a:spcPct val="90000"/>
              </a:lnSpc>
            </a:pPr>
            <a:r>
              <a:rPr lang="el-GR" sz="2800" smtClean="0"/>
              <a:t>ΤΡΕΧΟΥΣΑ ΤΙΜΗ ΟΜΟΛΟΓΟΥ 750</a:t>
            </a:r>
            <a:endParaRPr lang="el-GR" sz="2800" b="1" smtClean="0"/>
          </a:p>
          <a:p>
            <a:pPr eaLnBrk="1" hangingPunct="1">
              <a:lnSpc>
                <a:spcPct val="90000"/>
              </a:lnSpc>
            </a:pPr>
            <a:r>
              <a:rPr lang="el-GR" sz="2800" b="1" smtClean="0"/>
              <a:t>Πιο είναι το μέσο σταθμικό κόστος κεφαλαίου της επιχείρησης;</a:t>
            </a:r>
          </a:p>
        </p:txBody>
      </p:sp>
    </p:spTree>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l-GR" sz="2800" b="1" dirty="0" smtClean="0"/>
              <a:t>ΒΗΜΑ 1: ΕΥΡΕΣΗ ΚΕΦΑΛΑΙΑΚΗΣ ΔΟΜΗΣ</a:t>
            </a:r>
            <a:r>
              <a:rPr lang="el-GR" sz="3200" dirty="0" smtClean="0"/>
              <a:t/>
            </a:r>
            <a:br>
              <a:rPr lang="el-GR" sz="3200" dirty="0" smtClean="0"/>
            </a:br>
            <a:endParaRPr lang="el-GR" sz="3200" b="1" dirty="0" smtClean="0"/>
          </a:p>
        </p:txBody>
      </p:sp>
      <p:sp>
        <p:nvSpPr>
          <p:cNvPr id="49155" name="Rectangle 3"/>
          <p:cNvSpPr>
            <a:spLocks noGrp="1" noChangeArrowheads="1"/>
          </p:cNvSpPr>
          <p:nvPr>
            <p:ph type="body" idx="1"/>
          </p:nvPr>
        </p:nvSpPr>
        <p:spPr/>
        <p:txBody>
          <a:bodyPr/>
          <a:lstStyle/>
          <a:p>
            <a:pPr eaLnBrk="1" hangingPunct="1">
              <a:lnSpc>
                <a:spcPct val="90000"/>
              </a:lnSpc>
            </a:pPr>
            <a:r>
              <a:rPr lang="el-GR" sz="2400" smtClean="0"/>
              <a:t>Πρώτα πρέπει να βρούμε την κεφαλαιακή δομή της επιχείρησης χρησιμοποιώντας την </a:t>
            </a:r>
            <a:r>
              <a:rPr lang="el-GR" sz="2400" u="sng" smtClean="0"/>
              <a:t>τρέχουσα αξία </a:t>
            </a:r>
            <a:r>
              <a:rPr lang="el-GR" sz="2400" smtClean="0"/>
              <a:t>των ομολόγων και των μετοχών.</a:t>
            </a:r>
            <a:endParaRPr lang="en-US" sz="2400" smtClean="0"/>
          </a:p>
          <a:p>
            <a:pPr eaLnBrk="1" hangingPunct="1">
              <a:lnSpc>
                <a:spcPct val="90000"/>
              </a:lnSpc>
            </a:pPr>
            <a:endParaRPr lang="el-GR" sz="2400" smtClean="0"/>
          </a:p>
          <a:p>
            <a:pPr eaLnBrk="1" hangingPunct="1">
              <a:lnSpc>
                <a:spcPct val="90000"/>
              </a:lnSpc>
            </a:pPr>
            <a:r>
              <a:rPr lang="el-GR" sz="2400" smtClean="0"/>
              <a:t>Τρέχουσα αξία ομολόγων=60*750=45.000</a:t>
            </a:r>
          </a:p>
          <a:p>
            <a:pPr eaLnBrk="1" hangingPunct="1">
              <a:lnSpc>
                <a:spcPct val="90000"/>
              </a:lnSpc>
            </a:pPr>
            <a:r>
              <a:rPr lang="el-GR" sz="2400" smtClean="0"/>
              <a:t>Τρέχουσα αξία μετοχών=180.000*1,25=225.000</a:t>
            </a:r>
          </a:p>
          <a:p>
            <a:pPr eaLnBrk="1" hangingPunct="1">
              <a:lnSpc>
                <a:spcPct val="90000"/>
              </a:lnSpc>
            </a:pPr>
            <a:endParaRPr lang="en-US" sz="2400" smtClean="0"/>
          </a:p>
          <a:p>
            <a:pPr eaLnBrk="1" hangingPunct="1">
              <a:lnSpc>
                <a:spcPct val="90000"/>
              </a:lnSpc>
            </a:pPr>
            <a:r>
              <a:rPr lang="el-GR" sz="2400" smtClean="0"/>
              <a:t>Σύνολο μακροπροθέσμων κεφαλαίων= Τρέχουσα αξία ομολόγων</a:t>
            </a:r>
            <a:r>
              <a:rPr lang="en-US" sz="2400" smtClean="0"/>
              <a:t>+</a:t>
            </a:r>
            <a:r>
              <a:rPr lang="el-GR" sz="2400" smtClean="0"/>
              <a:t>Τρέχουσα αξία μετοχών</a:t>
            </a:r>
            <a:r>
              <a:rPr lang="en-US" sz="2400" smtClean="0"/>
              <a:t>=</a:t>
            </a:r>
            <a:r>
              <a:rPr lang="el-GR" sz="2400" smtClean="0"/>
              <a:t>270.000</a:t>
            </a:r>
          </a:p>
          <a:p>
            <a:pPr eaLnBrk="1" hangingPunct="1">
              <a:lnSpc>
                <a:spcPct val="90000"/>
              </a:lnSpc>
            </a:pPr>
            <a:r>
              <a:rPr lang="el-GR" sz="2400" smtClean="0"/>
              <a:t>Ξ.Κ=45.000/270.000=1/6</a:t>
            </a:r>
          </a:p>
          <a:p>
            <a:pPr eaLnBrk="1" hangingPunct="1">
              <a:lnSpc>
                <a:spcPct val="90000"/>
              </a:lnSpc>
            </a:pPr>
            <a:r>
              <a:rPr lang="el-GR" sz="2400" smtClean="0"/>
              <a:t>Ι.Κ=225.000/270.000=5/6</a:t>
            </a:r>
          </a:p>
        </p:txBody>
      </p:sp>
    </p:spTree>
  </p:cSld>
  <p:clrMapOvr>
    <a:masterClrMapping/>
  </p:clrMapOvr>
  <p:transition>
    <p:fad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l-GR" sz="2000" b="1" smtClean="0"/>
              <a:t>ΒΗΜΑ 2: ΕΥΡΕΣΗ ΤΟΥ ΚΟΣΤΟΥΣ ΤΗΣ ΚΑΘΕ ΠΗΓΗΣ</a:t>
            </a:r>
            <a:r>
              <a:rPr lang="el-GR" b="1" smtClean="0"/>
              <a:t/>
            </a:r>
            <a:br>
              <a:rPr lang="el-GR" b="1" smtClean="0"/>
            </a:br>
            <a:endParaRPr lang="el-GR" smtClean="0"/>
          </a:p>
        </p:txBody>
      </p:sp>
      <p:sp>
        <p:nvSpPr>
          <p:cNvPr id="50179" name="Rectangle 3"/>
          <p:cNvSpPr>
            <a:spLocks noGrp="1" noChangeArrowheads="1"/>
          </p:cNvSpPr>
          <p:nvPr>
            <p:ph type="body" idx="1"/>
          </p:nvPr>
        </p:nvSpPr>
        <p:spPr/>
        <p:txBody>
          <a:bodyPr/>
          <a:lstStyle/>
          <a:p>
            <a:pPr eaLnBrk="1" hangingPunct="1">
              <a:lnSpc>
                <a:spcPct val="80000"/>
              </a:lnSpc>
            </a:pPr>
            <a:r>
              <a:rPr lang="el-GR" sz="2400" b="1" smtClean="0"/>
              <a:t>Α. Κόστος ομολόγων </a:t>
            </a:r>
            <a:r>
              <a:rPr lang="el-GR" sz="2400" smtClean="0"/>
              <a:t>=τόκος μετά τη φορολογία/αξία ομολόγων</a:t>
            </a:r>
          </a:p>
          <a:p>
            <a:pPr eaLnBrk="1" hangingPunct="1">
              <a:lnSpc>
                <a:spcPct val="80000"/>
              </a:lnSpc>
            </a:pPr>
            <a:r>
              <a:rPr lang="el-GR" sz="2400" smtClean="0"/>
              <a:t>=Τόκος χ(1-φ) / Τρέχουσα αξία ομολόγων = 3.150*0,66/45.000=4,62%</a:t>
            </a:r>
          </a:p>
          <a:p>
            <a:pPr eaLnBrk="1" hangingPunct="1">
              <a:lnSpc>
                <a:spcPct val="80000"/>
              </a:lnSpc>
            </a:pPr>
            <a:endParaRPr lang="en-US" sz="2400" smtClean="0"/>
          </a:p>
          <a:p>
            <a:pPr eaLnBrk="1" hangingPunct="1">
              <a:lnSpc>
                <a:spcPct val="80000"/>
              </a:lnSpc>
            </a:pPr>
            <a:r>
              <a:rPr lang="el-GR" sz="2400" b="1" smtClean="0"/>
              <a:t>Β. Κόστος μετοχών </a:t>
            </a:r>
            <a:r>
              <a:rPr lang="el-GR" sz="2400" smtClean="0"/>
              <a:t>=Καθαρά κέρδη ανά μετοχή/τρέχουσα τιμή μετοχής.</a:t>
            </a:r>
          </a:p>
          <a:p>
            <a:pPr eaLnBrk="1" hangingPunct="1">
              <a:lnSpc>
                <a:spcPct val="80000"/>
              </a:lnSpc>
            </a:pPr>
            <a:r>
              <a:rPr lang="el-GR" sz="2400" smtClean="0"/>
              <a:t>=0,10/1,25=8%</a:t>
            </a:r>
            <a:endParaRPr lang="en-US" sz="2400" smtClean="0"/>
          </a:p>
          <a:p>
            <a:pPr eaLnBrk="1" hangingPunct="1">
              <a:lnSpc>
                <a:spcPct val="80000"/>
              </a:lnSpc>
            </a:pPr>
            <a:endParaRPr lang="el-GR" sz="2400" smtClean="0"/>
          </a:p>
          <a:p>
            <a:pPr eaLnBrk="1" hangingPunct="1">
              <a:lnSpc>
                <a:spcPct val="80000"/>
              </a:lnSpc>
            </a:pPr>
            <a:r>
              <a:rPr lang="el-GR" sz="2400" smtClean="0"/>
              <a:t>Ή Καθαρά κέρδη</a:t>
            </a:r>
            <a:r>
              <a:rPr lang="en-US" sz="2400" smtClean="0"/>
              <a:t>/</a:t>
            </a:r>
            <a:r>
              <a:rPr lang="el-GR" sz="2400" smtClean="0"/>
              <a:t>Τρέχουσα αξία μετοχών= 18.000/225.000=8%</a:t>
            </a:r>
          </a:p>
        </p:txBody>
      </p:sp>
    </p:spTree>
  </p:cSld>
  <p:clrMapOvr>
    <a:masterClrMapping/>
  </p:clrMapOvr>
  <p:transition>
    <p:fad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l-GR" sz="2800" b="1" smtClean="0"/>
              <a:t>ΒΗΜΑ 3: ΕΥΡΕΣΗ ΤΟΥ ΜΣΚΚ </a:t>
            </a:r>
            <a:r>
              <a:rPr lang="el-GR" sz="2800" smtClean="0"/>
              <a:t/>
            </a:r>
            <a:br>
              <a:rPr lang="el-GR" sz="2800" smtClean="0"/>
            </a:br>
            <a:endParaRPr lang="el-GR" sz="2800" smtClean="0"/>
          </a:p>
        </p:txBody>
      </p:sp>
      <p:sp>
        <p:nvSpPr>
          <p:cNvPr id="51203" name="Rectangle 3"/>
          <p:cNvSpPr>
            <a:spLocks noGrp="1" noChangeArrowheads="1"/>
          </p:cNvSpPr>
          <p:nvPr>
            <p:ph type="body" idx="1"/>
          </p:nvPr>
        </p:nvSpPr>
        <p:spPr/>
        <p:txBody>
          <a:bodyPr/>
          <a:lstStyle/>
          <a:p>
            <a:pPr eaLnBrk="1" hangingPunct="1"/>
            <a:endParaRPr lang="el-GR" smtClean="0"/>
          </a:p>
          <a:p>
            <a:pPr eaLnBrk="1" hangingPunct="1"/>
            <a:r>
              <a:rPr lang="el-GR" smtClean="0"/>
              <a:t>ΣΜΚΚ=</a:t>
            </a:r>
            <a:r>
              <a:rPr lang="en-US" smtClean="0"/>
              <a:t>W</a:t>
            </a:r>
            <a:r>
              <a:rPr lang="el-GR" baseline="-25000" smtClean="0"/>
              <a:t>ο</a:t>
            </a:r>
            <a:r>
              <a:rPr lang="el-GR" smtClean="0"/>
              <a:t>κ</a:t>
            </a:r>
            <a:r>
              <a:rPr lang="el-GR" baseline="-25000" smtClean="0"/>
              <a:t>ο</a:t>
            </a:r>
            <a:r>
              <a:rPr lang="el-GR" smtClean="0"/>
              <a:t> +</a:t>
            </a:r>
            <a:r>
              <a:rPr lang="en-US" smtClean="0"/>
              <a:t>W</a:t>
            </a:r>
            <a:r>
              <a:rPr lang="el-GR" baseline="-25000" smtClean="0"/>
              <a:t>κμ</a:t>
            </a:r>
            <a:r>
              <a:rPr lang="el-GR" smtClean="0"/>
              <a:t>κ</a:t>
            </a:r>
            <a:r>
              <a:rPr lang="el-GR" baseline="-25000" smtClean="0"/>
              <a:t>κμ</a:t>
            </a:r>
          </a:p>
          <a:p>
            <a:pPr eaLnBrk="1" hangingPunct="1">
              <a:buFont typeface="Wingdings" pitchFamily="2" charset="2"/>
              <a:buNone/>
            </a:pPr>
            <a:endParaRPr lang="el-GR" smtClean="0"/>
          </a:p>
          <a:p>
            <a:pPr eaLnBrk="1" hangingPunct="1"/>
            <a:r>
              <a:rPr lang="el-GR" smtClean="0"/>
              <a:t>=(1/6)*4,62 + (5/6)*8 = 7,43</a:t>
            </a:r>
          </a:p>
        </p:txBody>
      </p:sp>
    </p:spTree>
  </p:cSld>
  <p:clrMapOvr>
    <a:masterClrMapping/>
  </p:clrMapOvr>
  <p:transition>
    <p:fad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solidFill>
                  <a:schemeClr val="tx1"/>
                </a:solidFill>
                <a:latin typeface="+mj-lt"/>
                <a:ea typeface="+mj-ea"/>
                <a:cs typeface="+mj-cs"/>
              </a:rPr>
              <a:t>ΟΡΙΑΚΟ ΚΟΣΤΟΣ ΚΕΦΑΛΑΙΟΥ</a:t>
            </a:r>
            <a:br>
              <a:rPr lang="el-GR" sz="2800" b="1" dirty="0" smtClean="0">
                <a:solidFill>
                  <a:schemeClr val="tx1"/>
                </a:solidFill>
                <a:latin typeface="+mj-lt"/>
                <a:ea typeface="+mj-ea"/>
                <a:cs typeface="+mj-cs"/>
              </a:rPr>
            </a:br>
            <a:endParaRPr lang="el-GR" sz="2800" dirty="0"/>
          </a:p>
        </p:txBody>
      </p:sp>
      <p:sp>
        <p:nvSpPr>
          <p:cNvPr id="3" name="2 - Θέση περιεχομένου"/>
          <p:cNvSpPr>
            <a:spLocks noGrp="1"/>
          </p:cNvSpPr>
          <p:nvPr>
            <p:ph idx="1"/>
          </p:nvPr>
        </p:nvSpPr>
        <p:spPr/>
        <p:txBody>
          <a:bodyPr/>
          <a:lstStyle/>
          <a:p>
            <a:r>
              <a:rPr lang="el-GR" sz="2000" b="1" dirty="0" smtClean="0">
                <a:solidFill>
                  <a:schemeClr val="tx1"/>
                </a:solidFill>
                <a:latin typeface="+mn-lt"/>
                <a:ea typeface="+mn-ea"/>
                <a:cs typeface="+mn-cs"/>
              </a:rPr>
              <a:t>Το </a:t>
            </a:r>
            <a:r>
              <a:rPr lang="el-GR" sz="2000" b="1" dirty="0" smtClean="0">
                <a:solidFill>
                  <a:schemeClr val="tx1"/>
                </a:solidFill>
                <a:latin typeface="+mn-lt"/>
                <a:ea typeface="+mn-ea"/>
                <a:cs typeface="+mn-cs"/>
              </a:rPr>
              <a:t>οριακό κόστος ορίζεται ως το μέσο σταθμικό κόστος κεφαλαίου το οποίο συνδέεται με το επόμενο ευρώ του συνολικού ύψους χρηματοδότησης</a:t>
            </a:r>
            <a:r>
              <a:rPr lang="el-GR" sz="2000" b="1" dirty="0" smtClean="0">
                <a:solidFill>
                  <a:schemeClr val="tx1"/>
                </a:solidFill>
                <a:latin typeface="+mn-lt"/>
                <a:ea typeface="+mn-ea"/>
                <a:cs typeface="+mn-cs"/>
              </a:rPr>
              <a:t>.</a:t>
            </a:r>
            <a:endParaRPr lang="en-US" sz="2000" b="1" dirty="0" smtClean="0">
              <a:solidFill>
                <a:schemeClr val="tx1"/>
              </a:solidFill>
              <a:latin typeface="+mn-lt"/>
              <a:ea typeface="+mn-ea"/>
              <a:cs typeface="+mn-cs"/>
            </a:endParaRPr>
          </a:p>
          <a:p>
            <a:r>
              <a:rPr lang="el-GR" sz="2000" dirty="0" smtClean="0">
                <a:solidFill>
                  <a:schemeClr val="tx1"/>
                </a:solidFill>
                <a:latin typeface="+mn-lt"/>
                <a:ea typeface="+mn-ea"/>
                <a:cs typeface="+mn-cs"/>
              </a:rPr>
              <a:t>Για </a:t>
            </a:r>
            <a:r>
              <a:rPr lang="el-GR" sz="2000" dirty="0" smtClean="0">
                <a:solidFill>
                  <a:schemeClr val="tx1"/>
                </a:solidFill>
                <a:latin typeface="+mn-lt"/>
                <a:ea typeface="+mn-ea"/>
                <a:cs typeface="+mn-cs"/>
              </a:rPr>
              <a:t>να υπολογιστεί το οριακό κόστος πρέπει να γνωρίζουμε τα σημεία εκείνα στα οποία το νέο επίπεδο συνολικής χρηματοδότησης αυξάνει το κόστος χρηματοδότησης ή να δημιουργήσουμε αυτό που αποκαλείται πρόγραμμα οριακού κόστους του κεφαλαίου το οποίο είναι ένα γράφημα που δείχνει το μέσο σταθμικό κόστος κεφαλαίου που αντιστοιχεί σε διαφορετικά επίπεδα χρηματοδότησης. </a:t>
            </a:r>
          </a:p>
          <a:p>
            <a:endParaRPr lang="el-GR" sz="2000" dirty="0"/>
          </a:p>
        </p:txBody>
      </p:sp>
    </p:spTree>
  </p:cSld>
  <p:clrMapOvr>
    <a:masterClrMapping/>
  </p:clrMapOvr>
  <p:transition>
    <p:fad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solidFill>
                  <a:schemeClr val="tx1"/>
                </a:solidFill>
                <a:latin typeface="+mj-lt"/>
                <a:ea typeface="+mj-ea"/>
                <a:cs typeface="+mj-cs"/>
              </a:rPr>
              <a:t>Παράδειγμα </a:t>
            </a:r>
            <a:r>
              <a:rPr lang="el-GR" sz="2800" dirty="0" smtClean="0">
                <a:solidFill>
                  <a:schemeClr val="tx1"/>
                </a:solidFill>
                <a:latin typeface="+mj-lt"/>
                <a:ea typeface="+mj-ea"/>
                <a:cs typeface="+mj-cs"/>
              </a:rPr>
              <a:t/>
            </a:r>
            <a:br>
              <a:rPr lang="el-GR" sz="2800" dirty="0" smtClean="0">
                <a:solidFill>
                  <a:schemeClr val="tx1"/>
                </a:solidFill>
                <a:latin typeface="+mj-lt"/>
                <a:ea typeface="+mj-ea"/>
                <a:cs typeface="+mj-cs"/>
              </a:rPr>
            </a:br>
            <a:endParaRPr lang="el-GR" sz="2800" dirty="0"/>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Ας </a:t>
            </a:r>
            <a:r>
              <a:rPr lang="el-GR" sz="2000" dirty="0" smtClean="0">
                <a:solidFill>
                  <a:schemeClr val="tx1"/>
                </a:solidFill>
                <a:latin typeface="+mn-lt"/>
                <a:ea typeface="+mn-ea"/>
                <a:cs typeface="+mn-cs"/>
              </a:rPr>
              <a:t>υποθέσουμε ότι το τρέχον μέσο σταθμικό κόστος κεφαλαίου μιας εταιρίας είναι 10% και προγραμματίζεται μια επενδυτική δαπάνη ύψους €5.000.000.  Με  κόστος 10% όλα τα επενδυτικά έργα έχουν θετική καθαρή παρούσα αξία</a:t>
            </a:r>
            <a:r>
              <a:rPr lang="el-GR" sz="2000" dirty="0" smtClean="0">
                <a:solidFill>
                  <a:schemeClr val="tx1"/>
                </a:solidFill>
                <a:latin typeface="+mn-lt"/>
                <a:ea typeface="+mn-ea"/>
                <a:cs typeface="+mn-cs"/>
              </a:rPr>
              <a:t>.</a:t>
            </a:r>
            <a:endParaRPr lang="en-US" sz="2000" dirty="0" smtClean="0">
              <a:solidFill>
                <a:schemeClr val="tx1"/>
              </a:solidFill>
              <a:latin typeface="+mn-lt"/>
              <a:ea typeface="+mn-ea"/>
              <a:cs typeface="+mn-cs"/>
            </a:endParaRPr>
          </a:p>
          <a:p>
            <a:r>
              <a:rPr lang="el-GR" sz="2000" dirty="0" smtClean="0">
                <a:solidFill>
                  <a:schemeClr val="tx1"/>
                </a:solidFill>
                <a:latin typeface="+mn-lt"/>
                <a:ea typeface="+mn-ea"/>
                <a:cs typeface="+mn-cs"/>
              </a:rPr>
              <a:t>Η </a:t>
            </a:r>
            <a:r>
              <a:rPr lang="el-GR" sz="2000" dirty="0" smtClean="0">
                <a:solidFill>
                  <a:schemeClr val="tx1"/>
                </a:solidFill>
                <a:latin typeface="+mn-lt"/>
                <a:ea typeface="+mn-ea"/>
                <a:cs typeface="+mn-cs"/>
              </a:rPr>
              <a:t>ερώτηση βεβαίως είναι:  εάν η επένδυση των €5.000.000 θεωρείται αρκετά μεγάλη για την επιχείρηση, το κόστος κεφαλαίου θα παραμείνει στο 10%;  Η απάντηση είναι μάλλον όχι.  </a:t>
            </a:r>
            <a:endParaRPr lang="en-US" sz="2000" dirty="0" smtClean="0">
              <a:solidFill>
                <a:schemeClr val="tx1"/>
              </a:solidFill>
              <a:latin typeface="+mn-lt"/>
              <a:ea typeface="+mn-ea"/>
              <a:cs typeface="+mn-cs"/>
            </a:endParaRPr>
          </a:p>
          <a:p>
            <a:endParaRPr lang="en-US" sz="2000" dirty="0" smtClean="0"/>
          </a:p>
          <a:p>
            <a:r>
              <a:rPr lang="el-GR" sz="2000" dirty="0" smtClean="0">
                <a:solidFill>
                  <a:schemeClr val="tx1"/>
                </a:solidFill>
                <a:latin typeface="+mn-lt"/>
                <a:ea typeface="+mn-ea"/>
                <a:cs typeface="+mn-cs"/>
              </a:rPr>
              <a:t>Από </a:t>
            </a:r>
            <a:r>
              <a:rPr lang="el-GR" sz="2000" dirty="0" smtClean="0">
                <a:solidFill>
                  <a:schemeClr val="tx1"/>
                </a:solidFill>
                <a:latin typeface="+mn-lt"/>
                <a:ea typeface="+mn-ea"/>
                <a:cs typeface="+mn-cs"/>
              </a:rPr>
              <a:t>τη στιγμή που ένα σχέδιο επενδυτικών ευκαιριών θεωρείται αρκετά μεγάλο σε σχέση με το μέγεθος της εταιρίας, η χρηματοδότηση αυτού πιθανότατα θα οδηγήσει και σε  αύξηση του κόστους κεφαλαίου.  </a:t>
            </a:r>
            <a:endParaRPr lang="el-GR" sz="2000" dirty="0"/>
          </a:p>
        </p:txBody>
      </p:sp>
    </p:spTree>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endParaRPr lang="el-GR" smtClean="0"/>
          </a:p>
        </p:txBody>
      </p:sp>
      <p:sp>
        <p:nvSpPr>
          <p:cNvPr id="17411" name="Rectangle 3"/>
          <p:cNvSpPr>
            <a:spLocks noGrp="1" noChangeArrowheads="1"/>
          </p:cNvSpPr>
          <p:nvPr>
            <p:ph type="body" idx="1"/>
          </p:nvPr>
        </p:nvSpPr>
        <p:spPr/>
        <p:txBody>
          <a:bodyPr/>
          <a:lstStyle/>
          <a:p>
            <a:pPr eaLnBrk="1" hangingPunct="1"/>
            <a:endParaRPr lang="el-GR" sz="2000" dirty="0" smtClean="0"/>
          </a:p>
        </p:txBody>
      </p:sp>
      <p:sp>
        <p:nvSpPr>
          <p:cNvPr id="17412" name="Line 4"/>
          <p:cNvSpPr>
            <a:spLocks noChangeShapeType="1"/>
          </p:cNvSpPr>
          <p:nvPr/>
        </p:nvSpPr>
        <p:spPr bwMode="auto">
          <a:xfrm>
            <a:off x="2195513" y="2708275"/>
            <a:ext cx="0" cy="3671888"/>
          </a:xfrm>
          <a:prstGeom prst="line">
            <a:avLst/>
          </a:prstGeom>
          <a:noFill/>
          <a:ln w="9525">
            <a:solidFill>
              <a:schemeClr val="tx1"/>
            </a:solidFill>
            <a:round/>
            <a:headEnd/>
            <a:tailEnd/>
          </a:ln>
        </p:spPr>
        <p:txBody>
          <a:bodyPr/>
          <a:lstStyle/>
          <a:p>
            <a:endParaRPr lang="el-GR"/>
          </a:p>
        </p:txBody>
      </p:sp>
      <p:sp>
        <p:nvSpPr>
          <p:cNvPr id="17413" name="Line 5"/>
          <p:cNvSpPr>
            <a:spLocks noChangeShapeType="1"/>
          </p:cNvSpPr>
          <p:nvPr/>
        </p:nvSpPr>
        <p:spPr bwMode="auto">
          <a:xfrm>
            <a:off x="2195513" y="5876925"/>
            <a:ext cx="5113337" cy="0"/>
          </a:xfrm>
          <a:prstGeom prst="line">
            <a:avLst/>
          </a:prstGeom>
          <a:noFill/>
          <a:ln w="9525">
            <a:solidFill>
              <a:schemeClr val="tx1"/>
            </a:solidFill>
            <a:round/>
            <a:headEnd/>
            <a:tailEnd/>
          </a:ln>
        </p:spPr>
        <p:txBody>
          <a:bodyPr/>
          <a:lstStyle/>
          <a:p>
            <a:endParaRPr lang="el-GR"/>
          </a:p>
        </p:txBody>
      </p:sp>
      <p:sp>
        <p:nvSpPr>
          <p:cNvPr id="17414" name="Line 6"/>
          <p:cNvSpPr>
            <a:spLocks noChangeShapeType="1"/>
          </p:cNvSpPr>
          <p:nvPr/>
        </p:nvSpPr>
        <p:spPr bwMode="auto">
          <a:xfrm>
            <a:off x="2195513" y="3357563"/>
            <a:ext cx="2089150" cy="2735262"/>
          </a:xfrm>
          <a:prstGeom prst="line">
            <a:avLst/>
          </a:prstGeom>
          <a:noFill/>
          <a:ln w="9525">
            <a:solidFill>
              <a:schemeClr val="tx1"/>
            </a:solidFill>
            <a:round/>
            <a:headEnd/>
            <a:tailEnd/>
          </a:ln>
        </p:spPr>
        <p:txBody>
          <a:bodyPr/>
          <a:lstStyle/>
          <a:p>
            <a:endParaRPr lang="el-GR"/>
          </a:p>
        </p:txBody>
      </p:sp>
      <p:sp>
        <p:nvSpPr>
          <p:cNvPr id="17415" name="Line 7"/>
          <p:cNvSpPr>
            <a:spLocks noChangeShapeType="1"/>
          </p:cNvSpPr>
          <p:nvPr/>
        </p:nvSpPr>
        <p:spPr bwMode="auto">
          <a:xfrm>
            <a:off x="2195513" y="4292600"/>
            <a:ext cx="4105275" cy="1800225"/>
          </a:xfrm>
          <a:prstGeom prst="line">
            <a:avLst/>
          </a:prstGeom>
          <a:noFill/>
          <a:ln w="9525">
            <a:solidFill>
              <a:schemeClr val="tx1"/>
            </a:solidFill>
            <a:round/>
            <a:headEnd/>
            <a:tailEnd/>
          </a:ln>
        </p:spPr>
        <p:txBody>
          <a:bodyPr/>
          <a:lstStyle/>
          <a:p>
            <a:endParaRPr lang="el-GR"/>
          </a:p>
        </p:txBody>
      </p:sp>
      <p:sp>
        <p:nvSpPr>
          <p:cNvPr id="17416" name="Text Box 9"/>
          <p:cNvSpPr txBox="1">
            <a:spLocks noChangeArrowheads="1"/>
          </p:cNvSpPr>
          <p:nvPr/>
        </p:nvSpPr>
        <p:spPr bwMode="auto">
          <a:xfrm>
            <a:off x="7000875" y="6108700"/>
            <a:ext cx="1357313" cy="366713"/>
          </a:xfrm>
          <a:prstGeom prst="rect">
            <a:avLst/>
          </a:prstGeom>
          <a:noFill/>
          <a:ln w="9525">
            <a:noFill/>
            <a:miter lim="800000"/>
            <a:headEnd/>
            <a:tailEnd/>
          </a:ln>
        </p:spPr>
        <p:txBody>
          <a:bodyPr wrap="none">
            <a:spAutoFit/>
          </a:bodyPr>
          <a:lstStyle/>
          <a:p>
            <a:r>
              <a:rPr lang="el-GR"/>
              <a:t>Κόστος κεφ</a:t>
            </a:r>
          </a:p>
        </p:txBody>
      </p:sp>
      <p:sp>
        <p:nvSpPr>
          <p:cNvPr id="17417" name="Text Box 10"/>
          <p:cNvSpPr txBox="1">
            <a:spLocks noChangeArrowheads="1"/>
          </p:cNvSpPr>
          <p:nvPr/>
        </p:nvSpPr>
        <p:spPr bwMode="auto">
          <a:xfrm>
            <a:off x="4192588" y="5819775"/>
            <a:ext cx="320675" cy="366713"/>
          </a:xfrm>
          <a:prstGeom prst="rect">
            <a:avLst/>
          </a:prstGeom>
          <a:noFill/>
          <a:ln w="9525">
            <a:noFill/>
            <a:miter lim="800000"/>
            <a:headEnd/>
            <a:tailEnd/>
          </a:ln>
        </p:spPr>
        <p:txBody>
          <a:bodyPr wrap="none">
            <a:spAutoFit/>
          </a:bodyPr>
          <a:lstStyle/>
          <a:p>
            <a:r>
              <a:rPr lang="el-GR"/>
              <a:t>Α</a:t>
            </a:r>
          </a:p>
        </p:txBody>
      </p:sp>
      <p:sp>
        <p:nvSpPr>
          <p:cNvPr id="17418" name="Text Box 11"/>
          <p:cNvSpPr txBox="1">
            <a:spLocks noChangeArrowheads="1"/>
          </p:cNvSpPr>
          <p:nvPr/>
        </p:nvSpPr>
        <p:spPr bwMode="auto">
          <a:xfrm>
            <a:off x="6135688" y="5964238"/>
            <a:ext cx="319087" cy="366712"/>
          </a:xfrm>
          <a:prstGeom prst="rect">
            <a:avLst/>
          </a:prstGeom>
          <a:noFill/>
          <a:ln w="9525">
            <a:noFill/>
            <a:miter lim="800000"/>
            <a:headEnd/>
            <a:tailEnd/>
          </a:ln>
        </p:spPr>
        <p:txBody>
          <a:bodyPr wrap="none">
            <a:spAutoFit/>
          </a:bodyPr>
          <a:lstStyle/>
          <a:p>
            <a:r>
              <a:rPr lang="el-GR"/>
              <a:t>Β</a:t>
            </a:r>
          </a:p>
        </p:txBody>
      </p:sp>
      <p:sp>
        <p:nvSpPr>
          <p:cNvPr id="17419" name="Text Box 13"/>
          <p:cNvSpPr txBox="1">
            <a:spLocks noChangeArrowheads="1"/>
          </p:cNvSpPr>
          <p:nvPr/>
        </p:nvSpPr>
        <p:spPr bwMode="auto">
          <a:xfrm>
            <a:off x="1887538" y="5661025"/>
            <a:ext cx="309562" cy="366713"/>
          </a:xfrm>
          <a:prstGeom prst="rect">
            <a:avLst/>
          </a:prstGeom>
          <a:noFill/>
          <a:ln w="9525">
            <a:noFill/>
            <a:miter lim="800000"/>
            <a:headEnd/>
            <a:tailEnd/>
          </a:ln>
        </p:spPr>
        <p:txBody>
          <a:bodyPr>
            <a:spAutoFit/>
          </a:bodyPr>
          <a:lstStyle/>
          <a:p>
            <a:r>
              <a:rPr lang="el-GR"/>
              <a:t>0</a:t>
            </a:r>
          </a:p>
        </p:txBody>
      </p:sp>
      <p:sp>
        <p:nvSpPr>
          <p:cNvPr id="17420" name="Text Box 14"/>
          <p:cNvSpPr txBox="1">
            <a:spLocks noChangeArrowheads="1"/>
          </p:cNvSpPr>
          <p:nvPr/>
        </p:nvSpPr>
        <p:spPr bwMode="auto">
          <a:xfrm>
            <a:off x="1239838" y="2651125"/>
            <a:ext cx="603050" cy="369332"/>
          </a:xfrm>
          <a:prstGeom prst="rect">
            <a:avLst/>
          </a:prstGeom>
          <a:noFill/>
          <a:ln w="9525">
            <a:noFill/>
            <a:miter lim="800000"/>
            <a:headEnd/>
            <a:tailEnd/>
          </a:ln>
        </p:spPr>
        <p:txBody>
          <a:bodyPr wrap="none">
            <a:spAutoFit/>
          </a:bodyPr>
          <a:lstStyle/>
          <a:p>
            <a:r>
              <a:rPr lang="en-US" dirty="0" smtClean="0"/>
              <a:t>NPV</a:t>
            </a:r>
            <a:endParaRPr lang="el-GR" dirty="0"/>
          </a:p>
        </p:txBody>
      </p:sp>
      <p:sp>
        <p:nvSpPr>
          <p:cNvPr id="17421" name="Line 16"/>
          <p:cNvSpPr>
            <a:spLocks noChangeShapeType="1"/>
          </p:cNvSpPr>
          <p:nvPr/>
        </p:nvSpPr>
        <p:spPr bwMode="auto">
          <a:xfrm>
            <a:off x="3276600" y="4797425"/>
            <a:ext cx="0" cy="1079500"/>
          </a:xfrm>
          <a:prstGeom prst="line">
            <a:avLst/>
          </a:prstGeom>
          <a:noFill/>
          <a:ln w="9525">
            <a:solidFill>
              <a:schemeClr val="tx1"/>
            </a:solidFill>
            <a:round/>
            <a:headEnd/>
            <a:tailEnd/>
          </a:ln>
        </p:spPr>
        <p:txBody>
          <a:bodyPr/>
          <a:lstStyle/>
          <a:p>
            <a:endParaRPr lang="el-GR"/>
          </a:p>
        </p:txBody>
      </p:sp>
      <p:sp>
        <p:nvSpPr>
          <p:cNvPr id="17422" name="Text Box 17"/>
          <p:cNvSpPr txBox="1">
            <a:spLocks noChangeArrowheads="1"/>
          </p:cNvSpPr>
          <p:nvPr/>
        </p:nvSpPr>
        <p:spPr bwMode="auto">
          <a:xfrm>
            <a:off x="3184525" y="5819775"/>
            <a:ext cx="533400" cy="366713"/>
          </a:xfrm>
          <a:prstGeom prst="rect">
            <a:avLst/>
          </a:prstGeom>
          <a:noFill/>
          <a:ln w="9525">
            <a:noFill/>
            <a:miter lim="800000"/>
            <a:headEnd/>
            <a:tailEnd/>
          </a:ln>
        </p:spPr>
        <p:txBody>
          <a:bodyPr wrap="none">
            <a:spAutoFit/>
          </a:bodyPr>
          <a:lstStyle/>
          <a:p>
            <a:r>
              <a:rPr lang="el-GR"/>
              <a:t>8%</a:t>
            </a:r>
          </a:p>
        </p:txBody>
      </p:sp>
      <p:sp>
        <p:nvSpPr>
          <p:cNvPr id="17423" name="AutoShape 20"/>
          <p:cNvSpPr>
            <a:spLocks noChangeArrowheads="1"/>
          </p:cNvSpPr>
          <p:nvPr/>
        </p:nvSpPr>
        <p:spPr bwMode="auto">
          <a:xfrm>
            <a:off x="2339975" y="3933825"/>
            <a:ext cx="792163" cy="287338"/>
          </a:xfrm>
          <a:prstGeom prst="leftArrow">
            <a:avLst>
              <a:gd name="adj1" fmla="val 50000"/>
              <a:gd name="adj2" fmla="val 68923"/>
            </a:avLst>
          </a:prstGeom>
          <a:solidFill>
            <a:schemeClr val="accent1"/>
          </a:solidFill>
          <a:ln w="9525">
            <a:solidFill>
              <a:schemeClr val="tx1"/>
            </a:solidFill>
            <a:miter lim="800000"/>
            <a:headEnd/>
            <a:tailEnd/>
          </a:ln>
        </p:spPr>
        <p:txBody>
          <a:bodyPr wrap="none" anchor="ctr"/>
          <a:lstStyle/>
          <a:p>
            <a:endParaRPr lang="el-GR"/>
          </a:p>
        </p:txBody>
      </p:sp>
      <p:sp>
        <p:nvSpPr>
          <p:cNvPr id="17424" name="AutoShape 21"/>
          <p:cNvSpPr>
            <a:spLocks noChangeArrowheads="1"/>
          </p:cNvSpPr>
          <p:nvPr/>
        </p:nvSpPr>
        <p:spPr bwMode="auto">
          <a:xfrm>
            <a:off x="3995738" y="5084763"/>
            <a:ext cx="936625" cy="720725"/>
          </a:xfrm>
          <a:prstGeom prst="leftArrow">
            <a:avLst>
              <a:gd name="adj1" fmla="val 50000"/>
              <a:gd name="adj2" fmla="val 32489"/>
            </a:avLst>
          </a:prstGeom>
          <a:solidFill>
            <a:schemeClr val="accent1"/>
          </a:solidFill>
          <a:ln w="9525">
            <a:solidFill>
              <a:schemeClr val="tx1"/>
            </a:solidFill>
            <a:miter lim="800000"/>
            <a:headEnd/>
            <a:tailEnd/>
          </a:ln>
        </p:spPr>
        <p:txBody>
          <a:bodyPr wrap="none" anchor="ctr"/>
          <a:lstStyle/>
          <a:p>
            <a:endParaRPr lang="el-GR"/>
          </a:p>
        </p:txBody>
      </p:sp>
      <p:sp>
        <p:nvSpPr>
          <p:cNvPr id="17425" name="Text Box 22"/>
          <p:cNvSpPr txBox="1">
            <a:spLocks noChangeArrowheads="1"/>
          </p:cNvSpPr>
          <p:nvPr/>
        </p:nvSpPr>
        <p:spPr bwMode="auto">
          <a:xfrm>
            <a:off x="3255963" y="3876675"/>
            <a:ext cx="320675" cy="366713"/>
          </a:xfrm>
          <a:prstGeom prst="rect">
            <a:avLst/>
          </a:prstGeom>
          <a:noFill/>
          <a:ln w="9525">
            <a:noFill/>
            <a:miter lim="800000"/>
            <a:headEnd/>
            <a:tailEnd/>
          </a:ln>
        </p:spPr>
        <p:txBody>
          <a:bodyPr wrap="none">
            <a:spAutoFit/>
          </a:bodyPr>
          <a:lstStyle/>
          <a:p>
            <a:r>
              <a:rPr lang="el-GR"/>
              <a:t>Α</a:t>
            </a:r>
          </a:p>
        </p:txBody>
      </p:sp>
      <p:sp>
        <p:nvSpPr>
          <p:cNvPr id="17426" name="Text Box 23"/>
          <p:cNvSpPr txBox="1">
            <a:spLocks noChangeArrowheads="1"/>
          </p:cNvSpPr>
          <p:nvPr/>
        </p:nvSpPr>
        <p:spPr bwMode="auto">
          <a:xfrm>
            <a:off x="5056188" y="4884738"/>
            <a:ext cx="319087" cy="366712"/>
          </a:xfrm>
          <a:prstGeom prst="rect">
            <a:avLst/>
          </a:prstGeom>
          <a:noFill/>
          <a:ln w="9525">
            <a:noFill/>
            <a:miter lim="800000"/>
            <a:headEnd/>
            <a:tailEnd/>
          </a:ln>
        </p:spPr>
        <p:txBody>
          <a:bodyPr wrap="none">
            <a:spAutoFit/>
          </a:bodyPr>
          <a:lstStyle/>
          <a:p>
            <a:r>
              <a:rPr lang="el-GR"/>
              <a:t>Β</a:t>
            </a:r>
          </a:p>
        </p:txBody>
      </p:sp>
    </p:spTree>
  </p:cSld>
  <p:clrMapOvr>
    <a:masterClrMapping/>
  </p:clrMapOvr>
  <p:transition>
    <p:fade/>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Εάν όντως το κόστος κεφαλαίου αυξηθεί  τότε θα ήταν λάθος για την επιχείρηση να αξιολογήσει τα επενδυτικά προγράμματα χρησιμοποιώντας το τρέχον κόστος κεφαλαίου (10%).</a:t>
            </a:r>
            <a:endParaRPr lang="en-US" sz="2000" dirty="0" smtClean="0">
              <a:solidFill>
                <a:schemeClr val="tx1"/>
              </a:solidFill>
              <a:latin typeface="+mn-lt"/>
              <a:ea typeface="+mn-ea"/>
              <a:cs typeface="+mn-cs"/>
            </a:endParaRPr>
          </a:p>
          <a:p>
            <a:endParaRPr lang="en-US" sz="2000" dirty="0" smtClean="0"/>
          </a:p>
          <a:p>
            <a:r>
              <a:rPr lang="el-GR" sz="2000" dirty="0" smtClean="0">
                <a:solidFill>
                  <a:schemeClr val="tx1"/>
                </a:solidFill>
                <a:latin typeface="+mn-lt"/>
                <a:ea typeface="+mn-ea"/>
                <a:cs typeface="+mn-cs"/>
              </a:rPr>
              <a:t>Άρα σε αυτό το σημείο εγείρονται δύο ερωτήσεις: ποιο είναι το κόστος κεφαλαίου που πρέπει να χρησιμοποιήσει  η εταιρία και ποιο ποσό επένδυσης θα πραγματοποιηθεί;</a:t>
            </a:r>
            <a:endParaRPr lang="el-GR" sz="2000" dirty="0" smtClean="0">
              <a:solidFill>
                <a:schemeClr val="tx1"/>
              </a:solidFill>
              <a:latin typeface="+mn-lt"/>
              <a:ea typeface="+mn-ea"/>
              <a:cs typeface="+mn-cs"/>
            </a:endParaRPr>
          </a:p>
        </p:txBody>
      </p:sp>
    </p:spTree>
  </p:cSld>
  <p:clrMapOvr>
    <a:masterClrMapping/>
  </p:clrMapOvr>
  <p:transition>
    <p:fad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Προς απάντηση των ανωτέρω ας υποθέσουμε τώρα τα ακόλουθα: η επιχείρηση γνωρίζει </a:t>
            </a:r>
            <a:r>
              <a:rPr lang="el-GR" sz="2000" dirty="0" smtClean="0">
                <a:solidFill>
                  <a:schemeClr val="tx1"/>
                </a:solidFill>
                <a:latin typeface="+mn-lt"/>
                <a:ea typeface="+mn-ea"/>
                <a:cs typeface="+mn-cs"/>
              </a:rPr>
              <a:t>ότι:</a:t>
            </a:r>
          </a:p>
          <a:p>
            <a:r>
              <a:rPr lang="el-GR" sz="2000" dirty="0" smtClean="0">
                <a:solidFill>
                  <a:schemeClr val="tx1"/>
                </a:solidFill>
                <a:latin typeface="+mn-lt"/>
                <a:ea typeface="+mn-ea"/>
                <a:cs typeface="+mn-cs"/>
              </a:rPr>
              <a:t>(α) μέχρι </a:t>
            </a:r>
            <a:r>
              <a:rPr lang="el-GR" sz="2000" dirty="0" smtClean="0">
                <a:solidFill>
                  <a:schemeClr val="tx1"/>
                </a:solidFill>
                <a:latin typeface="+mn-lt"/>
                <a:ea typeface="+mn-ea"/>
                <a:cs typeface="+mn-cs"/>
              </a:rPr>
              <a:t>ένα ποσό χρηματοδότησης ίσο με €500.000 το κόστος είναι 10%, </a:t>
            </a:r>
            <a:r>
              <a:rPr lang="el-GR" sz="2000" dirty="0" smtClean="0">
                <a:solidFill>
                  <a:schemeClr val="tx1"/>
                </a:solidFill>
                <a:latin typeface="+mn-lt"/>
                <a:ea typeface="+mn-ea"/>
                <a:cs typeface="+mn-cs"/>
              </a:rPr>
              <a:t>και </a:t>
            </a:r>
          </a:p>
          <a:p>
            <a:endParaRPr lang="el-GR" sz="2000" dirty="0" smtClean="0"/>
          </a:p>
          <a:p>
            <a:r>
              <a:rPr lang="el-GR" sz="2000" dirty="0" smtClean="0">
                <a:solidFill>
                  <a:schemeClr val="tx1"/>
                </a:solidFill>
                <a:latin typeface="+mn-lt"/>
                <a:ea typeface="+mn-ea"/>
                <a:cs typeface="+mn-cs"/>
              </a:rPr>
              <a:t>(β) για </a:t>
            </a:r>
            <a:r>
              <a:rPr lang="el-GR" sz="2000" dirty="0" smtClean="0">
                <a:solidFill>
                  <a:schemeClr val="tx1"/>
                </a:solidFill>
                <a:latin typeface="+mn-lt"/>
                <a:ea typeface="+mn-ea"/>
                <a:cs typeface="+mn-cs"/>
              </a:rPr>
              <a:t>κάθε ποσό μεγαλύτερο από €500.000 το κόστος αρχίζει να αυξάνεται και φτάνει 14% για το ποσό των €5.000.000. </a:t>
            </a:r>
            <a:endParaRPr lang="el-GR" sz="2000" dirty="0"/>
          </a:p>
        </p:txBody>
      </p:sp>
    </p:spTree>
  </p:cSld>
  <p:clrMapOvr>
    <a:masterClrMapping/>
  </p:clrMapOvr>
  <p:transition>
    <p:fad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Με το νέο υψηλότερο κόστος κεφαλαίου η προγραμματιζόμενη επενδυτική δαπάνη των €5.000.000 θα πρέπει ίσως να μειωθεί διότι ορισμένα από τα επενδυτικά προγράμματα θα έχουν αρνητική καθαρή παρούσα αξία</a:t>
            </a:r>
            <a:r>
              <a:rPr lang="el-GR" sz="2000" dirty="0" smtClean="0">
                <a:solidFill>
                  <a:schemeClr val="tx1"/>
                </a:solidFill>
                <a:latin typeface="+mn-lt"/>
                <a:ea typeface="+mn-ea"/>
                <a:cs typeface="+mn-cs"/>
              </a:rPr>
              <a:t>.</a:t>
            </a:r>
          </a:p>
          <a:p>
            <a:endParaRPr lang="el-GR" sz="2000" dirty="0" smtClean="0">
              <a:solidFill>
                <a:schemeClr val="tx1"/>
              </a:solidFill>
              <a:latin typeface="+mn-lt"/>
              <a:ea typeface="+mn-ea"/>
              <a:cs typeface="+mn-cs"/>
            </a:endParaRPr>
          </a:p>
          <a:p>
            <a:r>
              <a:rPr lang="el-GR" sz="2000" dirty="0" smtClean="0">
                <a:solidFill>
                  <a:schemeClr val="tx1"/>
                </a:solidFill>
                <a:latin typeface="+mn-lt"/>
                <a:ea typeface="+mn-ea"/>
                <a:cs typeface="+mn-cs"/>
              </a:rPr>
              <a:t>Ποιο </a:t>
            </a:r>
            <a:r>
              <a:rPr lang="el-GR" sz="2000" dirty="0" smtClean="0">
                <a:solidFill>
                  <a:schemeClr val="tx1"/>
                </a:solidFill>
                <a:latin typeface="+mn-lt"/>
                <a:ea typeface="+mn-ea"/>
                <a:cs typeface="+mn-cs"/>
              </a:rPr>
              <a:t>πρέπει να είναι σε αυτή την περίπτωση το ποσό της επενδυτικής δαπάνης που πρέπει να  πραγματοποιηθεί</a:t>
            </a:r>
            <a:r>
              <a:rPr lang="el-GR" sz="2000" dirty="0" smtClean="0">
                <a:solidFill>
                  <a:schemeClr val="tx1"/>
                </a:solidFill>
                <a:latin typeface="+mn-lt"/>
                <a:ea typeface="+mn-ea"/>
                <a:cs typeface="+mn-cs"/>
              </a:rPr>
              <a:t>;</a:t>
            </a:r>
          </a:p>
          <a:p>
            <a:endParaRPr lang="el-GR" sz="2000" dirty="0" smtClean="0">
              <a:solidFill>
                <a:schemeClr val="tx1"/>
              </a:solidFill>
              <a:latin typeface="+mn-lt"/>
              <a:ea typeface="+mn-ea"/>
              <a:cs typeface="+mn-cs"/>
            </a:endParaRPr>
          </a:p>
          <a:p>
            <a:r>
              <a:rPr lang="el-GR" sz="2000" dirty="0" smtClean="0">
                <a:solidFill>
                  <a:schemeClr val="tx1"/>
                </a:solidFill>
                <a:latin typeface="+mn-lt"/>
                <a:ea typeface="+mn-ea"/>
                <a:cs typeface="+mn-cs"/>
              </a:rPr>
              <a:t>Για </a:t>
            </a:r>
            <a:r>
              <a:rPr lang="el-GR" sz="2000" dirty="0" smtClean="0">
                <a:solidFill>
                  <a:schemeClr val="tx1"/>
                </a:solidFill>
                <a:latin typeface="+mn-lt"/>
                <a:ea typeface="+mn-ea"/>
                <a:cs typeface="+mn-cs"/>
              </a:rPr>
              <a:t>να απαντήσουμε την ερώτηση αυτή ας υποθέσουμε ότι με κόστος κεφαλαίου 14% η μόνη επενδυτική δαπάνη που γίνεται αποδεκτή είναι αυτή των €500.000 η οποία και έχει απόδοση 14% όπως φαίνεται και στο γράφημα 10.2. </a:t>
            </a:r>
            <a:endParaRPr lang="el-GR" sz="2000" dirty="0"/>
          </a:p>
        </p:txBody>
      </p:sp>
    </p:spTree>
  </p:cSld>
  <p:clrMapOvr>
    <a:masterClrMapping/>
  </p:clrMapOvr>
  <p:transition>
    <p:fad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srcRect/>
          <a:stretch>
            <a:fillRect/>
          </a:stretch>
        </p:blipFill>
        <p:spPr bwMode="auto">
          <a:xfrm>
            <a:off x="2767222" y="2182441"/>
            <a:ext cx="4603332" cy="3785344"/>
          </a:xfrm>
          <a:prstGeom prst="rect">
            <a:avLst/>
          </a:prstGeom>
          <a:noFill/>
          <a:ln w="9525">
            <a:solidFill>
              <a:schemeClr val="tx1">
                <a:lumMod val="95000"/>
                <a:lumOff val="5000"/>
              </a:schemeClr>
            </a:solidFill>
            <a:miter lim="800000"/>
            <a:headEnd/>
            <a:tailEnd/>
          </a:ln>
        </p:spPr>
      </p:pic>
    </p:spTree>
  </p:cSld>
  <p:clrMapOvr>
    <a:masterClrMapping/>
  </p:clrMapOvr>
  <p:transition>
    <p:fad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Όμως η επενδυτική δαπάνη των €500.000 έχει κόστος 10%. Άρα η επενδυτική δαπάνη των πέντε εκατομμυρίων δεν θα πραγματοποιηθεί διότι έχει υψηλό κόστος και αποκλείει άλλες επενδύσεις που έχουν υψηλότερη απόδοση από ότι είναι το κόστος όπως φαίνεται στο γράφημα 10.2. </a:t>
            </a:r>
            <a:endParaRPr lang="el-GR" sz="2000" dirty="0" smtClean="0">
              <a:solidFill>
                <a:schemeClr val="tx1"/>
              </a:solidFill>
              <a:latin typeface="+mn-lt"/>
              <a:ea typeface="+mn-ea"/>
              <a:cs typeface="+mn-cs"/>
            </a:endParaRPr>
          </a:p>
          <a:p>
            <a:endParaRPr lang="el-GR" sz="2000" dirty="0" smtClean="0"/>
          </a:p>
          <a:p>
            <a:r>
              <a:rPr lang="el-GR" sz="2000" dirty="0" smtClean="0">
                <a:solidFill>
                  <a:schemeClr val="tx1"/>
                </a:solidFill>
                <a:latin typeface="+mn-lt"/>
                <a:ea typeface="+mn-ea"/>
                <a:cs typeface="+mn-cs"/>
              </a:rPr>
              <a:t>Αν </a:t>
            </a:r>
            <a:r>
              <a:rPr lang="el-GR" sz="2000" dirty="0" smtClean="0">
                <a:solidFill>
                  <a:schemeClr val="tx1"/>
                </a:solidFill>
                <a:latin typeface="+mn-lt"/>
                <a:ea typeface="+mn-ea"/>
                <a:cs typeface="+mn-cs"/>
              </a:rPr>
              <a:t>η διοίκηση ενδιαφέρεται για την μεγιστοποίηση της αξίας της εταιρίας θα πρέπει να κάνει αποδεκτά όλα εκείνα τα επενδυτικά προγράμματα τα οποία έχουν θετική καθαρή παρούσα αξία. </a:t>
            </a:r>
          </a:p>
          <a:p>
            <a:endParaRPr lang="el-GR" sz="2000" dirty="0"/>
          </a:p>
        </p:txBody>
      </p:sp>
    </p:spTree>
  </p:cSld>
  <p:clrMapOvr>
    <a:masterClrMapping/>
  </p:clrMapOvr>
  <p:transition>
    <p:fad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Γνωρίζουμε ότι η </a:t>
            </a:r>
            <a:r>
              <a:rPr lang="en-US" sz="2000" dirty="0" smtClean="0">
                <a:solidFill>
                  <a:schemeClr val="tx1"/>
                </a:solidFill>
                <a:latin typeface="+mn-lt"/>
                <a:ea typeface="+mn-ea"/>
                <a:cs typeface="+mn-cs"/>
              </a:rPr>
              <a:t>NPV</a:t>
            </a:r>
            <a:r>
              <a:rPr lang="el-GR" sz="2000" dirty="0" smtClean="0">
                <a:solidFill>
                  <a:schemeClr val="tx1"/>
                </a:solidFill>
                <a:latin typeface="+mn-lt"/>
                <a:ea typeface="+mn-ea"/>
                <a:cs typeface="+mn-cs"/>
              </a:rPr>
              <a:t> μιας επένδυσης είναι θετική εάν η απόδοση είναι μεγαλύτερη  από το κόστος κεφαλαίου.  Κατά συνέπεια η μεγιστοποίηση της αξίας της εταιρίας επιτυγχάνεται σε εκείνο το ύψος των επενδύσεων στο οποίο ΕΠΑ=ΜΣΚΚ.</a:t>
            </a:r>
          </a:p>
          <a:p>
            <a:endParaRPr lang="el-GR" sz="2000" dirty="0" smtClean="0"/>
          </a:p>
          <a:p>
            <a:r>
              <a:rPr lang="el-GR" sz="2000" dirty="0" smtClean="0">
                <a:solidFill>
                  <a:schemeClr val="tx1"/>
                </a:solidFill>
                <a:latin typeface="+mn-lt"/>
                <a:ea typeface="+mn-ea"/>
                <a:cs typeface="+mn-cs"/>
              </a:rPr>
              <a:t>Στο συγκεκριμένο γράφημα φαίνεται ότι η άριστη επενδυτική δαπάνη είναι €2.000.000.  Σε αυτό το ύψος χρηματοδότησης το κόστος κεφαλαίου είναι ίσο με την απόδοση (12%).</a:t>
            </a:r>
            <a:endParaRPr lang="el-GR" sz="2000" dirty="0"/>
          </a:p>
        </p:txBody>
      </p:sp>
    </p:spTree>
  </p:cSld>
  <p:clrMapOvr>
    <a:masterClrMapping/>
  </p:clrMapOvr>
  <p:transition>
    <p:fad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800" b="1" dirty="0" smtClean="0">
                <a:solidFill>
                  <a:schemeClr val="tx1"/>
                </a:solidFill>
                <a:latin typeface="+mj-lt"/>
                <a:ea typeface="+mj-ea"/>
                <a:cs typeface="+mj-cs"/>
              </a:rPr>
              <a:t>Παράδειγμα</a:t>
            </a:r>
            <a:r>
              <a:rPr lang="el-GR" sz="2800" dirty="0" smtClean="0">
                <a:solidFill>
                  <a:schemeClr val="tx1"/>
                </a:solidFill>
                <a:latin typeface="+mj-lt"/>
                <a:ea typeface="+mj-ea"/>
                <a:cs typeface="+mj-cs"/>
              </a:rPr>
              <a:t/>
            </a:r>
            <a:br>
              <a:rPr lang="el-GR" sz="2800" dirty="0" smtClean="0">
                <a:solidFill>
                  <a:schemeClr val="tx1"/>
                </a:solidFill>
                <a:latin typeface="+mj-lt"/>
                <a:ea typeface="+mj-ea"/>
                <a:cs typeface="+mj-cs"/>
              </a:rPr>
            </a:br>
            <a:endParaRPr lang="el-GR" sz="2800" dirty="0"/>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Για </a:t>
            </a:r>
            <a:r>
              <a:rPr lang="el-GR" sz="2000" dirty="0" smtClean="0">
                <a:solidFill>
                  <a:schemeClr val="tx1"/>
                </a:solidFill>
                <a:latin typeface="+mn-lt"/>
                <a:ea typeface="+mn-ea"/>
                <a:cs typeface="+mn-cs"/>
              </a:rPr>
              <a:t>να το καταλάβουμε ακόμη καλύτερα το οριακό κόστος ας υποθέσουμε ότι μια εταιρία μπορεί να αντλήσει </a:t>
            </a:r>
            <a:r>
              <a:rPr lang="el-GR" sz="2000" dirty="0" smtClean="0">
                <a:solidFill>
                  <a:schemeClr val="tx1"/>
                </a:solidFill>
                <a:latin typeface="+mn-lt"/>
                <a:ea typeface="+mn-ea"/>
                <a:cs typeface="+mn-cs"/>
              </a:rPr>
              <a:t>κεφάλαια:</a:t>
            </a:r>
          </a:p>
          <a:p>
            <a:endParaRPr lang="el-GR" sz="2000" dirty="0" smtClean="0">
              <a:solidFill>
                <a:schemeClr val="tx1"/>
              </a:solidFill>
              <a:latin typeface="+mn-lt"/>
              <a:ea typeface="+mn-ea"/>
              <a:cs typeface="+mn-cs"/>
            </a:endParaRPr>
          </a:p>
          <a:p>
            <a:r>
              <a:rPr lang="el-GR" sz="2000" dirty="0" smtClean="0">
                <a:solidFill>
                  <a:schemeClr val="tx1"/>
                </a:solidFill>
                <a:latin typeface="+mn-lt"/>
                <a:ea typeface="+mn-ea"/>
                <a:cs typeface="+mn-cs"/>
              </a:rPr>
              <a:t>ύψους </a:t>
            </a:r>
            <a:r>
              <a:rPr lang="el-GR" sz="2000" dirty="0" smtClean="0">
                <a:solidFill>
                  <a:schemeClr val="tx1"/>
                </a:solidFill>
                <a:latin typeface="+mn-lt"/>
                <a:ea typeface="+mn-ea"/>
                <a:cs typeface="+mn-cs"/>
              </a:rPr>
              <a:t>μέχρι €300.000 με κόστος 9</a:t>
            </a:r>
            <a:r>
              <a:rPr lang="el-GR" sz="2000" dirty="0" smtClean="0">
                <a:solidFill>
                  <a:schemeClr val="tx1"/>
                </a:solidFill>
                <a:latin typeface="+mn-lt"/>
                <a:ea typeface="+mn-ea"/>
                <a:cs typeface="+mn-cs"/>
              </a:rPr>
              <a:t>%,</a:t>
            </a:r>
          </a:p>
          <a:p>
            <a:endParaRPr lang="el-GR" sz="2000" dirty="0" smtClean="0">
              <a:solidFill>
                <a:schemeClr val="tx1"/>
              </a:solidFill>
              <a:latin typeface="+mn-lt"/>
              <a:ea typeface="+mn-ea"/>
              <a:cs typeface="+mn-cs"/>
            </a:endParaRPr>
          </a:p>
          <a:p>
            <a:r>
              <a:rPr lang="el-GR" sz="2000" dirty="0" smtClean="0">
                <a:solidFill>
                  <a:schemeClr val="tx1"/>
                </a:solidFill>
                <a:latin typeface="+mn-lt"/>
                <a:ea typeface="+mn-ea"/>
                <a:cs typeface="+mn-cs"/>
              </a:rPr>
              <a:t>από </a:t>
            </a:r>
            <a:r>
              <a:rPr lang="el-GR" sz="2000" dirty="0" smtClean="0">
                <a:solidFill>
                  <a:schemeClr val="tx1"/>
                </a:solidFill>
                <a:latin typeface="+mn-lt"/>
                <a:ea typeface="+mn-ea"/>
                <a:cs typeface="+mn-cs"/>
              </a:rPr>
              <a:t>€300.000 μέχρι €800.000 το κόστος είναι 10%, </a:t>
            </a:r>
            <a:r>
              <a:rPr lang="el-GR" sz="2000" dirty="0" smtClean="0">
                <a:solidFill>
                  <a:schemeClr val="tx1"/>
                </a:solidFill>
                <a:latin typeface="+mn-lt"/>
                <a:ea typeface="+mn-ea"/>
                <a:cs typeface="+mn-cs"/>
              </a:rPr>
              <a:t>και</a:t>
            </a:r>
          </a:p>
          <a:p>
            <a:endParaRPr lang="el-GR" sz="2000" dirty="0" smtClean="0"/>
          </a:p>
          <a:p>
            <a:r>
              <a:rPr lang="el-GR" sz="2000" dirty="0" smtClean="0">
                <a:solidFill>
                  <a:schemeClr val="tx1"/>
                </a:solidFill>
                <a:latin typeface="+mn-lt"/>
                <a:ea typeface="+mn-ea"/>
                <a:cs typeface="+mn-cs"/>
              </a:rPr>
              <a:t>για </a:t>
            </a:r>
            <a:r>
              <a:rPr lang="el-GR" sz="2000" dirty="0" smtClean="0">
                <a:solidFill>
                  <a:schemeClr val="tx1"/>
                </a:solidFill>
                <a:latin typeface="+mn-lt"/>
                <a:ea typeface="+mn-ea"/>
                <a:cs typeface="+mn-cs"/>
              </a:rPr>
              <a:t>κεφάλαια πάνω από €800.000 το κόστος είναι 10,5</a:t>
            </a:r>
            <a:r>
              <a:rPr lang="el-GR" sz="2000" dirty="0" smtClean="0">
                <a:solidFill>
                  <a:schemeClr val="tx1"/>
                </a:solidFill>
                <a:latin typeface="+mn-lt"/>
                <a:ea typeface="+mn-ea"/>
                <a:cs typeface="+mn-cs"/>
              </a:rPr>
              <a:t>%</a:t>
            </a:r>
          </a:p>
          <a:p>
            <a:endParaRPr lang="el-GR" sz="2000" dirty="0" smtClean="0"/>
          </a:p>
        </p:txBody>
      </p:sp>
    </p:spTree>
  </p:cSld>
  <p:clrMapOvr>
    <a:masterClrMapping/>
  </p:clrMapOvr>
  <p:transition>
    <p:fad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graphicFrame>
        <p:nvGraphicFramePr>
          <p:cNvPr id="64514" name="Object 2"/>
          <p:cNvGraphicFramePr>
            <a:graphicFrameLocks noChangeAspect="1"/>
          </p:cNvGraphicFramePr>
          <p:nvPr/>
        </p:nvGraphicFramePr>
        <p:xfrm>
          <a:off x="2430463" y="1962150"/>
          <a:ext cx="4283075" cy="2932113"/>
        </p:xfrm>
        <a:graphic>
          <a:graphicData uri="http://schemas.openxmlformats.org/presentationml/2006/ole">
            <p:oleObj spid="_x0000_s64514" name="Έγγραφο" r:id="rId3" imgW="4283024" imgH="2931894" progId="Word.Document.12">
              <p:embed/>
            </p:oleObj>
          </a:graphicData>
        </a:graphic>
      </p:graphicFrame>
    </p:spTree>
  </p:cSld>
  <p:clrMapOvr>
    <a:masterClrMapping/>
  </p:clrMapOvr>
  <p:transition>
    <p:fad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Η τελευταία στήλη του πίνακα 10.6 δίνει αθροιστικό κόστος των επενδύσεων.</a:t>
            </a:r>
            <a:endParaRPr lang="el-GR" sz="2000" dirty="0" smtClean="0"/>
          </a:p>
          <a:p>
            <a:endParaRPr lang="el-GR" dirty="0"/>
          </a:p>
        </p:txBody>
      </p:sp>
      <p:graphicFrame>
        <p:nvGraphicFramePr>
          <p:cNvPr id="65540" name="Object 4"/>
          <p:cNvGraphicFramePr>
            <a:graphicFrameLocks noChangeAspect="1"/>
          </p:cNvGraphicFramePr>
          <p:nvPr/>
        </p:nvGraphicFramePr>
        <p:xfrm>
          <a:off x="1785918" y="2928934"/>
          <a:ext cx="4283075" cy="1992313"/>
        </p:xfrm>
        <a:graphic>
          <a:graphicData uri="http://schemas.openxmlformats.org/presentationml/2006/ole">
            <p:oleObj spid="_x0000_s65540" name="Έγγραφο" r:id="rId3" imgW="4283024" imgH="1992797" progId="Word.Document.12">
              <p:embed/>
            </p:oleObj>
          </a:graphicData>
        </a:graphic>
      </p:graphicFrame>
    </p:spTree>
  </p:cSld>
  <p:clrMapOvr>
    <a:masterClrMapping/>
  </p:clrMapOvr>
  <p:transition>
    <p:fade/>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Η επιχείρηση θα πρέπει να κάνει αποδεκτά όλα εκείνα τα προγράμματα για τα οποία η απόδοση είναι μεγαλύτερη ή ίση από το οριακό κόστος</a:t>
            </a:r>
            <a:r>
              <a:rPr lang="el-GR" sz="2000" dirty="0" smtClean="0">
                <a:solidFill>
                  <a:schemeClr val="tx1"/>
                </a:solidFill>
                <a:latin typeface="+mn-lt"/>
                <a:ea typeface="+mn-ea"/>
                <a:cs typeface="+mn-cs"/>
              </a:rPr>
              <a:t>.</a:t>
            </a:r>
          </a:p>
          <a:p>
            <a:endParaRPr lang="el-GR" sz="2000" dirty="0" smtClean="0">
              <a:solidFill>
                <a:schemeClr val="tx1"/>
              </a:solidFill>
              <a:latin typeface="+mn-lt"/>
              <a:ea typeface="+mn-ea"/>
              <a:cs typeface="+mn-cs"/>
            </a:endParaRPr>
          </a:p>
          <a:p>
            <a:r>
              <a:rPr lang="el-GR" sz="2000" dirty="0" smtClean="0">
                <a:solidFill>
                  <a:schemeClr val="tx1"/>
                </a:solidFill>
                <a:latin typeface="+mn-lt"/>
                <a:ea typeface="+mn-ea"/>
                <a:cs typeface="+mn-cs"/>
              </a:rPr>
              <a:t>Το </a:t>
            </a:r>
            <a:r>
              <a:rPr lang="el-GR" sz="2000" dirty="0" smtClean="0">
                <a:solidFill>
                  <a:schemeClr val="tx1"/>
                </a:solidFill>
                <a:latin typeface="+mn-lt"/>
                <a:ea typeface="+mn-ea"/>
                <a:cs typeface="+mn-cs"/>
              </a:rPr>
              <a:t>γράφημα 10.3 δείχνει το πρόγραμμα οριακού κόστους κεφαλαίου και το πρόγραμμα επενδυτικών ευκαιριών.  Το συνολικό ύψος χρηματοδότησης που πρέπει να γίνει αποδεκτό ανέρχεται σε 1.400.000.  Με άλλα λόγια τα προγράμματα Α, Β, Γ και Δ θα γίνουν αποδεκτά ενώ τα υπόλοιπα θα απορριφθούν. Επενδύσεις ύψους μεγαλύτερες από €1.400.000 έχουν απόδοση μικρότερη από το κόστος και απορρίπτονται.</a:t>
            </a:r>
          </a:p>
          <a:p>
            <a:r>
              <a:rPr lang="el-GR" sz="2000" dirty="0" smtClean="0">
                <a:solidFill>
                  <a:schemeClr val="tx1"/>
                </a:solidFill>
                <a:latin typeface="+mn-lt"/>
                <a:ea typeface="+mn-ea"/>
                <a:cs typeface="+mn-cs"/>
              </a:rPr>
              <a:t> </a:t>
            </a:r>
          </a:p>
          <a:p>
            <a:endParaRPr lang="el-GR" sz="2000" dirty="0"/>
          </a:p>
        </p:txBody>
      </p:sp>
    </p:spTree>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l-GR" sz="2800" b="1" dirty="0" smtClean="0"/>
              <a:t>Το κόστος κεφαλαίου έχει δύο σημαντικούς ορισμούς</a:t>
            </a:r>
          </a:p>
        </p:txBody>
      </p:sp>
      <p:sp>
        <p:nvSpPr>
          <p:cNvPr id="18435" name="Rectangle 3"/>
          <p:cNvSpPr>
            <a:spLocks noGrp="1" noChangeArrowheads="1"/>
          </p:cNvSpPr>
          <p:nvPr>
            <p:ph type="body" idx="1"/>
          </p:nvPr>
        </p:nvSpPr>
        <p:spPr/>
        <p:txBody>
          <a:bodyPr/>
          <a:lstStyle/>
          <a:p>
            <a:pPr eaLnBrk="1" hangingPunct="1"/>
            <a:r>
              <a:rPr lang="el-GR" dirty="0" smtClean="0"/>
              <a:t>Α. Το ποσοστό απόδοσης που πρέπει να κερδίσει μια επιχείρηση από τις επενδύσεις για να διατηρήσει την αξία της, υποθέτοντας ότι ο κίνδυνος δεν μεταβάλλεται.</a:t>
            </a:r>
          </a:p>
          <a:p>
            <a:pPr eaLnBrk="1" hangingPunct="1"/>
            <a:r>
              <a:rPr lang="el-GR" dirty="0" smtClean="0"/>
              <a:t>Β. Το ποσοστό απόδοσης που απαιτεί η αγορά για να προσφέρει κεφάλαια στην επιχείρηση. </a:t>
            </a:r>
          </a:p>
        </p:txBody>
      </p:sp>
    </p:spTree>
  </p:cSld>
  <p:clrMapOvr>
    <a:masterClrMapping/>
  </p:clrMapOvr>
  <p:transition>
    <p:fad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pic>
        <p:nvPicPr>
          <p:cNvPr id="4" name="3 - Θέση περιεχομένου"/>
          <p:cNvPicPr>
            <a:picLocks noGrp="1"/>
          </p:cNvPicPr>
          <p:nvPr>
            <p:ph idx="1"/>
          </p:nvPr>
        </p:nvPicPr>
        <p:blipFill>
          <a:blip r:embed="rId2" cstate="print"/>
          <a:srcRect/>
          <a:stretch>
            <a:fillRect/>
          </a:stretch>
        </p:blipFill>
        <p:spPr bwMode="auto">
          <a:xfrm>
            <a:off x="2534094" y="2066794"/>
            <a:ext cx="5069588" cy="4016637"/>
          </a:xfrm>
          <a:prstGeom prst="rect">
            <a:avLst/>
          </a:prstGeom>
          <a:noFill/>
          <a:ln w="9525">
            <a:solidFill>
              <a:schemeClr val="tx1">
                <a:lumMod val="95000"/>
                <a:lumOff val="5000"/>
              </a:schemeClr>
            </a:solidFill>
            <a:miter lim="800000"/>
            <a:headEnd/>
            <a:tailEnd/>
          </a:ln>
        </p:spPr>
      </p:pic>
    </p:spTree>
  </p:cSld>
  <p:clrMapOvr>
    <a:masterClrMapping/>
  </p:clrMapOvr>
  <p:transition>
    <p:fad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solidFill>
                  <a:schemeClr val="tx1"/>
                </a:solidFill>
                <a:latin typeface="+mj-lt"/>
                <a:ea typeface="+mj-ea"/>
                <a:cs typeface="+mj-cs"/>
              </a:rPr>
              <a:t>Παράδειγμα</a:t>
            </a:r>
            <a:r>
              <a:rPr lang="el-GR" sz="2400" dirty="0" smtClean="0">
                <a:solidFill>
                  <a:schemeClr val="tx1"/>
                </a:solidFill>
                <a:latin typeface="+mj-lt"/>
                <a:ea typeface="+mj-ea"/>
                <a:cs typeface="+mj-cs"/>
              </a:rPr>
              <a:t/>
            </a:r>
            <a:br>
              <a:rPr lang="el-GR" sz="2400" dirty="0" smtClean="0">
                <a:solidFill>
                  <a:schemeClr val="tx1"/>
                </a:solidFill>
                <a:latin typeface="+mj-lt"/>
                <a:ea typeface="+mj-ea"/>
                <a:cs typeface="+mj-cs"/>
              </a:rPr>
            </a:br>
            <a:endParaRPr lang="el-GR" sz="2400" dirty="0"/>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Τα </a:t>
            </a:r>
            <a:r>
              <a:rPr lang="el-GR" sz="2000" dirty="0" smtClean="0">
                <a:solidFill>
                  <a:schemeClr val="tx1"/>
                </a:solidFill>
                <a:latin typeface="+mn-lt"/>
                <a:ea typeface="+mn-ea"/>
                <a:cs typeface="+mn-cs"/>
              </a:rPr>
              <a:t>δεδομένα για μια εταιρία έχουν ως εξής: Η έκδοση κοινών μετοχών μέχρι του ποσού των €500.000 έχει κόστος 12%, ενώ για ποσά μεγαλύτερα από €500.000 το κόστος είναι 14%. Η εταιρία μπορεί να δανειστεί μέχρι  €600.000 με κόστος 8% πριν τη φορολογία, ενώ για ποσά δανεισμού μεγαλύτερα από €600.000 το κόστος είναι 10%.  Ο φορολογικός συντελεστής της εταιρίας είναι  30% και η κεφαλαιακή δομή που διατηρεί είναι 60% ίδια κεφάλαια και 40% ξένα κεφάλαια. Να βρεθούν τα σημεία μεταβολής του μέσου σταθμικού κόστους. </a:t>
            </a:r>
          </a:p>
          <a:p>
            <a:endParaRPr lang="el-GR" sz="2000" dirty="0"/>
          </a:p>
        </p:txBody>
      </p:sp>
    </p:spTree>
  </p:cSld>
  <p:clrMapOvr>
    <a:masterClrMapping/>
  </p:clrMapOvr>
  <p:transition>
    <p:fade/>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solidFill>
                  <a:schemeClr val="tx1"/>
                </a:solidFill>
                <a:latin typeface="+mj-lt"/>
                <a:ea typeface="+mj-ea"/>
                <a:cs typeface="+mj-cs"/>
              </a:rPr>
              <a:t>Απάντηση</a:t>
            </a:r>
            <a:br>
              <a:rPr lang="el-GR" sz="2400" dirty="0" smtClean="0">
                <a:solidFill>
                  <a:schemeClr val="tx1"/>
                </a:solidFill>
                <a:latin typeface="+mj-lt"/>
                <a:ea typeface="+mj-ea"/>
                <a:cs typeface="+mj-cs"/>
              </a:rPr>
            </a:br>
            <a:endParaRPr lang="el-GR" sz="2400" dirty="0"/>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Τα </a:t>
            </a:r>
            <a:r>
              <a:rPr lang="el-GR" sz="2000" dirty="0" smtClean="0">
                <a:solidFill>
                  <a:schemeClr val="tx1"/>
                </a:solidFill>
                <a:latin typeface="+mn-lt"/>
                <a:ea typeface="+mn-ea"/>
                <a:cs typeface="+mn-cs"/>
              </a:rPr>
              <a:t>σημεία μεταβολής του μέσου σταθμικού κόστους βρίσκονται διαιρώντας το διαθέσιμο ποσό της κάθε πηγής χρηματοδότησης με το ποσοστό που αυτή η πηγή συμμετέχει στην κεφαλαιακή δομή της επιχείρησης</a:t>
            </a:r>
            <a:r>
              <a:rPr lang="el-GR" sz="2000" dirty="0" smtClean="0">
                <a:solidFill>
                  <a:schemeClr val="tx1"/>
                </a:solidFill>
                <a:latin typeface="+mn-lt"/>
                <a:ea typeface="+mn-ea"/>
                <a:cs typeface="+mn-cs"/>
              </a:rPr>
              <a:t>.</a:t>
            </a:r>
          </a:p>
          <a:p>
            <a:endParaRPr lang="el-GR" sz="2000" dirty="0" smtClean="0"/>
          </a:p>
          <a:p>
            <a:r>
              <a:rPr lang="el-GR" sz="2000" dirty="0" smtClean="0">
                <a:solidFill>
                  <a:schemeClr val="tx1"/>
                </a:solidFill>
                <a:latin typeface="+mn-lt"/>
                <a:ea typeface="+mn-ea"/>
                <a:cs typeface="+mn-cs"/>
              </a:rPr>
              <a:t>Η </a:t>
            </a:r>
            <a:r>
              <a:rPr lang="el-GR" sz="2000" dirty="0" smtClean="0">
                <a:solidFill>
                  <a:schemeClr val="tx1"/>
                </a:solidFill>
                <a:latin typeface="+mn-lt"/>
                <a:ea typeface="+mn-ea"/>
                <a:cs typeface="+mn-cs"/>
              </a:rPr>
              <a:t>διαίρεση αυτή δίνει το ποσό της συνολικής νέας χρηματοδότησης στο οποίο το κόστος της πηγής χρηματοδότησης </a:t>
            </a:r>
            <a:r>
              <a:rPr lang="el-GR" sz="2000" dirty="0" smtClean="0">
                <a:solidFill>
                  <a:schemeClr val="tx1"/>
                </a:solidFill>
                <a:latin typeface="+mn-lt"/>
                <a:ea typeface="+mn-ea"/>
                <a:cs typeface="+mn-cs"/>
              </a:rPr>
              <a:t>αυξάνεται, όπως δείχνουμε παρακάτω</a:t>
            </a:r>
            <a:endParaRPr lang="el-GR" sz="2000" dirty="0"/>
          </a:p>
        </p:txBody>
      </p:sp>
    </p:spTree>
  </p:cSld>
  <p:clrMapOvr>
    <a:masterClrMapping/>
  </p:clrMapOvr>
  <p:transition>
    <p:fade/>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graphicFrame>
        <p:nvGraphicFramePr>
          <p:cNvPr id="66562" name="Object 2"/>
          <p:cNvGraphicFramePr>
            <a:graphicFrameLocks noChangeAspect="1"/>
          </p:cNvGraphicFramePr>
          <p:nvPr/>
        </p:nvGraphicFramePr>
        <p:xfrm>
          <a:off x="2508250" y="2622550"/>
          <a:ext cx="4127500" cy="1611313"/>
        </p:xfrm>
        <a:graphic>
          <a:graphicData uri="http://schemas.openxmlformats.org/presentationml/2006/ole">
            <p:oleObj spid="_x0000_s66562" name="Έγγραφο" r:id="rId3" imgW="4127624" imgH="1611266" progId="Word.Document.12">
              <p:embed/>
            </p:oleObj>
          </a:graphicData>
        </a:graphic>
      </p:graphicFrame>
    </p:spTree>
  </p:cSld>
  <p:clrMapOvr>
    <a:masterClrMapping/>
  </p:clrMapOvr>
  <p:transition>
    <p:fade/>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solidFill>
                  <a:schemeClr val="tx2"/>
                </a:solidFill>
                <a:latin typeface="+mj-lt"/>
                <a:ea typeface="+mj-ea"/>
                <a:cs typeface="+mj-cs"/>
              </a:rPr>
              <a:t>Πρώτο σημείο μεταβολής</a:t>
            </a:r>
            <a:r>
              <a:rPr lang="el-GR" sz="2400" dirty="0" smtClean="0">
                <a:solidFill>
                  <a:schemeClr val="tx2"/>
                </a:solidFill>
                <a:latin typeface="+mj-lt"/>
                <a:ea typeface="+mj-ea"/>
                <a:cs typeface="+mj-cs"/>
              </a:rPr>
              <a:t/>
            </a:r>
            <a:br>
              <a:rPr lang="el-GR" sz="2400" dirty="0" smtClean="0">
                <a:solidFill>
                  <a:schemeClr val="tx2"/>
                </a:solidFill>
                <a:latin typeface="+mj-lt"/>
                <a:ea typeface="+mj-ea"/>
                <a:cs typeface="+mj-cs"/>
              </a:rPr>
            </a:br>
            <a:endParaRPr lang="el-GR" sz="2400" dirty="0"/>
          </a:p>
        </p:txBody>
      </p:sp>
      <p:sp>
        <p:nvSpPr>
          <p:cNvPr id="3" name="2 - Θέση περιεχομένου"/>
          <p:cNvSpPr>
            <a:spLocks noGrp="1"/>
          </p:cNvSpPr>
          <p:nvPr>
            <p:ph idx="1"/>
          </p:nvPr>
        </p:nvSpPr>
        <p:spPr/>
        <p:txBody>
          <a:bodyPr/>
          <a:lstStyle/>
          <a:p>
            <a:endParaRPr lang="el-GR" dirty="0"/>
          </a:p>
        </p:txBody>
      </p:sp>
      <p:graphicFrame>
        <p:nvGraphicFramePr>
          <p:cNvPr id="67586" name="Object 2"/>
          <p:cNvGraphicFramePr>
            <a:graphicFrameLocks noChangeAspect="1"/>
          </p:cNvGraphicFramePr>
          <p:nvPr/>
        </p:nvGraphicFramePr>
        <p:xfrm>
          <a:off x="2508250" y="1827213"/>
          <a:ext cx="4127500" cy="3201987"/>
        </p:xfrm>
        <a:graphic>
          <a:graphicData uri="http://schemas.openxmlformats.org/presentationml/2006/ole">
            <p:oleObj spid="_x0000_s67586" name="Έγγραφο" r:id="rId3" imgW="4127624" imgH="3201696" progId="Word.Document.12">
              <p:embed/>
            </p:oleObj>
          </a:graphicData>
        </a:graphic>
      </p:graphicFrame>
    </p:spTree>
  </p:cSld>
  <p:clrMapOvr>
    <a:masterClrMapping/>
  </p:clrMapOvr>
  <p:transition>
    <p:fad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Συνεπώς, εάν </a:t>
            </a:r>
            <a:r>
              <a:rPr lang="el-GR" sz="2000" dirty="0" smtClean="0">
                <a:solidFill>
                  <a:schemeClr val="tx1"/>
                </a:solidFill>
                <a:latin typeface="+mn-lt"/>
                <a:ea typeface="+mn-ea"/>
                <a:cs typeface="+mn-cs"/>
              </a:rPr>
              <a:t>η συνολική χρηματοδότηση ανέρχεται σε €833.333 τότε το ποσό των €500.000 θα προέλθει από ίδια κεφάλαια και το υπόλοιπο (€333.333) από ξένα κεφάλαια. Πέρα από αυτό το ποσό, το μέσο σταθμικό κόστος θα αυξηθεί επειδή θα αυξηθεί το κόστος των ιδίων κεφαλαίων. Το μέσο σταθμικό κόστος για ποσό χρηματοδότησης από 0-€833.333 είναι 9,44% όπως αναλυτικά δείχνει ο πίνακας 10.7.</a:t>
            </a:r>
          </a:p>
          <a:p>
            <a:endParaRPr lang="el-GR" sz="2000" dirty="0"/>
          </a:p>
        </p:txBody>
      </p:sp>
    </p:spTree>
  </p:cSld>
  <p:clrMapOvr>
    <a:masterClrMapping/>
  </p:clrMapOvr>
  <p:transition>
    <p:fad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graphicFrame>
        <p:nvGraphicFramePr>
          <p:cNvPr id="68610" name="Object 2"/>
          <p:cNvGraphicFramePr>
            <a:graphicFrameLocks noChangeAspect="1"/>
          </p:cNvGraphicFramePr>
          <p:nvPr/>
        </p:nvGraphicFramePr>
        <p:xfrm>
          <a:off x="2430463" y="2681288"/>
          <a:ext cx="4283075" cy="1495425"/>
        </p:xfrm>
        <a:graphic>
          <a:graphicData uri="http://schemas.openxmlformats.org/presentationml/2006/ole">
            <p:oleObj spid="_x0000_s68610" name="Έγγραφο" r:id="rId3" imgW="4283024" imgH="1494867" progId="Word.Document.12">
              <p:embed/>
            </p:oleObj>
          </a:graphicData>
        </a:graphic>
      </p:graphicFrame>
    </p:spTree>
  </p:cSld>
  <p:clrMapOvr>
    <a:masterClrMapping/>
  </p:clrMapOvr>
  <p:transition>
    <p:fad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b="1" dirty="0" smtClean="0">
                <a:solidFill>
                  <a:schemeClr val="tx2"/>
                </a:solidFill>
                <a:latin typeface="+mj-lt"/>
                <a:ea typeface="+mj-ea"/>
                <a:cs typeface="+mj-cs"/>
              </a:rPr>
              <a:t>Δεύτερο σημείο μεταβολής</a:t>
            </a:r>
            <a:r>
              <a:rPr lang="el-GR" sz="2400" dirty="0" smtClean="0">
                <a:solidFill>
                  <a:schemeClr val="tx2"/>
                </a:solidFill>
                <a:latin typeface="+mj-lt"/>
                <a:ea typeface="+mj-ea"/>
                <a:cs typeface="+mj-cs"/>
              </a:rPr>
              <a:t/>
            </a:r>
            <a:br>
              <a:rPr lang="el-GR" sz="2400" dirty="0" smtClean="0">
                <a:solidFill>
                  <a:schemeClr val="tx2"/>
                </a:solidFill>
                <a:latin typeface="+mj-lt"/>
                <a:ea typeface="+mj-ea"/>
                <a:cs typeface="+mj-cs"/>
              </a:rPr>
            </a:br>
            <a:endParaRPr lang="el-GR" sz="2400" dirty="0"/>
          </a:p>
        </p:txBody>
      </p:sp>
      <p:sp>
        <p:nvSpPr>
          <p:cNvPr id="3" name="2 - Θέση περιεχομένου"/>
          <p:cNvSpPr>
            <a:spLocks noGrp="1"/>
          </p:cNvSpPr>
          <p:nvPr>
            <p:ph idx="1"/>
          </p:nvPr>
        </p:nvSpPr>
        <p:spPr/>
        <p:txBody>
          <a:bodyPr/>
          <a:lstStyle/>
          <a:p>
            <a:endParaRPr lang="el-GR" dirty="0"/>
          </a:p>
        </p:txBody>
      </p:sp>
      <p:graphicFrame>
        <p:nvGraphicFramePr>
          <p:cNvPr id="69634" name="Object 2"/>
          <p:cNvGraphicFramePr>
            <a:graphicFrameLocks noChangeAspect="1"/>
          </p:cNvGraphicFramePr>
          <p:nvPr/>
        </p:nvGraphicFramePr>
        <p:xfrm>
          <a:off x="2508250" y="2106613"/>
          <a:ext cx="4127500" cy="2644775"/>
        </p:xfrm>
        <a:graphic>
          <a:graphicData uri="http://schemas.openxmlformats.org/presentationml/2006/ole">
            <p:oleObj spid="_x0000_s69634" name="Έγγραφο" r:id="rId3" imgW="4127624" imgH="2644848" progId="Word.Document.12">
              <p:embed/>
            </p:oleObj>
          </a:graphicData>
        </a:graphic>
      </p:graphicFrame>
    </p:spTree>
  </p:cSld>
  <p:clrMapOvr>
    <a:masterClrMapping/>
  </p:clrMapOvr>
  <p:transition>
    <p:fade/>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graphicFrame>
        <p:nvGraphicFramePr>
          <p:cNvPr id="70658" name="Object 2"/>
          <p:cNvGraphicFramePr>
            <a:graphicFrameLocks noChangeAspect="1"/>
          </p:cNvGraphicFramePr>
          <p:nvPr/>
        </p:nvGraphicFramePr>
        <p:xfrm>
          <a:off x="2430463" y="2609850"/>
          <a:ext cx="4283075" cy="1636713"/>
        </p:xfrm>
        <a:graphic>
          <a:graphicData uri="http://schemas.openxmlformats.org/presentationml/2006/ole">
            <p:oleObj spid="_x0000_s70658" name="Έγγραφο" r:id="rId3" imgW="4283024" imgH="1636055" progId="Word.Document.12">
              <p:embed/>
            </p:oleObj>
          </a:graphicData>
        </a:graphic>
      </p:graphicFrame>
    </p:spTree>
  </p:cSld>
  <p:clrMapOvr>
    <a:masterClrMapping/>
  </p:clrMapOvr>
  <p:transition>
    <p:fade/>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r>
              <a:rPr lang="el-GR" sz="2000" dirty="0" smtClean="0">
                <a:solidFill>
                  <a:schemeClr val="tx1"/>
                </a:solidFill>
                <a:latin typeface="+mn-lt"/>
                <a:ea typeface="+mn-ea"/>
                <a:cs typeface="+mn-cs"/>
              </a:rPr>
              <a:t>Για συνολικό ποσό χρηματοδότησης πάνω από €1.500.00, το μέσο σταθμικό κόστος θα αυξηθεί σε 11,2%, επειδή θα αυξηθεί το κόστος των ξένων κεφαλαίων, όπως αναλυτικά δείχνει ο πίνακας 10.9. </a:t>
            </a:r>
          </a:p>
          <a:p>
            <a:endParaRPr lang="el-GR" sz="2000" dirty="0"/>
          </a:p>
        </p:txBody>
      </p:sp>
    </p:spTree>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l-GR" sz="2800" dirty="0" smtClean="0"/>
              <a:t>Το κόστος κεφαλαίου εξαρτάται από:</a:t>
            </a:r>
          </a:p>
        </p:txBody>
      </p:sp>
      <p:sp>
        <p:nvSpPr>
          <p:cNvPr id="19459" name="Rectangle 3"/>
          <p:cNvSpPr>
            <a:spLocks noGrp="1" noChangeArrowheads="1"/>
          </p:cNvSpPr>
          <p:nvPr>
            <p:ph type="body" idx="1"/>
          </p:nvPr>
        </p:nvSpPr>
        <p:spPr/>
        <p:txBody>
          <a:bodyPr/>
          <a:lstStyle/>
          <a:p>
            <a:pPr eaLnBrk="1" hangingPunct="1"/>
            <a:r>
              <a:rPr lang="el-GR" dirty="0" smtClean="0"/>
              <a:t>το ακίνδυνο επιτόκιο (</a:t>
            </a:r>
            <a:r>
              <a:rPr lang="en-US" dirty="0" err="1" smtClean="0"/>
              <a:t>rf</a:t>
            </a:r>
            <a:r>
              <a:rPr lang="el-GR" dirty="0" smtClean="0"/>
              <a:t>)</a:t>
            </a:r>
            <a:endParaRPr lang="en-US" dirty="0" smtClean="0"/>
          </a:p>
          <a:p>
            <a:pPr eaLnBrk="1" hangingPunct="1"/>
            <a:r>
              <a:rPr lang="el-GR" dirty="0" smtClean="0"/>
              <a:t>το ασφάλιστρο (</a:t>
            </a:r>
            <a:r>
              <a:rPr lang="en-US" dirty="0" smtClean="0"/>
              <a:t>premium</a:t>
            </a:r>
            <a:r>
              <a:rPr lang="el-GR" dirty="0" smtClean="0"/>
              <a:t>) για τον λειτουργικό κίνδυνο (</a:t>
            </a:r>
            <a:r>
              <a:rPr lang="en-US" dirty="0" err="1" smtClean="0"/>
              <a:t>bp</a:t>
            </a:r>
            <a:r>
              <a:rPr lang="el-GR" dirty="0" smtClean="0"/>
              <a:t>)</a:t>
            </a:r>
            <a:endParaRPr lang="en-US" dirty="0" smtClean="0"/>
          </a:p>
          <a:p>
            <a:pPr eaLnBrk="1" hangingPunct="1"/>
            <a:r>
              <a:rPr lang="el-GR" dirty="0" smtClean="0"/>
              <a:t>το ασφάλιστρο (</a:t>
            </a:r>
            <a:r>
              <a:rPr lang="en-US" dirty="0" smtClean="0"/>
              <a:t>premium</a:t>
            </a:r>
            <a:r>
              <a:rPr lang="el-GR" dirty="0" smtClean="0"/>
              <a:t>) για τον χρηματοοικονομικό κίνδυνο (</a:t>
            </a:r>
            <a:r>
              <a:rPr lang="en-US" dirty="0" err="1" smtClean="0"/>
              <a:t>fp</a:t>
            </a:r>
            <a:r>
              <a:rPr lang="el-GR" dirty="0" smtClean="0"/>
              <a:t>)</a:t>
            </a:r>
          </a:p>
          <a:p>
            <a:pPr eaLnBrk="1" hangingPunct="1"/>
            <a:r>
              <a:rPr lang="el-GR" dirty="0" smtClean="0"/>
              <a:t>Την κεφαλαιακή δομή</a:t>
            </a:r>
          </a:p>
        </p:txBody>
      </p:sp>
    </p:spTree>
  </p:cSld>
  <p:clrMapOvr>
    <a:masterClrMapping/>
  </p:clrMapOvr>
  <p:transition>
    <p:fade/>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a:p>
        </p:txBody>
      </p:sp>
      <p:sp>
        <p:nvSpPr>
          <p:cNvPr id="3" name="2 - Θέση περιεχομένου"/>
          <p:cNvSpPr>
            <a:spLocks noGrp="1"/>
          </p:cNvSpPr>
          <p:nvPr>
            <p:ph idx="1"/>
          </p:nvPr>
        </p:nvSpPr>
        <p:spPr/>
        <p:txBody>
          <a:bodyPr/>
          <a:lstStyle/>
          <a:p>
            <a:endParaRPr lang="el-GR" dirty="0"/>
          </a:p>
        </p:txBody>
      </p:sp>
      <p:graphicFrame>
        <p:nvGraphicFramePr>
          <p:cNvPr id="71682" name="Object 2"/>
          <p:cNvGraphicFramePr>
            <a:graphicFrameLocks noChangeAspect="1"/>
          </p:cNvGraphicFramePr>
          <p:nvPr/>
        </p:nvGraphicFramePr>
        <p:xfrm>
          <a:off x="2430463" y="2613025"/>
          <a:ext cx="4283075" cy="1630363"/>
        </p:xfrm>
        <a:graphic>
          <a:graphicData uri="http://schemas.openxmlformats.org/presentationml/2006/ole">
            <p:oleObj spid="_x0000_s71682" name="Έγγραφο" r:id="rId3" imgW="4283024" imgH="1629589" progId="Word.Document.12">
              <p:embed/>
            </p:oleObj>
          </a:graphicData>
        </a:graphic>
      </p:graphicFrame>
    </p:spTree>
  </p:cSld>
  <p:clrMapOvr>
    <a:masterClrMapping/>
  </p:clrMapOvr>
  <p:transition>
    <p:fade/>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z="2400" dirty="0" smtClean="0">
                <a:solidFill>
                  <a:schemeClr val="tx2"/>
                </a:solidFill>
                <a:latin typeface="+mj-lt"/>
                <a:ea typeface="+mj-ea"/>
                <a:cs typeface="+mj-cs"/>
              </a:rPr>
              <a:t>Πίνακας 10.10. Σύνοψη αποτελεσμάτων</a:t>
            </a:r>
            <a:br>
              <a:rPr lang="el-GR" sz="2400" dirty="0" smtClean="0">
                <a:solidFill>
                  <a:schemeClr val="tx2"/>
                </a:solidFill>
                <a:latin typeface="+mj-lt"/>
                <a:ea typeface="+mj-ea"/>
                <a:cs typeface="+mj-cs"/>
              </a:rPr>
            </a:br>
            <a:endParaRPr lang="el-GR" sz="2400" dirty="0"/>
          </a:p>
        </p:txBody>
      </p:sp>
      <p:sp>
        <p:nvSpPr>
          <p:cNvPr id="3" name="2 - Θέση περιεχομένου"/>
          <p:cNvSpPr>
            <a:spLocks noGrp="1"/>
          </p:cNvSpPr>
          <p:nvPr>
            <p:ph idx="1"/>
          </p:nvPr>
        </p:nvSpPr>
        <p:spPr>
          <a:xfrm>
            <a:off x="1182688" y="2017713"/>
            <a:ext cx="7246964" cy="4114800"/>
          </a:xfrm>
        </p:spPr>
        <p:txBody>
          <a:bodyPr/>
          <a:lstStyle/>
          <a:p>
            <a:endParaRPr lang="el-GR" dirty="0"/>
          </a:p>
        </p:txBody>
      </p:sp>
      <p:graphicFrame>
        <p:nvGraphicFramePr>
          <p:cNvPr id="72706" name="Object 2"/>
          <p:cNvGraphicFramePr>
            <a:graphicFrameLocks noChangeAspect="1"/>
          </p:cNvGraphicFramePr>
          <p:nvPr/>
        </p:nvGraphicFramePr>
        <p:xfrm>
          <a:off x="1571604" y="2071678"/>
          <a:ext cx="5429288" cy="4214842"/>
        </p:xfrm>
        <a:graphic>
          <a:graphicData uri="http://schemas.openxmlformats.org/presentationml/2006/ole">
            <p:oleObj spid="_x0000_s72706" name="Έγγραφο" r:id="rId3" imgW="4283024" imgH="3972302" progId="Word.Document.12">
              <p:embed/>
            </p:oleObj>
          </a:graphicData>
        </a:graphic>
      </p:graphicFrame>
    </p:spTree>
  </p:cSld>
  <p:clrMapOvr>
    <a:masterClrMapping/>
  </p:clrMapOvr>
  <p:transition>
    <p:fad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1 - Τίτλος"/>
          <p:cNvSpPr>
            <a:spLocks noGrp="1"/>
          </p:cNvSpPr>
          <p:nvPr>
            <p:ph type="title"/>
          </p:nvPr>
        </p:nvSpPr>
        <p:spPr/>
        <p:txBody>
          <a:bodyPr/>
          <a:lstStyle/>
          <a:p>
            <a:r>
              <a:rPr lang="el-GR" dirty="0" smtClean="0"/>
              <a:t>Σύνοψη τύπων</a:t>
            </a:r>
            <a:endParaRPr lang="el-GR" dirty="0" smtClean="0"/>
          </a:p>
        </p:txBody>
      </p:sp>
      <p:graphicFrame>
        <p:nvGraphicFramePr>
          <p:cNvPr id="10242" name="Object 3"/>
          <p:cNvGraphicFramePr>
            <a:graphicFrameLocks noChangeAspect="1"/>
          </p:cNvGraphicFramePr>
          <p:nvPr>
            <p:ph idx="1"/>
          </p:nvPr>
        </p:nvGraphicFramePr>
        <p:xfrm>
          <a:off x="2428860" y="3071810"/>
          <a:ext cx="5260975" cy="1797050"/>
        </p:xfrm>
        <a:graphic>
          <a:graphicData uri="http://schemas.openxmlformats.org/presentationml/2006/ole">
            <p:oleObj spid="_x0000_s10242" name="Document" r:id="rId3" imgW="5261479" imgH="1796537" progId="Word.Document.8">
              <p:embed/>
            </p:oleObj>
          </a:graphicData>
        </a:graphic>
      </p:graphicFrame>
    </p:spTree>
  </p:cSld>
  <p:clrMapOvr>
    <a:masterClrMapping/>
  </p:clrMapOvr>
  <p:transition>
    <p:fade/>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 Τίτλος"/>
          <p:cNvSpPr>
            <a:spLocks noGrp="1"/>
          </p:cNvSpPr>
          <p:nvPr>
            <p:ph type="title"/>
          </p:nvPr>
        </p:nvSpPr>
        <p:spPr/>
        <p:txBody>
          <a:bodyPr/>
          <a:lstStyle/>
          <a:p>
            <a:endParaRPr lang="el-GR" smtClean="0"/>
          </a:p>
        </p:txBody>
      </p:sp>
      <p:sp>
        <p:nvSpPr>
          <p:cNvPr id="52227" name="2 - Θέση περιεχομένου"/>
          <p:cNvSpPr>
            <a:spLocks noGrp="1"/>
          </p:cNvSpPr>
          <p:nvPr>
            <p:ph idx="1"/>
          </p:nvPr>
        </p:nvSpPr>
        <p:spPr/>
        <p:txBody>
          <a:bodyPr/>
          <a:lstStyle/>
          <a:p>
            <a:r>
              <a:rPr lang="el-GR" sz="2400" smtClean="0"/>
              <a:t>κ</a:t>
            </a:r>
            <a:r>
              <a:rPr lang="el-GR" sz="2400" baseline="-25000" smtClean="0"/>
              <a:t>πμ</a:t>
            </a:r>
            <a:r>
              <a:rPr lang="en-US" sz="2400" smtClean="0"/>
              <a:t>=D/P</a:t>
            </a:r>
          </a:p>
          <a:p>
            <a:pPr eaLnBrk="1" hangingPunct="1"/>
            <a:r>
              <a:rPr lang="el-GR" sz="2400" smtClean="0"/>
              <a:t>Α. Υπόδειγμα </a:t>
            </a:r>
            <a:r>
              <a:rPr lang="en-US" sz="2400" smtClean="0"/>
              <a:t>Gordon</a:t>
            </a:r>
            <a:r>
              <a:rPr lang="el-GR" sz="2400" smtClean="0"/>
              <a:t> (σταθερός ρυθμός αύξησης μερίσματος:</a:t>
            </a:r>
            <a:endParaRPr lang="en-US" sz="2400" smtClean="0"/>
          </a:p>
          <a:p>
            <a:pPr eaLnBrk="1" hangingPunct="1">
              <a:buFont typeface="Wingdings" pitchFamily="2" charset="2"/>
              <a:buNone/>
            </a:pPr>
            <a:r>
              <a:rPr lang="el-GR" sz="2400" smtClean="0"/>
              <a:t>      </a:t>
            </a:r>
            <a:r>
              <a:rPr lang="en-US" sz="2400" smtClean="0"/>
              <a:t>k=(D</a:t>
            </a:r>
            <a:r>
              <a:rPr lang="en-US" sz="2400" baseline="-25000" smtClean="0"/>
              <a:t>1</a:t>
            </a:r>
            <a:r>
              <a:rPr lang="en-US" sz="2400" smtClean="0"/>
              <a:t>/P</a:t>
            </a:r>
            <a:r>
              <a:rPr lang="en-US" sz="2400" baseline="-25000" smtClean="0"/>
              <a:t>0</a:t>
            </a:r>
            <a:r>
              <a:rPr lang="en-US" sz="2400" smtClean="0"/>
              <a:t>) +g ;  </a:t>
            </a:r>
            <a:r>
              <a:rPr lang="el-GR" sz="2400" smtClean="0"/>
              <a:t>Όπου</a:t>
            </a:r>
            <a:r>
              <a:rPr lang="en-US" sz="2400" smtClean="0"/>
              <a:t> D</a:t>
            </a:r>
            <a:r>
              <a:rPr lang="en-US" sz="2400" baseline="-25000" smtClean="0"/>
              <a:t>1</a:t>
            </a:r>
            <a:r>
              <a:rPr lang="en-US" sz="2400" smtClean="0"/>
              <a:t>=D</a:t>
            </a:r>
            <a:r>
              <a:rPr lang="en-US" sz="2400" baseline="-25000" smtClean="0"/>
              <a:t>0</a:t>
            </a:r>
            <a:r>
              <a:rPr lang="en-US" sz="2400" smtClean="0"/>
              <a:t>(1+g)</a:t>
            </a:r>
            <a:endParaRPr lang="el-GR" sz="2400" smtClean="0"/>
          </a:p>
          <a:p>
            <a:pPr eaLnBrk="1" hangingPunct="1">
              <a:buFont typeface="Wingdings" pitchFamily="2" charset="2"/>
              <a:buNone/>
            </a:pPr>
            <a:endParaRPr lang="el-GR" sz="2400" smtClean="0"/>
          </a:p>
          <a:p>
            <a:pPr eaLnBrk="1" hangingPunct="1"/>
            <a:r>
              <a:rPr lang="en-US" sz="2400" smtClean="0"/>
              <a:t>B. Capital Asset Pricing Model</a:t>
            </a:r>
            <a:r>
              <a:rPr lang="el-GR" sz="2400" smtClean="0"/>
              <a:t> (</a:t>
            </a:r>
            <a:r>
              <a:rPr lang="en-US" sz="2400" smtClean="0"/>
              <a:t>CAPM)</a:t>
            </a:r>
            <a:endParaRPr lang="el-GR" sz="2400" smtClean="0"/>
          </a:p>
          <a:p>
            <a:pPr eaLnBrk="1" hangingPunct="1"/>
            <a:r>
              <a:rPr lang="en-US" sz="2400" smtClean="0"/>
              <a:t>k=R</a:t>
            </a:r>
            <a:r>
              <a:rPr lang="en-US" sz="2400" baseline="-25000" smtClean="0"/>
              <a:t>f</a:t>
            </a:r>
            <a:r>
              <a:rPr lang="en-US" sz="2400" smtClean="0"/>
              <a:t> + b(R</a:t>
            </a:r>
            <a:r>
              <a:rPr lang="en-US" sz="2400" baseline="-25000" smtClean="0"/>
              <a:t>m</a:t>
            </a:r>
            <a:r>
              <a:rPr lang="en-US" sz="2400" smtClean="0"/>
              <a:t>-R</a:t>
            </a:r>
            <a:r>
              <a:rPr lang="en-US" sz="2400" baseline="-25000" smtClean="0"/>
              <a:t>f</a:t>
            </a:r>
            <a:r>
              <a:rPr lang="en-US" sz="2400" smtClean="0"/>
              <a:t>)</a:t>
            </a:r>
            <a:endParaRPr lang="el-GR" sz="2400" smtClean="0"/>
          </a:p>
          <a:p>
            <a:pPr eaLnBrk="1" hangingPunct="1"/>
            <a:r>
              <a:rPr lang="el-GR" sz="2400" smtClean="0"/>
              <a:t>ΣΜΚΚ=</a:t>
            </a:r>
            <a:r>
              <a:rPr lang="en-US" sz="2400" smtClean="0"/>
              <a:t>W</a:t>
            </a:r>
            <a:r>
              <a:rPr lang="el-GR" sz="2400" baseline="-25000" smtClean="0"/>
              <a:t>ο</a:t>
            </a:r>
            <a:r>
              <a:rPr lang="el-GR" sz="2400" smtClean="0"/>
              <a:t>κ</a:t>
            </a:r>
            <a:r>
              <a:rPr lang="el-GR" sz="2400" baseline="-25000" smtClean="0"/>
              <a:t>ο</a:t>
            </a:r>
            <a:r>
              <a:rPr lang="el-GR" sz="2400" smtClean="0"/>
              <a:t> +</a:t>
            </a:r>
            <a:r>
              <a:rPr lang="en-US" sz="2400" smtClean="0"/>
              <a:t>W</a:t>
            </a:r>
            <a:r>
              <a:rPr lang="el-GR" sz="2400" baseline="-25000" smtClean="0"/>
              <a:t>πμ</a:t>
            </a:r>
            <a:r>
              <a:rPr lang="el-GR" sz="2400" smtClean="0"/>
              <a:t>κ</a:t>
            </a:r>
            <a:r>
              <a:rPr lang="el-GR" sz="2400" baseline="-25000" smtClean="0"/>
              <a:t>πμ</a:t>
            </a:r>
            <a:r>
              <a:rPr lang="el-GR" sz="2400" smtClean="0"/>
              <a:t> +</a:t>
            </a:r>
            <a:r>
              <a:rPr lang="en-US" sz="2400" smtClean="0"/>
              <a:t>W</a:t>
            </a:r>
            <a:r>
              <a:rPr lang="el-GR" sz="2400" baseline="-25000" smtClean="0"/>
              <a:t>κμ</a:t>
            </a:r>
            <a:r>
              <a:rPr lang="el-GR" sz="2400" smtClean="0"/>
              <a:t>κ</a:t>
            </a:r>
            <a:r>
              <a:rPr lang="el-GR" sz="2400" baseline="-25000" smtClean="0"/>
              <a:t>κμ</a:t>
            </a:r>
          </a:p>
          <a:p>
            <a:pPr eaLnBrk="1" hangingPunct="1"/>
            <a:endParaRPr lang="el-GR" sz="2400" smtClean="0"/>
          </a:p>
          <a:p>
            <a:pPr eaLnBrk="1" hangingPunct="1"/>
            <a:endParaRPr lang="el-GR" smtClean="0"/>
          </a:p>
          <a:p>
            <a:pPr eaLnBrk="1" hangingPunct="1"/>
            <a:endParaRPr lang="el-GR" smtClean="0"/>
          </a:p>
          <a:p>
            <a:pPr eaLnBrk="1" hangingPunct="1"/>
            <a:endParaRPr lang="el-GR" smtClean="0"/>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l-GR" sz="2800" b="1" dirty="0" smtClean="0"/>
              <a:t>Α. Λειτουργικός Κίνδυνος (</a:t>
            </a:r>
            <a:r>
              <a:rPr lang="en-US" sz="2800" b="1" dirty="0" smtClean="0"/>
              <a:t>Business Risk</a:t>
            </a:r>
            <a:r>
              <a:rPr lang="el-GR" sz="2800" b="1" dirty="0" smtClean="0"/>
              <a:t>)</a:t>
            </a:r>
            <a:r>
              <a:rPr lang="el-GR" sz="3600" dirty="0" smtClean="0"/>
              <a:t/>
            </a:r>
            <a:br>
              <a:rPr lang="el-GR" sz="3600" dirty="0" smtClean="0"/>
            </a:br>
            <a:endParaRPr lang="el-GR" sz="3600" dirty="0" smtClean="0"/>
          </a:p>
        </p:txBody>
      </p:sp>
      <p:sp>
        <p:nvSpPr>
          <p:cNvPr id="20483" name="Rectangle 3"/>
          <p:cNvSpPr>
            <a:spLocks noGrp="1" noChangeArrowheads="1"/>
          </p:cNvSpPr>
          <p:nvPr>
            <p:ph type="body" idx="1"/>
          </p:nvPr>
        </p:nvSpPr>
        <p:spPr/>
        <p:txBody>
          <a:bodyPr/>
          <a:lstStyle/>
          <a:p>
            <a:pPr eaLnBrk="1" hangingPunct="1"/>
            <a:r>
              <a:rPr lang="el-GR" smtClean="0"/>
              <a:t>Αδυναμία κάλυψης των λειτουργικών εξόδων. </a:t>
            </a:r>
          </a:p>
          <a:p>
            <a:pPr eaLnBrk="1" hangingPunct="1"/>
            <a:endParaRPr lang="el-GR" smtClean="0"/>
          </a:p>
          <a:p>
            <a:pPr eaLnBrk="1" hangingPunct="1"/>
            <a:r>
              <a:rPr lang="el-GR" smtClean="0"/>
              <a:t>Ο λειτουργικός κίνδυνος υποτίθεται ότι παραμένει αμετάβλητος με την πραγματοποίηση μιας νέας επένδυσης.</a:t>
            </a:r>
          </a:p>
        </p:txBody>
      </p:sp>
    </p:spTree>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l-GR" sz="2800" b="1" dirty="0" smtClean="0"/>
              <a:t>ΒΑΘΜΟΣ ΛΕΙΤΟΥΡΓΙΚΗΣ ΜΟΧΛΕΥΣΗΣ</a:t>
            </a:r>
          </a:p>
        </p:txBody>
      </p:sp>
      <p:sp>
        <p:nvSpPr>
          <p:cNvPr id="21507" name="Rectangle 3"/>
          <p:cNvSpPr>
            <a:spLocks noGrp="1" noChangeArrowheads="1"/>
          </p:cNvSpPr>
          <p:nvPr>
            <p:ph type="body" idx="1"/>
          </p:nvPr>
        </p:nvSpPr>
        <p:spPr/>
        <p:txBody>
          <a:bodyPr/>
          <a:lstStyle/>
          <a:p>
            <a:pPr eaLnBrk="1" hangingPunct="1"/>
            <a:endParaRPr lang="en-GB" sz="1800" smtClean="0"/>
          </a:p>
          <a:p>
            <a:pPr eaLnBrk="1" hangingPunct="1"/>
            <a:r>
              <a:rPr lang="en-GB" smtClean="0"/>
              <a:t>Ο βαθμός λειτουργικής μόχλευσης μας πληροφορεί πόσο ευαίσθητα είναι τα κέρδη προ τόκων και φόρων σε μια μεταβολή του όγκου των πωλήσεων. Συγκεκριμένα:</a:t>
            </a:r>
            <a:endParaRPr lang="el-GR" smtClean="0"/>
          </a:p>
        </p:txBody>
      </p:sp>
    </p:spTree>
  </p:cSld>
  <p:clrMapOvr>
    <a:masterClrMapping/>
  </p:clrMapOvr>
  <p:transition>
    <p:fade/>
  </p:transition>
</p:sld>
</file>

<file path=ppt/theme/theme1.xml><?xml version="1.0" encoding="utf-8"?>
<a:theme xmlns:a="http://schemas.openxmlformats.org/drawingml/2006/main" name="Δίχρωμος συνδυασμός">
  <a:themeElements>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Δίχρωμος συνδυασμός">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Δίχρωμος συνδυασμός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Δίχρωμος συνδυασμός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Δίχρωμος συνδυασμός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Δίχρωμος συνδυασμός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Δίχρωμος συνδυασμός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Δίχρωμος συνδυασμός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Blends</Template>
  <TotalTime>454</TotalTime>
  <Words>2295</Words>
  <Application>Microsoft Office PowerPoint</Application>
  <PresentationFormat>Προβολή στην οθόνη (4:3)</PresentationFormat>
  <Paragraphs>335</Paragraphs>
  <Slides>73</Slides>
  <Notes>0</Notes>
  <HiddenSlides>0</HiddenSlides>
  <MMClips>0</MMClips>
  <ScaleCrop>false</ScaleCrop>
  <HeadingPairs>
    <vt:vector size="8" baseType="variant">
      <vt:variant>
        <vt:lpstr>Γραμματοσειρές που χρησιμοποιούνται</vt:lpstr>
      </vt:variant>
      <vt:variant>
        <vt:i4>4</vt:i4>
      </vt:variant>
      <vt:variant>
        <vt:lpstr>Θέμα</vt:lpstr>
      </vt:variant>
      <vt:variant>
        <vt:i4>1</vt:i4>
      </vt:variant>
      <vt:variant>
        <vt:lpstr>Ενσωματωμένοι διακομιστές OLE</vt:lpstr>
      </vt:variant>
      <vt:variant>
        <vt:i4>5</vt:i4>
      </vt:variant>
      <vt:variant>
        <vt:lpstr>Τίτλοι διαφανειών</vt:lpstr>
      </vt:variant>
      <vt:variant>
        <vt:i4>73</vt:i4>
      </vt:variant>
    </vt:vector>
  </HeadingPairs>
  <TitlesOfParts>
    <vt:vector size="83" baseType="lpstr">
      <vt:lpstr>Tahoma</vt:lpstr>
      <vt:lpstr>Arial</vt:lpstr>
      <vt:lpstr>Wingdings</vt:lpstr>
      <vt:lpstr>Calibri</vt:lpstr>
      <vt:lpstr>Δίχρωμος συνδυασμός</vt:lpstr>
      <vt:lpstr>Έγγραφο του Microsoft Word</vt:lpstr>
      <vt:lpstr>Έγγραφο του Microsoft Office Word 97 - 2003</vt:lpstr>
      <vt:lpstr>Microsoft Equation 3.0</vt:lpstr>
      <vt:lpstr>MathType 6.0 Equation</vt:lpstr>
      <vt:lpstr>Έγγραφο του Microsoft Office Word</vt:lpstr>
      <vt:lpstr>Η ΕΝΝΟΙΑ ΚΑΙ Η ΜΕΤΡΗΣΗ  ΤΟΥ ΚΟΣΤΟΥΣ ΚΕΦΑΛΑΙΟΥ </vt:lpstr>
      <vt:lpstr>Σημαντικά Σημεία </vt:lpstr>
      <vt:lpstr>Παράδειγμα </vt:lpstr>
      <vt:lpstr>Η Χρήση του Κόστους Κεφαλαίου</vt:lpstr>
      <vt:lpstr>Διαφάνεια 5</vt:lpstr>
      <vt:lpstr>Το κόστος κεφαλαίου έχει δύο σημαντικούς ορισμούς</vt:lpstr>
      <vt:lpstr>Το κόστος κεφαλαίου εξαρτάται από:</vt:lpstr>
      <vt:lpstr>Α. Λειτουργικός Κίνδυνος (Business Risk) </vt:lpstr>
      <vt:lpstr>ΒΑΘΜΟΣ ΛΕΙΤΟΥΡΓΙΚΗΣ ΜΟΧΛΕΥΣΗΣ</vt:lpstr>
      <vt:lpstr>Διαφάνεια 10</vt:lpstr>
      <vt:lpstr>Διαφάνεια 11</vt:lpstr>
      <vt:lpstr>Β. Χρηματοοικονομικός Κίνδυνος (financial Risk) </vt:lpstr>
      <vt:lpstr>Χρηματοοικονομική μόχλευση</vt:lpstr>
      <vt:lpstr>Διαφάνεια 14</vt:lpstr>
      <vt:lpstr>Γ. Κόστος μετά τη φορολογία</vt:lpstr>
      <vt:lpstr>Κίνδυνος και Κόστος Χρηματοδότησης</vt:lpstr>
      <vt:lpstr>Πηγές Μακροπρόθεσμης Χρηματοδότησης</vt:lpstr>
      <vt:lpstr>ΠΛΕΟΝΕΚΤΗΜΑΤΑ ΚΟΙΝΩΝ ΜΕΤΟΧΩΝ</vt:lpstr>
      <vt:lpstr>ΜΕΙΟΝΕΚΤΗΜΑΤΑ ΚΟΙΝΩΝ ΜΕΤΟΧΩΝ</vt:lpstr>
      <vt:lpstr>ΠΛΕΟΝΕΚΤΗΜΑΤΑ ΠΡΟΝΟΜΙΟΥΧΩΝ ΜΕΤΟΧΩΝ</vt:lpstr>
      <vt:lpstr>ΜΕΙΟΝΕΚΤΗΜΑΤΑ ΠΡΟΝΟΜΙΟΥΧΩΝ ΜΕΤΟΧΩΝ</vt:lpstr>
      <vt:lpstr>Πλεονεκτήματα Μακροπρόθεσμων Δανείων</vt:lpstr>
      <vt:lpstr>Μειονεκτήματα Μακροπρόθεσμων Δανείων</vt:lpstr>
      <vt:lpstr>Συνθήκες που ευνοούν τη χρησιμοποίηση μακροπροθέσμων δανείων </vt:lpstr>
      <vt:lpstr>Κόστος Ομολόγων</vt:lpstr>
      <vt:lpstr>Β. Καθαρή Τιμή ομολόγων </vt:lpstr>
      <vt:lpstr>Παράδειγμα </vt:lpstr>
      <vt:lpstr>NPV</vt:lpstr>
      <vt:lpstr>Κόστος</vt:lpstr>
      <vt:lpstr>επίσης</vt:lpstr>
      <vt:lpstr>Διαφάνεια 31</vt:lpstr>
      <vt:lpstr>Κόστος μετά τη φορολογία (κο) </vt:lpstr>
      <vt:lpstr>Κόστος προνομιούχων μετοχών</vt:lpstr>
      <vt:lpstr>Κόστος κοινών μετοχών</vt:lpstr>
      <vt:lpstr>Το σταθμικό μέσο κόστος κεφαλαίου (ΣΜΚΚ), (WACC)</vt:lpstr>
      <vt:lpstr>Παράδειγμα: Κόστος Κεφαλαίου-Μέσο Σταθμικό Κόστος</vt:lpstr>
      <vt:lpstr>ΚΟΣΤΟΣ ΟΜΟΛΟΓΩΝ</vt:lpstr>
      <vt:lpstr>ΚΟΣΤΟΣ ΠΡΟΝΟΜΙΟΥΧΩΝ ΜΕΤΟΧΩΝ</vt:lpstr>
      <vt:lpstr>ΚΟΣΤΟΣ ΚΟΙΝΩΝ ΜΕΤΟΧΩΝ </vt:lpstr>
      <vt:lpstr>Β. Έκδοση κοινών μετοχών</vt:lpstr>
      <vt:lpstr>Μέσο σταθμικό κόστος χρησιμοποιώντας εσωτερικά κεφάλαια </vt:lpstr>
      <vt:lpstr>Μέσο σταθμικό κόστος χρησιμοποιώντας εξωτερικά κεφάλαια</vt:lpstr>
      <vt:lpstr>ΑΣΚΗΣΗ</vt:lpstr>
      <vt:lpstr>Διαφάνεια 44</vt:lpstr>
      <vt:lpstr>ΒΗΜΑ 1: ΕΥΡΕΣΗ ΚΕΦΑΛΑΙΑΚΗΣ ΔΟΜΗΣ </vt:lpstr>
      <vt:lpstr>ΒΗΜΑ 2: ΕΥΡΕΣΗ ΤΟΥ ΚΟΣΤΟΥΣ ΤΗΣ ΚΑΘΕ ΠΗΓΗΣ </vt:lpstr>
      <vt:lpstr>ΒΗΜΑ 3: ΕΥΡΕΣΗ ΤΟΥ ΜΣΚΚ  </vt:lpstr>
      <vt:lpstr>ΟΡΙΑΚΟ ΚΟΣΤΟΣ ΚΕΦΑΛΑΙΟΥ </vt:lpstr>
      <vt:lpstr>Παράδειγμα  </vt:lpstr>
      <vt:lpstr>Διαφάνεια 50</vt:lpstr>
      <vt:lpstr>Διαφάνεια 51</vt:lpstr>
      <vt:lpstr>Διαφάνεια 52</vt:lpstr>
      <vt:lpstr>Διαφάνεια 53</vt:lpstr>
      <vt:lpstr>Διαφάνεια 54</vt:lpstr>
      <vt:lpstr>Διαφάνεια 55</vt:lpstr>
      <vt:lpstr>Παράδειγμα </vt:lpstr>
      <vt:lpstr>Διαφάνεια 57</vt:lpstr>
      <vt:lpstr>Διαφάνεια 58</vt:lpstr>
      <vt:lpstr>Διαφάνεια 59</vt:lpstr>
      <vt:lpstr>Διαφάνεια 60</vt:lpstr>
      <vt:lpstr>Παράδειγμα </vt:lpstr>
      <vt:lpstr>Απάντηση </vt:lpstr>
      <vt:lpstr>Διαφάνεια 63</vt:lpstr>
      <vt:lpstr>Πρώτο σημείο μεταβολής </vt:lpstr>
      <vt:lpstr>Διαφάνεια 65</vt:lpstr>
      <vt:lpstr>Διαφάνεια 66</vt:lpstr>
      <vt:lpstr>Δεύτερο σημείο μεταβολής </vt:lpstr>
      <vt:lpstr>Διαφάνεια 68</vt:lpstr>
      <vt:lpstr>Διαφάνεια 69</vt:lpstr>
      <vt:lpstr>Διαφάνεια 70</vt:lpstr>
      <vt:lpstr>Πίνακας 10.10. Σύνοψη αποτελεσμάτων </vt:lpstr>
      <vt:lpstr>Σύνοψη τύπων</vt:lpstr>
      <vt:lpstr>Διαφάνεια 73</vt:lpstr>
    </vt:vector>
  </TitlesOfParts>
  <Company>home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ΕΝΝΟΙΑ ΚΑΙ Η ΜΕΤΡΗΣΗ ΤΟΥ ΚΟΣΤΟΥΣ ΚΕΦΑΛΑΙΟΥ</dc:title>
  <dc:creator>user</dc:creator>
  <cp:lastModifiedBy>noulas</cp:lastModifiedBy>
  <cp:revision>44</cp:revision>
  <dcterms:created xsi:type="dcterms:W3CDTF">2006-04-03T11:13:49Z</dcterms:created>
  <dcterms:modified xsi:type="dcterms:W3CDTF">2015-10-15T15:37:45Z</dcterms:modified>
</cp:coreProperties>
</file>