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4" r:id="rId6"/>
    <p:sldId id="262" r:id="rId7"/>
    <p:sldId id="261" r:id="rId8"/>
    <p:sldId id="259" r:id="rId9"/>
    <p:sldId id="265" r:id="rId10"/>
    <p:sldId id="269" r:id="rId11"/>
    <p:sldId id="270" r:id="rId12"/>
    <p:sldId id="268" r:id="rId13"/>
    <p:sldId id="273" r:id="rId14"/>
    <p:sldId id="271" r:id="rId15"/>
    <p:sldId id="267" r:id="rId16"/>
    <p:sldId id="266" r:id="rId17"/>
    <p:sldId id="274" r:id="rId18"/>
    <p:sldId id="275" r:id="rId19"/>
    <p:sldId id="276" r:id="rId20"/>
    <p:sldId id="277" r:id="rId21"/>
    <p:sldId id="278" r:id="rId22"/>
    <p:sldId id="280" r:id="rId23"/>
    <p:sldId id="281" r:id="rId24"/>
    <p:sldId id="282" r:id="rId25"/>
    <p:sldId id="283" r:id="rId26"/>
    <p:sldId id="284" r:id="rId27"/>
    <p:sldId id="27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CW1TTEN0sn0?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veNNiJnaAxU?feature=oembe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lider.com.m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UAy6PI5UtSU?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D30C22-C452-4844-9880-D4754D145C8A}"/>
              </a:ext>
            </a:extLst>
          </p:cNvPr>
          <p:cNvSpPr>
            <a:spLocks noGrp="1"/>
          </p:cNvSpPr>
          <p:nvPr>
            <p:ph type="ctrTitle"/>
          </p:nvPr>
        </p:nvSpPr>
        <p:spPr/>
        <p:txBody>
          <a:bodyPr/>
          <a:lstStyle/>
          <a:p>
            <a:r>
              <a:rPr lang="en-US" sz="3200" dirty="0"/>
              <a:t> H</a:t>
            </a:r>
            <a:r>
              <a:rPr lang="en-US" sz="3200" cap="none" dirty="0"/>
              <a:t>ate Speech, Fake News in the Balkans </a:t>
            </a:r>
            <a:br>
              <a:rPr lang="en-US" sz="3200" cap="none" dirty="0"/>
            </a:br>
            <a:r>
              <a:rPr lang="en-US" sz="3200" cap="none" dirty="0"/>
              <a:t>A first approach</a:t>
            </a:r>
            <a:br>
              <a:rPr lang="en-US" sz="3200" cap="none" dirty="0"/>
            </a:br>
            <a:endParaRPr lang="el-GR" sz="3200" dirty="0"/>
          </a:p>
        </p:txBody>
      </p:sp>
      <p:sp>
        <p:nvSpPr>
          <p:cNvPr id="3" name="Υπότιτλος 2">
            <a:extLst>
              <a:ext uri="{FF2B5EF4-FFF2-40B4-BE49-F238E27FC236}">
                <a16:creationId xmlns:a16="http://schemas.microsoft.com/office/drawing/2014/main" id="{B8D06CA2-7F2F-443D-9817-9DDF5A649418}"/>
              </a:ext>
            </a:extLst>
          </p:cNvPr>
          <p:cNvSpPr>
            <a:spLocks noGrp="1"/>
          </p:cNvSpPr>
          <p:nvPr>
            <p:ph type="subTitle" idx="1"/>
          </p:nvPr>
        </p:nvSpPr>
        <p:spPr>
          <a:xfrm>
            <a:off x="2679906" y="4227443"/>
            <a:ext cx="6831673" cy="1139687"/>
          </a:xfrm>
        </p:spPr>
        <p:txBody>
          <a:bodyPr/>
          <a:lstStyle/>
          <a:p>
            <a:r>
              <a:rPr lang="en-US" dirty="0"/>
              <a:t>Vlasis Vlasidis</a:t>
            </a:r>
          </a:p>
          <a:p>
            <a:r>
              <a:rPr lang="en-US" dirty="0"/>
              <a:t>University of Macedonia</a:t>
            </a:r>
            <a:endParaRPr lang="el-GR" dirty="0"/>
          </a:p>
        </p:txBody>
      </p:sp>
    </p:spTree>
    <p:extLst>
      <p:ext uri="{BB962C8B-B14F-4D97-AF65-F5344CB8AC3E}">
        <p14:creationId xmlns:p14="http://schemas.microsoft.com/office/powerpoint/2010/main" val="143655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a:bodyPr>
          <a:lstStyle/>
          <a:p>
            <a:r>
              <a:rPr lang="en-US" sz="2800" i="1" dirty="0"/>
              <a:t>In Serbia media were under total control of Slobodan Milosevic</a:t>
            </a:r>
          </a:p>
          <a:p>
            <a:endParaRPr lang="en-US" sz="2800" i="1" dirty="0"/>
          </a:p>
          <a:p>
            <a:r>
              <a:rPr lang="en-US" sz="2800" i="1" dirty="0"/>
              <a:t>In Croatia media were under total control of </a:t>
            </a:r>
            <a:r>
              <a:rPr lang="en-US" sz="2800" i="1" dirty="0" err="1"/>
              <a:t>Franjo</a:t>
            </a:r>
            <a:r>
              <a:rPr lang="en-US" sz="2800" i="1" dirty="0"/>
              <a:t> Tudjman and his party (HDZ)</a:t>
            </a:r>
          </a:p>
          <a:p>
            <a:endParaRPr lang="el-GR" sz="2800" i="1" dirty="0"/>
          </a:p>
        </p:txBody>
      </p:sp>
    </p:spTree>
    <p:extLst>
      <p:ext uri="{BB962C8B-B14F-4D97-AF65-F5344CB8AC3E}">
        <p14:creationId xmlns:p14="http://schemas.microsoft.com/office/powerpoint/2010/main" val="2231039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58957"/>
            <a:ext cx="9601200" cy="5380381"/>
          </a:xfrm>
        </p:spPr>
        <p:txBody>
          <a:bodyPr>
            <a:normAutofit fontScale="92500" lnSpcReduction="10000"/>
          </a:bodyPr>
          <a:lstStyle/>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For the Serbian media, - Croats (collapsed into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Ustashe</a:t>
            </a:r>
            <a:r>
              <a:rPr lang="en-US" sz="2400" dirty="0">
                <a:effectLst/>
                <a:latin typeface="Calibri" panose="020F0502020204030204" pitchFamily="34" charset="0"/>
                <a:ea typeface="Calibri" panose="020F0502020204030204" pitchFamily="34" charset="0"/>
                <a:cs typeface="Times New Roman" panose="02020603050405020304" pitchFamily="18" charset="0"/>
              </a:rPr>
              <a:t>) and Muslims (collapsed into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Poturice</a:t>
            </a:r>
            <a:r>
              <a:rPr lang="en-US" sz="2400" dirty="0">
                <a:effectLst/>
                <a:latin typeface="Calibri" panose="020F0502020204030204" pitchFamily="34" charset="0"/>
                <a:ea typeface="Calibri" panose="020F0502020204030204" pitchFamily="34" charset="0"/>
                <a:cs typeface="Times New Roman" panose="02020603050405020304" pitchFamily="18" charset="0"/>
              </a:rPr>
              <a:t>). Words as  "genocidal",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fascisoid</a:t>
            </a:r>
            <a:r>
              <a:rPr lang="en-US" sz="2400" dirty="0">
                <a:effectLst/>
                <a:latin typeface="Calibri" panose="020F0502020204030204" pitchFamily="34" charset="0"/>
                <a:ea typeface="Calibri" panose="020F0502020204030204" pitchFamily="34" charset="0"/>
                <a:cs typeface="Times New Roman" panose="02020603050405020304" pitchFamily="18" charset="0"/>
              </a:rPr>
              <a:t>", "heir of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Ustaše</a:t>
            </a:r>
            <a:r>
              <a:rPr lang="en-US" sz="2400" dirty="0">
                <a:effectLst/>
                <a:latin typeface="Calibri" panose="020F0502020204030204" pitchFamily="34" charset="0"/>
                <a:ea typeface="Calibri" panose="020F0502020204030204" pitchFamily="34" charset="0"/>
                <a:cs typeface="Times New Roman" panose="02020603050405020304" pitchFamily="18" charset="0"/>
              </a:rPr>
              <a:t> leader Ante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Pavelić</a:t>
            </a:r>
            <a:r>
              <a:rPr lang="en-US" sz="2400" dirty="0">
                <a:effectLst/>
                <a:latin typeface="Calibri" panose="020F0502020204030204" pitchFamily="34" charset="0"/>
                <a:ea typeface="Calibri" panose="020F0502020204030204" pitchFamily="34" charset="0"/>
                <a:cs typeface="Times New Roman" panose="02020603050405020304" pitchFamily="18" charset="0"/>
              </a:rPr>
              <a:t>“, "neo-</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Ustaše</a:t>
            </a:r>
            <a:r>
              <a:rPr lang="en-US" sz="2400" dirty="0">
                <a:effectLst/>
                <a:latin typeface="Calibri" panose="020F0502020204030204" pitchFamily="34" charset="0"/>
                <a:ea typeface="Calibri" panose="020F0502020204030204" pitchFamily="34" charset="0"/>
                <a:cs typeface="Times New Roman" panose="02020603050405020304" pitchFamily="18" charset="0"/>
              </a:rPr>
              <a:t> Croatian viceroy" to describe Croatian president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Franjo</a:t>
            </a:r>
            <a:r>
              <a:rPr lang="en-US" sz="2400" dirty="0">
                <a:effectLst/>
                <a:latin typeface="Calibri" panose="020F0502020204030204" pitchFamily="34" charset="0"/>
                <a:ea typeface="Calibri" panose="020F0502020204030204" pitchFamily="34" charset="0"/>
                <a:cs typeface="Times New Roman" panose="02020603050405020304" pitchFamily="18" charset="0"/>
              </a:rPr>
              <a:t> Tudjman.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HATE SPEECH</a:t>
            </a:r>
            <a:endParaRPr lang="el-GR"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Several propaganda cases provided by media in Serbia</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err="1">
                <a:effectLst/>
                <a:latin typeface="Calibri" panose="020F0502020204030204" pitchFamily="34" charset="0"/>
                <a:ea typeface="Calibri" panose="020F0502020204030204" pitchFamily="34" charset="0"/>
                <a:cs typeface="Times New Roman" panose="02020603050405020304" pitchFamily="18" charset="0"/>
              </a:rPr>
              <a:t>Pakrac</a:t>
            </a:r>
            <a:r>
              <a:rPr lang="en-US" sz="2400" dirty="0">
                <a:effectLst/>
                <a:latin typeface="Calibri" panose="020F0502020204030204" pitchFamily="34" charset="0"/>
                <a:ea typeface="Calibri" panose="020F0502020204030204" pitchFamily="34" charset="0"/>
                <a:cs typeface="Times New Roman" panose="02020603050405020304" pitchFamily="18" charset="0"/>
              </a:rPr>
              <a:t> genocide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Vecenje</a:t>
            </a:r>
            <a:r>
              <a:rPr lang="en-US" sz="2400" dirty="0">
                <a:effectLst/>
                <a:latin typeface="Calibri" panose="020F0502020204030204" pitchFamily="34" charset="0"/>
                <a:ea typeface="Calibri" panose="020F0502020204030204" pitchFamily="34" charset="0"/>
                <a:cs typeface="Times New Roman" panose="02020603050405020304" pitchFamily="18" charset="0"/>
              </a:rPr>
              <a:t> Novosti)</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err="1">
                <a:effectLst/>
                <a:latin typeface="Calibri" panose="020F0502020204030204" pitchFamily="34" charset="0"/>
                <a:ea typeface="Calibri" panose="020F0502020204030204" pitchFamily="34" charset="0"/>
                <a:cs typeface="Times New Roman" panose="02020603050405020304" pitchFamily="18" charset="0"/>
              </a:rPr>
              <a:t>Vukovar</a:t>
            </a:r>
            <a:r>
              <a:rPr lang="en-US" sz="2400" dirty="0">
                <a:effectLst/>
                <a:latin typeface="Calibri" panose="020F0502020204030204" pitchFamily="34" charset="0"/>
                <a:ea typeface="Calibri" panose="020F0502020204030204" pitchFamily="34" charset="0"/>
                <a:cs typeface="Times New Roman" panose="02020603050405020304" pitchFamily="18" charset="0"/>
              </a:rPr>
              <a:t> baby massacre (RTS)</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Dubrovnik burning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tyres</a:t>
            </a:r>
            <a:r>
              <a:rPr lang="en-US" sz="2400" dirty="0">
                <a:effectLst/>
                <a:latin typeface="Calibri" panose="020F0502020204030204" pitchFamily="34" charset="0"/>
                <a:ea typeface="Calibri" panose="020F0502020204030204" pitchFamily="34" charset="0"/>
                <a:cs typeface="Times New Roman" panose="02020603050405020304" pitchFamily="18" charset="0"/>
              </a:rPr>
              <a:t> (RTS)</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Bosnian Mujahideen (Radio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Prijedor</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2400" dirty="0" err="1">
                <a:effectLst/>
                <a:latin typeface="Calibri" panose="020F0502020204030204" pitchFamily="34" charset="0"/>
                <a:ea typeface="Calibri" panose="020F0502020204030204" pitchFamily="34" charset="0"/>
                <a:cs typeface="Times New Roman" panose="02020603050405020304" pitchFamily="18" charset="0"/>
              </a:rPr>
              <a:t>Prijedor</a:t>
            </a:r>
            <a:r>
              <a:rPr lang="en-US" sz="2400" dirty="0">
                <a:effectLst/>
                <a:latin typeface="Calibri" panose="020F0502020204030204" pitchFamily="34" charset="0"/>
                <a:ea typeface="Calibri" panose="020F0502020204030204" pitchFamily="34" charset="0"/>
                <a:cs typeface="Times New Roman" panose="02020603050405020304" pitchFamily="18" charset="0"/>
              </a:rPr>
              <a:t> massacre doctors (Radio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Prijedor</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FAKE NEWS</a:t>
            </a:r>
            <a:endParaRPr lang="el-GR"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356912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lnSpcReduction="10000"/>
          </a:bodyPr>
          <a:lstStyle/>
          <a:p>
            <a:pPr algn="just">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Croatian media began to refer to Serbs as "bearded Chetnik hordes", "terrorists and conspirators" and a "people ill inclined to democracy".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Milošević</a:t>
            </a:r>
            <a:r>
              <a:rPr lang="en-US" sz="2800" dirty="0">
                <a:effectLst/>
                <a:latin typeface="Calibri" panose="020F0502020204030204" pitchFamily="34" charset="0"/>
                <a:ea typeface="Calibri" panose="020F0502020204030204" pitchFamily="34" charset="0"/>
                <a:cs typeface="Times New Roman" panose="02020603050405020304" pitchFamily="18" charset="0"/>
              </a:rPr>
              <a:t>, the President of Serbia, a "Stalinist and Bolshevik", "Stalin's bastard", a "bank robber" and an "authoritarian populist".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HATE SPEECH </a:t>
            </a:r>
            <a:endParaRPr lang="el-GR"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Several propaganda cases provided by media in Croatia</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800" dirty="0" err="1">
                <a:effectLst/>
                <a:latin typeface="Calibri" panose="020F0502020204030204" pitchFamily="34" charset="0"/>
                <a:ea typeface="Calibri" panose="020F0502020204030204" pitchFamily="34" charset="0"/>
                <a:cs typeface="Times New Roman" panose="02020603050405020304" pitchFamily="18" charset="0"/>
              </a:rPr>
              <a:t>Zenica</a:t>
            </a:r>
            <a:r>
              <a:rPr lang="en-US" sz="2800" dirty="0">
                <a:effectLst/>
                <a:latin typeface="Calibri" panose="020F0502020204030204" pitchFamily="34" charset="0"/>
                <a:ea typeface="Calibri" panose="020F0502020204030204" pitchFamily="34" charset="0"/>
                <a:cs typeface="Times New Roman" panose="02020603050405020304" pitchFamily="18" charset="0"/>
              </a:rPr>
              <a:t> case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Vjesnik</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800" dirty="0" err="1">
                <a:effectLst/>
                <a:latin typeface="Calibri" panose="020F0502020204030204" pitchFamily="34" charset="0"/>
                <a:ea typeface="Calibri" panose="020F0502020204030204" pitchFamily="34" charset="0"/>
                <a:cs typeface="Times New Roman" panose="02020603050405020304" pitchFamily="18" charset="0"/>
              </a:rPr>
              <a:t>Blaskic</a:t>
            </a:r>
            <a:r>
              <a:rPr lang="en-US" sz="2800" dirty="0">
                <a:effectLst/>
                <a:latin typeface="Calibri" panose="020F0502020204030204" pitchFamily="34" charset="0"/>
                <a:ea typeface="Calibri" panose="020F0502020204030204" pitchFamily="34" charset="0"/>
                <a:cs typeface="Times New Roman" panose="02020603050405020304" pitchFamily="18" charset="0"/>
              </a:rPr>
              <a:t> case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Kiseljak</a:t>
            </a:r>
            <a:r>
              <a:rPr lang="en-US" sz="2800" dirty="0">
                <a:effectLst/>
                <a:latin typeface="Calibri" panose="020F0502020204030204" pitchFamily="34" charset="0"/>
                <a:ea typeface="Calibri" panose="020F0502020204030204" pitchFamily="34" charset="0"/>
                <a:cs typeface="Times New Roman" panose="02020603050405020304" pitchFamily="18" charset="0"/>
              </a:rPr>
              <a:t> radio station)</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Mostar,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Gorni</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Vakuf</a:t>
            </a:r>
            <a:r>
              <a:rPr lang="en-US" sz="2800" dirty="0">
                <a:effectLst/>
                <a:latin typeface="Calibri" panose="020F0502020204030204" pitchFamily="34" charset="0"/>
                <a:ea typeface="Calibri" panose="020F0502020204030204" pitchFamily="34" charset="0"/>
                <a:cs typeface="Times New Roman" panose="02020603050405020304" pitchFamily="18" charset="0"/>
              </a:rPr>
              <a:t>, (Radio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Uskoplje</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FAKE NEWS</a:t>
            </a:r>
            <a:endParaRPr lang="el-GR"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2994053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7ED182-21A4-4BC3-A023-8D2FE0EB5B6D}"/>
              </a:ext>
            </a:extLst>
          </p:cNvPr>
          <p:cNvSpPr>
            <a:spLocks noGrp="1"/>
          </p:cNvSpPr>
          <p:nvPr>
            <p:ph type="title"/>
          </p:nvPr>
        </p:nvSpPr>
        <p:spPr>
          <a:xfrm>
            <a:off x="1371600" y="424070"/>
            <a:ext cx="9601200" cy="566530"/>
          </a:xfrm>
        </p:spPr>
        <p:txBody>
          <a:bodyPr>
            <a:normAutofit/>
          </a:bodyPr>
          <a:lstStyle/>
          <a:p>
            <a:r>
              <a:rPr lang="en-US" sz="2400" dirty="0"/>
              <a:t>Vlasidis, Hate Speech, Fake News in the Balkans, A first approach</a:t>
            </a:r>
            <a:endParaRPr lang="el-GR" sz="2400" dirty="0"/>
          </a:p>
        </p:txBody>
      </p:sp>
      <p:pic>
        <p:nvPicPr>
          <p:cNvPr id="12" name="Θέση περιεχομένου 11">
            <a:extLst>
              <a:ext uri="{FF2B5EF4-FFF2-40B4-BE49-F238E27FC236}">
                <a16:creationId xmlns:a16="http://schemas.microsoft.com/office/drawing/2014/main" id="{5322FD97-C91A-43E4-B883-4FAC335D900B}"/>
              </a:ext>
            </a:extLst>
          </p:cNvPr>
          <p:cNvPicPr>
            <a:picLocks noGrp="1" noChangeAspect="1"/>
          </p:cNvPicPr>
          <p:nvPr>
            <p:ph sz="half" idx="2"/>
          </p:nvPr>
        </p:nvPicPr>
        <p:blipFill>
          <a:blip r:embed="rId2"/>
          <a:stretch>
            <a:fillRect/>
          </a:stretch>
        </p:blipFill>
        <p:spPr>
          <a:xfrm>
            <a:off x="6457797" y="1382810"/>
            <a:ext cx="5262458" cy="4554164"/>
          </a:xfrm>
        </p:spPr>
      </p:pic>
      <p:pic>
        <p:nvPicPr>
          <p:cNvPr id="10" name="Θέση περιεχομένου 9">
            <a:extLst>
              <a:ext uri="{FF2B5EF4-FFF2-40B4-BE49-F238E27FC236}">
                <a16:creationId xmlns:a16="http://schemas.microsoft.com/office/drawing/2014/main" id="{299649C4-2D69-403B-AB0C-A998EDEB3A75}"/>
              </a:ext>
            </a:extLst>
          </p:cNvPr>
          <p:cNvPicPr>
            <a:picLocks noGrp="1" noChangeAspect="1"/>
          </p:cNvPicPr>
          <p:nvPr>
            <p:ph sz="half" idx="1"/>
          </p:nvPr>
        </p:nvPicPr>
        <p:blipFill>
          <a:blip r:embed="rId3"/>
          <a:stretch>
            <a:fillRect/>
          </a:stretch>
        </p:blipFill>
        <p:spPr>
          <a:xfrm>
            <a:off x="1033670" y="1382810"/>
            <a:ext cx="5194852" cy="5177015"/>
          </a:xfrm>
        </p:spPr>
      </p:pic>
    </p:spTree>
    <p:extLst>
      <p:ext uri="{BB962C8B-B14F-4D97-AF65-F5344CB8AC3E}">
        <p14:creationId xmlns:p14="http://schemas.microsoft.com/office/powerpoint/2010/main" val="245235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033670"/>
            <a:ext cx="9601200" cy="5486400"/>
          </a:xfrm>
        </p:spPr>
        <p:txBody>
          <a:bodyPr>
            <a:normAutofit/>
          </a:bodyPr>
          <a:lstStyle/>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 Bosnia news items, especially in local TV stations, full of hate speech, war videos reuploaded to YouTube that depicted the usage of ethnic slurs towards both Serbs and Croats, calling them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Četnici</a:t>
            </a:r>
            <a:r>
              <a:rPr lang="en-US" sz="2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Ustaši</a:t>
            </a:r>
            <a:r>
              <a:rPr lang="en-US" sz="2800" dirty="0">
                <a:effectLst/>
                <a:latin typeface="Calibri" panose="020F0502020204030204" pitchFamily="34" charset="0"/>
                <a:ea typeface="Calibri" panose="020F0502020204030204" pitchFamily="34" charset="0"/>
                <a:cs typeface="Times New Roman" panose="02020603050405020304" pitchFamily="18" charset="0"/>
              </a:rPr>
              <a:t>" alike. HATE SPEECH</a:t>
            </a:r>
          </a:p>
          <a:p>
            <a:pPr marL="0" indent="0">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pic>
        <p:nvPicPr>
          <p:cNvPr id="4" name="Ηλεκτρονικά πολυμέσα 3" title="vojislav seselj the war criminal who ordered chetniks to kill rape bosnian muslim civilians">
            <a:hlinkClick r:id="" action="ppaction://media"/>
            <a:extLst>
              <a:ext uri="{FF2B5EF4-FFF2-40B4-BE49-F238E27FC236}">
                <a16:creationId xmlns:a16="http://schemas.microsoft.com/office/drawing/2014/main" id="{1B5CED7A-ED39-4C18-BF99-E2346CE55AE8}"/>
              </a:ext>
            </a:extLst>
          </p:cNvPr>
          <p:cNvPicPr>
            <a:picLocks noRot="1" noChangeAspect="1"/>
          </p:cNvPicPr>
          <p:nvPr>
            <a:videoFile r:link="rId1"/>
          </p:nvPr>
        </p:nvPicPr>
        <p:blipFill>
          <a:blip r:embed="rId3"/>
          <a:stretch>
            <a:fillRect/>
          </a:stretch>
        </p:blipFill>
        <p:spPr>
          <a:xfrm>
            <a:off x="3405808" y="3251752"/>
            <a:ext cx="6096000" cy="3429000"/>
          </a:xfrm>
          <a:prstGeom prst="rect">
            <a:avLst/>
          </a:prstGeom>
        </p:spPr>
      </p:pic>
    </p:spTree>
    <p:extLst>
      <p:ext uri="{BB962C8B-B14F-4D97-AF65-F5344CB8AC3E}">
        <p14:creationId xmlns:p14="http://schemas.microsoft.com/office/powerpoint/2010/main" val="203779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fontScale="92500" lnSpcReduction="10000"/>
          </a:bodyPr>
          <a:lstStyle/>
          <a:p>
            <a:pPr marL="0" indent="0" algn="just">
              <a:lnSpc>
                <a:spcPct val="107000"/>
              </a:lnSpc>
              <a:spcAft>
                <a:spcPts val="8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In Kosovo war and after the end of the NATO peace operation or invasion.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In 2004 March 16</a:t>
            </a:r>
            <a:r>
              <a:rPr lang="en-US" sz="26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main Albanian-language TV broadcasters began airing news of the fatal drowning of the three Kosovar Albanian children in the river </a:t>
            </a:r>
            <a:r>
              <a:rPr lang="en-US" sz="2600" dirty="0" err="1">
                <a:effectLst/>
                <a:latin typeface="Calibri" panose="020F0502020204030204" pitchFamily="34" charset="0"/>
                <a:ea typeface="Calibri" panose="020F0502020204030204" pitchFamily="34" charset="0"/>
                <a:cs typeface="Times New Roman" panose="02020603050405020304" pitchFamily="18" charset="0"/>
              </a:rPr>
              <a:t>Iber</a:t>
            </a:r>
            <a:r>
              <a:rPr lang="en-US" sz="2600" dirty="0">
                <a:effectLst/>
                <a:latin typeface="Calibri" panose="020F0502020204030204" pitchFamily="34" charset="0"/>
                <a:ea typeface="Calibri" panose="020F0502020204030204" pitchFamily="34" charset="0"/>
                <a:cs typeface="Times New Roman" panose="02020603050405020304" pitchFamily="18" charset="0"/>
              </a:rPr>
              <a:t>. It must be noted that at this stage it was absolutely unclear what had happened or even if all the missing children were dead, since not all the bodies had been recovered.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RTV 21 (an independent private broadcaster, founded after the war):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600" i="1" dirty="0">
                <a:effectLst/>
                <a:latin typeface="Calibri" panose="020F0502020204030204" pitchFamily="34" charset="0"/>
                <a:ea typeface="Calibri" panose="020F0502020204030204" pitchFamily="34" charset="0"/>
                <a:cs typeface="Times New Roman" panose="02020603050405020304" pitchFamily="18" charset="0"/>
              </a:rPr>
              <a:t>"Two Serbs chased four Albanian children today around 16:00 in the village of Caber and, while trying to escape from them, the Albanian children jumped into the </a:t>
            </a:r>
            <a:r>
              <a:rPr lang="en-US" sz="2600" i="1" dirty="0" err="1">
                <a:effectLst/>
                <a:latin typeface="Calibri" panose="020F0502020204030204" pitchFamily="34" charset="0"/>
                <a:ea typeface="Calibri" panose="020F0502020204030204" pitchFamily="34" charset="0"/>
                <a:cs typeface="Times New Roman" panose="02020603050405020304" pitchFamily="18" charset="0"/>
              </a:rPr>
              <a:t>Iber</a:t>
            </a:r>
            <a:r>
              <a:rPr lang="en-US" sz="2600" i="1" dirty="0">
                <a:effectLst/>
                <a:latin typeface="Calibri" panose="020F0502020204030204" pitchFamily="34" charset="0"/>
                <a:ea typeface="Calibri" panose="020F0502020204030204" pitchFamily="34" charset="0"/>
                <a:cs typeface="Times New Roman" panose="02020603050405020304" pitchFamily="18" charset="0"/>
              </a:rPr>
              <a:t> river. To learn more details we have our correspondent in Mitrovica…” 					</a:t>
            </a:r>
          </a:p>
          <a:p>
            <a:pPr marL="0" indent="0" algn="just">
              <a:lnSpc>
                <a:spcPct val="107000"/>
              </a:lnSpc>
              <a:spcAft>
                <a:spcPts val="800"/>
              </a:spcAft>
              <a:buNone/>
            </a:pPr>
            <a:r>
              <a:rPr lang="en-US" sz="2600" b="1" dirty="0">
                <a:effectLst/>
                <a:latin typeface="Calibri" panose="020F0502020204030204" pitchFamily="34" charset="0"/>
                <a:ea typeface="Calibri" panose="020F0502020204030204" pitchFamily="34" charset="0"/>
                <a:cs typeface="Times New Roman" panose="02020603050405020304" pitchFamily="18" charset="0"/>
              </a:rPr>
              <a:t>								FAKE NEWS</a:t>
            </a:r>
            <a:endParaRPr lang="el-GR" sz="26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309317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325217"/>
            <a:ext cx="9601200" cy="5194853"/>
          </a:xfrm>
        </p:spPr>
        <p:txBody>
          <a:bodyPr>
            <a:normAutofit/>
          </a:bodyPr>
          <a:lstStyle/>
          <a:p>
            <a:pPr marL="0" indent="0">
              <a:buNone/>
            </a:pPr>
            <a:r>
              <a:rPr lang="en-US" sz="2800" i="1" dirty="0"/>
              <a:t>Essential approach by the Serbs</a:t>
            </a:r>
          </a:p>
          <a:p>
            <a:pPr marL="0" indent="0">
              <a:buNone/>
            </a:pPr>
            <a:endParaRPr lang="el-GR" sz="2800" i="1" dirty="0"/>
          </a:p>
        </p:txBody>
      </p:sp>
      <p:pic>
        <p:nvPicPr>
          <p:cNvPr id="4" name="Ηλεκτρονικά πολυμέσα 3" title="Kosovo i Metohija - mart 2004. ( English Version )">
            <a:hlinkClick r:id="" action="ppaction://media"/>
            <a:extLst>
              <a:ext uri="{FF2B5EF4-FFF2-40B4-BE49-F238E27FC236}">
                <a16:creationId xmlns:a16="http://schemas.microsoft.com/office/drawing/2014/main" id="{290CCCFE-BD67-4B18-B499-C53C81C9DEF8}"/>
              </a:ext>
            </a:extLst>
          </p:cNvPr>
          <p:cNvPicPr>
            <a:picLocks noRot="1" noChangeAspect="1"/>
          </p:cNvPicPr>
          <p:nvPr>
            <a:videoFile r:link="rId1"/>
          </p:nvPr>
        </p:nvPicPr>
        <p:blipFill>
          <a:blip r:embed="rId3"/>
          <a:stretch>
            <a:fillRect/>
          </a:stretch>
        </p:blipFill>
        <p:spPr>
          <a:xfrm>
            <a:off x="3101837" y="1783312"/>
            <a:ext cx="6585502" cy="4935540"/>
          </a:xfrm>
          <a:prstGeom prst="rect">
            <a:avLst/>
          </a:prstGeom>
        </p:spPr>
      </p:pic>
    </p:spTree>
    <p:extLst>
      <p:ext uri="{BB962C8B-B14F-4D97-AF65-F5344CB8AC3E}">
        <p14:creationId xmlns:p14="http://schemas.microsoft.com/office/powerpoint/2010/main" val="175667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algn="just">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R</a:t>
            </a:r>
            <a:r>
              <a:rPr lang="en-US" sz="2400" dirty="0">
                <a:effectLst/>
                <a:latin typeface="Calibri" panose="020F0502020204030204" pitchFamily="34" charset="0"/>
                <a:ea typeface="Calibri" panose="020F0502020204030204" pitchFamily="34" charset="0"/>
                <a:cs typeface="Times New Roman" panose="02020603050405020304" pitchFamily="18" charset="0"/>
              </a:rPr>
              <a:t>ise in incidents of hate speech in Western Balkan countries </a:t>
            </a:r>
          </a:p>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Prospects of EU membership and poor economic conditions are causing increased social tension. </a:t>
            </a:r>
          </a:p>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This development fits with the European-wide trend. </a:t>
            </a:r>
          </a:p>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Far-right populist parties are jeopardizing liberal democracies in other EU countries such as France, Hungary, Poland and the Netherlands. </a:t>
            </a:r>
          </a:p>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Nationalism is on the rise, and slogans about the "decadent West" are making the rounds. </a:t>
            </a:r>
            <a:endParaRPr lang="el-GR" sz="2400" i="1" dirty="0"/>
          </a:p>
        </p:txBody>
      </p:sp>
    </p:spTree>
    <p:extLst>
      <p:ext uri="{BB962C8B-B14F-4D97-AF65-F5344CB8AC3E}">
        <p14:creationId xmlns:p14="http://schemas.microsoft.com/office/powerpoint/2010/main" val="3380959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Autofit/>
          </a:bodyPr>
          <a:lstStyle/>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 Croatia Hate speech against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Serbs,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Roma, Jews,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immigrants, homosexuals,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Women</a:t>
            </a:r>
            <a:r>
              <a:rPr lang="en-US" sz="2400">
                <a:effectLst/>
                <a:latin typeface="Calibri" panose="020F0502020204030204" pitchFamily="34" charset="0"/>
                <a:ea typeface="Calibri" panose="020F0502020204030204" pitchFamily="34" charset="0"/>
                <a:cs typeface="Times New Roman" panose="02020603050405020304" pitchFamily="18" charset="0"/>
              </a:rPr>
              <a:t>, colored </a:t>
            </a:r>
            <a:r>
              <a:rPr lang="en-US" sz="2400" dirty="0">
                <a:effectLst/>
                <a:latin typeface="Calibri" panose="020F0502020204030204" pitchFamily="34" charset="0"/>
                <a:ea typeface="Calibri" panose="020F0502020204030204" pitchFamily="34" charset="0"/>
                <a:cs typeface="Times New Roman" panose="02020603050405020304" pitchFamily="18" charset="0"/>
              </a:rPr>
              <a:t>people (Jammie Fox was subjected to racial slurs by two men while dinning at a restaurant at Dubrovnik)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Soccer teams, players, bosses</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N</a:t>
            </a:r>
            <a:r>
              <a:rPr lang="en-US" sz="2400" dirty="0">
                <a:effectLst/>
                <a:latin typeface="Calibri" panose="020F0502020204030204" pitchFamily="34" charset="0"/>
                <a:ea typeface="Calibri" panose="020F0502020204030204" pitchFamily="34" charset="0"/>
                <a:cs typeface="Times New Roman" panose="02020603050405020304" pitchFamily="18" charset="0"/>
              </a:rPr>
              <a:t>ot something new. Such speech was only used in private. </a:t>
            </a:r>
          </a:p>
          <a:p>
            <a:pPr algn="just">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Now</a:t>
            </a:r>
            <a:r>
              <a:rPr lang="en-US" sz="2400" dirty="0">
                <a:effectLst/>
                <a:latin typeface="Calibri" panose="020F0502020204030204" pitchFamily="34" charset="0"/>
                <a:ea typeface="Calibri" panose="020F0502020204030204" pitchFamily="34" charset="0"/>
                <a:cs typeface="Times New Roman" panose="02020603050405020304" pitchFamily="18" charset="0"/>
              </a:rPr>
              <a:t> such speech in the public arena.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2400" i="1" dirty="0"/>
          </a:p>
        </p:txBody>
      </p:sp>
    </p:spTree>
    <p:extLst>
      <p:ext uri="{BB962C8B-B14F-4D97-AF65-F5344CB8AC3E}">
        <p14:creationId xmlns:p14="http://schemas.microsoft.com/office/powerpoint/2010/main" val="1467917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Autofit/>
          </a:bodyPr>
          <a:lstStyle/>
          <a:p>
            <a:pPr marL="0" indent="0" algn="just">
              <a:lnSpc>
                <a:spcPct val="107000"/>
              </a:lnSpc>
              <a:spcAft>
                <a:spcPts val="8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Joint </a:t>
            </a:r>
            <a:r>
              <a:rPr lang="en-US" sz="2600" dirty="0" err="1">
                <a:effectLst/>
                <a:latin typeface="Calibri" panose="020F0502020204030204" pitchFamily="34" charset="0"/>
                <a:ea typeface="Calibri" panose="020F0502020204030204" pitchFamily="34" charset="0"/>
                <a:cs typeface="Times New Roman" panose="02020603050405020304" pitchFamily="18" charset="0"/>
              </a:rPr>
              <a:t>programme</a:t>
            </a:r>
            <a:r>
              <a:rPr lang="en-US" sz="2600" dirty="0">
                <a:effectLst/>
                <a:latin typeface="Calibri" panose="020F0502020204030204" pitchFamily="34" charset="0"/>
                <a:ea typeface="Calibri" panose="020F0502020204030204" pitchFamily="34" charset="0"/>
                <a:cs typeface="Times New Roman" panose="02020603050405020304" pitchFamily="18" charset="0"/>
              </a:rPr>
              <a:t> "Horizontal Facility for the Western Balkans and Turkey 2019-2022", building on the earlier Actions in the field of minority protection and promotion of rights of LGBTI persons, includes a new component related to promotion of diversity and equality covering the entire Western Balkan region. </a:t>
            </a:r>
          </a:p>
          <a:p>
            <a:pPr marL="0" indent="0" algn="just">
              <a:lnSpc>
                <a:spcPct val="107000"/>
              </a:lnSpc>
              <a:spcAft>
                <a:spcPts val="800"/>
              </a:spcAft>
              <a:buNone/>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The projects are set to place at the disposal of the region the expertise and/or recommendations from Council of Europe’s European Commission against Racism and Intolerance, those stemming from the Framework Convention for the Protection of National Minorities and in the field of Sexual Orientation and Gender Identity</a:t>
            </a:r>
            <a:endParaRPr lang="el-GR" i="1" dirty="0"/>
          </a:p>
        </p:txBody>
      </p:sp>
    </p:spTree>
    <p:extLst>
      <p:ext uri="{BB962C8B-B14F-4D97-AF65-F5344CB8AC3E}">
        <p14:creationId xmlns:p14="http://schemas.microsoft.com/office/powerpoint/2010/main" val="48126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lnSpcReduction="10000"/>
          </a:bodyPr>
          <a:lstStyle/>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Calibri" panose="020F0502020204030204" pitchFamily="34" charset="0"/>
                <a:ea typeface="Calibri" panose="020F0502020204030204" pitchFamily="34" charset="0"/>
                <a:cs typeface="Times New Roman" panose="02020603050405020304" pitchFamily="18" charset="0"/>
              </a:rPr>
              <a:t>Hate speech "public speech that expresses hate or encourages violence towards a person or group based on something such as race, religion, sex, or sexual orientation” </a:t>
            </a:r>
          </a:p>
          <a:p>
            <a:pPr marL="0" indent="0" algn="r">
              <a:buNone/>
            </a:pPr>
            <a:r>
              <a:rPr lang="en-US" sz="2800" i="1" dirty="0">
                <a:latin typeface="Calibri" panose="020F0502020204030204" pitchFamily="34" charset="0"/>
                <a:cs typeface="Times New Roman" panose="02020603050405020304" pitchFamily="18" charset="0"/>
              </a:rPr>
              <a:t>Cambridge Dictionary</a:t>
            </a: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Calibri" panose="020F0502020204030204" pitchFamily="34" charset="0"/>
                <a:ea typeface="Calibri" panose="020F0502020204030204" pitchFamily="34" charset="0"/>
                <a:cs typeface="Times New Roman" panose="02020603050405020304" pitchFamily="18" charset="0"/>
              </a:rPr>
              <a:t>Hate speech “… include communications of animosity or disparagement of an individual or a group on account of a group characteristic such as race,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colour</a:t>
            </a:r>
            <a:r>
              <a:rPr lang="en-US" sz="2800" dirty="0">
                <a:effectLst/>
                <a:latin typeface="Calibri" panose="020F0502020204030204" pitchFamily="34" charset="0"/>
                <a:ea typeface="Calibri" panose="020F0502020204030204" pitchFamily="34" charset="0"/>
                <a:cs typeface="Times New Roman" panose="02020603050405020304" pitchFamily="18" charset="0"/>
              </a:rPr>
              <a:t>, national origin, sex, disability, religion, or sexual orientation"</a:t>
            </a:r>
            <a:endParaRPr lang="en-US" sz="2800" i="1" dirty="0">
              <a:latin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1386013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126435"/>
            <a:ext cx="9707218" cy="5731565"/>
          </a:xfrm>
        </p:spPr>
        <p:txBody>
          <a:bodyPr>
            <a:noAutofit/>
          </a:bodyPr>
          <a:lstStyle/>
          <a:p>
            <a:pPr marL="0" indent="0" algn="just">
              <a:lnSpc>
                <a:spcPct val="107000"/>
              </a:lnSpc>
              <a:spcAft>
                <a:spcPts val="800"/>
              </a:spcAft>
              <a:buNone/>
            </a:pPr>
            <a:r>
              <a:rPr lang="en-US" sz="2600" dirty="0">
                <a:latin typeface="Calibri" panose="020F0502020204030204" pitchFamily="34" charset="0"/>
                <a:ea typeface="Calibri" panose="020F0502020204030204" pitchFamily="34" charset="0"/>
                <a:cs typeface="Times New Roman" panose="02020603050405020304" pitchFamily="18" charset="0"/>
              </a:rPr>
              <a:t>S</a:t>
            </a:r>
            <a:r>
              <a:rPr lang="en-US" sz="2600" dirty="0">
                <a:effectLst/>
                <a:latin typeface="Calibri" panose="020F0502020204030204" pitchFamily="34" charset="0"/>
                <a:ea typeface="Calibri" panose="020F0502020204030204" pitchFamily="34" charset="0"/>
                <a:cs typeface="Times New Roman" panose="02020603050405020304" pitchFamily="18" charset="0"/>
              </a:rPr>
              <a:t>pread of Covid-19 has created waves of fear, uncertainty, and anxiety across the globe – increase in hate speech. </a:t>
            </a:r>
          </a:p>
          <a:p>
            <a:pPr marL="0" indent="0" algn="just">
              <a:lnSpc>
                <a:spcPct val="107000"/>
              </a:lnSpc>
              <a:spcAft>
                <a:spcPts val="800"/>
              </a:spcAft>
              <a:buNone/>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“anti-foreigner sentiment has surged online and in the streets. Anti-Semitic conspiracy theories have spread and Covid-19 related anti-Muslim attacks have occurred. Governments have failed to acknowledge that racism is being spread on social media platforms, in media reports and via the statements of politicians. Many have used this pandemic as an opportunity to further entrench repressive measures and take advantage of their powers to </a:t>
            </a:r>
            <a:r>
              <a:rPr lang="en-US" sz="2600" dirty="0" err="1">
                <a:effectLst/>
                <a:latin typeface="Calibri" panose="020F0502020204030204" pitchFamily="34" charset="0"/>
                <a:ea typeface="Calibri" panose="020F0502020204030204" pitchFamily="34" charset="0"/>
                <a:cs typeface="Times New Roman" panose="02020603050405020304" pitchFamily="18" charset="0"/>
              </a:rPr>
              <a:t>catalyse</a:t>
            </a:r>
            <a:r>
              <a:rPr lang="en-US" sz="2600" dirty="0">
                <a:effectLst/>
                <a:latin typeface="Calibri" panose="020F0502020204030204" pitchFamily="34" charset="0"/>
                <a:ea typeface="Calibri" panose="020F0502020204030204" pitchFamily="34" charset="0"/>
                <a:cs typeface="Times New Roman" panose="02020603050405020304" pitchFamily="18" charset="0"/>
              </a:rPr>
              <a:t> hate  speech.”</a:t>
            </a:r>
            <a:r>
              <a:rPr lang="en-US" sz="2600" dirty="0">
                <a:latin typeface="Calibri" panose="020F0502020204030204" pitchFamily="34" charset="0"/>
                <a:ea typeface="Calibri" panose="020F0502020204030204" pitchFamily="34" charset="0"/>
                <a:cs typeface="Times New Roman" panose="02020603050405020304" pitchFamily="18" charset="0"/>
              </a:rPr>
              <a:t> </a:t>
            </a:r>
          </a:p>
          <a:p>
            <a:pPr marL="0" indent="0" algn="r">
              <a:lnSpc>
                <a:spcPct val="107000"/>
              </a:lnSpc>
              <a:spcAft>
                <a:spcPts val="800"/>
              </a:spcAft>
              <a:buNone/>
            </a:pP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UN Secretary-General, Antonio Guterres </a:t>
            </a:r>
            <a:endParaRPr lang="el-GR" dirty="0"/>
          </a:p>
        </p:txBody>
      </p:sp>
    </p:spTree>
    <p:extLst>
      <p:ext uri="{BB962C8B-B14F-4D97-AF65-F5344CB8AC3E}">
        <p14:creationId xmlns:p14="http://schemas.microsoft.com/office/powerpoint/2010/main" val="1875566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marL="0" indent="0">
              <a:buNone/>
            </a:pPr>
            <a:r>
              <a:rPr lang="en-US" sz="2800" i="1" dirty="0"/>
              <a:t>In Moldova </a:t>
            </a: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Hate speech and irresponsible language by politicians, clerics and journalists has worsened in Moldova as a result of the COVID-19 outbreak</a:t>
            </a:r>
          </a:p>
          <a:p>
            <a:pPr marL="0" indent="0">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800" i="1" dirty="0"/>
              <a:t>In Romania</a:t>
            </a:r>
          </a:p>
          <a:p>
            <a:r>
              <a:rPr lang="en-US" sz="2400" dirty="0"/>
              <a:t>Hungarians living in Romania are responsible for the pandemic that brought the Romanian healthcare system and economy to its knees because the Democratic Alliance of Hungarians in Romania (also known as RMDSZ) backs the Social Democratic Party (PSD)”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“Until we are able to gas them like the Nazis, the Roma will infect the nation:” </a:t>
            </a:r>
          </a:p>
          <a:p>
            <a:r>
              <a:rPr lang="en-US" sz="2400" dirty="0">
                <a:latin typeface="Calibri" panose="020F0502020204030204" pitchFamily="34" charset="0"/>
                <a:cs typeface="Times New Roman" panose="02020603050405020304" pitchFamily="18" charset="0"/>
              </a:rPr>
              <a:t>Viva </a:t>
            </a:r>
            <a:r>
              <a:rPr lang="en-US" sz="2400" dirty="0" err="1">
                <a:latin typeface="Calibri" panose="020F0502020204030204" pitchFamily="34" charset="0"/>
                <a:cs typeface="Times New Roman" panose="02020603050405020304" pitchFamily="18" charset="0"/>
              </a:rPr>
              <a:t>Antonescu</a:t>
            </a:r>
            <a:endParaRPr lang="el-GR" sz="2400" dirty="0"/>
          </a:p>
        </p:txBody>
      </p:sp>
    </p:spTree>
    <p:extLst>
      <p:ext uri="{BB962C8B-B14F-4D97-AF65-F5344CB8AC3E}">
        <p14:creationId xmlns:p14="http://schemas.microsoft.com/office/powerpoint/2010/main" val="317619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marL="0" indent="0">
              <a:buNone/>
            </a:pPr>
            <a:r>
              <a:rPr lang="en-US" sz="2800" i="1" dirty="0"/>
              <a:t>In B</a:t>
            </a:r>
            <a:r>
              <a:rPr lang="en-US" sz="2800" i="1" dirty="0">
                <a:latin typeface="Calibri" panose="020F0502020204030204" pitchFamily="34" charset="0"/>
                <a:cs typeface="Times New Roman" panose="02020603050405020304" pitchFamily="18" charset="0"/>
              </a:rPr>
              <a:t>ulgaria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Roma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neighbours</a:t>
            </a:r>
            <a:r>
              <a:rPr lang="en-US" sz="2400" dirty="0">
                <a:effectLst/>
                <a:latin typeface="Calibri" panose="020F0502020204030204" pitchFamily="34" charset="0"/>
                <a:ea typeface="Calibri" panose="020F0502020204030204" pitchFamily="34" charset="0"/>
                <a:cs typeface="Times New Roman" panose="02020603050405020304" pitchFamily="18" charset="0"/>
              </a:rPr>
              <a:t> called hotbeds of infection</a:t>
            </a:r>
          </a:p>
          <a:p>
            <a:r>
              <a:rPr lang="en-US" sz="2400" dirty="0">
                <a:latin typeface="Calibri" panose="020F0502020204030204" pitchFamily="34" charset="0"/>
                <a:ea typeface="Calibri" panose="020F0502020204030204" pitchFamily="34" charset="0"/>
                <a:cs typeface="Times New Roman" panose="02020603050405020304" pitchFamily="18" charset="0"/>
              </a:rPr>
              <a:t>A</a:t>
            </a:r>
            <a:r>
              <a:rPr lang="en-US" sz="2400" dirty="0">
                <a:effectLst/>
                <a:latin typeface="Calibri" panose="020F0502020204030204" pitchFamily="34" charset="0"/>
                <a:ea typeface="Calibri" panose="020F0502020204030204" pitchFamily="34" charset="0"/>
                <a:cs typeface="Times New Roman" panose="02020603050405020304" pitchFamily="18" charset="0"/>
              </a:rPr>
              <a:t>ctions of the far-right party VMRO-BND</a:t>
            </a:r>
          </a:p>
          <a:p>
            <a:r>
              <a:rPr lang="en-US" sz="2400" dirty="0">
                <a:latin typeface="Calibri" panose="020F0502020204030204" pitchFamily="34" charset="0"/>
                <a:ea typeface="Calibri" panose="020F0502020204030204" pitchFamily="34" charset="0"/>
                <a:cs typeface="Times New Roman" panose="02020603050405020304" pitchFamily="18" charset="0"/>
              </a:rPr>
              <a:t>Pm </a:t>
            </a:r>
            <a:r>
              <a:rPr lang="en-US" sz="2400" dirty="0">
                <a:effectLst/>
                <a:latin typeface="Calibri" panose="020F0502020204030204" pitchFamily="34" charset="0"/>
                <a:ea typeface="Calibri" panose="020F0502020204030204" pitchFamily="34" charset="0"/>
                <a:cs typeface="Times New Roman" panose="02020603050405020304" pitchFamily="18" charset="0"/>
              </a:rPr>
              <a:t>Boyko Borisov : Closure of entire Roma neighborhoods, churches should remain open for worshippers</a:t>
            </a:r>
          </a:p>
          <a:p>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two UN human rights experts called on the Government of Bulgaria to stop hate speech and racial discrimination against the Roma minority in its response to COVID-19, and halt police operations targeting Roma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neighbourhoods</a:t>
            </a:r>
            <a:r>
              <a:rPr lang="en-US" sz="2400" dirty="0">
                <a:effectLst/>
                <a:latin typeface="Calibri" panose="020F0502020204030204" pitchFamily="34" charset="0"/>
                <a:ea typeface="Calibri" panose="020F0502020204030204" pitchFamily="34" charset="0"/>
                <a:cs typeface="Times New Roman" panose="02020603050405020304" pitchFamily="18" charset="0"/>
              </a:rPr>
              <a:t> during the pandemic</a:t>
            </a:r>
          </a:p>
          <a:p>
            <a:pPr marL="0" indent="0">
              <a:buNone/>
            </a:pPr>
            <a:endParaRPr lang="el-GR" sz="2400" i="1" dirty="0"/>
          </a:p>
        </p:txBody>
      </p:sp>
    </p:spTree>
    <p:extLst>
      <p:ext uri="{BB962C8B-B14F-4D97-AF65-F5344CB8AC3E}">
        <p14:creationId xmlns:p14="http://schemas.microsoft.com/office/powerpoint/2010/main" val="964092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marL="0" indent="0" algn="just">
              <a:lnSpc>
                <a:spcPct val="107000"/>
              </a:lnSpc>
              <a:spcAft>
                <a:spcPts val="80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In North Macedonia</a:t>
            </a:r>
          </a:p>
          <a:p>
            <a:pPr algn="just">
              <a:lnSpc>
                <a:spcPct val="107000"/>
              </a:lnSpc>
              <a:spcAft>
                <a:spcPts val="800"/>
              </a:spcAft>
            </a:pPr>
            <a:r>
              <a:rPr lang="en-US" sz="2400" i="1" dirty="0"/>
              <a:t>Veles became the center of a global "fake news" scandal in 2016 after thousands of dubious stories were shared by more than 100 pro-Trump websites based in the town. </a:t>
            </a:r>
          </a:p>
          <a:p>
            <a:pPr algn="just">
              <a:lnSpc>
                <a:spcPct val="107000"/>
              </a:lnSpc>
              <a:spcAft>
                <a:spcPts val="800"/>
              </a:spcAft>
            </a:pPr>
            <a:r>
              <a:rPr lang="en-US" sz="2400" i="1" dirty="0"/>
              <a:t>International media organizations reported that the fake-news industry in Veles was run by tech-savvy teenagers. </a:t>
            </a:r>
          </a:p>
          <a:p>
            <a:pPr algn="just">
              <a:lnSpc>
                <a:spcPct val="107000"/>
              </a:lnSpc>
              <a:spcAft>
                <a:spcPts val="800"/>
              </a:spcAft>
            </a:pPr>
            <a:r>
              <a:rPr lang="en-US" sz="2400" i="1" dirty="0"/>
              <a:t>2018 report by the Organized Crime and Corruption Reporting Project (OCCRP) “Fake news project launched by a well-known Macedonian media attorney, </a:t>
            </a:r>
            <a:r>
              <a:rPr lang="en-US" sz="2400" i="1" dirty="0" err="1"/>
              <a:t>Trajche</a:t>
            </a:r>
            <a:r>
              <a:rPr lang="en-US" sz="2400" i="1" dirty="0"/>
              <a:t> </a:t>
            </a:r>
            <a:r>
              <a:rPr lang="en-US" sz="2400" i="1" dirty="0" err="1"/>
              <a:t>Arsov</a:t>
            </a:r>
            <a:r>
              <a:rPr lang="en-US" sz="2400" i="1" dirty="0"/>
              <a:t> and not by teenagers”</a:t>
            </a:r>
          </a:p>
          <a:p>
            <a:pPr algn="just">
              <a:lnSpc>
                <a:spcPct val="107000"/>
              </a:lnSpc>
              <a:spcAft>
                <a:spcPts val="800"/>
              </a:spcAft>
            </a:pPr>
            <a:endParaRPr lang="el-GR" sz="2400" i="1" dirty="0"/>
          </a:p>
        </p:txBody>
      </p:sp>
    </p:spTree>
    <p:extLst>
      <p:ext uri="{BB962C8B-B14F-4D97-AF65-F5344CB8AC3E}">
        <p14:creationId xmlns:p14="http://schemas.microsoft.com/office/powerpoint/2010/main" val="3168182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marL="0" indent="0">
              <a:buNone/>
            </a:pPr>
            <a:r>
              <a:rPr lang="en-US" sz="2800" dirty="0"/>
              <a:t>Clickbait operators in Veles are still  running a number of websites that target conservative Americans </a:t>
            </a:r>
          </a:p>
          <a:p>
            <a:pPr marL="0" indent="0">
              <a:buNone/>
            </a:pPr>
            <a:endParaRPr lang="en-US" sz="2800" i="1" dirty="0"/>
          </a:p>
          <a:p>
            <a:pPr marL="0" indent="0">
              <a:buNone/>
            </a:pPr>
            <a:r>
              <a:rPr lang="en-US" sz="2800" i="1" dirty="0"/>
              <a:t>“</a:t>
            </a:r>
            <a:r>
              <a:rPr lang="en-US" sz="2800" dirty="0"/>
              <a:t>We have no reason to suspect that the operators of these sites are motivated by anything other than financial gain. However, they continue to profit from, and possibly contribute to, polarization in America, with right-leaning individuals unwittingly consuming foreign-amplified content.”</a:t>
            </a:r>
          </a:p>
          <a:p>
            <a:pPr marL="0" indent="0" algn="r">
              <a:buNone/>
            </a:pPr>
            <a:r>
              <a:rPr lang="en-US" i="1" dirty="0"/>
              <a:t>Stanford Internet Observatory </a:t>
            </a:r>
          </a:p>
          <a:p>
            <a:pPr marL="0" indent="0">
              <a:buNone/>
            </a:pPr>
            <a:endParaRPr lang="en-US" sz="2800" i="1" dirty="0"/>
          </a:p>
        </p:txBody>
      </p:sp>
    </p:spTree>
    <p:extLst>
      <p:ext uri="{BB962C8B-B14F-4D97-AF65-F5344CB8AC3E}">
        <p14:creationId xmlns:p14="http://schemas.microsoft.com/office/powerpoint/2010/main" val="1667098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marL="0" indent="0" algn="just">
              <a:lnSpc>
                <a:spcPct val="107000"/>
              </a:lnSpc>
              <a:spcAft>
                <a:spcPts val="800"/>
              </a:spcAft>
              <a:buNone/>
            </a:pPr>
            <a:r>
              <a:rPr lang="en-US" sz="2600" i="1" dirty="0">
                <a:latin typeface="Calibri" panose="020F0502020204030204" pitchFamily="34" charset="0"/>
                <a:cs typeface="Times New Roman" panose="02020603050405020304" pitchFamily="18" charset="0"/>
              </a:rPr>
              <a:t>Pandemic in the Balkans</a:t>
            </a:r>
          </a:p>
          <a:p>
            <a:pPr algn="just">
              <a:lnSpc>
                <a:spcPct val="107000"/>
              </a:lnSpc>
              <a:spcAft>
                <a:spcPts val="800"/>
              </a:spcAft>
            </a:pPr>
            <a:r>
              <a:rPr lang="en-US" sz="2600" dirty="0">
                <a:latin typeface="Calibri" panose="020F0502020204030204" pitchFamily="34" charset="0"/>
                <a:cs typeface="Times New Roman" panose="02020603050405020304" pitchFamily="18" charset="0"/>
              </a:rPr>
              <a:t>Authoritarian drift in some countries, especially Serbia</a:t>
            </a:r>
          </a:p>
          <a:p>
            <a:pPr algn="just">
              <a:lnSpc>
                <a:spcPct val="107000"/>
              </a:lnSpc>
              <a:spcAft>
                <a:spcPts val="800"/>
              </a:spcAft>
            </a:pPr>
            <a:r>
              <a:rPr lang="en-US" sz="2600" dirty="0">
                <a:latin typeface="Calibri" panose="020F0502020204030204" pitchFamily="34" charset="0"/>
                <a:cs typeface="Times New Roman" panose="02020603050405020304" pitchFamily="18" charset="0"/>
              </a:rPr>
              <a:t>Anti western actors posing their own agenda</a:t>
            </a:r>
          </a:p>
          <a:p>
            <a:pPr algn="just">
              <a:lnSpc>
                <a:spcPct val="107000"/>
              </a:lnSpc>
              <a:spcAft>
                <a:spcPts val="800"/>
              </a:spcAft>
            </a:pPr>
            <a:r>
              <a:rPr lang="en-US" sz="2600" dirty="0">
                <a:latin typeface="Calibri" panose="020F0502020204030204" pitchFamily="34" charset="0"/>
                <a:cs typeface="Times New Roman" panose="02020603050405020304" pitchFamily="18" charset="0"/>
              </a:rPr>
              <a:t>Media under strict control of the governments, especially Serbia</a:t>
            </a:r>
          </a:p>
          <a:p>
            <a:pPr algn="just">
              <a:lnSpc>
                <a:spcPct val="107000"/>
              </a:lnSpc>
              <a:spcAft>
                <a:spcPts val="800"/>
              </a:spcAft>
            </a:pPr>
            <a:r>
              <a:rPr lang="en-US" sz="2600" dirty="0">
                <a:latin typeface="Calibri" panose="020F0502020204030204" pitchFamily="34" charset="0"/>
                <a:cs typeface="Times New Roman" panose="02020603050405020304" pitchFamily="18" charset="0"/>
              </a:rPr>
              <a:t>Lack of information. </a:t>
            </a:r>
          </a:p>
          <a:p>
            <a:pPr algn="just">
              <a:lnSpc>
                <a:spcPct val="107000"/>
              </a:lnSpc>
              <a:spcAft>
                <a:spcPts val="800"/>
              </a:spcAft>
            </a:pPr>
            <a:r>
              <a:rPr lang="en-US" sz="2600" dirty="0">
                <a:latin typeface="Calibri" panose="020F0502020204030204" pitchFamily="34" charset="0"/>
                <a:cs typeface="Times New Roman" panose="02020603050405020304" pitchFamily="18" charset="0"/>
              </a:rPr>
              <a:t>Misleading health information, consumer fraud, cybercrime and targeted disinformation campaigns have posed several potential risks to the citizens, their health and their trust in health authorities</a:t>
            </a:r>
            <a:endParaRPr lang="el-GR" sz="2800" dirty="0"/>
          </a:p>
        </p:txBody>
      </p:sp>
    </p:spTree>
    <p:extLst>
      <p:ext uri="{BB962C8B-B14F-4D97-AF65-F5344CB8AC3E}">
        <p14:creationId xmlns:p14="http://schemas.microsoft.com/office/powerpoint/2010/main" val="1035636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fontScale="92500" lnSpcReduction="10000"/>
          </a:bodyPr>
          <a:lstStyle/>
          <a:p>
            <a:pPr marL="0" indent="0" algn="just">
              <a:lnSpc>
                <a:spcPct val="107000"/>
              </a:lnSpc>
              <a:spcAft>
                <a:spcPts val="800"/>
              </a:spcAft>
              <a:buNone/>
            </a:pPr>
            <a:r>
              <a:rPr lang="en-US" sz="3000" i="1" dirty="0">
                <a:effectLst/>
                <a:latin typeface="Calibri" panose="020F0502020204030204" pitchFamily="34" charset="0"/>
                <a:ea typeface="Calibri" panose="020F0502020204030204" pitchFamily="34" charset="0"/>
                <a:cs typeface="Times New Roman" panose="02020603050405020304" pitchFamily="18" charset="0"/>
              </a:rPr>
              <a:t>The need for Fact checkers and Watchdogs </a:t>
            </a:r>
          </a:p>
          <a:p>
            <a:pPr marL="0" indent="0" algn="just">
              <a:lnSpc>
                <a:spcPct val="107000"/>
              </a:lnSpc>
              <a:spcAft>
                <a:spcPts val="800"/>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Four Western Balkans </a:t>
            </a:r>
            <a:r>
              <a:rPr lang="en-US" sz="3000" dirty="0" err="1">
                <a:latin typeface="Calibri" panose="020F0502020204030204" pitchFamily="34" charset="0"/>
                <a:ea typeface="Calibri" panose="020F0502020204030204" pitchFamily="34" charset="0"/>
                <a:cs typeface="Times New Roman" panose="02020603050405020304" pitchFamily="18" charset="0"/>
              </a:rPr>
              <a:t>organisations</a:t>
            </a:r>
            <a:r>
              <a:rPr lang="en-US" sz="3000" dirty="0">
                <a:latin typeface="Calibri" panose="020F0502020204030204" pitchFamily="34" charset="0"/>
                <a:ea typeface="Calibri" panose="020F0502020204030204" pitchFamily="34" charset="0"/>
                <a:cs typeface="Times New Roman" panose="02020603050405020304" pitchFamily="18" charset="0"/>
              </a:rPr>
              <a:t> contribute with Facebook’s Fact-Checking </a:t>
            </a:r>
            <a:r>
              <a:rPr lang="en-US" sz="3000" dirty="0" err="1">
                <a:latin typeface="Calibri" panose="020F0502020204030204" pitchFamily="34" charset="0"/>
                <a:ea typeface="Calibri" panose="020F0502020204030204" pitchFamily="34" charset="0"/>
                <a:cs typeface="Times New Roman" panose="02020603050405020304" pitchFamily="18" charset="0"/>
              </a:rPr>
              <a:t>Programme</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Raskrinkavanje.ba – Bosnia and Herzegovina</a:t>
            </a:r>
          </a:p>
          <a:p>
            <a:pPr algn="just">
              <a:lnSpc>
                <a:spcPct val="107000"/>
              </a:lnSpc>
              <a:spcAft>
                <a:spcPts val="80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Raskrinkavanje.me (Centre for Democratic Transition) – Montenegro</a:t>
            </a:r>
          </a:p>
          <a:p>
            <a:pPr algn="just">
              <a:lnSpc>
                <a:spcPct val="107000"/>
              </a:lnSpc>
              <a:spcAft>
                <a:spcPts val="80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Metamorphosis Foundation and </a:t>
            </a:r>
            <a:r>
              <a:rPr lang="en-US" sz="3000" dirty="0" err="1">
                <a:effectLst/>
                <a:latin typeface="Calibri" panose="020F0502020204030204" pitchFamily="34" charset="0"/>
                <a:ea typeface="Calibri" panose="020F0502020204030204" pitchFamily="34" charset="0"/>
                <a:cs typeface="Times New Roman" panose="02020603050405020304" pitchFamily="18" charset="0"/>
              </a:rPr>
              <a:t>Truthmeter</a:t>
            </a:r>
            <a:r>
              <a:rPr lang="en-US" sz="3000" dirty="0">
                <a:effectLst/>
                <a:latin typeface="Calibri" panose="020F0502020204030204" pitchFamily="34" charset="0"/>
                <a:ea typeface="Calibri" panose="020F0502020204030204" pitchFamily="34" charset="0"/>
                <a:cs typeface="Times New Roman" panose="02020603050405020304" pitchFamily="18" charset="0"/>
              </a:rPr>
              <a:t> – North Macedonia</a:t>
            </a:r>
          </a:p>
          <a:p>
            <a:pPr algn="just">
              <a:lnSpc>
                <a:spcPct val="107000"/>
              </a:lnSpc>
              <a:spcAft>
                <a:spcPts val="800"/>
              </a:spcAft>
            </a:pPr>
            <a:r>
              <a:rPr lang="en-US" sz="3000" dirty="0" err="1">
                <a:effectLst/>
                <a:latin typeface="Calibri" panose="020F0502020204030204" pitchFamily="34" charset="0"/>
                <a:ea typeface="Calibri" panose="020F0502020204030204" pitchFamily="34" charset="0"/>
                <a:cs typeface="Times New Roman" panose="02020603050405020304" pitchFamily="18" charset="0"/>
              </a:rPr>
              <a:t>Istinomer</a:t>
            </a:r>
            <a:r>
              <a:rPr lang="en-US" sz="3000" dirty="0">
                <a:effectLst/>
                <a:latin typeface="Calibri" panose="020F0502020204030204" pitchFamily="34" charset="0"/>
                <a:ea typeface="Calibri" panose="020F0502020204030204" pitchFamily="34" charset="0"/>
                <a:cs typeface="Times New Roman" panose="02020603050405020304" pitchFamily="18" charset="0"/>
              </a:rPr>
              <a:t> (Centre for research transparency and accountability) – Serbia</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2800" i="1" dirty="0"/>
          </a:p>
        </p:txBody>
      </p:sp>
    </p:spTree>
    <p:extLst>
      <p:ext uri="{BB962C8B-B14F-4D97-AF65-F5344CB8AC3E}">
        <p14:creationId xmlns:p14="http://schemas.microsoft.com/office/powerpoint/2010/main" val="177375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219200"/>
            <a:ext cx="9601200" cy="5459896"/>
          </a:xfrm>
        </p:spPr>
        <p:txBody>
          <a:bodyPr>
            <a:normAutofit/>
          </a:bodyPr>
          <a:lstStyle/>
          <a:p>
            <a:pPr marL="0" indent="0">
              <a:buNone/>
            </a:pPr>
            <a:r>
              <a:rPr lang="en-US" sz="2800" i="1" dirty="0"/>
              <a:t>Why it is so important to have watchdogs and fact checkers? </a:t>
            </a:r>
          </a:p>
          <a:p>
            <a:pPr marL="0" indent="0">
              <a:buNone/>
            </a:pPr>
            <a:endParaRPr lang="en-US" sz="2800" i="1" dirty="0"/>
          </a:p>
          <a:p>
            <a:r>
              <a:rPr lang="en-US" sz="2800" dirty="0"/>
              <a:t>Mainstream media reproduce or republish false stories. </a:t>
            </a:r>
          </a:p>
          <a:p>
            <a:r>
              <a:rPr lang="en-US" sz="2800" dirty="0"/>
              <a:t>Even if fact checkers do exist and they are doing their job very well, aren’t they in danger?</a:t>
            </a:r>
          </a:p>
          <a:p>
            <a:r>
              <a:rPr lang="en-US" sz="2800" dirty="0"/>
              <a:t>The case of Metamorphosis Foundation and the </a:t>
            </a:r>
            <a:r>
              <a:rPr lang="en-US" sz="2800" dirty="0">
                <a:hlinkClick r:id="rId2"/>
              </a:rPr>
              <a:t>www.lider.com.mk</a:t>
            </a:r>
            <a:endParaRPr lang="en-US" sz="2800" dirty="0"/>
          </a:p>
          <a:p>
            <a:r>
              <a:rPr lang="en-US" sz="2800" dirty="0"/>
              <a:t>“These are the people who delete content from Facebook in Macedonia!”</a:t>
            </a:r>
          </a:p>
          <a:p>
            <a:pPr marL="0" indent="0">
              <a:buNone/>
            </a:pPr>
            <a:endParaRPr lang="el-GR" sz="2800" i="1" dirty="0"/>
          </a:p>
        </p:txBody>
      </p:sp>
    </p:spTree>
    <p:extLst>
      <p:ext uri="{BB962C8B-B14F-4D97-AF65-F5344CB8AC3E}">
        <p14:creationId xmlns:p14="http://schemas.microsoft.com/office/powerpoint/2010/main" val="2752617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a:bodyPr>
          <a:lstStyle/>
          <a:p>
            <a:r>
              <a:rPr lang="en-US" sz="2800" dirty="0">
                <a:latin typeface="Calibri" panose="020F0502020204030204" pitchFamily="34" charset="0"/>
                <a:cs typeface="Times New Roman" panose="02020603050405020304" pitchFamily="18" charset="0"/>
              </a:rPr>
              <a:t>there is no international legal definition of hate speech, and the characterization of what is ‘hateful’ is controversial and disputed … the term hate speech is understood as any kind of communication in speech, writing or behavior, that attacks or uses pejorative or discriminatory language with reference to a person or a group on the basis of who they are, in other words, based on their religion, ethnicity, nationality, race, color, descent, gender or other identity factor. </a:t>
            </a:r>
          </a:p>
          <a:p>
            <a:r>
              <a:rPr lang="en-US" sz="2800" dirty="0">
                <a:latin typeface="Calibri" panose="020F0502020204030204" pitchFamily="34" charset="0"/>
                <a:cs typeface="Times New Roman" panose="02020603050405020304" pitchFamily="18" charset="0"/>
              </a:rPr>
              <a:t>This is often rooted in, and generates intolerance and hatred and, in certain contexts, can be demeaning and divisive.</a:t>
            </a:r>
          </a:p>
          <a:p>
            <a:pPr marL="0" indent="0" algn="r">
              <a:buNone/>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United Nations Strategy and Plan of Action on Hate Spe</a:t>
            </a:r>
            <a:r>
              <a:rPr lang="en-US" sz="1800" b="1" dirty="0">
                <a:effectLst/>
                <a:latin typeface="Calibri" panose="020F0502020204030204" pitchFamily="34" charset="0"/>
                <a:ea typeface="Calibri" panose="020F0502020204030204" pitchFamily="34" charset="0"/>
                <a:cs typeface="Times New Roman" panose="02020603050405020304" pitchFamily="18" charset="0"/>
              </a:rPr>
              <a:t>ech</a:t>
            </a:r>
            <a:r>
              <a:rPr lang="en-US" sz="2800" dirty="0">
                <a:latin typeface="Calibri" panose="020F0502020204030204" pitchFamily="34" charset="0"/>
                <a:cs typeface="Times New Roman" panose="02020603050405020304" pitchFamily="18" charset="0"/>
              </a:rPr>
              <a:t> </a:t>
            </a:r>
          </a:p>
          <a:p>
            <a:pPr marL="0" indent="0">
              <a:buNone/>
            </a:pPr>
            <a:endParaRPr lang="el-GR" sz="2800" i="1" dirty="0"/>
          </a:p>
        </p:txBody>
      </p:sp>
    </p:spTree>
    <p:extLst>
      <p:ext uri="{BB962C8B-B14F-4D97-AF65-F5344CB8AC3E}">
        <p14:creationId xmlns:p14="http://schemas.microsoft.com/office/powerpoint/2010/main" val="2822857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In 1993, in Rwanda, Hutu Power [political group]  founded a new radio station, Radio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Télévision</a:t>
            </a:r>
            <a:r>
              <a:rPr lang="en-US" sz="2800" dirty="0">
                <a:effectLst/>
                <a:latin typeface="Calibri" panose="020F0502020204030204" pitchFamily="34" charset="0"/>
                <a:ea typeface="Calibri" panose="020F0502020204030204" pitchFamily="34" charset="0"/>
                <a:cs typeface="Times New Roman" panose="02020603050405020304" pitchFamily="18" charset="0"/>
              </a:rPr>
              <a:t> Libre des Mille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Collines</a:t>
            </a:r>
            <a:r>
              <a:rPr lang="en-US" sz="2800" dirty="0">
                <a:effectLst/>
                <a:latin typeface="Calibri" panose="020F0502020204030204" pitchFamily="34" charset="0"/>
                <a:ea typeface="Calibri" panose="020F0502020204030204" pitchFamily="34" charset="0"/>
                <a:cs typeface="Times New Roman" panose="02020603050405020304" pitchFamily="18" charset="0"/>
              </a:rPr>
              <a:t> (RTLM) </a:t>
            </a:r>
            <a:r>
              <a:rPr lang="en-US" sz="2800" dirty="0">
                <a:latin typeface="Calibri" panose="020F0502020204030204" pitchFamily="34" charset="0"/>
                <a:ea typeface="Calibri" panose="020F0502020204030204" pitchFamily="34" charset="0"/>
                <a:cs typeface="Times New Roman" panose="02020603050405020304" pitchFamily="18" charset="0"/>
              </a:rPr>
              <a:t>for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 young adults </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As the start of the genocide approached, the RTLM broadcasts focused on their anti-Tutsi propaganda. </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They characterized the Tutsi as a dangerous enemy that wanted to seize the political power at the expense of Hutu. </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They labeled the Tutsi as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inyenzi</a:t>
            </a:r>
            <a:r>
              <a:rPr lang="en-US" sz="2800" dirty="0">
                <a:effectLst/>
                <a:latin typeface="Calibri" panose="020F0502020204030204" pitchFamily="34" charset="0"/>
                <a:ea typeface="Calibri" panose="020F0502020204030204" pitchFamily="34" charset="0"/>
                <a:cs typeface="Times New Roman" panose="02020603050405020304" pitchFamily="18" charset="0"/>
              </a:rPr>
              <a:t>, meaning non-human pests or cockroaches, which must be exterminated</a:t>
            </a:r>
          </a:p>
          <a:p>
            <a:pPr marL="0" indent="0">
              <a:buNone/>
            </a:pPr>
            <a:endParaRPr lang="el-GR" sz="2800" i="1" dirty="0"/>
          </a:p>
        </p:txBody>
      </p:sp>
    </p:spTree>
    <p:extLst>
      <p:ext uri="{BB962C8B-B14F-4D97-AF65-F5344CB8AC3E}">
        <p14:creationId xmlns:p14="http://schemas.microsoft.com/office/powerpoint/2010/main" val="145654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378226"/>
            <a:ext cx="9601200" cy="5141844"/>
          </a:xfrm>
        </p:spPr>
        <p:txBody>
          <a:bodyPr>
            <a:normAutofit fontScale="92500"/>
          </a:bodyPr>
          <a:lstStyle/>
          <a:p>
            <a:pPr marL="0" indent="0">
              <a:buNone/>
            </a:pPr>
            <a:r>
              <a:rPr lang="en-US" sz="2800" i="1" dirty="0">
                <a:latin typeface="Calibri" panose="020F0502020204030204" pitchFamily="34" charset="0"/>
                <a:cs typeface="Times New Roman" panose="02020603050405020304" pitchFamily="18" charset="0"/>
              </a:rPr>
              <a:t>What is fake news and how can you identify it? </a:t>
            </a:r>
          </a:p>
          <a:p>
            <a:endParaRPr lang="en-US" sz="2800" i="1"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we are defining “fake news” as those news stories that are false: the story itself is fabricated, with no verifiable facts, sources or quotes. </a:t>
            </a:r>
          </a:p>
          <a:p>
            <a:r>
              <a:rPr lang="en-US" sz="2800" dirty="0">
                <a:latin typeface="Calibri" panose="020F0502020204030204" pitchFamily="34" charset="0"/>
                <a:cs typeface="Times New Roman" panose="02020603050405020304" pitchFamily="18" charset="0"/>
              </a:rPr>
              <a:t>Sometimes these stories may be propaganda that is intentionally designed to mislead the reader, or may be designed as “clickbait” written for economic incentives (the writer profits on the number of people who click on the story). </a:t>
            </a:r>
          </a:p>
          <a:p>
            <a:r>
              <a:rPr lang="en-US" sz="2800" dirty="0">
                <a:latin typeface="Calibri" panose="020F0502020204030204" pitchFamily="34" charset="0"/>
                <a:cs typeface="Times New Roman" panose="02020603050405020304" pitchFamily="18" charset="0"/>
              </a:rPr>
              <a:t>In recent years, fake news stories have proliferated via social media, in part because they are so easily and quickly shared online</a:t>
            </a:r>
            <a:r>
              <a:rPr lang="en-US" sz="2800" i="1" dirty="0">
                <a:latin typeface="Calibri" panose="020F0502020204030204" pitchFamily="34" charset="0"/>
                <a:cs typeface="Times New Roman" panose="02020603050405020304" pitchFamily="18" charset="0"/>
              </a:rPr>
              <a:t>.</a:t>
            </a:r>
          </a:p>
          <a:p>
            <a:endParaRPr lang="en-US" sz="2800" i="1" dirty="0">
              <a:latin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1520786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a:bodyPr>
          <a:lstStyle/>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pic>
        <p:nvPicPr>
          <p:cNvPr id="4" name="Ηλεκτρονικά πολυμέσα 3" title="Fake News Generator: Who starts viral misinformation?  - BBC News">
            <a:hlinkClick r:id="" action="ppaction://media"/>
            <a:extLst>
              <a:ext uri="{FF2B5EF4-FFF2-40B4-BE49-F238E27FC236}">
                <a16:creationId xmlns:a16="http://schemas.microsoft.com/office/drawing/2014/main" id="{F56C530D-A3E0-44A9-A19E-BDDBE587C7B9}"/>
              </a:ext>
            </a:extLst>
          </p:cNvPr>
          <p:cNvPicPr>
            <a:picLocks noRot="1" noChangeAspect="1"/>
          </p:cNvPicPr>
          <p:nvPr>
            <a:videoFile r:link="rId1"/>
          </p:nvPr>
        </p:nvPicPr>
        <p:blipFill>
          <a:blip r:embed="rId3"/>
          <a:stretch>
            <a:fillRect/>
          </a:stretch>
        </p:blipFill>
        <p:spPr>
          <a:xfrm>
            <a:off x="1485716" y="1126435"/>
            <a:ext cx="9588684" cy="5393635"/>
          </a:xfrm>
          <a:prstGeom prst="rect">
            <a:avLst/>
          </a:prstGeom>
        </p:spPr>
      </p:pic>
    </p:spTree>
    <p:extLst>
      <p:ext uri="{BB962C8B-B14F-4D97-AF65-F5344CB8AC3E}">
        <p14:creationId xmlns:p14="http://schemas.microsoft.com/office/powerpoint/2010/main" val="361368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lnSpcReduction="10000"/>
          </a:bodyPr>
          <a:lstStyle/>
          <a:p>
            <a:pPr marL="0" indent="0" algn="just">
              <a:lnSpc>
                <a:spcPct val="107000"/>
              </a:lnSpc>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"Fake news" exists within a larger ecosystem of mis- and disinformation. </a:t>
            </a:r>
          </a:p>
          <a:p>
            <a:pPr marL="0" indent="0" algn="just">
              <a:lnSpc>
                <a:spcPct val="107000"/>
              </a:lnSpc>
              <a:spcAft>
                <a:spcPts val="800"/>
              </a:spcAft>
              <a:buNone/>
            </a:pP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Misinformation is false or inaccurate information that is mistakenly or inadvertently created or spread; the intent is not to deceive.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Disinformation is false information that is deliberately created and spread "in order to influence public opinion or obscure the truth"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178336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lnSpcReduction="10000"/>
          </a:bodyPr>
          <a:lstStyle/>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Misinformation and disinformation is directly related to who the author(s) is and the different reasons why it is created.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Someone wanting to make money, (teenagers in Veles, North Macedonia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Satirists who want to either make a point or entertain you, or both</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Poor or untrained journalists </a:t>
            </a:r>
          </a:p>
          <a:p>
            <a:pPr marL="342900" lvl="0" indent="-342900" algn="just">
              <a:lnSpc>
                <a:spcPct val="107000"/>
              </a:lnSpc>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Partisans who want to influence political beliefs and policy makers</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3706719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FC41-B8B8-4326-B798-804EBDF8FD10}"/>
              </a:ext>
            </a:extLst>
          </p:cNvPr>
          <p:cNvSpPr>
            <a:spLocks noGrp="1"/>
          </p:cNvSpPr>
          <p:nvPr>
            <p:ph type="title"/>
          </p:nvPr>
        </p:nvSpPr>
        <p:spPr>
          <a:xfrm>
            <a:off x="1371600" y="490330"/>
            <a:ext cx="9601200" cy="636105"/>
          </a:xfrm>
        </p:spPr>
        <p:txBody>
          <a:bodyPr>
            <a:normAutofit/>
          </a:bodyPr>
          <a:lstStyle/>
          <a:p>
            <a:pPr>
              <a:lnSpc>
                <a:spcPct val="100000"/>
              </a:lnSpc>
            </a:pPr>
            <a:r>
              <a:rPr lang="en-US" sz="2400" dirty="0"/>
              <a:t>Vlasidis, Hate Speech, Fake News in the Balkans, A first approach</a:t>
            </a:r>
            <a:endParaRPr lang="el-GR" sz="2400" dirty="0"/>
          </a:p>
        </p:txBody>
      </p:sp>
      <p:sp>
        <p:nvSpPr>
          <p:cNvPr id="3" name="Θέση περιεχομένου 2">
            <a:extLst>
              <a:ext uri="{FF2B5EF4-FFF2-40B4-BE49-F238E27FC236}">
                <a16:creationId xmlns:a16="http://schemas.microsoft.com/office/drawing/2014/main" id="{E414CD5C-E518-4027-AFF9-C40D3913F310}"/>
              </a:ext>
            </a:extLst>
          </p:cNvPr>
          <p:cNvSpPr>
            <a:spLocks noGrp="1"/>
          </p:cNvSpPr>
          <p:nvPr>
            <p:ph idx="1"/>
          </p:nvPr>
        </p:nvSpPr>
        <p:spPr>
          <a:xfrm>
            <a:off x="1371600" y="1643270"/>
            <a:ext cx="9601200" cy="4876800"/>
          </a:xfrm>
        </p:spPr>
        <p:txBody>
          <a:bodyPr>
            <a:normAutofit fontScale="92500" lnSpcReduction="10000"/>
          </a:bodyPr>
          <a:lstStyle/>
          <a:p>
            <a:pPr algn="just">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 the recent past, hate speech and fake news were on the service of the nationalist political groups. </a:t>
            </a:r>
          </a:p>
          <a:p>
            <a:pPr algn="just">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During the Yugoslav Wars (1991–2001), propaganda was widely used in the media of the Federal Republic of Yugoslavia, in Croatia and to an extent in Bosnian media and all of them use in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extensis</a:t>
            </a:r>
            <a:r>
              <a:rPr lang="en-US" sz="2800" dirty="0">
                <a:effectLst/>
                <a:latin typeface="Calibri" panose="020F0502020204030204" pitchFamily="34" charset="0"/>
                <a:ea typeface="Calibri" panose="020F0502020204030204" pitchFamily="34" charset="0"/>
                <a:cs typeface="Times New Roman" panose="02020603050405020304" pitchFamily="18" charset="0"/>
              </a:rPr>
              <a:t> the hate speech and spread fake news.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a:t>
            </a:r>
            <a:r>
              <a:rPr lang="en-US" sz="2800" dirty="0">
                <a:effectLst/>
                <a:latin typeface="Calibri" panose="020F0502020204030204" pitchFamily="34" charset="0"/>
                <a:ea typeface="Calibri" panose="020F0502020204030204" pitchFamily="34" charset="0"/>
                <a:cs typeface="Times New Roman" panose="02020603050405020304" pitchFamily="18" charset="0"/>
              </a:rPr>
              <a:t>ll sides used propaganda as a tool. </a:t>
            </a:r>
          </a:p>
          <a:p>
            <a:pPr algn="just">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Media in the former Yugoslavia was divided along ethnic lines and there were few independent voices who countered nationalist rhetoric.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800" i="1" dirty="0"/>
          </a:p>
        </p:txBody>
      </p:sp>
    </p:spTree>
    <p:extLst>
      <p:ext uri="{BB962C8B-B14F-4D97-AF65-F5344CB8AC3E}">
        <p14:creationId xmlns:p14="http://schemas.microsoft.com/office/powerpoint/2010/main" val="2881082870"/>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124</TotalTime>
  <Words>2237</Words>
  <Application>Microsoft Office PowerPoint</Application>
  <PresentationFormat>Ευρεία οθόνη</PresentationFormat>
  <Paragraphs>146</Paragraphs>
  <Slides>27</Slides>
  <Notes>0</Notes>
  <HiddenSlides>0</HiddenSlides>
  <MMClips>3</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Calibri</vt:lpstr>
      <vt:lpstr>Franklin Gothic Book</vt:lpstr>
      <vt:lpstr>Symbol</vt:lpstr>
      <vt:lpstr>Περικοπή</vt:lpstr>
      <vt:lpstr> Hate Speech, Fake News in the Balkans  A first approach </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lpstr>Vlasidis, Hate Speech, Fake News in the Balkans, A first approach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Hate Speech, Fake News in the Balkans  A first approach </dc:title>
  <dc:creator>Vlasis Vlasidis</dc:creator>
  <cp:lastModifiedBy>Vlasis Vlasidis</cp:lastModifiedBy>
  <cp:revision>16</cp:revision>
  <dcterms:created xsi:type="dcterms:W3CDTF">2020-11-21T13:50:25Z</dcterms:created>
  <dcterms:modified xsi:type="dcterms:W3CDTF">2020-11-21T15:55:21Z</dcterms:modified>
</cp:coreProperties>
</file>