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23"/>
  </p:notesMasterIdLst>
  <p:handoutMasterIdLst>
    <p:handoutMasterId r:id="rId24"/>
  </p:handoutMasterIdLst>
  <p:sldIdLst>
    <p:sldId id="329" r:id="rId2"/>
    <p:sldId id="296" r:id="rId3"/>
    <p:sldId id="297" r:id="rId4"/>
    <p:sldId id="301" r:id="rId5"/>
    <p:sldId id="303" r:id="rId6"/>
    <p:sldId id="304" r:id="rId7"/>
    <p:sldId id="305" r:id="rId8"/>
    <p:sldId id="306" r:id="rId9"/>
    <p:sldId id="307" r:id="rId10"/>
    <p:sldId id="309" r:id="rId11"/>
    <p:sldId id="310" r:id="rId12"/>
    <p:sldId id="311" r:id="rId13"/>
    <p:sldId id="317" r:id="rId14"/>
    <p:sldId id="318" r:id="rId15"/>
    <p:sldId id="319" r:id="rId16"/>
    <p:sldId id="320" r:id="rId17"/>
    <p:sldId id="321" r:id="rId18"/>
    <p:sldId id="326" r:id="rId19"/>
    <p:sldId id="327" r:id="rId20"/>
    <p:sldId id="328" r:id="rId21"/>
    <p:sldId id="29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985" autoAdjust="0"/>
  </p:normalViewPr>
  <p:slideViewPr>
    <p:cSldViewPr snapToGrid="0">
      <p:cViewPr varScale="1">
        <p:scale>
          <a:sx n="68" d="100"/>
          <a:sy n="68" d="100"/>
        </p:scale>
        <p:origin x="1572"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07E7D-315A-4E51-9CA5-8880E977CBEE}" type="doc">
      <dgm:prSet loTypeId="urn:microsoft.com/office/officeart/2005/8/layout/vProcess5" loCatId="process" qsTypeId="urn:microsoft.com/office/officeart/2005/8/quickstyle/simple1" qsCatId="simple" csTypeId="urn:microsoft.com/office/officeart/2005/8/colors/colorful2" csCatId="colorful" phldr="1"/>
      <dgm:spPr/>
    </dgm:pt>
    <dgm:pt modelId="{D8BA9AC1-BC0D-484A-98E1-617BEC78B331}">
      <dgm:prSet phldrT="[Text]" custT="1"/>
      <dgm:spPr/>
      <dgm:t>
        <a:bodyPr/>
        <a:lstStyle/>
        <a:p>
          <a:pPr algn="l"/>
          <a:r>
            <a:rPr lang="el-GR" sz="2800" dirty="0"/>
            <a:t>Νέα αγορά / νέο προϊόν</a:t>
          </a:r>
          <a:endParaRPr lang="en-US" sz="2800" dirty="0"/>
        </a:p>
      </dgm:t>
    </dgm:pt>
    <dgm:pt modelId="{931DF576-0D3F-40AC-931B-BB5F7A559988}" type="parTrans" cxnId="{D80FF9AB-7418-4D51-BE27-A6B22DB66517}">
      <dgm:prSet/>
      <dgm:spPr/>
      <dgm:t>
        <a:bodyPr/>
        <a:lstStyle/>
        <a:p>
          <a:endParaRPr lang="en-US"/>
        </a:p>
      </dgm:t>
    </dgm:pt>
    <dgm:pt modelId="{3B3483A2-DED4-4D0C-B14B-345EBD896F59}" type="sibTrans" cxnId="{D80FF9AB-7418-4D51-BE27-A6B22DB66517}">
      <dgm:prSet/>
      <dgm:spPr/>
      <dgm:t>
        <a:bodyPr/>
        <a:lstStyle/>
        <a:p>
          <a:endParaRPr lang="en-US"/>
        </a:p>
      </dgm:t>
    </dgm:pt>
    <dgm:pt modelId="{EAD95042-BCF5-4DB2-B683-4A4C35BCED42}">
      <dgm:prSet phldrT="[Text]" custT="1"/>
      <dgm:spPr/>
      <dgm:t>
        <a:bodyPr/>
        <a:lstStyle/>
        <a:p>
          <a:r>
            <a:rPr lang="el-GR" sz="2800" dirty="0"/>
            <a:t>Στρατηγικές συμμαχίες</a:t>
          </a:r>
          <a:endParaRPr lang="en-US" sz="2800" dirty="0"/>
        </a:p>
      </dgm:t>
    </dgm:pt>
    <dgm:pt modelId="{80AED503-D4BE-474E-BE04-D3EA5A6CCF2D}" type="parTrans" cxnId="{52F6D5ED-623F-4F69-A1C8-438CB62B6733}">
      <dgm:prSet/>
      <dgm:spPr/>
      <dgm:t>
        <a:bodyPr/>
        <a:lstStyle/>
        <a:p>
          <a:endParaRPr lang="en-US"/>
        </a:p>
      </dgm:t>
    </dgm:pt>
    <dgm:pt modelId="{C6F79725-7E3F-4ED6-8E39-765BD4274C8C}" type="sibTrans" cxnId="{52F6D5ED-623F-4F69-A1C8-438CB62B6733}">
      <dgm:prSet/>
      <dgm:spPr/>
      <dgm:t>
        <a:bodyPr/>
        <a:lstStyle/>
        <a:p>
          <a:endParaRPr lang="en-US"/>
        </a:p>
      </dgm:t>
    </dgm:pt>
    <dgm:pt modelId="{265599F7-2BC3-4AA2-B264-4B8B04FD0E17}">
      <dgm:prSet phldrT="[Text]" custT="1"/>
      <dgm:spPr/>
      <dgm:t>
        <a:bodyPr/>
        <a:lstStyle/>
        <a:p>
          <a:r>
            <a:rPr lang="el-GR" sz="2800" dirty="0"/>
            <a:t>Μείωση/έλεγχος κινδύνων</a:t>
          </a:r>
          <a:endParaRPr lang="en-US" sz="2800" dirty="0"/>
        </a:p>
      </dgm:t>
    </dgm:pt>
    <dgm:pt modelId="{CBD379C8-B313-4B6A-9BB8-7A165803092E}" type="parTrans" cxnId="{5C3F1F25-5DE8-4704-95AE-57DB6522F19B}">
      <dgm:prSet/>
      <dgm:spPr/>
      <dgm:t>
        <a:bodyPr/>
        <a:lstStyle/>
        <a:p>
          <a:endParaRPr lang="en-US"/>
        </a:p>
      </dgm:t>
    </dgm:pt>
    <dgm:pt modelId="{B66EE2B3-8ED6-4611-92CB-9AB7F7CCC0E3}" type="sibTrans" cxnId="{5C3F1F25-5DE8-4704-95AE-57DB6522F19B}">
      <dgm:prSet/>
      <dgm:spPr/>
      <dgm:t>
        <a:bodyPr/>
        <a:lstStyle/>
        <a:p>
          <a:endParaRPr lang="en-US"/>
        </a:p>
      </dgm:t>
    </dgm:pt>
    <dgm:pt modelId="{670C5647-23D4-443E-8D31-315B0309AFCC}" type="pres">
      <dgm:prSet presAssocID="{51A07E7D-315A-4E51-9CA5-8880E977CBEE}" presName="outerComposite" presStyleCnt="0">
        <dgm:presLayoutVars>
          <dgm:chMax val="5"/>
          <dgm:dir/>
          <dgm:resizeHandles val="exact"/>
        </dgm:presLayoutVars>
      </dgm:prSet>
      <dgm:spPr/>
    </dgm:pt>
    <dgm:pt modelId="{B1E05995-7B00-48BB-B321-4E3E9A5F40A3}" type="pres">
      <dgm:prSet presAssocID="{51A07E7D-315A-4E51-9CA5-8880E977CBEE}" presName="dummyMaxCanvas" presStyleCnt="0">
        <dgm:presLayoutVars/>
      </dgm:prSet>
      <dgm:spPr/>
    </dgm:pt>
    <dgm:pt modelId="{EA9E1B45-D144-4BA7-8E7C-A3D6CC2EECD0}" type="pres">
      <dgm:prSet presAssocID="{51A07E7D-315A-4E51-9CA5-8880E977CBEE}" presName="ThreeNodes_1" presStyleLbl="node1" presStyleIdx="0" presStyleCnt="3" custScaleY="78819">
        <dgm:presLayoutVars>
          <dgm:bulletEnabled val="1"/>
        </dgm:presLayoutVars>
      </dgm:prSet>
      <dgm:spPr/>
    </dgm:pt>
    <dgm:pt modelId="{FCBED4FC-C4EB-41D3-B8CB-386200080A32}" type="pres">
      <dgm:prSet presAssocID="{51A07E7D-315A-4E51-9CA5-8880E977CBEE}" presName="ThreeNodes_2" presStyleLbl="node1" presStyleIdx="1" presStyleCnt="3" custScaleY="78819">
        <dgm:presLayoutVars>
          <dgm:bulletEnabled val="1"/>
        </dgm:presLayoutVars>
      </dgm:prSet>
      <dgm:spPr/>
    </dgm:pt>
    <dgm:pt modelId="{4D1AA93B-9392-4845-AE61-3A09C2614D4B}" type="pres">
      <dgm:prSet presAssocID="{51A07E7D-315A-4E51-9CA5-8880E977CBEE}" presName="ThreeNodes_3" presStyleLbl="node1" presStyleIdx="2" presStyleCnt="3" custScaleY="78819">
        <dgm:presLayoutVars>
          <dgm:bulletEnabled val="1"/>
        </dgm:presLayoutVars>
      </dgm:prSet>
      <dgm:spPr/>
    </dgm:pt>
    <dgm:pt modelId="{E833F83C-C4B0-4262-9250-B218F1157CF7}" type="pres">
      <dgm:prSet presAssocID="{51A07E7D-315A-4E51-9CA5-8880E977CBEE}" presName="ThreeConn_1-2" presStyleLbl="fgAccFollowNode1" presStyleIdx="0" presStyleCnt="2">
        <dgm:presLayoutVars>
          <dgm:bulletEnabled val="1"/>
        </dgm:presLayoutVars>
      </dgm:prSet>
      <dgm:spPr/>
    </dgm:pt>
    <dgm:pt modelId="{829BA8BD-3BAF-46AE-AEE0-7599E087276A}" type="pres">
      <dgm:prSet presAssocID="{51A07E7D-315A-4E51-9CA5-8880E977CBEE}" presName="ThreeConn_2-3" presStyleLbl="fgAccFollowNode1" presStyleIdx="1" presStyleCnt="2">
        <dgm:presLayoutVars>
          <dgm:bulletEnabled val="1"/>
        </dgm:presLayoutVars>
      </dgm:prSet>
      <dgm:spPr/>
    </dgm:pt>
    <dgm:pt modelId="{302B0240-34F3-4ED3-A313-045141AD14FA}" type="pres">
      <dgm:prSet presAssocID="{51A07E7D-315A-4E51-9CA5-8880E977CBEE}" presName="ThreeNodes_1_text" presStyleLbl="node1" presStyleIdx="2" presStyleCnt="3">
        <dgm:presLayoutVars>
          <dgm:bulletEnabled val="1"/>
        </dgm:presLayoutVars>
      </dgm:prSet>
      <dgm:spPr/>
    </dgm:pt>
    <dgm:pt modelId="{394A92F8-332F-4382-822D-955D2D5C9E3E}" type="pres">
      <dgm:prSet presAssocID="{51A07E7D-315A-4E51-9CA5-8880E977CBEE}" presName="ThreeNodes_2_text" presStyleLbl="node1" presStyleIdx="2" presStyleCnt="3">
        <dgm:presLayoutVars>
          <dgm:bulletEnabled val="1"/>
        </dgm:presLayoutVars>
      </dgm:prSet>
      <dgm:spPr/>
    </dgm:pt>
    <dgm:pt modelId="{AF893B9F-1FF4-4D70-AA8E-17B29A2A7739}" type="pres">
      <dgm:prSet presAssocID="{51A07E7D-315A-4E51-9CA5-8880E977CBEE}" presName="ThreeNodes_3_text" presStyleLbl="node1" presStyleIdx="2" presStyleCnt="3">
        <dgm:presLayoutVars>
          <dgm:bulletEnabled val="1"/>
        </dgm:presLayoutVars>
      </dgm:prSet>
      <dgm:spPr/>
    </dgm:pt>
  </dgm:ptLst>
  <dgm:cxnLst>
    <dgm:cxn modelId="{EF2BB515-4F66-4F0E-9048-D9A4AA177D90}" type="presOf" srcId="{265599F7-2BC3-4AA2-B264-4B8B04FD0E17}" destId="{4D1AA93B-9392-4845-AE61-3A09C2614D4B}" srcOrd="0" destOrd="0" presId="urn:microsoft.com/office/officeart/2005/8/layout/vProcess5"/>
    <dgm:cxn modelId="{3D7D8D1B-7EB4-4395-B576-722F4FEB5E90}" type="presOf" srcId="{C6F79725-7E3F-4ED6-8E39-765BD4274C8C}" destId="{829BA8BD-3BAF-46AE-AEE0-7599E087276A}" srcOrd="0" destOrd="0" presId="urn:microsoft.com/office/officeart/2005/8/layout/vProcess5"/>
    <dgm:cxn modelId="{5C3F1F25-5DE8-4704-95AE-57DB6522F19B}" srcId="{51A07E7D-315A-4E51-9CA5-8880E977CBEE}" destId="{265599F7-2BC3-4AA2-B264-4B8B04FD0E17}" srcOrd="2" destOrd="0" parTransId="{CBD379C8-B313-4B6A-9BB8-7A165803092E}" sibTransId="{B66EE2B3-8ED6-4611-92CB-9AB7F7CCC0E3}"/>
    <dgm:cxn modelId="{E5E6642C-EB5C-43AB-AD4E-6C2CDD5E92B1}" type="presOf" srcId="{D8BA9AC1-BC0D-484A-98E1-617BEC78B331}" destId="{302B0240-34F3-4ED3-A313-045141AD14FA}" srcOrd="1" destOrd="0" presId="urn:microsoft.com/office/officeart/2005/8/layout/vProcess5"/>
    <dgm:cxn modelId="{8CD81F6C-306D-4F46-92ED-2EA4AF24F847}" type="presOf" srcId="{51A07E7D-315A-4E51-9CA5-8880E977CBEE}" destId="{670C5647-23D4-443E-8D31-315B0309AFCC}" srcOrd="0" destOrd="0" presId="urn:microsoft.com/office/officeart/2005/8/layout/vProcess5"/>
    <dgm:cxn modelId="{7E2DDE50-7831-45CE-ACBA-0BE955A9FA6E}" type="presOf" srcId="{D8BA9AC1-BC0D-484A-98E1-617BEC78B331}" destId="{EA9E1B45-D144-4BA7-8E7C-A3D6CC2EECD0}" srcOrd="0" destOrd="0" presId="urn:microsoft.com/office/officeart/2005/8/layout/vProcess5"/>
    <dgm:cxn modelId="{7A20A198-ACF2-4618-B9E7-4317B253F33D}" type="presOf" srcId="{EAD95042-BCF5-4DB2-B683-4A4C35BCED42}" destId="{394A92F8-332F-4382-822D-955D2D5C9E3E}" srcOrd="1" destOrd="0" presId="urn:microsoft.com/office/officeart/2005/8/layout/vProcess5"/>
    <dgm:cxn modelId="{D80FF9AB-7418-4D51-BE27-A6B22DB66517}" srcId="{51A07E7D-315A-4E51-9CA5-8880E977CBEE}" destId="{D8BA9AC1-BC0D-484A-98E1-617BEC78B331}" srcOrd="0" destOrd="0" parTransId="{931DF576-0D3F-40AC-931B-BB5F7A559988}" sibTransId="{3B3483A2-DED4-4D0C-B14B-345EBD896F59}"/>
    <dgm:cxn modelId="{3CDCC8C3-90D7-4CCF-9838-3C39D97A907E}" type="presOf" srcId="{EAD95042-BCF5-4DB2-B683-4A4C35BCED42}" destId="{FCBED4FC-C4EB-41D3-B8CB-386200080A32}" srcOrd="0" destOrd="0" presId="urn:microsoft.com/office/officeart/2005/8/layout/vProcess5"/>
    <dgm:cxn modelId="{15CC2EE0-2A2F-41A8-9ADB-39895BB61639}" type="presOf" srcId="{265599F7-2BC3-4AA2-B264-4B8B04FD0E17}" destId="{AF893B9F-1FF4-4D70-AA8E-17B29A2A7739}" srcOrd="1" destOrd="0" presId="urn:microsoft.com/office/officeart/2005/8/layout/vProcess5"/>
    <dgm:cxn modelId="{52F6D5ED-623F-4F69-A1C8-438CB62B6733}" srcId="{51A07E7D-315A-4E51-9CA5-8880E977CBEE}" destId="{EAD95042-BCF5-4DB2-B683-4A4C35BCED42}" srcOrd="1" destOrd="0" parTransId="{80AED503-D4BE-474E-BE04-D3EA5A6CCF2D}" sibTransId="{C6F79725-7E3F-4ED6-8E39-765BD4274C8C}"/>
    <dgm:cxn modelId="{981B64F4-55CD-4EB0-AA87-626CF4111550}" type="presOf" srcId="{3B3483A2-DED4-4D0C-B14B-345EBD896F59}" destId="{E833F83C-C4B0-4262-9250-B218F1157CF7}" srcOrd="0" destOrd="0" presId="urn:microsoft.com/office/officeart/2005/8/layout/vProcess5"/>
    <dgm:cxn modelId="{8E6EC5C3-163F-412C-927C-21A5375421F9}" type="presParOf" srcId="{670C5647-23D4-443E-8D31-315B0309AFCC}" destId="{B1E05995-7B00-48BB-B321-4E3E9A5F40A3}" srcOrd="0" destOrd="0" presId="urn:microsoft.com/office/officeart/2005/8/layout/vProcess5"/>
    <dgm:cxn modelId="{DFDD3D3C-6459-4E2D-BE5A-67316D348CE7}" type="presParOf" srcId="{670C5647-23D4-443E-8D31-315B0309AFCC}" destId="{EA9E1B45-D144-4BA7-8E7C-A3D6CC2EECD0}" srcOrd="1" destOrd="0" presId="urn:microsoft.com/office/officeart/2005/8/layout/vProcess5"/>
    <dgm:cxn modelId="{871BB183-A3FD-4069-9222-12A96A373AFD}" type="presParOf" srcId="{670C5647-23D4-443E-8D31-315B0309AFCC}" destId="{FCBED4FC-C4EB-41D3-B8CB-386200080A32}" srcOrd="2" destOrd="0" presId="urn:microsoft.com/office/officeart/2005/8/layout/vProcess5"/>
    <dgm:cxn modelId="{FC2CB59E-E0DD-4372-8DE3-F44738670CA8}" type="presParOf" srcId="{670C5647-23D4-443E-8D31-315B0309AFCC}" destId="{4D1AA93B-9392-4845-AE61-3A09C2614D4B}" srcOrd="3" destOrd="0" presId="urn:microsoft.com/office/officeart/2005/8/layout/vProcess5"/>
    <dgm:cxn modelId="{1C070D37-7760-457D-A608-4C132DB8C6F3}" type="presParOf" srcId="{670C5647-23D4-443E-8D31-315B0309AFCC}" destId="{E833F83C-C4B0-4262-9250-B218F1157CF7}" srcOrd="4" destOrd="0" presId="urn:microsoft.com/office/officeart/2005/8/layout/vProcess5"/>
    <dgm:cxn modelId="{384E1200-F9F0-4389-894B-CCC8517F74FC}" type="presParOf" srcId="{670C5647-23D4-443E-8D31-315B0309AFCC}" destId="{829BA8BD-3BAF-46AE-AEE0-7599E087276A}" srcOrd="5" destOrd="0" presId="urn:microsoft.com/office/officeart/2005/8/layout/vProcess5"/>
    <dgm:cxn modelId="{151D449F-0A57-4CAC-B4B7-4D642A578BC6}" type="presParOf" srcId="{670C5647-23D4-443E-8D31-315B0309AFCC}" destId="{302B0240-34F3-4ED3-A313-045141AD14FA}" srcOrd="6" destOrd="0" presId="urn:microsoft.com/office/officeart/2005/8/layout/vProcess5"/>
    <dgm:cxn modelId="{24FCB74B-4297-45BB-A74D-B3BD14F06797}" type="presParOf" srcId="{670C5647-23D4-443E-8D31-315B0309AFCC}" destId="{394A92F8-332F-4382-822D-955D2D5C9E3E}" srcOrd="7" destOrd="0" presId="urn:microsoft.com/office/officeart/2005/8/layout/vProcess5"/>
    <dgm:cxn modelId="{42AE9F5D-94B5-4466-9376-BEE554AABE6D}" type="presParOf" srcId="{670C5647-23D4-443E-8D31-315B0309AFCC}" destId="{AF893B9F-1FF4-4D70-AA8E-17B29A2A773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07E7D-315A-4E51-9CA5-8880E977CBEE}" type="doc">
      <dgm:prSet loTypeId="urn:microsoft.com/office/officeart/2005/8/layout/process4" loCatId="process" qsTypeId="urn:microsoft.com/office/officeart/2005/8/quickstyle/simple1" qsCatId="simple" csTypeId="urn:microsoft.com/office/officeart/2005/8/colors/colorful2" csCatId="colorful" phldr="1"/>
      <dgm:spPr/>
    </dgm:pt>
    <dgm:pt modelId="{EAD95042-BCF5-4DB2-B683-4A4C35BCED42}">
      <dgm:prSet phldrT="[Text]" custT="1"/>
      <dgm:spPr/>
      <dgm:t>
        <a:bodyPr/>
        <a:lstStyle/>
        <a:p>
          <a:r>
            <a:rPr lang="el-GR" sz="2800" dirty="0"/>
            <a:t>Στρατηγικές συμμαχίες</a:t>
          </a:r>
          <a:endParaRPr lang="en-US" sz="2800" dirty="0"/>
        </a:p>
      </dgm:t>
    </dgm:pt>
    <dgm:pt modelId="{80AED503-D4BE-474E-BE04-D3EA5A6CCF2D}" type="parTrans" cxnId="{52F6D5ED-623F-4F69-A1C8-438CB62B6733}">
      <dgm:prSet/>
      <dgm:spPr/>
      <dgm:t>
        <a:bodyPr/>
        <a:lstStyle/>
        <a:p>
          <a:endParaRPr lang="en-US"/>
        </a:p>
      </dgm:t>
    </dgm:pt>
    <dgm:pt modelId="{C6F79725-7E3F-4ED6-8E39-765BD4274C8C}" type="sibTrans" cxnId="{52F6D5ED-623F-4F69-A1C8-438CB62B6733}">
      <dgm:prSet/>
      <dgm:spPr/>
      <dgm:t>
        <a:bodyPr/>
        <a:lstStyle/>
        <a:p>
          <a:endParaRPr lang="en-US"/>
        </a:p>
      </dgm:t>
    </dgm:pt>
    <dgm:pt modelId="{265599F7-2BC3-4AA2-B264-4B8B04FD0E17}">
      <dgm:prSet phldrT="[Text]" custT="1"/>
      <dgm:spPr/>
      <dgm:t>
        <a:bodyPr/>
        <a:lstStyle/>
        <a:p>
          <a:r>
            <a:rPr lang="el-GR" sz="2800" dirty="0"/>
            <a:t>Απόκτηση γνώσεων και εμπειρίας</a:t>
          </a:r>
          <a:endParaRPr lang="en-US" sz="2800" dirty="0"/>
        </a:p>
      </dgm:t>
    </dgm:pt>
    <dgm:pt modelId="{CBD379C8-B313-4B6A-9BB8-7A165803092E}" type="parTrans" cxnId="{5C3F1F25-5DE8-4704-95AE-57DB6522F19B}">
      <dgm:prSet/>
      <dgm:spPr/>
      <dgm:t>
        <a:bodyPr/>
        <a:lstStyle/>
        <a:p>
          <a:endParaRPr lang="en-US"/>
        </a:p>
      </dgm:t>
    </dgm:pt>
    <dgm:pt modelId="{B66EE2B3-8ED6-4611-92CB-9AB7F7CCC0E3}" type="sibTrans" cxnId="{5C3F1F25-5DE8-4704-95AE-57DB6522F19B}">
      <dgm:prSet/>
      <dgm:spPr/>
      <dgm:t>
        <a:bodyPr/>
        <a:lstStyle/>
        <a:p>
          <a:endParaRPr lang="en-US"/>
        </a:p>
      </dgm:t>
    </dgm:pt>
    <dgm:pt modelId="{5CF044B7-6361-45E0-B4E9-A38CE683A669}" type="pres">
      <dgm:prSet presAssocID="{51A07E7D-315A-4E51-9CA5-8880E977CBEE}" presName="Name0" presStyleCnt="0">
        <dgm:presLayoutVars>
          <dgm:dir/>
          <dgm:animLvl val="lvl"/>
          <dgm:resizeHandles val="exact"/>
        </dgm:presLayoutVars>
      </dgm:prSet>
      <dgm:spPr/>
    </dgm:pt>
    <dgm:pt modelId="{A9285CF6-0CF4-469B-B6A8-E1A724CA2362}" type="pres">
      <dgm:prSet presAssocID="{265599F7-2BC3-4AA2-B264-4B8B04FD0E17}" presName="boxAndChildren" presStyleCnt="0"/>
      <dgm:spPr/>
    </dgm:pt>
    <dgm:pt modelId="{15E90E97-1F46-48C0-B1F7-5C463CCC71DE}" type="pres">
      <dgm:prSet presAssocID="{265599F7-2BC3-4AA2-B264-4B8B04FD0E17}" presName="parentTextBox" presStyleLbl="node1" presStyleIdx="0" presStyleCnt="2"/>
      <dgm:spPr/>
    </dgm:pt>
    <dgm:pt modelId="{EA651194-253E-46D5-928C-73BBB90BB84F}" type="pres">
      <dgm:prSet presAssocID="{C6F79725-7E3F-4ED6-8E39-765BD4274C8C}" presName="sp" presStyleCnt="0"/>
      <dgm:spPr/>
    </dgm:pt>
    <dgm:pt modelId="{2DEBAD14-1A97-4B87-ABAE-E28199A6C916}" type="pres">
      <dgm:prSet presAssocID="{EAD95042-BCF5-4DB2-B683-4A4C35BCED42}" presName="arrowAndChildren" presStyleCnt="0"/>
      <dgm:spPr/>
    </dgm:pt>
    <dgm:pt modelId="{CBFD05E3-3093-4CBF-9CB9-4F4603D9CE28}" type="pres">
      <dgm:prSet presAssocID="{EAD95042-BCF5-4DB2-B683-4A4C35BCED42}" presName="parentTextArrow" presStyleLbl="node1" presStyleIdx="1" presStyleCnt="2" custLinFactNeighborX="-1065" custLinFactNeighborY="-28698"/>
      <dgm:spPr/>
    </dgm:pt>
  </dgm:ptLst>
  <dgm:cxnLst>
    <dgm:cxn modelId="{0D76210D-5FDE-440B-8A47-D5E96686C374}" type="presOf" srcId="{EAD95042-BCF5-4DB2-B683-4A4C35BCED42}" destId="{CBFD05E3-3093-4CBF-9CB9-4F4603D9CE28}" srcOrd="0" destOrd="0" presId="urn:microsoft.com/office/officeart/2005/8/layout/process4"/>
    <dgm:cxn modelId="{5C3F1F25-5DE8-4704-95AE-57DB6522F19B}" srcId="{51A07E7D-315A-4E51-9CA5-8880E977CBEE}" destId="{265599F7-2BC3-4AA2-B264-4B8B04FD0E17}" srcOrd="1" destOrd="0" parTransId="{CBD379C8-B313-4B6A-9BB8-7A165803092E}" sibTransId="{B66EE2B3-8ED6-4611-92CB-9AB7F7CCC0E3}"/>
    <dgm:cxn modelId="{21BCFB34-FA56-4E85-AB31-87CD76C651CE}" type="presOf" srcId="{265599F7-2BC3-4AA2-B264-4B8B04FD0E17}" destId="{15E90E97-1F46-48C0-B1F7-5C463CCC71DE}" srcOrd="0" destOrd="0" presId="urn:microsoft.com/office/officeart/2005/8/layout/process4"/>
    <dgm:cxn modelId="{18A550C0-A1BC-4701-9039-8290C5E38E66}" type="presOf" srcId="{51A07E7D-315A-4E51-9CA5-8880E977CBEE}" destId="{5CF044B7-6361-45E0-B4E9-A38CE683A669}" srcOrd="0" destOrd="0" presId="urn:microsoft.com/office/officeart/2005/8/layout/process4"/>
    <dgm:cxn modelId="{52F6D5ED-623F-4F69-A1C8-438CB62B6733}" srcId="{51A07E7D-315A-4E51-9CA5-8880E977CBEE}" destId="{EAD95042-BCF5-4DB2-B683-4A4C35BCED42}" srcOrd="0" destOrd="0" parTransId="{80AED503-D4BE-474E-BE04-D3EA5A6CCF2D}" sibTransId="{C6F79725-7E3F-4ED6-8E39-765BD4274C8C}"/>
    <dgm:cxn modelId="{2DAA7A1C-315E-40EA-855A-ECDCE7199B1C}" type="presParOf" srcId="{5CF044B7-6361-45E0-B4E9-A38CE683A669}" destId="{A9285CF6-0CF4-469B-B6A8-E1A724CA2362}" srcOrd="0" destOrd="0" presId="urn:microsoft.com/office/officeart/2005/8/layout/process4"/>
    <dgm:cxn modelId="{9CF34112-5318-4209-9731-17EA3B4E0437}" type="presParOf" srcId="{A9285CF6-0CF4-469B-B6A8-E1A724CA2362}" destId="{15E90E97-1F46-48C0-B1F7-5C463CCC71DE}" srcOrd="0" destOrd="0" presId="urn:microsoft.com/office/officeart/2005/8/layout/process4"/>
    <dgm:cxn modelId="{41B3DDDB-4545-41CC-A859-2126F868410A}" type="presParOf" srcId="{5CF044B7-6361-45E0-B4E9-A38CE683A669}" destId="{EA651194-253E-46D5-928C-73BBB90BB84F}" srcOrd="1" destOrd="0" presId="urn:microsoft.com/office/officeart/2005/8/layout/process4"/>
    <dgm:cxn modelId="{452B404C-8FFE-4D8B-8BA1-7F7A726D15D5}" type="presParOf" srcId="{5CF044B7-6361-45E0-B4E9-A38CE683A669}" destId="{2DEBAD14-1A97-4B87-ABAE-E28199A6C916}" srcOrd="2" destOrd="0" presId="urn:microsoft.com/office/officeart/2005/8/layout/process4"/>
    <dgm:cxn modelId="{871C04D4-EB28-4FF9-A034-F8520820B312}" type="presParOf" srcId="{2DEBAD14-1A97-4B87-ABAE-E28199A6C916}" destId="{CBFD05E3-3093-4CBF-9CB9-4F4603D9CE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B763B-A73B-43F0-9637-42B0FA878315}" type="doc">
      <dgm:prSet loTypeId="urn:microsoft.com/office/officeart/2005/8/layout/hierarchy2" loCatId="hierarchy" qsTypeId="urn:microsoft.com/office/officeart/2005/8/quickstyle/simple1" qsCatId="simple" csTypeId="urn:microsoft.com/office/officeart/2005/8/colors/colorful1#36" csCatId="colorful" phldr="1"/>
      <dgm:spPr/>
      <dgm:t>
        <a:bodyPr/>
        <a:lstStyle/>
        <a:p>
          <a:endParaRPr lang="en-US"/>
        </a:p>
      </dgm:t>
    </dgm:pt>
    <dgm:pt modelId="{7E2DF2FC-E4AA-4CE0-A7E6-391A0564EA48}">
      <dgm:prSet/>
      <dgm:spPr/>
      <dgm:t>
        <a:bodyPr/>
        <a:lstStyle/>
        <a:p>
          <a:pPr rtl="0"/>
          <a:r>
            <a:rPr lang="el-GR" dirty="0"/>
            <a:t>Έρευνα και ανάπτυξη</a:t>
          </a:r>
          <a:endParaRPr lang="en-US" dirty="0"/>
        </a:p>
      </dgm:t>
    </dgm:pt>
    <dgm:pt modelId="{62BB578A-F3F8-4906-AF3B-DB0CA7CF4EF3}" type="parTrans" cxnId="{33745960-88C2-4EC4-8C31-CFA722BB89ED}">
      <dgm:prSet/>
      <dgm:spPr/>
      <dgm:t>
        <a:bodyPr/>
        <a:lstStyle/>
        <a:p>
          <a:endParaRPr lang="en-US"/>
        </a:p>
      </dgm:t>
    </dgm:pt>
    <dgm:pt modelId="{70023A93-DCB3-40E4-9A62-1F9419E8122A}" type="sibTrans" cxnId="{33745960-88C2-4EC4-8C31-CFA722BB89ED}">
      <dgm:prSet/>
      <dgm:spPr/>
      <dgm:t>
        <a:bodyPr/>
        <a:lstStyle/>
        <a:p>
          <a:endParaRPr lang="en-US"/>
        </a:p>
      </dgm:t>
    </dgm:pt>
    <dgm:pt modelId="{3F68FDD8-8DD9-413B-84DE-F87DFCC93B84}">
      <dgm:prSet/>
      <dgm:spPr/>
      <dgm:t>
        <a:bodyPr/>
        <a:lstStyle/>
        <a:p>
          <a:pPr rtl="0"/>
          <a:r>
            <a:rPr lang="el-GR" dirty="0"/>
            <a:t>Σχεδιασμός</a:t>
          </a:r>
          <a:endParaRPr lang="en-US" dirty="0"/>
        </a:p>
      </dgm:t>
    </dgm:pt>
    <dgm:pt modelId="{69DF2762-E2D3-479A-98C7-205527D76BE5}" type="parTrans" cxnId="{2248EBC1-8B3A-4C24-A9D2-4D6B10EE81CB}">
      <dgm:prSet/>
      <dgm:spPr/>
      <dgm:t>
        <a:bodyPr/>
        <a:lstStyle/>
        <a:p>
          <a:endParaRPr lang="en-US"/>
        </a:p>
      </dgm:t>
    </dgm:pt>
    <dgm:pt modelId="{949E0934-FF26-4963-99BE-80993C3D2817}" type="sibTrans" cxnId="{2248EBC1-8B3A-4C24-A9D2-4D6B10EE81CB}">
      <dgm:prSet/>
      <dgm:spPr/>
      <dgm:t>
        <a:bodyPr/>
        <a:lstStyle/>
        <a:p>
          <a:endParaRPr lang="en-US"/>
        </a:p>
      </dgm:t>
    </dgm:pt>
    <dgm:pt modelId="{CCE9A6F0-60FC-4922-B43F-C849637E935C}">
      <dgm:prSet/>
      <dgm:spPr/>
      <dgm:t>
        <a:bodyPr/>
        <a:lstStyle/>
        <a:p>
          <a:pPr rtl="0"/>
          <a:r>
            <a:rPr lang="el-GR" dirty="0"/>
            <a:t>Παραγωγή</a:t>
          </a:r>
          <a:endParaRPr lang="en-US" dirty="0"/>
        </a:p>
      </dgm:t>
    </dgm:pt>
    <dgm:pt modelId="{C0DD1103-B8D6-499E-949D-CE6187933D72}" type="parTrans" cxnId="{15FF73B3-4FE6-4BB4-82F7-831741E649F0}">
      <dgm:prSet/>
      <dgm:spPr/>
      <dgm:t>
        <a:bodyPr/>
        <a:lstStyle/>
        <a:p>
          <a:endParaRPr lang="en-US"/>
        </a:p>
      </dgm:t>
    </dgm:pt>
    <dgm:pt modelId="{5C67FFBF-C1BE-40CB-A2F2-15F0DE6BC406}" type="sibTrans" cxnId="{15FF73B3-4FE6-4BB4-82F7-831741E649F0}">
      <dgm:prSet/>
      <dgm:spPr/>
      <dgm:t>
        <a:bodyPr/>
        <a:lstStyle/>
        <a:p>
          <a:endParaRPr lang="en-US"/>
        </a:p>
      </dgm:t>
    </dgm:pt>
    <dgm:pt modelId="{2F32D198-A650-492C-B107-351EC6DFEDAC}">
      <dgm:prSet/>
      <dgm:spPr/>
      <dgm:t>
        <a:bodyPr/>
        <a:lstStyle/>
        <a:p>
          <a:pPr rtl="0"/>
          <a:r>
            <a:rPr lang="el-GR" dirty="0"/>
            <a:t>Μάρκετινγκ</a:t>
          </a:r>
          <a:endParaRPr lang="en-US" dirty="0"/>
        </a:p>
      </dgm:t>
    </dgm:pt>
    <dgm:pt modelId="{763D6BB9-7AEF-4BE4-899F-8CD8E931D1CB}" type="parTrans" cxnId="{283EB201-FBCD-4F21-9231-4856D235FA83}">
      <dgm:prSet/>
      <dgm:spPr/>
      <dgm:t>
        <a:bodyPr/>
        <a:lstStyle/>
        <a:p>
          <a:endParaRPr lang="en-US"/>
        </a:p>
      </dgm:t>
    </dgm:pt>
    <dgm:pt modelId="{3267FFDC-7DB0-4636-BAB2-4299BF44A57B}" type="sibTrans" cxnId="{283EB201-FBCD-4F21-9231-4856D235FA83}">
      <dgm:prSet/>
      <dgm:spPr/>
      <dgm:t>
        <a:bodyPr/>
        <a:lstStyle/>
        <a:p>
          <a:endParaRPr lang="en-US"/>
        </a:p>
      </dgm:t>
    </dgm:pt>
    <dgm:pt modelId="{9C3CB05B-403D-4FA6-97DD-4D3B89E0DD69}">
      <dgm:prSet/>
      <dgm:spPr/>
      <dgm:t>
        <a:bodyPr/>
        <a:lstStyle/>
        <a:p>
          <a:pPr rtl="0"/>
          <a:r>
            <a:rPr lang="el-GR" dirty="0"/>
            <a:t>Διανομή</a:t>
          </a:r>
          <a:endParaRPr lang="en-US" dirty="0"/>
        </a:p>
      </dgm:t>
    </dgm:pt>
    <dgm:pt modelId="{B9EFCEE2-6801-4286-B07E-CF0E553F039E}" type="parTrans" cxnId="{0D40648A-97DB-42FD-A8C2-C698C322A6E4}">
      <dgm:prSet/>
      <dgm:spPr/>
      <dgm:t>
        <a:bodyPr/>
        <a:lstStyle/>
        <a:p>
          <a:endParaRPr lang="en-US"/>
        </a:p>
      </dgm:t>
    </dgm:pt>
    <dgm:pt modelId="{057CEB5B-2E0A-4A4E-AC76-3FE2C93F876C}" type="sibTrans" cxnId="{0D40648A-97DB-42FD-A8C2-C698C322A6E4}">
      <dgm:prSet/>
      <dgm:spPr/>
      <dgm:t>
        <a:bodyPr/>
        <a:lstStyle/>
        <a:p>
          <a:endParaRPr lang="en-US"/>
        </a:p>
      </dgm:t>
    </dgm:pt>
    <dgm:pt modelId="{7E8F0B6A-6714-4DFF-AAC2-16E242E57AFD}">
      <dgm:prSet/>
      <dgm:spPr/>
      <dgm:t>
        <a:bodyPr/>
        <a:lstStyle/>
        <a:p>
          <a:pPr rtl="0"/>
          <a:r>
            <a:rPr lang="el-GR" dirty="0"/>
            <a:t>Ολοκληρωμένες συμμαχίες</a:t>
          </a:r>
          <a:endParaRPr lang="en-US" dirty="0"/>
        </a:p>
      </dgm:t>
    </dgm:pt>
    <dgm:pt modelId="{6C6C60B9-15D7-4DA9-9C29-8BACDF5CBA12}" type="parTrans" cxnId="{1141BCF6-6F06-463D-908F-4FFE0A578807}">
      <dgm:prSet/>
      <dgm:spPr/>
      <dgm:t>
        <a:bodyPr/>
        <a:lstStyle/>
        <a:p>
          <a:endParaRPr lang="en-US"/>
        </a:p>
      </dgm:t>
    </dgm:pt>
    <dgm:pt modelId="{FC57C4F2-CF87-476B-8D50-736446B81B4C}" type="sibTrans" cxnId="{1141BCF6-6F06-463D-908F-4FFE0A578807}">
      <dgm:prSet/>
      <dgm:spPr/>
      <dgm:t>
        <a:bodyPr/>
        <a:lstStyle/>
        <a:p>
          <a:endParaRPr lang="en-US"/>
        </a:p>
      </dgm:t>
    </dgm:pt>
    <dgm:pt modelId="{A4E1CEAD-7A09-4809-9011-42CE504DAC62}" type="pres">
      <dgm:prSet presAssocID="{1C6B763B-A73B-43F0-9637-42B0FA878315}" presName="diagram" presStyleCnt="0">
        <dgm:presLayoutVars>
          <dgm:chPref val="1"/>
          <dgm:dir/>
          <dgm:animOne val="branch"/>
          <dgm:animLvl val="lvl"/>
          <dgm:resizeHandles val="exact"/>
        </dgm:presLayoutVars>
      </dgm:prSet>
      <dgm:spPr/>
    </dgm:pt>
    <dgm:pt modelId="{4C85D05C-FFEC-4634-A006-2C0032A22881}" type="pres">
      <dgm:prSet presAssocID="{7E8F0B6A-6714-4DFF-AAC2-16E242E57AFD}" presName="root1" presStyleCnt="0"/>
      <dgm:spPr/>
    </dgm:pt>
    <dgm:pt modelId="{0EDE610F-6742-4859-B24C-4C73C001FC5F}" type="pres">
      <dgm:prSet presAssocID="{7E8F0B6A-6714-4DFF-AAC2-16E242E57AFD}" presName="LevelOneTextNode" presStyleLbl="node0" presStyleIdx="0" presStyleCnt="1" custScaleX="198019">
        <dgm:presLayoutVars>
          <dgm:chPref val="3"/>
        </dgm:presLayoutVars>
      </dgm:prSet>
      <dgm:spPr/>
    </dgm:pt>
    <dgm:pt modelId="{C16F0FC8-5B5E-4E3E-AB45-7896BBE523E8}" type="pres">
      <dgm:prSet presAssocID="{7E8F0B6A-6714-4DFF-AAC2-16E242E57AFD}" presName="level2hierChild" presStyleCnt="0"/>
      <dgm:spPr/>
    </dgm:pt>
    <dgm:pt modelId="{897B7964-8E9F-4F29-93E5-F991DC5F3D32}" type="pres">
      <dgm:prSet presAssocID="{62BB578A-F3F8-4906-AF3B-DB0CA7CF4EF3}" presName="conn2-1" presStyleLbl="parChTrans1D2" presStyleIdx="0" presStyleCnt="5"/>
      <dgm:spPr/>
    </dgm:pt>
    <dgm:pt modelId="{FD7A02B6-A06F-4A9F-906D-F051966B20EF}" type="pres">
      <dgm:prSet presAssocID="{62BB578A-F3F8-4906-AF3B-DB0CA7CF4EF3}" presName="connTx" presStyleLbl="parChTrans1D2" presStyleIdx="0" presStyleCnt="5"/>
      <dgm:spPr/>
    </dgm:pt>
    <dgm:pt modelId="{15744A0D-BA1E-4944-9FD2-7B17CB012398}" type="pres">
      <dgm:prSet presAssocID="{7E2DF2FC-E4AA-4CE0-A7E6-391A0564EA48}" presName="root2" presStyleCnt="0"/>
      <dgm:spPr/>
    </dgm:pt>
    <dgm:pt modelId="{628B290C-167D-4601-BBD8-8A34E710E03C}" type="pres">
      <dgm:prSet presAssocID="{7E2DF2FC-E4AA-4CE0-A7E6-391A0564EA48}" presName="LevelTwoTextNode" presStyleLbl="node2" presStyleIdx="0" presStyleCnt="5" custScaleX="211977">
        <dgm:presLayoutVars>
          <dgm:chPref val="3"/>
        </dgm:presLayoutVars>
      </dgm:prSet>
      <dgm:spPr/>
    </dgm:pt>
    <dgm:pt modelId="{AD911CED-08B0-4D42-BB4A-04CA4A125674}" type="pres">
      <dgm:prSet presAssocID="{7E2DF2FC-E4AA-4CE0-A7E6-391A0564EA48}" presName="level3hierChild" presStyleCnt="0"/>
      <dgm:spPr/>
    </dgm:pt>
    <dgm:pt modelId="{07531544-6C73-47C4-8563-6896255BF1C8}" type="pres">
      <dgm:prSet presAssocID="{69DF2762-E2D3-479A-98C7-205527D76BE5}" presName="conn2-1" presStyleLbl="parChTrans1D2" presStyleIdx="1" presStyleCnt="5"/>
      <dgm:spPr/>
    </dgm:pt>
    <dgm:pt modelId="{215A3DE2-A8AE-4739-A9C8-FCB46A1BA9D1}" type="pres">
      <dgm:prSet presAssocID="{69DF2762-E2D3-479A-98C7-205527D76BE5}" presName="connTx" presStyleLbl="parChTrans1D2" presStyleIdx="1" presStyleCnt="5"/>
      <dgm:spPr/>
    </dgm:pt>
    <dgm:pt modelId="{1D1387CB-9803-4848-9814-EA1660267374}" type="pres">
      <dgm:prSet presAssocID="{3F68FDD8-8DD9-413B-84DE-F87DFCC93B84}" presName="root2" presStyleCnt="0"/>
      <dgm:spPr/>
    </dgm:pt>
    <dgm:pt modelId="{E8860423-6A29-4DAC-88E8-FCD0B89DC64C}" type="pres">
      <dgm:prSet presAssocID="{3F68FDD8-8DD9-413B-84DE-F87DFCC93B84}" presName="LevelTwoTextNode" presStyleLbl="node2" presStyleIdx="1" presStyleCnt="5" custScaleX="211977">
        <dgm:presLayoutVars>
          <dgm:chPref val="3"/>
        </dgm:presLayoutVars>
      </dgm:prSet>
      <dgm:spPr/>
    </dgm:pt>
    <dgm:pt modelId="{F169371E-E7BD-4499-803B-0416F0C94B1E}" type="pres">
      <dgm:prSet presAssocID="{3F68FDD8-8DD9-413B-84DE-F87DFCC93B84}" presName="level3hierChild" presStyleCnt="0"/>
      <dgm:spPr/>
    </dgm:pt>
    <dgm:pt modelId="{75FB2EB0-9FD7-4D82-8FA6-88722BBB6679}" type="pres">
      <dgm:prSet presAssocID="{C0DD1103-B8D6-499E-949D-CE6187933D72}" presName="conn2-1" presStyleLbl="parChTrans1D2" presStyleIdx="2" presStyleCnt="5"/>
      <dgm:spPr/>
    </dgm:pt>
    <dgm:pt modelId="{E2C8B4A4-9437-4165-85F0-B869F2808A6A}" type="pres">
      <dgm:prSet presAssocID="{C0DD1103-B8D6-499E-949D-CE6187933D72}" presName="connTx" presStyleLbl="parChTrans1D2" presStyleIdx="2" presStyleCnt="5"/>
      <dgm:spPr/>
    </dgm:pt>
    <dgm:pt modelId="{08F2E472-E640-448E-A47F-599854412B34}" type="pres">
      <dgm:prSet presAssocID="{CCE9A6F0-60FC-4922-B43F-C849637E935C}" presName="root2" presStyleCnt="0"/>
      <dgm:spPr/>
    </dgm:pt>
    <dgm:pt modelId="{E0F7510E-1611-4BE7-A092-DBA8E880C53B}" type="pres">
      <dgm:prSet presAssocID="{CCE9A6F0-60FC-4922-B43F-C849637E935C}" presName="LevelTwoTextNode" presStyleLbl="node2" presStyleIdx="2" presStyleCnt="5" custScaleX="211977">
        <dgm:presLayoutVars>
          <dgm:chPref val="3"/>
        </dgm:presLayoutVars>
      </dgm:prSet>
      <dgm:spPr/>
    </dgm:pt>
    <dgm:pt modelId="{670F9431-BC00-4A93-A418-647D860ED856}" type="pres">
      <dgm:prSet presAssocID="{CCE9A6F0-60FC-4922-B43F-C849637E935C}" presName="level3hierChild" presStyleCnt="0"/>
      <dgm:spPr/>
    </dgm:pt>
    <dgm:pt modelId="{B3B53CA0-F458-416E-A1EA-9996C81EA8D5}" type="pres">
      <dgm:prSet presAssocID="{763D6BB9-7AEF-4BE4-899F-8CD8E931D1CB}" presName="conn2-1" presStyleLbl="parChTrans1D2" presStyleIdx="3" presStyleCnt="5"/>
      <dgm:spPr/>
    </dgm:pt>
    <dgm:pt modelId="{609F5511-FB6E-4EAD-B29C-4CD0C2C97C19}" type="pres">
      <dgm:prSet presAssocID="{763D6BB9-7AEF-4BE4-899F-8CD8E931D1CB}" presName="connTx" presStyleLbl="parChTrans1D2" presStyleIdx="3" presStyleCnt="5"/>
      <dgm:spPr/>
    </dgm:pt>
    <dgm:pt modelId="{1682B829-327E-4587-8141-149B11C51B7B}" type="pres">
      <dgm:prSet presAssocID="{2F32D198-A650-492C-B107-351EC6DFEDAC}" presName="root2" presStyleCnt="0"/>
      <dgm:spPr/>
    </dgm:pt>
    <dgm:pt modelId="{9AEDC700-B35D-497F-B07D-338BF37F3216}" type="pres">
      <dgm:prSet presAssocID="{2F32D198-A650-492C-B107-351EC6DFEDAC}" presName="LevelTwoTextNode" presStyleLbl="node2" presStyleIdx="3" presStyleCnt="5" custScaleX="211977">
        <dgm:presLayoutVars>
          <dgm:chPref val="3"/>
        </dgm:presLayoutVars>
      </dgm:prSet>
      <dgm:spPr/>
    </dgm:pt>
    <dgm:pt modelId="{4B747FD1-DA04-4632-9C93-E504FFB51360}" type="pres">
      <dgm:prSet presAssocID="{2F32D198-A650-492C-B107-351EC6DFEDAC}" presName="level3hierChild" presStyleCnt="0"/>
      <dgm:spPr/>
    </dgm:pt>
    <dgm:pt modelId="{7034C976-44FE-47DF-8AA8-206ABCFBD3A7}" type="pres">
      <dgm:prSet presAssocID="{B9EFCEE2-6801-4286-B07E-CF0E553F039E}" presName="conn2-1" presStyleLbl="parChTrans1D2" presStyleIdx="4" presStyleCnt="5"/>
      <dgm:spPr/>
    </dgm:pt>
    <dgm:pt modelId="{7FBA3D9E-776D-45CD-9981-CCA796282877}" type="pres">
      <dgm:prSet presAssocID="{B9EFCEE2-6801-4286-B07E-CF0E553F039E}" presName="connTx" presStyleLbl="parChTrans1D2" presStyleIdx="4" presStyleCnt="5"/>
      <dgm:spPr/>
    </dgm:pt>
    <dgm:pt modelId="{6DA80C20-1176-457F-935F-470D237EE0CC}" type="pres">
      <dgm:prSet presAssocID="{9C3CB05B-403D-4FA6-97DD-4D3B89E0DD69}" presName="root2" presStyleCnt="0"/>
      <dgm:spPr/>
    </dgm:pt>
    <dgm:pt modelId="{F5277326-3B06-4629-B144-95FABBF6F0EB}" type="pres">
      <dgm:prSet presAssocID="{9C3CB05B-403D-4FA6-97DD-4D3B89E0DD69}" presName="LevelTwoTextNode" presStyleLbl="node2" presStyleIdx="4" presStyleCnt="5" custScaleX="211977">
        <dgm:presLayoutVars>
          <dgm:chPref val="3"/>
        </dgm:presLayoutVars>
      </dgm:prSet>
      <dgm:spPr/>
    </dgm:pt>
    <dgm:pt modelId="{AD36A09C-EB24-45E6-A2FB-E2918E1FB43D}" type="pres">
      <dgm:prSet presAssocID="{9C3CB05B-403D-4FA6-97DD-4D3B89E0DD69}" presName="level3hierChild" presStyleCnt="0"/>
      <dgm:spPr/>
    </dgm:pt>
  </dgm:ptLst>
  <dgm:cxnLst>
    <dgm:cxn modelId="{283EB201-FBCD-4F21-9231-4856D235FA83}" srcId="{7E8F0B6A-6714-4DFF-AAC2-16E242E57AFD}" destId="{2F32D198-A650-492C-B107-351EC6DFEDAC}" srcOrd="3" destOrd="0" parTransId="{763D6BB9-7AEF-4BE4-899F-8CD8E931D1CB}" sibTransId="{3267FFDC-7DB0-4636-BAB2-4299BF44A57B}"/>
    <dgm:cxn modelId="{7F290408-DE49-408F-B72B-07E0A5A8AEB3}" type="presOf" srcId="{7E2DF2FC-E4AA-4CE0-A7E6-391A0564EA48}" destId="{628B290C-167D-4601-BBD8-8A34E710E03C}" srcOrd="0" destOrd="0" presId="urn:microsoft.com/office/officeart/2005/8/layout/hierarchy2"/>
    <dgm:cxn modelId="{7B9D9B20-98A0-41F1-BC2E-85CDC8D1508E}" type="presOf" srcId="{9C3CB05B-403D-4FA6-97DD-4D3B89E0DD69}" destId="{F5277326-3B06-4629-B144-95FABBF6F0EB}" srcOrd="0" destOrd="0" presId="urn:microsoft.com/office/officeart/2005/8/layout/hierarchy2"/>
    <dgm:cxn modelId="{920CB321-B67B-4781-A042-11CC2E10A3F3}" type="presOf" srcId="{69DF2762-E2D3-479A-98C7-205527D76BE5}" destId="{215A3DE2-A8AE-4739-A9C8-FCB46A1BA9D1}" srcOrd="1" destOrd="0" presId="urn:microsoft.com/office/officeart/2005/8/layout/hierarchy2"/>
    <dgm:cxn modelId="{1AE0582E-2E69-4203-8579-98F7C6561072}" type="presOf" srcId="{1C6B763B-A73B-43F0-9637-42B0FA878315}" destId="{A4E1CEAD-7A09-4809-9011-42CE504DAC62}" srcOrd="0" destOrd="0" presId="urn:microsoft.com/office/officeart/2005/8/layout/hierarchy2"/>
    <dgm:cxn modelId="{707FD63E-7BB7-4326-9550-752ABEB05A6D}" type="presOf" srcId="{C0DD1103-B8D6-499E-949D-CE6187933D72}" destId="{E2C8B4A4-9437-4165-85F0-B869F2808A6A}" srcOrd="1" destOrd="0" presId="urn:microsoft.com/office/officeart/2005/8/layout/hierarchy2"/>
    <dgm:cxn modelId="{4788395D-D22D-48BA-A3B3-451DDBBAEC67}" type="presOf" srcId="{B9EFCEE2-6801-4286-B07E-CF0E553F039E}" destId="{7FBA3D9E-776D-45CD-9981-CCA796282877}" srcOrd="1" destOrd="0" presId="urn:microsoft.com/office/officeart/2005/8/layout/hierarchy2"/>
    <dgm:cxn modelId="{33745960-88C2-4EC4-8C31-CFA722BB89ED}" srcId="{7E8F0B6A-6714-4DFF-AAC2-16E242E57AFD}" destId="{7E2DF2FC-E4AA-4CE0-A7E6-391A0564EA48}" srcOrd="0" destOrd="0" parTransId="{62BB578A-F3F8-4906-AF3B-DB0CA7CF4EF3}" sibTransId="{70023A93-DCB3-40E4-9A62-1F9419E8122A}"/>
    <dgm:cxn modelId="{D85DF953-ABB7-440F-9CA4-5C258157935E}" type="presOf" srcId="{62BB578A-F3F8-4906-AF3B-DB0CA7CF4EF3}" destId="{897B7964-8E9F-4F29-93E5-F991DC5F3D32}" srcOrd="0" destOrd="0" presId="urn:microsoft.com/office/officeart/2005/8/layout/hierarchy2"/>
    <dgm:cxn modelId="{8B76E656-6D3E-43B6-82B7-FC001114CD92}" type="presOf" srcId="{C0DD1103-B8D6-499E-949D-CE6187933D72}" destId="{75FB2EB0-9FD7-4D82-8FA6-88722BBB6679}" srcOrd="0" destOrd="0" presId="urn:microsoft.com/office/officeart/2005/8/layout/hierarchy2"/>
    <dgm:cxn modelId="{C9A2AE7F-F2E6-432B-AA13-F4430622B07D}" type="presOf" srcId="{763D6BB9-7AEF-4BE4-899F-8CD8E931D1CB}" destId="{609F5511-FB6E-4EAD-B29C-4CD0C2C97C19}" srcOrd="1" destOrd="0" presId="urn:microsoft.com/office/officeart/2005/8/layout/hierarchy2"/>
    <dgm:cxn modelId="{0D40648A-97DB-42FD-A8C2-C698C322A6E4}" srcId="{7E8F0B6A-6714-4DFF-AAC2-16E242E57AFD}" destId="{9C3CB05B-403D-4FA6-97DD-4D3B89E0DD69}" srcOrd="4" destOrd="0" parTransId="{B9EFCEE2-6801-4286-B07E-CF0E553F039E}" sibTransId="{057CEB5B-2E0A-4A4E-AC76-3FE2C93F876C}"/>
    <dgm:cxn modelId="{13F70194-2F75-45DF-A64D-3997B203F43B}" type="presOf" srcId="{B9EFCEE2-6801-4286-B07E-CF0E553F039E}" destId="{7034C976-44FE-47DF-8AA8-206ABCFBD3A7}" srcOrd="0" destOrd="0" presId="urn:microsoft.com/office/officeart/2005/8/layout/hierarchy2"/>
    <dgm:cxn modelId="{55404FA3-5BEB-4710-8D95-138418F8D12F}" type="presOf" srcId="{7E8F0B6A-6714-4DFF-AAC2-16E242E57AFD}" destId="{0EDE610F-6742-4859-B24C-4C73C001FC5F}" srcOrd="0" destOrd="0" presId="urn:microsoft.com/office/officeart/2005/8/layout/hierarchy2"/>
    <dgm:cxn modelId="{046333A8-B112-41E6-BC27-7157451337F7}" type="presOf" srcId="{3F68FDD8-8DD9-413B-84DE-F87DFCC93B84}" destId="{E8860423-6A29-4DAC-88E8-FCD0B89DC64C}" srcOrd="0" destOrd="0" presId="urn:microsoft.com/office/officeart/2005/8/layout/hierarchy2"/>
    <dgm:cxn modelId="{CBA78AAE-2EC0-4ADF-BE79-A934C5E3D139}" type="presOf" srcId="{CCE9A6F0-60FC-4922-B43F-C849637E935C}" destId="{E0F7510E-1611-4BE7-A092-DBA8E880C53B}" srcOrd="0" destOrd="0" presId="urn:microsoft.com/office/officeart/2005/8/layout/hierarchy2"/>
    <dgm:cxn modelId="{15FF73B3-4FE6-4BB4-82F7-831741E649F0}" srcId="{7E8F0B6A-6714-4DFF-AAC2-16E242E57AFD}" destId="{CCE9A6F0-60FC-4922-B43F-C849637E935C}" srcOrd="2" destOrd="0" parTransId="{C0DD1103-B8D6-499E-949D-CE6187933D72}" sibTransId="{5C67FFBF-C1BE-40CB-A2F2-15F0DE6BC406}"/>
    <dgm:cxn modelId="{43B4B6B4-15B2-4DCE-A4F2-1F5C6987B238}" type="presOf" srcId="{69DF2762-E2D3-479A-98C7-205527D76BE5}" destId="{07531544-6C73-47C4-8563-6896255BF1C8}" srcOrd="0" destOrd="0" presId="urn:microsoft.com/office/officeart/2005/8/layout/hierarchy2"/>
    <dgm:cxn modelId="{38FB2FB9-AEA0-4043-AC9A-CE68A5713054}" type="presOf" srcId="{62BB578A-F3F8-4906-AF3B-DB0CA7CF4EF3}" destId="{FD7A02B6-A06F-4A9F-906D-F051966B20EF}" srcOrd="1" destOrd="0" presId="urn:microsoft.com/office/officeart/2005/8/layout/hierarchy2"/>
    <dgm:cxn modelId="{2248EBC1-8B3A-4C24-A9D2-4D6B10EE81CB}" srcId="{7E8F0B6A-6714-4DFF-AAC2-16E242E57AFD}" destId="{3F68FDD8-8DD9-413B-84DE-F87DFCC93B84}" srcOrd="1" destOrd="0" parTransId="{69DF2762-E2D3-479A-98C7-205527D76BE5}" sibTransId="{949E0934-FF26-4963-99BE-80993C3D2817}"/>
    <dgm:cxn modelId="{3186B5C5-5091-4466-876D-ACD4C9991A2C}" type="presOf" srcId="{763D6BB9-7AEF-4BE4-899F-8CD8E931D1CB}" destId="{B3B53CA0-F458-416E-A1EA-9996C81EA8D5}" srcOrd="0" destOrd="0" presId="urn:microsoft.com/office/officeart/2005/8/layout/hierarchy2"/>
    <dgm:cxn modelId="{F81CEBE5-0E2F-4195-B7C6-00B78F901F7C}" type="presOf" srcId="{2F32D198-A650-492C-B107-351EC6DFEDAC}" destId="{9AEDC700-B35D-497F-B07D-338BF37F3216}" srcOrd="0" destOrd="0" presId="urn:microsoft.com/office/officeart/2005/8/layout/hierarchy2"/>
    <dgm:cxn modelId="{1141BCF6-6F06-463D-908F-4FFE0A578807}" srcId="{1C6B763B-A73B-43F0-9637-42B0FA878315}" destId="{7E8F0B6A-6714-4DFF-AAC2-16E242E57AFD}" srcOrd="0" destOrd="0" parTransId="{6C6C60B9-15D7-4DA9-9C29-8BACDF5CBA12}" sibTransId="{FC57C4F2-CF87-476B-8D50-736446B81B4C}"/>
    <dgm:cxn modelId="{7E185803-10CA-4A74-AE33-A6B7997B98C1}" type="presParOf" srcId="{A4E1CEAD-7A09-4809-9011-42CE504DAC62}" destId="{4C85D05C-FFEC-4634-A006-2C0032A22881}" srcOrd="0" destOrd="0" presId="urn:microsoft.com/office/officeart/2005/8/layout/hierarchy2"/>
    <dgm:cxn modelId="{DD3D5397-30E3-4C09-987C-65E8238BE3E7}" type="presParOf" srcId="{4C85D05C-FFEC-4634-A006-2C0032A22881}" destId="{0EDE610F-6742-4859-B24C-4C73C001FC5F}" srcOrd="0" destOrd="0" presId="urn:microsoft.com/office/officeart/2005/8/layout/hierarchy2"/>
    <dgm:cxn modelId="{0FB2EE5C-D96C-46C5-8A6D-D04045A51C4D}" type="presParOf" srcId="{4C85D05C-FFEC-4634-A006-2C0032A22881}" destId="{C16F0FC8-5B5E-4E3E-AB45-7896BBE523E8}" srcOrd="1" destOrd="0" presId="urn:microsoft.com/office/officeart/2005/8/layout/hierarchy2"/>
    <dgm:cxn modelId="{682823B6-D80C-4820-B2BC-11C1269C219D}" type="presParOf" srcId="{C16F0FC8-5B5E-4E3E-AB45-7896BBE523E8}" destId="{897B7964-8E9F-4F29-93E5-F991DC5F3D32}" srcOrd="0" destOrd="0" presId="urn:microsoft.com/office/officeart/2005/8/layout/hierarchy2"/>
    <dgm:cxn modelId="{5DC03676-6BB7-4C3E-A684-8448EE6F4ACC}" type="presParOf" srcId="{897B7964-8E9F-4F29-93E5-F991DC5F3D32}" destId="{FD7A02B6-A06F-4A9F-906D-F051966B20EF}" srcOrd="0" destOrd="0" presId="urn:microsoft.com/office/officeart/2005/8/layout/hierarchy2"/>
    <dgm:cxn modelId="{3F68B643-D1CD-4952-8249-B528561BA5A8}" type="presParOf" srcId="{C16F0FC8-5B5E-4E3E-AB45-7896BBE523E8}" destId="{15744A0D-BA1E-4944-9FD2-7B17CB012398}" srcOrd="1" destOrd="0" presId="urn:microsoft.com/office/officeart/2005/8/layout/hierarchy2"/>
    <dgm:cxn modelId="{BF60A82A-ABC4-4875-82D6-D5D8F02FEA6C}" type="presParOf" srcId="{15744A0D-BA1E-4944-9FD2-7B17CB012398}" destId="{628B290C-167D-4601-BBD8-8A34E710E03C}" srcOrd="0" destOrd="0" presId="urn:microsoft.com/office/officeart/2005/8/layout/hierarchy2"/>
    <dgm:cxn modelId="{22D4AB42-4DAD-4F6F-9F61-1DD3D18360DD}" type="presParOf" srcId="{15744A0D-BA1E-4944-9FD2-7B17CB012398}" destId="{AD911CED-08B0-4D42-BB4A-04CA4A125674}" srcOrd="1" destOrd="0" presId="urn:microsoft.com/office/officeart/2005/8/layout/hierarchy2"/>
    <dgm:cxn modelId="{C249AE35-00BC-48D8-BCF9-195B696B3802}" type="presParOf" srcId="{C16F0FC8-5B5E-4E3E-AB45-7896BBE523E8}" destId="{07531544-6C73-47C4-8563-6896255BF1C8}" srcOrd="2" destOrd="0" presId="urn:microsoft.com/office/officeart/2005/8/layout/hierarchy2"/>
    <dgm:cxn modelId="{72119BD9-2DAA-4298-9755-39E965B0D7F5}" type="presParOf" srcId="{07531544-6C73-47C4-8563-6896255BF1C8}" destId="{215A3DE2-A8AE-4739-A9C8-FCB46A1BA9D1}" srcOrd="0" destOrd="0" presId="urn:microsoft.com/office/officeart/2005/8/layout/hierarchy2"/>
    <dgm:cxn modelId="{A435FD46-AFEE-403D-96ED-8EC31914D847}" type="presParOf" srcId="{C16F0FC8-5B5E-4E3E-AB45-7896BBE523E8}" destId="{1D1387CB-9803-4848-9814-EA1660267374}" srcOrd="3" destOrd="0" presId="urn:microsoft.com/office/officeart/2005/8/layout/hierarchy2"/>
    <dgm:cxn modelId="{95D51AED-FDDC-46AF-9292-4EEB72357B4A}" type="presParOf" srcId="{1D1387CB-9803-4848-9814-EA1660267374}" destId="{E8860423-6A29-4DAC-88E8-FCD0B89DC64C}" srcOrd="0" destOrd="0" presId="urn:microsoft.com/office/officeart/2005/8/layout/hierarchy2"/>
    <dgm:cxn modelId="{4ACD55BD-3C88-4D89-AB69-A811E02DA19E}" type="presParOf" srcId="{1D1387CB-9803-4848-9814-EA1660267374}" destId="{F169371E-E7BD-4499-803B-0416F0C94B1E}" srcOrd="1" destOrd="0" presId="urn:microsoft.com/office/officeart/2005/8/layout/hierarchy2"/>
    <dgm:cxn modelId="{22D5108C-E564-45D0-871B-C85B1017C399}" type="presParOf" srcId="{C16F0FC8-5B5E-4E3E-AB45-7896BBE523E8}" destId="{75FB2EB0-9FD7-4D82-8FA6-88722BBB6679}" srcOrd="4" destOrd="0" presId="urn:microsoft.com/office/officeart/2005/8/layout/hierarchy2"/>
    <dgm:cxn modelId="{80C2C8D4-7CB4-4149-BC0E-86E67988AF84}" type="presParOf" srcId="{75FB2EB0-9FD7-4D82-8FA6-88722BBB6679}" destId="{E2C8B4A4-9437-4165-85F0-B869F2808A6A}" srcOrd="0" destOrd="0" presId="urn:microsoft.com/office/officeart/2005/8/layout/hierarchy2"/>
    <dgm:cxn modelId="{681F4AD8-1A2C-4815-9BF3-81BC40F58DF2}" type="presParOf" srcId="{C16F0FC8-5B5E-4E3E-AB45-7896BBE523E8}" destId="{08F2E472-E640-448E-A47F-599854412B34}" srcOrd="5" destOrd="0" presId="urn:microsoft.com/office/officeart/2005/8/layout/hierarchy2"/>
    <dgm:cxn modelId="{A4F0515D-0263-4503-8A4E-B8FCFC42890D}" type="presParOf" srcId="{08F2E472-E640-448E-A47F-599854412B34}" destId="{E0F7510E-1611-4BE7-A092-DBA8E880C53B}" srcOrd="0" destOrd="0" presId="urn:microsoft.com/office/officeart/2005/8/layout/hierarchy2"/>
    <dgm:cxn modelId="{EB006EB2-41C2-46C7-B98C-88B6E6F34569}" type="presParOf" srcId="{08F2E472-E640-448E-A47F-599854412B34}" destId="{670F9431-BC00-4A93-A418-647D860ED856}" srcOrd="1" destOrd="0" presId="urn:microsoft.com/office/officeart/2005/8/layout/hierarchy2"/>
    <dgm:cxn modelId="{DD075CBF-CE62-46DB-8945-0050A804F5B2}" type="presParOf" srcId="{C16F0FC8-5B5E-4E3E-AB45-7896BBE523E8}" destId="{B3B53CA0-F458-416E-A1EA-9996C81EA8D5}" srcOrd="6" destOrd="0" presId="urn:microsoft.com/office/officeart/2005/8/layout/hierarchy2"/>
    <dgm:cxn modelId="{978AD470-23B9-4811-A8F7-6255FC9BDAE1}" type="presParOf" srcId="{B3B53CA0-F458-416E-A1EA-9996C81EA8D5}" destId="{609F5511-FB6E-4EAD-B29C-4CD0C2C97C19}" srcOrd="0" destOrd="0" presId="urn:microsoft.com/office/officeart/2005/8/layout/hierarchy2"/>
    <dgm:cxn modelId="{CADBC2C0-8AFC-4907-AC10-06B707B90D6F}" type="presParOf" srcId="{C16F0FC8-5B5E-4E3E-AB45-7896BBE523E8}" destId="{1682B829-327E-4587-8141-149B11C51B7B}" srcOrd="7" destOrd="0" presId="urn:microsoft.com/office/officeart/2005/8/layout/hierarchy2"/>
    <dgm:cxn modelId="{FEB21CC5-5AA6-43D8-AE38-2416CDF89DB9}" type="presParOf" srcId="{1682B829-327E-4587-8141-149B11C51B7B}" destId="{9AEDC700-B35D-497F-B07D-338BF37F3216}" srcOrd="0" destOrd="0" presId="urn:microsoft.com/office/officeart/2005/8/layout/hierarchy2"/>
    <dgm:cxn modelId="{7429A80D-A4ED-4692-AD29-79CB2344142B}" type="presParOf" srcId="{1682B829-327E-4587-8141-149B11C51B7B}" destId="{4B747FD1-DA04-4632-9C93-E504FFB51360}" srcOrd="1" destOrd="0" presId="urn:microsoft.com/office/officeart/2005/8/layout/hierarchy2"/>
    <dgm:cxn modelId="{F8602DF1-9435-4BD9-A41D-646C0120AADF}" type="presParOf" srcId="{C16F0FC8-5B5E-4E3E-AB45-7896BBE523E8}" destId="{7034C976-44FE-47DF-8AA8-206ABCFBD3A7}" srcOrd="8" destOrd="0" presId="urn:microsoft.com/office/officeart/2005/8/layout/hierarchy2"/>
    <dgm:cxn modelId="{6BC73AC1-F1B4-4CCF-A232-D4F6BFCADE9C}" type="presParOf" srcId="{7034C976-44FE-47DF-8AA8-206ABCFBD3A7}" destId="{7FBA3D9E-776D-45CD-9981-CCA796282877}" srcOrd="0" destOrd="0" presId="urn:microsoft.com/office/officeart/2005/8/layout/hierarchy2"/>
    <dgm:cxn modelId="{BACDA12F-8153-4C53-B5DB-84C53A98813A}" type="presParOf" srcId="{C16F0FC8-5B5E-4E3E-AB45-7896BBE523E8}" destId="{6DA80C20-1176-457F-935F-470D237EE0CC}" srcOrd="9" destOrd="0" presId="urn:microsoft.com/office/officeart/2005/8/layout/hierarchy2"/>
    <dgm:cxn modelId="{665244D7-3C61-4525-A2F6-FC2D91F27629}" type="presParOf" srcId="{6DA80C20-1176-457F-935F-470D237EE0CC}" destId="{F5277326-3B06-4629-B144-95FABBF6F0EB}" srcOrd="0" destOrd="0" presId="urn:microsoft.com/office/officeart/2005/8/layout/hierarchy2"/>
    <dgm:cxn modelId="{4F7DBE87-D6E5-4CC1-A9CA-774B61927BD2}" type="presParOf" srcId="{6DA80C20-1176-457F-935F-470D237EE0CC}" destId="{AD36A09C-EB24-45E6-A2FB-E2918E1FB43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5BDDA3-D8D4-4002-99E1-0DDE7B3EE3DD}" type="doc">
      <dgm:prSet loTypeId="urn:microsoft.com/office/officeart/2005/8/layout/hList6" loCatId="list" qsTypeId="urn:microsoft.com/office/officeart/2005/8/quickstyle/simple1" qsCatId="simple" csTypeId="urn:microsoft.com/office/officeart/2005/8/colors/colorful1#37" csCatId="colorful" phldr="1"/>
      <dgm:spPr/>
      <dgm:t>
        <a:bodyPr/>
        <a:lstStyle/>
        <a:p>
          <a:endParaRPr lang="en-US"/>
        </a:p>
      </dgm:t>
    </dgm:pt>
    <dgm:pt modelId="{EAF91200-8E9F-4FFE-92CF-24752054E9E6}">
      <dgm:prSet custT="1"/>
      <dgm:spPr/>
      <dgm:t>
        <a:bodyPr/>
        <a:lstStyle/>
        <a:p>
          <a:pPr rtl="0">
            <a:lnSpc>
              <a:spcPct val="100000"/>
            </a:lnSpc>
          </a:pPr>
          <a:r>
            <a:rPr lang="el-GR" sz="3000" dirty="0"/>
            <a:t>Ανώνυμη εταιρεία</a:t>
          </a:r>
          <a:endParaRPr lang="en-US" sz="3000" dirty="0"/>
        </a:p>
      </dgm:t>
    </dgm:pt>
    <dgm:pt modelId="{12DC4080-37CA-4A46-B84B-7DFE3CB8426E}" type="parTrans" cxnId="{3DD68624-5D0F-4B9F-ADEC-F83706264B93}">
      <dgm:prSet/>
      <dgm:spPr/>
      <dgm:t>
        <a:bodyPr/>
        <a:lstStyle/>
        <a:p>
          <a:endParaRPr lang="en-US"/>
        </a:p>
      </dgm:t>
    </dgm:pt>
    <dgm:pt modelId="{DFCEFA7F-94D1-4587-AB86-18586E074D9D}" type="sibTrans" cxnId="{3DD68624-5D0F-4B9F-ADEC-F83706264B93}">
      <dgm:prSet/>
      <dgm:spPr/>
      <dgm:t>
        <a:bodyPr/>
        <a:lstStyle/>
        <a:p>
          <a:endParaRPr lang="en-US"/>
        </a:p>
      </dgm:t>
    </dgm:pt>
    <dgm:pt modelId="{69086651-E2E7-41EA-9DA8-1DB9D88CBFF7}">
      <dgm:prSet custT="1"/>
      <dgm:spPr/>
      <dgm:t>
        <a:bodyPr/>
        <a:lstStyle/>
        <a:p>
          <a:pPr rtl="0">
            <a:lnSpc>
              <a:spcPct val="100000"/>
            </a:lnSpc>
          </a:pPr>
          <a:r>
            <a:rPr lang="el-GR" sz="3000" dirty="0"/>
            <a:t>Ετερόρρυθμη εταιρεία</a:t>
          </a:r>
          <a:endParaRPr lang="en-US" sz="3000" dirty="0"/>
        </a:p>
      </dgm:t>
    </dgm:pt>
    <dgm:pt modelId="{ADA439AD-A869-4EEA-838B-0BC8CA480A55}" type="parTrans" cxnId="{D5016632-A4AC-4D75-BCE0-6BFFE3D6B493}">
      <dgm:prSet/>
      <dgm:spPr/>
      <dgm:t>
        <a:bodyPr/>
        <a:lstStyle/>
        <a:p>
          <a:endParaRPr lang="en-US"/>
        </a:p>
      </dgm:t>
    </dgm:pt>
    <dgm:pt modelId="{0F168E72-9003-4D2A-A27F-AFFE11A0E89B}" type="sibTrans" cxnId="{D5016632-A4AC-4D75-BCE0-6BFFE3D6B493}">
      <dgm:prSet/>
      <dgm:spPr/>
      <dgm:t>
        <a:bodyPr/>
        <a:lstStyle/>
        <a:p>
          <a:endParaRPr lang="en-US"/>
        </a:p>
      </dgm:t>
    </dgm:pt>
    <dgm:pt modelId="{D102C6B7-3B63-48D1-B9AA-4CC46725C991}" type="pres">
      <dgm:prSet presAssocID="{B05BDDA3-D8D4-4002-99E1-0DDE7B3EE3DD}" presName="Name0" presStyleCnt="0">
        <dgm:presLayoutVars>
          <dgm:dir/>
          <dgm:resizeHandles val="exact"/>
        </dgm:presLayoutVars>
      </dgm:prSet>
      <dgm:spPr/>
    </dgm:pt>
    <dgm:pt modelId="{BFC850C4-CCB9-4A0E-9612-F215565AB76F}" type="pres">
      <dgm:prSet presAssocID="{EAF91200-8E9F-4FFE-92CF-24752054E9E6}" presName="node" presStyleLbl="node1" presStyleIdx="0" presStyleCnt="2">
        <dgm:presLayoutVars>
          <dgm:bulletEnabled val="1"/>
        </dgm:presLayoutVars>
      </dgm:prSet>
      <dgm:spPr/>
    </dgm:pt>
    <dgm:pt modelId="{A721A808-3396-442A-95B1-DF4C07950121}" type="pres">
      <dgm:prSet presAssocID="{DFCEFA7F-94D1-4587-AB86-18586E074D9D}" presName="sibTrans" presStyleCnt="0"/>
      <dgm:spPr/>
    </dgm:pt>
    <dgm:pt modelId="{9D379337-59E6-4C37-9B74-31C4C2D7C791}" type="pres">
      <dgm:prSet presAssocID="{69086651-E2E7-41EA-9DA8-1DB9D88CBFF7}" presName="node" presStyleLbl="node1" presStyleIdx="1" presStyleCnt="2" custLinFactNeighborX="6301">
        <dgm:presLayoutVars>
          <dgm:bulletEnabled val="1"/>
        </dgm:presLayoutVars>
      </dgm:prSet>
      <dgm:spPr/>
    </dgm:pt>
  </dgm:ptLst>
  <dgm:cxnLst>
    <dgm:cxn modelId="{3DD68624-5D0F-4B9F-ADEC-F83706264B93}" srcId="{B05BDDA3-D8D4-4002-99E1-0DDE7B3EE3DD}" destId="{EAF91200-8E9F-4FFE-92CF-24752054E9E6}" srcOrd="0" destOrd="0" parTransId="{12DC4080-37CA-4A46-B84B-7DFE3CB8426E}" sibTransId="{DFCEFA7F-94D1-4587-AB86-18586E074D9D}"/>
    <dgm:cxn modelId="{D5016632-A4AC-4D75-BCE0-6BFFE3D6B493}" srcId="{B05BDDA3-D8D4-4002-99E1-0DDE7B3EE3DD}" destId="{69086651-E2E7-41EA-9DA8-1DB9D88CBFF7}" srcOrd="1" destOrd="0" parTransId="{ADA439AD-A869-4EEA-838B-0BC8CA480A55}" sibTransId="{0F168E72-9003-4D2A-A27F-AFFE11A0E89B}"/>
    <dgm:cxn modelId="{BCF9AA43-8788-40DE-A3FE-9586B2DDB941}" type="presOf" srcId="{69086651-E2E7-41EA-9DA8-1DB9D88CBFF7}" destId="{9D379337-59E6-4C37-9B74-31C4C2D7C791}" srcOrd="0" destOrd="0" presId="urn:microsoft.com/office/officeart/2005/8/layout/hList6"/>
    <dgm:cxn modelId="{29BD6A46-5CDC-497B-A479-A42203A6A9D7}" type="presOf" srcId="{EAF91200-8E9F-4FFE-92CF-24752054E9E6}" destId="{BFC850C4-CCB9-4A0E-9612-F215565AB76F}" srcOrd="0" destOrd="0" presId="urn:microsoft.com/office/officeart/2005/8/layout/hList6"/>
    <dgm:cxn modelId="{2E86DD69-5E1E-4D3F-B1A4-346DB9D063CE}" type="presOf" srcId="{B05BDDA3-D8D4-4002-99E1-0DDE7B3EE3DD}" destId="{D102C6B7-3B63-48D1-B9AA-4CC46725C991}" srcOrd="0" destOrd="0" presId="urn:microsoft.com/office/officeart/2005/8/layout/hList6"/>
    <dgm:cxn modelId="{8B5D7526-979E-45EF-BB2A-0681BA9064BC}" type="presParOf" srcId="{D102C6B7-3B63-48D1-B9AA-4CC46725C991}" destId="{BFC850C4-CCB9-4A0E-9612-F215565AB76F}" srcOrd="0" destOrd="0" presId="urn:microsoft.com/office/officeart/2005/8/layout/hList6"/>
    <dgm:cxn modelId="{EF641437-B50A-410C-86A0-5367DAADD486}" type="presParOf" srcId="{D102C6B7-3B63-48D1-B9AA-4CC46725C991}" destId="{A721A808-3396-442A-95B1-DF4C07950121}" srcOrd="1" destOrd="0" presId="urn:microsoft.com/office/officeart/2005/8/layout/hList6"/>
    <dgm:cxn modelId="{642107D3-45D3-4F95-81BB-15D09B62E317}" type="presParOf" srcId="{D102C6B7-3B63-48D1-B9AA-4CC46725C991}" destId="{9D379337-59E6-4C37-9B74-31C4C2D7C79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E1B45-D144-4BA7-8E7C-A3D6CC2EECD0}">
      <dsp:nvSpPr>
        <dsp:cNvPr id="0" name=""/>
        <dsp:cNvSpPr/>
      </dsp:nvSpPr>
      <dsp:spPr>
        <a:xfrm>
          <a:off x="0" y="137697"/>
          <a:ext cx="6713011" cy="102480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dirty="0"/>
            <a:t>Νέα αγορά / νέο προϊόν</a:t>
          </a:r>
          <a:endParaRPr lang="en-US" sz="2800" kern="1200" dirty="0"/>
        </a:p>
      </dsp:txBody>
      <dsp:txXfrm>
        <a:off x="30016" y="167713"/>
        <a:ext cx="5326123" cy="964774"/>
      </dsp:txXfrm>
    </dsp:sp>
    <dsp:sp modelId="{FCBED4FC-C4EB-41D3-B8CB-386200080A32}">
      <dsp:nvSpPr>
        <dsp:cNvPr id="0" name=""/>
        <dsp:cNvSpPr/>
      </dsp:nvSpPr>
      <dsp:spPr>
        <a:xfrm>
          <a:off x="592324" y="1654599"/>
          <a:ext cx="6713011" cy="1024806"/>
        </a:xfrm>
        <a:prstGeom prst="roundRect">
          <a:avLst>
            <a:gd name="adj" fmla="val 10000"/>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dirty="0"/>
            <a:t>Στρατηγικές συμμαχίες</a:t>
          </a:r>
          <a:endParaRPr lang="en-US" sz="2800" kern="1200" dirty="0"/>
        </a:p>
      </dsp:txBody>
      <dsp:txXfrm>
        <a:off x="622340" y="1684615"/>
        <a:ext cx="5215523" cy="964774"/>
      </dsp:txXfrm>
    </dsp:sp>
    <dsp:sp modelId="{4D1AA93B-9392-4845-AE61-3A09C2614D4B}">
      <dsp:nvSpPr>
        <dsp:cNvPr id="0" name=""/>
        <dsp:cNvSpPr/>
      </dsp:nvSpPr>
      <dsp:spPr>
        <a:xfrm>
          <a:off x="1184648" y="3171502"/>
          <a:ext cx="6713011" cy="1024806"/>
        </a:xfrm>
        <a:prstGeom prst="roundRect">
          <a:avLst>
            <a:gd name="adj" fmla="val 10000"/>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kern="1200" dirty="0"/>
            <a:t>Μείωση/έλεγχος κινδύνων</a:t>
          </a:r>
          <a:endParaRPr lang="en-US" sz="2800" kern="1200" dirty="0"/>
        </a:p>
      </dsp:txBody>
      <dsp:txXfrm>
        <a:off x="1214664" y="3201518"/>
        <a:ext cx="5215523" cy="964774"/>
      </dsp:txXfrm>
    </dsp:sp>
    <dsp:sp modelId="{E833F83C-C4B0-4262-9250-B218F1157CF7}">
      <dsp:nvSpPr>
        <dsp:cNvPr id="0" name=""/>
        <dsp:cNvSpPr/>
      </dsp:nvSpPr>
      <dsp:spPr>
        <a:xfrm>
          <a:off x="5867879" y="985986"/>
          <a:ext cx="845131" cy="8451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58033" y="985986"/>
        <a:ext cx="464823" cy="635961"/>
      </dsp:txXfrm>
    </dsp:sp>
    <dsp:sp modelId="{829BA8BD-3BAF-46AE-AEE0-7599E087276A}">
      <dsp:nvSpPr>
        <dsp:cNvPr id="0" name=""/>
        <dsp:cNvSpPr/>
      </dsp:nvSpPr>
      <dsp:spPr>
        <a:xfrm>
          <a:off x="6460204" y="2494220"/>
          <a:ext cx="845131" cy="845131"/>
        </a:xfrm>
        <a:prstGeom prst="downArrow">
          <a:avLst>
            <a:gd name="adj1" fmla="val 55000"/>
            <a:gd name="adj2" fmla="val 45000"/>
          </a:avLst>
        </a:prstGeom>
        <a:solidFill>
          <a:schemeClr val="accent2">
            <a:tint val="40000"/>
            <a:alpha val="90000"/>
            <a:hueOff val="-20761860"/>
            <a:satOff val="-5786"/>
            <a:lumOff val="128"/>
            <a:alphaOff val="0"/>
          </a:schemeClr>
        </a:solidFill>
        <a:ln w="15875" cap="flat" cmpd="sng" algn="ctr">
          <a:solidFill>
            <a:schemeClr val="accent2">
              <a:tint val="40000"/>
              <a:alpha val="90000"/>
              <a:hueOff val="-20761860"/>
              <a:satOff val="-5786"/>
              <a:lumOff val="1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50358" y="2494220"/>
        <a:ext cx="464823" cy="635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90E97-1F46-48C0-B1F7-5C463CCC71DE}">
      <dsp:nvSpPr>
        <dsp:cNvPr id="0" name=""/>
        <dsp:cNvSpPr/>
      </dsp:nvSpPr>
      <dsp:spPr>
        <a:xfrm>
          <a:off x="0" y="2027751"/>
          <a:ext cx="8229600" cy="133042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kern="1200" dirty="0"/>
            <a:t>Απόκτηση γνώσεων και εμπειρίας</a:t>
          </a:r>
          <a:endParaRPr lang="en-US" sz="2800" kern="1200" dirty="0"/>
        </a:p>
      </dsp:txBody>
      <dsp:txXfrm>
        <a:off x="0" y="2027751"/>
        <a:ext cx="8229600" cy="1330424"/>
      </dsp:txXfrm>
    </dsp:sp>
    <dsp:sp modelId="{CBFD05E3-3093-4CBF-9CB9-4F4603D9CE28}">
      <dsp:nvSpPr>
        <dsp:cNvPr id="0" name=""/>
        <dsp:cNvSpPr/>
      </dsp:nvSpPr>
      <dsp:spPr>
        <a:xfrm rot="10800000">
          <a:off x="0" y="0"/>
          <a:ext cx="8229600" cy="2046192"/>
        </a:xfrm>
        <a:prstGeom prst="upArrowCallout">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kern="1200" dirty="0"/>
            <a:t>Στρατηγικές συμμαχίες</a:t>
          </a:r>
          <a:endParaRPr lang="en-US" sz="2800" kern="1200" dirty="0"/>
        </a:p>
      </dsp:txBody>
      <dsp:txXfrm rot="10800000">
        <a:off x="0" y="0"/>
        <a:ext cx="8229600" cy="1329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E610F-6742-4859-B24C-4C73C001FC5F}">
      <dsp:nvSpPr>
        <dsp:cNvPr id="0" name=""/>
        <dsp:cNvSpPr/>
      </dsp:nvSpPr>
      <dsp:spPr>
        <a:xfrm>
          <a:off x="266700" y="1968227"/>
          <a:ext cx="3386682" cy="8551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l-GR" sz="2200" kern="1200" dirty="0"/>
            <a:t>Ολοκληρωμένες συμμαχίες</a:t>
          </a:r>
          <a:endParaRPr lang="en-US" sz="2200" kern="1200" dirty="0"/>
        </a:p>
      </dsp:txBody>
      <dsp:txXfrm>
        <a:off x="291746" y="1993273"/>
        <a:ext cx="3336590" cy="805048"/>
      </dsp:txXfrm>
    </dsp:sp>
    <dsp:sp modelId="{897B7964-8E9F-4F29-93E5-F991DC5F3D32}">
      <dsp:nvSpPr>
        <dsp:cNvPr id="0" name=""/>
        <dsp:cNvSpPr/>
      </dsp:nvSpPr>
      <dsp:spPr>
        <a:xfrm rot="17350740">
          <a:off x="2954237" y="1396324"/>
          <a:ext cx="2082403" cy="32124"/>
        </a:xfrm>
        <a:custGeom>
          <a:avLst/>
          <a:gdLst/>
          <a:ahLst/>
          <a:cxnLst/>
          <a:rect l="0" t="0" r="0" b="0"/>
          <a:pathLst>
            <a:path>
              <a:moveTo>
                <a:pt x="0" y="16062"/>
              </a:moveTo>
              <a:lnTo>
                <a:pt x="2082403" y="16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43379" y="1360325"/>
        <a:ext cx="104120" cy="104120"/>
      </dsp:txXfrm>
    </dsp:sp>
    <dsp:sp modelId="{628B290C-167D-4601-BBD8-8A34E710E03C}">
      <dsp:nvSpPr>
        <dsp:cNvPr id="0" name=""/>
        <dsp:cNvSpPr/>
      </dsp:nvSpPr>
      <dsp:spPr>
        <a:xfrm>
          <a:off x="4337495" y="1403"/>
          <a:ext cx="3625403" cy="85514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l-GR" sz="2200" kern="1200" dirty="0"/>
            <a:t>Έρευνα και ανάπτυξη</a:t>
          </a:r>
          <a:endParaRPr lang="en-US" sz="2200" kern="1200" dirty="0"/>
        </a:p>
      </dsp:txBody>
      <dsp:txXfrm>
        <a:off x="4362541" y="26449"/>
        <a:ext cx="3575311" cy="805048"/>
      </dsp:txXfrm>
    </dsp:sp>
    <dsp:sp modelId="{07531544-6C73-47C4-8563-6896255BF1C8}">
      <dsp:nvSpPr>
        <dsp:cNvPr id="0" name=""/>
        <dsp:cNvSpPr/>
      </dsp:nvSpPr>
      <dsp:spPr>
        <a:xfrm rot="18289469">
          <a:off x="3396459" y="1888030"/>
          <a:ext cx="1197960" cy="32124"/>
        </a:xfrm>
        <a:custGeom>
          <a:avLst/>
          <a:gdLst/>
          <a:ahLst/>
          <a:cxnLst/>
          <a:rect l="0" t="0" r="0" b="0"/>
          <a:pathLst>
            <a:path>
              <a:moveTo>
                <a:pt x="0" y="16062"/>
              </a:moveTo>
              <a:lnTo>
                <a:pt x="1197960" y="16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5490" y="1874143"/>
        <a:ext cx="59898" cy="59898"/>
      </dsp:txXfrm>
    </dsp:sp>
    <dsp:sp modelId="{E8860423-6A29-4DAC-88E8-FCD0B89DC64C}">
      <dsp:nvSpPr>
        <dsp:cNvPr id="0" name=""/>
        <dsp:cNvSpPr/>
      </dsp:nvSpPr>
      <dsp:spPr>
        <a:xfrm>
          <a:off x="4337495" y="984815"/>
          <a:ext cx="3625403" cy="85514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l-GR" sz="2200" kern="1200" dirty="0"/>
            <a:t>Σχεδιασμός</a:t>
          </a:r>
          <a:endParaRPr lang="en-US" sz="2200" kern="1200" dirty="0"/>
        </a:p>
      </dsp:txBody>
      <dsp:txXfrm>
        <a:off x="4362541" y="1009861"/>
        <a:ext cx="3575311" cy="805048"/>
      </dsp:txXfrm>
    </dsp:sp>
    <dsp:sp modelId="{75FB2EB0-9FD7-4D82-8FA6-88722BBB6679}">
      <dsp:nvSpPr>
        <dsp:cNvPr id="0" name=""/>
        <dsp:cNvSpPr/>
      </dsp:nvSpPr>
      <dsp:spPr>
        <a:xfrm>
          <a:off x="3653383" y="2379735"/>
          <a:ext cx="684112" cy="32124"/>
        </a:xfrm>
        <a:custGeom>
          <a:avLst/>
          <a:gdLst/>
          <a:ahLst/>
          <a:cxnLst/>
          <a:rect l="0" t="0" r="0" b="0"/>
          <a:pathLst>
            <a:path>
              <a:moveTo>
                <a:pt x="0" y="16062"/>
              </a:moveTo>
              <a:lnTo>
                <a:pt x="684112" y="16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8336" y="2378695"/>
        <a:ext cx="34205" cy="34205"/>
      </dsp:txXfrm>
    </dsp:sp>
    <dsp:sp modelId="{E0F7510E-1611-4BE7-A092-DBA8E880C53B}">
      <dsp:nvSpPr>
        <dsp:cNvPr id="0" name=""/>
        <dsp:cNvSpPr/>
      </dsp:nvSpPr>
      <dsp:spPr>
        <a:xfrm>
          <a:off x="4337495" y="1968227"/>
          <a:ext cx="3625403" cy="85514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l-GR" sz="2200" kern="1200" dirty="0"/>
            <a:t>Παραγωγή</a:t>
          </a:r>
          <a:endParaRPr lang="en-US" sz="2200" kern="1200" dirty="0"/>
        </a:p>
      </dsp:txBody>
      <dsp:txXfrm>
        <a:off x="4362541" y="1993273"/>
        <a:ext cx="3575311" cy="805048"/>
      </dsp:txXfrm>
    </dsp:sp>
    <dsp:sp modelId="{B3B53CA0-F458-416E-A1EA-9996C81EA8D5}">
      <dsp:nvSpPr>
        <dsp:cNvPr id="0" name=""/>
        <dsp:cNvSpPr/>
      </dsp:nvSpPr>
      <dsp:spPr>
        <a:xfrm rot="3310531">
          <a:off x="3396459" y="2871441"/>
          <a:ext cx="1197960" cy="32124"/>
        </a:xfrm>
        <a:custGeom>
          <a:avLst/>
          <a:gdLst/>
          <a:ahLst/>
          <a:cxnLst/>
          <a:rect l="0" t="0" r="0" b="0"/>
          <a:pathLst>
            <a:path>
              <a:moveTo>
                <a:pt x="0" y="16062"/>
              </a:moveTo>
              <a:lnTo>
                <a:pt x="1197960" y="16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5490" y="2857554"/>
        <a:ext cx="59898" cy="59898"/>
      </dsp:txXfrm>
    </dsp:sp>
    <dsp:sp modelId="{9AEDC700-B35D-497F-B07D-338BF37F3216}">
      <dsp:nvSpPr>
        <dsp:cNvPr id="0" name=""/>
        <dsp:cNvSpPr/>
      </dsp:nvSpPr>
      <dsp:spPr>
        <a:xfrm>
          <a:off x="4337495" y="2951639"/>
          <a:ext cx="3625403" cy="85514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l-GR" sz="2200" kern="1200" dirty="0"/>
            <a:t>Μάρκετινγκ</a:t>
          </a:r>
          <a:endParaRPr lang="en-US" sz="2200" kern="1200" dirty="0"/>
        </a:p>
      </dsp:txBody>
      <dsp:txXfrm>
        <a:off x="4362541" y="2976685"/>
        <a:ext cx="3575311" cy="805048"/>
      </dsp:txXfrm>
    </dsp:sp>
    <dsp:sp modelId="{7034C976-44FE-47DF-8AA8-206ABCFBD3A7}">
      <dsp:nvSpPr>
        <dsp:cNvPr id="0" name=""/>
        <dsp:cNvSpPr/>
      </dsp:nvSpPr>
      <dsp:spPr>
        <a:xfrm rot="4249260">
          <a:off x="2954237" y="3363147"/>
          <a:ext cx="2082403" cy="32124"/>
        </a:xfrm>
        <a:custGeom>
          <a:avLst/>
          <a:gdLst/>
          <a:ahLst/>
          <a:cxnLst/>
          <a:rect l="0" t="0" r="0" b="0"/>
          <a:pathLst>
            <a:path>
              <a:moveTo>
                <a:pt x="0" y="16062"/>
              </a:moveTo>
              <a:lnTo>
                <a:pt x="2082403" y="16062"/>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3943379" y="3327149"/>
        <a:ext cx="104120" cy="104120"/>
      </dsp:txXfrm>
    </dsp:sp>
    <dsp:sp modelId="{F5277326-3B06-4629-B144-95FABBF6F0EB}">
      <dsp:nvSpPr>
        <dsp:cNvPr id="0" name=""/>
        <dsp:cNvSpPr/>
      </dsp:nvSpPr>
      <dsp:spPr>
        <a:xfrm>
          <a:off x="4337495" y="3935051"/>
          <a:ext cx="3625403" cy="85514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l-GR" sz="2200" kern="1200" dirty="0"/>
            <a:t>Διανομή</a:t>
          </a:r>
          <a:endParaRPr lang="en-US" sz="2200" kern="1200" dirty="0"/>
        </a:p>
      </dsp:txBody>
      <dsp:txXfrm>
        <a:off x="4362541" y="3960097"/>
        <a:ext cx="3575311" cy="805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850C4-CCB9-4A0E-9612-F215565AB76F}">
      <dsp:nvSpPr>
        <dsp:cNvPr id="0" name=""/>
        <dsp:cNvSpPr/>
      </dsp:nvSpPr>
      <dsp:spPr>
        <a:xfrm rot="16200000">
          <a:off x="-81084" y="84542"/>
          <a:ext cx="3494958" cy="3325873"/>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marL="0" lvl="0" indent="0" algn="ctr" defTabSz="1333500" rtl="0">
            <a:lnSpc>
              <a:spcPct val="100000"/>
            </a:lnSpc>
            <a:spcBef>
              <a:spcPct val="0"/>
            </a:spcBef>
            <a:spcAft>
              <a:spcPct val="35000"/>
            </a:spcAft>
            <a:buNone/>
          </a:pPr>
          <a:r>
            <a:rPr lang="el-GR" sz="3000" kern="1200" dirty="0"/>
            <a:t>Ανώνυμη εταιρεία</a:t>
          </a:r>
          <a:endParaRPr lang="en-US" sz="3000" kern="1200" dirty="0"/>
        </a:p>
      </dsp:txBody>
      <dsp:txXfrm rot="5400000">
        <a:off x="3459" y="698991"/>
        <a:ext cx="3325873" cy="2096974"/>
      </dsp:txXfrm>
    </dsp:sp>
    <dsp:sp modelId="{9D379337-59E6-4C37-9B74-31C4C2D7C791}">
      <dsp:nvSpPr>
        <dsp:cNvPr id="0" name=""/>
        <dsp:cNvSpPr/>
      </dsp:nvSpPr>
      <dsp:spPr>
        <a:xfrm rot="16200000">
          <a:off x="3497687" y="84542"/>
          <a:ext cx="3494958" cy="3325873"/>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0" rIns="190500" bIns="0" numCol="1" spcCol="1270" anchor="ctr" anchorCtr="0">
          <a:noAutofit/>
        </a:bodyPr>
        <a:lstStyle/>
        <a:p>
          <a:pPr marL="0" lvl="0" indent="0" algn="ctr" defTabSz="1333500" rtl="0">
            <a:lnSpc>
              <a:spcPct val="100000"/>
            </a:lnSpc>
            <a:spcBef>
              <a:spcPct val="0"/>
            </a:spcBef>
            <a:spcAft>
              <a:spcPct val="35000"/>
            </a:spcAft>
            <a:buNone/>
          </a:pPr>
          <a:r>
            <a:rPr lang="el-GR" sz="3000" kern="1200" dirty="0"/>
            <a:t>Ετερόρρυθμη εταιρεία</a:t>
          </a:r>
          <a:endParaRPr lang="en-US" sz="3000" kern="1200" dirty="0"/>
        </a:p>
      </dsp:txBody>
      <dsp:txXfrm rot="5400000">
        <a:off x="3582230" y="698991"/>
        <a:ext cx="3325873" cy="20969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52982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The scope of cooperation among firms may vary significantly, as Figure 13.2 illustrates. For example, it may consist of a comprehensive alliance, in which the partners participate in all facets of conducting business, ranging from product design to manufacturing to marketing. Or it may consist of a more narrowly defined alliance that focuses on only one element of the business, such as R&amp;D. The degree of collaboration will depend on the basic goals of each partner.</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10</a:t>
            </a:fld>
            <a:endParaRPr lang="en-US" dirty="0"/>
          </a:p>
        </p:txBody>
      </p:sp>
    </p:spTree>
    <p:extLst>
      <p:ext uri="{BB962C8B-B14F-4D97-AF65-F5344CB8AC3E}">
        <p14:creationId xmlns:p14="http://schemas.microsoft.com/office/powerpoint/2010/main" val="118443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Comprehensive alliances </a:t>
            </a:r>
            <a:r>
              <a:rPr lang="en-US" sz="1200" kern="1200" dirty="0">
                <a:solidFill>
                  <a:schemeClr val="tx1"/>
                </a:solidFill>
                <a:latin typeface="Times New Roman" pitchFamily="18" charset="0"/>
                <a:ea typeface="+mn-ea"/>
                <a:cs typeface="Times New Roman" pitchFamily="18" charset="0"/>
              </a:rPr>
              <a:t>arise when the participating firms work together to perform multiple stages of the process by which goods or services are brought to the market.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Because of the broad scope of </a:t>
            </a:r>
            <a:r>
              <a:rPr lang="en-US" dirty="0"/>
              <a:t>comprehensive </a:t>
            </a:r>
            <a:r>
              <a:rPr lang="en-US" sz="1200" kern="1200" dirty="0">
                <a:solidFill>
                  <a:schemeClr val="tx1"/>
                </a:solidFill>
                <a:latin typeface="Times New Roman" pitchFamily="18" charset="0"/>
                <a:ea typeface="+mn-ea"/>
                <a:cs typeface="Times New Roman" pitchFamily="18" charset="0"/>
              </a:rPr>
              <a:t>alliances, the firms must establish procedures for meshing functional areas as finance, production, and marketing for the alliance to succeed. As a result, most comprehensive alliances are organized as </a:t>
            </a:r>
            <a:r>
              <a:rPr lang="en-US" sz="1200" i="1" kern="1200" dirty="0">
                <a:solidFill>
                  <a:schemeClr val="tx1"/>
                </a:solidFill>
                <a:latin typeface="Times New Roman" pitchFamily="18" charset="0"/>
                <a:ea typeface="+mn-ea"/>
                <a:cs typeface="Times New Roman" pitchFamily="18" charset="0"/>
              </a:rPr>
              <a:t>joint ventures</a:t>
            </a:r>
            <a:r>
              <a:rPr lang="en-US" sz="1200" kern="1200" dirty="0">
                <a:solidFill>
                  <a:schemeClr val="tx1"/>
                </a:solidFill>
                <a:latin typeface="Times New Roman" pitchFamily="18" charset="0"/>
                <a:ea typeface="+mn-ea"/>
                <a:cs typeface="Times New Roman" pitchFamily="18" charset="0"/>
              </a:rPr>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As an independent entity, the joint venture can adopt operating procedures that suit its specific needs, rather than attempting to accommodate the procedures of the parents, as might be the case with another type of strategic alliance. Moreover, by fully integrating their efforts, participating firms in a comprehensive alliance are able to achieve greater synergy through sheer size and total resources.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11</a:t>
            </a:fld>
            <a:endParaRPr lang="en-US" dirty="0"/>
          </a:p>
        </p:txBody>
      </p:sp>
    </p:spTree>
    <p:extLst>
      <p:ext uri="{BB962C8B-B14F-4D97-AF65-F5344CB8AC3E}">
        <p14:creationId xmlns:p14="http://schemas.microsoft.com/office/powerpoint/2010/main" val="126092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Strategic alliances may also be narrow in scope, involving only a single functional area of the business. In such cases, integrating the needs of the parent firms is less complex. For this reason, functionally based alliances often do not take the form of a joint venture. Types of functional alliances include production alliances, marketing alliances, financial alliances, and R&amp;D alliances.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a </a:t>
            </a:r>
            <a:r>
              <a:rPr lang="en-US" sz="1200" b="1" kern="1200" dirty="0">
                <a:solidFill>
                  <a:schemeClr val="tx1"/>
                </a:solidFill>
                <a:latin typeface="Times New Roman" pitchFamily="18" charset="0"/>
                <a:ea typeface="+mn-ea"/>
                <a:cs typeface="Times New Roman" pitchFamily="18" charset="0"/>
              </a:rPr>
              <a:t>production alliance</a:t>
            </a:r>
            <a:r>
              <a:rPr lang="en-US" sz="1200" kern="1200" dirty="0">
                <a:solidFill>
                  <a:schemeClr val="tx1"/>
                </a:solidFill>
                <a:latin typeface="Times New Roman" pitchFamily="18" charset="0"/>
                <a:ea typeface="+mn-ea"/>
                <a:cs typeface="Times New Roman" pitchFamily="18" charset="0"/>
              </a:rPr>
              <a:t>, two or more firms manufacture products or provide services in a shared or common facility. A production alliance may utilize a facility one partner already owns.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A marketing alliance </a:t>
            </a:r>
            <a:r>
              <a:rPr lang="en-US" sz="1200" kern="1200" dirty="0">
                <a:solidFill>
                  <a:schemeClr val="tx1"/>
                </a:solidFill>
                <a:latin typeface="Times New Roman" pitchFamily="18" charset="0"/>
                <a:ea typeface="+mn-ea"/>
                <a:cs typeface="Times New Roman" pitchFamily="18" charset="0"/>
              </a:rPr>
              <a:t>is a functional alliance in which two or more firms share marketing services or expertise. In most cases, one partner introduces its products or services into a market in which the other partner already has a presence. The established firm helps the newcomer by promoting, advertising, or distributing its products or services. The established firm may negotiate a fixed price for its assistance, or it may share in a percentage of the newcomer’s sales or profits. As an alternative, the firms may agree to market each others’ products on a reciprocal basis. No matter what the arrangements of a marketing alliance may be, all partners must ensure that their expectations and needs are mutually understood.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A </a:t>
            </a:r>
            <a:r>
              <a:rPr lang="en-US" sz="1200" b="1" kern="1200" dirty="0">
                <a:solidFill>
                  <a:schemeClr val="tx1"/>
                </a:solidFill>
                <a:latin typeface="Times New Roman" pitchFamily="18" charset="0"/>
                <a:ea typeface="+mn-ea"/>
                <a:cs typeface="Times New Roman" pitchFamily="18" charset="0"/>
              </a:rPr>
              <a:t>financial alliance </a:t>
            </a:r>
            <a:r>
              <a:rPr lang="en-US" sz="1200" kern="1200" dirty="0">
                <a:solidFill>
                  <a:schemeClr val="tx1"/>
                </a:solidFill>
                <a:latin typeface="Times New Roman" pitchFamily="18" charset="0"/>
                <a:ea typeface="+mn-ea"/>
                <a:cs typeface="Times New Roman" pitchFamily="18" charset="0"/>
              </a:rPr>
              <a:t>is formed by firms that want to reduce financial risks associated with a project. Partners may share equally in contributing financial resources to the project. On the other hand, one partner may contribute the bulk of the financing, while special expertise or other contributions are provided by its partner (or partners) in lieu of financial investments.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 an R&amp;D alliance, the partners agree to undertake joint research to develop new products or services. Such alliances are usually not formed as joint ventures, since scientific knowledge can be transmitted through private research conferences, exchange of scientific papers, and laboratory visits. Instead, each partner may simply agree to cross-license whatever new technology is developed in its labs. That way, each partner will have equal access to all technology developed by the alliance, an arrangement that guarantees none of the partners will fall behind in the technological race. In addition, partners are freed from legal disputes among themselves over ownership and validity of patents. Because of the importance of high-tech industries to the world economy, many countries are supporting the efforts of R&amp;D consortia as part of their industrial policies. An R&amp;D consortium is a confederation of organizations that band together to research and develop new products and processes for world markets. It represents a special case of strategic alliance, in that governmental support plays a major role in its formation and continued operation.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183174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The decision to form a strategic alliance should develop from the firm’s strategic planning process. Having made this decision, managers must then address several significant issues, which set the stage for how the arrangement will be managed</a:t>
            </a:r>
            <a:r>
              <a:rPr lang="en-US" dirty="0"/>
              <a:t>. Some of the most critical issues are the selection of partners, the form of ownership, and joint management considerations. </a:t>
            </a:r>
            <a:endParaRPr lang="en-US" sz="1200" kern="1200" dirty="0">
              <a:solidFill>
                <a:schemeClr val="tx1"/>
              </a:solidFill>
              <a:latin typeface="Times New Roman" pitchFamily="18" charset="0"/>
              <a:ea typeface="+mn-ea"/>
              <a:cs typeface="Times New Roman" pitchFamily="18" charset="0"/>
            </a:endParaRPr>
          </a:p>
          <a:p>
            <a:pPr hangingPunct="0"/>
            <a:r>
              <a:rPr lang="en-US" sz="1200" kern="1200" dirty="0">
                <a:solidFill>
                  <a:schemeClr val="tx1"/>
                </a:solidFill>
                <a:latin typeface="Times New Roman" pitchFamily="18" charset="0"/>
                <a:ea typeface="+mn-ea"/>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124015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Research suggests that strategic alliances are more likely to be successful if the skills and resources of the partners are complementary—each must bring to the alliance some organizational strength the other lacks. In addition, a </a:t>
            </a:r>
            <a:r>
              <a:rPr lang="en-US" dirty="0"/>
              <a:t>firm should select </a:t>
            </a:r>
            <a:r>
              <a:rPr lang="en-US" i="0" dirty="0"/>
              <a:t>a c</a:t>
            </a:r>
            <a:r>
              <a:rPr lang="en-US" dirty="0"/>
              <a:t>ompatible</a:t>
            </a:r>
            <a:r>
              <a:rPr lang="en-US" i="1" dirty="0"/>
              <a:t> </a:t>
            </a:r>
            <a:r>
              <a:rPr lang="en-US" dirty="0"/>
              <a:t>partner that it can trust and with whom it can work effectively. </a:t>
            </a:r>
          </a:p>
          <a:p>
            <a:pPr marL="171450" indent="-171450" hangingPunct="0">
              <a:buFont typeface="Arial" panose="020B0604020202020204" pitchFamily="34" charset="0"/>
              <a:buChar char="•"/>
            </a:pPr>
            <a:r>
              <a:rPr lang="en-US" dirty="0"/>
              <a:t>Another factor to consider is the nature of a potential partner’s products or services. A firm should ally itself with a partner whose products or services are complementary to (but not directly competitive with) its own.</a:t>
            </a:r>
          </a:p>
          <a:p>
            <a:pPr marL="171450" indent="-171450" hangingPunct="0">
              <a:buFont typeface="Arial" panose="020B0604020202020204" pitchFamily="34" charset="0"/>
              <a:buChar char="•"/>
            </a:pPr>
            <a:r>
              <a:rPr lang="en-US" dirty="0"/>
              <a:t>Managers should gather as much information as possible about a potential partner before entering into a strategic alliance. For example, managers should assess the success or failure of previous strategic alliances formed by the potential partner. Also, it often makes sense to analyze the prospective deal from the other firm’s side. The probability of success will increase if the alliance makes good business sense for both parties.</a:t>
            </a:r>
          </a:p>
          <a:p>
            <a:pPr marL="171450" indent="-171450" hangingPunct="0">
              <a:buFont typeface="Arial" panose="020B0604020202020204" pitchFamily="34" charset="0"/>
              <a:buChar char="•"/>
            </a:pPr>
            <a:r>
              <a:rPr lang="en-US" dirty="0"/>
              <a:t>Before establishing a strategic alliance, partners should also assess the potential to learn from each other. At the same time, each partner should protect proprietary information and not offer information that will result in competitive disadvantages for itself, should the alliance dissolve.</a:t>
            </a:r>
          </a:p>
          <a:p>
            <a:pPr hangingPunct="0"/>
            <a:endParaRPr lang="en-US" dirty="0"/>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2376033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Another issue in establishing a strategic alliance is the exact form of ownership that is to be used. A joint venture almost always takes the form of a </a:t>
            </a:r>
            <a:r>
              <a:rPr lang="en-US" i="1" dirty="0"/>
              <a:t>corporation</a:t>
            </a:r>
            <a:r>
              <a:rPr lang="en-US" dirty="0"/>
              <a:t>, usually incorporated in the country in which it will be doing business.  The corporate form enables the partners to arrange a beneficial tax structure, implement novel ownership arrangements, and protect their other assets. This form also allows the joint venture to create its own identity apart from those of the partners. Of course, if either or both of the partners have favorable reputations, the new corporation may choose to rely on them, perhaps by including the partners’ names as part of its name.</a:t>
            </a:r>
          </a:p>
          <a:p>
            <a:pPr marL="171450" indent="-171450" hangingPunct="0">
              <a:buFont typeface="Arial" panose="020B0604020202020204" pitchFamily="34" charset="0"/>
              <a:buChar char="•"/>
            </a:pPr>
            <a:r>
              <a:rPr lang="en-US" dirty="0"/>
              <a:t>In isolated cases, incorporating a joint venture may not be possible or desirable. In such cases, the partners usually operate under a </a:t>
            </a:r>
            <a:r>
              <a:rPr lang="en-US" i="1" dirty="0"/>
              <a:t>limited partnership</a:t>
            </a:r>
            <a:r>
              <a:rPr lang="en-US" dirty="0"/>
              <a:t>. In a limited partnership, the managing partner assumes full financial responsibility for the venture, regardless of the amount of its own investment. The liability of other partners is limited to the amount of their investments. Obviously, such arrangements are riskier for the managing partner.</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582556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hangingPunct="0">
              <a:buFont typeface="Arial" panose="020B0604020202020204" pitchFamily="34" charset="0"/>
              <a:buChar char="•"/>
            </a:pPr>
            <a:r>
              <a:rPr lang="en-US" dirty="0"/>
              <a:t>Another form of joint venture is a </a:t>
            </a:r>
            <a:r>
              <a:rPr lang="en-US" b="1" dirty="0"/>
              <a:t>public-private venture. </a:t>
            </a:r>
            <a:r>
              <a:rPr lang="en-US" dirty="0"/>
              <a:t>This arrangement involves a partnership between a privately owned firm and a government entity. When the government of a country controls a resource, it may enlist the assistance of a firm with expertise related to that resource. Similarly, a firm may pursue a public-private venture if a particular country does not allow wholly-owned foreign operations. Such arrangements are typical in the oil industry. </a:t>
            </a:r>
          </a:p>
          <a:p>
            <a:pPr marL="171450" indent="-171450" hangingPunct="0">
              <a:buFont typeface="Arial" panose="020B0604020202020204" pitchFamily="34" charset="0"/>
              <a:buChar char="•"/>
            </a:pPr>
            <a:r>
              <a:rPr lang="en-US" dirty="0"/>
              <a:t>In assessing such a venture, a firm should consider the political and legal environment it will be facing. Foremost is the stability of the government. If the existing government is replaced with another, the firm may face serious challenges. At best, the venture will be considered less important by the new government. At worst, the firm’s investment may be wiped out, its assets seized, and its operation shut down.</a:t>
            </a:r>
          </a:p>
          <a:p>
            <a:pPr marL="171450" indent="-171450" hangingPunct="0">
              <a:buFont typeface="Arial" panose="020B0604020202020204" pitchFamily="34" charset="0"/>
              <a:buChar char="•"/>
            </a:pPr>
            <a:r>
              <a:rPr lang="en-US" dirty="0"/>
              <a:t>However, if the local government is relatively stable, public-private ventures can be quite beneficial. The government may act benignly and allow the firm to run the joint venture. It may also use its position to protect its own investment (and its partner) by restricting competing business activity.</a:t>
            </a:r>
          </a:p>
          <a:p>
            <a:pPr hangingPunct="0"/>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268167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Further issues and questions are associated with how a strategic alliance will be managed. Three standard approaches are often used to jointly manage a strategic alliance (see Figure 13.3): shared management agreements, assigned arrangements, and delegated arrangements.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Under a </a:t>
            </a:r>
            <a:r>
              <a:rPr lang="en-US" sz="1200" b="1" kern="1200" dirty="0">
                <a:solidFill>
                  <a:schemeClr val="tx1"/>
                </a:solidFill>
                <a:latin typeface="Times New Roman" pitchFamily="18" charset="0"/>
                <a:ea typeface="+mn-ea"/>
                <a:cs typeface="Times New Roman" pitchFamily="18" charset="0"/>
              </a:rPr>
              <a:t>shared management agreement</a:t>
            </a:r>
            <a:r>
              <a:rPr lang="en-US" sz="1200" kern="1200" dirty="0">
                <a:solidFill>
                  <a:schemeClr val="tx1"/>
                </a:solidFill>
                <a:latin typeface="Times New Roman" pitchFamily="18" charset="0"/>
                <a:ea typeface="+mn-ea"/>
                <a:cs typeface="Times New Roman" pitchFamily="18" charset="0"/>
              </a:rPr>
              <a:t>, each partner fully and actively participates in managing the alliance. The partners run the alliance, and their managers regularly pass on instructions and details to the alliance’s managers. The alliance’s managers have limited authority of their own and must defer most decisions to managers from the parent firms. This type of agreement requires a high level of coordination and near-perfect agreement between the participating partners. As such, it is the most difficult to maintain and the one most prone to conflict among the partners.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Under an </a:t>
            </a:r>
            <a:r>
              <a:rPr lang="en-US" sz="1200" b="1" kern="1200" dirty="0">
                <a:solidFill>
                  <a:schemeClr val="tx1"/>
                </a:solidFill>
                <a:latin typeface="Times New Roman" pitchFamily="18" charset="0"/>
                <a:ea typeface="+mn-ea"/>
                <a:cs typeface="Times New Roman" pitchFamily="18" charset="0"/>
              </a:rPr>
              <a:t>assigned arrangement</a:t>
            </a:r>
            <a:r>
              <a:rPr lang="en-US" sz="1200" kern="1200" dirty="0">
                <a:solidFill>
                  <a:schemeClr val="tx1"/>
                </a:solidFill>
                <a:latin typeface="Times New Roman" pitchFamily="18" charset="0"/>
                <a:ea typeface="+mn-ea"/>
                <a:cs typeface="Times New Roman" pitchFamily="18" charset="0"/>
              </a:rPr>
              <a:t>, one partner assumes primary responsibility for the operations of the strategic alliance. Management of the alliance is greatly simplified because the dominant partner has the power to set its own agenda for the new unit, break ties among decision makers, and even overrule its partner(s). Of course, these actions may create conflict, but they keep the alliance from becoming paralyzed, which may happen if equal partners cannot agree on a decision.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Under a </a:t>
            </a:r>
            <a:r>
              <a:rPr lang="en-US" sz="1200" b="1" kern="1200" dirty="0">
                <a:solidFill>
                  <a:schemeClr val="tx1"/>
                </a:solidFill>
                <a:latin typeface="Times New Roman" pitchFamily="18" charset="0"/>
                <a:ea typeface="+mn-ea"/>
                <a:cs typeface="Times New Roman" pitchFamily="18" charset="0"/>
              </a:rPr>
              <a:t>delegated arrangement</a:t>
            </a:r>
            <a:r>
              <a:rPr lang="en-US" sz="1200" kern="1200" dirty="0">
                <a:solidFill>
                  <a:schemeClr val="tx1"/>
                </a:solidFill>
                <a:latin typeface="Times New Roman" pitchFamily="18" charset="0"/>
                <a:ea typeface="+mn-ea"/>
                <a:cs typeface="Times New Roman" pitchFamily="18" charset="0"/>
              </a:rPr>
              <a:t>, which is reserved for joint ventures, the partners agree not to get involved in ongoing operations. Instead, the partners delegate management control to the executives of the joint venture itself. These executives may be hired to run the new operation or may be transferred from the participating firms. They are responsible for </a:t>
            </a:r>
            <a:r>
              <a:rPr lang="en-US" dirty="0"/>
              <a:t>making </a:t>
            </a:r>
            <a:r>
              <a:rPr lang="en-US" sz="1200" kern="1200" dirty="0">
                <a:solidFill>
                  <a:schemeClr val="tx1"/>
                </a:solidFill>
                <a:latin typeface="Times New Roman" pitchFamily="18" charset="0"/>
                <a:ea typeface="+mn-ea"/>
                <a:cs typeface="Times New Roman" pitchFamily="18" charset="0"/>
              </a:rPr>
              <a:t>day-to-day decisions, managing the venture, and implementing its strategy. Because they have </a:t>
            </a:r>
            <a:r>
              <a:rPr lang="en-US" dirty="0"/>
              <a:t>the </a:t>
            </a:r>
            <a:r>
              <a:rPr lang="en-US" sz="1200" kern="1200" dirty="0">
                <a:solidFill>
                  <a:schemeClr val="tx1"/>
                </a:solidFill>
                <a:latin typeface="Times New Roman" pitchFamily="18" charset="0"/>
                <a:ea typeface="+mn-ea"/>
                <a:cs typeface="Times New Roman" pitchFamily="18" charset="0"/>
              </a:rPr>
              <a:t>power and autonomy needed to make significant decisions, these executives are much less accountable to managers in the partners’ firms.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1631096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hangingPunct="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Regardless of the care and deliberation a firm puts into constructing a strategic alliance, it still must consider limitations and pitfalls. Figure 13.4 summarizes five fundamental sources of problems that often threaten the viability of strategic alliances: incompatibility of partners, access to information, conflicts over distributing earnings, loss of autonomy, and changing circumstances.</a:t>
            </a:r>
          </a:p>
          <a:p>
            <a:pPr marL="171450" indent="-171450" hangingPunct="0">
              <a:buFont typeface="Arial" panose="020B0604020202020204" pitchFamily="34" charset="0"/>
              <a:buChar char="•"/>
            </a:pPr>
            <a:r>
              <a:rPr lang="en-US" b="1" dirty="0"/>
              <a:t>Incompatibility among the partners </a:t>
            </a:r>
            <a:r>
              <a:rPr lang="en-US" dirty="0"/>
              <a:t>of a strategic alliance is a primary cause of the failure of such arrangements. At times, incompatibility can lead to outright conflict, although typically it merely leads to poor performance of the alliance.</a:t>
            </a:r>
          </a:p>
          <a:p>
            <a:pPr marL="171450" indent="-171450" hangingPunct="0">
              <a:buFont typeface="Arial" panose="020B0604020202020204" pitchFamily="34" charset="0"/>
              <a:buChar char="•"/>
            </a:pPr>
            <a:r>
              <a:rPr lang="en-US" b="1" dirty="0"/>
              <a:t>Limited access to information </a:t>
            </a:r>
            <a:r>
              <a:rPr lang="en-US" dirty="0"/>
              <a:t>is another issue. For a collaboration to work effectively, one partner (or both) may have to provide the other with information it would prefer to keep secret. Each firm may have to be forthcoming with the information or else compromise the effectiveness of the collaboration.</a:t>
            </a:r>
          </a:p>
          <a:p>
            <a:pPr marL="171450" indent="-171450" hangingPunct="0">
              <a:buFont typeface="Arial" panose="020B0604020202020204" pitchFamily="34" charset="0"/>
              <a:buChar char="•"/>
            </a:pPr>
            <a:r>
              <a:rPr lang="en-US" dirty="0"/>
              <a:t>An obvious limitation of strategic alliances relates to the </a:t>
            </a:r>
            <a:r>
              <a:rPr lang="en-US" b="1" dirty="0"/>
              <a:t>distribution of earnings</a:t>
            </a:r>
            <a:r>
              <a:rPr lang="en-US" dirty="0"/>
              <a:t>. Because the partners share risks and costs, they also share profits. The partners must agree on the ratio of earnings that will be distributed as opposed to being reinvested in the business. They must also agree on accounting procedures that will be used to calculate earnings or profits, and the way transfer pricing will be handled.</a:t>
            </a:r>
          </a:p>
          <a:p>
            <a:pPr marL="171450" indent="-171450" hangingPunct="0">
              <a:buFont typeface="Arial" panose="020B0604020202020204" pitchFamily="34" charset="0"/>
              <a:buChar char="•"/>
            </a:pPr>
            <a:r>
              <a:rPr lang="en-US" dirty="0"/>
              <a:t>Another pitfall of a strategic alliance is the potential </a:t>
            </a:r>
            <a:r>
              <a:rPr lang="en-US" b="1" dirty="0"/>
              <a:t>loss of autonomy</a:t>
            </a:r>
            <a:r>
              <a:rPr lang="en-US" dirty="0"/>
              <a:t>. Just as firms share risks and profits, they also share control, thereby limiting what each can do. </a:t>
            </a:r>
          </a:p>
          <a:p>
            <a:pPr marL="171450" indent="-171450" hangingPunct="0">
              <a:buFont typeface="Arial" panose="020B0604020202020204" pitchFamily="34" charset="0"/>
              <a:buChar char="•"/>
            </a:pPr>
            <a:r>
              <a:rPr lang="en-US" b="1" dirty="0"/>
              <a:t>Changing circumstances </a:t>
            </a:r>
            <a:r>
              <a:rPr lang="en-US" dirty="0"/>
              <a:t>may also affect the viability of a strategic alliance. The economic conditions that motivated the cooperative arrangement may no longer exist, or technological advances may have rendered the agreement obsolete.</a:t>
            </a:r>
          </a:p>
          <a:p>
            <a:pPr marL="171450" indent="-171450" hangingPunct="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72044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lang="en-US" altLang="ja-JP"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368120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i="0" kern="1200" dirty="0">
                <a:solidFill>
                  <a:schemeClr val="tx1"/>
                </a:solidFill>
                <a:latin typeface="Times New Roman" pitchFamily="18" charset="0"/>
                <a:ea typeface="+mn-ea"/>
                <a:cs typeface="Times New Roman" pitchFamily="18" charset="0"/>
              </a:rPr>
              <a:t>Cooperation between international firms can take many forms, such as cross-licensing of proprietary technology, sharing of production facilities, co-funding of research projects, and marketing of each other’s products using existing distribution networks. Such forms of cooperation are known collectively as </a:t>
            </a:r>
            <a:r>
              <a:rPr lang="en-US" sz="1200" b="1" i="0" kern="1200" dirty="0">
                <a:solidFill>
                  <a:schemeClr val="tx1"/>
                </a:solidFill>
                <a:latin typeface="Times New Roman" pitchFamily="18" charset="0"/>
                <a:ea typeface="+mn-ea"/>
                <a:cs typeface="Times New Roman" pitchFamily="18" charset="0"/>
              </a:rPr>
              <a:t>strategic alliances</a:t>
            </a:r>
            <a:r>
              <a:rPr lang="en-US" sz="1200" i="0" kern="1200" dirty="0">
                <a:solidFill>
                  <a:schemeClr val="tx1"/>
                </a:solidFill>
                <a:latin typeface="Times New Roman" pitchFamily="18" charset="0"/>
                <a:ea typeface="+mn-ea"/>
                <a:cs typeface="Times New Roman" pitchFamily="18" charset="0"/>
              </a:rPr>
              <a:t>, business arrangements whereby two or more firms choose to cooperate for their mutual benefit. The partners in a strategic alliance may agree to pool R&amp;D activities, marketing expertise, or managerial talent.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i="0" dirty="0"/>
              <a:t>A joint venture (JV) </a:t>
            </a:r>
            <a:r>
              <a:rPr lang="en-US" i="0" dirty="0"/>
              <a:t>is a special type of strategic alliance in which two or more firms join together to create a new business entity that is legally separate and distinct from its parents. Joint ventures are normally established as corporations and are owned by the founding parents in whatever proportions they negotiate. Although unequal ownership is common, many are owned equally by the founding firms. Each participant in a strategic alliance is motivated to promote its own self-interest, but each one has determined that cooperation is the best way to achieve its goals.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dirty="0"/>
              <a:t>A joint venture, as a separate legal entity, must have its own set of managers and board of directors. It may be managed in one of three ways. </a:t>
            </a: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i="0" dirty="0"/>
              <a:t>The founding firms may jointly share management, with each appointing key personnel who report back to officers of the parent. </a:t>
            </a: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i="0" dirty="0"/>
              <a:t>One parent may assume primary responsibility. </a:t>
            </a:r>
          </a:p>
          <a:p>
            <a:pPr marL="685800" marR="0" lvl="1"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i="0" dirty="0"/>
              <a:t>An independent team of managers may be hired to run it. The third approach is often preferred, because independent managers focus on what is best for the joint venture rather than attempting to placate bosses from the founding firms.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i="0"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i="0" dirty="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417224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formal management organization allows a joint venture to be broader in purpose, scope, and duration than other types of strategic alliances. In contrast, a </a:t>
            </a:r>
            <a:r>
              <a:rPr lang="en-US" i="1" dirty="0"/>
              <a:t>non–joint venture </a:t>
            </a:r>
            <a:r>
              <a:rPr lang="en-US" dirty="0"/>
              <a:t>strategic alliance may be formed merely to allow the partners to overcome a particular hurdle that each faces in the short run. A joint venture will be more helpful if the two firms plan a more extensive and long-term relationship. A typical non–joint venture strategic alliance has a narrow purpose and scope. Because of their narrow mission and lack of a formal organizational structure, non–joint ventures are relatively less stable than joint ventures.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67784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As summarized in Figure 13.1, international business may realize four benefits from strategic alliances: ease of market entry, shared risk, shared knowledge and expertise, and synergy and competitive advantage.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2885641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a:solidFill>
                  <a:schemeClr val="tx1"/>
                </a:solidFill>
                <a:latin typeface="Times New Roman" pitchFamily="18" charset="0"/>
                <a:ea typeface="+mn-ea"/>
                <a:cs typeface="Times New Roman" pitchFamily="18" charset="0"/>
              </a:rPr>
              <a:t>A firm wishing to enter a new market often faces major obstacles, such as entrenched competition or hostile government regulations. Partnering with a local firm can often help it navigate around such barriers.   In other cases, economies of scale and scope in marketing and distribution confer benefits on firms that aggressively and quickly enter numerous markets. Yet the costs of speed and boldness are often high and beyond the capabilities of a single firm. A strategic alliance may allow the firm to achieve the benefits of rapid entry, while keeping costs down.</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203465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Today’s major industries are so competitive that no firm has a guarantee of success when it enters a new market or develops a new product. Strategic alliances can be used to either reduce or control individual firms’ risks. Shared risk is an especially important consideration when a firm is entering a market that has just opened up or that is characterized by uncertainty and instability.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95081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Still another common reason for strategic alliances is the potential for the firm to gain knowledge and expertise that it lacks. A firm may want to learn more about how to produce a product or service, acquire certain resources, deal with local governments’ regulations, or manage in a different environment. A business partner can often provide such information.</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146728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Firms may also enter into strategic alliances in order to attain synergy and competitive advantage. These related advantages reflect combinations of the other advantages discussed in this section. The idea is that through some combination of market entry, risk sharing, and learning potential, each collaborating firm will be able to achieve more than if it had attempted to enter a new market or industry alone.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34089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Διεθνεις</a:t>
            </a:r>
            <a:r>
              <a:rPr lang="el-GR" b="1" dirty="0"/>
              <a:t> </a:t>
            </a:r>
            <a:r>
              <a:rPr lang="el-GR" b="1" dirty="0" err="1"/>
              <a:t>Στρατηγικες</a:t>
            </a:r>
            <a:r>
              <a:rPr lang="el-GR" b="1" dirty="0"/>
              <a:t> </a:t>
            </a:r>
            <a:r>
              <a:rPr lang="el-GR" b="1" dirty="0" err="1"/>
              <a:t>Συμμαχιες</a:t>
            </a:r>
            <a:r>
              <a:rPr lang="el-GR" b="1" dirty="0"/>
              <a:t> </a:t>
            </a:r>
            <a:endParaRPr lang="en-US" dirty="0"/>
          </a:p>
        </p:txBody>
      </p:sp>
      <p:sp>
        <p:nvSpPr>
          <p:cNvPr id="6" name="Slide Number Placeholder 5"/>
          <p:cNvSpPr>
            <a:spLocks noGrp="1"/>
          </p:cNvSpPr>
          <p:nvPr>
            <p:ph type="sldNum" sz="quarter" idx="12"/>
          </p:nvPr>
        </p:nvSpPr>
        <p:spPr/>
        <p:txBody>
          <a:bodyPr/>
          <a:lstStyle/>
          <a:p>
            <a:r>
              <a:rPr lang="el-GR" dirty="0"/>
              <a:t>Κεφάλαιο 13-</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71475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71475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71475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71475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71475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Διεθνεις</a:t>
            </a:r>
            <a:r>
              <a:rPr lang="el-GR" b="1" dirty="0"/>
              <a:t> </a:t>
            </a:r>
            <a:r>
              <a:rPr lang="el-GR" b="1" dirty="0" err="1"/>
              <a:t>Στρατηγικες</a:t>
            </a:r>
            <a:r>
              <a:rPr lang="el-GR" b="1" dirty="0"/>
              <a:t> </a:t>
            </a:r>
            <a:r>
              <a:rPr lang="el-GR" b="1" dirty="0" err="1"/>
              <a:t>Συμμαχιες</a:t>
            </a:r>
            <a:r>
              <a:rPr lang="el-GR" b="1" dirty="0"/>
              <a:t> </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13-</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7" name="Slide Number Placeholder 6"/>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9" name="Slide Number Placeholder 8"/>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5" name="Slide Number Placeholder 4"/>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9" name="Slide Number Placeholder 8"/>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13-</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7" name="Slide Number Placeholder 6"/>
          <p:cNvSpPr>
            <a:spLocks noGrp="1"/>
          </p:cNvSpPr>
          <p:nvPr>
            <p:ph type="sldNum" sz="quarter" idx="12"/>
          </p:nvPr>
        </p:nvSpPr>
        <p:spPr/>
        <p:txBody>
          <a:bodyPr/>
          <a:lstStyle/>
          <a:p>
            <a:r>
              <a:rPr lang="el-GR" dirty="0"/>
              <a:t>Κεφάλαιο 13-</a:t>
            </a:r>
            <a:r>
              <a:rPr lang="en-US" dirty="0"/>
              <a:t>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13-</a:t>
            </a:r>
            <a:r>
              <a:rPr lang="en-US" dirty="0"/>
              <a:t>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pic>
        <p:nvPicPr>
          <p:cNvPr id="5" name="Picture 4" descr="Screen Shot 2013-10-27 at 11.20.07 PM.png"/>
          <p:cNvPicPr>
            <a:picLocks/>
          </p:cNvPicPr>
          <p:nvPr/>
        </p:nvPicPr>
        <p:blipFill rotWithShape="1">
          <a:blip r:embed="rId3">
            <a:extLst>
              <a:ext uri="{28A0092B-C50C-407E-A947-70E740481C1C}">
                <a14:useLocalDpi xmlns:a14="http://schemas.microsoft.com/office/drawing/2010/main" val="0"/>
              </a:ext>
            </a:extLst>
          </a:blip>
          <a:srcRect t="28314"/>
          <a:stretch/>
        </p:blipFill>
        <p:spPr>
          <a:xfrm>
            <a:off x="3404688" y="2543908"/>
            <a:ext cx="5330952" cy="3738020"/>
          </a:xfrm>
          <a:prstGeom prst="rect">
            <a:avLst/>
          </a:prstGeom>
        </p:spPr>
      </p:pic>
      <p:sp>
        <p:nvSpPr>
          <p:cNvPr id="7" name="Slide Number Placeholder 6"/>
          <p:cNvSpPr>
            <a:spLocks noGrp="1"/>
          </p:cNvSpPr>
          <p:nvPr>
            <p:ph type="sldNum" sz="quarter" idx="12"/>
          </p:nvPr>
        </p:nvSpPr>
        <p:spPr/>
        <p:txBody>
          <a:bodyPr/>
          <a:lstStyle/>
          <a:p>
            <a:r>
              <a:rPr lang="el-GR" dirty="0"/>
              <a:t>Κεφάλαιο 13-</a:t>
            </a:r>
            <a:fld id="{D57F1E4F-1CFF-5643-939E-217C01CDF565}" type="slidenum">
              <a:rPr lang="en-US" smtClean="0"/>
              <a:pPr/>
              <a:t>1</a:t>
            </a:fld>
            <a:endParaRPr lang="en-US" dirty="0"/>
          </a:p>
        </p:txBody>
      </p:sp>
      <p:sp>
        <p:nvSpPr>
          <p:cNvPr id="9"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sp>
        <p:nvSpPr>
          <p:cNvPr id="10" name="Rectangle 9"/>
          <p:cNvSpPr/>
          <p:nvPr/>
        </p:nvSpPr>
        <p:spPr>
          <a:xfrm>
            <a:off x="3428734" y="342900"/>
            <a:ext cx="5545449" cy="1754326"/>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13</a:t>
            </a:r>
          </a:p>
          <a:p>
            <a:r>
              <a:rPr lang="el-GR" sz="2400" b="1" spc="-50" dirty="0">
                <a:solidFill>
                  <a:srgbClr val="8A001A"/>
                </a:solidFill>
                <a:latin typeface="+mj-lt"/>
                <a:ea typeface="+mj-ea"/>
                <a:cs typeface="+mj-cs"/>
              </a:rPr>
              <a:t>Διεθνείς Στρατηγικές </a:t>
            </a:r>
          </a:p>
          <a:p>
            <a:r>
              <a:rPr lang="el-GR" sz="2400" b="1" spc="-50" dirty="0">
                <a:solidFill>
                  <a:srgbClr val="8A001A"/>
                </a:solidFill>
                <a:latin typeface="+mj-lt"/>
                <a:ea typeface="+mj-ea"/>
                <a:cs typeface="+mj-cs"/>
              </a:rPr>
              <a:t>Συμμαχίες</a:t>
            </a:r>
          </a:p>
        </p:txBody>
      </p:sp>
      <p:pic>
        <p:nvPicPr>
          <p:cNvPr id="11" name="Εικόνα 10" descr="Εικόνα που περιέχει κτίριο&#10;&#10;Περιγραφή που δημιουργήθηκε αυτόματα">
            <a:extLst>
              <a:ext uri="{FF2B5EF4-FFF2-40B4-BE49-F238E27FC236}">
                <a16:creationId xmlns:a16="http://schemas.microsoft.com/office/drawing/2014/main" id="{2EFDCCAA-1789-4BC7-B517-34292A6DF701}"/>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2" name="Εικόνα 11">
            <a:extLst>
              <a:ext uri="{FF2B5EF4-FFF2-40B4-BE49-F238E27FC236}">
                <a16:creationId xmlns:a16="http://schemas.microsoft.com/office/drawing/2014/main" id="{25654380-8F41-47FB-84CF-C464E2D01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54261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sz="3000" dirty="0"/>
              <a:t>Πεδίο Εφαρμογής των Στρατηγικών Συμμαχιών </a:t>
            </a:r>
            <a:endParaRPr lang="en-US" sz="30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10</a:t>
            </a:fld>
            <a:endParaRPr lang="en-US" dirty="0"/>
          </a:p>
        </p:txBody>
      </p:sp>
      <p:pic>
        <p:nvPicPr>
          <p:cNvPr id="2" name="Picture 1"/>
          <p:cNvPicPr>
            <a:picLocks noChangeAspect="1"/>
          </p:cNvPicPr>
          <p:nvPr/>
        </p:nvPicPr>
        <p:blipFill>
          <a:blip r:embed="rId3"/>
          <a:stretch>
            <a:fillRect/>
          </a:stretch>
        </p:blipFill>
        <p:spPr>
          <a:xfrm>
            <a:off x="1596010" y="1406455"/>
            <a:ext cx="5951979" cy="4598328"/>
          </a:xfrm>
          <a:prstGeom prst="rect">
            <a:avLst/>
          </a:prstGeom>
        </p:spPr>
      </p:pic>
      <p:pic>
        <p:nvPicPr>
          <p:cNvPr id="4" name="Picture 3"/>
          <p:cNvPicPr>
            <a:picLocks noChangeAspect="1"/>
          </p:cNvPicPr>
          <p:nvPr/>
        </p:nvPicPr>
        <p:blipFill>
          <a:blip r:embed="rId4"/>
          <a:stretch>
            <a:fillRect/>
          </a:stretch>
        </p:blipFill>
        <p:spPr>
          <a:xfrm>
            <a:off x="1608536" y="5967205"/>
            <a:ext cx="4275190" cy="274344"/>
          </a:xfrm>
          <a:prstGeom prst="rect">
            <a:avLst/>
          </a:prstGeom>
        </p:spPr>
      </p:pic>
      <p:pic>
        <p:nvPicPr>
          <p:cNvPr id="8" name="Εικόνα 7">
            <a:extLst>
              <a:ext uri="{FF2B5EF4-FFF2-40B4-BE49-F238E27FC236}">
                <a16:creationId xmlns:a16="http://schemas.microsoft.com/office/drawing/2014/main" id="{CFA9138A-18CB-4CD5-AD1B-1F51F06F7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5142894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Ολοκληρωμένες Συμμαχίες</a:t>
            </a:r>
            <a:endParaRPr lang="en-US" dirty="0">
              <a:solidFill>
                <a:srgbClr val="0070C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85760065"/>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6" name="Slide Number Placeholder 15"/>
          <p:cNvSpPr>
            <a:spLocks noGrp="1"/>
          </p:cNvSpPr>
          <p:nvPr>
            <p:ph type="sldNum" sz="quarter" idx="12"/>
          </p:nvPr>
        </p:nvSpPr>
        <p:spPr/>
        <p:txBody>
          <a:bodyPr/>
          <a:lstStyle/>
          <a:p>
            <a:r>
              <a:rPr lang="el-GR" dirty="0"/>
              <a:t>Κεφάλαιο 13-</a:t>
            </a:r>
            <a:fld id="{D57F1E4F-1CFF-5643-939E-217C01CDF565}" type="slidenum">
              <a:rPr lang="en-US" smtClean="0"/>
              <a:pPr/>
              <a:t>11</a:t>
            </a:fld>
            <a:endParaRPr lang="en-US" dirty="0"/>
          </a:p>
        </p:txBody>
      </p:sp>
      <p:pic>
        <p:nvPicPr>
          <p:cNvPr id="7" name="Εικόνα 6">
            <a:extLst>
              <a:ext uri="{FF2B5EF4-FFF2-40B4-BE49-F238E27FC236}">
                <a16:creationId xmlns:a16="http://schemas.microsoft.com/office/drawing/2014/main" id="{E976C6F0-7F42-4065-A6DD-84B9418A1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916745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Συμμαχίες Περιορισμένου Εύρους</a:t>
            </a:r>
            <a:endParaRPr lang="en-US" dirty="0">
              <a:solidFill>
                <a:srgbClr val="0070C0"/>
              </a:solidFill>
            </a:endParaRPr>
          </a:p>
        </p:txBody>
      </p:sp>
      <p:sp>
        <p:nvSpPr>
          <p:cNvPr id="5" name="Content Placeholder 4"/>
          <p:cNvSpPr>
            <a:spLocks noGrp="1"/>
          </p:cNvSpPr>
          <p:nvPr>
            <p:ph idx="1"/>
          </p:nvPr>
        </p:nvSpPr>
        <p:spPr/>
        <p:txBody>
          <a:bodyPr>
            <a:normAutofit/>
          </a:bodyPr>
          <a:lstStyle/>
          <a:p>
            <a:r>
              <a:rPr lang="el-GR" sz="2600" dirty="0"/>
              <a:t>Συμμαχίες παραγωγής</a:t>
            </a:r>
          </a:p>
          <a:p>
            <a:r>
              <a:rPr lang="el-GR" sz="2600" dirty="0"/>
              <a:t>Συμμαχίες μάρκετινγκ</a:t>
            </a:r>
            <a:endParaRPr lang="en-US" sz="2600" dirty="0"/>
          </a:p>
          <a:p>
            <a:r>
              <a:rPr lang="el-GR" sz="2600" dirty="0"/>
              <a:t>Οικονομικές συμμαχίες</a:t>
            </a:r>
            <a:endParaRPr lang="en-US" sz="2600" dirty="0"/>
          </a:p>
          <a:p>
            <a:r>
              <a:rPr lang="el-GR" sz="2600" dirty="0"/>
              <a:t>Συμμαχίες έρευνας και ανάπτυξης</a:t>
            </a:r>
            <a:endParaRPr lang="en-US" sz="26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12</a:t>
            </a:fld>
            <a:endParaRPr lang="en-US" dirty="0"/>
          </a:p>
        </p:txBody>
      </p:sp>
      <p:pic>
        <p:nvPicPr>
          <p:cNvPr id="7" name="Εικόνα 6">
            <a:extLst>
              <a:ext uri="{FF2B5EF4-FFF2-40B4-BE49-F238E27FC236}">
                <a16:creationId xmlns:a16="http://schemas.microsoft.com/office/drawing/2014/main" id="{06620530-0EE8-4F74-B9AC-240D962E5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4734475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Δημιουργία Στρατηγικών Συμμαχιών</a:t>
            </a:r>
            <a:endParaRPr lang="en-US" dirty="0"/>
          </a:p>
        </p:txBody>
      </p:sp>
      <p:sp>
        <p:nvSpPr>
          <p:cNvPr id="2" name="Content Placeholder 1"/>
          <p:cNvSpPr>
            <a:spLocks noGrp="1"/>
          </p:cNvSpPr>
          <p:nvPr>
            <p:ph idx="1"/>
          </p:nvPr>
        </p:nvSpPr>
        <p:spPr/>
        <p:txBody>
          <a:bodyPr>
            <a:normAutofit/>
          </a:bodyPr>
          <a:lstStyle/>
          <a:p>
            <a:pPr>
              <a:lnSpc>
                <a:spcPct val="100000"/>
              </a:lnSpc>
            </a:pPr>
            <a:r>
              <a:rPr lang="el-GR" sz="2600" dirty="0"/>
              <a:t>Επιλογή εταίρων</a:t>
            </a:r>
            <a:endParaRPr lang="en-US" sz="2600" dirty="0"/>
          </a:p>
          <a:p>
            <a:pPr>
              <a:lnSpc>
                <a:spcPct val="100000"/>
              </a:lnSpc>
            </a:pPr>
            <a:r>
              <a:rPr lang="el-GR" sz="2600" dirty="0"/>
              <a:t>Ιδιοκτησιακό καθεστώς</a:t>
            </a:r>
            <a:endParaRPr lang="en-US" sz="2600" dirty="0"/>
          </a:p>
          <a:p>
            <a:pPr>
              <a:lnSpc>
                <a:spcPct val="100000"/>
              </a:lnSpc>
            </a:pPr>
            <a:r>
              <a:rPr lang="el-GR" sz="2600" dirty="0"/>
              <a:t>Ζητήματα κοινής διοίκησης</a:t>
            </a:r>
            <a:endParaRPr lang="en-US" sz="26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13</a:t>
            </a:fld>
            <a:endParaRPr lang="en-US" dirty="0"/>
          </a:p>
        </p:txBody>
      </p:sp>
      <p:pic>
        <p:nvPicPr>
          <p:cNvPr id="6" name="Εικόνα 5">
            <a:extLst>
              <a:ext uri="{FF2B5EF4-FFF2-40B4-BE49-F238E27FC236}">
                <a16:creationId xmlns:a16="http://schemas.microsoft.com/office/drawing/2014/main" id="{2716FD62-DF16-4011-8000-57F92B89F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091841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Επιλογή Εταίρων</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Συμβατότητα μεταξύ των εταίρων</a:t>
            </a:r>
            <a:endParaRPr lang="en-US" sz="2600" dirty="0"/>
          </a:p>
          <a:p>
            <a:pPr>
              <a:lnSpc>
                <a:spcPct val="100000"/>
              </a:lnSpc>
            </a:pPr>
            <a:r>
              <a:rPr lang="el-GR" sz="2600" dirty="0"/>
              <a:t>Φύση προϊόντων και υπηρεσιών</a:t>
            </a:r>
            <a:endParaRPr lang="en-US" sz="2600" dirty="0"/>
          </a:p>
          <a:p>
            <a:pPr>
              <a:lnSpc>
                <a:spcPct val="100000"/>
              </a:lnSpc>
            </a:pPr>
            <a:r>
              <a:rPr lang="el-GR" sz="2600" dirty="0"/>
              <a:t>Σχετική ασφάλεια της συμμαχίας</a:t>
            </a:r>
            <a:endParaRPr lang="en-US" sz="2600" dirty="0"/>
          </a:p>
          <a:p>
            <a:pPr>
              <a:lnSpc>
                <a:spcPct val="100000"/>
              </a:lnSpc>
            </a:pPr>
            <a:r>
              <a:rPr lang="el-GR" sz="2600" dirty="0"/>
              <a:t>Προοπτική μάθησης μέσα από τη συμμαχία</a:t>
            </a:r>
            <a:endParaRPr lang="en-US" sz="26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6" name="Slide Number Placeholder 15"/>
          <p:cNvSpPr>
            <a:spLocks noGrp="1"/>
          </p:cNvSpPr>
          <p:nvPr>
            <p:ph type="sldNum" sz="quarter" idx="12"/>
          </p:nvPr>
        </p:nvSpPr>
        <p:spPr/>
        <p:txBody>
          <a:bodyPr/>
          <a:lstStyle/>
          <a:p>
            <a:r>
              <a:rPr lang="el-GR" dirty="0"/>
              <a:t>Κεφάλαιο 13-</a:t>
            </a:r>
            <a:fld id="{D57F1E4F-1CFF-5643-939E-217C01CDF565}" type="slidenum">
              <a:rPr lang="en-US" smtClean="0"/>
              <a:pPr/>
              <a:t>14</a:t>
            </a:fld>
            <a:endParaRPr lang="en-US" dirty="0"/>
          </a:p>
        </p:txBody>
      </p:sp>
      <p:pic>
        <p:nvPicPr>
          <p:cNvPr id="7" name="Εικόνα 6">
            <a:extLst>
              <a:ext uri="{FF2B5EF4-FFF2-40B4-BE49-F238E27FC236}">
                <a16:creationId xmlns:a16="http://schemas.microsoft.com/office/drawing/2014/main" id="{BFE8C258-8D79-4A2B-B163-03DAE53A9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63268594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Ιδιοκτησιακό Καθεστώς</a:t>
            </a:r>
            <a:endParaRPr lang="en-US" dirty="0">
              <a:solidFill>
                <a:srgbClr val="0070C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41860247"/>
              </p:ext>
            </p:extLst>
          </p:nvPr>
        </p:nvGraphicFramePr>
        <p:xfrm>
          <a:off x="1058450" y="1966586"/>
          <a:ext cx="6908103" cy="3494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15</a:t>
            </a:fld>
            <a:endParaRPr lang="en-US" dirty="0"/>
          </a:p>
        </p:txBody>
      </p:sp>
      <p:pic>
        <p:nvPicPr>
          <p:cNvPr id="8" name="Εικόνα 7">
            <a:extLst>
              <a:ext uri="{FF2B5EF4-FFF2-40B4-BE49-F238E27FC236}">
                <a16:creationId xmlns:a16="http://schemas.microsoft.com/office/drawing/2014/main" id="{0419E88A-76A9-4CF1-B01E-43B9210AFD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6441428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Ιδιοκτησιακό Καθεστώς</a:t>
            </a:r>
            <a:r>
              <a:rPr lang="en-US" sz="3000" dirty="0">
                <a:solidFill>
                  <a:srgbClr val="0070C0"/>
                </a:solidFill>
              </a:rPr>
              <a:t>:</a:t>
            </a:r>
            <a:r>
              <a:rPr lang="el-GR" sz="3000" dirty="0">
                <a:solidFill>
                  <a:srgbClr val="0070C0"/>
                </a:solidFill>
              </a:rPr>
              <a:t> </a:t>
            </a:r>
            <a:r>
              <a:rPr lang="el-GR" sz="3000" dirty="0">
                <a:solidFill>
                  <a:srgbClr val="006600"/>
                </a:solidFill>
              </a:rPr>
              <a:t>Σύμπραξη Δημόσιου και Ιδιωτικού Τομέα</a:t>
            </a:r>
            <a:endParaRPr lang="en-US" sz="3000" dirty="0">
              <a:solidFill>
                <a:srgbClr val="006600"/>
              </a:solidFill>
            </a:endParaRPr>
          </a:p>
        </p:txBody>
      </p:sp>
      <p:sp>
        <p:nvSpPr>
          <p:cNvPr id="2" name="Text Placeholder 1"/>
          <p:cNvSpPr>
            <a:spLocks noGrp="1"/>
          </p:cNvSpPr>
          <p:nvPr>
            <p:ph type="body" idx="1"/>
          </p:nvPr>
        </p:nvSpPr>
        <p:spPr/>
        <p:txBody>
          <a:bodyPr>
            <a:normAutofit fontScale="92500" lnSpcReduction="20000"/>
          </a:bodyPr>
          <a:lstStyle/>
          <a:p>
            <a:endParaRPr lang="en-US" dirty="0"/>
          </a:p>
          <a:p>
            <a:r>
              <a:rPr lang="el-GR" dirty="0" err="1"/>
              <a:t>ευκαιριεσ</a:t>
            </a:r>
            <a:endParaRPr lang="en-US" dirty="0"/>
          </a:p>
          <a:p>
            <a:endParaRPr lang="en-US" dirty="0"/>
          </a:p>
        </p:txBody>
      </p:sp>
      <p:sp>
        <p:nvSpPr>
          <p:cNvPr id="3" name="Content Placeholder 2"/>
          <p:cNvSpPr>
            <a:spLocks noGrp="1"/>
          </p:cNvSpPr>
          <p:nvPr>
            <p:ph sz="half" idx="2"/>
          </p:nvPr>
        </p:nvSpPr>
        <p:spPr/>
        <p:txBody>
          <a:bodyPr>
            <a:normAutofit/>
          </a:bodyPr>
          <a:lstStyle/>
          <a:p>
            <a:pPr marL="538163" indent="-450850">
              <a:lnSpc>
                <a:spcPct val="100000"/>
              </a:lnSpc>
            </a:pPr>
            <a:r>
              <a:rPr lang="el-GR" sz="2600" dirty="0"/>
              <a:t>Νέα αγορά</a:t>
            </a:r>
            <a:endParaRPr lang="en-US" sz="2600" dirty="0"/>
          </a:p>
          <a:p>
            <a:pPr marL="538163" indent="-450850">
              <a:lnSpc>
                <a:spcPct val="100000"/>
              </a:lnSpc>
            </a:pPr>
            <a:r>
              <a:rPr lang="el-GR" sz="2600" dirty="0"/>
              <a:t>Κυβερνητική υποστήριξη</a:t>
            </a:r>
            <a:endParaRPr lang="en-US" sz="2600" dirty="0"/>
          </a:p>
          <a:p>
            <a:pPr marL="538163" indent="-450850">
              <a:lnSpc>
                <a:spcPct val="100000"/>
              </a:lnSpc>
            </a:pPr>
            <a:r>
              <a:rPr lang="el-GR" sz="2600" dirty="0"/>
              <a:t>Μειωμένος ανταγωνισμός</a:t>
            </a:r>
            <a:endParaRPr lang="en-US" sz="2600" dirty="0"/>
          </a:p>
        </p:txBody>
      </p:sp>
      <p:sp>
        <p:nvSpPr>
          <p:cNvPr id="4" name="Text Placeholder 3"/>
          <p:cNvSpPr>
            <a:spLocks noGrp="1"/>
          </p:cNvSpPr>
          <p:nvPr>
            <p:ph type="body" sz="quarter" idx="3"/>
          </p:nvPr>
        </p:nvSpPr>
        <p:spPr/>
        <p:txBody>
          <a:bodyPr>
            <a:normAutofit fontScale="92500" lnSpcReduction="20000"/>
          </a:bodyPr>
          <a:lstStyle/>
          <a:p>
            <a:endParaRPr lang="en-US" dirty="0"/>
          </a:p>
          <a:p>
            <a:r>
              <a:rPr lang="el-GR" dirty="0" err="1"/>
              <a:t>προκλησεισ</a:t>
            </a:r>
            <a:endParaRPr lang="en-US" dirty="0"/>
          </a:p>
          <a:p>
            <a:endParaRPr lang="en-US" dirty="0"/>
          </a:p>
        </p:txBody>
      </p:sp>
      <p:sp>
        <p:nvSpPr>
          <p:cNvPr id="5" name="Content Placeholder 4"/>
          <p:cNvSpPr>
            <a:spLocks noGrp="1"/>
          </p:cNvSpPr>
          <p:nvPr>
            <p:ph sz="quarter" idx="4"/>
          </p:nvPr>
        </p:nvSpPr>
        <p:spPr/>
        <p:txBody>
          <a:bodyPr>
            <a:normAutofit/>
          </a:bodyPr>
          <a:lstStyle/>
          <a:p>
            <a:pPr marL="450850" indent="-363538">
              <a:lnSpc>
                <a:spcPct val="100000"/>
              </a:lnSpc>
            </a:pPr>
            <a:r>
              <a:rPr lang="el-GR" sz="2600" dirty="0"/>
              <a:t>Χαμένη επένδυση</a:t>
            </a:r>
            <a:endParaRPr lang="en-US" sz="2600" dirty="0"/>
          </a:p>
          <a:p>
            <a:pPr marL="450850" indent="-363538">
              <a:lnSpc>
                <a:spcPct val="100000"/>
              </a:lnSpc>
            </a:pPr>
            <a:r>
              <a:rPr lang="el-GR" sz="2600" dirty="0"/>
              <a:t>Κατάσχεση περιουσιακών στοιχείων</a:t>
            </a:r>
            <a:endParaRPr lang="en-US" sz="2600" dirty="0"/>
          </a:p>
          <a:p>
            <a:pPr marL="450850" indent="-363538">
              <a:lnSpc>
                <a:spcPct val="100000"/>
              </a:lnSpc>
            </a:pPr>
            <a:r>
              <a:rPr lang="el-GR" sz="2600" dirty="0"/>
              <a:t>Διακοπή λειτουργίας</a:t>
            </a:r>
            <a:endParaRPr lang="en-US" sz="2600" dirty="0"/>
          </a:p>
          <a:p>
            <a:pPr marL="450850" indent="-363538">
              <a:lnSpc>
                <a:spcPct val="100000"/>
              </a:lnSpc>
            </a:pPr>
            <a:endParaRPr lang="en-US" sz="2600" dirty="0"/>
          </a:p>
        </p:txBody>
      </p:sp>
      <p:sp>
        <p:nvSpPr>
          <p:cNvPr id="12" name="Footer Placeholder 11"/>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3" name="Slide Number Placeholder 12"/>
          <p:cNvSpPr>
            <a:spLocks noGrp="1"/>
          </p:cNvSpPr>
          <p:nvPr>
            <p:ph type="sldNum" sz="quarter" idx="12"/>
          </p:nvPr>
        </p:nvSpPr>
        <p:spPr/>
        <p:txBody>
          <a:bodyPr/>
          <a:lstStyle/>
          <a:p>
            <a:r>
              <a:rPr lang="el-GR" dirty="0"/>
              <a:t>Κεφάλαιο 13-</a:t>
            </a:r>
            <a:fld id="{D57F1E4F-1CFF-5643-939E-217C01CDF565}" type="slidenum">
              <a:rPr lang="en-US" smtClean="0"/>
              <a:pPr/>
              <a:t>16</a:t>
            </a:fld>
            <a:endParaRPr lang="en-US" dirty="0"/>
          </a:p>
        </p:txBody>
      </p:sp>
      <p:pic>
        <p:nvPicPr>
          <p:cNvPr id="9" name="Εικόνα 8">
            <a:extLst>
              <a:ext uri="{FF2B5EF4-FFF2-40B4-BE49-F238E27FC236}">
                <a16:creationId xmlns:a16="http://schemas.microsoft.com/office/drawing/2014/main" id="{DEAF78E5-735B-45A8-9608-761AEAD35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001800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Ζητήματα Κοινής Διοίκησης</a:t>
            </a:r>
            <a:endParaRPr lang="en-US" sz="3000" dirty="0">
              <a:solidFill>
                <a:srgbClr val="0070C0"/>
              </a:solidFill>
            </a:endParaRPr>
          </a:p>
        </p:txBody>
      </p:sp>
      <p:sp>
        <p:nvSpPr>
          <p:cNvPr id="11" name="Footer Placeholder 10"/>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3" name="Slide Number Placeholder 12"/>
          <p:cNvSpPr>
            <a:spLocks noGrp="1"/>
          </p:cNvSpPr>
          <p:nvPr>
            <p:ph type="sldNum" sz="quarter" idx="12"/>
          </p:nvPr>
        </p:nvSpPr>
        <p:spPr/>
        <p:txBody>
          <a:bodyPr/>
          <a:lstStyle/>
          <a:p>
            <a:r>
              <a:rPr lang="el-GR" dirty="0"/>
              <a:t>Κεφάλαιο 13-</a:t>
            </a:r>
            <a:fld id="{D57F1E4F-1CFF-5643-939E-217C01CDF565}" type="slidenum">
              <a:rPr lang="en-US" smtClean="0"/>
              <a:pPr/>
              <a:t>17</a:t>
            </a:fld>
            <a:endParaRPr lang="en-US" dirty="0"/>
          </a:p>
        </p:txBody>
      </p:sp>
      <p:pic>
        <p:nvPicPr>
          <p:cNvPr id="2" name="Picture 1"/>
          <p:cNvPicPr>
            <a:picLocks noChangeAspect="1"/>
          </p:cNvPicPr>
          <p:nvPr/>
        </p:nvPicPr>
        <p:blipFill>
          <a:blip r:embed="rId3"/>
          <a:stretch>
            <a:fillRect/>
          </a:stretch>
        </p:blipFill>
        <p:spPr>
          <a:xfrm>
            <a:off x="2968668" y="1482774"/>
            <a:ext cx="3215359" cy="4431677"/>
          </a:xfrm>
          <a:prstGeom prst="rect">
            <a:avLst/>
          </a:prstGeom>
        </p:spPr>
      </p:pic>
      <p:pic>
        <p:nvPicPr>
          <p:cNvPr id="3" name="Picture 2"/>
          <p:cNvPicPr>
            <a:picLocks noChangeAspect="1"/>
          </p:cNvPicPr>
          <p:nvPr/>
        </p:nvPicPr>
        <p:blipFill>
          <a:blip r:embed="rId4"/>
          <a:stretch>
            <a:fillRect/>
          </a:stretch>
        </p:blipFill>
        <p:spPr>
          <a:xfrm>
            <a:off x="2968668" y="5966586"/>
            <a:ext cx="3062946" cy="282644"/>
          </a:xfrm>
          <a:prstGeom prst="rect">
            <a:avLst/>
          </a:prstGeom>
        </p:spPr>
      </p:pic>
      <p:pic>
        <p:nvPicPr>
          <p:cNvPr id="7" name="Εικόνα 6">
            <a:extLst>
              <a:ext uri="{FF2B5EF4-FFF2-40B4-BE49-F238E27FC236}">
                <a16:creationId xmlns:a16="http://schemas.microsoft.com/office/drawing/2014/main" id="{B9910955-2099-4256-9092-6E29BF8888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6877091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sz="3000" dirty="0"/>
              <a:t>Τα Προβλήματα των Στρατηγικών Συμμαχιών </a:t>
            </a:r>
            <a:endParaRPr lang="en-US" sz="30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18</a:t>
            </a:fld>
            <a:endParaRPr lang="en-US" dirty="0"/>
          </a:p>
        </p:txBody>
      </p:sp>
      <p:pic>
        <p:nvPicPr>
          <p:cNvPr id="2" name="Picture 1"/>
          <p:cNvPicPr>
            <a:picLocks noChangeAspect="1"/>
          </p:cNvPicPr>
          <p:nvPr/>
        </p:nvPicPr>
        <p:blipFill>
          <a:blip r:embed="rId3"/>
          <a:stretch>
            <a:fillRect/>
          </a:stretch>
        </p:blipFill>
        <p:spPr>
          <a:xfrm>
            <a:off x="419621" y="2223246"/>
            <a:ext cx="8336072" cy="2220558"/>
          </a:xfrm>
          <a:prstGeom prst="rect">
            <a:avLst/>
          </a:prstGeom>
        </p:spPr>
      </p:pic>
      <p:pic>
        <p:nvPicPr>
          <p:cNvPr id="6" name="Εικόνα 5">
            <a:extLst>
              <a:ext uri="{FF2B5EF4-FFF2-40B4-BE49-F238E27FC236}">
                <a16:creationId xmlns:a16="http://schemas.microsoft.com/office/drawing/2014/main" id="{A98D82C9-5EB9-4A36-8CBF-7F8A84FCBE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6450986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p:txBody>
          <a:bodyPr>
            <a:noAutofit/>
          </a:bodyPr>
          <a:lstStyle/>
          <a:p>
            <a:pPr>
              <a:lnSpc>
                <a:spcPct val="100000"/>
              </a:lnSpc>
            </a:pPr>
            <a:r>
              <a:rPr lang="el-GR" sz="2100" dirty="0"/>
              <a:t>Ποιες είναι οι βασικές διαφορές μιας κοινοπραξίας από άλλους τύπους στρατηγικών συμμαχιών; </a:t>
            </a:r>
          </a:p>
          <a:p>
            <a:pPr>
              <a:lnSpc>
                <a:spcPct val="100000"/>
              </a:lnSpc>
            </a:pPr>
            <a:r>
              <a:rPr lang="el-GR" sz="2100" dirty="0"/>
              <a:t>Γιατί οι στρατηγικές συμμαχίες έχουν γίνει πιο δημοφιλείς τα τελευταία χρόνια; </a:t>
            </a:r>
          </a:p>
          <a:p>
            <a:pPr>
              <a:lnSpc>
                <a:spcPct val="100000"/>
              </a:lnSpc>
            </a:pPr>
            <a:r>
              <a:rPr lang="el-GR" sz="2100" dirty="0"/>
              <a:t>Ποια είναι τα βασικά οφέλη που είναι πιθανόν να αποκομίσουν οι εταίροι από τη στρατηγική συμμαχία τους; Εξηγήστε εν συντομία το καθένα. </a:t>
            </a:r>
          </a:p>
          <a:p>
            <a:pPr>
              <a:lnSpc>
                <a:spcPct val="100000"/>
              </a:lnSpc>
            </a:pPr>
            <a:r>
              <a:rPr lang="el-GR" sz="2100" dirty="0"/>
              <a:t>Ποια είναι τα βασικά χαρακτηριστικά μιας ολοκληρωμένης συμμαχίας; Ποια </a:t>
            </a:r>
            <a:r>
              <a:rPr lang="el-GR" sz="2100" dirty="0" err="1"/>
              <a:t>οργανωσιακή</a:t>
            </a:r>
            <a:r>
              <a:rPr lang="el-GR" sz="2100" dirty="0"/>
              <a:t> μορφή είναι πιθανόν να λαμβάνουν οι ολοκληρωμένες συμμαχίες; </a:t>
            </a:r>
          </a:p>
          <a:p>
            <a:pPr>
              <a:lnSpc>
                <a:spcPct val="100000"/>
              </a:lnSpc>
            </a:pPr>
            <a:r>
              <a:rPr lang="el-GR" sz="2100" dirty="0"/>
              <a:t>Ποιοι είναι οι τέσσερις συνήθεις τύποι των συμμαχιών περιορισμένου εύρους; Εξηγήστε εν συντομία τον καθένα. </a:t>
            </a:r>
          </a:p>
        </p:txBody>
      </p:sp>
      <p:sp>
        <p:nvSpPr>
          <p:cNvPr id="4" name="Footer Placeholder 3"/>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5" name="Slide Number Placeholder 4"/>
          <p:cNvSpPr>
            <a:spLocks noGrp="1"/>
          </p:cNvSpPr>
          <p:nvPr>
            <p:ph type="sldNum" sz="quarter" idx="12"/>
          </p:nvPr>
        </p:nvSpPr>
        <p:spPr>
          <a:xfrm>
            <a:off x="7186246" y="6471509"/>
            <a:ext cx="1500554" cy="365125"/>
          </a:xfrm>
        </p:spPr>
        <p:txBody>
          <a:bodyPr/>
          <a:lstStyle/>
          <a:p>
            <a:r>
              <a:rPr lang="en-US" dirty="0"/>
              <a:t> </a:t>
            </a:r>
            <a:r>
              <a:rPr lang="el-GR" dirty="0"/>
              <a:t>Κεφάλαιο 13-</a:t>
            </a:r>
            <a:fld id="{D57F1E4F-1CFF-5643-939E-217C01CDF565}" type="slidenum">
              <a:rPr lang="en-US" smtClean="0"/>
              <a:pPr/>
              <a:t>19</a:t>
            </a:fld>
            <a:endParaRPr lang="en-US" dirty="0"/>
          </a:p>
        </p:txBody>
      </p:sp>
      <p:pic>
        <p:nvPicPr>
          <p:cNvPr id="6" name="Εικόνα 5">
            <a:extLst>
              <a:ext uri="{FF2B5EF4-FFF2-40B4-BE49-F238E27FC236}">
                <a16:creationId xmlns:a16="http://schemas.microsoft.com/office/drawing/2014/main" id="{734D9DED-2F2C-413D-9F6F-1A61553E2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07105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3" name="Content Placeholder 2"/>
          <p:cNvSpPr>
            <a:spLocks noGrp="1"/>
          </p:cNvSpPr>
          <p:nvPr>
            <p:ph idx="1"/>
          </p:nvPr>
        </p:nvSpPr>
        <p:spPr/>
        <p:txBody>
          <a:bodyPr>
            <a:noAutofit/>
          </a:bodyPr>
          <a:lstStyle/>
          <a:p>
            <a:pPr>
              <a:lnSpc>
                <a:spcPct val="100000"/>
              </a:lnSpc>
            </a:pPr>
            <a:r>
              <a:rPr lang="el-GR" sz="2400" dirty="0"/>
              <a:t>Να συγκρίνετε τις κοινοπραξίες με άλλες μορφές στρατηγικών συμμαχιών. </a:t>
            </a:r>
          </a:p>
          <a:p>
            <a:pPr>
              <a:lnSpc>
                <a:spcPct val="100000"/>
              </a:lnSpc>
            </a:pPr>
            <a:r>
              <a:rPr lang="el-GR" sz="2400" dirty="0"/>
              <a:t>Να προσδιορίσετε τα οφέλη των στρατηγικών συμμαχιών. </a:t>
            </a:r>
          </a:p>
          <a:p>
            <a:pPr>
              <a:lnSpc>
                <a:spcPct val="100000"/>
              </a:lnSpc>
            </a:pPr>
            <a:r>
              <a:rPr lang="el-GR" sz="2400" dirty="0"/>
              <a:t>Να περιγράψετε το πεδίο εφαρμογής των στρατηγικών συμμαχιών. </a:t>
            </a:r>
          </a:p>
          <a:p>
            <a:pPr>
              <a:lnSpc>
                <a:spcPct val="100000"/>
              </a:lnSpc>
            </a:pPr>
            <a:r>
              <a:rPr lang="el-GR" sz="2400" dirty="0"/>
              <a:t>Να συζητήσετε σχετικά με τις μορφές διοίκησης που χρησιμοποιούνται στις στρατηγικές συμμαχίες. </a:t>
            </a:r>
          </a:p>
          <a:p>
            <a:pPr>
              <a:lnSpc>
                <a:spcPct val="100000"/>
              </a:lnSpc>
            </a:pPr>
            <a:r>
              <a:rPr lang="el-GR" sz="2400" dirty="0"/>
              <a:t>Να προσδιορίσετε τους περιορισμούς των στρατηγικών συμμαχιών.</a:t>
            </a:r>
          </a:p>
        </p:txBody>
      </p:sp>
      <p:sp>
        <p:nvSpPr>
          <p:cNvPr id="13" name="Footer Placeholder 12"/>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13-</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2514B4AE-0F9F-47C3-9DCE-9947E0B1C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0800068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a:t>
            </a:r>
            <a:endParaRPr lang="en-US" dirty="0"/>
          </a:p>
        </p:txBody>
      </p:sp>
      <p:sp>
        <p:nvSpPr>
          <p:cNvPr id="3" name="Content Placeholder 2"/>
          <p:cNvSpPr>
            <a:spLocks noGrp="1"/>
          </p:cNvSpPr>
          <p:nvPr>
            <p:ph idx="1"/>
          </p:nvPr>
        </p:nvSpPr>
        <p:spPr/>
        <p:txBody>
          <a:bodyPr>
            <a:noAutofit/>
          </a:bodyPr>
          <a:lstStyle/>
          <a:p>
            <a:pPr>
              <a:lnSpc>
                <a:spcPct val="100000"/>
              </a:lnSpc>
            </a:pPr>
            <a:r>
              <a:rPr lang="el-GR" sz="2200" dirty="0"/>
              <a:t>Πώς ορίζεται μια σύμπραξη έρευνας και ανάπτυξης; </a:t>
            </a:r>
          </a:p>
          <a:p>
            <a:pPr>
              <a:lnSpc>
                <a:spcPct val="100000"/>
              </a:lnSpc>
            </a:pPr>
            <a:r>
              <a:rPr lang="el-GR" sz="2200" dirty="0"/>
              <a:t>Ποιοι παράγοντες θα πρέπει να λαμβάνονται υπόψη κατά την επιλογή ενός εταίρου για μια στρατηγική συμμαχία; </a:t>
            </a:r>
          </a:p>
          <a:p>
            <a:pPr>
              <a:lnSpc>
                <a:spcPct val="100000"/>
              </a:lnSpc>
            </a:pPr>
            <a:r>
              <a:rPr lang="el-GR" sz="2200" dirty="0"/>
              <a:t>Ποιοι είναι οι τρεις βασικοί τρόποι διοίκησης μιας στρατηγικής συμμαχίας; </a:t>
            </a:r>
          </a:p>
          <a:p>
            <a:pPr>
              <a:lnSpc>
                <a:spcPct val="100000"/>
              </a:lnSpc>
            </a:pPr>
            <a:r>
              <a:rPr lang="el-GR" sz="2200" dirty="0"/>
              <a:t>Υπό ποιες συνθήκες θα μπορούσε να συσταθεί μια στρατηγική συμμαχία μεταξύ εταίρων του δημόσιου και του ιδιωτικού τομέα; </a:t>
            </a:r>
          </a:p>
          <a:p>
            <a:pPr>
              <a:lnSpc>
                <a:spcPct val="100000"/>
              </a:lnSpc>
            </a:pPr>
            <a:r>
              <a:rPr lang="el-GR" sz="2200" dirty="0"/>
              <a:t>Ποιες είναι οι δυνητικές παγίδες των στρατηγικών συμμαχιών; </a:t>
            </a:r>
          </a:p>
        </p:txBody>
      </p:sp>
      <p:sp>
        <p:nvSpPr>
          <p:cNvPr id="4" name="Footer Placeholder 3"/>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5" name="Slide Number Placeholder 4"/>
          <p:cNvSpPr>
            <a:spLocks noGrp="1"/>
          </p:cNvSpPr>
          <p:nvPr>
            <p:ph type="sldNum" sz="quarter" idx="12"/>
          </p:nvPr>
        </p:nvSpPr>
        <p:spPr>
          <a:xfrm>
            <a:off x="7209692" y="6459786"/>
            <a:ext cx="1477108" cy="365125"/>
          </a:xfrm>
        </p:spPr>
        <p:txBody>
          <a:bodyPr/>
          <a:lstStyle/>
          <a:p>
            <a:r>
              <a:rPr lang="en-US" dirty="0"/>
              <a:t> </a:t>
            </a:r>
            <a:r>
              <a:rPr lang="el-GR" dirty="0"/>
              <a:t>Κεφάλαιο 13-</a:t>
            </a:r>
            <a:fld id="{D57F1E4F-1CFF-5643-939E-217C01CDF565}" type="slidenum">
              <a:rPr lang="en-US" smtClean="0"/>
              <a:pPr/>
              <a:t>20</a:t>
            </a:fld>
            <a:endParaRPr lang="en-US" dirty="0"/>
          </a:p>
        </p:txBody>
      </p:sp>
      <p:pic>
        <p:nvPicPr>
          <p:cNvPr id="6" name="Εικόνα 5">
            <a:extLst>
              <a:ext uri="{FF2B5EF4-FFF2-40B4-BE49-F238E27FC236}">
                <a16:creationId xmlns:a16="http://schemas.microsoft.com/office/drawing/2014/main" id="{11A901BF-6E3E-4938-805B-20BD450FE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04823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6" name="Slide Number Placeholder 5"/>
          <p:cNvSpPr>
            <a:spLocks noGrp="1"/>
          </p:cNvSpPr>
          <p:nvPr>
            <p:ph type="sldNum" sz="quarter" idx="12"/>
          </p:nvPr>
        </p:nvSpPr>
        <p:spPr/>
        <p:txBody>
          <a:bodyPr/>
          <a:lstStyle/>
          <a:p>
            <a:r>
              <a:rPr lang="el-GR" dirty="0"/>
              <a:t>Κεφάλαιο 13-</a:t>
            </a:r>
            <a:fld id="{D57F1E4F-1CFF-5643-939E-217C01CDF565}" type="slidenum">
              <a:rPr lang="en-US" smtClean="0"/>
              <a:pPr/>
              <a:t>21</a:t>
            </a:fld>
            <a:endParaRPr lang="en-US" dirty="0"/>
          </a:p>
        </p:txBody>
      </p:sp>
      <p:pic>
        <p:nvPicPr>
          <p:cNvPr id="7" name="Εικόνα 6">
            <a:extLst>
              <a:ext uri="{FF2B5EF4-FFF2-40B4-BE49-F238E27FC236}">
                <a16:creationId xmlns:a16="http://schemas.microsoft.com/office/drawing/2014/main" id="{30F1DDC2-1451-4A0D-A764-AAC79506A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8" name="TextBox 7">
            <a:extLst>
              <a:ext uri="{FF2B5EF4-FFF2-40B4-BE49-F238E27FC236}">
                <a16:creationId xmlns:a16="http://schemas.microsoft.com/office/drawing/2014/main" id="{69F80C4E-B8F2-40DC-859B-21F031CE48C6}"/>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9" name="Picture 2">
            <a:extLst>
              <a:ext uri="{FF2B5EF4-FFF2-40B4-BE49-F238E27FC236}">
                <a16:creationId xmlns:a16="http://schemas.microsoft.com/office/drawing/2014/main" id="{2EADD344-AA90-4E69-85D4-04392D791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0" name="Εικόνα 9">
            <a:extLst>
              <a:ext uri="{FF2B5EF4-FFF2-40B4-BE49-F238E27FC236}">
                <a16:creationId xmlns:a16="http://schemas.microsoft.com/office/drawing/2014/main" id="{924C9988-2FFC-49FB-932A-4E4C3AA87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2" name="TextBox 11">
            <a:extLst>
              <a:ext uri="{FF2B5EF4-FFF2-40B4-BE49-F238E27FC236}">
                <a16:creationId xmlns:a16="http://schemas.microsoft.com/office/drawing/2014/main" id="{20F8E693-41D0-4C15-A039-33AEF8D2CC20}"/>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352900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Διεθνής Εταιρική Συνεργασία </a:t>
            </a:r>
            <a:endParaRPr lang="en-US" dirty="0"/>
          </a:p>
        </p:txBody>
      </p:sp>
      <p:sp>
        <p:nvSpPr>
          <p:cNvPr id="2" name="Content Placeholder 1"/>
          <p:cNvSpPr>
            <a:spLocks noGrp="1"/>
          </p:cNvSpPr>
          <p:nvPr>
            <p:ph idx="1"/>
          </p:nvPr>
        </p:nvSpPr>
        <p:spPr/>
        <p:txBody>
          <a:bodyPr>
            <a:noAutofit/>
          </a:bodyPr>
          <a:lstStyle/>
          <a:p>
            <a:pPr>
              <a:lnSpc>
                <a:spcPct val="100000"/>
              </a:lnSpc>
              <a:spcAft>
                <a:spcPts val="1000"/>
              </a:spcAft>
            </a:pPr>
            <a:r>
              <a:rPr lang="el-GR" sz="2300" b="1" dirty="0"/>
              <a:t>Στρατηγικές συμμαχίες</a:t>
            </a:r>
            <a:endParaRPr lang="en-US" sz="2300" b="1" dirty="0"/>
          </a:p>
          <a:p>
            <a:pPr marL="627063" lvl="1" indent="-427038">
              <a:lnSpc>
                <a:spcPct val="100000"/>
              </a:lnSpc>
            </a:pPr>
            <a:r>
              <a:rPr lang="el-GR" sz="2300" dirty="0"/>
              <a:t>Αμοιβαία </a:t>
            </a:r>
            <a:r>
              <a:rPr lang="el-GR" sz="2300" dirty="0" err="1"/>
              <a:t>αδειοδότηση</a:t>
            </a:r>
            <a:r>
              <a:rPr lang="el-GR" sz="2300" dirty="0"/>
              <a:t> αποκλειστικής τεχνολογίας </a:t>
            </a:r>
          </a:p>
          <a:p>
            <a:pPr marL="627063" lvl="1" indent="-427038">
              <a:lnSpc>
                <a:spcPct val="100000"/>
              </a:lnSpc>
            </a:pPr>
            <a:r>
              <a:rPr lang="el-GR" sz="2300" dirty="0"/>
              <a:t>Κοινή χρήση εγκαταστάσεων παραγωγής </a:t>
            </a:r>
          </a:p>
          <a:p>
            <a:pPr marL="627063" lvl="1" indent="-427038">
              <a:lnSpc>
                <a:spcPct val="100000"/>
              </a:lnSpc>
            </a:pPr>
            <a:r>
              <a:rPr lang="el-GR" sz="2300" dirty="0"/>
              <a:t>Συγχρηματοδότηση ερευνητικών προγραμμάτων </a:t>
            </a:r>
          </a:p>
          <a:p>
            <a:pPr marL="627063" lvl="1" indent="-427038">
              <a:lnSpc>
                <a:spcPct val="100000"/>
              </a:lnSpc>
            </a:pPr>
            <a:r>
              <a:rPr lang="el-GR" sz="2300" dirty="0"/>
              <a:t>Προώθηση των προϊόντων της μίας επιχείρησης στην άλλη με τα υφιστάμενα δίκτυα διανομής</a:t>
            </a:r>
            <a:r>
              <a:rPr lang="en-US" sz="2300" dirty="0"/>
              <a:t> </a:t>
            </a:r>
          </a:p>
          <a:p>
            <a:pPr>
              <a:lnSpc>
                <a:spcPct val="100000"/>
              </a:lnSpc>
              <a:spcAft>
                <a:spcPts val="1000"/>
              </a:spcAft>
            </a:pPr>
            <a:r>
              <a:rPr lang="el-GR" sz="2300" b="1" dirty="0"/>
              <a:t>Κοινοπραξία</a:t>
            </a:r>
            <a:endParaRPr lang="en-US" sz="2300" b="1" dirty="0"/>
          </a:p>
          <a:p>
            <a:pPr marL="627063" lvl="1" indent="-427038">
              <a:lnSpc>
                <a:spcPct val="100000"/>
              </a:lnSpc>
            </a:pPr>
            <a:r>
              <a:rPr lang="el-GR" sz="2300" dirty="0"/>
              <a:t>Από κοινού ανάληψη διοικητικών καθηκόντων </a:t>
            </a:r>
          </a:p>
          <a:p>
            <a:pPr marL="627063" lvl="1" indent="-427038">
              <a:lnSpc>
                <a:spcPct val="100000"/>
              </a:lnSpc>
            </a:pPr>
            <a:r>
              <a:rPr lang="el-GR" sz="2300" dirty="0"/>
              <a:t>Ανάληψη ευθύνης από μία εταιρεία</a:t>
            </a:r>
          </a:p>
          <a:p>
            <a:pPr marL="627063" lvl="1" indent="-427038">
              <a:lnSpc>
                <a:spcPct val="100000"/>
              </a:lnSpc>
            </a:pPr>
            <a:r>
              <a:rPr lang="el-GR" sz="2300" dirty="0"/>
              <a:t>Πρόσληψη ανεξάρτητων διευθυντών</a:t>
            </a:r>
            <a:endParaRPr lang="en-US" sz="2300" b="1"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3</a:t>
            </a:fld>
            <a:endParaRPr lang="en-US" dirty="0"/>
          </a:p>
        </p:txBody>
      </p:sp>
      <p:pic>
        <p:nvPicPr>
          <p:cNvPr id="6" name="Εικόνα 5">
            <a:extLst>
              <a:ext uri="{FF2B5EF4-FFF2-40B4-BE49-F238E27FC236}">
                <a16:creationId xmlns:a16="http://schemas.microsoft.com/office/drawing/2014/main" id="{A4702751-CFCA-40C2-95F8-1AA69744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9791762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t>Διεθνής Εταιρική Συνεργασία </a:t>
            </a:r>
            <a:endParaRPr lang="en-US" sz="30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05685867"/>
              </p:ext>
            </p:extLst>
          </p:nvPr>
        </p:nvGraphicFramePr>
        <p:xfrm>
          <a:off x="394570" y="2013908"/>
          <a:ext cx="8386919" cy="3117976"/>
        </p:xfrm>
        <a:graphic>
          <a:graphicData uri="http://schemas.openxmlformats.org/drawingml/2006/table">
            <a:tbl>
              <a:tblPr firstRow="1" bandRow="1">
                <a:tableStyleId>{21E4AEA4-8DFA-4A89-87EB-49C32662AFE0}</a:tableStyleId>
              </a:tblPr>
              <a:tblGrid>
                <a:gridCol w="2248422">
                  <a:extLst>
                    <a:ext uri="{9D8B030D-6E8A-4147-A177-3AD203B41FA5}">
                      <a16:colId xmlns:a16="http://schemas.microsoft.com/office/drawing/2014/main" val="20000"/>
                    </a:ext>
                  </a:extLst>
                </a:gridCol>
                <a:gridCol w="2192055">
                  <a:extLst>
                    <a:ext uri="{9D8B030D-6E8A-4147-A177-3AD203B41FA5}">
                      <a16:colId xmlns:a16="http://schemas.microsoft.com/office/drawing/2014/main" val="20001"/>
                    </a:ext>
                  </a:extLst>
                </a:gridCol>
                <a:gridCol w="2052716">
                  <a:extLst>
                    <a:ext uri="{9D8B030D-6E8A-4147-A177-3AD203B41FA5}">
                      <a16:colId xmlns:a16="http://schemas.microsoft.com/office/drawing/2014/main" val="20002"/>
                    </a:ext>
                  </a:extLst>
                </a:gridCol>
                <a:gridCol w="1893726">
                  <a:extLst>
                    <a:ext uri="{9D8B030D-6E8A-4147-A177-3AD203B41FA5}">
                      <a16:colId xmlns:a16="http://schemas.microsoft.com/office/drawing/2014/main" val="20003"/>
                    </a:ext>
                  </a:extLst>
                </a:gridCol>
              </a:tblGrid>
              <a:tr h="1042232">
                <a:tc>
                  <a:txBody>
                    <a:bodyPr/>
                    <a:lstStyle/>
                    <a:p>
                      <a:pPr algn="ctr"/>
                      <a:r>
                        <a:rPr lang="el-GR" sz="2200" dirty="0"/>
                        <a:t>Στρατηγική</a:t>
                      </a:r>
                      <a:r>
                        <a:rPr lang="el-GR" sz="2200" baseline="0" dirty="0"/>
                        <a:t> συμμαχία</a:t>
                      </a:r>
                      <a:endParaRPr lang="en-US" sz="2200" dirty="0"/>
                    </a:p>
                  </a:txBody>
                  <a:tcPr anchor="ctr"/>
                </a:tc>
                <a:tc>
                  <a:txBody>
                    <a:bodyPr/>
                    <a:lstStyle/>
                    <a:p>
                      <a:pPr algn="ctr"/>
                      <a:r>
                        <a:rPr lang="el-GR" sz="2200" dirty="0"/>
                        <a:t>Σκοπός</a:t>
                      </a:r>
                      <a:endParaRPr lang="en-US" sz="2200" dirty="0"/>
                    </a:p>
                  </a:txBody>
                  <a:tcPr anchor="ctr"/>
                </a:tc>
                <a:tc>
                  <a:txBody>
                    <a:bodyPr/>
                    <a:lstStyle/>
                    <a:p>
                      <a:pPr algn="ctr"/>
                      <a:r>
                        <a:rPr lang="el-GR" sz="2200" dirty="0"/>
                        <a:t>Πεδίο εφαρμογής</a:t>
                      </a:r>
                      <a:endParaRPr lang="en-US" sz="2200" dirty="0"/>
                    </a:p>
                  </a:txBody>
                  <a:tcPr anchor="ctr"/>
                </a:tc>
                <a:tc>
                  <a:txBody>
                    <a:bodyPr/>
                    <a:lstStyle/>
                    <a:p>
                      <a:pPr algn="ctr"/>
                      <a:r>
                        <a:rPr lang="el-GR" sz="2200" dirty="0"/>
                        <a:t>Διάρκεια</a:t>
                      </a:r>
                      <a:endParaRPr lang="en-US" sz="2200" dirty="0"/>
                    </a:p>
                  </a:txBody>
                  <a:tcPr anchor="ctr"/>
                </a:tc>
                <a:extLst>
                  <a:ext uri="{0D108BD9-81ED-4DB2-BD59-A6C34878D82A}">
                    <a16:rowId xmlns:a16="http://schemas.microsoft.com/office/drawing/2014/main" val="10000"/>
                  </a:ext>
                </a:extLst>
              </a:tr>
              <a:tr h="978464">
                <a:tc>
                  <a:txBody>
                    <a:bodyPr/>
                    <a:lstStyle/>
                    <a:p>
                      <a:r>
                        <a:rPr lang="el-GR" sz="2200" b="1" dirty="0"/>
                        <a:t>Κοινοπραξίες</a:t>
                      </a:r>
                      <a:endParaRPr lang="en-US" sz="2200" b="1" dirty="0"/>
                    </a:p>
                    <a:p>
                      <a:endParaRPr lang="en-US" sz="2200" b="1" dirty="0"/>
                    </a:p>
                  </a:txBody>
                  <a:tcPr anchor="ctr"/>
                </a:tc>
                <a:tc>
                  <a:txBody>
                    <a:bodyPr/>
                    <a:lstStyle/>
                    <a:p>
                      <a:r>
                        <a:rPr lang="el-GR" sz="2200" dirty="0"/>
                        <a:t>Ευρύτερος</a:t>
                      </a:r>
                      <a:endParaRPr lang="en-US" sz="2200" dirty="0"/>
                    </a:p>
                    <a:p>
                      <a:endParaRPr lang="en-US" sz="2200" dirty="0"/>
                    </a:p>
                  </a:txBody>
                  <a:tcPr anchor="ctr"/>
                </a:tc>
                <a:tc>
                  <a:txBody>
                    <a:bodyPr/>
                    <a:lstStyle/>
                    <a:p>
                      <a:r>
                        <a:rPr lang="el-GR" sz="2200" dirty="0"/>
                        <a:t>Ευρύτερο</a:t>
                      </a:r>
                      <a:endParaRPr lang="en-US" sz="2200" dirty="0"/>
                    </a:p>
                    <a:p>
                      <a:endParaRPr lang="en-US" sz="2200" dirty="0"/>
                    </a:p>
                  </a:txBody>
                  <a:tcPr anchor="ctr"/>
                </a:tc>
                <a:tc>
                  <a:txBody>
                    <a:bodyPr/>
                    <a:lstStyle/>
                    <a:p>
                      <a:r>
                        <a:rPr lang="el-GR" sz="2200" dirty="0"/>
                        <a:t>Μεγαλύτερη</a:t>
                      </a:r>
                      <a:endParaRPr lang="en-US" sz="2200" dirty="0"/>
                    </a:p>
                    <a:p>
                      <a:endParaRPr lang="en-US" sz="2200" dirty="0"/>
                    </a:p>
                  </a:txBody>
                  <a:tcPr anchor="ctr"/>
                </a:tc>
                <a:extLst>
                  <a:ext uri="{0D108BD9-81ED-4DB2-BD59-A6C34878D82A}">
                    <a16:rowId xmlns:a16="http://schemas.microsoft.com/office/drawing/2014/main" val="10001"/>
                  </a:ext>
                </a:extLst>
              </a:tr>
              <a:tr h="1088542">
                <a:tc>
                  <a:txBody>
                    <a:bodyPr/>
                    <a:lstStyle/>
                    <a:p>
                      <a:r>
                        <a:rPr lang="el-GR" sz="2200" b="1" dirty="0"/>
                        <a:t>Μη κοινοπραξίες</a:t>
                      </a:r>
                      <a:endParaRPr lang="en-US" sz="2200" b="1" dirty="0"/>
                    </a:p>
                    <a:p>
                      <a:endParaRPr lang="en-US" sz="2200" b="1" dirty="0"/>
                    </a:p>
                  </a:txBody>
                  <a:tcPr/>
                </a:tc>
                <a:tc>
                  <a:txBody>
                    <a:bodyPr/>
                    <a:lstStyle/>
                    <a:p>
                      <a:r>
                        <a:rPr lang="el-GR" sz="2200" baseline="0" dirty="0"/>
                        <a:t>Περιορισμένος</a:t>
                      </a:r>
                      <a:endParaRPr lang="en-US" sz="2200" dirty="0"/>
                    </a:p>
                    <a:p>
                      <a:endParaRPr lang="en-US" sz="2200" dirty="0"/>
                    </a:p>
                  </a:txBody>
                  <a:tcPr/>
                </a:tc>
                <a:tc>
                  <a:txBody>
                    <a:bodyPr/>
                    <a:lstStyle/>
                    <a:p>
                      <a:r>
                        <a:rPr lang="el-GR" sz="2200" dirty="0"/>
                        <a:t>Περιορισμένο</a:t>
                      </a:r>
                      <a:endParaRPr lang="en-US" sz="2200" dirty="0"/>
                    </a:p>
                    <a:p>
                      <a:endParaRPr lang="en-US" sz="2200" dirty="0"/>
                    </a:p>
                  </a:txBody>
                  <a:tcPr/>
                </a:tc>
                <a:tc>
                  <a:txBody>
                    <a:bodyPr/>
                    <a:lstStyle/>
                    <a:p>
                      <a:r>
                        <a:rPr lang="el-GR" sz="2200" dirty="0"/>
                        <a:t>Μικρότερη</a:t>
                      </a:r>
                      <a:endParaRPr lang="en-US" sz="2200" dirty="0"/>
                    </a:p>
                    <a:p>
                      <a:endParaRPr lang="en-US" sz="2200" dirty="0"/>
                    </a:p>
                  </a:txBody>
                  <a:tcPr/>
                </a:tc>
                <a:extLst>
                  <a:ext uri="{0D108BD9-81ED-4DB2-BD59-A6C34878D82A}">
                    <a16:rowId xmlns:a16="http://schemas.microsoft.com/office/drawing/2014/main" val="10002"/>
                  </a:ext>
                </a:extLst>
              </a:tr>
            </a:tbl>
          </a:graphicData>
        </a:graphic>
      </p:graphicFrame>
      <p:pic>
        <p:nvPicPr>
          <p:cNvPr id="7" name="Εικόνα 6">
            <a:extLst>
              <a:ext uri="{FF2B5EF4-FFF2-40B4-BE49-F238E27FC236}">
                <a16:creationId xmlns:a16="http://schemas.microsoft.com/office/drawing/2014/main" id="{7B1F420E-975C-48A8-828E-3A0B1EE6E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8622184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000" dirty="0"/>
              <a:t>Οφέλη των Στρατηγικών Συμμαχιών </a:t>
            </a:r>
            <a:endParaRPr lang="en-US" sz="3000" dirty="0"/>
          </a:p>
        </p:txBody>
      </p:sp>
      <p:sp>
        <p:nvSpPr>
          <p:cNvPr id="10" name="Footer Placeholder 9"/>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1" name="Slide Number Placeholder 10"/>
          <p:cNvSpPr>
            <a:spLocks noGrp="1"/>
          </p:cNvSpPr>
          <p:nvPr>
            <p:ph type="sldNum" sz="quarter" idx="12"/>
          </p:nvPr>
        </p:nvSpPr>
        <p:spPr/>
        <p:txBody>
          <a:bodyPr/>
          <a:lstStyle/>
          <a:p>
            <a:r>
              <a:rPr lang="el-GR" dirty="0"/>
              <a:t>Κεφάλαιο 13-</a:t>
            </a:r>
            <a:fld id="{D57F1E4F-1CFF-5643-939E-217C01CDF565}" type="slidenum">
              <a:rPr lang="en-US" smtClean="0"/>
              <a:pPr/>
              <a:t>5</a:t>
            </a:fld>
            <a:endParaRPr lang="en-US" dirty="0"/>
          </a:p>
        </p:txBody>
      </p:sp>
      <p:pic>
        <p:nvPicPr>
          <p:cNvPr id="2" name="Picture 1"/>
          <p:cNvPicPr>
            <a:picLocks noChangeAspect="1"/>
          </p:cNvPicPr>
          <p:nvPr/>
        </p:nvPicPr>
        <p:blipFill>
          <a:blip r:embed="rId3"/>
          <a:stretch>
            <a:fillRect/>
          </a:stretch>
        </p:blipFill>
        <p:spPr>
          <a:xfrm>
            <a:off x="734997" y="1823756"/>
            <a:ext cx="7674005" cy="3185436"/>
          </a:xfrm>
          <a:prstGeom prst="rect">
            <a:avLst/>
          </a:prstGeom>
        </p:spPr>
      </p:pic>
      <p:pic>
        <p:nvPicPr>
          <p:cNvPr id="3" name="Picture 2"/>
          <p:cNvPicPr>
            <a:picLocks noChangeAspect="1"/>
          </p:cNvPicPr>
          <p:nvPr/>
        </p:nvPicPr>
        <p:blipFill>
          <a:blip r:embed="rId4"/>
          <a:stretch>
            <a:fillRect/>
          </a:stretch>
        </p:blipFill>
        <p:spPr>
          <a:xfrm>
            <a:off x="734997" y="5311541"/>
            <a:ext cx="5113463" cy="373412"/>
          </a:xfrm>
          <a:prstGeom prst="rect">
            <a:avLst/>
          </a:prstGeom>
        </p:spPr>
      </p:pic>
      <p:pic>
        <p:nvPicPr>
          <p:cNvPr id="8" name="Εικόνα 7">
            <a:extLst>
              <a:ext uri="{FF2B5EF4-FFF2-40B4-BE49-F238E27FC236}">
                <a16:creationId xmlns:a16="http://schemas.microsoft.com/office/drawing/2014/main" id="{91776833-2BDA-4969-9C9A-447225742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345720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Εύκολη Είσοδος στην Αγορά</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Αντιμετώπιση εδραιωμένου ανταγωνισμού</a:t>
            </a:r>
            <a:endParaRPr lang="en-US" sz="2600" dirty="0"/>
          </a:p>
          <a:p>
            <a:pPr>
              <a:lnSpc>
                <a:spcPct val="100000"/>
              </a:lnSpc>
            </a:pPr>
            <a:r>
              <a:rPr lang="el-GR" sz="2600" dirty="0"/>
              <a:t>Αντιμετώπιση κυβερνητικών κανονισμών</a:t>
            </a:r>
            <a:endParaRPr lang="en-US" sz="2600" dirty="0"/>
          </a:p>
          <a:p>
            <a:pPr>
              <a:lnSpc>
                <a:spcPct val="100000"/>
              </a:lnSpc>
            </a:pPr>
            <a:r>
              <a:rPr lang="el-GR" sz="2600" dirty="0"/>
              <a:t>Επίτευξη οικονομιών κλίμακας και φάσματος</a:t>
            </a:r>
          </a:p>
          <a:p>
            <a:pPr>
              <a:lnSpc>
                <a:spcPct val="100000"/>
              </a:lnSpc>
            </a:pPr>
            <a:r>
              <a:rPr lang="el-GR" sz="2600" dirty="0"/>
              <a:t>Διαχείριση του κόστους της επιχειρηματικής δραστηριοποίησης</a:t>
            </a:r>
            <a:endParaRPr lang="en-US" sz="2600" dirty="0"/>
          </a:p>
          <a:p>
            <a:pPr>
              <a:lnSpc>
                <a:spcPct val="100000"/>
              </a:lnSpc>
            </a:pPr>
            <a:endParaRPr lang="en-US" sz="2600" dirty="0"/>
          </a:p>
        </p:txBody>
      </p:sp>
      <p:sp>
        <p:nvSpPr>
          <p:cNvPr id="12" name="Footer Placeholder 11"/>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3" name="Slide Number Placeholder 12"/>
          <p:cNvSpPr>
            <a:spLocks noGrp="1"/>
          </p:cNvSpPr>
          <p:nvPr>
            <p:ph type="sldNum" sz="quarter" idx="12"/>
          </p:nvPr>
        </p:nvSpPr>
        <p:spPr/>
        <p:txBody>
          <a:bodyPr/>
          <a:lstStyle/>
          <a:p>
            <a:r>
              <a:rPr lang="el-GR" dirty="0"/>
              <a:t>Κεφάλαιο 13-</a:t>
            </a:r>
            <a:fld id="{D57F1E4F-1CFF-5643-939E-217C01CDF565}" type="slidenum">
              <a:rPr lang="en-US" smtClean="0"/>
              <a:pPr/>
              <a:t>6</a:t>
            </a:fld>
            <a:endParaRPr lang="en-US" dirty="0"/>
          </a:p>
        </p:txBody>
      </p:sp>
      <p:pic>
        <p:nvPicPr>
          <p:cNvPr id="7" name="Εικόνα 6">
            <a:extLst>
              <a:ext uri="{FF2B5EF4-FFF2-40B4-BE49-F238E27FC236}">
                <a16:creationId xmlns:a16="http://schemas.microsoft.com/office/drawing/2014/main" id="{B57CF26A-389F-4CF0-A053-342DDA823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4161573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Επιμερισμός Κινδύνου</a:t>
            </a:r>
            <a:endParaRPr lang="en-US" sz="3000" dirty="0">
              <a:solidFill>
                <a:srgbClr val="0070C0"/>
              </a:solidFill>
            </a:endParaRPr>
          </a:p>
        </p:txBody>
      </p:sp>
      <p:sp>
        <p:nvSpPr>
          <p:cNvPr id="11" name="Footer Placeholder 10"/>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4" name="Slide Number Placeholder 13"/>
          <p:cNvSpPr>
            <a:spLocks noGrp="1"/>
          </p:cNvSpPr>
          <p:nvPr>
            <p:ph type="sldNum" sz="quarter" idx="12"/>
          </p:nvPr>
        </p:nvSpPr>
        <p:spPr/>
        <p:txBody>
          <a:bodyPr/>
          <a:lstStyle/>
          <a:p>
            <a:r>
              <a:rPr lang="el-GR" dirty="0"/>
              <a:t>Κεφάλαιο 13-</a:t>
            </a:r>
            <a:fld id="{D57F1E4F-1CFF-5643-939E-217C01CDF565}" type="slidenum">
              <a:rPr lang="en-US" smtClean="0"/>
              <a:pPr/>
              <a:t>7</a:t>
            </a:fld>
            <a:endParaRPr lang="en-US" dirty="0"/>
          </a:p>
        </p:txBody>
      </p:sp>
      <p:graphicFrame>
        <p:nvGraphicFramePr>
          <p:cNvPr id="2" name="Diagram 1"/>
          <p:cNvGraphicFramePr/>
          <p:nvPr>
            <p:extLst>
              <p:ext uri="{D42A27DB-BD31-4B8C-83A1-F6EECF244321}">
                <p14:modId xmlns:p14="http://schemas.microsoft.com/office/powerpoint/2010/main" val="2797442781"/>
              </p:ext>
            </p:extLst>
          </p:nvPr>
        </p:nvGraphicFramePr>
        <p:xfrm>
          <a:off x="713984" y="1691014"/>
          <a:ext cx="7897660" cy="4334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0D569EC2-4BC9-4E29-8475-F4E6BE474B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5531821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Ανταλλαγή Γνώσεων και Εμπειρίας</a:t>
            </a:r>
            <a:endParaRPr lang="en-US" sz="3000" dirty="0">
              <a:solidFill>
                <a:srgbClr val="0070C0"/>
              </a:solidFill>
            </a:endParaRPr>
          </a:p>
        </p:txBody>
      </p:sp>
      <p:sp>
        <p:nvSpPr>
          <p:cNvPr id="23" name="Footer Placeholder 22"/>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24" name="Slide Number Placeholder 23"/>
          <p:cNvSpPr>
            <a:spLocks noGrp="1"/>
          </p:cNvSpPr>
          <p:nvPr>
            <p:ph type="sldNum" sz="quarter" idx="12"/>
          </p:nvPr>
        </p:nvSpPr>
        <p:spPr/>
        <p:txBody>
          <a:bodyPr/>
          <a:lstStyle/>
          <a:p>
            <a:r>
              <a:rPr lang="el-GR" dirty="0"/>
              <a:t>Κεφάλαιο 13-</a:t>
            </a:r>
            <a:fld id="{D57F1E4F-1CFF-5643-939E-217C01CDF565}" type="slidenum">
              <a:rPr lang="en-US" smtClean="0"/>
              <a:pPr/>
              <a:t>8</a:t>
            </a:fld>
            <a:endParaRPr lang="en-US" dirty="0"/>
          </a:p>
        </p:txBody>
      </p:sp>
      <p:graphicFrame>
        <p:nvGraphicFramePr>
          <p:cNvPr id="22" name="Diagram 21"/>
          <p:cNvGraphicFramePr/>
          <p:nvPr>
            <p:extLst>
              <p:ext uri="{D42A27DB-BD31-4B8C-83A1-F6EECF244321}">
                <p14:modId xmlns:p14="http://schemas.microsoft.com/office/powerpoint/2010/main" val="1862465389"/>
              </p:ext>
            </p:extLst>
          </p:nvPr>
        </p:nvGraphicFramePr>
        <p:xfrm>
          <a:off x="494778" y="1976397"/>
          <a:ext cx="8229600" cy="3359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5FF7B8C6-37B0-46A3-99EB-1E6066732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7241771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427483.jpg"/>
          <p:cNvPicPr>
            <a:picLocks noChangeAspect="1"/>
          </p:cNvPicPr>
          <p:nvPr/>
        </p:nvPicPr>
        <p:blipFill>
          <a:blip r:embed="rId3" cstate="screen"/>
          <a:srcRect/>
          <a:stretch>
            <a:fillRect/>
          </a:stretch>
        </p:blipFill>
        <p:spPr>
          <a:xfrm>
            <a:off x="457200" y="1922069"/>
            <a:ext cx="2895600" cy="4250131"/>
          </a:xfrm>
          <a:prstGeom prst="rect">
            <a:avLst/>
          </a:prstGeom>
        </p:spPr>
      </p:pic>
      <p:sp>
        <p:nvSpPr>
          <p:cNvPr id="6" name="Title 5"/>
          <p:cNvSpPr>
            <a:spLocks noGrp="1"/>
          </p:cNvSpPr>
          <p:nvPr>
            <p:ph type="title"/>
          </p:nvPr>
        </p:nvSpPr>
        <p:spPr/>
        <p:txBody>
          <a:bodyPr>
            <a:noAutofit/>
          </a:bodyPr>
          <a:lstStyle/>
          <a:p>
            <a:pPr>
              <a:lnSpc>
                <a:spcPct val="100000"/>
              </a:lnSpc>
            </a:pPr>
            <a:r>
              <a:rPr lang="el-GR" dirty="0">
                <a:solidFill>
                  <a:srgbClr val="0070C0"/>
                </a:solidFill>
              </a:rPr>
              <a:t>Συνέργεια και Ανταγωνιστικό Πλεονέκτημα</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Είσοδος σε αγορά</a:t>
            </a:r>
            <a:endParaRPr lang="en-US" sz="2600" dirty="0"/>
          </a:p>
          <a:p>
            <a:pPr>
              <a:lnSpc>
                <a:spcPct val="100000"/>
              </a:lnSpc>
            </a:pPr>
            <a:r>
              <a:rPr lang="el-GR" sz="2600" dirty="0"/>
              <a:t>Μείωση κινδύνων</a:t>
            </a:r>
            <a:endParaRPr lang="en-US" sz="2600" dirty="0"/>
          </a:p>
          <a:p>
            <a:pPr>
              <a:lnSpc>
                <a:spcPct val="100000"/>
              </a:lnSpc>
            </a:pPr>
            <a:r>
              <a:rPr lang="el-GR" sz="2600" dirty="0"/>
              <a:t>Δυνατότητα μάθησης</a:t>
            </a:r>
            <a:endParaRPr lang="en-US" sz="2600" dirty="0"/>
          </a:p>
        </p:txBody>
      </p:sp>
      <p:sp>
        <p:nvSpPr>
          <p:cNvPr id="16" name="Footer Placeholder 15"/>
          <p:cNvSpPr>
            <a:spLocks noGrp="1"/>
          </p:cNvSpPr>
          <p:nvPr>
            <p:ph type="ftr" sz="quarter" idx="11"/>
          </p:nvPr>
        </p:nvSpPr>
        <p:spPr/>
        <p:txBody>
          <a:bodyPr/>
          <a:lstStyle/>
          <a:p>
            <a:r>
              <a:rPr lang="el-GR" dirty="0" err="1"/>
              <a:t>Διεθνεις</a:t>
            </a:r>
            <a:r>
              <a:rPr lang="el-GR" dirty="0"/>
              <a:t> </a:t>
            </a:r>
            <a:r>
              <a:rPr lang="el-GR" dirty="0" err="1"/>
              <a:t>Στρατηγικες</a:t>
            </a:r>
            <a:r>
              <a:rPr lang="el-GR" dirty="0"/>
              <a:t> </a:t>
            </a:r>
            <a:r>
              <a:rPr lang="el-GR" dirty="0" err="1"/>
              <a:t>Συμμαχιες</a:t>
            </a:r>
            <a:r>
              <a:rPr lang="el-GR" dirty="0"/>
              <a:t> </a:t>
            </a:r>
            <a:endParaRPr lang="en-US" dirty="0"/>
          </a:p>
        </p:txBody>
      </p:sp>
      <p:sp>
        <p:nvSpPr>
          <p:cNvPr id="17" name="Slide Number Placeholder 16"/>
          <p:cNvSpPr>
            <a:spLocks noGrp="1"/>
          </p:cNvSpPr>
          <p:nvPr>
            <p:ph type="sldNum" sz="quarter" idx="12"/>
          </p:nvPr>
        </p:nvSpPr>
        <p:spPr/>
        <p:txBody>
          <a:bodyPr/>
          <a:lstStyle/>
          <a:p>
            <a:r>
              <a:rPr lang="en-US" dirty="0"/>
              <a:t> </a:t>
            </a:r>
            <a:r>
              <a:rPr lang="el-GR" dirty="0"/>
              <a:t>Κεφάλαιο 13-</a:t>
            </a:r>
            <a:fld id="{D57F1E4F-1CFF-5643-939E-217C01CDF565}" type="slidenum">
              <a:rPr lang="en-US" smtClean="0"/>
              <a:pPr/>
              <a:t>9</a:t>
            </a:fld>
            <a:endParaRPr lang="en-US" dirty="0"/>
          </a:p>
        </p:txBody>
      </p:sp>
      <p:pic>
        <p:nvPicPr>
          <p:cNvPr id="7" name="Εικόνα 6">
            <a:extLst>
              <a:ext uri="{FF2B5EF4-FFF2-40B4-BE49-F238E27FC236}">
                <a16:creationId xmlns:a16="http://schemas.microsoft.com/office/drawing/2014/main" id="{1AEA771A-0AAD-4CC1-A5F7-A84E966AA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04379240"/>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961</TotalTime>
  <Words>3499</Words>
  <Application>Microsoft Office PowerPoint</Application>
  <PresentationFormat>Προβολή στην οθόνη (4:3)</PresentationFormat>
  <Paragraphs>210</Paragraphs>
  <Slides>21</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Διεθνής Εταιρική Συνεργασία </vt:lpstr>
      <vt:lpstr>Διεθνής Εταιρική Συνεργασία </vt:lpstr>
      <vt:lpstr>Οφέλη των Στρατηγικών Συμμαχιών </vt:lpstr>
      <vt:lpstr>Εύκολη Είσοδος στην Αγορά</vt:lpstr>
      <vt:lpstr>Επιμερισμός Κινδύνου</vt:lpstr>
      <vt:lpstr>Ανταλλαγή Γνώσεων και Εμπειρίας</vt:lpstr>
      <vt:lpstr>Συνέργεια και Ανταγωνιστικό Πλεονέκτημα</vt:lpstr>
      <vt:lpstr>Πεδίο Εφαρμογής των Στρατηγικών Συμμαχιών </vt:lpstr>
      <vt:lpstr>Ολοκληρωμένες Συμμαχίες</vt:lpstr>
      <vt:lpstr>Συμμαχίες Περιορισμένου Εύρους</vt:lpstr>
      <vt:lpstr>Δημιουργία Στρατηγικών Συμμαχιών</vt:lpstr>
      <vt:lpstr>Επιλογή Εταίρων</vt:lpstr>
      <vt:lpstr>Ιδιοκτησιακό Καθεστώς</vt:lpstr>
      <vt:lpstr>Ιδιοκτησιακό Καθεστώς: Σύμπραξη Δημόσιου και Ιδιωτικού Τομέα</vt:lpstr>
      <vt:lpstr>Ζητήματα Κοινής Διοίκησης</vt:lpstr>
      <vt:lpstr>Τα Προβλήματα των Στρατηγικών Συμμαχιών </vt:lpstr>
      <vt:lpstr>Ερωτήσεις Ανασκόπησης</vt:lpstr>
      <vt:lpstr>Ερωτήσεις Ανασκόπησης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126</cp:revision>
  <dcterms:created xsi:type="dcterms:W3CDTF">2014-01-02T14:43:40Z</dcterms:created>
  <dcterms:modified xsi:type="dcterms:W3CDTF">2019-09-23T04:51:24Z</dcterms:modified>
</cp:coreProperties>
</file>