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44" autoAdjust="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D933A-9C52-44A2-AAB3-6B18E2FE868C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86654-6CAE-4F0D-82ED-D6AA9D8F775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 πίνακας δείχνει πόσες φορές ένα συμβάν ακολουθεί ένα άλλο συνολικά μέσα στη λίστα με τα συμβάντα.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0838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6929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Το μοντέλο στο αριστερό μέρος περιέχει τη μετάβαση </a:t>
            </a:r>
            <a:r>
              <a:rPr lang="en-GB" dirty="0"/>
              <a:t>a -&gt; e </a:t>
            </a:r>
            <a:r>
              <a:rPr lang="el-GR" dirty="0"/>
              <a:t>επειδή η τιμή κατωφλίου για τις συχνότητες είναι 2 δηλαδή θέλουμε μεταβάσεις με συχνότητα πάνω από 2. Το μοντέλο στο δεξί μέρος δεν περιέχει τη μετάβαση </a:t>
            </a:r>
            <a:r>
              <a:rPr lang="en-GB" dirty="0"/>
              <a:t>a -&gt; e </a:t>
            </a:r>
            <a:r>
              <a:rPr lang="el-GR" dirty="0"/>
              <a:t>επειδή η τιμή κατωφλίου για τις συχνότητες είναι 5 δηλαδή θέλουμε μεταβάσεις με συχνότητα πάνω από 5. Δημιουργήθηκαν προς μελέτη δύο διαφορετικές εκφάνσεις του ίδιου μοντέλου.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Θα μπορούσαμε να ορίσουμε τιμή κατωφλίου για τις σχέσεις εξάρτησης το 0.9 (πρόκειται για πολύ υψηλή τιμή, στην πραγματικότητα αυτή η τιμή κατωφλίου θα έπρεπε να είναι αρκετά χαμηλότερη, ίσως 0.2 ίσως και μικρότερες). Σε αυτή την περίπτωση, η μετάβαση από το </a:t>
            </a:r>
            <a:r>
              <a:rPr lang="en-GB" dirty="0"/>
              <a:t>a-&gt; e </a:t>
            </a:r>
            <a:r>
              <a:rPr lang="el-GR" dirty="0"/>
              <a:t>και από το </a:t>
            </a:r>
            <a:r>
              <a:rPr lang="en-GB" dirty="0"/>
              <a:t>d -&gt;d </a:t>
            </a:r>
            <a:r>
              <a:rPr lang="el-GR" dirty="0"/>
              <a:t>δεν θα υπήρχαν, δηλαδή θα είχαμε ένα μοντέλο με τις ισχυρότερες εξαρτήσεις.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17867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D9288-054A-4C35-8325-59863F9E04D2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688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961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E8135-BA02-4854-9F78-D724C128CAD2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15373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93970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335713" y="113073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69312" y="113073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>
                <a:buSzPct val="25000"/>
              </a:pPr>
              <a:t>‹#›</a:t>
            </a:fld>
            <a:endParaRPr lang="en-US"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6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0733-BA8E-47AE-ADCA-0B9FFCBB8135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01ABE-7FB8-4193-A8C7-56262F81E47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3355AEC8-0EF9-477F-B64B-EC59181416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76672"/>
            <a:ext cx="4179643" cy="180020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76672"/>
            <a:ext cx="3600400" cy="1822517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1835696" y="3212976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dirty="0" smtClean="0"/>
              <a:t>Κατασκευή του πίνακα</a:t>
            </a:r>
          </a:p>
          <a:p>
            <a:pPr marL="342900" indent="-342900">
              <a:buAutoNum type="arabicParenR"/>
            </a:pPr>
            <a:r>
              <a:rPr lang="el-GR" dirty="0" smtClean="0"/>
              <a:t>Μετάφραση στο τελικό </a:t>
            </a:r>
          </a:p>
          <a:p>
            <a:pPr marL="342900" indent="-342900"/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ΑΝΤΙΠΑΡΑΔΕΙΓΜΑ ΑΥΤΟΜΑΤΟΣ ΠΩΛΗΤΗΣ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Κέρματα αξίας 10, 20 και 50 λεπτών</a:t>
            </a:r>
          </a:p>
          <a:p>
            <a:r>
              <a:rPr lang="el-GR" dirty="0"/>
              <a:t>Αξία φιάλης: 50 λεπτά</a:t>
            </a:r>
          </a:p>
          <a:p>
            <a:r>
              <a:rPr lang="el-GR" dirty="0"/>
              <a:t>Το μηχάνημα δεν δίνει ρέστα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ΘΕΣΕΙΣ-ΜΕΤΑΒΑΣΕΙΣ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16832"/>
            <a:ext cx="5400600" cy="344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ΜΟΝΤΕΛΟ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574529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6876256" y="2204864"/>
            <a:ext cx="1512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Έχει νόημα η προσθήκη χρονισμού;</a:t>
            </a:r>
          </a:p>
          <a:p>
            <a:endParaRPr lang="el-GR" dirty="0"/>
          </a:p>
          <a:p>
            <a:r>
              <a:rPr lang="el-GR" dirty="0"/>
              <a:t>Αν ναι, ποιο;</a:t>
            </a:r>
          </a:p>
          <a:p>
            <a:r>
              <a:rPr lang="el-GR" dirty="0"/>
              <a:t>Αν όχι, γιατί;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92D6A496-FB8A-42D2-95F2-73FC171AE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8190" y="507853"/>
            <a:ext cx="5400600" cy="344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ΙΕΡΑΡΧΙΚΗ ΜΟΝΤΕΛΟΠΟΙΗΣΗ -ΠΑΡΑΔΕΙΓΜΑ </a:t>
            </a:r>
            <a:r>
              <a:rPr lang="el-GR" dirty="0"/>
              <a:t>ΑΝΕΛΚΥΣΤΗΡΑ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3240360" cy="501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4906888" cy="778098"/>
          </a:xfrm>
        </p:spPr>
        <p:txBody>
          <a:bodyPr/>
          <a:lstStyle/>
          <a:p>
            <a:r>
              <a:rPr lang="el-GR" dirty="0" smtClean="0"/>
              <a:t>ΠΑΡΑΔΕΙΓΜΑ 2</a:t>
            </a:r>
            <a:endParaRPr lang="el-GR" dirty="0"/>
          </a:p>
        </p:txBody>
      </p:sp>
      <p:pic>
        <p:nvPicPr>
          <p:cNvPr id="4" name="Εικόνα 5">
            <a:extLst>
              <a:ext uri="{FF2B5EF4-FFF2-40B4-BE49-F238E27FC236}">
                <a16:creationId xmlns:a16="http://schemas.microsoft.com/office/drawing/2014/main" xmlns="" id="{FDA0215B-2FC2-4C7D-B570-27399FD9E2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4559930" cy="1836817"/>
          </a:xfrm>
          <a:prstGeom prst="rect">
            <a:avLst/>
          </a:prstGeom>
        </p:spPr>
      </p:pic>
      <p:pic>
        <p:nvPicPr>
          <p:cNvPr id="10" name="Εικόνα 4">
            <a:extLst>
              <a:ext uri="{FF2B5EF4-FFF2-40B4-BE49-F238E27FC236}">
                <a16:creationId xmlns:a16="http://schemas.microsoft.com/office/drawing/2014/main" xmlns="" id="{20522D3C-F7FD-4306-833D-8AAD17C8E09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0"/>
            <a:ext cx="2016224" cy="804596"/>
          </a:xfrm>
          <a:prstGeom prst="rect">
            <a:avLst/>
          </a:prstGeom>
        </p:spPr>
      </p:pic>
      <p:pic>
        <p:nvPicPr>
          <p:cNvPr id="11" name="Εικόνα 6">
            <a:extLst>
              <a:ext uri="{FF2B5EF4-FFF2-40B4-BE49-F238E27FC236}">
                <a16:creationId xmlns:a16="http://schemas.microsoft.com/office/drawing/2014/main" xmlns="" id="{721A6CA9-5A3D-41B6-9DA7-0BB5610D0F0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908720"/>
            <a:ext cx="1728200" cy="1258398"/>
          </a:xfrm>
          <a:prstGeom prst="rect">
            <a:avLst/>
          </a:prstGeom>
        </p:spPr>
      </p:pic>
      <p:pic>
        <p:nvPicPr>
          <p:cNvPr id="15" name="Εικόνα 9">
            <a:extLst>
              <a:ext uri="{FF2B5EF4-FFF2-40B4-BE49-F238E27FC236}">
                <a16:creationId xmlns:a16="http://schemas.microsoft.com/office/drawing/2014/main" xmlns="" id="{C7CE755E-748A-49A3-B250-E92C453C5C1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2204864"/>
            <a:ext cx="2088232" cy="1418927"/>
          </a:xfrm>
          <a:prstGeom prst="rect">
            <a:avLst/>
          </a:prstGeom>
        </p:spPr>
      </p:pic>
      <p:pic>
        <p:nvPicPr>
          <p:cNvPr id="16" name="Εικόνα 12">
            <a:extLst>
              <a:ext uri="{FF2B5EF4-FFF2-40B4-BE49-F238E27FC236}">
                <a16:creationId xmlns:a16="http://schemas.microsoft.com/office/drawing/2014/main" xmlns="" id="{C9C0F1F1-E7F5-421E-9A75-2C0E486E76E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72200" y="3645024"/>
            <a:ext cx="2066925" cy="1609725"/>
          </a:xfrm>
          <a:prstGeom prst="rect">
            <a:avLst/>
          </a:prstGeom>
        </p:spPr>
      </p:pic>
      <p:pic>
        <p:nvPicPr>
          <p:cNvPr id="17" name="Εικόνα 15">
            <a:extLst>
              <a:ext uri="{FF2B5EF4-FFF2-40B4-BE49-F238E27FC236}">
                <a16:creationId xmlns:a16="http://schemas.microsoft.com/office/drawing/2014/main" xmlns="" id="{358470A3-BA67-486D-BE19-FC4F7BAF10D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60232" y="5410200"/>
            <a:ext cx="2105025" cy="1447800"/>
          </a:xfrm>
          <a:prstGeom prst="rect">
            <a:avLst/>
          </a:prstGeom>
        </p:spPr>
      </p:pic>
      <p:pic>
        <p:nvPicPr>
          <p:cNvPr id="18" name="Εικόνα 4">
            <a:extLst>
              <a:ext uri="{FF2B5EF4-FFF2-40B4-BE49-F238E27FC236}">
                <a16:creationId xmlns:a16="http://schemas.microsoft.com/office/drawing/2014/main" xmlns="" id="{E8144315-78BF-41E2-97AD-1B27B58A468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5536" y="3645024"/>
            <a:ext cx="4464496" cy="16285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CCB417A-3ACC-40A2-81E8-8ABE095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ΕΞΟΡΥΞΗ ΔΙΕΡΓΑΣΙΩΝ – ΜΟΝΤΕΛΟ ΚΟΝΤΑ ΣΤΗΝ ΠΡΑΓΜΑΤΙΚΟΤΗΤΑ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3355AEC8-0EF9-477F-B64B-EC59181416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7821" y="2005201"/>
            <a:ext cx="5395293" cy="309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393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0465902-8843-4211-B94A-933E594B8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93347"/>
          </a:xfrm>
        </p:spPr>
        <p:txBody>
          <a:bodyPr>
            <a:normAutofit fontScale="90000"/>
          </a:bodyPr>
          <a:lstStyle/>
          <a:p>
            <a:r>
              <a:rPr lang="el-GR" dirty="0"/>
              <a:t>ΜΟΝΤΕΛΑ ΚΟΝΤΑ ΣΤΗΝ ΠΡΑΓΜΑΤΙΚΟΤΗΤΑ – ΚΆΘΕ ΚΟΥΠΟΝΙ ΈΝΑ ΑΤΟΜΟ ΜΕ ΚΑΠΟΙΕΣ ΙΔΙΟΤΗΤΕΣ;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1652B26-035B-46E3-A777-7AE342F7F9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204864"/>
            <a:ext cx="4194394" cy="409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075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410F3D8-410C-4403-BE5C-14FEC059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ΠΡΟΧΩΡΗΜΕΝΕΣ ΤΕΧΝΙΚΕΣ - ΣΥΧΝΟΤΗΤΕΣ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C9DC9C3-2BF2-47FB-8D73-6AFAF809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1" u="none" strike="noStrike" baseline="0" dirty="0">
                <a:latin typeface="MTMI"/>
              </a:rPr>
              <a:t>L </a:t>
            </a:r>
            <a:r>
              <a:rPr lang="en-US" sz="1800" b="0" i="0" u="none" strike="noStrike" baseline="0" dirty="0">
                <a:latin typeface="MTSYN"/>
              </a:rPr>
              <a:t>= (</a:t>
            </a:r>
            <a:r>
              <a:rPr lang="en-US" sz="1800" b="0" i="1" u="none" strike="noStrike" baseline="0" dirty="0">
                <a:latin typeface="MTMI"/>
              </a:rPr>
              <a:t>a, e)</a:t>
            </a:r>
            <a:r>
              <a:rPr lang="en-US" sz="1800" b="0" i="0" u="none" strike="noStrike" baseline="30000" dirty="0">
                <a:latin typeface="Times-Roman"/>
              </a:rPr>
              <a:t>5</a:t>
            </a:r>
            <a:r>
              <a:rPr lang="en-US" sz="1800" b="0" i="1" u="none" strike="noStrike" baseline="0" dirty="0">
                <a:latin typeface="MTMI"/>
              </a:rPr>
              <a:t>, (a, b, c, e)</a:t>
            </a:r>
            <a:r>
              <a:rPr lang="en-US" sz="1800" b="0" i="0" u="none" strike="noStrike" baseline="30000" dirty="0">
                <a:latin typeface="Times-Roman"/>
              </a:rPr>
              <a:t>10</a:t>
            </a:r>
            <a:r>
              <a:rPr lang="en-US" sz="1800" b="0" i="1" u="none" strike="noStrike" baseline="0" dirty="0">
                <a:latin typeface="MTMI"/>
              </a:rPr>
              <a:t>, (a, c, b, e)</a:t>
            </a:r>
            <a:r>
              <a:rPr lang="en-US" sz="1800" b="0" i="0" u="none" strike="noStrike" baseline="30000" dirty="0">
                <a:latin typeface="Times-Roman"/>
              </a:rPr>
              <a:t>10</a:t>
            </a:r>
            <a:r>
              <a:rPr lang="en-US" sz="1800" b="0" i="1" u="none" strike="noStrike" baseline="0" dirty="0">
                <a:latin typeface="MTMI"/>
              </a:rPr>
              <a:t>, (a, b, e)</a:t>
            </a:r>
            <a:r>
              <a:rPr lang="en-US" sz="1800" b="0" i="0" u="none" strike="noStrike" baseline="30000" dirty="0">
                <a:latin typeface="Times-Roman"/>
              </a:rPr>
              <a:t>1</a:t>
            </a:r>
            <a:r>
              <a:rPr lang="en-US" sz="1800" b="0" i="1" u="none" strike="noStrike" baseline="0" dirty="0">
                <a:latin typeface="MTMI"/>
              </a:rPr>
              <a:t>, (a, c, e)</a:t>
            </a:r>
            <a:r>
              <a:rPr lang="en-US" sz="1800" b="0" i="0" u="none" strike="noStrike" baseline="30000" dirty="0">
                <a:latin typeface="Times-Roman"/>
              </a:rPr>
              <a:t>1</a:t>
            </a:r>
            <a:r>
              <a:rPr lang="en-US" sz="1800" b="0" i="1" u="none" strike="noStrike" baseline="0" dirty="0">
                <a:latin typeface="MTMI"/>
              </a:rPr>
              <a:t>, (a, d, e)</a:t>
            </a:r>
            <a:r>
              <a:rPr lang="en-US" sz="1800" b="0" i="0" u="none" strike="noStrike" baseline="30000" dirty="0">
                <a:latin typeface="Times-Roman"/>
              </a:rPr>
              <a:t>10</a:t>
            </a:r>
            <a:r>
              <a:rPr lang="en-US" sz="1800" b="0" i="1" u="none" strike="noStrike" baseline="0" dirty="0">
                <a:latin typeface="MTMI"/>
              </a:rPr>
              <a:t>, (a, d, d, e)</a:t>
            </a:r>
            <a:r>
              <a:rPr lang="en-US" sz="1800" b="0" i="0" u="none" strike="noStrike" baseline="30000" dirty="0">
                <a:latin typeface="Times-Roman"/>
              </a:rPr>
              <a:t>2</a:t>
            </a:r>
            <a:r>
              <a:rPr lang="en-US" sz="1800" b="0" i="1" u="none" strike="noStrike" baseline="0" dirty="0">
                <a:latin typeface="MTMI"/>
              </a:rPr>
              <a:t>, (a, d, d, d, e)</a:t>
            </a:r>
            <a:r>
              <a:rPr lang="en-US" sz="1800" b="0" i="0" u="none" strike="noStrike" baseline="30000" dirty="0">
                <a:latin typeface="Times-Roman"/>
              </a:rPr>
              <a:t>1</a:t>
            </a:r>
            <a:endParaRPr lang="el-GR" baseline="30000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83A3D93D-E02F-4DEC-A4C5-3EC251211EE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505" y="2419515"/>
            <a:ext cx="4142584" cy="260894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BD421E39-4BC7-406B-8F04-891784B8414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913" y="2824957"/>
            <a:ext cx="4461894" cy="245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051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2EEF91-24BD-49C1-942F-57A5AD1E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4906888" cy="475940"/>
          </a:xfrm>
        </p:spPr>
        <p:txBody>
          <a:bodyPr>
            <a:normAutofit fontScale="90000"/>
          </a:bodyPr>
          <a:lstStyle/>
          <a:p>
            <a:r>
              <a:rPr lang="el-GR" dirty="0"/>
              <a:t>ΕΚΜΑΘΗΣΗ ΤΩΝ ΣΥΧΝΟΤΗΤΩΝ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538F9B4-1A5E-45F0-8ED7-9E7D7D92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D49B4AA0-73BB-434D-9BB0-B24E1731D9C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996952"/>
            <a:ext cx="4709558" cy="22322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1957F41-46A3-4029-93B6-4E3473AC19F1}"/>
              </a:ext>
            </a:extLst>
          </p:cNvPr>
          <p:cNvSpPr txBox="1"/>
          <p:nvPr/>
        </p:nvSpPr>
        <p:spPr>
          <a:xfrm>
            <a:off x="6753336" y="2060848"/>
            <a:ext cx="17791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Εξάρτηση μεταξύ των α και </a:t>
            </a:r>
            <a:r>
              <a:rPr lang="en-GB" sz="1400" dirty="0"/>
              <a:t>b</a:t>
            </a:r>
            <a:endParaRPr lang="el-GR" sz="1400" dirty="0"/>
          </a:p>
          <a:p>
            <a:endParaRPr lang="en-US" sz="1400" dirty="0"/>
          </a:p>
          <a:p>
            <a:r>
              <a:rPr lang="el-GR" sz="1400" dirty="0"/>
              <a:t>Πόσες φορές το </a:t>
            </a:r>
            <a:r>
              <a:rPr lang="en-US" sz="1400" dirty="0"/>
              <a:t>a </a:t>
            </a:r>
            <a:r>
              <a:rPr lang="el-GR" sz="1400" dirty="0"/>
              <a:t>ακολουθείται από το</a:t>
            </a:r>
            <a:r>
              <a:rPr lang="en-US" sz="1400" dirty="0"/>
              <a:t> b </a:t>
            </a:r>
            <a:r>
              <a:rPr lang="el-GR" sz="1400" dirty="0"/>
              <a:t>μείον πόσες φορές το </a:t>
            </a:r>
            <a:r>
              <a:rPr lang="en-US" sz="1400" dirty="0"/>
              <a:t>b </a:t>
            </a:r>
            <a:r>
              <a:rPr lang="el-GR" sz="1400" dirty="0"/>
              <a:t>ακολουθείται από το </a:t>
            </a:r>
            <a:r>
              <a:rPr lang="en-US" sz="1400" dirty="0"/>
              <a:t>a.</a:t>
            </a:r>
          </a:p>
          <a:p>
            <a:endParaRPr lang="en-US" sz="1400" dirty="0"/>
          </a:p>
          <a:p>
            <a:r>
              <a:rPr lang="el-GR" sz="1400" dirty="0"/>
              <a:t>Διά το πόσες φορές το </a:t>
            </a:r>
            <a:r>
              <a:rPr lang="en-US" sz="1400" dirty="0"/>
              <a:t>a </a:t>
            </a:r>
            <a:r>
              <a:rPr lang="el-GR" sz="1400" dirty="0"/>
              <a:t>ακολουθείται από το </a:t>
            </a:r>
            <a:r>
              <a:rPr lang="en-US" sz="1400" dirty="0"/>
              <a:t>b </a:t>
            </a:r>
            <a:r>
              <a:rPr lang="el-GR" sz="1400" dirty="0"/>
              <a:t>συν πόσες φορές το</a:t>
            </a:r>
            <a:r>
              <a:rPr lang="en-US" sz="1400" dirty="0"/>
              <a:t> b </a:t>
            </a:r>
            <a:r>
              <a:rPr lang="el-GR" sz="1400" dirty="0"/>
              <a:t>ακολουθείται από το </a:t>
            </a:r>
            <a:r>
              <a:rPr lang="en-US" sz="1400" dirty="0"/>
              <a:t>a </a:t>
            </a:r>
            <a:r>
              <a:rPr lang="el-GR" sz="1400" dirty="0"/>
              <a:t>συν 1</a:t>
            </a:r>
            <a:endParaRPr lang="en-US" sz="1400" dirty="0"/>
          </a:p>
          <a:p>
            <a:endParaRPr lang="en-US" sz="1400" dirty="0"/>
          </a:p>
          <a:p>
            <a:r>
              <a:rPr lang="el-GR" sz="1400" dirty="0"/>
              <a:t>Αυτή είναι </a:t>
            </a:r>
            <a:r>
              <a:rPr lang="el-GR" sz="1400" b="1" i="1" u="sng" dirty="0"/>
              <a:t>η σχέση εξάρτησης </a:t>
            </a:r>
            <a:r>
              <a:rPr lang="el-GR" sz="1400" dirty="0"/>
              <a:t>των </a:t>
            </a:r>
            <a:r>
              <a:rPr lang="en-GB" sz="1400" dirty="0"/>
              <a:t>a, b</a:t>
            </a:r>
            <a:endParaRPr lang="en-US" sz="1400" dirty="0"/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1147FB18-CEF1-444B-B1E9-B061D0D5CBC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5679" y="1626203"/>
            <a:ext cx="3178969" cy="121920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A883C380-FFD8-41B4-8EEC-D5B6AC55638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548680"/>
            <a:ext cx="2385804" cy="131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740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E133866-F349-40FF-8D43-08AC189D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ΕΚΜΑΘΗΣΗ ΤΩΝ ΣΥΧΝΟΤΗΤΩΝ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033D8AA1-E7E7-4D6C-9B43-5206D47D84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  η σχέση εξάρτησης είναι κοντά στο</a:t>
            </a:r>
            <a:r>
              <a:rPr lang="en-US" dirty="0"/>
              <a:t> 1, </a:t>
            </a:r>
            <a:r>
              <a:rPr lang="el-GR" sz="1800" b="0" i="0" u="none" strike="noStrike" baseline="0" dirty="0">
                <a:latin typeface="Times-Roman"/>
              </a:rPr>
              <a:t>υπάρχει θετική συσχέτιση των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 </a:t>
            </a:r>
            <a:r>
              <a:rPr lang="el-GR" sz="1800" b="0" i="0" u="none" strike="noStrike" baseline="0" dirty="0">
                <a:latin typeface="Times-Roman"/>
              </a:rPr>
              <a:t>και </a:t>
            </a:r>
            <a:r>
              <a:rPr lang="en-US" sz="1800" b="0" i="1" u="none" strike="noStrike" baseline="0" dirty="0">
                <a:latin typeface="MTMI"/>
              </a:rPr>
              <a:t>b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l-GR" sz="1800" b="0" i="0" u="none" strike="noStrike" baseline="0" dirty="0">
                <a:latin typeface="Times-Roman"/>
              </a:rPr>
              <a:t>δηλαδή το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 </a:t>
            </a:r>
            <a:r>
              <a:rPr lang="el-GR" sz="1800" b="0" i="0" u="none" strike="noStrike" baseline="0" dirty="0">
                <a:latin typeface="Times-Roman"/>
              </a:rPr>
              <a:t>είναι συχνά η αιτία του </a:t>
            </a:r>
            <a:r>
              <a:rPr lang="en-US" sz="1800" b="0" i="1" u="none" strike="noStrike" baseline="0" dirty="0">
                <a:latin typeface="MTMI"/>
              </a:rPr>
              <a:t>b</a:t>
            </a:r>
            <a:r>
              <a:rPr lang="en-US" sz="1800" b="0" i="0" u="none" strike="noStrike" baseline="0" dirty="0">
                <a:latin typeface="Times-Roman"/>
              </a:rPr>
              <a:t>. 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Μία τιμή κοντά στο 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l-GR" sz="1800" b="0" i="0" u="none" strike="noStrike" baseline="0" dirty="0">
                <a:latin typeface="Times-Roman"/>
              </a:rPr>
              <a:t>εμφανίζεται αν το </a:t>
            </a:r>
            <a:r>
              <a:rPr lang="en-US" sz="1800" b="0" i="1" u="none" strike="noStrike" baseline="0" dirty="0">
                <a:latin typeface="MTMI"/>
              </a:rPr>
              <a:t>a </a:t>
            </a:r>
            <a:r>
              <a:rPr lang="el-GR" sz="1800" b="0" i="0" u="none" strike="noStrike" baseline="0" dirty="0">
                <a:latin typeface="Times-Roman"/>
              </a:rPr>
              <a:t>ακολουθείται συχνά από το </a:t>
            </a:r>
            <a:r>
              <a:rPr lang="en-US" sz="1800" b="0" i="1" u="none" strike="noStrike" baseline="0" dirty="0">
                <a:latin typeface="MTMI"/>
              </a:rPr>
              <a:t>b </a:t>
            </a:r>
            <a:r>
              <a:rPr lang="el-GR" sz="1800" b="0" i="0" u="none" strike="noStrike" baseline="0" dirty="0">
                <a:latin typeface="Times-Roman"/>
              </a:rPr>
              <a:t>αλλά το </a:t>
            </a:r>
            <a:r>
              <a:rPr lang="en-US" sz="1800" b="0" i="1" u="none" strike="noStrike" baseline="0" dirty="0">
                <a:latin typeface="MTMI"/>
              </a:rPr>
              <a:t>b </a:t>
            </a:r>
            <a:r>
              <a:rPr lang="el-GR" sz="1800" b="0" i="0" u="none" strike="noStrike" baseline="0" dirty="0">
                <a:latin typeface="Times-Roman"/>
              </a:rPr>
              <a:t>καθόλου συχνά από το </a:t>
            </a:r>
            <a:r>
              <a:rPr lang="en-US" sz="1800" b="0" i="1" u="none" strike="noStrike" baseline="0" dirty="0">
                <a:latin typeface="MTMI"/>
              </a:rPr>
              <a:t>a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r>
              <a:rPr lang="el-GR" sz="1800" dirty="0">
                <a:latin typeface="Times-Roman"/>
              </a:rPr>
              <a:t>Αν η τιμή βρίσκεται κοντά στο </a:t>
            </a:r>
            <a:r>
              <a:rPr lang="en-US" sz="1800" dirty="0">
                <a:latin typeface="Times-Roman"/>
              </a:rPr>
              <a:t>-1, </a:t>
            </a:r>
            <a:r>
              <a:rPr lang="el-GR" sz="1800" dirty="0">
                <a:latin typeface="Times-Roman"/>
              </a:rPr>
              <a:t>ισχυρά αρνητική σχέση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314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6B998FB-83C6-4FC3-AAF5-3B196C80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ΕΚΜΑΘΗΣΗ ΤΩΝ ΣΥΧΝΟΤΗΤΩΝ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6D045A30-F8F5-45A5-8164-90B66FFC0F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7259322-BF5D-408A-A29D-2CAA44BD2C9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900030"/>
            <a:ext cx="2800350" cy="281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ACE9E0D-2802-4B3B-88BD-F39565B30AD1}"/>
              </a:ext>
            </a:extLst>
          </p:cNvPr>
          <p:cNvSpPr txBox="1"/>
          <p:nvPr/>
        </p:nvSpPr>
        <p:spPr>
          <a:xfrm>
            <a:off x="714780" y="4916556"/>
            <a:ext cx="255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Σχέσεις συχνότητας και εξάρτησης με κατώφλι για τις συχνότητες το </a:t>
            </a:r>
            <a:r>
              <a:rPr lang="en-US" dirty="0"/>
              <a:t>2</a:t>
            </a:r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C267CDF2-A7DA-4093-9AD6-7C49380C936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8894" y="1900030"/>
            <a:ext cx="2771775" cy="23431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30711F-8974-44FF-8478-D7632B0CAAD7}"/>
              </a:ext>
            </a:extLst>
          </p:cNvPr>
          <p:cNvSpPr txBox="1"/>
          <p:nvPr/>
        </p:nvSpPr>
        <p:spPr>
          <a:xfrm>
            <a:off x="3323800" y="4886737"/>
            <a:ext cx="255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Σχέσεις συχνότητας και εξάρτησης με κατώφλι για τις συχνότητες το </a:t>
            </a:r>
            <a:r>
              <a:rPr lang="en-US" dirty="0"/>
              <a:t>5</a:t>
            </a:r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CC2F4515-3C93-4B2A-935D-D2FFBE34A17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1844824"/>
            <a:ext cx="275207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080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7E28A36C-6E46-4CA0-96EB-0A571DDF2B6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2951" y="1992954"/>
            <a:ext cx="5831993" cy="3349170"/>
          </a:xfrm>
          <a:prstGeom prst="rect">
            <a:avLst/>
          </a:prstGeom>
        </p:spPr>
      </p:pic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xmlns="" id="{6109A037-44B4-4062-BC46-77AC8D852D2F}"/>
              </a:ext>
            </a:extLst>
          </p:cNvPr>
          <p:cNvCxnSpPr/>
          <p:nvPr/>
        </p:nvCxnSpPr>
        <p:spPr>
          <a:xfrm flipH="1" flipV="1">
            <a:off x="1331843" y="2120349"/>
            <a:ext cx="566531" cy="1547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F7F29C4-19CE-4AFD-B647-B46EBDBE5824}"/>
              </a:ext>
            </a:extLst>
          </p:cNvPr>
          <p:cNvSpPr txBox="1"/>
          <p:nvPr/>
        </p:nvSpPr>
        <p:spPr>
          <a:xfrm>
            <a:off x="203752" y="127715"/>
            <a:ext cx="87364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ΠΑΡΑΔΕΙΓΜΑ ΕΞΟΥΡΥΞΗΣ ΔΙΕΡΓΑΣΙΩΝ ΜΕ ΠΡΟΣΘΗΚΗ ΧΡΟΝΙΣΜΟΥ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4266502-7B30-4725-A051-07F506EB37DD}"/>
              </a:ext>
            </a:extLst>
          </p:cNvPr>
          <p:cNvSpPr txBox="1"/>
          <p:nvPr/>
        </p:nvSpPr>
        <p:spPr>
          <a:xfrm>
            <a:off x="165649" y="1787592"/>
            <a:ext cx="3838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r>
              <a:rPr lang="el-GR" dirty="0"/>
              <a:t>1, ΑΑ, Χαμένη Πτήση, (ΑΒ), (Καταγραφή), 0</a:t>
            </a:r>
            <a:r>
              <a:rPr lang="en-US" dirty="0"/>
              <a:t>&gt; </a:t>
            </a:r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4114341-1B1B-4F98-85B3-1267E5BD1B9C}"/>
              </a:ext>
            </a:extLst>
          </p:cNvPr>
          <p:cNvSpPr txBox="1"/>
          <p:nvPr/>
        </p:nvSpPr>
        <p:spPr>
          <a:xfrm>
            <a:off x="4128516" y="2120348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</a:t>
            </a:r>
            <a:r>
              <a:rPr lang="el-GR" dirty="0"/>
              <a:t>6</a:t>
            </a:r>
            <a:r>
              <a:rPr lang="en-US" dirty="0"/>
              <a:t>]</a:t>
            </a:r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0AB8814-B465-4B38-B22C-02F61F3B1A8D}"/>
              </a:ext>
            </a:extLst>
          </p:cNvPr>
          <p:cNvSpPr txBox="1"/>
          <p:nvPr/>
        </p:nvSpPr>
        <p:spPr>
          <a:xfrm>
            <a:off x="3570851" y="5157458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[0…1]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B09007F-752B-4E62-BCD2-81DE12CE17A9}"/>
              </a:ext>
            </a:extLst>
          </p:cNvPr>
          <p:cNvSpPr txBox="1"/>
          <p:nvPr/>
        </p:nvSpPr>
        <p:spPr>
          <a:xfrm>
            <a:off x="4004222" y="3298207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</a:t>
            </a:r>
            <a:r>
              <a:rPr lang="el-GR" dirty="0"/>
              <a:t>2</a:t>
            </a:r>
            <a:r>
              <a:rPr lang="en-US" dirty="0"/>
              <a:t>]</a:t>
            </a:r>
            <a:endParaRPr lang="el-G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A47948F-BEC6-4E84-A4E5-6C41854B7F2F}"/>
              </a:ext>
            </a:extLst>
          </p:cNvPr>
          <p:cNvSpPr txBox="1"/>
          <p:nvPr/>
        </p:nvSpPr>
        <p:spPr>
          <a:xfrm>
            <a:off x="4814670" y="5233658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[0…2]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EEEF94E-3E43-46DC-8C2B-3BB65C66B9EF}"/>
              </a:ext>
            </a:extLst>
          </p:cNvPr>
          <p:cNvSpPr txBox="1"/>
          <p:nvPr/>
        </p:nvSpPr>
        <p:spPr>
          <a:xfrm>
            <a:off x="6192365" y="2162109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[0…5]</a:t>
            </a:r>
            <a:endParaRPr lang="el-G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F98894B-DEE7-456C-B3C7-1CCF52EB8C9A}"/>
              </a:ext>
            </a:extLst>
          </p:cNvPr>
          <p:cNvSpPr txBox="1"/>
          <p:nvPr/>
        </p:nvSpPr>
        <p:spPr>
          <a:xfrm>
            <a:off x="6192365" y="4972792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[0…3]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1940E8A-4AEB-4038-9DC9-6B33E99B9B37}"/>
              </a:ext>
            </a:extLst>
          </p:cNvPr>
          <p:cNvSpPr txBox="1"/>
          <p:nvPr/>
        </p:nvSpPr>
        <p:spPr>
          <a:xfrm>
            <a:off x="4956048" y="3004268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[0…3]</a:t>
            </a:r>
            <a:endParaRPr lang="el-G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077FC48-DD8E-4761-90EA-06328FA6531B}"/>
              </a:ext>
            </a:extLst>
          </p:cNvPr>
          <p:cNvSpPr txBox="1"/>
          <p:nvPr/>
        </p:nvSpPr>
        <p:spPr>
          <a:xfrm>
            <a:off x="2071219" y="4092102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[0…2]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38161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501</Words>
  <Application>Microsoft Office PowerPoint</Application>
  <PresentationFormat>Προβολή στην οθόνη (4:3)</PresentationFormat>
  <Paragraphs>58</Paragraphs>
  <Slides>13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ΠΑΡΑΔΕΙΓΜΑ 2</vt:lpstr>
      <vt:lpstr>ΕΞΟΡΥΞΗ ΔΙΕΡΓΑΣΙΩΝ – ΜΟΝΤΕΛΟ ΚΟΝΤΑ ΣΤΗΝ ΠΡΑΓΜΑΤΙΚΟΤΗΤΑ</vt:lpstr>
      <vt:lpstr>ΜΟΝΤΕΛΑ ΚΟΝΤΑ ΣΤΗΝ ΠΡΑΓΜΑΤΙΚΟΤΗΤΑ – ΚΆΘΕ ΚΟΥΠΟΝΙ ΈΝΑ ΑΤΟΜΟ ΜΕ ΚΑΠΟΙΕΣ ΙΔΙΟΤΗΤΕΣ;</vt:lpstr>
      <vt:lpstr>ΠΡΟΧΩΡΗΜΕΝΕΣ ΤΕΧΝΙΚΕΣ - ΣΥΧΝΟΤΗΤΕΣ</vt:lpstr>
      <vt:lpstr>ΕΚΜΑΘΗΣΗ ΤΩΝ ΣΥΧΝΟΤΗΤΩΝ</vt:lpstr>
      <vt:lpstr>ΕΚΜΑΘΗΣΗ ΤΩΝ ΣΥΧΝΟΤΗΤΩΝ</vt:lpstr>
      <vt:lpstr>ΕΚΜΑΘΗΣΗ ΤΩΝ ΣΥΧΝΟΤΗΤΩΝ</vt:lpstr>
      <vt:lpstr>Διαφάνεια 9</vt:lpstr>
      <vt:lpstr>ΑΝΤΙΠΑΡΑΔΕΙΓΜΑ ΑΥΤΟΜΑΤΟΣ ΠΩΛΗΤΗΣ</vt:lpstr>
      <vt:lpstr>ΘΕΣΕΙΣ-ΜΕΤΑΒΑΣΕΙΣ</vt:lpstr>
      <vt:lpstr>ΜΟΝΤΕΛΟ</vt:lpstr>
      <vt:lpstr>ΙΕΡΑΡΧΙΚΗ ΜΟΝΤΕΛΟΠΟΙΗΣΗ -ΠΑΡΑΔΕΙΓΜΑ ΑΝΕΛΚΥΣΤΗΡΑ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8</cp:revision>
  <dcterms:created xsi:type="dcterms:W3CDTF">2022-05-12T12:19:35Z</dcterms:created>
  <dcterms:modified xsi:type="dcterms:W3CDTF">2022-05-12T12:55:46Z</dcterms:modified>
</cp:coreProperties>
</file>