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58" r:id="rId3"/>
    <p:sldId id="259" r:id="rId4"/>
    <p:sldId id="260" r:id="rId5"/>
    <p:sldId id="262" r:id="rId6"/>
    <p:sldId id="263" r:id="rId7"/>
    <p:sldId id="264" r:id="rId8"/>
    <p:sldId id="265" r:id="rId9"/>
    <p:sldId id="266" r:id="rId10"/>
    <p:sldId id="267" r:id="rId11"/>
    <p:sldId id="268" r:id="rId12"/>
    <p:sldId id="278" r:id="rId13"/>
    <p:sldId id="279" r:id="rId14"/>
    <p:sldId id="269" r:id="rId15"/>
    <p:sldId id="272" r:id="rId16"/>
    <p:sldId id="273" r:id="rId17"/>
    <p:sldId id="274" r:id="rId18"/>
    <p:sldId id="275" r:id="rId19"/>
    <p:sldId id="276" r:id="rId20"/>
    <p:sldId id="277" r:id="rId21"/>
    <p:sldId id="280" r:id="rId22"/>
    <p:sldId id="281" r:id="rId23"/>
    <p:sldId id="282" r:id="rId24"/>
    <p:sldId id="283" r:id="rId25"/>
    <p:sldId id="271"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806" autoAdjust="0"/>
  </p:normalViewPr>
  <p:slideViewPr>
    <p:cSldViewPr>
      <p:cViewPr varScale="1">
        <p:scale>
          <a:sx n="93" d="100"/>
          <a:sy n="93" d="100"/>
        </p:scale>
        <p:origin x="1190"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CD5776-AA01-4A12-872E-A7EE64BF5AA8}" type="datetimeFigureOut">
              <a:rPr lang="en-US" smtClean="0"/>
              <a:t>4/27/2025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C79293-1BE4-4170-AFE7-FFB4A1069E04}" type="slidenum">
              <a:rPr lang="en-US" smtClean="0"/>
              <a:t>‹#›</a:t>
            </a:fld>
            <a:endParaRPr lang="en-US"/>
          </a:p>
        </p:txBody>
      </p:sp>
    </p:spTree>
    <p:extLst>
      <p:ext uri="{BB962C8B-B14F-4D97-AF65-F5344CB8AC3E}">
        <p14:creationId xmlns:p14="http://schemas.microsoft.com/office/powerpoint/2010/main" val="85745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79293-1BE4-4170-AFE7-FFB4A1069E04}" type="slidenum">
              <a:rPr lang="en-US" smtClean="0"/>
              <a:t>8</a:t>
            </a:fld>
            <a:endParaRPr lang="en-US"/>
          </a:p>
        </p:txBody>
      </p:sp>
    </p:spTree>
    <p:extLst>
      <p:ext uri="{BB962C8B-B14F-4D97-AF65-F5344CB8AC3E}">
        <p14:creationId xmlns:p14="http://schemas.microsoft.com/office/powerpoint/2010/main" val="968569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79293-1BE4-4170-AFE7-FFB4A1069E04}" type="slidenum">
              <a:rPr lang="en-US" smtClean="0"/>
              <a:t>9</a:t>
            </a:fld>
            <a:endParaRPr lang="en-US"/>
          </a:p>
        </p:txBody>
      </p:sp>
    </p:spTree>
    <p:extLst>
      <p:ext uri="{BB962C8B-B14F-4D97-AF65-F5344CB8AC3E}">
        <p14:creationId xmlns:p14="http://schemas.microsoft.com/office/powerpoint/2010/main" val="968569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79293-1BE4-4170-AFE7-FFB4A1069E04}" type="slidenum">
              <a:rPr lang="en-US" smtClean="0"/>
              <a:t>10</a:t>
            </a:fld>
            <a:endParaRPr lang="en-US"/>
          </a:p>
        </p:txBody>
      </p:sp>
    </p:spTree>
    <p:extLst>
      <p:ext uri="{BB962C8B-B14F-4D97-AF65-F5344CB8AC3E}">
        <p14:creationId xmlns:p14="http://schemas.microsoft.com/office/powerpoint/2010/main" val="96856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F2AEA26-0DBF-41E1-A803-69E9436237E8}"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62600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2AEA26-0DBF-41E1-A803-69E9436237E8}"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1545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2AEA26-0DBF-41E1-A803-69E9436237E8}"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283212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2AEA26-0DBF-41E1-A803-69E9436237E8}"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56360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2AEA26-0DBF-41E1-A803-69E9436237E8}"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49248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F2AEA26-0DBF-41E1-A803-69E9436237E8}"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43057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2AEA26-0DBF-41E1-A803-69E9436237E8}" type="datetimeFigureOut">
              <a:rPr lang="en-US" smtClean="0"/>
              <a:t>4/27/2025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313122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2AEA26-0DBF-41E1-A803-69E9436237E8}" type="datetimeFigureOut">
              <a:rPr lang="en-US" smtClean="0"/>
              <a:t>4/27/2025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140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AEA26-0DBF-41E1-A803-69E9436237E8}" type="datetimeFigureOut">
              <a:rPr lang="en-US" smtClean="0"/>
              <a:t>4/27/2025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20632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AEA26-0DBF-41E1-A803-69E9436237E8}"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121567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AEA26-0DBF-41E1-A803-69E9436237E8}"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1336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AEA26-0DBF-41E1-A803-69E9436237E8}" type="datetimeFigureOut">
              <a:rPr lang="en-US" smtClean="0"/>
              <a:t>4/27/2025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54E95-95EF-4DB5-9FED-B70B0D375C15}" type="slidenum">
              <a:rPr lang="en-US" smtClean="0"/>
              <a:t>‹#›</a:t>
            </a:fld>
            <a:endParaRPr lang="en-US"/>
          </a:p>
        </p:txBody>
      </p:sp>
    </p:spTree>
    <p:extLst>
      <p:ext uri="{BB962C8B-B14F-4D97-AF65-F5344CB8AC3E}">
        <p14:creationId xmlns:p14="http://schemas.microsoft.com/office/powerpoint/2010/main" val="3678930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b="1" dirty="0"/>
              <a:t>Οικονομική Ανάπτυξη</a:t>
            </a:r>
            <a:br>
              <a:rPr lang="el-GR" dirty="0"/>
            </a:br>
            <a:endParaRPr sz="3600" dirty="0"/>
          </a:p>
        </p:txBody>
      </p:sp>
      <p:sp>
        <p:nvSpPr>
          <p:cNvPr id="3" name="Subtitle 2"/>
          <p:cNvSpPr>
            <a:spLocks noGrp="1"/>
          </p:cNvSpPr>
          <p:nvPr>
            <p:ph type="subTitle" idx="1"/>
          </p:nvPr>
        </p:nvSpPr>
        <p:spPr>
          <a:xfrm>
            <a:off x="1371600" y="4153237"/>
            <a:ext cx="6400800" cy="1752600"/>
          </a:xfrm>
          <a:solidFill>
            <a:schemeClr val="accent2"/>
          </a:solidFill>
        </p:spPr>
        <p:txBody>
          <a:bodyPr>
            <a:normAutofit fontScale="70000" lnSpcReduction="20000"/>
          </a:bodyPr>
          <a:lstStyle/>
          <a:p>
            <a:endParaRPr lang="en-US" dirty="0"/>
          </a:p>
          <a:p>
            <a:r>
              <a:rPr lang="el-GR" b="1" dirty="0">
                <a:solidFill>
                  <a:schemeClr val="tx1"/>
                </a:solidFill>
              </a:rPr>
              <a:t>Τμήμα Οικονομικών Επιστημών</a:t>
            </a:r>
          </a:p>
          <a:p>
            <a:r>
              <a:rPr lang="el-GR" dirty="0">
                <a:solidFill>
                  <a:schemeClr val="tx1"/>
                </a:solidFill>
              </a:rPr>
              <a:t>Πανεπιστημίου Μακεδονίας</a:t>
            </a:r>
          </a:p>
          <a:p>
            <a:r>
              <a:rPr lang="el-GR" dirty="0">
                <a:solidFill>
                  <a:schemeClr val="tx1"/>
                </a:solidFill>
              </a:rPr>
              <a:t>Δρ. Πέτρου </a:t>
            </a:r>
            <a:r>
              <a:rPr lang="el-GR" dirty="0" err="1">
                <a:solidFill>
                  <a:schemeClr val="tx1"/>
                </a:solidFill>
              </a:rPr>
              <a:t>Γκολίτση</a:t>
            </a:r>
            <a:r>
              <a:rPr lang="el-GR" dirty="0">
                <a:solidFill>
                  <a:schemeClr val="tx1"/>
                </a:solidFill>
              </a:rPr>
              <a:t> </a:t>
            </a:r>
          </a:p>
          <a:p>
            <a:r>
              <a:rPr lang="el-GR" dirty="0"/>
              <a:t>Εαρινό Εξάμηνο 2025</a:t>
            </a:r>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17139" y="97131"/>
            <a:ext cx="2033294" cy="2033294"/>
          </a:xfrm>
          <a:prstGeom prst="rect">
            <a:avLst/>
          </a:prstGeom>
        </p:spPr>
      </p:pic>
    </p:spTree>
    <p:extLst>
      <p:ext uri="{BB962C8B-B14F-4D97-AF65-F5344CB8AC3E}">
        <p14:creationId xmlns:p14="http://schemas.microsoft.com/office/powerpoint/2010/main" val="2149328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Νεοκλασικό Μοντέλο Ανάπτυξης (Solow-Swan)</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err="1"/>
              <a:t>Διάγρ</a:t>
            </a:r>
            <a:r>
              <a:rPr lang="en-US" b="1" dirty="0"/>
              <a:t>αμμα</a:t>
            </a:r>
            <a:r>
              <a:rPr lang="el-GR" b="1" dirty="0"/>
              <a:t> Τεχνολογικής Προόδου</a:t>
            </a:r>
            <a:endParaRPr lang="en-US" dirty="0"/>
          </a:p>
          <a:p>
            <a:pPr marL="0" indent="0">
              <a:buNone/>
            </a:pPr>
            <a:endParaRPr lang="el-GR" dirty="0"/>
          </a:p>
          <a:p>
            <a:pPr marL="0" indent="0">
              <a:buNone/>
            </a:pPr>
            <a:r>
              <a:rPr lang="el-GR" dirty="0"/>
              <a:t>Η τεχνολογική πρόοδος (</a:t>
            </a:r>
            <a:r>
              <a:rPr lang="en-US" dirty="0"/>
              <a:t>A</a:t>
            </a:r>
            <a:r>
              <a:rPr lang="el-GR" dirty="0"/>
              <a:t>) μετατοπίζει την παραγωγική συνάρτηση προς τα πάνω:</a:t>
            </a:r>
            <a:endParaRPr lang="en-US" dirty="0"/>
          </a:p>
          <a:p>
            <a:pPr marL="3143250" lvl="7" indent="0">
              <a:buNone/>
            </a:pPr>
            <a:r>
              <a:rPr lang="en-US" sz="3000" dirty="0"/>
              <a:t>Y</a:t>
            </a:r>
            <a:r>
              <a:rPr lang="el-GR" sz="3000" dirty="0"/>
              <a:t>=</a:t>
            </a:r>
            <a:r>
              <a:rPr lang="en-US" sz="3000" dirty="0"/>
              <a:t>K</a:t>
            </a:r>
            <a:r>
              <a:rPr lang="el-GR" sz="3000" baseline="30000" dirty="0"/>
              <a:t>α</a:t>
            </a:r>
            <a:r>
              <a:rPr lang="el-GR" sz="3000" dirty="0"/>
              <a:t>(</a:t>
            </a:r>
            <a:r>
              <a:rPr lang="en-US" sz="3000" dirty="0"/>
              <a:t>AL</a:t>
            </a:r>
            <a:r>
              <a:rPr lang="el-GR" sz="3000" dirty="0"/>
              <a:t>)</a:t>
            </a:r>
            <a:r>
              <a:rPr lang="el-GR" sz="3000" baseline="30000" dirty="0"/>
              <a:t>1−α</a:t>
            </a:r>
            <a:br>
              <a:rPr lang="el-GR" sz="3000" dirty="0"/>
            </a:br>
            <a:endParaRPr lang="en-US" sz="3000" dirty="0"/>
          </a:p>
          <a:p>
            <a:pPr marL="0" indent="0">
              <a:buNone/>
            </a:pPr>
            <a:r>
              <a:rPr lang="en-US" b="1" dirty="0" err="1"/>
              <a:t>Διάγρ</a:t>
            </a:r>
            <a:r>
              <a:rPr lang="en-US" b="1" dirty="0"/>
              <a:t>αμμα:</a:t>
            </a:r>
            <a:endParaRPr lang="en-US" dirty="0"/>
          </a:p>
          <a:p>
            <a:pPr marL="0" lvl="0" indent="0">
              <a:buNone/>
            </a:pPr>
            <a:r>
              <a:rPr lang="el-GR" dirty="0"/>
              <a:t>Η καμπύλη της παραγωγής μετατοπίζεται προς τα πάνω, αυξάνοντας την παραγωγή ανά εργαζόμενο (</a:t>
            </a:r>
            <a:r>
              <a:rPr lang="en-US" dirty="0"/>
              <a:t>y</a:t>
            </a:r>
            <a:r>
              <a:rPr lang="el-GR" dirty="0"/>
              <a:t>).</a:t>
            </a:r>
            <a:endParaRPr lang="en-US" dirty="0"/>
          </a:p>
          <a:p>
            <a:pPr marL="0" indent="0">
              <a:buNone/>
            </a:pPr>
            <a:endParaRPr lang="el-GR" b="1" dirty="0"/>
          </a:p>
          <a:p>
            <a:endParaRPr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0262" y="5708762"/>
            <a:ext cx="1460781" cy="1460781"/>
          </a:xfrm>
          <a:prstGeom prst="rect">
            <a:avLst/>
          </a:prstGeom>
        </p:spPr>
      </p:pic>
    </p:spTree>
    <p:extLst>
      <p:ext uri="{BB962C8B-B14F-4D97-AF65-F5344CB8AC3E}">
        <p14:creationId xmlns:p14="http://schemas.microsoft.com/office/powerpoint/2010/main" val="371220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CCB10A-09AD-B148-382E-091170CE69B0}"/>
              </a:ext>
            </a:extLst>
          </p:cNvPr>
          <p:cNvSpPr>
            <a:spLocks noGrp="1"/>
          </p:cNvSpPr>
          <p:nvPr>
            <p:ph type="title"/>
          </p:nvPr>
        </p:nvSpPr>
        <p:spPr>
          <a:xfrm>
            <a:off x="457200" y="152400"/>
            <a:ext cx="8229600" cy="1143000"/>
          </a:xfrm>
        </p:spPr>
        <p:txBody>
          <a:bodyPr>
            <a:normAutofit fontScale="90000"/>
          </a:bodyPr>
          <a:lstStyle/>
          <a:p>
            <a:r>
              <a:rPr lang="el-GR" altLang="ko-KR" dirty="0"/>
              <a:t>Το μοντέλο</a:t>
            </a:r>
            <a:r>
              <a:rPr lang="de-DE" altLang="ko-KR" dirty="0"/>
              <a:t> </a:t>
            </a:r>
            <a:r>
              <a:rPr lang="el-GR" i="0" dirty="0">
                <a:solidFill>
                  <a:srgbClr val="404040"/>
                </a:solidFill>
                <a:effectLst/>
                <a:latin typeface="DeepSeek-CJK-patch"/>
              </a:rPr>
              <a:t>οικονομικής ανάπτυξης</a:t>
            </a:r>
            <a:r>
              <a:rPr lang="el-GR" altLang="ko-KR" dirty="0"/>
              <a:t> </a:t>
            </a:r>
            <a:r>
              <a:rPr lang="en-US" altLang="ko-KR" b="1" dirty="0"/>
              <a:t>Harrod-Domar</a:t>
            </a:r>
            <a:br>
              <a:rPr lang="el-GR" sz="2200" dirty="0"/>
            </a:br>
            <a:endParaRPr lang="el-GR" sz="2200" dirty="0"/>
          </a:p>
        </p:txBody>
      </p:sp>
      <p:sp>
        <p:nvSpPr>
          <p:cNvPr id="3" name="Θέση περιεχομένου 2">
            <a:extLst>
              <a:ext uri="{FF2B5EF4-FFF2-40B4-BE49-F238E27FC236}">
                <a16:creationId xmlns:a16="http://schemas.microsoft.com/office/drawing/2014/main" id="{8E5A906E-DE4E-A537-47D9-DDEC6BBB4CD2}"/>
              </a:ext>
            </a:extLst>
          </p:cNvPr>
          <p:cNvSpPr>
            <a:spLocks noGrp="1"/>
          </p:cNvSpPr>
          <p:nvPr>
            <p:ph idx="1"/>
          </p:nvPr>
        </p:nvSpPr>
        <p:spPr>
          <a:xfrm>
            <a:off x="0" y="838200"/>
            <a:ext cx="9220200" cy="6324600"/>
          </a:xfrm>
        </p:spPr>
        <p:txBody>
          <a:bodyPr>
            <a:normAutofit lnSpcReduction="10000"/>
          </a:bodyPr>
          <a:lstStyle/>
          <a:p>
            <a:pPr algn="l">
              <a:lnSpc>
                <a:spcPts val="2143"/>
              </a:lnSpc>
              <a:spcBef>
                <a:spcPts val="1029"/>
              </a:spcBef>
              <a:spcAft>
                <a:spcPts val="1029"/>
              </a:spcAft>
              <a:buNone/>
            </a:pPr>
            <a:endParaRPr lang="el-GR" i="0" dirty="0">
              <a:solidFill>
                <a:srgbClr val="404040"/>
              </a:solidFill>
              <a:effectLst/>
              <a:latin typeface="DeepSeek-CJK-patch"/>
            </a:endParaRPr>
          </a:p>
          <a:p>
            <a:pPr algn="l">
              <a:spcBef>
                <a:spcPts val="1029"/>
              </a:spcBef>
              <a:spcAft>
                <a:spcPts val="1029"/>
              </a:spcAft>
              <a:buNone/>
            </a:pPr>
            <a:r>
              <a:rPr lang="el-GR" i="0" dirty="0">
                <a:solidFill>
                  <a:srgbClr val="404040"/>
                </a:solidFill>
                <a:effectLst/>
                <a:latin typeface="DeepSeek-CJK-patch"/>
              </a:rPr>
              <a:t>Αναπτύχθηκε από τους </a:t>
            </a:r>
            <a:r>
              <a:rPr lang="el-GR" i="0" dirty="0" err="1">
                <a:solidFill>
                  <a:srgbClr val="404040"/>
                </a:solidFill>
                <a:effectLst/>
                <a:latin typeface="DeepSeek-CJK-patch"/>
              </a:rPr>
              <a:t>Roy</a:t>
            </a:r>
            <a:r>
              <a:rPr lang="el-GR" i="0" dirty="0">
                <a:solidFill>
                  <a:srgbClr val="404040"/>
                </a:solidFill>
                <a:effectLst/>
                <a:latin typeface="DeepSeek-CJK-patch"/>
              </a:rPr>
              <a:t> </a:t>
            </a:r>
            <a:r>
              <a:rPr lang="el-GR" i="0" dirty="0" err="1">
                <a:solidFill>
                  <a:srgbClr val="404040"/>
                </a:solidFill>
                <a:effectLst/>
                <a:latin typeface="DeepSeek-CJK-patch"/>
              </a:rPr>
              <a:t>Harrod</a:t>
            </a:r>
            <a:r>
              <a:rPr lang="el-GR" i="0" dirty="0">
                <a:solidFill>
                  <a:srgbClr val="404040"/>
                </a:solidFill>
                <a:effectLst/>
                <a:latin typeface="DeepSeek-CJK-patch"/>
              </a:rPr>
              <a:t> (1939)και </a:t>
            </a:r>
            <a:r>
              <a:rPr lang="el-GR" i="0" dirty="0" err="1">
                <a:solidFill>
                  <a:srgbClr val="404040"/>
                </a:solidFill>
                <a:effectLst/>
                <a:latin typeface="DeepSeek-CJK-patch"/>
              </a:rPr>
              <a:t>Evsey</a:t>
            </a:r>
            <a:r>
              <a:rPr lang="el-GR" i="0" dirty="0">
                <a:solidFill>
                  <a:srgbClr val="404040"/>
                </a:solidFill>
                <a:effectLst/>
                <a:latin typeface="DeepSeek-CJK-patch"/>
              </a:rPr>
              <a:t> </a:t>
            </a:r>
            <a:r>
              <a:rPr lang="el-GR" i="0" dirty="0" err="1">
                <a:solidFill>
                  <a:srgbClr val="404040"/>
                </a:solidFill>
                <a:effectLst/>
                <a:latin typeface="DeepSeek-CJK-patch"/>
              </a:rPr>
              <a:t>Domar</a:t>
            </a:r>
            <a:r>
              <a:rPr lang="el-GR" i="0" dirty="0">
                <a:solidFill>
                  <a:srgbClr val="404040"/>
                </a:solidFill>
                <a:effectLst/>
                <a:latin typeface="DeepSeek-CJK-patch"/>
              </a:rPr>
              <a:t> (1946) ξεχωριστά </a:t>
            </a:r>
          </a:p>
          <a:p>
            <a:pPr algn="l">
              <a:spcBef>
                <a:spcPts val="1029"/>
              </a:spcBef>
              <a:spcAft>
                <a:spcPts val="1029"/>
              </a:spcAft>
              <a:buNone/>
            </a:pPr>
            <a:r>
              <a:rPr lang="el-GR" b="1" i="0" dirty="0">
                <a:solidFill>
                  <a:srgbClr val="404040"/>
                </a:solidFill>
                <a:effectLst/>
                <a:latin typeface="DeepSeek-CJK-patch"/>
              </a:rPr>
              <a:t>Κεντρική Ιδέα:</a:t>
            </a:r>
            <a:endParaRPr lang="el-GR" b="0" i="0" dirty="0">
              <a:solidFill>
                <a:srgbClr val="404040"/>
              </a:solidFill>
              <a:effectLst/>
              <a:latin typeface="DeepSeek-CJK-patch"/>
            </a:endParaRPr>
          </a:p>
          <a:p>
            <a:pPr algn="l">
              <a:spcBef>
                <a:spcPts val="1029"/>
              </a:spcBef>
              <a:spcAft>
                <a:spcPts val="1029"/>
              </a:spcAft>
              <a:buFont typeface="Arial" panose="020B0604020202020204" pitchFamily="34" charset="0"/>
              <a:buChar char="•"/>
            </a:pPr>
            <a:r>
              <a:rPr lang="el-GR" b="0" i="0" dirty="0">
                <a:solidFill>
                  <a:srgbClr val="404040"/>
                </a:solidFill>
                <a:effectLst/>
                <a:latin typeface="DeepSeek-CJK-patch"/>
              </a:rPr>
              <a:t>Το μοντέλο εστιάζει στον </a:t>
            </a:r>
            <a:r>
              <a:rPr lang="el-GR" b="1" i="0" dirty="0">
                <a:solidFill>
                  <a:srgbClr val="404040"/>
                </a:solidFill>
                <a:effectLst/>
                <a:latin typeface="DeepSeek-CJK-patch"/>
              </a:rPr>
              <a:t>ρόλο της συσσώρευσης κεφαλαίου</a:t>
            </a:r>
            <a:r>
              <a:rPr lang="el-GR" b="0" i="0" dirty="0">
                <a:solidFill>
                  <a:srgbClr val="404040"/>
                </a:solidFill>
                <a:effectLst/>
                <a:latin typeface="DeepSeek-CJK-patch"/>
              </a:rPr>
              <a:t> (μέσω των αποταμιεύσεων και των επενδύσεων) για τη μακροπρόθεσμη ανάπτυξη.</a:t>
            </a:r>
          </a:p>
          <a:p>
            <a:pPr algn="l">
              <a:spcBef>
                <a:spcPts val="300"/>
              </a:spcBef>
              <a:spcAft>
                <a:spcPts val="300"/>
              </a:spcAft>
              <a:buFont typeface="Arial" panose="020B0604020202020204" pitchFamily="34" charset="0"/>
              <a:buChar char="•"/>
            </a:pPr>
            <a:r>
              <a:rPr lang="el-GR" b="1" i="0" dirty="0">
                <a:solidFill>
                  <a:srgbClr val="404040"/>
                </a:solidFill>
                <a:effectLst/>
                <a:latin typeface="DeepSeek-CJK-patch"/>
              </a:rPr>
              <a:t>Βασικές Παράμετροι:</a:t>
            </a:r>
            <a:endParaRPr lang="el-GR" b="0" i="0" dirty="0">
              <a:solidFill>
                <a:srgbClr val="404040"/>
              </a:solidFill>
              <a:effectLst/>
              <a:latin typeface="DeepSeek-CJK-patch"/>
            </a:endParaRPr>
          </a:p>
          <a:p>
            <a:pPr marL="742950" lvl="1" indent="-285750" algn="l">
              <a:spcBef>
                <a:spcPts val="300"/>
              </a:spcBef>
              <a:spcAft>
                <a:spcPts val="1029"/>
              </a:spcAft>
              <a:buFont typeface="Arial" panose="020B0604020202020204" pitchFamily="34" charset="0"/>
              <a:buChar char="•"/>
            </a:pPr>
            <a:r>
              <a:rPr lang="el-GR" b="1" i="0" dirty="0">
                <a:solidFill>
                  <a:srgbClr val="404040"/>
                </a:solidFill>
                <a:effectLst/>
                <a:latin typeface="DeepSeek-CJK-patch"/>
              </a:rPr>
              <a:t>Αναλογία Κεφαλαίου-Παραγωγής</a:t>
            </a:r>
            <a:r>
              <a:rPr lang="de-DE" b="1" i="0" dirty="0">
                <a:solidFill>
                  <a:srgbClr val="404040"/>
                </a:solidFill>
                <a:effectLst/>
                <a:latin typeface="DeepSeek-CJK-patch"/>
              </a:rPr>
              <a:t> </a:t>
            </a:r>
            <a:r>
              <a:rPr lang="en-US" b="1" i="0" dirty="0">
                <a:solidFill>
                  <a:srgbClr val="404040"/>
                </a:solidFill>
                <a:effectLst/>
                <a:latin typeface="DeepSeek-CJK-patch"/>
              </a:rPr>
              <a:t>(</a:t>
            </a:r>
            <a:r>
              <a:rPr lang="de-DE" b="1" i="0" dirty="0">
                <a:solidFill>
                  <a:srgbClr val="404040"/>
                </a:solidFill>
                <a:effectLst/>
                <a:latin typeface="DeepSeek-CJK-patch"/>
              </a:rPr>
              <a:t>I</a:t>
            </a:r>
            <a:r>
              <a:rPr lang="el-GR" b="1" i="0" dirty="0">
                <a:solidFill>
                  <a:srgbClr val="404040"/>
                </a:solidFill>
                <a:effectLst/>
                <a:latin typeface="DeepSeek-CJK-patch"/>
              </a:rPr>
              <a:t>COR)</a:t>
            </a:r>
            <a:r>
              <a:rPr lang="el-GR" b="0" i="0" dirty="0">
                <a:solidFill>
                  <a:srgbClr val="404040"/>
                </a:solidFill>
                <a:effectLst/>
                <a:latin typeface="DeepSeek-CJK-patch"/>
              </a:rPr>
              <a:t> = </a:t>
            </a:r>
            <a:r>
              <a:rPr lang="el-GR" b="0" i="0" dirty="0">
                <a:solidFill>
                  <a:srgbClr val="404040"/>
                </a:solidFill>
                <a:effectLst/>
                <a:latin typeface="KaTeX_Main"/>
              </a:rPr>
              <a:t>ΔK/ΔY​</a:t>
            </a:r>
            <a:endParaRPr lang="el-GR" b="0" i="0" dirty="0">
              <a:solidFill>
                <a:srgbClr val="404040"/>
              </a:solidFill>
              <a:effectLst/>
              <a:latin typeface="DeepSeek-CJK-patch"/>
            </a:endParaRPr>
          </a:p>
          <a:p>
            <a:pPr marL="742950" lvl="1" indent="-285750" algn="l">
              <a:spcBef>
                <a:spcPts val="300"/>
              </a:spcBef>
              <a:spcAft>
                <a:spcPts val="1029"/>
              </a:spcAft>
              <a:buFont typeface="Arial" panose="020B0604020202020204" pitchFamily="34" charset="0"/>
              <a:buChar char="•"/>
            </a:pPr>
            <a:r>
              <a:rPr lang="el-GR" b="1" i="0" dirty="0">
                <a:solidFill>
                  <a:srgbClr val="404040"/>
                </a:solidFill>
                <a:effectLst/>
                <a:latin typeface="DeepSeek-CJK-patch"/>
              </a:rPr>
              <a:t>Ποσοστό Αποταμίευσης (s)</a:t>
            </a:r>
            <a:r>
              <a:rPr lang="el-GR" b="0" i="0" dirty="0">
                <a:solidFill>
                  <a:srgbClr val="404040"/>
                </a:solidFill>
                <a:effectLst/>
                <a:latin typeface="DeepSeek-CJK-patch"/>
              </a:rPr>
              <a:t> = </a:t>
            </a:r>
            <a:r>
              <a:rPr lang="el-GR" b="0" i="0" dirty="0">
                <a:solidFill>
                  <a:srgbClr val="404040"/>
                </a:solidFill>
                <a:effectLst/>
                <a:latin typeface="KaTeX_Main"/>
              </a:rPr>
              <a:t>SY​</a:t>
            </a:r>
            <a:endParaRPr lang="el-GR" b="0" i="0" dirty="0">
              <a:solidFill>
                <a:srgbClr val="404040"/>
              </a:solidFill>
              <a:effectLst/>
              <a:latin typeface="DeepSeek-CJK-patch"/>
            </a:endParaRPr>
          </a:p>
          <a:p>
            <a:pPr marL="0" indent="0" algn="l">
              <a:spcBef>
                <a:spcPts val="300"/>
              </a:spcBef>
              <a:spcAft>
                <a:spcPts val="1029"/>
              </a:spcAft>
              <a:buNone/>
            </a:pPr>
            <a:r>
              <a:rPr lang="el-GR" b="1" dirty="0">
                <a:solidFill>
                  <a:srgbClr val="404040"/>
                </a:solidFill>
                <a:latin typeface="DeepSeek-CJK-patch"/>
              </a:rPr>
              <a:t> </a:t>
            </a:r>
            <a:endParaRPr lang="el-GR" i="0" dirty="0">
              <a:solidFill>
                <a:srgbClr val="404040"/>
              </a:solidFill>
              <a:effectLst/>
              <a:latin typeface="DeepSeek-CJK-patch"/>
            </a:endParaRPr>
          </a:p>
        </p:txBody>
      </p:sp>
    </p:spTree>
    <p:extLst>
      <p:ext uri="{BB962C8B-B14F-4D97-AF65-F5344CB8AC3E}">
        <p14:creationId xmlns:p14="http://schemas.microsoft.com/office/powerpoint/2010/main" val="2146689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D7064A-DC1B-4A21-E5BD-A1F8DF8F581A}"/>
              </a:ext>
            </a:extLst>
          </p:cNvPr>
          <p:cNvSpPr>
            <a:spLocks noGrp="1"/>
          </p:cNvSpPr>
          <p:nvPr>
            <p:ph type="title"/>
          </p:nvPr>
        </p:nvSpPr>
        <p:spPr/>
        <p:txBody>
          <a:bodyPr>
            <a:normAutofit fontScale="90000"/>
          </a:bodyPr>
          <a:lstStyle/>
          <a:p>
            <a:r>
              <a:rPr lang="el-GR" altLang="ko-KR" dirty="0"/>
              <a:t>Το μοντέλο</a:t>
            </a:r>
            <a:r>
              <a:rPr lang="de-DE" altLang="ko-KR" dirty="0"/>
              <a:t> </a:t>
            </a:r>
            <a:r>
              <a:rPr lang="el-GR" i="0" dirty="0">
                <a:solidFill>
                  <a:srgbClr val="404040"/>
                </a:solidFill>
                <a:effectLst/>
                <a:latin typeface="DeepSeek-CJK-patch"/>
              </a:rPr>
              <a:t>οικονομικής ανάπτυξης</a:t>
            </a:r>
            <a:r>
              <a:rPr lang="el-GR" altLang="ko-KR" dirty="0"/>
              <a:t> </a:t>
            </a:r>
            <a:r>
              <a:rPr lang="en-US" altLang="ko-KR" b="1" dirty="0"/>
              <a:t>Harrod-Domar</a:t>
            </a:r>
            <a:endParaRPr lang="el-GR" dirty="0"/>
          </a:p>
        </p:txBody>
      </p:sp>
      <p:sp>
        <p:nvSpPr>
          <p:cNvPr id="3" name="Θέση περιεχομένου 2">
            <a:extLst>
              <a:ext uri="{FF2B5EF4-FFF2-40B4-BE49-F238E27FC236}">
                <a16:creationId xmlns:a16="http://schemas.microsoft.com/office/drawing/2014/main" id="{8071E90E-9382-242E-C131-3FB7CA230C8D}"/>
              </a:ext>
            </a:extLst>
          </p:cNvPr>
          <p:cNvSpPr>
            <a:spLocks noGrp="1"/>
          </p:cNvSpPr>
          <p:nvPr>
            <p:ph idx="1"/>
          </p:nvPr>
        </p:nvSpPr>
        <p:spPr>
          <a:xfrm>
            <a:off x="457200" y="1447800"/>
            <a:ext cx="8229600" cy="5638800"/>
          </a:xfrm>
        </p:spPr>
        <p:txBody>
          <a:bodyPr>
            <a:normAutofit fontScale="85000" lnSpcReduction="10000"/>
          </a:bodyPr>
          <a:lstStyle/>
          <a:p>
            <a:pPr>
              <a:lnSpc>
                <a:spcPct val="110000"/>
              </a:lnSpc>
            </a:pPr>
            <a:r>
              <a:rPr lang="en-US" b="1" i="0" dirty="0">
                <a:solidFill>
                  <a:srgbClr val="404040"/>
                </a:solidFill>
                <a:effectLst/>
                <a:latin typeface="DeepSeek-CJK-patch"/>
              </a:rPr>
              <a:t>ICOR (Incremental Capital-Output Ratio)</a:t>
            </a:r>
            <a:endParaRPr lang="en-US" b="0" i="0" dirty="0">
              <a:solidFill>
                <a:srgbClr val="404040"/>
              </a:solidFill>
              <a:effectLst/>
              <a:latin typeface="DeepSeek-CJK-patch"/>
            </a:endParaRPr>
          </a:p>
          <a:p>
            <a:pPr algn="l">
              <a:lnSpc>
                <a:spcPct val="110000"/>
              </a:lnSpc>
              <a:spcBef>
                <a:spcPts val="1029"/>
              </a:spcBef>
              <a:spcAft>
                <a:spcPts val="1029"/>
              </a:spcAft>
              <a:buNone/>
            </a:pPr>
            <a:r>
              <a:rPr lang="el-GR" b="0" i="0" dirty="0">
                <a:solidFill>
                  <a:srgbClr val="404040"/>
                </a:solidFill>
                <a:effectLst/>
                <a:latin typeface="DeepSeek-CJK-patch"/>
              </a:rPr>
              <a:t>Το </a:t>
            </a:r>
            <a:r>
              <a:rPr lang="el-GR" b="1" i="0" dirty="0">
                <a:solidFill>
                  <a:srgbClr val="404040"/>
                </a:solidFill>
                <a:effectLst/>
                <a:latin typeface="DeepSeek-CJK-patch"/>
              </a:rPr>
              <a:t>ICOR</a:t>
            </a:r>
            <a:r>
              <a:rPr lang="el-GR" b="0" i="0" dirty="0">
                <a:solidFill>
                  <a:srgbClr val="404040"/>
                </a:solidFill>
                <a:effectLst/>
                <a:latin typeface="DeepSeek-CJK-patch"/>
              </a:rPr>
              <a:t> (αναλογία αύξησης κεφαλαίου-παραγωγής) μετρά </a:t>
            </a:r>
            <a:r>
              <a:rPr lang="el-GR" b="1" i="0" dirty="0">
                <a:solidFill>
                  <a:srgbClr val="404040"/>
                </a:solidFill>
                <a:effectLst/>
                <a:latin typeface="DeepSeek-CJK-patch"/>
              </a:rPr>
              <a:t>πόσο κεφάλαιο απαιτείται για να παραχθεί μια μονάδα επιπλέον προϊόντος</a:t>
            </a:r>
            <a:r>
              <a:rPr lang="el-GR" b="0" i="0" dirty="0">
                <a:solidFill>
                  <a:srgbClr val="404040"/>
                </a:solidFill>
                <a:effectLst/>
                <a:latin typeface="DeepSeek-CJK-patch"/>
              </a:rPr>
              <a:t>. Είναι κεντρική παράμετρος στο μοντέλο </a:t>
            </a:r>
            <a:r>
              <a:rPr lang="el-GR" b="0" i="0" dirty="0" err="1">
                <a:solidFill>
                  <a:srgbClr val="404040"/>
                </a:solidFill>
                <a:effectLst/>
                <a:latin typeface="DeepSeek-CJK-patch"/>
              </a:rPr>
              <a:t>Harrod-Domar</a:t>
            </a:r>
            <a:r>
              <a:rPr lang="el-GR" b="0" i="0" dirty="0">
                <a:solidFill>
                  <a:srgbClr val="404040"/>
                </a:solidFill>
                <a:effectLst/>
                <a:latin typeface="DeepSeek-CJK-patch"/>
              </a:rPr>
              <a:t> και δείχνει </a:t>
            </a:r>
            <a:r>
              <a:rPr lang="el-GR" b="1" i="0" dirty="0">
                <a:solidFill>
                  <a:srgbClr val="404040"/>
                </a:solidFill>
                <a:effectLst/>
                <a:latin typeface="DeepSeek-CJK-patch"/>
              </a:rPr>
              <a:t>την αποδοτικότητα του κεφαλαίου</a:t>
            </a:r>
            <a:r>
              <a:rPr lang="el-GR" b="0" i="0" dirty="0">
                <a:solidFill>
                  <a:srgbClr val="404040"/>
                </a:solidFill>
                <a:effectLst/>
                <a:latin typeface="DeepSeek-CJK-patch"/>
              </a:rPr>
              <a:t>.</a:t>
            </a:r>
          </a:p>
          <a:p>
            <a:pPr algn="l">
              <a:lnSpc>
                <a:spcPct val="110000"/>
              </a:lnSpc>
              <a:spcBef>
                <a:spcPts val="1372"/>
              </a:spcBef>
              <a:spcAft>
                <a:spcPts val="1029"/>
              </a:spcAft>
              <a:buNone/>
            </a:pPr>
            <a:r>
              <a:rPr lang="el-GR" b="1" i="0" dirty="0">
                <a:solidFill>
                  <a:srgbClr val="404040"/>
                </a:solidFill>
                <a:effectLst/>
                <a:latin typeface="DeepSeek-CJK-patch"/>
              </a:rPr>
              <a:t>Μαθηματική Έκφραση:</a:t>
            </a:r>
            <a:endParaRPr lang="el-GR" b="0" i="0" dirty="0">
              <a:solidFill>
                <a:srgbClr val="404040"/>
              </a:solidFill>
              <a:effectLst/>
              <a:latin typeface="DeepSeek-CJK-patch"/>
            </a:endParaRPr>
          </a:p>
          <a:p>
            <a:pPr algn="l">
              <a:lnSpc>
                <a:spcPct val="110000"/>
              </a:lnSpc>
              <a:spcBef>
                <a:spcPts val="1029"/>
              </a:spcBef>
              <a:spcAft>
                <a:spcPts val="1029"/>
              </a:spcAft>
              <a:buFont typeface="Arial" panose="020B0604020202020204" pitchFamily="34" charset="0"/>
              <a:buChar char="•"/>
            </a:pPr>
            <a:r>
              <a:rPr lang="el-GR" b="0" i="0" dirty="0">
                <a:solidFill>
                  <a:srgbClr val="404040"/>
                </a:solidFill>
                <a:effectLst/>
                <a:latin typeface="KaTeX_Main"/>
              </a:rPr>
              <a:t>ICOR=ΔK/ΔY= I/ΔY</a:t>
            </a:r>
          </a:p>
          <a:p>
            <a:pPr marL="0" indent="0" algn="l">
              <a:lnSpc>
                <a:spcPct val="110000"/>
              </a:lnSpc>
              <a:spcBef>
                <a:spcPts val="1029"/>
              </a:spcBef>
              <a:spcAft>
                <a:spcPts val="1029"/>
              </a:spcAft>
              <a:buNone/>
            </a:pPr>
            <a:r>
              <a:rPr lang="el-GR" b="0" i="0" dirty="0">
                <a:solidFill>
                  <a:srgbClr val="404040"/>
                </a:solidFill>
                <a:effectLst/>
                <a:latin typeface="DeepSeek-CJK-patch"/>
              </a:rPr>
              <a:t>ΔΚ: Αύξηση του κεφαλαίου (ίση με τις επενδύσεις, </a:t>
            </a:r>
            <a:r>
              <a:rPr lang="el-GR" b="0" i="0" dirty="0">
                <a:solidFill>
                  <a:srgbClr val="404040"/>
                </a:solidFill>
                <a:effectLst/>
                <a:latin typeface="KaTeX_Main"/>
              </a:rPr>
              <a:t>I</a:t>
            </a:r>
            <a:r>
              <a:rPr lang="el-GR" b="0" i="0" dirty="0">
                <a:solidFill>
                  <a:srgbClr val="404040"/>
                </a:solidFill>
                <a:effectLst/>
                <a:latin typeface="DeepSeek-CJK-patch"/>
              </a:rPr>
              <a:t>).</a:t>
            </a:r>
          </a:p>
          <a:p>
            <a:pPr marL="0" indent="0" algn="l">
              <a:lnSpc>
                <a:spcPct val="110000"/>
              </a:lnSpc>
              <a:spcBef>
                <a:spcPts val="300"/>
              </a:spcBef>
              <a:spcAft>
                <a:spcPts val="1029"/>
              </a:spcAft>
              <a:buNone/>
            </a:pPr>
            <a:r>
              <a:rPr lang="el-GR" b="0" i="0" dirty="0">
                <a:solidFill>
                  <a:srgbClr val="404040"/>
                </a:solidFill>
                <a:effectLst/>
                <a:latin typeface="KaTeX_Main"/>
              </a:rPr>
              <a:t>ΔY</a:t>
            </a:r>
            <a:r>
              <a:rPr lang="el-GR" b="0" i="0" dirty="0">
                <a:solidFill>
                  <a:srgbClr val="404040"/>
                </a:solidFill>
                <a:effectLst/>
                <a:latin typeface="DeepSeek-CJK-patch"/>
              </a:rPr>
              <a:t>: Αύξηση της παραγωγής (ΑΕΠ).</a:t>
            </a:r>
          </a:p>
          <a:p>
            <a:endParaRPr lang="el-GR" dirty="0"/>
          </a:p>
        </p:txBody>
      </p:sp>
    </p:spTree>
    <p:extLst>
      <p:ext uri="{BB962C8B-B14F-4D97-AF65-F5344CB8AC3E}">
        <p14:creationId xmlns:p14="http://schemas.microsoft.com/office/powerpoint/2010/main" val="2206287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E3B886-A14D-E2C9-0F62-31339E250C23}"/>
              </a:ext>
            </a:extLst>
          </p:cNvPr>
          <p:cNvSpPr>
            <a:spLocks noGrp="1"/>
          </p:cNvSpPr>
          <p:nvPr>
            <p:ph type="title"/>
          </p:nvPr>
        </p:nvSpPr>
        <p:spPr>
          <a:xfrm>
            <a:off x="428105" y="533400"/>
            <a:ext cx="8229600" cy="1143000"/>
          </a:xfrm>
        </p:spPr>
        <p:txBody>
          <a:bodyPr>
            <a:normAutofit fontScale="90000"/>
          </a:bodyPr>
          <a:lstStyle/>
          <a:p>
            <a:r>
              <a:rPr lang="en-US" b="1" i="0" dirty="0">
                <a:solidFill>
                  <a:srgbClr val="404040"/>
                </a:solidFill>
                <a:effectLst/>
                <a:latin typeface="DeepSeek-CJK-patch"/>
              </a:rPr>
              <a:t>Incremental Capital-Output Ratio </a:t>
            </a:r>
            <a:r>
              <a:rPr lang="el-GR" b="0" i="0" dirty="0">
                <a:solidFill>
                  <a:srgbClr val="404040"/>
                </a:solidFill>
                <a:effectLst/>
                <a:latin typeface="KaTeX_Main"/>
              </a:rPr>
              <a:t>ICOR=ΔK/ΔY= I/ΔY</a:t>
            </a:r>
            <a:br>
              <a:rPr lang="el-GR" b="0" i="0" dirty="0">
                <a:solidFill>
                  <a:srgbClr val="404040"/>
                </a:solidFill>
                <a:effectLst/>
                <a:latin typeface="KaTeX_Main"/>
              </a:rPr>
            </a:br>
            <a:endParaRPr lang="el-GR" dirty="0"/>
          </a:p>
        </p:txBody>
      </p:sp>
      <p:sp>
        <p:nvSpPr>
          <p:cNvPr id="3" name="Θέση περιεχομένου 2">
            <a:extLst>
              <a:ext uri="{FF2B5EF4-FFF2-40B4-BE49-F238E27FC236}">
                <a16:creationId xmlns:a16="http://schemas.microsoft.com/office/drawing/2014/main" id="{0FAB8B9E-9AA4-DC03-EE39-7731C475A6F5}"/>
              </a:ext>
            </a:extLst>
          </p:cNvPr>
          <p:cNvSpPr>
            <a:spLocks noGrp="1"/>
          </p:cNvSpPr>
          <p:nvPr>
            <p:ph idx="1"/>
          </p:nvPr>
        </p:nvSpPr>
        <p:spPr>
          <a:xfrm>
            <a:off x="457200" y="1447800"/>
            <a:ext cx="8229600" cy="5486400"/>
          </a:xfrm>
        </p:spPr>
        <p:txBody>
          <a:bodyPr>
            <a:normAutofit fontScale="92500" lnSpcReduction="20000"/>
          </a:bodyPr>
          <a:lstStyle/>
          <a:p>
            <a:pPr algn="l">
              <a:spcBef>
                <a:spcPts val="1372"/>
              </a:spcBef>
              <a:spcAft>
                <a:spcPts val="1029"/>
              </a:spcAft>
              <a:buNone/>
            </a:pPr>
            <a:r>
              <a:rPr lang="el-GR" b="1" i="0" dirty="0">
                <a:solidFill>
                  <a:srgbClr val="404040"/>
                </a:solidFill>
                <a:effectLst/>
                <a:latin typeface="DeepSeek-CJK-patch"/>
              </a:rPr>
              <a:t>Ερμηνεία:</a:t>
            </a:r>
            <a:endParaRPr lang="el-GR" b="0" i="0" dirty="0">
              <a:solidFill>
                <a:srgbClr val="404040"/>
              </a:solidFill>
              <a:effectLst/>
              <a:latin typeface="DeepSeek-CJK-patch"/>
            </a:endParaRPr>
          </a:p>
          <a:p>
            <a:pPr algn="l">
              <a:spcBef>
                <a:spcPts val="1029"/>
              </a:spcBef>
              <a:spcAft>
                <a:spcPts val="1029"/>
              </a:spcAft>
              <a:buFont typeface="Arial" panose="020B0604020202020204" pitchFamily="34" charset="0"/>
              <a:buChar char="•"/>
            </a:pPr>
            <a:r>
              <a:rPr lang="el-GR" b="1" i="0" dirty="0">
                <a:solidFill>
                  <a:srgbClr val="404040"/>
                </a:solidFill>
                <a:effectLst/>
                <a:latin typeface="DeepSeek-CJK-patch"/>
              </a:rPr>
              <a:t>Χαμηλό ICOR</a:t>
            </a:r>
            <a:r>
              <a:rPr lang="el-GR" b="0" i="0" dirty="0">
                <a:solidFill>
                  <a:srgbClr val="404040"/>
                </a:solidFill>
                <a:effectLst/>
                <a:latin typeface="DeepSeek-CJK-patch"/>
              </a:rPr>
              <a:t> (π.χ., 2): Η οικονομία χρησιμοποιεί το κεφάλαιο </a:t>
            </a:r>
            <a:r>
              <a:rPr lang="el-GR" b="1" i="0" dirty="0">
                <a:solidFill>
                  <a:srgbClr val="404040"/>
                </a:solidFill>
                <a:effectLst/>
                <a:latin typeface="DeepSeek-CJK-patch"/>
              </a:rPr>
              <a:t>αποδοτικά</a:t>
            </a:r>
            <a:r>
              <a:rPr lang="el-GR" b="0" i="0" dirty="0">
                <a:solidFill>
                  <a:srgbClr val="404040"/>
                </a:solidFill>
                <a:effectLst/>
                <a:latin typeface="DeepSeek-CJK-patch"/>
              </a:rPr>
              <a:t> (λίγο κεφάλαιο για κάθε μονάδα παραγωγής).</a:t>
            </a:r>
          </a:p>
          <a:p>
            <a:pPr algn="l">
              <a:spcBef>
                <a:spcPts val="300"/>
              </a:spcBef>
              <a:spcAft>
                <a:spcPts val="1029"/>
              </a:spcAft>
              <a:buFont typeface="Arial" panose="020B0604020202020204" pitchFamily="34" charset="0"/>
              <a:buChar char="•"/>
            </a:pPr>
            <a:r>
              <a:rPr lang="el-GR" b="1" i="0" dirty="0">
                <a:solidFill>
                  <a:srgbClr val="404040"/>
                </a:solidFill>
                <a:effectLst/>
                <a:latin typeface="DeepSeek-CJK-patch"/>
              </a:rPr>
              <a:t>Υψηλό ICOR</a:t>
            </a:r>
            <a:r>
              <a:rPr lang="el-GR" b="0" i="0" dirty="0">
                <a:solidFill>
                  <a:srgbClr val="404040"/>
                </a:solidFill>
                <a:effectLst/>
                <a:latin typeface="DeepSeek-CJK-patch"/>
              </a:rPr>
              <a:t> (π.χ., 5): Η οικονομία είναι </a:t>
            </a:r>
            <a:r>
              <a:rPr lang="el-GR" b="1" i="0" dirty="0">
                <a:solidFill>
                  <a:srgbClr val="404040"/>
                </a:solidFill>
                <a:effectLst/>
                <a:latin typeface="DeepSeek-CJK-patch"/>
              </a:rPr>
              <a:t>λιγότερο αποδοτική</a:t>
            </a:r>
            <a:r>
              <a:rPr lang="el-GR" b="0" i="0" dirty="0">
                <a:solidFill>
                  <a:srgbClr val="404040"/>
                </a:solidFill>
                <a:effectLst/>
                <a:latin typeface="DeepSeek-CJK-patch"/>
              </a:rPr>
              <a:t> (απαιτείται περισσότερο κεφάλαιο για την ίδια αύξηση της παραγωγής).</a:t>
            </a:r>
          </a:p>
          <a:p>
            <a:pPr algn="l">
              <a:spcBef>
                <a:spcPts val="1372"/>
              </a:spcBef>
              <a:spcAft>
                <a:spcPts val="1029"/>
              </a:spcAft>
              <a:buNone/>
            </a:pPr>
            <a:r>
              <a:rPr lang="el-GR" b="1" i="0" dirty="0">
                <a:solidFill>
                  <a:srgbClr val="404040"/>
                </a:solidFill>
                <a:effectLst/>
                <a:latin typeface="DeepSeek-CJK-patch"/>
              </a:rPr>
              <a:t>Παράδειγμα:</a:t>
            </a:r>
            <a:endParaRPr lang="el-GR" b="0" i="0" dirty="0">
              <a:solidFill>
                <a:srgbClr val="404040"/>
              </a:solidFill>
              <a:effectLst/>
              <a:latin typeface="DeepSeek-CJK-patch"/>
            </a:endParaRPr>
          </a:p>
          <a:p>
            <a:pPr algn="l">
              <a:spcBef>
                <a:spcPts val="1029"/>
              </a:spcBef>
              <a:spcAft>
                <a:spcPts val="1029"/>
              </a:spcAft>
              <a:buNone/>
            </a:pPr>
            <a:r>
              <a:rPr lang="el-GR" b="0" i="0" dirty="0">
                <a:solidFill>
                  <a:srgbClr val="404040"/>
                </a:solidFill>
                <a:effectLst/>
                <a:latin typeface="DeepSeek-CJK-patch"/>
              </a:rPr>
              <a:t>Αν μια χώρα έχει </a:t>
            </a:r>
            <a:r>
              <a:rPr lang="el-GR" b="0" i="0" dirty="0">
                <a:solidFill>
                  <a:srgbClr val="404040"/>
                </a:solidFill>
                <a:effectLst/>
                <a:latin typeface="KaTeX_Main"/>
              </a:rPr>
              <a:t>ICOR=3</a:t>
            </a:r>
            <a:r>
              <a:rPr lang="el-GR" b="0" i="0" dirty="0">
                <a:solidFill>
                  <a:srgbClr val="404040"/>
                </a:solidFill>
                <a:effectLst/>
                <a:latin typeface="DeepSeek-CJK-patch"/>
              </a:rPr>
              <a:t> και επενδύσει €300 εκατ., η αύξηση του ΑΕΠ θα είναι:</a:t>
            </a:r>
          </a:p>
          <a:p>
            <a:pPr algn="ctr">
              <a:buNone/>
            </a:pPr>
            <a:r>
              <a:rPr lang="el-GR" b="0" i="0" dirty="0">
                <a:solidFill>
                  <a:srgbClr val="404040"/>
                </a:solidFill>
                <a:effectLst/>
                <a:latin typeface="KaTeX_Main"/>
              </a:rPr>
              <a:t>ΔY=I/ICOR=300/3=100 εκατ. </a:t>
            </a:r>
            <a:endParaRPr lang="el-GR" dirty="0"/>
          </a:p>
        </p:txBody>
      </p:sp>
    </p:spTree>
    <p:extLst>
      <p:ext uri="{BB962C8B-B14F-4D97-AF65-F5344CB8AC3E}">
        <p14:creationId xmlns:p14="http://schemas.microsoft.com/office/powerpoint/2010/main" val="2706965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832E726-F9FB-95A6-5111-6F7C89EEBD20}"/>
              </a:ext>
            </a:extLst>
          </p:cNvPr>
          <p:cNvSpPr>
            <a:spLocks noGrp="1"/>
          </p:cNvSpPr>
          <p:nvPr>
            <p:ph idx="1"/>
          </p:nvPr>
        </p:nvSpPr>
        <p:spPr>
          <a:xfrm>
            <a:off x="152400" y="76200"/>
            <a:ext cx="8915400" cy="6781800"/>
          </a:xfrm>
        </p:spPr>
        <p:txBody>
          <a:bodyPr>
            <a:normAutofit fontScale="92500" lnSpcReduction="10000"/>
          </a:bodyPr>
          <a:lstStyle/>
          <a:p>
            <a:pPr algn="l">
              <a:spcBef>
                <a:spcPts val="1029"/>
              </a:spcBef>
              <a:spcAft>
                <a:spcPts val="1029"/>
              </a:spcAft>
              <a:buNone/>
            </a:pPr>
            <a:r>
              <a:rPr lang="el-GR" b="1" i="0" dirty="0">
                <a:solidFill>
                  <a:srgbClr val="404040"/>
                </a:solidFill>
                <a:effectLst/>
                <a:latin typeface="DeepSeek-CJK-patch"/>
              </a:rPr>
              <a:t>Κεντρικές θέσεις του μοντέλου </a:t>
            </a:r>
            <a:r>
              <a:rPr lang="en-US" altLang="ko-KR" b="1" dirty="0"/>
              <a:t>Harrod-Domar</a:t>
            </a:r>
            <a:r>
              <a:rPr lang="el-GR" b="1" i="0" dirty="0">
                <a:solidFill>
                  <a:srgbClr val="404040"/>
                </a:solidFill>
                <a:effectLst/>
                <a:latin typeface="DeepSeek-CJK-patch"/>
              </a:rPr>
              <a:t>:</a:t>
            </a:r>
            <a:endParaRPr lang="el-GR" b="0" i="0" dirty="0">
              <a:solidFill>
                <a:srgbClr val="404040"/>
              </a:solidFill>
              <a:effectLst/>
              <a:latin typeface="DeepSeek-CJK-patch"/>
            </a:endParaRPr>
          </a:p>
          <a:p>
            <a:pPr algn="l">
              <a:spcBef>
                <a:spcPts val="1029"/>
              </a:spcBef>
              <a:spcAft>
                <a:spcPts val="1029"/>
              </a:spcAft>
              <a:buFont typeface="+mj-lt"/>
              <a:buAutoNum type="arabicPeriod"/>
            </a:pPr>
            <a:r>
              <a:rPr lang="el-GR" b="0" i="0" dirty="0">
                <a:solidFill>
                  <a:srgbClr val="404040"/>
                </a:solidFill>
                <a:effectLst/>
                <a:latin typeface="DeepSeek-CJK-patch"/>
              </a:rPr>
              <a:t>Εστιάζει στη </a:t>
            </a:r>
            <a:r>
              <a:rPr lang="el-GR" b="1" i="0" dirty="0">
                <a:solidFill>
                  <a:srgbClr val="404040"/>
                </a:solidFill>
                <a:effectLst/>
                <a:latin typeface="DeepSeek-CJK-patch"/>
              </a:rPr>
              <a:t>συσσώρευση κεφαλαίου</a:t>
            </a:r>
            <a:r>
              <a:rPr lang="el-GR" b="0" i="0" dirty="0">
                <a:solidFill>
                  <a:srgbClr val="404040"/>
                </a:solidFill>
                <a:effectLst/>
                <a:latin typeface="DeepSeek-CJK-patch"/>
              </a:rPr>
              <a:t> και στις </a:t>
            </a:r>
            <a:r>
              <a:rPr lang="el-GR" b="1" i="0" dirty="0">
                <a:solidFill>
                  <a:srgbClr val="404040"/>
                </a:solidFill>
                <a:effectLst/>
                <a:latin typeface="DeepSeek-CJK-patch"/>
              </a:rPr>
              <a:t>επενδύσεις</a:t>
            </a:r>
            <a:r>
              <a:rPr lang="el-GR" b="0" i="0" dirty="0">
                <a:solidFill>
                  <a:srgbClr val="404040"/>
                </a:solidFill>
                <a:effectLst/>
                <a:latin typeface="DeepSeek-CJK-patch"/>
              </a:rPr>
              <a:t> ως κινητήρες ανάπτυξης.</a:t>
            </a:r>
          </a:p>
          <a:p>
            <a:pPr algn="l">
              <a:spcBef>
                <a:spcPts val="300"/>
              </a:spcBef>
              <a:spcAft>
                <a:spcPts val="300"/>
              </a:spcAft>
              <a:buFont typeface="+mj-lt"/>
              <a:buAutoNum type="arabicPeriod"/>
            </a:pPr>
            <a:r>
              <a:rPr lang="el-GR" b="0" i="0" dirty="0">
                <a:solidFill>
                  <a:srgbClr val="404040"/>
                </a:solidFill>
                <a:effectLst/>
                <a:latin typeface="DeepSeek-CJK-patch"/>
              </a:rPr>
              <a:t>Βασικές παράμετροι:</a:t>
            </a:r>
          </a:p>
          <a:p>
            <a:pPr marL="457200" lvl="1" indent="0" algn="l">
              <a:spcBef>
                <a:spcPts val="300"/>
              </a:spcBef>
              <a:spcAft>
                <a:spcPts val="1029"/>
              </a:spcAft>
              <a:buNone/>
            </a:pPr>
            <a:r>
              <a:rPr lang="el-GR" b="1" i="0" dirty="0">
                <a:solidFill>
                  <a:srgbClr val="404040"/>
                </a:solidFill>
                <a:effectLst/>
                <a:latin typeface="DeepSeek-CJK-patch"/>
              </a:rPr>
              <a:t>Αναλογία κεφαλαίου-παραγωγής</a:t>
            </a:r>
            <a:r>
              <a:rPr lang="el-GR" b="0" i="0" dirty="0">
                <a:solidFill>
                  <a:srgbClr val="404040"/>
                </a:solidFill>
                <a:effectLst/>
                <a:latin typeface="DeepSeek-CJK-patch"/>
              </a:rPr>
              <a:t> (</a:t>
            </a:r>
            <a:r>
              <a:rPr lang="el-GR" b="0" i="0" dirty="0" err="1">
                <a:solidFill>
                  <a:srgbClr val="404040"/>
                </a:solidFill>
                <a:effectLst/>
                <a:latin typeface="DeepSeek-CJK-patch"/>
              </a:rPr>
              <a:t>capital-output</a:t>
            </a:r>
            <a:r>
              <a:rPr lang="el-GR" b="0" i="0" dirty="0">
                <a:solidFill>
                  <a:srgbClr val="404040"/>
                </a:solidFill>
                <a:effectLst/>
                <a:latin typeface="DeepSeek-CJK-patch"/>
              </a:rPr>
              <a:t> </a:t>
            </a:r>
            <a:r>
              <a:rPr lang="el-GR" b="0" i="0" dirty="0" err="1">
                <a:solidFill>
                  <a:srgbClr val="404040"/>
                </a:solidFill>
                <a:effectLst/>
                <a:latin typeface="DeepSeek-CJK-patch"/>
              </a:rPr>
              <a:t>ratio</a:t>
            </a:r>
            <a:r>
              <a:rPr lang="el-GR" b="0" i="0" dirty="0">
                <a:solidFill>
                  <a:srgbClr val="404040"/>
                </a:solidFill>
                <a:effectLst/>
                <a:latin typeface="DeepSeek-CJK-patch"/>
              </a:rPr>
              <a:t>, </a:t>
            </a:r>
            <a:r>
              <a:rPr lang="el-GR" b="0" i="0" dirty="0">
                <a:solidFill>
                  <a:srgbClr val="404040"/>
                </a:solidFill>
                <a:effectLst/>
                <a:latin typeface="KaTeX_Main"/>
              </a:rPr>
              <a:t>K/Y​</a:t>
            </a:r>
            <a:r>
              <a:rPr lang="el-GR" b="0" i="0" dirty="0">
                <a:solidFill>
                  <a:srgbClr val="404040"/>
                </a:solidFill>
                <a:effectLst/>
                <a:latin typeface="DeepSeek-CJK-patch"/>
              </a:rPr>
              <a:t>).</a:t>
            </a:r>
          </a:p>
          <a:p>
            <a:pPr marL="457200" lvl="1" indent="0" algn="l">
              <a:spcBef>
                <a:spcPts val="300"/>
              </a:spcBef>
              <a:spcAft>
                <a:spcPts val="1029"/>
              </a:spcAft>
              <a:buNone/>
            </a:pPr>
            <a:r>
              <a:rPr lang="el-GR" b="1" i="0" dirty="0">
                <a:solidFill>
                  <a:srgbClr val="404040"/>
                </a:solidFill>
                <a:effectLst/>
                <a:latin typeface="DeepSeek-CJK-patch"/>
              </a:rPr>
              <a:t>Ποσοστό αποταμίευσης</a:t>
            </a:r>
            <a:r>
              <a:rPr lang="el-GR" b="0" i="0" dirty="0">
                <a:solidFill>
                  <a:srgbClr val="404040"/>
                </a:solidFill>
                <a:effectLst/>
                <a:latin typeface="DeepSeek-CJK-patch"/>
              </a:rPr>
              <a:t> (</a:t>
            </a:r>
            <a:r>
              <a:rPr lang="el-GR" b="0" i="0" dirty="0" err="1">
                <a:solidFill>
                  <a:srgbClr val="404040"/>
                </a:solidFill>
                <a:effectLst/>
                <a:latin typeface="DeepSeek-CJK-patch"/>
              </a:rPr>
              <a:t>savings</a:t>
            </a:r>
            <a:r>
              <a:rPr lang="el-GR" b="0" i="0" dirty="0">
                <a:solidFill>
                  <a:srgbClr val="404040"/>
                </a:solidFill>
                <a:effectLst/>
                <a:latin typeface="DeepSeek-CJK-patch"/>
              </a:rPr>
              <a:t> </a:t>
            </a:r>
            <a:r>
              <a:rPr lang="el-GR" b="0" i="0" dirty="0" err="1">
                <a:solidFill>
                  <a:srgbClr val="404040"/>
                </a:solidFill>
                <a:effectLst/>
                <a:latin typeface="DeepSeek-CJK-patch"/>
              </a:rPr>
              <a:t>ratio</a:t>
            </a:r>
            <a:r>
              <a:rPr lang="el-GR" b="0" i="0" dirty="0">
                <a:solidFill>
                  <a:srgbClr val="404040"/>
                </a:solidFill>
                <a:effectLst/>
                <a:latin typeface="DeepSeek-CJK-patch"/>
              </a:rPr>
              <a:t>, </a:t>
            </a:r>
            <a:r>
              <a:rPr lang="el-GR" b="0" i="0" dirty="0">
                <a:solidFill>
                  <a:srgbClr val="404040"/>
                </a:solidFill>
                <a:effectLst/>
                <a:latin typeface="KaTeX_Main"/>
              </a:rPr>
              <a:t>s</a:t>
            </a:r>
            <a:r>
              <a:rPr lang="el-GR" b="0" i="0" dirty="0">
                <a:solidFill>
                  <a:srgbClr val="404040"/>
                </a:solidFill>
                <a:effectLst/>
                <a:latin typeface="DeepSeek-CJK-patch"/>
              </a:rPr>
              <a:t>).</a:t>
            </a:r>
          </a:p>
          <a:p>
            <a:pPr algn="l">
              <a:spcBef>
                <a:spcPts val="300"/>
              </a:spcBef>
              <a:spcAft>
                <a:spcPts val="300"/>
              </a:spcAft>
              <a:buFont typeface="+mj-lt"/>
              <a:buAutoNum type="arabicPeriod"/>
            </a:pPr>
            <a:r>
              <a:rPr lang="el-GR" b="1" i="0" dirty="0">
                <a:solidFill>
                  <a:srgbClr val="404040"/>
                </a:solidFill>
                <a:effectLst/>
                <a:latin typeface="DeepSeek-CJK-patch"/>
              </a:rPr>
              <a:t>Τρεις ρυθμοί ανάπτυξης</a:t>
            </a:r>
            <a:r>
              <a:rPr lang="el-GR" b="0" i="0" dirty="0">
                <a:solidFill>
                  <a:srgbClr val="404040"/>
                </a:solidFill>
                <a:effectLst/>
                <a:latin typeface="DeepSeek-CJK-patch"/>
              </a:rPr>
              <a:t> (</a:t>
            </a:r>
            <a:r>
              <a:rPr lang="el-GR" b="0" i="0" dirty="0" err="1">
                <a:solidFill>
                  <a:srgbClr val="404040"/>
                </a:solidFill>
                <a:effectLst/>
                <a:latin typeface="DeepSeek-CJK-patch"/>
              </a:rPr>
              <a:t>Harrod</a:t>
            </a:r>
            <a:r>
              <a:rPr lang="el-GR" b="0" i="0" dirty="0">
                <a:solidFill>
                  <a:srgbClr val="404040"/>
                </a:solidFill>
                <a:effectLst/>
                <a:latin typeface="DeepSeek-CJK-patch"/>
              </a:rPr>
              <a:t>):</a:t>
            </a:r>
          </a:p>
          <a:p>
            <a:pPr marL="457200" lvl="1" indent="0" algn="l">
              <a:spcBef>
                <a:spcPts val="300"/>
              </a:spcBef>
              <a:spcAft>
                <a:spcPts val="1029"/>
              </a:spcAft>
              <a:buNone/>
            </a:pPr>
            <a:r>
              <a:rPr lang="el-GR" b="1" i="0" dirty="0">
                <a:solidFill>
                  <a:srgbClr val="404040"/>
                </a:solidFill>
                <a:effectLst/>
                <a:latin typeface="DeepSeek-CJK-patch"/>
              </a:rPr>
              <a:t>Πραγματικός</a:t>
            </a:r>
            <a:r>
              <a:rPr lang="el-GR" b="0" i="0" dirty="0">
                <a:solidFill>
                  <a:srgbClr val="404040"/>
                </a:solidFill>
                <a:effectLst/>
                <a:latin typeface="DeepSeek-CJK-patch"/>
              </a:rPr>
              <a:t> (</a:t>
            </a:r>
            <a:r>
              <a:rPr lang="el-GR" b="0" i="0" dirty="0" err="1">
                <a:solidFill>
                  <a:srgbClr val="404040"/>
                </a:solidFill>
                <a:effectLst/>
                <a:latin typeface="DeepSeek-CJK-patch"/>
              </a:rPr>
              <a:t>actual</a:t>
            </a:r>
            <a:r>
              <a:rPr lang="el-GR" b="0" i="0" dirty="0">
                <a:solidFill>
                  <a:srgbClr val="404040"/>
                </a:solidFill>
                <a:effectLst/>
                <a:latin typeface="DeepSeek-CJK-patch"/>
              </a:rPr>
              <a:t> </a:t>
            </a:r>
            <a:r>
              <a:rPr lang="el-GR" b="0" i="0" dirty="0" err="1">
                <a:solidFill>
                  <a:srgbClr val="404040"/>
                </a:solidFill>
                <a:effectLst/>
                <a:latin typeface="DeepSeek-CJK-patch"/>
              </a:rPr>
              <a:t>rate</a:t>
            </a:r>
            <a:r>
              <a:rPr lang="el-GR" b="0" i="0" dirty="0">
                <a:solidFill>
                  <a:srgbClr val="404040"/>
                </a:solidFill>
                <a:effectLst/>
                <a:latin typeface="DeepSeek-CJK-patch"/>
              </a:rPr>
              <a:t>, </a:t>
            </a:r>
            <a:r>
              <a:rPr lang="el-GR" b="0" i="0" dirty="0">
                <a:solidFill>
                  <a:srgbClr val="404040"/>
                </a:solidFill>
                <a:effectLst/>
                <a:latin typeface="KaTeX_Main"/>
              </a:rPr>
              <a:t>G</a:t>
            </a:r>
            <a:r>
              <a:rPr lang="el-GR" sz="1600" b="0" i="0" dirty="0">
                <a:solidFill>
                  <a:srgbClr val="404040"/>
                </a:solidFill>
                <a:effectLst/>
                <a:latin typeface="KaTeX_Main"/>
              </a:rPr>
              <a:t>A</a:t>
            </a:r>
            <a:r>
              <a:rPr lang="el-GR" b="0" i="0" dirty="0">
                <a:solidFill>
                  <a:srgbClr val="404040"/>
                </a:solidFill>
                <a:effectLst/>
                <a:latin typeface="KaTeX_Main"/>
              </a:rPr>
              <a:t>​</a:t>
            </a:r>
            <a:r>
              <a:rPr lang="el-GR" b="0" i="0" dirty="0">
                <a:solidFill>
                  <a:srgbClr val="404040"/>
                </a:solidFill>
                <a:effectLst/>
                <a:latin typeface="DeepSeek-CJK-patch"/>
              </a:rPr>
              <a:t>).</a:t>
            </a:r>
          </a:p>
          <a:p>
            <a:pPr marL="457200" lvl="1" indent="0" algn="l">
              <a:spcBef>
                <a:spcPts val="300"/>
              </a:spcBef>
              <a:spcAft>
                <a:spcPts val="300"/>
              </a:spcAft>
              <a:buNone/>
            </a:pPr>
            <a:r>
              <a:rPr lang="el-GR" b="1" i="0" dirty="0">
                <a:solidFill>
                  <a:srgbClr val="404040"/>
                </a:solidFill>
                <a:effectLst/>
                <a:latin typeface="DeepSeek-CJK-patch"/>
              </a:rPr>
              <a:t>Εγγυημένος</a:t>
            </a:r>
            <a:r>
              <a:rPr lang="el-GR" b="0" i="0" dirty="0">
                <a:solidFill>
                  <a:srgbClr val="404040"/>
                </a:solidFill>
                <a:effectLst/>
                <a:latin typeface="DeepSeek-CJK-patch"/>
              </a:rPr>
              <a:t> (</a:t>
            </a:r>
            <a:r>
              <a:rPr lang="el-GR" b="0" i="0" dirty="0" err="1">
                <a:solidFill>
                  <a:srgbClr val="404040"/>
                </a:solidFill>
                <a:effectLst/>
                <a:latin typeface="DeepSeek-CJK-patch"/>
              </a:rPr>
              <a:t>warranted</a:t>
            </a:r>
            <a:r>
              <a:rPr lang="el-GR" b="0" i="0" dirty="0">
                <a:solidFill>
                  <a:srgbClr val="404040"/>
                </a:solidFill>
                <a:effectLst/>
                <a:latin typeface="DeepSeek-CJK-patch"/>
              </a:rPr>
              <a:t> </a:t>
            </a:r>
            <a:r>
              <a:rPr lang="el-GR" b="0" i="0" dirty="0" err="1">
                <a:solidFill>
                  <a:srgbClr val="404040"/>
                </a:solidFill>
                <a:effectLst/>
                <a:latin typeface="DeepSeek-CJK-patch"/>
              </a:rPr>
              <a:t>rate</a:t>
            </a:r>
            <a:r>
              <a:rPr lang="el-GR" b="0" i="0" dirty="0">
                <a:solidFill>
                  <a:srgbClr val="404040"/>
                </a:solidFill>
                <a:effectLst/>
                <a:latin typeface="DeepSeek-CJK-patch"/>
              </a:rPr>
              <a:t>, </a:t>
            </a:r>
            <a:r>
              <a:rPr lang="el-GR" b="0" i="0" dirty="0">
                <a:solidFill>
                  <a:srgbClr val="404040"/>
                </a:solidFill>
                <a:effectLst/>
                <a:latin typeface="KaTeX_Main"/>
              </a:rPr>
              <a:t>G</a:t>
            </a:r>
            <a:r>
              <a:rPr lang="el-GR" sz="1600" b="0" i="0" dirty="0">
                <a:solidFill>
                  <a:srgbClr val="404040"/>
                </a:solidFill>
                <a:effectLst/>
                <a:latin typeface="KaTeX_Main"/>
              </a:rPr>
              <a:t>W</a:t>
            </a:r>
            <a:r>
              <a:rPr lang="el-GR" b="0" i="0" dirty="0">
                <a:solidFill>
                  <a:srgbClr val="404040"/>
                </a:solidFill>
                <a:effectLst/>
                <a:latin typeface="KaTeX_Main"/>
              </a:rPr>
              <a:t>​</a:t>
            </a:r>
            <a:r>
              <a:rPr lang="el-GR" b="0" i="0" dirty="0">
                <a:solidFill>
                  <a:srgbClr val="404040"/>
                </a:solidFill>
                <a:effectLst/>
                <a:latin typeface="DeepSeek-CJK-patch"/>
              </a:rPr>
              <a:t>):</a:t>
            </a:r>
          </a:p>
          <a:p>
            <a:pPr marL="457200" lvl="1" indent="0" algn="l">
              <a:spcBef>
                <a:spcPts val="300"/>
              </a:spcBef>
              <a:spcAft>
                <a:spcPts val="1029"/>
              </a:spcAft>
              <a:buNone/>
            </a:pPr>
            <a:r>
              <a:rPr lang="el-GR" b="0" i="0" dirty="0">
                <a:solidFill>
                  <a:srgbClr val="404040"/>
                </a:solidFill>
                <a:effectLst/>
                <a:latin typeface="KaTeX_Main"/>
              </a:rPr>
              <a:t>G</a:t>
            </a:r>
            <a:r>
              <a:rPr lang="el-GR" sz="1600" b="0" i="0" dirty="0">
                <a:solidFill>
                  <a:srgbClr val="404040"/>
                </a:solidFill>
                <a:effectLst/>
                <a:latin typeface="KaTeX_Main"/>
              </a:rPr>
              <a:t>W</a:t>
            </a:r>
            <a:r>
              <a:rPr lang="el-GR" b="0" i="0" dirty="0">
                <a:solidFill>
                  <a:srgbClr val="404040"/>
                </a:solidFill>
                <a:effectLst/>
                <a:latin typeface="KaTeX_Main"/>
              </a:rPr>
              <a:t>=s/v, όπου v=K/Υ​</a:t>
            </a:r>
            <a:endParaRPr lang="el-GR" b="0" i="0" dirty="0">
              <a:solidFill>
                <a:srgbClr val="404040"/>
              </a:solidFill>
              <a:effectLst/>
              <a:latin typeface="DeepSeek-CJK-patch"/>
            </a:endParaRPr>
          </a:p>
          <a:p>
            <a:pPr marL="457200" lvl="1" indent="0" algn="l">
              <a:spcBef>
                <a:spcPts val="300"/>
              </a:spcBef>
              <a:spcAft>
                <a:spcPts val="1029"/>
              </a:spcAft>
              <a:buNone/>
            </a:pPr>
            <a:r>
              <a:rPr lang="el-GR" b="1" i="0" dirty="0">
                <a:solidFill>
                  <a:srgbClr val="404040"/>
                </a:solidFill>
                <a:effectLst/>
                <a:latin typeface="DeepSeek-CJK-patch"/>
              </a:rPr>
              <a:t>Φυσικός</a:t>
            </a:r>
            <a:r>
              <a:rPr lang="el-GR" b="0" i="0" dirty="0">
                <a:solidFill>
                  <a:srgbClr val="404040"/>
                </a:solidFill>
                <a:effectLst/>
                <a:latin typeface="DeepSeek-CJK-patch"/>
              </a:rPr>
              <a:t> (</a:t>
            </a:r>
            <a:r>
              <a:rPr lang="el-GR" b="0" i="0" dirty="0" err="1">
                <a:solidFill>
                  <a:srgbClr val="404040"/>
                </a:solidFill>
                <a:effectLst/>
                <a:latin typeface="DeepSeek-CJK-patch"/>
              </a:rPr>
              <a:t>natural</a:t>
            </a:r>
            <a:r>
              <a:rPr lang="el-GR" b="0" i="0" dirty="0">
                <a:solidFill>
                  <a:srgbClr val="404040"/>
                </a:solidFill>
                <a:effectLst/>
                <a:latin typeface="DeepSeek-CJK-patch"/>
              </a:rPr>
              <a:t> </a:t>
            </a:r>
            <a:r>
              <a:rPr lang="el-GR" b="0" i="0" dirty="0" err="1">
                <a:solidFill>
                  <a:srgbClr val="404040"/>
                </a:solidFill>
                <a:effectLst/>
                <a:latin typeface="DeepSeek-CJK-patch"/>
              </a:rPr>
              <a:t>rate</a:t>
            </a:r>
            <a:r>
              <a:rPr lang="el-GR" b="0" i="0" dirty="0">
                <a:solidFill>
                  <a:srgbClr val="404040"/>
                </a:solidFill>
                <a:effectLst/>
                <a:latin typeface="DeepSeek-CJK-patch"/>
              </a:rPr>
              <a:t>, </a:t>
            </a:r>
            <a:r>
              <a:rPr lang="el-GR" b="0" i="0" dirty="0">
                <a:solidFill>
                  <a:srgbClr val="404040"/>
                </a:solidFill>
                <a:effectLst/>
                <a:latin typeface="KaTeX_Main"/>
              </a:rPr>
              <a:t>G</a:t>
            </a:r>
            <a:r>
              <a:rPr lang="el-GR" sz="1600" b="0" i="0" dirty="0">
                <a:solidFill>
                  <a:srgbClr val="404040"/>
                </a:solidFill>
                <a:effectLst/>
                <a:latin typeface="KaTeX_Main"/>
              </a:rPr>
              <a:t>N</a:t>
            </a:r>
            <a:r>
              <a:rPr lang="el-GR" b="0" i="0" dirty="0">
                <a:solidFill>
                  <a:srgbClr val="404040"/>
                </a:solidFill>
                <a:effectLst/>
                <a:latin typeface="KaTeX_Main"/>
              </a:rPr>
              <a:t>​</a:t>
            </a:r>
            <a:r>
              <a:rPr lang="el-GR" b="0" i="0" dirty="0">
                <a:solidFill>
                  <a:srgbClr val="404040"/>
                </a:solidFill>
                <a:effectLst/>
                <a:latin typeface="DeepSeek-CJK-patch"/>
              </a:rPr>
              <a:t>): Καθορίζεται από πληθυσμιακούς παράγοντες και τεχνολογική πρόοδο.</a:t>
            </a:r>
          </a:p>
          <a:p>
            <a:pPr algn="l">
              <a:spcBef>
                <a:spcPts val="300"/>
              </a:spcBef>
              <a:spcAft>
                <a:spcPts val="1029"/>
              </a:spcAft>
              <a:buFont typeface="+mj-lt"/>
              <a:buAutoNum type="arabicPeriod"/>
            </a:pPr>
            <a:r>
              <a:rPr lang="el-GR" b="1" i="0" dirty="0">
                <a:solidFill>
                  <a:srgbClr val="404040"/>
                </a:solidFill>
                <a:effectLst/>
                <a:latin typeface="DeepSeek-CJK-patch"/>
              </a:rPr>
              <a:t>Συνθήκη σταθερότητας</a:t>
            </a:r>
            <a:r>
              <a:rPr lang="el-GR" b="0" i="0" dirty="0">
                <a:solidFill>
                  <a:srgbClr val="404040"/>
                </a:solidFill>
                <a:effectLst/>
                <a:latin typeface="DeepSeek-CJK-patch"/>
              </a:rPr>
              <a:t>: </a:t>
            </a:r>
            <a:r>
              <a:rPr lang="el-GR" b="0" i="0" dirty="0">
                <a:solidFill>
                  <a:srgbClr val="404040"/>
                </a:solidFill>
                <a:effectLst/>
                <a:latin typeface="KaTeX_Main"/>
              </a:rPr>
              <a:t>G</a:t>
            </a:r>
            <a:r>
              <a:rPr lang="el-GR" sz="1600" b="0" i="0" dirty="0">
                <a:solidFill>
                  <a:srgbClr val="404040"/>
                </a:solidFill>
                <a:effectLst/>
                <a:latin typeface="KaTeX_Main"/>
              </a:rPr>
              <a:t>A</a:t>
            </a:r>
            <a:r>
              <a:rPr lang="el-GR" b="0" i="0" dirty="0">
                <a:solidFill>
                  <a:srgbClr val="404040"/>
                </a:solidFill>
                <a:effectLst/>
                <a:latin typeface="KaTeX_Main"/>
              </a:rPr>
              <a:t>=G</a:t>
            </a:r>
            <a:r>
              <a:rPr lang="el-GR" sz="1600" b="0" i="0" dirty="0">
                <a:solidFill>
                  <a:srgbClr val="404040"/>
                </a:solidFill>
                <a:effectLst/>
                <a:latin typeface="KaTeX_Main"/>
              </a:rPr>
              <a:t>W</a:t>
            </a:r>
            <a:r>
              <a:rPr lang="el-GR" b="0" i="0" dirty="0">
                <a:solidFill>
                  <a:srgbClr val="404040"/>
                </a:solidFill>
                <a:effectLst/>
                <a:latin typeface="KaTeX_Main"/>
              </a:rPr>
              <a:t>=G</a:t>
            </a:r>
            <a:r>
              <a:rPr lang="el-GR" sz="1600" b="0" i="0" dirty="0">
                <a:solidFill>
                  <a:srgbClr val="404040"/>
                </a:solidFill>
                <a:effectLst/>
                <a:latin typeface="KaTeX_Main"/>
              </a:rPr>
              <a:t>N</a:t>
            </a:r>
            <a:r>
              <a:rPr lang="el-GR" b="0" i="0" dirty="0">
                <a:solidFill>
                  <a:srgbClr val="404040"/>
                </a:solidFill>
                <a:effectLst/>
                <a:latin typeface="KaTeX_Main"/>
              </a:rPr>
              <a:t>​</a:t>
            </a:r>
            <a:r>
              <a:rPr lang="el-GR" b="0" i="0" dirty="0">
                <a:solidFill>
                  <a:srgbClr val="404040"/>
                </a:solidFill>
                <a:effectLst/>
                <a:latin typeface="DeepSeek-CJK-patch"/>
              </a:rPr>
              <a:t>.</a:t>
            </a:r>
          </a:p>
          <a:p>
            <a:endParaRPr lang="el-GR" dirty="0"/>
          </a:p>
        </p:txBody>
      </p:sp>
    </p:spTree>
    <p:extLst>
      <p:ext uri="{BB962C8B-B14F-4D97-AF65-F5344CB8AC3E}">
        <p14:creationId xmlns:p14="http://schemas.microsoft.com/office/powerpoint/2010/main" val="2305860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A747D5-42FE-C5BE-2823-739981197CDA}"/>
              </a:ext>
            </a:extLst>
          </p:cNvPr>
          <p:cNvSpPr>
            <a:spLocks noGrp="1"/>
          </p:cNvSpPr>
          <p:nvPr>
            <p:ph type="title"/>
          </p:nvPr>
        </p:nvSpPr>
        <p:spPr/>
        <p:txBody>
          <a:bodyPr>
            <a:normAutofit fontScale="90000"/>
          </a:bodyPr>
          <a:lstStyle/>
          <a:p>
            <a:r>
              <a:rPr lang="el-GR" b="1" i="0" dirty="0">
                <a:solidFill>
                  <a:srgbClr val="404040"/>
                </a:solidFill>
                <a:effectLst/>
                <a:latin typeface="DeepSeek-CJK-patch"/>
              </a:rPr>
              <a:t>Μαθηματική Παράσταση</a:t>
            </a:r>
            <a:br>
              <a:rPr lang="el-GR" b="0" i="0" dirty="0">
                <a:solidFill>
                  <a:srgbClr val="404040"/>
                </a:solidFill>
                <a:effectLst/>
                <a:latin typeface="DeepSeek-CJK-patch"/>
              </a:rPr>
            </a:br>
            <a:r>
              <a:rPr lang="el-GR" sz="3600" b="1" i="0" dirty="0">
                <a:solidFill>
                  <a:srgbClr val="404040"/>
                </a:solidFill>
                <a:effectLst/>
                <a:latin typeface="DeepSeek-CJK-patch"/>
              </a:rPr>
              <a:t>Βασική Εξίσωση Ανάπτυξης:</a:t>
            </a:r>
            <a:endParaRPr lang="el-GR" sz="3600" dirty="0"/>
          </a:p>
        </p:txBody>
      </p:sp>
      <p:sp>
        <p:nvSpPr>
          <p:cNvPr id="3" name="Θέση περιεχομένου 2">
            <a:extLst>
              <a:ext uri="{FF2B5EF4-FFF2-40B4-BE49-F238E27FC236}">
                <a16:creationId xmlns:a16="http://schemas.microsoft.com/office/drawing/2014/main" id="{9D937407-1443-7304-3BD4-C31B7DFB89B4}"/>
              </a:ext>
            </a:extLst>
          </p:cNvPr>
          <p:cNvSpPr>
            <a:spLocks noGrp="1"/>
          </p:cNvSpPr>
          <p:nvPr>
            <p:ph idx="1"/>
          </p:nvPr>
        </p:nvSpPr>
        <p:spPr/>
        <p:txBody>
          <a:bodyPr/>
          <a:lstStyle/>
          <a:p>
            <a:pPr algn="ctr">
              <a:lnSpc>
                <a:spcPts val="2143"/>
              </a:lnSpc>
              <a:spcBef>
                <a:spcPts val="1029"/>
              </a:spcBef>
              <a:spcAft>
                <a:spcPts val="1029"/>
              </a:spcAft>
              <a:buNone/>
            </a:pPr>
            <a:r>
              <a:rPr lang="el-GR" b="0" i="1" dirty="0">
                <a:solidFill>
                  <a:srgbClr val="404040"/>
                </a:solidFill>
                <a:effectLst/>
                <a:latin typeface="KaTeX_Math"/>
              </a:rPr>
              <a:t>G</a:t>
            </a:r>
            <a:r>
              <a:rPr lang="el-GR" b="0" i="0" dirty="0">
                <a:solidFill>
                  <a:srgbClr val="404040"/>
                </a:solidFill>
                <a:effectLst/>
                <a:latin typeface="KaTeX_Main"/>
              </a:rPr>
              <a:t>=</a:t>
            </a:r>
            <a:r>
              <a:rPr lang="en-US" b="0" i="0" dirty="0">
                <a:solidFill>
                  <a:srgbClr val="404040"/>
                </a:solidFill>
                <a:effectLst/>
                <a:latin typeface="KaTeX_Main"/>
              </a:rPr>
              <a:t> </a:t>
            </a:r>
            <a:r>
              <a:rPr lang="el-GR" b="0" i="1" dirty="0">
                <a:solidFill>
                  <a:srgbClr val="404040"/>
                </a:solidFill>
                <a:effectLst/>
                <a:latin typeface="KaTeX_Math"/>
              </a:rPr>
              <a:t>s</a:t>
            </a:r>
            <a:r>
              <a:rPr lang="en-US" b="0" i="1" dirty="0">
                <a:solidFill>
                  <a:srgbClr val="404040"/>
                </a:solidFill>
                <a:effectLst/>
                <a:latin typeface="KaTeX_Math"/>
              </a:rPr>
              <a:t>/</a:t>
            </a:r>
            <a:r>
              <a:rPr lang="el-GR" b="0" i="1" dirty="0">
                <a:solidFill>
                  <a:srgbClr val="404040"/>
                </a:solidFill>
                <a:effectLst/>
                <a:latin typeface="KaTeX_Math"/>
              </a:rPr>
              <a:t>v</a:t>
            </a:r>
            <a:endParaRPr lang="en-US" b="0" i="1" dirty="0">
              <a:solidFill>
                <a:srgbClr val="404040"/>
              </a:solidFill>
              <a:effectLst/>
              <a:latin typeface="KaTeX_Math"/>
            </a:endParaRPr>
          </a:p>
          <a:p>
            <a:pPr algn="l">
              <a:lnSpc>
                <a:spcPts val="2143"/>
              </a:lnSpc>
              <a:spcBef>
                <a:spcPts val="1029"/>
              </a:spcBef>
              <a:spcAft>
                <a:spcPts val="1029"/>
              </a:spcAft>
              <a:buNone/>
            </a:pPr>
            <a:r>
              <a:rPr lang="el-GR" sz="2400" b="0" i="0" dirty="0">
                <a:solidFill>
                  <a:srgbClr val="404040"/>
                </a:solidFill>
                <a:effectLst/>
                <a:latin typeface="KaTeX_Main"/>
              </a:rPr>
              <a:t>​</a:t>
            </a:r>
            <a:r>
              <a:rPr lang="el-GR" sz="2400" b="0" i="0" dirty="0">
                <a:solidFill>
                  <a:srgbClr val="404040"/>
                </a:solidFill>
                <a:effectLst/>
                <a:latin typeface="DeepSeek-CJK-patch"/>
              </a:rPr>
              <a:t>όπου:</a:t>
            </a:r>
          </a:p>
          <a:p>
            <a:pPr algn="l">
              <a:lnSpc>
                <a:spcPts val="2143"/>
              </a:lnSpc>
              <a:spcBef>
                <a:spcPts val="1029"/>
              </a:spcBef>
              <a:spcAft>
                <a:spcPts val="1029"/>
              </a:spcAft>
              <a:buFont typeface="Arial" panose="020B0604020202020204" pitchFamily="34" charset="0"/>
              <a:buChar char="•"/>
            </a:pPr>
            <a:r>
              <a:rPr lang="el-GR" b="0" i="0" dirty="0">
                <a:solidFill>
                  <a:srgbClr val="404040"/>
                </a:solidFill>
                <a:effectLst/>
                <a:latin typeface="KaTeX_Main"/>
              </a:rPr>
              <a:t>G</a:t>
            </a:r>
            <a:r>
              <a:rPr lang="el-GR" b="0" i="0" dirty="0">
                <a:solidFill>
                  <a:srgbClr val="404040"/>
                </a:solidFill>
                <a:effectLst/>
                <a:latin typeface="DeepSeek-CJK-patch"/>
              </a:rPr>
              <a:t>: Ρυθμός ανάπτυξης εισοδήματος (</a:t>
            </a:r>
            <a:r>
              <a:rPr lang="el-GR" b="0" i="0" dirty="0">
                <a:solidFill>
                  <a:srgbClr val="404040"/>
                </a:solidFill>
                <a:effectLst/>
                <a:latin typeface="KaTeX_Main"/>
              </a:rPr>
              <a:t>ΔY</a:t>
            </a:r>
            <a:r>
              <a:rPr lang="en-US" b="0" i="0" dirty="0">
                <a:solidFill>
                  <a:srgbClr val="404040"/>
                </a:solidFill>
                <a:effectLst/>
                <a:latin typeface="KaTeX_Main"/>
              </a:rPr>
              <a:t>/</a:t>
            </a:r>
            <a:r>
              <a:rPr lang="el-GR" b="0" i="0" dirty="0">
                <a:solidFill>
                  <a:srgbClr val="404040"/>
                </a:solidFill>
                <a:effectLst/>
                <a:latin typeface="KaTeX_Main"/>
              </a:rPr>
              <a:t>Y​</a:t>
            </a:r>
            <a:r>
              <a:rPr lang="el-GR" b="0" i="0" dirty="0">
                <a:solidFill>
                  <a:srgbClr val="404040"/>
                </a:solidFill>
                <a:effectLst/>
                <a:latin typeface="DeepSeek-CJK-patch"/>
              </a:rPr>
              <a:t>).</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KaTeX_Main"/>
              </a:rPr>
              <a:t>s</a:t>
            </a:r>
            <a:r>
              <a:rPr lang="el-GR" b="0" i="0" dirty="0">
                <a:solidFill>
                  <a:srgbClr val="404040"/>
                </a:solidFill>
                <a:effectLst/>
                <a:latin typeface="DeepSeek-CJK-patch"/>
              </a:rPr>
              <a:t>: Ποσοστό αποταμίευσης.</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KaTeX_Main"/>
              </a:rPr>
              <a:t>v</a:t>
            </a:r>
            <a:r>
              <a:rPr lang="el-GR" b="0" i="0" dirty="0">
                <a:solidFill>
                  <a:srgbClr val="404040"/>
                </a:solidFill>
                <a:effectLst/>
                <a:latin typeface="DeepSeek-CJK-patch"/>
              </a:rPr>
              <a:t>: Αναλογία κεφαλαίου-παραγωγής (ICOR).</a:t>
            </a:r>
          </a:p>
          <a:p>
            <a:pPr marL="0" indent="0" algn="l">
              <a:lnSpc>
                <a:spcPts val="2143"/>
              </a:lnSpc>
              <a:spcBef>
                <a:spcPts val="1029"/>
              </a:spcBef>
              <a:spcAft>
                <a:spcPts val="1029"/>
              </a:spcAft>
              <a:buNone/>
            </a:pPr>
            <a:endParaRPr lang="en-US" b="1" i="0" dirty="0">
              <a:solidFill>
                <a:srgbClr val="404040"/>
              </a:solidFill>
              <a:effectLst/>
              <a:latin typeface="DeepSeek-CJK-patch"/>
            </a:endParaRPr>
          </a:p>
          <a:p>
            <a:pPr marL="0" indent="0" algn="l">
              <a:lnSpc>
                <a:spcPts val="2143"/>
              </a:lnSpc>
              <a:spcBef>
                <a:spcPts val="1029"/>
              </a:spcBef>
              <a:spcAft>
                <a:spcPts val="1029"/>
              </a:spcAft>
              <a:buNone/>
            </a:pPr>
            <a:r>
              <a:rPr lang="el-GR" b="1" i="0" dirty="0">
                <a:solidFill>
                  <a:srgbClr val="404040"/>
                </a:solidFill>
                <a:effectLst/>
                <a:latin typeface="DeepSeek-CJK-patch"/>
              </a:rPr>
              <a:t>Παράδειγμα:</a:t>
            </a:r>
            <a:br>
              <a:rPr lang="el-GR" b="0" i="0" dirty="0">
                <a:solidFill>
                  <a:srgbClr val="404040"/>
                </a:solidFill>
                <a:effectLst/>
                <a:latin typeface="DeepSeek-CJK-patch"/>
              </a:rPr>
            </a:br>
            <a:endParaRPr lang="en-US" b="0" i="0" dirty="0">
              <a:solidFill>
                <a:srgbClr val="404040"/>
              </a:solidFill>
              <a:effectLst/>
              <a:latin typeface="DeepSeek-CJK-patch"/>
            </a:endParaRPr>
          </a:p>
          <a:p>
            <a:pPr algn="l">
              <a:lnSpc>
                <a:spcPts val="2143"/>
              </a:lnSpc>
              <a:spcBef>
                <a:spcPts val="1029"/>
              </a:spcBef>
              <a:spcAft>
                <a:spcPts val="1029"/>
              </a:spcAft>
            </a:pPr>
            <a:r>
              <a:rPr lang="el-GR" b="0" i="0" dirty="0">
                <a:solidFill>
                  <a:srgbClr val="404040"/>
                </a:solidFill>
                <a:effectLst/>
                <a:latin typeface="DeepSeek-CJK-patch"/>
              </a:rPr>
              <a:t>Αν </a:t>
            </a:r>
            <a:r>
              <a:rPr lang="el-GR" b="0" i="0" dirty="0">
                <a:solidFill>
                  <a:srgbClr val="404040"/>
                </a:solidFill>
                <a:effectLst/>
                <a:latin typeface="KaTeX_Main"/>
              </a:rPr>
              <a:t>s=20%</a:t>
            </a:r>
            <a:r>
              <a:rPr lang="en-US" b="0" i="0" dirty="0">
                <a:solidFill>
                  <a:srgbClr val="404040"/>
                </a:solidFill>
                <a:effectLst/>
                <a:latin typeface="KaTeX_Main"/>
              </a:rPr>
              <a:t> </a:t>
            </a:r>
            <a:r>
              <a:rPr lang="el-GR" b="0" i="0" dirty="0">
                <a:solidFill>
                  <a:srgbClr val="404040"/>
                </a:solidFill>
                <a:effectLst/>
                <a:latin typeface="DeepSeek-CJK-patch"/>
              </a:rPr>
              <a:t>και </a:t>
            </a:r>
            <a:r>
              <a:rPr lang="el-GR" b="0" i="0" dirty="0">
                <a:solidFill>
                  <a:srgbClr val="404040"/>
                </a:solidFill>
                <a:effectLst/>
                <a:latin typeface="KaTeX_Main"/>
              </a:rPr>
              <a:t>v=4</a:t>
            </a:r>
            <a:r>
              <a:rPr lang="el-GR" b="0" i="0" dirty="0">
                <a:solidFill>
                  <a:srgbClr val="404040"/>
                </a:solidFill>
                <a:effectLst/>
                <a:latin typeface="DeepSeek-CJK-patch"/>
              </a:rPr>
              <a:t>, τότε </a:t>
            </a:r>
            <a:r>
              <a:rPr lang="el-GR" b="0" i="0" dirty="0">
                <a:solidFill>
                  <a:srgbClr val="404040"/>
                </a:solidFill>
                <a:effectLst/>
                <a:latin typeface="KaTeX_Main"/>
              </a:rPr>
              <a:t>G=5%</a:t>
            </a:r>
            <a:endParaRPr lang="el-GR" b="0" i="0" dirty="0">
              <a:solidFill>
                <a:srgbClr val="404040"/>
              </a:solidFill>
              <a:effectLst/>
              <a:latin typeface="DeepSeek-CJK-patch"/>
            </a:endParaRPr>
          </a:p>
          <a:p>
            <a:endParaRPr lang="el-GR" dirty="0"/>
          </a:p>
        </p:txBody>
      </p:sp>
    </p:spTree>
    <p:extLst>
      <p:ext uri="{BB962C8B-B14F-4D97-AF65-F5344CB8AC3E}">
        <p14:creationId xmlns:p14="http://schemas.microsoft.com/office/powerpoint/2010/main" val="3239532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F33E04-DDBD-0BC7-E715-4518DE2FF2BE}"/>
              </a:ext>
            </a:extLst>
          </p:cNvPr>
          <p:cNvSpPr>
            <a:spLocks noGrp="1"/>
          </p:cNvSpPr>
          <p:nvPr>
            <p:ph type="title"/>
          </p:nvPr>
        </p:nvSpPr>
        <p:spPr/>
        <p:txBody>
          <a:bodyPr>
            <a:normAutofit fontScale="90000"/>
          </a:bodyPr>
          <a:lstStyle/>
          <a:p>
            <a:r>
              <a:rPr lang="en-US" b="1" i="0" dirty="0">
                <a:solidFill>
                  <a:srgbClr val="404040"/>
                </a:solidFill>
                <a:effectLst/>
                <a:latin typeface="DeepSeek-CJK-patch"/>
              </a:rPr>
              <a:t>T</a:t>
            </a:r>
            <a:r>
              <a:rPr lang="el-GR" b="1" i="0" dirty="0" err="1">
                <a:solidFill>
                  <a:srgbClr val="404040"/>
                </a:solidFill>
                <a:effectLst/>
                <a:latin typeface="DeepSeek-CJK-patch"/>
              </a:rPr>
              <a:t>ρεις</a:t>
            </a:r>
            <a:r>
              <a:rPr lang="el-GR" b="1" i="0" dirty="0">
                <a:solidFill>
                  <a:srgbClr val="404040"/>
                </a:solidFill>
                <a:effectLst/>
                <a:latin typeface="DeepSeek-CJK-patch"/>
              </a:rPr>
              <a:t> Ρυθμοί Ανάπτυξης (</a:t>
            </a:r>
            <a:r>
              <a:rPr lang="en-US" b="1" i="0" dirty="0">
                <a:solidFill>
                  <a:srgbClr val="404040"/>
                </a:solidFill>
                <a:effectLst/>
                <a:latin typeface="DeepSeek-CJK-patch"/>
              </a:rPr>
              <a:t>Harrod)</a:t>
            </a:r>
            <a:br>
              <a:rPr lang="en-US"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F75F08FD-E7D6-C3E0-55F1-FB40EA27303A}"/>
              </a:ext>
            </a:extLst>
          </p:cNvPr>
          <p:cNvSpPr>
            <a:spLocks noGrp="1"/>
          </p:cNvSpPr>
          <p:nvPr>
            <p:ph idx="1"/>
          </p:nvPr>
        </p:nvSpPr>
        <p:spPr>
          <a:xfrm>
            <a:off x="457200" y="990600"/>
            <a:ext cx="8229600" cy="5715000"/>
          </a:xfrm>
        </p:spPr>
        <p:txBody>
          <a:bodyPr>
            <a:normAutofit fontScale="92500" lnSpcReduction="20000"/>
          </a:bodyPr>
          <a:lstStyle/>
          <a:p>
            <a:pPr algn="l">
              <a:spcBef>
                <a:spcPts val="1029"/>
              </a:spcBef>
              <a:spcAft>
                <a:spcPts val="1029"/>
              </a:spcAft>
              <a:buFont typeface="+mj-lt"/>
              <a:buAutoNum type="arabicPeriod"/>
            </a:pPr>
            <a:r>
              <a:rPr lang="el-GR" b="1" i="0" dirty="0">
                <a:solidFill>
                  <a:srgbClr val="404040"/>
                </a:solidFill>
                <a:effectLst/>
                <a:latin typeface="DeepSeek-CJK-patch"/>
              </a:rPr>
              <a:t>Πραγματικός Ρυθμός (</a:t>
            </a:r>
            <a:r>
              <a:rPr lang="el-GR" b="1" i="0" dirty="0">
                <a:solidFill>
                  <a:srgbClr val="404040"/>
                </a:solidFill>
                <a:effectLst/>
                <a:latin typeface="KaTeX_Main"/>
              </a:rPr>
              <a:t>G</a:t>
            </a:r>
            <a:r>
              <a:rPr lang="en-US" b="1" i="0" dirty="0">
                <a:solidFill>
                  <a:srgbClr val="404040"/>
                </a:solidFill>
                <a:effectLst/>
                <a:latin typeface="KaTeX_Main"/>
              </a:rPr>
              <a:t> </a:t>
            </a:r>
            <a:r>
              <a:rPr lang="el-GR" b="1" i="0" dirty="0">
                <a:solidFill>
                  <a:srgbClr val="404040"/>
                </a:solidFill>
                <a:effectLst/>
                <a:latin typeface="KaTeX_Main"/>
              </a:rPr>
              <a:t>ή </a:t>
            </a:r>
            <a:r>
              <a:rPr lang="de-DE" b="1" i="0" dirty="0">
                <a:solidFill>
                  <a:srgbClr val="404040"/>
                </a:solidFill>
                <a:effectLst/>
                <a:latin typeface="KaTeX_Main"/>
              </a:rPr>
              <a:t>G</a:t>
            </a:r>
            <a:r>
              <a:rPr lang="en-US" sz="1300" b="1" dirty="0">
                <a:solidFill>
                  <a:srgbClr val="404040"/>
                </a:solidFill>
                <a:latin typeface="KaTeX_Main"/>
              </a:rPr>
              <a:t>A</a:t>
            </a:r>
            <a:r>
              <a:rPr lang="el-GR" b="1" i="0" dirty="0">
                <a:solidFill>
                  <a:srgbClr val="404040"/>
                </a:solidFill>
                <a:effectLst/>
                <a:latin typeface="DeepSeek-CJK-patch"/>
              </a:rPr>
              <a:t>)</a:t>
            </a:r>
            <a:r>
              <a:rPr lang="el-GR" b="0" i="0" dirty="0">
                <a:solidFill>
                  <a:srgbClr val="404040"/>
                </a:solidFill>
                <a:effectLst/>
                <a:latin typeface="DeepSeek-CJK-patch"/>
              </a:rPr>
              <a:t>: Πραγματική ποσοστιαία αύξηση του ΑΕΠ.</a:t>
            </a:r>
          </a:p>
          <a:p>
            <a:pPr algn="l">
              <a:spcBef>
                <a:spcPts val="300"/>
              </a:spcBef>
              <a:spcAft>
                <a:spcPts val="300"/>
              </a:spcAft>
              <a:buFont typeface="+mj-lt"/>
              <a:buAutoNum type="arabicPeriod"/>
            </a:pPr>
            <a:r>
              <a:rPr lang="el-GR" b="1" i="0" dirty="0">
                <a:solidFill>
                  <a:srgbClr val="404040"/>
                </a:solidFill>
                <a:effectLst/>
                <a:latin typeface="DeepSeek-CJK-patch"/>
              </a:rPr>
              <a:t>Εγγυημένος Ρυθμός (</a:t>
            </a:r>
            <a:r>
              <a:rPr lang="el-GR" b="1" i="0" dirty="0" err="1">
                <a:solidFill>
                  <a:srgbClr val="404040"/>
                </a:solidFill>
                <a:effectLst/>
                <a:latin typeface="KaTeX_Main"/>
              </a:rPr>
              <a:t>Gw</a:t>
            </a:r>
            <a:r>
              <a:rPr lang="el-GR" b="1" i="0" dirty="0">
                <a:solidFill>
                  <a:srgbClr val="404040"/>
                </a:solidFill>
                <a:effectLst/>
                <a:latin typeface="KaTeX_Main"/>
              </a:rPr>
              <a:t>​</a:t>
            </a:r>
            <a:r>
              <a:rPr lang="el-GR" b="1" i="0" dirty="0">
                <a:solidFill>
                  <a:srgbClr val="404040"/>
                </a:solidFill>
                <a:effectLst/>
                <a:latin typeface="DeepSeek-CJK-patch"/>
              </a:rPr>
              <a:t>)</a:t>
            </a:r>
            <a:r>
              <a:rPr lang="el-GR" b="0" i="0" dirty="0">
                <a:solidFill>
                  <a:srgbClr val="404040"/>
                </a:solidFill>
                <a:effectLst/>
                <a:latin typeface="DeepSeek-CJK-patch"/>
              </a:rPr>
              <a:t>:</a:t>
            </a:r>
          </a:p>
          <a:p>
            <a:pPr marL="0" indent="0" algn="ctr">
              <a:spcBef>
                <a:spcPts val="300"/>
              </a:spcBef>
              <a:spcAft>
                <a:spcPts val="1029"/>
              </a:spcAft>
              <a:buNone/>
            </a:pPr>
            <a:r>
              <a:rPr lang="el-GR" b="0" i="0" dirty="0" err="1">
                <a:solidFill>
                  <a:srgbClr val="404040"/>
                </a:solidFill>
                <a:effectLst/>
                <a:latin typeface="KaTeX_Main"/>
              </a:rPr>
              <a:t>Gw</a:t>
            </a:r>
            <a:r>
              <a:rPr lang="el-GR" b="0" i="0" dirty="0">
                <a:solidFill>
                  <a:srgbClr val="404040"/>
                </a:solidFill>
                <a:effectLst/>
                <a:latin typeface="KaTeX_Main"/>
              </a:rPr>
              <a:t>=s</a:t>
            </a:r>
            <a:r>
              <a:rPr lang="en-US" b="0" i="0" dirty="0">
                <a:solidFill>
                  <a:srgbClr val="404040"/>
                </a:solidFill>
                <a:effectLst/>
                <a:latin typeface="KaTeX_Main"/>
              </a:rPr>
              <a:t>/</a:t>
            </a:r>
            <a:r>
              <a:rPr lang="el-GR" b="0" i="0" dirty="0" err="1">
                <a:solidFill>
                  <a:srgbClr val="404040"/>
                </a:solidFill>
                <a:effectLst/>
                <a:latin typeface="KaTeX_Main"/>
              </a:rPr>
              <a:t>v</a:t>
            </a:r>
            <a:r>
              <a:rPr lang="el-GR" sz="1900" b="0" i="0" dirty="0" err="1">
                <a:solidFill>
                  <a:srgbClr val="404040"/>
                </a:solidFill>
                <a:effectLst/>
                <a:latin typeface="KaTeX_Main"/>
              </a:rPr>
              <a:t>r</a:t>
            </a:r>
            <a:endParaRPr lang="en-US" sz="1900" b="0" i="0" dirty="0">
              <a:solidFill>
                <a:srgbClr val="404040"/>
              </a:solidFill>
              <a:effectLst/>
              <a:latin typeface="KaTeX_Main"/>
            </a:endParaRPr>
          </a:p>
          <a:p>
            <a:pPr marL="0" indent="0" algn="l">
              <a:spcBef>
                <a:spcPts val="300"/>
              </a:spcBef>
              <a:spcAft>
                <a:spcPts val="1029"/>
              </a:spcAft>
              <a:buNone/>
            </a:pPr>
            <a:r>
              <a:rPr lang="el-GR" b="0" i="0" dirty="0">
                <a:solidFill>
                  <a:srgbClr val="404040"/>
                </a:solidFill>
                <a:effectLst/>
                <a:latin typeface="KaTeX_Main"/>
              </a:rPr>
              <a:t>​</a:t>
            </a:r>
            <a:r>
              <a:rPr lang="el-GR" b="0" i="0" dirty="0">
                <a:solidFill>
                  <a:srgbClr val="404040"/>
                </a:solidFill>
                <a:effectLst/>
                <a:latin typeface="DeepSeek-CJK-patch"/>
              </a:rPr>
              <a:t>όπου </a:t>
            </a:r>
            <a:r>
              <a:rPr lang="el-GR" b="0" i="0" dirty="0" err="1">
                <a:solidFill>
                  <a:srgbClr val="404040"/>
                </a:solidFill>
                <a:effectLst/>
                <a:latin typeface="KaTeX_Main"/>
              </a:rPr>
              <a:t>v</a:t>
            </a:r>
            <a:r>
              <a:rPr lang="el-GR" sz="1600" b="0" i="1" dirty="0" err="1">
                <a:solidFill>
                  <a:srgbClr val="404040"/>
                </a:solidFill>
                <a:effectLst/>
                <a:latin typeface="KaTeX_Math"/>
              </a:rPr>
              <a:t>r</a:t>
            </a:r>
            <a:r>
              <a:rPr lang="el-GR" b="0" i="0" dirty="0">
                <a:solidFill>
                  <a:srgbClr val="404040"/>
                </a:solidFill>
                <a:effectLst/>
                <a:latin typeface="KaTeX_Main"/>
              </a:rPr>
              <a:t>​</a:t>
            </a:r>
            <a:r>
              <a:rPr lang="el-GR" b="0" i="0" dirty="0">
                <a:solidFill>
                  <a:srgbClr val="404040"/>
                </a:solidFill>
                <a:effectLst/>
                <a:latin typeface="DeepSeek-CJK-patch"/>
              </a:rPr>
              <a:t> είναι η </a:t>
            </a:r>
            <a:r>
              <a:rPr lang="el-GR" b="0" i="1" dirty="0">
                <a:solidFill>
                  <a:srgbClr val="404040"/>
                </a:solidFill>
                <a:effectLst/>
                <a:latin typeface="DeepSeek-CJK-patch"/>
              </a:rPr>
              <a:t>επιθυμητή</a:t>
            </a:r>
            <a:r>
              <a:rPr lang="el-GR" b="0" i="0" dirty="0">
                <a:solidFill>
                  <a:srgbClr val="404040"/>
                </a:solidFill>
                <a:effectLst/>
                <a:latin typeface="DeepSeek-CJK-patch"/>
              </a:rPr>
              <a:t> αναλογία κεφαλαίου-παραγωγής (</a:t>
            </a:r>
            <a:r>
              <a:rPr lang="de-DE" b="0" i="0" dirty="0">
                <a:solidFill>
                  <a:srgbClr val="404040"/>
                </a:solidFill>
                <a:effectLst/>
                <a:latin typeface="DeepSeek-CJK-patch"/>
              </a:rPr>
              <a:t>r=</a:t>
            </a:r>
            <a:r>
              <a:rPr lang="de-DE" b="0" i="0" dirty="0" err="1">
                <a:solidFill>
                  <a:srgbClr val="404040"/>
                </a:solidFill>
                <a:effectLst/>
                <a:latin typeface="DeepSeek-CJK-patch"/>
              </a:rPr>
              <a:t>required</a:t>
            </a:r>
            <a:r>
              <a:rPr lang="de-DE" b="0" i="0" dirty="0">
                <a:solidFill>
                  <a:srgbClr val="404040"/>
                </a:solidFill>
                <a:effectLst/>
                <a:latin typeface="DeepSeek-CJK-patch"/>
              </a:rPr>
              <a:t> (</a:t>
            </a:r>
            <a:r>
              <a:rPr lang="el-GR" b="0" i="0" dirty="0">
                <a:solidFill>
                  <a:srgbClr val="404040"/>
                </a:solidFill>
                <a:effectLst/>
                <a:latin typeface="DeepSeek-CJK-patch"/>
              </a:rPr>
              <a:t>απαιτούμενη</a:t>
            </a:r>
            <a:r>
              <a:rPr lang="de-DE" b="0" i="0" dirty="0">
                <a:solidFill>
                  <a:srgbClr val="404040"/>
                </a:solidFill>
                <a:effectLst/>
                <a:latin typeface="DeepSeek-CJK-patch"/>
              </a:rPr>
              <a:t>))</a:t>
            </a:r>
            <a:r>
              <a:rPr lang="el-GR" b="0" i="0" dirty="0">
                <a:solidFill>
                  <a:srgbClr val="404040"/>
                </a:solidFill>
                <a:effectLst/>
                <a:latin typeface="DeepSeek-CJK-patch"/>
              </a:rPr>
              <a:t>.</a:t>
            </a:r>
          </a:p>
          <a:p>
            <a:pPr marL="0" indent="0" algn="l">
              <a:spcBef>
                <a:spcPts val="300"/>
              </a:spcBef>
              <a:spcAft>
                <a:spcPts val="1029"/>
              </a:spcAft>
              <a:buNone/>
            </a:pPr>
            <a:r>
              <a:rPr lang="en-US" b="1" i="0" dirty="0">
                <a:solidFill>
                  <a:srgbClr val="404040"/>
                </a:solidFill>
                <a:effectLst/>
                <a:latin typeface="DeepSeek-CJK-patch"/>
              </a:rPr>
              <a:t>3. </a:t>
            </a:r>
            <a:r>
              <a:rPr lang="el-GR" b="1" i="0" dirty="0">
                <a:solidFill>
                  <a:srgbClr val="404040"/>
                </a:solidFill>
                <a:effectLst/>
                <a:latin typeface="DeepSeek-CJK-patch"/>
              </a:rPr>
              <a:t>Φυσικός Ρυθμός (</a:t>
            </a:r>
            <a:r>
              <a:rPr lang="el-GR" b="1" i="0" dirty="0" err="1">
                <a:solidFill>
                  <a:srgbClr val="404040"/>
                </a:solidFill>
                <a:effectLst/>
                <a:latin typeface="KaTeX_Main"/>
              </a:rPr>
              <a:t>Gn</a:t>
            </a:r>
            <a:r>
              <a:rPr lang="el-GR" b="1" i="0" dirty="0">
                <a:solidFill>
                  <a:srgbClr val="404040"/>
                </a:solidFill>
                <a:effectLst/>
                <a:latin typeface="DeepSeek-CJK-patch"/>
              </a:rPr>
              <a:t>)</a:t>
            </a:r>
            <a:r>
              <a:rPr lang="el-GR" b="0" i="0" dirty="0">
                <a:solidFill>
                  <a:srgbClr val="404040"/>
                </a:solidFill>
                <a:effectLst/>
                <a:latin typeface="DeepSeek-CJK-patch"/>
              </a:rPr>
              <a:t>: Μέγιστος ρυθμός με δεδομένους πόρους (εργασία, τεχνολογία).</a:t>
            </a:r>
          </a:p>
          <a:p>
            <a:pPr algn="l">
              <a:spcBef>
                <a:spcPts val="1029"/>
              </a:spcBef>
              <a:spcAft>
                <a:spcPts val="1029"/>
              </a:spcAft>
              <a:buNone/>
            </a:pPr>
            <a:r>
              <a:rPr lang="el-GR" b="1" i="0" dirty="0">
                <a:solidFill>
                  <a:srgbClr val="404040"/>
                </a:solidFill>
                <a:effectLst/>
                <a:latin typeface="DeepSeek-CJK-patch"/>
              </a:rPr>
              <a:t>Συνθήκη Σταθερότητας:</a:t>
            </a:r>
            <a:endParaRPr lang="el-GR" b="0" i="0" dirty="0">
              <a:solidFill>
                <a:srgbClr val="404040"/>
              </a:solidFill>
              <a:effectLst/>
              <a:latin typeface="DeepSeek-CJK-patch"/>
            </a:endParaRPr>
          </a:p>
          <a:p>
            <a:pPr algn="l">
              <a:spcBef>
                <a:spcPts val="1029"/>
              </a:spcBef>
              <a:spcAft>
                <a:spcPts val="1029"/>
              </a:spcAft>
            </a:pPr>
            <a:r>
              <a:rPr lang="el-GR" b="0" i="0" dirty="0">
                <a:solidFill>
                  <a:srgbClr val="404040"/>
                </a:solidFill>
                <a:effectLst/>
                <a:latin typeface="KaTeX_Main"/>
              </a:rPr>
              <a:t>G=</a:t>
            </a:r>
            <a:r>
              <a:rPr lang="el-GR" b="0" i="0" dirty="0" err="1">
                <a:solidFill>
                  <a:srgbClr val="404040"/>
                </a:solidFill>
                <a:effectLst/>
                <a:latin typeface="KaTeX_Main"/>
              </a:rPr>
              <a:t>Gw</a:t>
            </a:r>
            <a:r>
              <a:rPr lang="el-GR" b="0" i="0" dirty="0">
                <a:solidFill>
                  <a:srgbClr val="404040"/>
                </a:solidFill>
                <a:effectLst/>
                <a:latin typeface="KaTeX_Main"/>
              </a:rPr>
              <a:t>=</a:t>
            </a:r>
            <a:r>
              <a:rPr lang="el-GR" b="0" i="0" dirty="0" err="1">
                <a:solidFill>
                  <a:srgbClr val="404040"/>
                </a:solidFill>
                <a:effectLst/>
                <a:latin typeface="KaTeX_Main"/>
              </a:rPr>
              <a:t>Gn</a:t>
            </a:r>
            <a:endParaRPr lang="en-US" i="1" dirty="0">
              <a:solidFill>
                <a:srgbClr val="404040"/>
              </a:solidFill>
              <a:latin typeface="KaTeX_Math"/>
            </a:endParaRPr>
          </a:p>
          <a:p>
            <a:pPr marL="0" indent="0" algn="l">
              <a:spcBef>
                <a:spcPts val="1029"/>
              </a:spcBef>
              <a:spcAft>
                <a:spcPts val="1029"/>
              </a:spcAft>
              <a:buNone/>
            </a:pPr>
            <a:r>
              <a:rPr lang="el-GR" b="0" dirty="0">
                <a:solidFill>
                  <a:srgbClr val="404040"/>
                </a:solidFill>
                <a:effectLst/>
                <a:latin typeface="DeepSeek-CJK-patch"/>
              </a:rPr>
              <a:t>(«Ισορροπία σε μαχαίρι» – </a:t>
            </a:r>
            <a:r>
              <a:rPr lang="el-GR" b="0" dirty="0" err="1">
                <a:solidFill>
                  <a:srgbClr val="404040"/>
                </a:solidFill>
                <a:effectLst/>
                <a:latin typeface="DeepSeek-CJK-patch"/>
              </a:rPr>
              <a:t>Knife-edge</a:t>
            </a:r>
            <a:r>
              <a:rPr lang="el-GR" b="0" dirty="0">
                <a:solidFill>
                  <a:srgbClr val="404040"/>
                </a:solidFill>
                <a:effectLst/>
                <a:latin typeface="DeepSeek-CJK-patch"/>
              </a:rPr>
              <a:t> </a:t>
            </a:r>
            <a:r>
              <a:rPr lang="el-GR" b="0" dirty="0" err="1">
                <a:solidFill>
                  <a:srgbClr val="404040"/>
                </a:solidFill>
                <a:effectLst/>
                <a:latin typeface="DeepSeek-CJK-patch"/>
              </a:rPr>
              <a:t>Equilibrium</a:t>
            </a:r>
            <a:r>
              <a:rPr lang="el-GR" b="0" i="1" dirty="0">
                <a:solidFill>
                  <a:srgbClr val="404040"/>
                </a:solidFill>
                <a:effectLst/>
                <a:latin typeface="DeepSeek-CJK-patch"/>
              </a:rPr>
              <a:t>)</a:t>
            </a:r>
            <a:endParaRPr lang="el-GR" b="0" i="0" dirty="0">
              <a:solidFill>
                <a:srgbClr val="404040"/>
              </a:solidFill>
              <a:effectLst/>
              <a:latin typeface="DeepSeek-CJK-patch"/>
            </a:endParaRPr>
          </a:p>
          <a:p>
            <a:endParaRPr lang="el-GR" dirty="0"/>
          </a:p>
        </p:txBody>
      </p:sp>
    </p:spTree>
    <p:extLst>
      <p:ext uri="{BB962C8B-B14F-4D97-AF65-F5344CB8AC3E}">
        <p14:creationId xmlns:p14="http://schemas.microsoft.com/office/powerpoint/2010/main" val="1832138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8D0B2F-1C0B-F3EA-4F74-4F002D74839E}"/>
              </a:ext>
            </a:extLst>
          </p:cNvPr>
          <p:cNvSpPr>
            <a:spLocks noGrp="1"/>
          </p:cNvSpPr>
          <p:nvPr>
            <p:ph type="title"/>
          </p:nvPr>
        </p:nvSpPr>
        <p:spPr>
          <a:xfrm>
            <a:off x="482138" y="160337"/>
            <a:ext cx="8229600" cy="1143000"/>
          </a:xfrm>
        </p:spPr>
        <p:txBody>
          <a:bodyPr/>
          <a:lstStyle/>
          <a:p>
            <a:r>
              <a:rPr lang="el-GR" dirty="0"/>
              <a:t>Εφαρμογές &amp; Παραδείγματα</a:t>
            </a:r>
          </a:p>
        </p:txBody>
      </p:sp>
      <p:sp>
        <p:nvSpPr>
          <p:cNvPr id="3" name="Θέση περιεχομένου 2">
            <a:extLst>
              <a:ext uri="{FF2B5EF4-FFF2-40B4-BE49-F238E27FC236}">
                <a16:creationId xmlns:a16="http://schemas.microsoft.com/office/drawing/2014/main" id="{8DF08D01-90A9-65EB-58CB-BF9A45FA19E3}"/>
              </a:ext>
            </a:extLst>
          </p:cNvPr>
          <p:cNvSpPr>
            <a:spLocks noGrp="1"/>
          </p:cNvSpPr>
          <p:nvPr>
            <p:ph idx="1"/>
          </p:nvPr>
        </p:nvSpPr>
        <p:spPr>
          <a:xfrm>
            <a:off x="457200" y="1600200"/>
            <a:ext cx="8229600" cy="5257800"/>
          </a:xfrm>
        </p:spPr>
        <p:txBody>
          <a:bodyPr>
            <a:normAutofit fontScale="92500" lnSpcReduction="20000"/>
          </a:bodyPr>
          <a:lstStyle/>
          <a:p>
            <a:pPr algn="l">
              <a:spcBef>
                <a:spcPts val="1029"/>
              </a:spcBef>
              <a:spcAft>
                <a:spcPts val="1029"/>
              </a:spcAft>
              <a:buNone/>
            </a:pPr>
            <a:r>
              <a:rPr lang="el-GR" b="1" i="0" dirty="0">
                <a:solidFill>
                  <a:srgbClr val="404040"/>
                </a:solidFill>
                <a:effectLst/>
                <a:latin typeface="DeepSeek-CJK-patch"/>
              </a:rPr>
              <a:t>Ασιατικές Οικονομίες (Ιαπωνία, Ν. Κορέα):</a:t>
            </a:r>
            <a:endParaRPr lang="el-GR" b="0" i="0" dirty="0">
              <a:solidFill>
                <a:srgbClr val="404040"/>
              </a:solidFill>
              <a:effectLst/>
              <a:latin typeface="DeepSeek-CJK-patch"/>
            </a:endParaRPr>
          </a:p>
          <a:p>
            <a:pPr algn="l">
              <a:spcBef>
                <a:spcPts val="1029"/>
              </a:spcBef>
              <a:spcAft>
                <a:spcPts val="1029"/>
              </a:spcAft>
              <a:buFont typeface="Arial" panose="020B0604020202020204" pitchFamily="34" charset="0"/>
              <a:buChar char="•"/>
            </a:pPr>
            <a:r>
              <a:rPr lang="el-GR" b="1" i="0" dirty="0">
                <a:solidFill>
                  <a:srgbClr val="404040"/>
                </a:solidFill>
                <a:effectLst/>
                <a:latin typeface="DeepSeek-CJK-patch"/>
              </a:rPr>
              <a:t>Υψηλές αποταμιεύσεις</a:t>
            </a:r>
            <a:r>
              <a:rPr lang="el-GR" b="0" i="0" dirty="0">
                <a:solidFill>
                  <a:srgbClr val="404040"/>
                </a:solidFill>
                <a:effectLst/>
                <a:latin typeface="DeepSeek-CJK-patch"/>
              </a:rPr>
              <a:t> (s ↑) και </a:t>
            </a:r>
            <a:r>
              <a:rPr lang="el-GR" b="1" i="0" dirty="0">
                <a:solidFill>
                  <a:srgbClr val="404040"/>
                </a:solidFill>
                <a:effectLst/>
                <a:latin typeface="DeepSeek-CJK-patch"/>
              </a:rPr>
              <a:t>χαμηλό ICOR</a:t>
            </a:r>
            <a:r>
              <a:rPr lang="el-GR" b="0" i="0" dirty="0">
                <a:solidFill>
                  <a:srgbClr val="404040"/>
                </a:solidFill>
                <a:effectLst/>
                <a:latin typeface="DeepSeek-CJK-patch"/>
              </a:rPr>
              <a:t> (v ↓) → Ταχεία ανάπτυξη.</a:t>
            </a:r>
          </a:p>
          <a:p>
            <a:pPr algn="l">
              <a:spcBef>
                <a:spcPts val="300"/>
              </a:spcBef>
              <a:spcAft>
                <a:spcPts val="300"/>
              </a:spcAft>
              <a:buFont typeface="Arial" panose="020B0604020202020204" pitchFamily="34" charset="0"/>
              <a:buChar char="•"/>
            </a:pPr>
            <a:r>
              <a:rPr lang="el-GR" b="1" i="0" dirty="0">
                <a:solidFill>
                  <a:srgbClr val="404040"/>
                </a:solidFill>
                <a:effectLst/>
                <a:latin typeface="DeepSeek-CJK-patch"/>
              </a:rPr>
              <a:t>Κρίσιμοι Θεσμοί:</a:t>
            </a:r>
            <a:endParaRPr lang="el-GR" b="0" i="0" dirty="0">
              <a:solidFill>
                <a:srgbClr val="404040"/>
              </a:solidFill>
              <a:effectLst/>
              <a:latin typeface="DeepSeek-CJK-patch"/>
            </a:endParaRPr>
          </a:p>
          <a:p>
            <a:pPr marL="742950" lvl="1" indent="-285750" algn="l">
              <a:spcBef>
                <a:spcPts val="300"/>
              </a:spcBef>
              <a:spcAft>
                <a:spcPts val="1029"/>
              </a:spcAft>
              <a:buFont typeface="Arial" panose="020B0604020202020204" pitchFamily="34" charset="0"/>
              <a:buChar char="•"/>
            </a:pPr>
            <a:r>
              <a:rPr lang="el-GR" b="0" i="0" dirty="0">
                <a:solidFill>
                  <a:srgbClr val="404040"/>
                </a:solidFill>
                <a:effectLst/>
                <a:latin typeface="DeepSeek-CJK-patch"/>
              </a:rPr>
              <a:t>Κυβερνητικές πολιτικές βιομηχαν</a:t>
            </a:r>
            <a:r>
              <a:rPr lang="el-GR" dirty="0">
                <a:solidFill>
                  <a:srgbClr val="404040"/>
                </a:solidFill>
                <a:latin typeface="DeepSeek-CJK-patch"/>
              </a:rPr>
              <a:t>ο</a:t>
            </a:r>
            <a:r>
              <a:rPr lang="el-GR" b="0" i="0" dirty="0">
                <a:solidFill>
                  <a:srgbClr val="404040"/>
                </a:solidFill>
                <a:effectLst/>
                <a:latin typeface="DeepSeek-CJK-patch"/>
              </a:rPr>
              <a:t>ποίησης.</a:t>
            </a:r>
          </a:p>
          <a:p>
            <a:pPr marL="742950" lvl="1" indent="-285750" algn="l">
              <a:spcBef>
                <a:spcPts val="300"/>
              </a:spcBef>
              <a:spcAft>
                <a:spcPts val="1029"/>
              </a:spcAft>
              <a:buFont typeface="Arial" panose="020B0604020202020204" pitchFamily="34" charset="0"/>
              <a:buChar char="•"/>
            </a:pPr>
            <a:r>
              <a:rPr lang="el-GR" b="0" i="0" dirty="0">
                <a:solidFill>
                  <a:srgbClr val="404040"/>
                </a:solidFill>
                <a:effectLst/>
                <a:latin typeface="DeepSeek-CJK-patch"/>
              </a:rPr>
              <a:t>Εταιρικές δομές (π.χ., συστήματα εργασίας για όλη τη ζωή).</a:t>
            </a:r>
          </a:p>
          <a:p>
            <a:pPr algn="l">
              <a:spcBef>
                <a:spcPts val="1029"/>
              </a:spcBef>
              <a:spcAft>
                <a:spcPts val="1029"/>
              </a:spcAft>
              <a:buNone/>
            </a:pPr>
            <a:r>
              <a:rPr lang="el-GR" b="1" i="0" dirty="0">
                <a:solidFill>
                  <a:srgbClr val="404040"/>
                </a:solidFill>
                <a:effectLst/>
                <a:latin typeface="DeepSeek-CJK-patch"/>
              </a:rPr>
              <a:t>Αποτυχίες (Σοβιετική Ένωση, Β. Κορέα):</a:t>
            </a:r>
            <a:endParaRPr lang="el-GR" b="0" i="0" dirty="0">
              <a:solidFill>
                <a:srgbClr val="404040"/>
              </a:solidFill>
              <a:effectLst/>
              <a:latin typeface="DeepSeek-CJK-patch"/>
            </a:endParaRPr>
          </a:p>
          <a:p>
            <a:pPr algn="l">
              <a:spcBef>
                <a:spcPts val="1029"/>
              </a:spcBef>
              <a:spcAft>
                <a:spcPts val="1029"/>
              </a:spcAft>
              <a:buFont typeface="Arial" panose="020B0604020202020204" pitchFamily="34" charset="0"/>
              <a:buChar char="•"/>
            </a:pPr>
            <a:r>
              <a:rPr lang="el-GR" b="0" i="0" dirty="0">
                <a:solidFill>
                  <a:srgbClr val="404040"/>
                </a:solidFill>
                <a:effectLst/>
                <a:latin typeface="DeepSeek-CJK-patch"/>
              </a:rPr>
              <a:t>Κεντρικός σχεδιασμός → Αναποτελεσματική χρήση κεφαλαίου (ICOR ↑).</a:t>
            </a:r>
          </a:p>
          <a:p>
            <a:endParaRPr lang="el-GR" dirty="0"/>
          </a:p>
        </p:txBody>
      </p:sp>
    </p:spTree>
    <p:extLst>
      <p:ext uri="{BB962C8B-B14F-4D97-AF65-F5344CB8AC3E}">
        <p14:creationId xmlns:p14="http://schemas.microsoft.com/office/powerpoint/2010/main" val="3092702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D38765-A599-F365-DC44-821164329DD6}"/>
              </a:ext>
            </a:extLst>
          </p:cNvPr>
          <p:cNvSpPr>
            <a:spLocks noGrp="1"/>
          </p:cNvSpPr>
          <p:nvPr>
            <p:ph type="title"/>
          </p:nvPr>
        </p:nvSpPr>
        <p:spPr/>
        <p:txBody>
          <a:bodyPr>
            <a:normAutofit fontScale="90000"/>
          </a:bodyPr>
          <a:lstStyle/>
          <a:p>
            <a:r>
              <a:rPr lang="el-GR" b="1" i="0" dirty="0">
                <a:solidFill>
                  <a:srgbClr val="404040"/>
                </a:solidFill>
                <a:effectLst/>
                <a:latin typeface="DeepSeek-CJK-patch"/>
              </a:rPr>
              <a:t>Σημασία Θεσμών</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40134861-E046-B01F-E567-576CE35436EA}"/>
              </a:ext>
            </a:extLst>
          </p:cNvPr>
          <p:cNvSpPr>
            <a:spLocks noGrp="1"/>
          </p:cNvSpPr>
          <p:nvPr>
            <p:ph idx="1"/>
          </p:nvPr>
        </p:nvSpPr>
        <p:spPr>
          <a:xfrm>
            <a:off x="457200" y="914400"/>
            <a:ext cx="8229600" cy="6248400"/>
          </a:xfrm>
        </p:spPr>
        <p:txBody>
          <a:bodyPr>
            <a:normAutofit lnSpcReduction="10000"/>
          </a:bodyPr>
          <a:lstStyle/>
          <a:p>
            <a:pPr algn="l">
              <a:spcBef>
                <a:spcPts val="1029"/>
              </a:spcBef>
              <a:spcAft>
                <a:spcPts val="1029"/>
              </a:spcAft>
              <a:buNone/>
            </a:pPr>
            <a:r>
              <a:rPr lang="el-GR" b="1" i="0" dirty="0">
                <a:solidFill>
                  <a:srgbClr val="404040"/>
                </a:solidFill>
                <a:effectLst/>
                <a:latin typeface="DeepSeek-CJK-patch"/>
              </a:rPr>
              <a:t>Γιατί οι θεσμοί έχουν σημασία;</a:t>
            </a:r>
            <a:endParaRPr lang="el-GR" b="0" i="0" dirty="0">
              <a:solidFill>
                <a:srgbClr val="404040"/>
              </a:solidFill>
              <a:effectLst/>
              <a:latin typeface="DeepSeek-CJK-patch"/>
            </a:endParaRPr>
          </a:p>
          <a:p>
            <a:pPr algn="l">
              <a:spcBef>
                <a:spcPts val="1029"/>
              </a:spcBef>
              <a:spcAft>
                <a:spcPts val="1029"/>
              </a:spcAft>
              <a:buFont typeface="Arial" panose="020B0604020202020204" pitchFamily="34" charset="0"/>
              <a:buChar char="•"/>
            </a:pPr>
            <a:r>
              <a:rPr lang="el-GR" b="0" i="0" dirty="0">
                <a:solidFill>
                  <a:srgbClr val="404040"/>
                </a:solidFill>
                <a:effectLst/>
                <a:latin typeface="DeepSeek-CJK-patch"/>
              </a:rPr>
              <a:t>Επηρεάζουν την </a:t>
            </a:r>
            <a:r>
              <a:rPr lang="el-GR" b="1" i="0" dirty="0">
                <a:solidFill>
                  <a:srgbClr val="404040"/>
                </a:solidFill>
                <a:effectLst/>
                <a:latin typeface="DeepSeek-CJK-patch"/>
              </a:rPr>
              <a:t>αποτελεσματικότητα</a:t>
            </a:r>
            <a:r>
              <a:rPr lang="el-GR" b="0" i="0" dirty="0">
                <a:solidFill>
                  <a:srgbClr val="404040"/>
                </a:solidFill>
                <a:effectLst/>
                <a:latin typeface="DeepSeek-CJK-patch"/>
              </a:rPr>
              <a:t> της συσσώρευσης κεφαλαίου (π.χ., φορολογικές πολιτικές).</a:t>
            </a:r>
          </a:p>
          <a:p>
            <a:pPr algn="l">
              <a:spcBef>
                <a:spcPts val="300"/>
              </a:spcBef>
              <a:spcAft>
                <a:spcPts val="1029"/>
              </a:spcAft>
              <a:buFont typeface="Arial" panose="020B0604020202020204" pitchFamily="34" charset="0"/>
              <a:buChar char="•"/>
            </a:pPr>
            <a:r>
              <a:rPr lang="el-GR" b="0" i="0" dirty="0">
                <a:solidFill>
                  <a:srgbClr val="404040"/>
                </a:solidFill>
                <a:effectLst/>
                <a:latin typeface="DeepSeek-CJK-patch"/>
              </a:rPr>
              <a:t>Καθορίζουν την </a:t>
            </a:r>
            <a:r>
              <a:rPr lang="el-GR" b="1" i="0" dirty="0">
                <a:solidFill>
                  <a:srgbClr val="404040"/>
                </a:solidFill>
                <a:effectLst/>
                <a:latin typeface="DeepSeek-CJK-patch"/>
              </a:rPr>
              <a:t>αποδοτικότητα</a:t>
            </a:r>
            <a:r>
              <a:rPr lang="el-GR" b="0" i="0" dirty="0">
                <a:solidFill>
                  <a:srgbClr val="404040"/>
                </a:solidFill>
                <a:effectLst/>
                <a:latin typeface="DeepSeek-CJK-patch"/>
              </a:rPr>
              <a:t> </a:t>
            </a:r>
            <a:r>
              <a:rPr lang="el-GR" dirty="0">
                <a:solidFill>
                  <a:srgbClr val="404040"/>
                </a:solidFill>
                <a:latin typeface="DeepSeek-CJK-patch"/>
              </a:rPr>
              <a:t>της </a:t>
            </a:r>
            <a:r>
              <a:rPr lang="el-GR" b="0" i="0" dirty="0">
                <a:solidFill>
                  <a:srgbClr val="404040"/>
                </a:solidFill>
                <a:effectLst/>
                <a:latin typeface="DeepSeek-CJK-patch"/>
              </a:rPr>
              <a:t>χρήσης κεφαλαίου (π.χ., δικαιοσύνη, διαφάνεια).</a:t>
            </a:r>
          </a:p>
          <a:p>
            <a:pPr algn="l">
              <a:spcBef>
                <a:spcPts val="1029"/>
              </a:spcBef>
              <a:spcAft>
                <a:spcPts val="1029"/>
              </a:spcAft>
              <a:buNone/>
            </a:pPr>
            <a:r>
              <a:rPr lang="el-GR" b="1" i="0" dirty="0">
                <a:solidFill>
                  <a:srgbClr val="404040"/>
                </a:solidFill>
                <a:effectLst/>
                <a:latin typeface="DeepSeek-CJK-patch"/>
              </a:rPr>
              <a:t>Παραδείγματα Θεσμών:</a:t>
            </a:r>
            <a:endParaRPr lang="el-GR" b="0" i="0" dirty="0">
              <a:solidFill>
                <a:srgbClr val="404040"/>
              </a:solidFill>
              <a:effectLst/>
              <a:latin typeface="DeepSeek-CJK-patch"/>
            </a:endParaRPr>
          </a:p>
          <a:p>
            <a:pPr algn="l">
              <a:spcBef>
                <a:spcPts val="1029"/>
              </a:spcBef>
              <a:spcAft>
                <a:spcPts val="1029"/>
              </a:spcAft>
              <a:buFont typeface="Arial" panose="020B0604020202020204" pitchFamily="34" charset="0"/>
              <a:buChar char="•"/>
            </a:pPr>
            <a:r>
              <a:rPr lang="el-GR" b="0" i="0" dirty="0">
                <a:solidFill>
                  <a:srgbClr val="404040"/>
                </a:solidFill>
                <a:effectLst/>
                <a:latin typeface="DeepSeek-CJK-patch"/>
              </a:rPr>
              <a:t>Χρηματοπιστωτικό σύστημα.</a:t>
            </a:r>
          </a:p>
          <a:p>
            <a:pPr algn="l">
              <a:spcBef>
                <a:spcPts val="300"/>
              </a:spcBef>
              <a:spcAft>
                <a:spcPts val="1029"/>
              </a:spcAft>
              <a:buFont typeface="Arial" panose="020B0604020202020204" pitchFamily="34" charset="0"/>
              <a:buChar char="•"/>
            </a:pPr>
            <a:r>
              <a:rPr lang="el-GR" b="0" i="0" dirty="0">
                <a:solidFill>
                  <a:srgbClr val="404040"/>
                </a:solidFill>
                <a:effectLst/>
                <a:latin typeface="DeepSeek-CJK-patch"/>
              </a:rPr>
              <a:t>Δικαίωμα ιδιοκτησίας.</a:t>
            </a:r>
          </a:p>
          <a:p>
            <a:pPr algn="l">
              <a:spcBef>
                <a:spcPts val="300"/>
              </a:spcBef>
              <a:spcAft>
                <a:spcPts val="1029"/>
              </a:spcAft>
              <a:buFont typeface="Arial" panose="020B0604020202020204" pitchFamily="34" charset="0"/>
              <a:buChar char="•"/>
            </a:pPr>
            <a:r>
              <a:rPr lang="el-GR" b="0" i="0" dirty="0">
                <a:solidFill>
                  <a:srgbClr val="404040"/>
                </a:solidFill>
                <a:effectLst/>
                <a:latin typeface="DeepSeek-CJK-patch"/>
              </a:rPr>
              <a:t>Εκπαίδευση και καινοτομία.</a:t>
            </a:r>
          </a:p>
          <a:p>
            <a:endParaRPr lang="el-GR" dirty="0"/>
          </a:p>
        </p:txBody>
      </p:sp>
    </p:spTree>
    <p:extLst>
      <p:ext uri="{BB962C8B-B14F-4D97-AF65-F5344CB8AC3E}">
        <p14:creationId xmlns:p14="http://schemas.microsoft.com/office/powerpoint/2010/main" val="815553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F1158E-1A25-053F-79D7-AF13EBD7D929}"/>
              </a:ext>
            </a:extLst>
          </p:cNvPr>
          <p:cNvSpPr>
            <a:spLocks noGrp="1"/>
          </p:cNvSpPr>
          <p:nvPr>
            <p:ph type="title"/>
          </p:nvPr>
        </p:nvSpPr>
        <p:spPr/>
        <p:txBody>
          <a:bodyPr>
            <a:normAutofit fontScale="90000"/>
          </a:bodyPr>
          <a:lstStyle/>
          <a:p>
            <a:r>
              <a:rPr lang="el-GR" b="1" i="0" dirty="0">
                <a:solidFill>
                  <a:srgbClr val="404040"/>
                </a:solidFill>
                <a:effectLst/>
                <a:latin typeface="DeepSeek-CJK-patch"/>
              </a:rPr>
              <a:t>Περιορισμοί του Μοντέλου</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F7B3E5B1-E0ED-C556-F8F6-4542121AD236}"/>
              </a:ext>
            </a:extLst>
          </p:cNvPr>
          <p:cNvSpPr>
            <a:spLocks noGrp="1"/>
          </p:cNvSpPr>
          <p:nvPr>
            <p:ph idx="1"/>
          </p:nvPr>
        </p:nvSpPr>
        <p:spPr>
          <a:xfrm>
            <a:off x="-76200" y="1166018"/>
            <a:ext cx="9448800" cy="4525963"/>
          </a:xfrm>
        </p:spPr>
        <p:txBody>
          <a:bodyPr>
            <a:noAutofit/>
          </a:bodyPr>
          <a:lstStyle/>
          <a:p>
            <a:pPr algn="l">
              <a:spcBef>
                <a:spcPts val="1029"/>
              </a:spcBef>
              <a:spcAft>
                <a:spcPts val="1029"/>
              </a:spcAft>
              <a:buFont typeface="+mj-lt"/>
              <a:buAutoNum type="arabicPeriod"/>
            </a:pPr>
            <a:r>
              <a:rPr lang="el-GR" sz="3600" b="1" i="0" dirty="0">
                <a:solidFill>
                  <a:srgbClr val="404040"/>
                </a:solidFill>
                <a:effectLst/>
                <a:latin typeface="DeepSeek-CJK-patch"/>
              </a:rPr>
              <a:t>Υποθέτει σταθερά </a:t>
            </a:r>
            <a:r>
              <a:rPr lang="el-GR" sz="3600" b="1" i="0" dirty="0">
                <a:solidFill>
                  <a:srgbClr val="404040"/>
                </a:solidFill>
                <a:effectLst/>
                <a:latin typeface="KaTeX_Main"/>
              </a:rPr>
              <a:t>s</a:t>
            </a:r>
            <a:r>
              <a:rPr lang="el-GR" sz="3600" b="1" i="0" dirty="0">
                <a:solidFill>
                  <a:srgbClr val="404040"/>
                </a:solidFill>
                <a:effectLst/>
                <a:latin typeface="DeepSeek-CJK-patch"/>
              </a:rPr>
              <a:t> και </a:t>
            </a:r>
            <a:r>
              <a:rPr lang="el-GR" sz="3600" b="1" i="0" dirty="0">
                <a:solidFill>
                  <a:srgbClr val="404040"/>
                </a:solidFill>
                <a:effectLst/>
                <a:latin typeface="KaTeX_Main"/>
              </a:rPr>
              <a:t>v</a:t>
            </a:r>
            <a:r>
              <a:rPr lang="el-GR" sz="3600" b="0" i="0" dirty="0">
                <a:solidFill>
                  <a:srgbClr val="404040"/>
                </a:solidFill>
                <a:effectLst/>
                <a:latin typeface="DeepSeek-CJK-patch"/>
              </a:rPr>
              <a:t>, αγνοώντας την τεχνολογική πρόοδο.</a:t>
            </a:r>
          </a:p>
          <a:p>
            <a:pPr algn="l">
              <a:spcBef>
                <a:spcPts val="300"/>
              </a:spcBef>
              <a:spcAft>
                <a:spcPts val="1029"/>
              </a:spcAft>
              <a:buFont typeface="+mj-lt"/>
              <a:buAutoNum type="arabicPeriod"/>
            </a:pPr>
            <a:r>
              <a:rPr lang="el-GR" sz="3600" b="1" i="0" dirty="0">
                <a:solidFill>
                  <a:srgbClr val="404040"/>
                </a:solidFill>
                <a:effectLst/>
                <a:latin typeface="DeepSeek-CJK-patch"/>
              </a:rPr>
              <a:t>Καθόλου ευελιξία</a:t>
            </a:r>
            <a:r>
              <a:rPr lang="el-GR" sz="3600" b="0" i="0" dirty="0">
                <a:solidFill>
                  <a:srgbClr val="404040"/>
                </a:solidFill>
                <a:effectLst/>
                <a:latin typeface="DeepSeek-CJK-patch"/>
              </a:rPr>
              <a:t>: Η απόκλιση από </a:t>
            </a:r>
            <a:r>
              <a:rPr lang="el-GR" sz="3600" b="0" i="0" dirty="0" err="1">
                <a:solidFill>
                  <a:srgbClr val="404040"/>
                </a:solidFill>
                <a:effectLst/>
                <a:latin typeface="KaTeX_Main"/>
              </a:rPr>
              <a:t>G</a:t>
            </a:r>
            <a:r>
              <a:rPr lang="el-GR" sz="1800" b="0" i="0" dirty="0" err="1">
                <a:solidFill>
                  <a:srgbClr val="404040"/>
                </a:solidFill>
                <a:effectLst/>
                <a:latin typeface="KaTeX_Main"/>
              </a:rPr>
              <a:t>w</a:t>
            </a:r>
            <a:r>
              <a:rPr lang="el-GR" sz="3600" b="0" i="0" dirty="0">
                <a:solidFill>
                  <a:srgbClr val="404040"/>
                </a:solidFill>
                <a:effectLst/>
                <a:latin typeface="KaTeX_Main"/>
              </a:rPr>
              <a:t>​</a:t>
            </a:r>
            <a:r>
              <a:rPr lang="el-GR" sz="3600" b="0" i="0" dirty="0">
                <a:solidFill>
                  <a:srgbClr val="404040"/>
                </a:solidFill>
                <a:effectLst/>
                <a:latin typeface="DeepSeek-CJK-patch"/>
              </a:rPr>
              <a:t> οδηγεί σε χρονική αστάθεια (π.χ., πληθωρισμός ή ύφεση).</a:t>
            </a:r>
          </a:p>
          <a:p>
            <a:pPr algn="l">
              <a:spcBef>
                <a:spcPts val="300"/>
              </a:spcBef>
              <a:spcAft>
                <a:spcPts val="1029"/>
              </a:spcAft>
              <a:buFont typeface="+mj-lt"/>
              <a:buAutoNum type="arabicPeriod"/>
            </a:pPr>
            <a:r>
              <a:rPr lang="el-GR" sz="3600" b="1" i="0" dirty="0">
                <a:solidFill>
                  <a:srgbClr val="404040"/>
                </a:solidFill>
                <a:effectLst/>
                <a:latin typeface="DeepSeek-CJK-patch"/>
              </a:rPr>
              <a:t>Αγνοεί/μειώνει τον ρόλο της ανθρώπινης εργασίας</a:t>
            </a:r>
            <a:r>
              <a:rPr lang="el-GR" sz="3600" b="0" i="0" dirty="0">
                <a:solidFill>
                  <a:srgbClr val="404040"/>
                </a:solidFill>
                <a:effectLst/>
                <a:latin typeface="DeepSeek-CJK-patch"/>
              </a:rPr>
              <a:t> και άλλων παραγωγικών συντελεστών και παραγόντων.</a:t>
            </a:r>
          </a:p>
          <a:p>
            <a:pPr>
              <a:buNone/>
            </a:pPr>
            <a:br>
              <a:rPr lang="el-GR" sz="3600" dirty="0"/>
            </a:br>
            <a:endParaRPr lang="el-GR" sz="3600" dirty="0"/>
          </a:p>
        </p:txBody>
      </p:sp>
    </p:spTree>
    <p:extLst>
      <p:ext uri="{BB962C8B-B14F-4D97-AF65-F5344CB8AC3E}">
        <p14:creationId xmlns:p14="http://schemas.microsoft.com/office/powerpoint/2010/main" val="202354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Τα κύρια θεωρητικά μοντέλα ανάπτυξης</a:t>
            </a:r>
            <a:endParaRPr dirty="0"/>
          </a:p>
        </p:txBody>
      </p:sp>
      <p:sp>
        <p:nvSpPr>
          <p:cNvPr id="3" name="Content Placeholder 2"/>
          <p:cNvSpPr>
            <a:spLocks noGrp="1"/>
          </p:cNvSpPr>
          <p:nvPr>
            <p:ph idx="1"/>
          </p:nvPr>
        </p:nvSpPr>
        <p:spPr/>
        <p:txBody>
          <a:bodyPr/>
          <a:lstStyle/>
          <a:p>
            <a:r>
              <a:rPr lang="el-GR" altLang="ko-KR" dirty="0"/>
              <a:t>Το μοντέλο </a:t>
            </a:r>
            <a:r>
              <a:rPr lang="en-US" altLang="ko-KR" b="1" dirty="0"/>
              <a:t>Harrod-Domar</a:t>
            </a:r>
            <a:endParaRPr lang="el-GR" b="1" dirty="0"/>
          </a:p>
          <a:p>
            <a:r>
              <a:rPr lang="el-GR" dirty="0"/>
              <a:t>Το </a:t>
            </a:r>
            <a:r>
              <a:rPr lang="el-GR" b="1" dirty="0"/>
              <a:t>Νεοκλασικό Μοντέλο </a:t>
            </a:r>
            <a:r>
              <a:rPr lang="el-GR" b="1" dirty="0" err="1"/>
              <a:t>Solow</a:t>
            </a:r>
            <a:endParaRPr lang="el-GR" dirty="0"/>
          </a:p>
          <a:p>
            <a:r>
              <a:rPr lang="el-GR" dirty="0"/>
              <a:t>Τα Ενδογενή Μοντέλα Ανάπτυξης (</a:t>
            </a:r>
            <a:r>
              <a:rPr lang="el-GR" dirty="0" err="1"/>
              <a:t>Romer</a:t>
            </a:r>
            <a:r>
              <a:rPr lang="el-GR" dirty="0"/>
              <a:t>, </a:t>
            </a:r>
            <a:r>
              <a:rPr lang="el-GR" dirty="0" err="1"/>
              <a:t>Lucas</a:t>
            </a:r>
            <a:r>
              <a:rPr lang="el-GR" dirty="0"/>
              <a:t>)</a:t>
            </a:r>
          </a:p>
          <a:p>
            <a:r>
              <a:rPr lang="el-GR" dirty="0"/>
              <a:t>Το Διαρθρωτικό Μοντέλο (</a:t>
            </a:r>
            <a:r>
              <a:rPr lang="el-GR" dirty="0" err="1"/>
              <a:t>Lewis</a:t>
            </a:r>
            <a:r>
              <a:rPr lang="el-GR" dirty="0"/>
              <a:t>, </a:t>
            </a:r>
            <a:r>
              <a:rPr lang="el-GR" dirty="0" err="1"/>
              <a:t>Kuznets</a:t>
            </a:r>
            <a:r>
              <a:rPr lang="el-GR" dirty="0"/>
              <a:t>)</a:t>
            </a:r>
          </a:p>
          <a:p>
            <a:r>
              <a:rPr lang="el-GR" dirty="0"/>
              <a:t>Το Μοντέλο Εξαρτημένης Ανάπτυξης</a:t>
            </a:r>
          </a:p>
          <a:p>
            <a:r>
              <a:rPr lang="el-GR" dirty="0"/>
              <a:t>Θεσμικές &amp; </a:t>
            </a:r>
            <a:r>
              <a:rPr lang="el-GR" dirty="0" err="1"/>
              <a:t>Νεο-Σμιθιανές</a:t>
            </a:r>
            <a:r>
              <a:rPr lang="el-GR" dirty="0"/>
              <a:t> προσεγγίσεις</a:t>
            </a:r>
          </a:p>
          <a:p>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0396" y="5043192"/>
            <a:ext cx="1814808" cy="1814808"/>
          </a:xfrm>
          <a:prstGeom prst="rect">
            <a:avLst/>
          </a:prstGeom>
        </p:spPr>
      </p:pic>
    </p:spTree>
    <p:extLst>
      <p:ext uri="{BB962C8B-B14F-4D97-AF65-F5344CB8AC3E}">
        <p14:creationId xmlns:p14="http://schemas.microsoft.com/office/powerpoint/2010/main" val="4135338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C1C2EA-21E3-DA35-966D-F766FC199EEF}"/>
              </a:ext>
            </a:extLst>
          </p:cNvPr>
          <p:cNvSpPr>
            <a:spLocks noGrp="1"/>
          </p:cNvSpPr>
          <p:nvPr>
            <p:ph type="title"/>
          </p:nvPr>
        </p:nvSpPr>
        <p:spPr/>
        <p:txBody>
          <a:bodyPr>
            <a:normAutofit fontScale="90000"/>
          </a:bodyPr>
          <a:lstStyle/>
          <a:p>
            <a:r>
              <a:rPr lang="el-GR" dirty="0"/>
              <a:t>Σύντομη σύγκριση Η</a:t>
            </a:r>
            <a:r>
              <a:rPr lang="de-DE" dirty="0" err="1"/>
              <a:t>arrod</a:t>
            </a:r>
            <a:r>
              <a:rPr lang="de-DE" dirty="0"/>
              <a:t> and </a:t>
            </a:r>
            <a:r>
              <a:rPr lang="de-DE" dirty="0" err="1"/>
              <a:t>Domar</a:t>
            </a:r>
            <a:endParaRPr lang="el-GR" dirty="0"/>
          </a:p>
        </p:txBody>
      </p:sp>
      <p:graphicFrame>
        <p:nvGraphicFramePr>
          <p:cNvPr id="4" name="Θέση περιεχομένου 3">
            <a:extLst>
              <a:ext uri="{FF2B5EF4-FFF2-40B4-BE49-F238E27FC236}">
                <a16:creationId xmlns:a16="http://schemas.microsoft.com/office/drawing/2014/main" id="{C800AD12-3A76-E675-6EA0-D890FBEF2D27}"/>
              </a:ext>
            </a:extLst>
          </p:cNvPr>
          <p:cNvGraphicFramePr>
            <a:graphicFrameLocks noGrp="1"/>
          </p:cNvGraphicFramePr>
          <p:nvPr>
            <p:ph idx="1"/>
            <p:extLst>
              <p:ext uri="{D42A27DB-BD31-4B8C-83A1-F6EECF244321}">
                <p14:modId xmlns:p14="http://schemas.microsoft.com/office/powerpoint/2010/main" val="6004165"/>
              </p:ext>
            </p:extLst>
          </p:nvPr>
        </p:nvGraphicFramePr>
        <p:xfrm>
          <a:off x="228600" y="2057398"/>
          <a:ext cx="8763000" cy="2209799"/>
        </p:xfrm>
        <a:graphic>
          <a:graphicData uri="http://schemas.openxmlformats.org/drawingml/2006/table">
            <a:tbl>
              <a:tblPr/>
              <a:tblGrid>
                <a:gridCol w="4561562">
                  <a:extLst>
                    <a:ext uri="{9D8B030D-6E8A-4147-A177-3AD203B41FA5}">
                      <a16:colId xmlns:a16="http://schemas.microsoft.com/office/drawing/2014/main" val="2478494664"/>
                    </a:ext>
                  </a:extLst>
                </a:gridCol>
                <a:gridCol w="4201438">
                  <a:extLst>
                    <a:ext uri="{9D8B030D-6E8A-4147-A177-3AD203B41FA5}">
                      <a16:colId xmlns:a16="http://schemas.microsoft.com/office/drawing/2014/main" val="4221347180"/>
                    </a:ext>
                  </a:extLst>
                </a:gridCol>
              </a:tblGrid>
              <a:tr h="606611">
                <a:tc>
                  <a:txBody>
                    <a:bodyPr/>
                    <a:lstStyle/>
                    <a:p>
                      <a:pPr algn="l"/>
                      <a:r>
                        <a:rPr lang="en-US" b="1" dirty="0">
                          <a:solidFill>
                            <a:srgbClr val="404040"/>
                          </a:solidFill>
                          <a:effectLst/>
                        </a:rPr>
                        <a:t>Harrod</a:t>
                      </a:r>
                    </a:p>
                  </a:txBody>
                  <a:tcPr marR="76200" marT="76200" marB="76200" anchor="ctr">
                    <a:lnL>
                      <a:noFill/>
                    </a:lnL>
                    <a:lnR>
                      <a:noFill/>
                    </a:lnR>
                    <a:lnT>
                      <a:noFill/>
                    </a:lnT>
                    <a:lnB w="6096" cap="flat" cmpd="sng" algn="ctr">
                      <a:solidFill>
                        <a:srgbClr val="BBBBBB"/>
                      </a:solidFill>
                      <a:prstDash val="solid"/>
                      <a:round/>
                      <a:headEnd type="none" w="med" len="med"/>
                      <a:tailEnd type="none" w="med" len="med"/>
                    </a:lnB>
                    <a:solidFill>
                      <a:srgbClr val="FFFFFF"/>
                    </a:solidFill>
                  </a:tcPr>
                </a:tc>
                <a:tc>
                  <a:txBody>
                    <a:bodyPr/>
                    <a:lstStyle/>
                    <a:p>
                      <a:pPr algn="l"/>
                      <a:r>
                        <a:rPr lang="en-US" b="1" dirty="0">
                          <a:solidFill>
                            <a:srgbClr val="404040"/>
                          </a:solidFill>
                          <a:effectLst/>
                        </a:rPr>
                        <a:t>Domar</a:t>
                      </a:r>
                    </a:p>
                  </a:txBody>
                  <a:tcPr marL="76200" marR="76200" marT="76200" marB="76200" anchor="ctr">
                    <a:lnL>
                      <a:noFill/>
                    </a:lnL>
                    <a:lnR>
                      <a:noFill/>
                    </a:lnR>
                    <a:lnT>
                      <a:noFill/>
                    </a:lnT>
                    <a:lnB w="6096" cap="flat" cmpd="sng" algn="ctr">
                      <a:solidFill>
                        <a:srgbClr val="BBBBBB"/>
                      </a:solidFill>
                      <a:prstDash val="solid"/>
                      <a:round/>
                      <a:headEnd type="none" w="med" len="med"/>
                      <a:tailEnd type="none" w="med" len="med"/>
                    </a:lnB>
                    <a:solidFill>
                      <a:srgbClr val="FFFFFF"/>
                    </a:solidFill>
                  </a:tcPr>
                </a:tc>
                <a:extLst>
                  <a:ext uri="{0D108BD9-81ED-4DB2-BD59-A6C34878D82A}">
                    <a16:rowId xmlns:a16="http://schemas.microsoft.com/office/drawing/2014/main" val="124785284"/>
                  </a:ext>
                </a:extLst>
              </a:tr>
              <a:tr h="996577">
                <a:tc>
                  <a:txBody>
                    <a:bodyPr/>
                    <a:lstStyle/>
                    <a:p>
                      <a:r>
                        <a:rPr lang="el-GR" dirty="0">
                          <a:effectLst/>
                        </a:rPr>
                        <a:t>Εστιάζει στην </a:t>
                      </a:r>
                      <a:r>
                        <a:rPr lang="el-GR" b="1" dirty="0">
                          <a:effectLst/>
                        </a:rPr>
                        <a:t>ισορροπία αποταμιεύσεων-επενδύσεων</a:t>
                      </a:r>
                      <a:endParaRPr lang="el-GR" dirty="0">
                        <a:effectLst/>
                      </a:endParaRPr>
                    </a:p>
                  </a:txBody>
                  <a:tcPr marR="76200" marT="76200" marB="76200" anchor="ctr">
                    <a:lnL>
                      <a:noFill/>
                    </a:lnL>
                    <a:lnR>
                      <a:noFill/>
                    </a:lnR>
                    <a:lnT w="6096" cap="flat" cmpd="sng" algn="ctr">
                      <a:solidFill>
                        <a:srgbClr val="BBBBBB"/>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tc>
                  <a:txBody>
                    <a:bodyPr/>
                    <a:lstStyle/>
                    <a:p>
                      <a:r>
                        <a:rPr lang="el-GR">
                          <a:effectLst/>
                        </a:rPr>
                        <a:t>Επισημαίνει τη </a:t>
                      </a:r>
                      <a:r>
                        <a:rPr lang="el-GR" b="1">
                          <a:effectLst/>
                        </a:rPr>
                        <a:t>δυαδική επίδραση της επένδυσης</a:t>
                      </a:r>
                      <a:r>
                        <a:rPr lang="el-GR">
                          <a:effectLst/>
                        </a:rPr>
                        <a:t> (ζήτηση &amp; προσφορά)</a:t>
                      </a:r>
                    </a:p>
                  </a:txBody>
                  <a:tcPr marL="76200" marR="76200" marT="76200" marB="76200" anchor="ctr">
                    <a:lnL>
                      <a:noFill/>
                    </a:lnL>
                    <a:lnR>
                      <a:noFill/>
                    </a:lnR>
                    <a:lnT w="6096" cap="flat" cmpd="sng" algn="ctr">
                      <a:solidFill>
                        <a:srgbClr val="BBBBBB"/>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356154784"/>
                  </a:ext>
                </a:extLst>
              </a:tr>
              <a:tr h="606611">
                <a:tc>
                  <a:txBody>
                    <a:bodyPr/>
                    <a:lstStyle/>
                    <a:p>
                      <a:r>
                        <a:rPr lang="el-GR">
                          <a:effectLst/>
                        </a:rPr>
                        <a:t>Χρησιμοποιεί </a:t>
                      </a:r>
                      <a:r>
                        <a:rPr lang="el-GR" b="1">
                          <a:effectLst/>
                        </a:rPr>
                        <a:t>τρεις ρυθμούς ανάπτυξης</a:t>
                      </a:r>
                      <a:endParaRPr lang="el-GR">
                        <a:effectLst/>
                      </a:endParaRPr>
                    </a:p>
                  </a:txBody>
                  <a:tcPr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tc>
                  <a:txBody>
                    <a:bodyPr/>
                    <a:lstStyle/>
                    <a:p>
                      <a:r>
                        <a:rPr lang="el-GR" dirty="0">
                          <a:effectLst/>
                        </a:rPr>
                        <a:t>Βασίζεται σε </a:t>
                      </a:r>
                      <a:r>
                        <a:rPr lang="el-GR" b="1" dirty="0">
                          <a:effectLst/>
                        </a:rPr>
                        <a:t>έναν ρυθμό (</a:t>
                      </a:r>
                      <a:r>
                        <a:rPr lang="el-GR" b="1" dirty="0" err="1">
                          <a:effectLst/>
                          <a:latin typeface="KaTeX_Main"/>
                        </a:rPr>
                        <a:t>ασ</a:t>
                      </a:r>
                      <a:r>
                        <a:rPr lang="el-GR" b="1" dirty="0">
                          <a:effectLst/>
                        </a:rPr>
                        <a:t>)</a:t>
                      </a:r>
                      <a:endParaRPr lang="el-GR" dirty="0">
                        <a:effectLst/>
                      </a:endParaRPr>
                    </a:p>
                  </a:txBody>
                  <a:tcPr marL="76200"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503216623"/>
                  </a:ext>
                </a:extLst>
              </a:tr>
            </a:tbl>
          </a:graphicData>
        </a:graphic>
      </p:graphicFrame>
      <p:sp>
        <p:nvSpPr>
          <p:cNvPr id="5" name="Rectangle 1">
            <a:extLst>
              <a:ext uri="{FF2B5EF4-FFF2-40B4-BE49-F238E27FC236}">
                <a16:creationId xmlns:a16="http://schemas.microsoft.com/office/drawing/2014/main" id="{5A08E044-389C-7229-2ADF-7D34F07A249E}"/>
              </a:ext>
            </a:extLst>
          </p:cNvPr>
          <p:cNvSpPr>
            <a:spLocks noChangeArrowheads="1"/>
          </p:cNvSpPr>
          <p:nvPr/>
        </p:nvSpPr>
        <p:spPr bwMode="auto">
          <a:xfrm>
            <a:off x="-76200" y="-102854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altLang="el-GR" sz="1800" b="0" i="0" u="none" strike="noStrike" cap="none" normalizeH="0" baseline="0">
                <a:ln>
                  <a:noFill/>
                </a:ln>
                <a:solidFill>
                  <a:schemeClr val="tx1"/>
                </a:solidFill>
                <a:effectLst/>
                <a:latin typeface="Arial" panose="020B0604020202020204" pitchFamily="34" charset="0"/>
              </a:rPr>
            </a:br>
            <a:endParaRPr kumimoji="0" lang="el-GR" altLang="el-G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89069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7448A5-E24B-B2AE-311E-F33E2CA9DA69}"/>
              </a:ext>
            </a:extLst>
          </p:cNvPr>
          <p:cNvSpPr>
            <a:spLocks noGrp="1"/>
          </p:cNvSpPr>
          <p:nvPr>
            <p:ph type="title"/>
          </p:nvPr>
        </p:nvSpPr>
        <p:spPr>
          <a:xfrm>
            <a:off x="457200" y="381000"/>
            <a:ext cx="8229600" cy="1143000"/>
          </a:xfrm>
        </p:spPr>
        <p:txBody>
          <a:bodyPr>
            <a:normAutofit fontScale="90000"/>
          </a:bodyPr>
          <a:lstStyle/>
          <a:p>
            <a:r>
              <a:rPr lang="el-GR" b="1" i="0" dirty="0">
                <a:solidFill>
                  <a:srgbClr val="404040"/>
                </a:solidFill>
                <a:effectLst/>
                <a:latin typeface="DeepSeek-CJK-patch"/>
              </a:rPr>
              <a:t>Το "</a:t>
            </a:r>
            <a:r>
              <a:rPr lang="el-GR" b="1" i="0" dirty="0" err="1">
                <a:solidFill>
                  <a:srgbClr val="404040"/>
                </a:solidFill>
                <a:effectLst/>
                <a:latin typeface="DeepSeek-CJK-patch"/>
              </a:rPr>
              <a:t>ασ</a:t>
            </a:r>
            <a:r>
              <a:rPr lang="el-GR" b="1" i="0" dirty="0">
                <a:solidFill>
                  <a:srgbClr val="404040"/>
                </a:solidFill>
                <a:effectLst/>
                <a:latin typeface="DeepSeek-CJK-patch"/>
              </a:rPr>
              <a:t>" (</a:t>
            </a:r>
            <a:r>
              <a:rPr lang="el-GR" b="1" i="0" dirty="0" err="1">
                <a:solidFill>
                  <a:srgbClr val="404040"/>
                </a:solidFill>
                <a:effectLst/>
                <a:latin typeface="KaTeX_Main"/>
              </a:rPr>
              <a:t>ασ</a:t>
            </a:r>
            <a:r>
              <a:rPr lang="el-GR" b="1" i="0" dirty="0">
                <a:solidFill>
                  <a:srgbClr val="404040"/>
                </a:solidFill>
                <a:effectLst/>
                <a:latin typeface="DeepSeek-CJK-patch"/>
              </a:rPr>
              <a:t>) του ρυθμού ανάπτυξης (</a:t>
            </a:r>
            <a:r>
              <a:rPr lang="el-GR" b="1" i="0" dirty="0" err="1">
                <a:solidFill>
                  <a:srgbClr val="404040"/>
                </a:solidFill>
                <a:effectLst/>
                <a:latin typeface="DeepSeek-CJK-patch"/>
              </a:rPr>
              <a:t>Domar</a:t>
            </a:r>
            <a:r>
              <a:rPr lang="el-GR" b="1" i="0" dirty="0">
                <a:solidFill>
                  <a:srgbClr val="404040"/>
                </a:solidFill>
                <a:effectLst/>
                <a:latin typeface="DeepSeek-CJK-patch"/>
              </a:rPr>
              <a:t>)</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222ADE00-7E91-D3AA-F908-B6244408034A}"/>
              </a:ext>
            </a:extLst>
          </p:cNvPr>
          <p:cNvSpPr>
            <a:spLocks noGrp="1"/>
          </p:cNvSpPr>
          <p:nvPr>
            <p:ph idx="1"/>
          </p:nvPr>
        </p:nvSpPr>
        <p:spPr>
          <a:xfrm>
            <a:off x="18535" y="1371600"/>
            <a:ext cx="9144000" cy="5943600"/>
          </a:xfrm>
        </p:spPr>
        <p:txBody>
          <a:bodyPr>
            <a:normAutofit fontScale="85000" lnSpcReduction="10000"/>
          </a:bodyPr>
          <a:lstStyle/>
          <a:p>
            <a:pPr algn="l">
              <a:spcBef>
                <a:spcPts val="1029"/>
              </a:spcBef>
              <a:spcAft>
                <a:spcPts val="1029"/>
              </a:spcAft>
              <a:buNone/>
            </a:pPr>
            <a:r>
              <a:rPr lang="el-GR" b="0" i="0" dirty="0">
                <a:solidFill>
                  <a:srgbClr val="404040"/>
                </a:solidFill>
                <a:effectLst/>
                <a:latin typeface="DeepSeek-CJK-patch"/>
              </a:rPr>
              <a:t>Στο μοντέλο </a:t>
            </a:r>
            <a:r>
              <a:rPr lang="el-GR" b="1" i="0" dirty="0" err="1">
                <a:solidFill>
                  <a:srgbClr val="404040"/>
                </a:solidFill>
                <a:effectLst/>
                <a:latin typeface="DeepSeek-CJK-patch"/>
              </a:rPr>
              <a:t>Domar</a:t>
            </a:r>
            <a:r>
              <a:rPr lang="el-GR" b="0" i="0" dirty="0">
                <a:solidFill>
                  <a:srgbClr val="404040"/>
                </a:solidFill>
                <a:effectLst/>
                <a:latin typeface="DeepSeek-CJK-patch"/>
              </a:rPr>
              <a:t>, ο ρυθμός ανάπτυξης (</a:t>
            </a:r>
            <a:r>
              <a:rPr lang="el-GR" b="0" i="0" dirty="0">
                <a:solidFill>
                  <a:srgbClr val="404040"/>
                </a:solidFill>
                <a:effectLst/>
                <a:latin typeface="KaTeX_Main"/>
              </a:rPr>
              <a:t>ΔY/Υ​</a:t>
            </a:r>
            <a:r>
              <a:rPr lang="el-GR" b="0" i="0" dirty="0">
                <a:solidFill>
                  <a:srgbClr val="404040"/>
                </a:solidFill>
                <a:effectLst/>
                <a:latin typeface="DeepSeek-CJK-patch"/>
              </a:rPr>
              <a:t>) εξαρτάται από:</a:t>
            </a:r>
          </a:p>
          <a:p>
            <a:pPr algn="l">
              <a:spcBef>
                <a:spcPts val="1029"/>
              </a:spcBef>
              <a:spcAft>
                <a:spcPts val="1029"/>
              </a:spcAft>
              <a:buFont typeface="Arial" panose="020B0604020202020204" pitchFamily="34" charset="0"/>
              <a:buChar char="•"/>
            </a:pPr>
            <a:r>
              <a:rPr lang="el-GR" b="1" i="0" dirty="0">
                <a:solidFill>
                  <a:srgbClr val="404040"/>
                </a:solidFill>
                <a:effectLst/>
                <a:latin typeface="KaTeX_Main"/>
              </a:rPr>
              <a:t>α</a:t>
            </a:r>
            <a:r>
              <a:rPr lang="el-GR" b="0" i="0" dirty="0">
                <a:solidFill>
                  <a:srgbClr val="404040"/>
                </a:solidFill>
                <a:effectLst/>
                <a:latin typeface="DeepSeek-CJK-patch"/>
              </a:rPr>
              <a:t> (Alpha): </a:t>
            </a:r>
            <a:r>
              <a:rPr lang="el-GR" b="1" i="0" dirty="0">
                <a:solidFill>
                  <a:srgbClr val="404040"/>
                </a:solidFill>
                <a:effectLst/>
                <a:latin typeface="DeepSeek-CJK-patch"/>
              </a:rPr>
              <a:t>Οριακή ροπή προς αποταμίευση</a:t>
            </a:r>
            <a:r>
              <a:rPr lang="el-GR" b="0" i="0" dirty="0">
                <a:solidFill>
                  <a:srgbClr val="404040"/>
                </a:solidFill>
                <a:effectLst/>
                <a:latin typeface="DeepSeek-CJK-patch"/>
              </a:rPr>
              <a:t> (</a:t>
            </a:r>
            <a:r>
              <a:rPr lang="el-GR" b="0" i="0" dirty="0" err="1">
                <a:solidFill>
                  <a:srgbClr val="404040"/>
                </a:solidFill>
                <a:effectLst/>
                <a:latin typeface="DeepSeek-CJK-patch"/>
              </a:rPr>
              <a:t>Marginal</a:t>
            </a:r>
            <a:r>
              <a:rPr lang="el-GR" b="0" i="0" dirty="0">
                <a:solidFill>
                  <a:srgbClr val="404040"/>
                </a:solidFill>
                <a:effectLst/>
                <a:latin typeface="DeepSeek-CJK-patch"/>
              </a:rPr>
              <a:t> </a:t>
            </a:r>
            <a:r>
              <a:rPr lang="el-GR" b="0" i="0" dirty="0" err="1">
                <a:solidFill>
                  <a:srgbClr val="404040"/>
                </a:solidFill>
                <a:effectLst/>
                <a:latin typeface="DeepSeek-CJK-patch"/>
              </a:rPr>
              <a:t>Propensity</a:t>
            </a:r>
            <a:r>
              <a:rPr lang="el-GR" b="0" i="0" dirty="0">
                <a:solidFill>
                  <a:srgbClr val="404040"/>
                </a:solidFill>
                <a:effectLst/>
                <a:latin typeface="DeepSeek-CJK-patch"/>
              </a:rPr>
              <a:t> </a:t>
            </a:r>
            <a:r>
              <a:rPr lang="el-GR" b="0" i="0" dirty="0" err="1">
                <a:solidFill>
                  <a:srgbClr val="404040"/>
                </a:solidFill>
                <a:effectLst/>
                <a:latin typeface="DeepSeek-CJK-patch"/>
              </a:rPr>
              <a:t>to</a:t>
            </a:r>
            <a:r>
              <a:rPr lang="el-GR" b="0" i="0" dirty="0">
                <a:solidFill>
                  <a:srgbClr val="404040"/>
                </a:solidFill>
                <a:effectLst/>
                <a:latin typeface="DeepSeek-CJK-patch"/>
              </a:rPr>
              <a:t> </a:t>
            </a:r>
            <a:r>
              <a:rPr lang="el-GR" b="0" i="0" dirty="0" err="1">
                <a:solidFill>
                  <a:srgbClr val="404040"/>
                </a:solidFill>
                <a:effectLst/>
                <a:latin typeface="DeepSeek-CJK-patch"/>
              </a:rPr>
              <a:t>Save</a:t>
            </a:r>
            <a:r>
              <a:rPr lang="el-GR" b="0" i="0" dirty="0">
                <a:solidFill>
                  <a:srgbClr val="404040"/>
                </a:solidFill>
                <a:effectLst/>
                <a:latin typeface="DeepSeek-CJK-patch"/>
              </a:rPr>
              <a:t>, </a:t>
            </a:r>
            <a:r>
              <a:rPr lang="el-GR" b="0" i="0" dirty="0">
                <a:solidFill>
                  <a:srgbClr val="404040"/>
                </a:solidFill>
                <a:effectLst/>
                <a:latin typeface="KaTeX_Main"/>
              </a:rPr>
              <a:t>ΔS/ΔY​</a:t>
            </a:r>
            <a:r>
              <a:rPr lang="el-GR" b="0" i="0" dirty="0">
                <a:solidFill>
                  <a:srgbClr val="404040"/>
                </a:solidFill>
                <a:effectLst/>
                <a:latin typeface="DeepSeek-CJK-patch"/>
              </a:rPr>
              <a:t>).</a:t>
            </a:r>
          </a:p>
          <a:p>
            <a:pPr algn="l">
              <a:spcBef>
                <a:spcPts val="300"/>
              </a:spcBef>
              <a:spcAft>
                <a:spcPts val="1029"/>
              </a:spcAft>
              <a:buFont typeface="Arial" panose="020B0604020202020204" pitchFamily="34" charset="0"/>
              <a:buChar char="•"/>
            </a:pPr>
            <a:r>
              <a:rPr lang="el-GR" b="1" i="0" dirty="0">
                <a:solidFill>
                  <a:srgbClr val="404040"/>
                </a:solidFill>
                <a:effectLst/>
                <a:latin typeface="KaTeX_Main"/>
              </a:rPr>
              <a:t>σ</a:t>
            </a:r>
            <a:r>
              <a:rPr lang="el-GR" b="0" i="0" dirty="0">
                <a:solidFill>
                  <a:srgbClr val="404040"/>
                </a:solidFill>
                <a:effectLst/>
                <a:latin typeface="DeepSeek-CJK-patch"/>
              </a:rPr>
              <a:t> (</a:t>
            </a:r>
            <a:r>
              <a:rPr lang="el-GR" b="0" i="0" dirty="0" err="1">
                <a:solidFill>
                  <a:srgbClr val="404040"/>
                </a:solidFill>
                <a:effectLst/>
                <a:latin typeface="DeepSeek-CJK-patch"/>
              </a:rPr>
              <a:t>Sigma</a:t>
            </a:r>
            <a:r>
              <a:rPr lang="el-GR" b="0" i="0" dirty="0">
                <a:solidFill>
                  <a:srgbClr val="404040"/>
                </a:solidFill>
                <a:effectLst/>
                <a:latin typeface="DeepSeek-CJK-patch"/>
              </a:rPr>
              <a:t>): </a:t>
            </a:r>
            <a:r>
              <a:rPr lang="el-GR" b="1" i="0" dirty="0">
                <a:solidFill>
                  <a:srgbClr val="404040"/>
                </a:solidFill>
                <a:effectLst/>
                <a:latin typeface="DeepSeek-CJK-patch"/>
              </a:rPr>
              <a:t>Παραγωγικότητα του κεφαλαίου</a:t>
            </a:r>
            <a:r>
              <a:rPr lang="el-GR" b="0" i="0" dirty="0">
                <a:solidFill>
                  <a:srgbClr val="404040"/>
                </a:solidFill>
                <a:effectLst/>
                <a:latin typeface="DeepSeek-CJK-patch"/>
              </a:rPr>
              <a:t> (απόδοση ανά μονάδα κεφαλαίου).</a:t>
            </a:r>
          </a:p>
          <a:p>
            <a:pPr algn="l">
              <a:spcBef>
                <a:spcPts val="1372"/>
              </a:spcBef>
              <a:spcAft>
                <a:spcPts val="1029"/>
              </a:spcAft>
              <a:buNone/>
            </a:pPr>
            <a:r>
              <a:rPr lang="el-GR" b="1" i="0" dirty="0">
                <a:solidFill>
                  <a:srgbClr val="404040"/>
                </a:solidFill>
                <a:effectLst/>
                <a:latin typeface="DeepSeek-CJK-patch"/>
              </a:rPr>
              <a:t>Μαθηματική Έκφραση: </a:t>
            </a:r>
            <a:r>
              <a:rPr lang="el-GR" b="0" i="0" dirty="0">
                <a:solidFill>
                  <a:srgbClr val="404040"/>
                </a:solidFill>
                <a:effectLst/>
                <a:latin typeface="KaTeX_Main"/>
              </a:rPr>
              <a:t>ΔY/Y=</a:t>
            </a:r>
            <a:r>
              <a:rPr lang="el-GR" b="0" i="0" dirty="0" err="1">
                <a:solidFill>
                  <a:srgbClr val="404040"/>
                </a:solidFill>
                <a:effectLst/>
                <a:latin typeface="KaTeX_Main"/>
              </a:rPr>
              <a:t>α⋅σ</a:t>
            </a:r>
            <a:endParaRPr lang="el-GR" b="0" i="1" dirty="0">
              <a:solidFill>
                <a:srgbClr val="404040"/>
              </a:solidFill>
              <a:effectLst/>
              <a:latin typeface="KaTeX_Math"/>
            </a:endParaRPr>
          </a:p>
          <a:p>
            <a:pPr algn="l">
              <a:spcBef>
                <a:spcPts val="1372"/>
              </a:spcBef>
              <a:spcAft>
                <a:spcPts val="1029"/>
              </a:spcAft>
              <a:buNone/>
            </a:pPr>
            <a:r>
              <a:rPr lang="el-GR" b="1" i="0" dirty="0">
                <a:solidFill>
                  <a:srgbClr val="404040"/>
                </a:solidFill>
                <a:effectLst/>
                <a:latin typeface="DeepSeek-CJK-patch"/>
              </a:rPr>
              <a:t>Ερμηνεία:</a:t>
            </a:r>
            <a:endParaRPr lang="el-GR" b="0" i="0" dirty="0">
              <a:solidFill>
                <a:srgbClr val="404040"/>
              </a:solidFill>
              <a:effectLst/>
              <a:latin typeface="DeepSeek-CJK-patch"/>
            </a:endParaRPr>
          </a:p>
          <a:p>
            <a:pPr algn="l">
              <a:spcBef>
                <a:spcPts val="1029"/>
              </a:spcBef>
              <a:spcAft>
                <a:spcPts val="1029"/>
              </a:spcAft>
              <a:buFont typeface="Arial" panose="020B0604020202020204" pitchFamily="34" charset="0"/>
              <a:buChar char="•"/>
            </a:pPr>
            <a:r>
              <a:rPr lang="el-GR" b="1" i="0" dirty="0">
                <a:solidFill>
                  <a:srgbClr val="404040"/>
                </a:solidFill>
                <a:effectLst/>
                <a:latin typeface="KaTeX_Main"/>
              </a:rPr>
              <a:t>α</a:t>
            </a:r>
            <a:r>
              <a:rPr lang="el-GR" b="0" i="0" dirty="0">
                <a:solidFill>
                  <a:srgbClr val="404040"/>
                </a:solidFill>
                <a:effectLst/>
                <a:latin typeface="DeepSeek-CJK-patch"/>
              </a:rPr>
              <a:t> (Αποταμιεύσεις): Όσο μεγαλύτερο το </a:t>
            </a:r>
            <a:r>
              <a:rPr lang="el-GR" b="0" i="0" dirty="0">
                <a:solidFill>
                  <a:srgbClr val="404040"/>
                </a:solidFill>
                <a:effectLst/>
                <a:latin typeface="KaTeX_Main"/>
              </a:rPr>
              <a:t>α</a:t>
            </a:r>
            <a:r>
              <a:rPr lang="el-GR" b="0" i="0" dirty="0">
                <a:solidFill>
                  <a:srgbClr val="404040"/>
                </a:solidFill>
                <a:effectLst/>
                <a:latin typeface="DeepSeek-CJK-patch"/>
              </a:rPr>
              <a:t>, τόσο περισσότερες επενδύσεις χρηματοδοτούνται.</a:t>
            </a:r>
          </a:p>
          <a:p>
            <a:pPr algn="l">
              <a:spcBef>
                <a:spcPts val="300"/>
              </a:spcBef>
              <a:spcAft>
                <a:spcPts val="1029"/>
              </a:spcAft>
              <a:buFont typeface="Arial" panose="020B0604020202020204" pitchFamily="34" charset="0"/>
              <a:buChar char="•"/>
            </a:pPr>
            <a:r>
              <a:rPr lang="el-GR" b="1" i="0" dirty="0">
                <a:solidFill>
                  <a:srgbClr val="404040"/>
                </a:solidFill>
                <a:effectLst/>
                <a:latin typeface="KaTeX_Main"/>
              </a:rPr>
              <a:t>σ</a:t>
            </a:r>
            <a:r>
              <a:rPr lang="el-GR" b="0" i="0" dirty="0">
                <a:solidFill>
                  <a:srgbClr val="404040"/>
                </a:solidFill>
                <a:effectLst/>
                <a:latin typeface="DeepSeek-CJK-patch"/>
              </a:rPr>
              <a:t> (Αποδοτικότητα): Όσο υψηλότερη η παραγωγικότητα του κεφαλαίου, τόσο μεγαλύτερη η ανάπτυξη.</a:t>
            </a:r>
          </a:p>
          <a:p>
            <a:endParaRPr lang="el-GR" dirty="0"/>
          </a:p>
        </p:txBody>
      </p:sp>
    </p:spTree>
    <p:extLst>
      <p:ext uri="{BB962C8B-B14F-4D97-AF65-F5344CB8AC3E}">
        <p14:creationId xmlns:p14="http://schemas.microsoft.com/office/powerpoint/2010/main" val="3746141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50F563-FF20-E418-4DA2-CFA7AE4A6B21}"/>
              </a:ext>
            </a:extLst>
          </p:cNvPr>
          <p:cNvSpPr>
            <a:spLocks noGrp="1"/>
          </p:cNvSpPr>
          <p:nvPr>
            <p:ph type="title"/>
          </p:nvPr>
        </p:nvSpPr>
        <p:spPr>
          <a:xfrm>
            <a:off x="457200" y="274638"/>
            <a:ext cx="8534400" cy="1143000"/>
          </a:xfrm>
        </p:spPr>
        <p:txBody>
          <a:bodyPr>
            <a:normAutofit fontScale="90000"/>
          </a:bodyPr>
          <a:lstStyle/>
          <a:p>
            <a:r>
              <a:rPr lang="el-GR" b="0" i="0" dirty="0">
                <a:solidFill>
                  <a:srgbClr val="404040"/>
                </a:solidFill>
                <a:effectLst/>
                <a:latin typeface="DeepSeek-CJK-patch"/>
              </a:rPr>
              <a:t>Ο ρυθμός ανάπτυξης (</a:t>
            </a:r>
            <a:r>
              <a:rPr lang="el-GR" b="0" i="0" dirty="0">
                <a:solidFill>
                  <a:srgbClr val="404040"/>
                </a:solidFill>
                <a:effectLst/>
                <a:latin typeface="KaTeX_Main"/>
              </a:rPr>
              <a:t>ΔY/Υ​</a:t>
            </a:r>
            <a:r>
              <a:rPr lang="el-GR" b="0" i="0" dirty="0">
                <a:solidFill>
                  <a:srgbClr val="404040"/>
                </a:solidFill>
                <a:effectLst/>
                <a:latin typeface="DeepSeek-CJK-patch"/>
              </a:rPr>
              <a:t>) στο </a:t>
            </a:r>
            <a:r>
              <a:rPr lang="el-GR" b="1" i="0" dirty="0" err="1">
                <a:solidFill>
                  <a:srgbClr val="404040"/>
                </a:solidFill>
                <a:effectLst/>
                <a:latin typeface="DeepSeek-CJK-patch"/>
              </a:rPr>
              <a:t>Domar</a:t>
            </a:r>
            <a:r>
              <a:rPr lang="el-GR" b="0" i="0" dirty="0">
                <a:solidFill>
                  <a:srgbClr val="404040"/>
                </a:solidFill>
                <a:effectLst/>
                <a:latin typeface="DeepSeek-CJK-patch"/>
              </a:rPr>
              <a:t> </a:t>
            </a:r>
            <a:r>
              <a:rPr lang="el-GR" b="0" i="0" dirty="0">
                <a:solidFill>
                  <a:srgbClr val="404040"/>
                </a:solidFill>
                <a:effectLst/>
                <a:latin typeface="KaTeX_Main"/>
              </a:rPr>
              <a:t>ΔY/Y=</a:t>
            </a:r>
            <a:r>
              <a:rPr lang="el-GR" b="0" i="0" dirty="0" err="1">
                <a:solidFill>
                  <a:srgbClr val="404040"/>
                </a:solidFill>
                <a:effectLst/>
                <a:latin typeface="KaTeX_Main"/>
              </a:rPr>
              <a:t>α⋅σ</a:t>
            </a:r>
            <a:endParaRPr lang="el-GR" dirty="0"/>
          </a:p>
        </p:txBody>
      </p:sp>
      <p:sp>
        <p:nvSpPr>
          <p:cNvPr id="3" name="Θέση περιεχομένου 2">
            <a:extLst>
              <a:ext uri="{FF2B5EF4-FFF2-40B4-BE49-F238E27FC236}">
                <a16:creationId xmlns:a16="http://schemas.microsoft.com/office/drawing/2014/main" id="{C55DE3CF-8BCC-2EAA-A0D4-187F6FDD3255}"/>
              </a:ext>
            </a:extLst>
          </p:cNvPr>
          <p:cNvSpPr>
            <a:spLocks noGrp="1"/>
          </p:cNvSpPr>
          <p:nvPr>
            <p:ph idx="1"/>
          </p:nvPr>
        </p:nvSpPr>
        <p:spPr>
          <a:xfrm>
            <a:off x="457200" y="1600200"/>
            <a:ext cx="8229600" cy="4525963"/>
          </a:xfrm>
        </p:spPr>
        <p:txBody>
          <a:bodyPr/>
          <a:lstStyle/>
          <a:p>
            <a:pPr algn="l">
              <a:lnSpc>
                <a:spcPts val="2143"/>
              </a:lnSpc>
              <a:spcBef>
                <a:spcPts val="1372"/>
              </a:spcBef>
              <a:spcAft>
                <a:spcPts val="1029"/>
              </a:spcAft>
              <a:buNone/>
            </a:pPr>
            <a:r>
              <a:rPr lang="el-GR" b="1" i="0" dirty="0">
                <a:solidFill>
                  <a:srgbClr val="404040"/>
                </a:solidFill>
                <a:effectLst/>
                <a:latin typeface="DeepSeek-CJK-patch"/>
              </a:rPr>
              <a:t>Παράδειγμα:</a:t>
            </a:r>
            <a:endParaRPr lang="el-GR" b="0" i="0" dirty="0">
              <a:solidFill>
                <a:srgbClr val="404040"/>
              </a:solidFill>
              <a:effectLst/>
              <a:latin typeface="DeepSeek-CJK-patch"/>
            </a:endParaRPr>
          </a:p>
          <a:p>
            <a:pPr algn="l">
              <a:lnSpc>
                <a:spcPts val="2143"/>
              </a:lnSpc>
              <a:spcBef>
                <a:spcPts val="1029"/>
              </a:spcBef>
              <a:spcAft>
                <a:spcPts val="1029"/>
              </a:spcAft>
              <a:buNone/>
            </a:pPr>
            <a:r>
              <a:rPr lang="el-GR" b="0" i="0" dirty="0">
                <a:solidFill>
                  <a:srgbClr val="404040"/>
                </a:solidFill>
                <a:effectLst/>
                <a:latin typeface="DeepSeek-CJK-patch"/>
              </a:rPr>
              <a:t>Αν </a:t>
            </a:r>
            <a:r>
              <a:rPr lang="el-GR" b="0" i="0" dirty="0">
                <a:solidFill>
                  <a:srgbClr val="404040"/>
                </a:solidFill>
                <a:effectLst/>
                <a:latin typeface="KaTeX_Main"/>
              </a:rPr>
              <a:t>α=0.2</a:t>
            </a:r>
            <a:r>
              <a:rPr lang="el-GR" b="0" i="0" dirty="0">
                <a:solidFill>
                  <a:srgbClr val="404040"/>
                </a:solidFill>
                <a:effectLst/>
                <a:latin typeface="DeepSeek-CJK-patch"/>
              </a:rPr>
              <a:t> (20% του εισοδήματος αποταμιεύεται) </a:t>
            </a:r>
          </a:p>
          <a:p>
            <a:pPr algn="l">
              <a:lnSpc>
                <a:spcPts val="2143"/>
              </a:lnSpc>
              <a:spcBef>
                <a:spcPts val="1029"/>
              </a:spcBef>
              <a:spcAft>
                <a:spcPts val="1029"/>
              </a:spcAft>
              <a:buNone/>
            </a:pPr>
            <a:r>
              <a:rPr lang="el-GR" b="0" i="0" dirty="0">
                <a:solidFill>
                  <a:srgbClr val="404040"/>
                </a:solidFill>
                <a:effectLst/>
                <a:latin typeface="DeepSeek-CJK-patch"/>
              </a:rPr>
              <a:t>και </a:t>
            </a:r>
            <a:r>
              <a:rPr lang="el-GR" b="0" i="0" dirty="0">
                <a:solidFill>
                  <a:srgbClr val="404040"/>
                </a:solidFill>
                <a:effectLst/>
                <a:latin typeface="KaTeX_Main"/>
              </a:rPr>
              <a:t>σ=0.3</a:t>
            </a:r>
            <a:r>
              <a:rPr lang="el-GR" b="0" i="0" dirty="0">
                <a:solidFill>
                  <a:srgbClr val="404040"/>
                </a:solidFill>
                <a:effectLst/>
                <a:latin typeface="DeepSeek-CJK-patch"/>
              </a:rPr>
              <a:t> (κάθε €1 κεφαλαίου παράγει €0.3 </a:t>
            </a:r>
          </a:p>
          <a:p>
            <a:pPr algn="l">
              <a:lnSpc>
                <a:spcPts val="2143"/>
              </a:lnSpc>
              <a:spcBef>
                <a:spcPts val="1029"/>
              </a:spcBef>
              <a:spcAft>
                <a:spcPts val="1029"/>
              </a:spcAft>
              <a:buNone/>
            </a:pPr>
            <a:r>
              <a:rPr lang="el-GR" b="0" i="0" dirty="0">
                <a:solidFill>
                  <a:srgbClr val="404040"/>
                </a:solidFill>
                <a:effectLst/>
                <a:latin typeface="DeepSeek-CJK-patch"/>
              </a:rPr>
              <a:t>παραγωγής), τότε:</a:t>
            </a:r>
          </a:p>
          <a:p>
            <a:pPr>
              <a:buNone/>
            </a:pPr>
            <a:endParaRPr lang="el-GR" b="0" i="0" dirty="0">
              <a:solidFill>
                <a:srgbClr val="404040"/>
              </a:solidFill>
              <a:effectLst/>
              <a:latin typeface="KaTeX_Main"/>
            </a:endParaRPr>
          </a:p>
          <a:p>
            <a:pPr algn="ctr">
              <a:buNone/>
            </a:pPr>
            <a:r>
              <a:rPr lang="el-GR" b="0" i="0" dirty="0">
                <a:solidFill>
                  <a:srgbClr val="404040"/>
                </a:solidFill>
                <a:effectLst/>
                <a:latin typeface="KaTeX_Main"/>
              </a:rPr>
              <a:t>ΔY/Y=0.2×0.3=0.06 </a:t>
            </a:r>
          </a:p>
          <a:p>
            <a:pPr algn="ctr">
              <a:buNone/>
            </a:pPr>
            <a:r>
              <a:rPr lang="el-GR" b="0" i="0" dirty="0">
                <a:solidFill>
                  <a:srgbClr val="404040"/>
                </a:solidFill>
                <a:effectLst/>
                <a:latin typeface="KaTeX_Main"/>
              </a:rPr>
              <a:t>ή 6% ετήσια ανάπτυξη.</a:t>
            </a:r>
            <a:endParaRPr lang="el-GR" dirty="0"/>
          </a:p>
        </p:txBody>
      </p:sp>
    </p:spTree>
    <p:extLst>
      <p:ext uri="{BB962C8B-B14F-4D97-AF65-F5344CB8AC3E}">
        <p14:creationId xmlns:p14="http://schemas.microsoft.com/office/powerpoint/2010/main" val="268085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524312-C1A2-60AA-2588-BBF00093636F}"/>
              </a:ext>
            </a:extLst>
          </p:cNvPr>
          <p:cNvSpPr>
            <a:spLocks noGrp="1"/>
          </p:cNvSpPr>
          <p:nvPr>
            <p:ph type="title"/>
          </p:nvPr>
        </p:nvSpPr>
        <p:spPr/>
        <p:txBody>
          <a:bodyPr>
            <a:normAutofit fontScale="90000"/>
          </a:bodyPr>
          <a:lstStyle/>
          <a:p>
            <a:r>
              <a:rPr lang="el-GR" b="1" i="0" dirty="0">
                <a:solidFill>
                  <a:srgbClr val="404040"/>
                </a:solidFill>
                <a:effectLst/>
                <a:latin typeface="DeepSeek-CJK-patch"/>
              </a:rPr>
              <a:t>Σύγκριση </a:t>
            </a:r>
            <a:r>
              <a:rPr lang="en-US" b="1" i="0" dirty="0">
                <a:solidFill>
                  <a:srgbClr val="404040"/>
                </a:solidFill>
                <a:effectLst/>
                <a:latin typeface="DeepSeek-CJK-patch"/>
              </a:rPr>
              <a:t>ICOR vs. </a:t>
            </a:r>
            <a:r>
              <a:rPr lang="el-GR" b="1" i="0" dirty="0" err="1">
                <a:solidFill>
                  <a:srgbClr val="404040"/>
                </a:solidFill>
                <a:effectLst/>
                <a:latin typeface="KaTeX_Main"/>
              </a:rPr>
              <a:t>ασ</a:t>
            </a:r>
            <a:br>
              <a:rPr lang="el-GR" b="0" i="0" dirty="0">
                <a:solidFill>
                  <a:srgbClr val="404040"/>
                </a:solidFill>
                <a:effectLst/>
                <a:latin typeface="DeepSeek-CJK-patch"/>
              </a:rPr>
            </a:br>
            <a:endParaRPr lang="el-GR" dirty="0"/>
          </a:p>
        </p:txBody>
      </p:sp>
      <p:graphicFrame>
        <p:nvGraphicFramePr>
          <p:cNvPr id="4" name="Θέση περιεχομένου 3">
            <a:extLst>
              <a:ext uri="{FF2B5EF4-FFF2-40B4-BE49-F238E27FC236}">
                <a16:creationId xmlns:a16="http://schemas.microsoft.com/office/drawing/2014/main" id="{CF456652-E625-8C42-A6A8-F64F16249768}"/>
              </a:ext>
            </a:extLst>
          </p:cNvPr>
          <p:cNvGraphicFramePr>
            <a:graphicFrameLocks noGrp="1"/>
          </p:cNvGraphicFramePr>
          <p:nvPr>
            <p:ph idx="1"/>
            <p:extLst>
              <p:ext uri="{D42A27DB-BD31-4B8C-83A1-F6EECF244321}">
                <p14:modId xmlns:p14="http://schemas.microsoft.com/office/powerpoint/2010/main" val="370093538"/>
              </p:ext>
            </p:extLst>
          </p:nvPr>
        </p:nvGraphicFramePr>
        <p:xfrm>
          <a:off x="16626" y="1066800"/>
          <a:ext cx="9143999" cy="2804160"/>
        </p:xfrm>
        <a:graphic>
          <a:graphicData uri="http://schemas.openxmlformats.org/drawingml/2006/table">
            <a:tbl>
              <a:tblPr/>
              <a:tblGrid>
                <a:gridCol w="3217333">
                  <a:extLst>
                    <a:ext uri="{9D8B030D-6E8A-4147-A177-3AD203B41FA5}">
                      <a16:colId xmlns:a16="http://schemas.microsoft.com/office/drawing/2014/main" val="4026952425"/>
                    </a:ext>
                  </a:extLst>
                </a:gridCol>
                <a:gridCol w="2963333">
                  <a:extLst>
                    <a:ext uri="{9D8B030D-6E8A-4147-A177-3AD203B41FA5}">
                      <a16:colId xmlns:a16="http://schemas.microsoft.com/office/drawing/2014/main" val="3018123873"/>
                    </a:ext>
                  </a:extLst>
                </a:gridCol>
                <a:gridCol w="2963333">
                  <a:extLst>
                    <a:ext uri="{9D8B030D-6E8A-4147-A177-3AD203B41FA5}">
                      <a16:colId xmlns:a16="http://schemas.microsoft.com/office/drawing/2014/main" val="4091673635"/>
                    </a:ext>
                  </a:extLst>
                </a:gridCol>
              </a:tblGrid>
              <a:tr h="0">
                <a:tc>
                  <a:txBody>
                    <a:bodyPr/>
                    <a:lstStyle/>
                    <a:p>
                      <a:pPr algn="l"/>
                      <a:r>
                        <a:rPr lang="el-GR" b="1">
                          <a:solidFill>
                            <a:srgbClr val="404040"/>
                          </a:solidFill>
                          <a:effectLst/>
                        </a:rPr>
                        <a:t>Παράμετρος</a:t>
                      </a:r>
                    </a:p>
                  </a:txBody>
                  <a:tcPr marR="76200" marT="76200" marB="76200" anchor="ctr">
                    <a:lnL>
                      <a:noFill/>
                    </a:lnL>
                    <a:lnR>
                      <a:noFill/>
                    </a:lnR>
                    <a:lnT>
                      <a:noFill/>
                    </a:lnT>
                    <a:lnB w="6096" cap="flat" cmpd="sng" algn="ctr">
                      <a:solidFill>
                        <a:srgbClr val="BBBBBB"/>
                      </a:solidFill>
                      <a:prstDash val="solid"/>
                      <a:round/>
                      <a:headEnd type="none" w="med" len="med"/>
                      <a:tailEnd type="none" w="med" len="med"/>
                    </a:lnB>
                    <a:solidFill>
                      <a:srgbClr val="FFFFFF"/>
                    </a:solidFill>
                  </a:tcPr>
                </a:tc>
                <a:tc>
                  <a:txBody>
                    <a:bodyPr/>
                    <a:lstStyle/>
                    <a:p>
                      <a:pPr algn="l"/>
                      <a:r>
                        <a:rPr lang="en-US" b="1">
                          <a:solidFill>
                            <a:srgbClr val="404040"/>
                          </a:solidFill>
                          <a:effectLst/>
                        </a:rPr>
                        <a:t>ICOR (Harrod-Domar)</a:t>
                      </a:r>
                    </a:p>
                  </a:txBody>
                  <a:tcPr marL="76200" marR="76200" marT="76200" marB="76200" anchor="ctr">
                    <a:lnL>
                      <a:noFill/>
                    </a:lnL>
                    <a:lnR>
                      <a:noFill/>
                    </a:lnR>
                    <a:lnT>
                      <a:noFill/>
                    </a:lnT>
                    <a:lnB w="6096" cap="flat" cmpd="sng" algn="ctr">
                      <a:solidFill>
                        <a:srgbClr val="BBBBBB"/>
                      </a:solidFill>
                      <a:prstDash val="solid"/>
                      <a:round/>
                      <a:headEnd type="none" w="med" len="med"/>
                      <a:tailEnd type="none" w="med" len="med"/>
                    </a:lnB>
                    <a:solidFill>
                      <a:srgbClr val="FFFFFF"/>
                    </a:solidFill>
                  </a:tcPr>
                </a:tc>
                <a:tc>
                  <a:txBody>
                    <a:bodyPr/>
                    <a:lstStyle/>
                    <a:p>
                      <a:pPr algn="l"/>
                      <a:r>
                        <a:rPr lang="el-GR" b="1" dirty="0" err="1">
                          <a:solidFill>
                            <a:srgbClr val="404040"/>
                          </a:solidFill>
                          <a:effectLst/>
                          <a:latin typeface="KaTeX_Main"/>
                        </a:rPr>
                        <a:t>ασ</a:t>
                      </a:r>
                      <a:r>
                        <a:rPr lang="el-GR" b="1" dirty="0">
                          <a:solidFill>
                            <a:srgbClr val="404040"/>
                          </a:solidFill>
                          <a:effectLst/>
                        </a:rPr>
                        <a:t> (</a:t>
                      </a:r>
                      <a:r>
                        <a:rPr lang="en-US" b="1" dirty="0">
                          <a:solidFill>
                            <a:srgbClr val="404040"/>
                          </a:solidFill>
                          <a:effectLst/>
                        </a:rPr>
                        <a:t>Domar)</a:t>
                      </a:r>
                    </a:p>
                  </a:txBody>
                  <a:tcPr marL="76200" marR="76200" marT="76200" marB="76200" anchor="ctr">
                    <a:lnL>
                      <a:noFill/>
                    </a:lnL>
                    <a:lnR>
                      <a:noFill/>
                    </a:lnR>
                    <a:lnT>
                      <a:noFill/>
                    </a:lnT>
                    <a:lnB w="6096" cap="flat" cmpd="sng" algn="ctr">
                      <a:solidFill>
                        <a:srgbClr val="BBBBBB"/>
                      </a:solidFill>
                      <a:prstDash val="solid"/>
                      <a:round/>
                      <a:headEnd type="none" w="med" len="med"/>
                      <a:tailEnd type="none" w="med" len="med"/>
                    </a:lnB>
                    <a:solidFill>
                      <a:srgbClr val="FFFFFF"/>
                    </a:solidFill>
                  </a:tcPr>
                </a:tc>
                <a:extLst>
                  <a:ext uri="{0D108BD9-81ED-4DB2-BD59-A6C34878D82A}">
                    <a16:rowId xmlns:a16="http://schemas.microsoft.com/office/drawing/2014/main" val="3680673241"/>
                  </a:ext>
                </a:extLst>
              </a:tr>
              <a:tr h="0">
                <a:tc>
                  <a:txBody>
                    <a:bodyPr/>
                    <a:lstStyle/>
                    <a:p>
                      <a:r>
                        <a:rPr lang="el-GR" b="1">
                          <a:effectLst/>
                        </a:rPr>
                        <a:t>Ορισμός</a:t>
                      </a:r>
                      <a:endParaRPr lang="el-GR">
                        <a:effectLst/>
                      </a:endParaRPr>
                    </a:p>
                  </a:txBody>
                  <a:tcPr marR="76200" marT="76200" marB="76200" anchor="ctr">
                    <a:lnL>
                      <a:noFill/>
                    </a:lnL>
                    <a:lnR>
                      <a:noFill/>
                    </a:lnR>
                    <a:lnT w="6096" cap="flat" cmpd="sng" algn="ctr">
                      <a:solidFill>
                        <a:srgbClr val="BBBBBB"/>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tc>
                  <a:txBody>
                    <a:bodyPr/>
                    <a:lstStyle/>
                    <a:p>
                      <a:r>
                        <a:rPr lang="el-GR">
                          <a:effectLst/>
                        </a:rPr>
                        <a:t>Αναλογία κεφαλαίου/αύξησης παραγωγής</a:t>
                      </a:r>
                    </a:p>
                  </a:txBody>
                  <a:tcPr marL="76200" marR="76200" marT="76200" marB="76200" anchor="ctr">
                    <a:lnL>
                      <a:noFill/>
                    </a:lnL>
                    <a:lnR>
                      <a:noFill/>
                    </a:lnR>
                    <a:lnT w="6096" cap="flat" cmpd="sng" algn="ctr">
                      <a:solidFill>
                        <a:srgbClr val="BBBBBB"/>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tc>
                  <a:txBody>
                    <a:bodyPr/>
                    <a:lstStyle/>
                    <a:p>
                      <a:r>
                        <a:rPr lang="el-GR" dirty="0">
                          <a:effectLst/>
                        </a:rPr>
                        <a:t>Γινόμενο αποταμιεύσεων × παραγωγικότητας κεφαλαίου</a:t>
                      </a:r>
                    </a:p>
                  </a:txBody>
                  <a:tcPr marL="76200" marR="76200" marT="76200" marB="76200" anchor="ctr">
                    <a:lnL>
                      <a:noFill/>
                    </a:lnL>
                    <a:lnR>
                      <a:noFill/>
                    </a:lnR>
                    <a:lnT w="6096" cap="flat" cmpd="sng" algn="ctr">
                      <a:solidFill>
                        <a:srgbClr val="BBBBBB"/>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3451637934"/>
                  </a:ext>
                </a:extLst>
              </a:tr>
              <a:tr h="0">
                <a:tc>
                  <a:txBody>
                    <a:bodyPr/>
                    <a:lstStyle/>
                    <a:p>
                      <a:r>
                        <a:rPr lang="el-GR" b="1">
                          <a:effectLst/>
                        </a:rPr>
                        <a:t>Σχέση με Ανάπτυξη</a:t>
                      </a:r>
                      <a:endParaRPr lang="el-GR">
                        <a:effectLst/>
                      </a:endParaRPr>
                    </a:p>
                  </a:txBody>
                  <a:tcPr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tc>
                  <a:txBody>
                    <a:bodyPr/>
                    <a:lstStyle/>
                    <a:p>
                      <a:r>
                        <a:rPr lang="en-US" dirty="0">
                          <a:effectLst/>
                          <a:latin typeface="KaTeX_Main"/>
                        </a:rPr>
                        <a:t>G=s</a:t>
                      </a:r>
                      <a:r>
                        <a:rPr lang="el-GR" dirty="0">
                          <a:effectLst/>
                          <a:latin typeface="KaTeX_Main"/>
                        </a:rPr>
                        <a:t>/</a:t>
                      </a:r>
                      <a:r>
                        <a:rPr lang="en-US" dirty="0">
                          <a:effectLst/>
                          <a:latin typeface="KaTeX_Main"/>
                        </a:rPr>
                        <a:t>ICOR​</a:t>
                      </a:r>
                      <a:endParaRPr lang="en-US" dirty="0">
                        <a:effectLst/>
                      </a:endParaRPr>
                    </a:p>
                  </a:txBody>
                  <a:tcPr marL="76200"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tc>
                  <a:txBody>
                    <a:bodyPr/>
                    <a:lstStyle/>
                    <a:p>
                      <a:r>
                        <a:rPr lang="en-US" dirty="0">
                          <a:effectLst/>
                          <a:latin typeface="KaTeX_Main"/>
                        </a:rPr>
                        <a:t>G=</a:t>
                      </a:r>
                      <a:r>
                        <a:rPr lang="el-GR" dirty="0" err="1">
                          <a:effectLst/>
                          <a:latin typeface="KaTeX_Main"/>
                        </a:rPr>
                        <a:t>ασ</a:t>
                      </a:r>
                      <a:endParaRPr lang="el-GR" dirty="0">
                        <a:effectLst/>
                      </a:endParaRPr>
                    </a:p>
                  </a:txBody>
                  <a:tcPr marL="76200"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3144953927"/>
                  </a:ext>
                </a:extLst>
              </a:tr>
              <a:tr h="0">
                <a:tc>
                  <a:txBody>
                    <a:bodyPr/>
                    <a:lstStyle/>
                    <a:p>
                      <a:r>
                        <a:rPr lang="el-GR" b="1">
                          <a:effectLst/>
                        </a:rPr>
                        <a:t>Χρήση</a:t>
                      </a:r>
                      <a:endParaRPr lang="el-GR">
                        <a:effectLst/>
                      </a:endParaRPr>
                    </a:p>
                  </a:txBody>
                  <a:tcPr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tc>
                  <a:txBody>
                    <a:bodyPr/>
                    <a:lstStyle/>
                    <a:p>
                      <a:r>
                        <a:rPr lang="el-GR" dirty="0">
                          <a:effectLst/>
                        </a:rPr>
                        <a:t>Μετρά την </a:t>
                      </a:r>
                      <a:r>
                        <a:rPr lang="el-GR" b="1" dirty="0">
                          <a:effectLst/>
                        </a:rPr>
                        <a:t>αποδοτικότητα κεφαλαίου</a:t>
                      </a:r>
                      <a:endParaRPr lang="el-GR" dirty="0">
                        <a:effectLst/>
                      </a:endParaRPr>
                    </a:p>
                  </a:txBody>
                  <a:tcPr marL="76200"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tc>
                  <a:txBody>
                    <a:bodyPr/>
                    <a:lstStyle/>
                    <a:p>
                      <a:r>
                        <a:rPr lang="el-GR" dirty="0">
                          <a:effectLst/>
                        </a:rPr>
                        <a:t>Μετρά τον </a:t>
                      </a:r>
                      <a:r>
                        <a:rPr lang="el-GR" b="1" dirty="0">
                          <a:effectLst/>
                        </a:rPr>
                        <a:t>συνδυασμό αποταμιεύσεων και παραγωγικότητας</a:t>
                      </a:r>
                      <a:endParaRPr lang="el-GR" dirty="0">
                        <a:effectLst/>
                      </a:endParaRPr>
                    </a:p>
                  </a:txBody>
                  <a:tcPr marL="76200"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44702475"/>
                  </a:ext>
                </a:extLst>
              </a:tr>
            </a:tbl>
          </a:graphicData>
        </a:graphic>
      </p:graphicFrame>
    </p:spTree>
    <p:extLst>
      <p:ext uri="{BB962C8B-B14F-4D97-AF65-F5344CB8AC3E}">
        <p14:creationId xmlns:p14="http://schemas.microsoft.com/office/powerpoint/2010/main" val="2146552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9A7D93-62B6-1457-4189-3F6CFF351908}"/>
              </a:ext>
            </a:extLst>
          </p:cNvPr>
          <p:cNvSpPr>
            <a:spLocks noGrp="1"/>
          </p:cNvSpPr>
          <p:nvPr>
            <p:ph type="title"/>
          </p:nvPr>
        </p:nvSpPr>
        <p:spPr>
          <a:xfrm>
            <a:off x="381000" y="304800"/>
            <a:ext cx="8229600" cy="1143000"/>
          </a:xfrm>
        </p:spPr>
        <p:txBody>
          <a:bodyPr>
            <a:normAutofit fontScale="90000"/>
          </a:bodyPr>
          <a:lstStyle/>
          <a:p>
            <a:r>
              <a:rPr lang="el-GR" b="1" i="0" dirty="0">
                <a:solidFill>
                  <a:srgbClr val="404040"/>
                </a:solidFill>
                <a:effectLst/>
                <a:latin typeface="DeepSeek-CJK-patch"/>
              </a:rPr>
              <a:t>Πρακτική Σημασία</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23557270-D48D-2B95-E67D-9F1CE17677D7}"/>
              </a:ext>
            </a:extLst>
          </p:cNvPr>
          <p:cNvSpPr>
            <a:spLocks noGrp="1"/>
          </p:cNvSpPr>
          <p:nvPr>
            <p:ph idx="1"/>
          </p:nvPr>
        </p:nvSpPr>
        <p:spPr>
          <a:xfrm>
            <a:off x="152400" y="1066800"/>
            <a:ext cx="8915400" cy="6248400"/>
          </a:xfrm>
        </p:spPr>
        <p:txBody>
          <a:bodyPr>
            <a:normAutofit fontScale="92500" lnSpcReduction="20000"/>
          </a:bodyPr>
          <a:lstStyle/>
          <a:p>
            <a:pPr algn="l">
              <a:spcBef>
                <a:spcPts val="1029"/>
              </a:spcBef>
              <a:spcAft>
                <a:spcPts val="1029"/>
              </a:spcAft>
              <a:buFont typeface="Arial" panose="020B0604020202020204" pitchFamily="34" charset="0"/>
              <a:buChar char="•"/>
            </a:pPr>
            <a:r>
              <a:rPr lang="el-GR" b="1" i="0" dirty="0">
                <a:solidFill>
                  <a:srgbClr val="404040"/>
                </a:solidFill>
                <a:effectLst/>
                <a:latin typeface="DeepSeek-CJK-patch"/>
              </a:rPr>
              <a:t>ICOR</a:t>
            </a:r>
            <a:r>
              <a:rPr lang="el-GR" b="0" i="0" dirty="0">
                <a:solidFill>
                  <a:srgbClr val="404040"/>
                </a:solidFill>
                <a:effectLst/>
                <a:latin typeface="DeepSeek-CJK-patch"/>
              </a:rPr>
              <a:t>: Χρησιμοποιείται για </a:t>
            </a:r>
            <a:r>
              <a:rPr lang="el-GR" b="1" i="0" dirty="0">
                <a:solidFill>
                  <a:srgbClr val="404040"/>
                </a:solidFill>
                <a:effectLst/>
                <a:latin typeface="DeepSeek-CJK-patch"/>
              </a:rPr>
              <a:t>αξιολόγηση πολιτικών</a:t>
            </a:r>
            <a:r>
              <a:rPr lang="el-GR" b="0" i="0" dirty="0">
                <a:solidFill>
                  <a:srgbClr val="404040"/>
                </a:solidFill>
                <a:effectLst/>
                <a:latin typeface="DeepSeek-CJK-patch"/>
              </a:rPr>
              <a:t> (π.χ., πόσο κεφάλαιο χρειάζεται μια αναπτυσσόμενη χώρα για να επιτύχει στόχους ανάπτυξης).</a:t>
            </a:r>
          </a:p>
          <a:p>
            <a:pPr algn="l">
              <a:spcBef>
                <a:spcPts val="300"/>
              </a:spcBef>
              <a:spcAft>
                <a:spcPts val="1029"/>
              </a:spcAft>
              <a:buFont typeface="Arial" panose="020B0604020202020204" pitchFamily="34" charset="0"/>
              <a:buChar char="•"/>
            </a:pPr>
            <a:r>
              <a:rPr lang="el-GR" b="1" i="0" dirty="0" err="1">
                <a:solidFill>
                  <a:srgbClr val="404040"/>
                </a:solidFill>
                <a:effectLst/>
                <a:latin typeface="KaTeX_Main"/>
              </a:rPr>
              <a:t>ασ</a:t>
            </a:r>
            <a:r>
              <a:rPr lang="el-GR" b="0" i="0" dirty="0">
                <a:solidFill>
                  <a:srgbClr val="404040"/>
                </a:solidFill>
                <a:effectLst/>
                <a:latin typeface="DeepSeek-CJK-patch"/>
              </a:rPr>
              <a:t>: Δείχνει πώς </a:t>
            </a:r>
            <a:r>
              <a:rPr lang="el-GR" b="1" i="0" dirty="0">
                <a:solidFill>
                  <a:srgbClr val="404040"/>
                </a:solidFill>
                <a:effectLst/>
                <a:latin typeface="DeepSeek-CJK-patch"/>
              </a:rPr>
              <a:t>η αποταμίευση και η τεχνολογία</a:t>
            </a:r>
            <a:r>
              <a:rPr lang="el-GR" b="0" i="0" dirty="0">
                <a:solidFill>
                  <a:srgbClr val="404040"/>
                </a:solidFill>
                <a:effectLst/>
                <a:latin typeface="DeepSeek-CJK-patch"/>
              </a:rPr>
              <a:t> συνεργάζονται για μακροπρόθεσμη ανάπτυξη.</a:t>
            </a:r>
          </a:p>
          <a:p>
            <a:pPr algn="l">
              <a:spcBef>
                <a:spcPts val="1029"/>
              </a:spcBef>
              <a:spcAft>
                <a:spcPts val="1029"/>
              </a:spcAft>
              <a:buNone/>
            </a:pPr>
            <a:r>
              <a:rPr lang="el-GR" b="1" i="0" dirty="0">
                <a:solidFill>
                  <a:srgbClr val="404040"/>
                </a:solidFill>
                <a:effectLst/>
                <a:latin typeface="DeepSeek-CJK-patch"/>
              </a:rPr>
              <a:t>Παρατήρηση:</a:t>
            </a:r>
            <a:br>
              <a:rPr lang="el-GR" b="0" i="0" dirty="0">
                <a:solidFill>
                  <a:srgbClr val="404040"/>
                </a:solidFill>
                <a:effectLst/>
                <a:latin typeface="DeepSeek-CJK-patch"/>
              </a:rPr>
            </a:br>
            <a:r>
              <a:rPr lang="el-GR" b="0" i="0" dirty="0">
                <a:solidFill>
                  <a:srgbClr val="404040"/>
                </a:solidFill>
                <a:effectLst/>
                <a:latin typeface="DeepSeek-CJK-patch"/>
              </a:rPr>
              <a:t>Στο μοντέλο </a:t>
            </a:r>
            <a:r>
              <a:rPr lang="el-GR" b="0" i="0" dirty="0" err="1">
                <a:solidFill>
                  <a:srgbClr val="404040"/>
                </a:solidFill>
                <a:effectLst/>
                <a:latin typeface="DeepSeek-CJK-patch"/>
              </a:rPr>
              <a:t>Domar</a:t>
            </a:r>
            <a:r>
              <a:rPr lang="el-GR" b="0" i="0" dirty="0">
                <a:solidFill>
                  <a:srgbClr val="404040"/>
                </a:solidFill>
                <a:effectLst/>
                <a:latin typeface="DeepSeek-CJK-patch"/>
              </a:rPr>
              <a:t>, αν το «</a:t>
            </a:r>
            <a:r>
              <a:rPr lang="el-GR" b="0" i="0" dirty="0" err="1">
                <a:solidFill>
                  <a:srgbClr val="404040"/>
                </a:solidFill>
                <a:effectLst/>
                <a:latin typeface="KaTeX_Main"/>
              </a:rPr>
              <a:t>ασ</a:t>
            </a:r>
            <a:r>
              <a:rPr lang="el-GR" dirty="0">
                <a:solidFill>
                  <a:srgbClr val="404040"/>
                </a:solidFill>
                <a:latin typeface="KaTeX_Main"/>
              </a:rPr>
              <a:t>»</a:t>
            </a:r>
            <a:r>
              <a:rPr lang="el-GR" b="0" i="0" dirty="0">
                <a:solidFill>
                  <a:srgbClr val="404040"/>
                </a:solidFill>
                <a:effectLst/>
                <a:latin typeface="DeepSeek-CJK-patch"/>
              </a:rPr>
              <a:t> δεν ισούται με τον ρυθμό επένδυσης, η οικονομία αντιμετωπίζει </a:t>
            </a:r>
            <a:r>
              <a:rPr lang="el-GR" b="1" i="0" dirty="0">
                <a:solidFill>
                  <a:srgbClr val="404040"/>
                </a:solidFill>
                <a:effectLst/>
                <a:latin typeface="DeepSeek-CJK-patch"/>
              </a:rPr>
              <a:t>πληθωρισμό ή ύφεση</a:t>
            </a:r>
            <a:r>
              <a:rPr lang="el-GR" b="0" i="0" dirty="0">
                <a:solidFill>
                  <a:srgbClr val="404040"/>
                </a:solidFill>
                <a:effectLst/>
                <a:latin typeface="DeepSeek-CJK-patch"/>
              </a:rPr>
              <a:t> (π.χ., αν </a:t>
            </a:r>
            <a:r>
              <a:rPr lang="el-GR" b="0" i="0" dirty="0">
                <a:solidFill>
                  <a:srgbClr val="404040"/>
                </a:solidFill>
                <a:effectLst/>
                <a:latin typeface="KaTeX_Main"/>
              </a:rPr>
              <a:t>ΔI/I&gt;</a:t>
            </a:r>
            <a:r>
              <a:rPr lang="el-GR" b="0" i="0" dirty="0" err="1">
                <a:solidFill>
                  <a:srgbClr val="404040"/>
                </a:solidFill>
                <a:effectLst/>
                <a:latin typeface="KaTeX_Main"/>
              </a:rPr>
              <a:t>ασ</a:t>
            </a:r>
            <a:r>
              <a:rPr lang="el-GR" b="0" i="0" dirty="0">
                <a:solidFill>
                  <a:srgbClr val="404040"/>
                </a:solidFill>
                <a:effectLst/>
                <a:latin typeface="DeepSeek-CJK-patch"/>
              </a:rPr>
              <a:t>, τότε υπάρχει υπερθέρμανση).</a:t>
            </a:r>
          </a:p>
          <a:p>
            <a:pPr algn="l">
              <a:spcBef>
                <a:spcPts val="1029"/>
              </a:spcBef>
            </a:pPr>
            <a:r>
              <a:rPr lang="el-GR" b="0" i="0" dirty="0">
                <a:solidFill>
                  <a:srgbClr val="404040"/>
                </a:solidFill>
                <a:effectLst/>
                <a:latin typeface="DeepSeek-CJK-patch"/>
              </a:rPr>
              <a:t>Βλ. ICOR με τον ρυθμό ανάπτυξης σε διάφορες χώρες (π.χ., Ασία </a:t>
            </a:r>
            <a:r>
              <a:rPr lang="el-GR" b="0" i="0" dirty="0" err="1">
                <a:solidFill>
                  <a:srgbClr val="404040"/>
                </a:solidFill>
                <a:effectLst/>
                <a:latin typeface="DeepSeek-CJK-patch"/>
              </a:rPr>
              <a:t>vs</a:t>
            </a:r>
            <a:r>
              <a:rPr lang="el-GR" b="0" i="0" dirty="0">
                <a:solidFill>
                  <a:srgbClr val="404040"/>
                </a:solidFill>
                <a:effectLst/>
                <a:latin typeface="DeepSeek-CJK-patch"/>
              </a:rPr>
              <a:t>. Αφρική).</a:t>
            </a:r>
          </a:p>
          <a:p>
            <a:endParaRPr lang="el-GR" dirty="0"/>
          </a:p>
        </p:txBody>
      </p:sp>
    </p:spTree>
    <p:extLst>
      <p:ext uri="{BB962C8B-B14F-4D97-AF65-F5344CB8AC3E}">
        <p14:creationId xmlns:p14="http://schemas.microsoft.com/office/powerpoint/2010/main" val="4089656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BADABED-2C00-5A7E-C2FE-209A1AA471FA}"/>
              </a:ext>
            </a:extLst>
          </p:cNvPr>
          <p:cNvSpPr>
            <a:spLocks noGrp="1"/>
          </p:cNvSpPr>
          <p:nvPr>
            <p:ph idx="1"/>
          </p:nvPr>
        </p:nvSpPr>
        <p:spPr>
          <a:xfrm>
            <a:off x="457200" y="152400"/>
            <a:ext cx="8229600" cy="4953000"/>
          </a:xfrm>
        </p:spPr>
        <p:txBody>
          <a:bodyPr>
            <a:normAutofit fontScale="70000" lnSpcReduction="20000"/>
          </a:bodyPr>
          <a:lstStyle/>
          <a:p>
            <a:pPr algn="ctr">
              <a:lnSpc>
                <a:spcPts val="2143"/>
              </a:lnSpc>
              <a:spcBef>
                <a:spcPts val="1029"/>
              </a:spcBef>
              <a:spcAft>
                <a:spcPts val="1029"/>
              </a:spcAft>
              <a:buNone/>
            </a:pPr>
            <a:endParaRPr lang="el-GR" sz="4600" b="1" i="0" dirty="0">
              <a:solidFill>
                <a:srgbClr val="404040"/>
              </a:solidFill>
              <a:effectLst/>
              <a:latin typeface="DeepSeek-CJK-patch"/>
            </a:endParaRPr>
          </a:p>
          <a:p>
            <a:pPr algn="ctr">
              <a:lnSpc>
                <a:spcPts val="2143"/>
              </a:lnSpc>
              <a:spcBef>
                <a:spcPts val="1029"/>
              </a:spcBef>
              <a:spcAft>
                <a:spcPts val="1029"/>
              </a:spcAft>
              <a:buNone/>
            </a:pPr>
            <a:r>
              <a:rPr lang="el-GR" sz="4600" b="1" i="0" dirty="0">
                <a:solidFill>
                  <a:srgbClr val="404040"/>
                </a:solidFill>
                <a:effectLst/>
                <a:latin typeface="DeepSeek-CJK-patch"/>
              </a:rPr>
              <a:t>ΜΙΑ ΠΡΩΤΗ ΣΥΝΟΨΗ</a:t>
            </a:r>
          </a:p>
          <a:p>
            <a:pPr algn="l">
              <a:lnSpc>
                <a:spcPts val="2143"/>
              </a:lnSpc>
              <a:spcBef>
                <a:spcPts val="1029"/>
              </a:spcBef>
              <a:spcAft>
                <a:spcPts val="1029"/>
              </a:spcAft>
              <a:buNone/>
            </a:pPr>
            <a:r>
              <a:rPr lang="el-GR" sz="4600" b="0" i="0" dirty="0">
                <a:solidFill>
                  <a:srgbClr val="404040"/>
                </a:solidFill>
                <a:effectLst/>
                <a:latin typeface="DeepSeek-CJK-patch"/>
              </a:rPr>
              <a:t>Ο </a:t>
            </a:r>
            <a:r>
              <a:rPr lang="el-GR" sz="4600" b="0" i="0" dirty="0" err="1">
                <a:solidFill>
                  <a:srgbClr val="404040"/>
                </a:solidFill>
                <a:effectLst/>
                <a:latin typeface="DeepSeek-CJK-patch"/>
              </a:rPr>
              <a:t>Harrod</a:t>
            </a:r>
            <a:r>
              <a:rPr lang="el-GR" sz="4600" b="0" i="0" dirty="0">
                <a:solidFill>
                  <a:srgbClr val="404040"/>
                </a:solidFill>
                <a:effectLst/>
                <a:latin typeface="DeepSeek-CJK-patch"/>
              </a:rPr>
              <a:t> εντοπίζει τους πραγματικούς, εγγυημένους και φυσικούς ρυθμούς ανάπτυξης και υποστηρίζει ότι η σταθερότητα απαιτεί ισότητα μεταξύ αυτών των ρυθμών.</a:t>
            </a:r>
          </a:p>
          <a:p>
            <a:pPr algn="l">
              <a:lnSpc>
                <a:spcPts val="2143"/>
              </a:lnSpc>
              <a:spcBef>
                <a:spcPts val="1029"/>
              </a:spcBef>
              <a:spcAft>
                <a:spcPts val="1029"/>
              </a:spcAft>
              <a:buNone/>
            </a:pPr>
            <a:r>
              <a:rPr lang="el-GR" sz="4600" b="0" i="0" dirty="0">
                <a:solidFill>
                  <a:srgbClr val="404040"/>
                </a:solidFill>
                <a:effectLst/>
                <a:latin typeface="DeepSeek-CJK-patch"/>
              </a:rPr>
              <a:t>Ο εγγυημένος ρυθμός εξαρτάται από την αναλογία κεφαλαίου-παραγωγής και το ποσοστό αποταμίευσης που ταιριάζει με τη ζήτηση και την προσφορά κεφαλαίου.</a:t>
            </a:r>
          </a:p>
          <a:p>
            <a:pPr algn="l">
              <a:lnSpc>
                <a:spcPts val="2143"/>
              </a:lnSpc>
              <a:spcBef>
                <a:spcPts val="1029"/>
              </a:spcBef>
              <a:spcAft>
                <a:spcPts val="1029"/>
              </a:spcAft>
              <a:buNone/>
            </a:pPr>
            <a:r>
              <a:rPr lang="el-GR" sz="4600" b="0" i="0" dirty="0">
                <a:solidFill>
                  <a:srgbClr val="404040"/>
                </a:solidFill>
                <a:effectLst/>
                <a:latin typeface="DeepSeek-CJK-patch"/>
              </a:rPr>
              <a:t>Ο φυσικός ρυθμός καθορίζεται από μακροπρόθεσμους παράγοντες, όπως ο πληθυσμός και η τεχνολογία.</a:t>
            </a:r>
          </a:p>
          <a:p>
            <a:endParaRPr lang="el-GR" dirty="0"/>
          </a:p>
          <a:p>
            <a:endParaRPr lang="el-GR" dirty="0"/>
          </a:p>
        </p:txBody>
      </p:sp>
      <p:pic>
        <p:nvPicPr>
          <p:cNvPr id="2" name="Picture 3">
            <a:extLst>
              <a:ext uri="{FF2B5EF4-FFF2-40B4-BE49-F238E27FC236}">
                <a16:creationId xmlns:a16="http://schemas.microsoft.com/office/drawing/2014/main" id="{7B0628E5-634C-AB77-E497-F69ED4DCB96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4953000"/>
            <a:ext cx="2033294" cy="2033294"/>
          </a:xfrm>
          <a:prstGeom prst="rect">
            <a:avLst/>
          </a:prstGeom>
        </p:spPr>
      </p:pic>
    </p:spTree>
    <p:extLst>
      <p:ext uri="{BB962C8B-B14F-4D97-AF65-F5344CB8AC3E}">
        <p14:creationId xmlns:p14="http://schemas.microsoft.com/office/powerpoint/2010/main" val="29599874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A4B555-F767-E755-4CC8-8437211E763D}"/>
              </a:ext>
            </a:extLst>
          </p:cNvPr>
          <p:cNvSpPr>
            <a:spLocks noGrp="1"/>
          </p:cNvSpPr>
          <p:nvPr>
            <p:ph type="title"/>
          </p:nvPr>
        </p:nvSpPr>
        <p:spPr>
          <a:xfrm>
            <a:off x="228600" y="381000"/>
            <a:ext cx="8686800" cy="1143000"/>
          </a:xfrm>
        </p:spPr>
        <p:txBody>
          <a:bodyPr>
            <a:normAutofit fontScale="90000"/>
          </a:bodyPr>
          <a:lstStyle/>
          <a:p>
            <a:r>
              <a:rPr lang="el-GR" b="0" i="0" dirty="0">
                <a:solidFill>
                  <a:srgbClr val="404040"/>
                </a:solidFill>
                <a:effectLst/>
                <a:latin typeface="DeepSeek-CJK-patch"/>
              </a:rPr>
              <a:t>Υποθέσεις, επιπτώσεις, κριτική από τον </a:t>
            </a:r>
            <a:r>
              <a:rPr lang="el-GR" b="0" i="0" dirty="0" err="1">
                <a:solidFill>
                  <a:srgbClr val="404040"/>
                </a:solidFill>
                <a:effectLst/>
                <a:latin typeface="DeepSeek-CJK-patch"/>
              </a:rPr>
              <a:t>Solow</a:t>
            </a:r>
            <a:r>
              <a:rPr lang="el-GR" b="0" i="0" dirty="0">
                <a:solidFill>
                  <a:srgbClr val="404040"/>
                </a:solidFill>
                <a:effectLst/>
                <a:latin typeface="DeepSeek-CJK-patch"/>
              </a:rPr>
              <a:t> του μοντέλου </a:t>
            </a:r>
            <a:r>
              <a:rPr lang="el-GR" b="0" i="0" dirty="0" err="1">
                <a:solidFill>
                  <a:srgbClr val="404040"/>
                </a:solidFill>
                <a:effectLst/>
                <a:latin typeface="DeepSeek-CJK-patch"/>
              </a:rPr>
              <a:t>Harrod-Domar</a:t>
            </a:r>
            <a:r>
              <a:rPr lang="el-GR" b="0" i="0" dirty="0">
                <a:solidFill>
                  <a:srgbClr val="404040"/>
                </a:solidFill>
                <a:effectLst/>
                <a:latin typeface="DeepSeek-CJK-patch"/>
              </a:rPr>
              <a:t> (αναλυτικότερη προσέγγιση)</a:t>
            </a:r>
            <a:endParaRPr lang="el-GR" dirty="0"/>
          </a:p>
        </p:txBody>
      </p:sp>
      <p:sp>
        <p:nvSpPr>
          <p:cNvPr id="3" name="Θέση περιεχομένου 2">
            <a:extLst>
              <a:ext uri="{FF2B5EF4-FFF2-40B4-BE49-F238E27FC236}">
                <a16:creationId xmlns:a16="http://schemas.microsoft.com/office/drawing/2014/main" id="{04223496-F187-99B5-0BB6-E199946F63E0}"/>
              </a:ext>
            </a:extLst>
          </p:cNvPr>
          <p:cNvSpPr>
            <a:spLocks noGrp="1"/>
          </p:cNvSpPr>
          <p:nvPr>
            <p:ph idx="1"/>
          </p:nvPr>
        </p:nvSpPr>
        <p:spPr>
          <a:xfrm>
            <a:off x="76200" y="2057400"/>
            <a:ext cx="9144000" cy="5181600"/>
          </a:xfrm>
        </p:spPr>
        <p:txBody>
          <a:bodyPr>
            <a:normAutofit fontScale="92500"/>
          </a:bodyPr>
          <a:lstStyle/>
          <a:p>
            <a:pPr algn="l">
              <a:spcBef>
                <a:spcPts val="1372"/>
              </a:spcBef>
              <a:spcAft>
                <a:spcPts val="1029"/>
              </a:spcAft>
              <a:buNone/>
            </a:pPr>
            <a:r>
              <a:rPr lang="el-GR" b="0" i="0" dirty="0">
                <a:solidFill>
                  <a:srgbClr val="404040"/>
                </a:solidFill>
                <a:effectLst/>
                <a:latin typeface="DeepSeek-CJK-patch"/>
              </a:rPr>
              <a:t>Το μοντέλο </a:t>
            </a:r>
            <a:r>
              <a:rPr lang="el-GR" b="0" i="0" dirty="0" err="1">
                <a:solidFill>
                  <a:srgbClr val="404040"/>
                </a:solidFill>
                <a:effectLst/>
                <a:latin typeface="DeepSeek-CJK-patch"/>
              </a:rPr>
              <a:t>Harrod-Domar</a:t>
            </a:r>
            <a:r>
              <a:rPr lang="el-GR" b="0" i="0" dirty="0">
                <a:solidFill>
                  <a:srgbClr val="404040"/>
                </a:solidFill>
                <a:effectLst/>
                <a:latin typeface="DeepSeek-CJK-patch"/>
              </a:rPr>
              <a:t> και η κριτική από τον </a:t>
            </a:r>
            <a:r>
              <a:rPr lang="el-GR" b="0" i="0" dirty="0" err="1">
                <a:solidFill>
                  <a:srgbClr val="404040"/>
                </a:solidFill>
                <a:effectLst/>
                <a:latin typeface="DeepSeek-CJK-patch"/>
              </a:rPr>
              <a:t>Solow</a:t>
            </a:r>
            <a:endParaRPr lang="el-GR" b="0" i="0" dirty="0">
              <a:solidFill>
                <a:srgbClr val="404040"/>
              </a:solidFill>
              <a:effectLst/>
              <a:latin typeface="DeepSeek-CJK-patch"/>
            </a:endParaRPr>
          </a:p>
          <a:p>
            <a:pPr algn="l">
              <a:lnSpc>
                <a:spcPts val="2143"/>
              </a:lnSpc>
              <a:spcBef>
                <a:spcPts val="1029"/>
              </a:spcBef>
              <a:spcAft>
                <a:spcPts val="1029"/>
              </a:spcAft>
              <a:buFont typeface="Arial" panose="020B0604020202020204" pitchFamily="34" charset="0"/>
              <a:buChar char="•"/>
            </a:pPr>
            <a:r>
              <a:rPr lang="el-GR" b="0" i="0" dirty="0">
                <a:solidFill>
                  <a:srgbClr val="404040"/>
                </a:solidFill>
                <a:effectLst/>
                <a:latin typeface="DeepSeek-CJK-patch"/>
              </a:rPr>
              <a:t>Οι υποθέσεις του μοντέλου </a:t>
            </a:r>
            <a:r>
              <a:rPr lang="el-GR" b="0" i="0" dirty="0" err="1">
                <a:solidFill>
                  <a:srgbClr val="404040"/>
                </a:solidFill>
                <a:effectLst/>
                <a:latin typeface="DeepSeek-CJK-patch"/>
              </a:rPr>
              <a:t>Harrod-Domar</a:t>
            </a:r>
            <a:r>
              <a:rPr lang="el-GR" b="0" i="0" dirty="0">
                <a:solidFill>
                  <a:srgbClr val="404040"/>
                </a:solidFill>
                <a:effectLst/>
                <a:latin typeface="DeepSeek-CJK-patch"/>
              </a:rPr>
              <a:t> (H-D).</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Το μοντέλο H-D: ορισμός, συμπεριφορά και εξίσωση.</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Κριτικές στις υποθέσεις και την ασταθή ισορροπία του μοντέλου H-D.</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Αντιδράσεις και λύσεις από τον R. </a:t>
            </a:r>
            <a:r>
              <a:rPr lang="el-GR" b="0" i="0" dirty="0" err="1">
                <a:solidFill>
                  <a:srgbClr val="404040"/>
                </a:solidFill>
                <a:effectLst/>
                <a:latin typeface="DeepSeek-CJK-patch"/>
              </a:rPr>
              <a:t>Solow</a:t>
            </a:r>
            <a:r>
              <a:rPr lang="el-GR" b="0" i="0" dirty="0">
                <a:solidFill>
                  <a:srgbClr val="404040"/>
                </a:solidFill>
                <a:effectLst/>
                <a:latin typeface="DeepSeek-CJK-patch"/>
              </a:rPr>
              <a:t>.</a:t>
            </a:r>
          </a:p>
          <a:p>
            <a:pPr algn="l">
              <a:lnSpc>
                <a:spcPts val="2143"/>
              </a:lnSpc>
              <a:spcBef>
                <a:spcPts val="1372"/>
              </a:spcBef>
              <a:spcAft>
                <a:spcPts val="1029"/>
              </a:spcAft>
              <a:buNone/>
            </a:pPr>
            <a:r>
              <a:rPr lang="el-GR" b="0" i="0" dirty="0">
                <a:solidFill>
                  <a:srgbClr val="404040"/>
                </a:solidFill>
                <a:effectLst/>
                <a:latin typeface="DeepSeek-CJK-patch"/>
              </a:rPr>
              <a:t>Αναγνώσεις:</a:t>
            </a:r>
          </a:p>
          <a:p>
            <a:pPr algn="l">
              <a:lnSpc>
                <a:spcPts val="2143"/>
              </a:lnSpc>
              <a:spcBef>
                <a:spcPts val="1029"/>
              </a:spcBef>
              <a:spcAft>
                <a:spcPts val="1029"/>
              </a:spcAft>
            </a:pPr>
            <a:r>
              <a:rPr lang="el-GR" b="0" i="0" dirty="0" err="1">
                <a:solidFill>
                  <a:srgbClr val="404040"/>
                </a:solidFill>
                <a:effectLst/>
                <a:latin typeface="DeepSeek-CJK-patch"/>
              </a:rPr>
              <a:t>Harrod</a:t>
            </a:r>
            <a:r>
              <a:rPr lang="el-GR" b="0" i="0" dirty="0">
                <a:solidFill>
                  <a:srgbClr val="404040"/>
                </a:solidFill>
                <a:effectLst/>
                <a:latin typeface="DeepSeek-CJK-patch"/>
              </a:rPr>
              <a:t>, R.F. (1939), </a:t>
            </a:r>
            <a:r>
              <a:rPr lang="el-GR" b="0" i="0" dirty="0" err="1">
                <a:solidFill>
                  <a:srgbClr val="404040"/>
                </a:solidFill>
                <a:effectLst/>
                <a:latin typeface="DeepSeek-CJK-patch"/>
              </a:rPr>
              <a:t>An</a:t>
            </a:r>
            <a:r>
              <a:rPr lang="el-GR" b="0" i="0" dirty="0">
                <a:solidFill>
                  <a:srgbClr val="404040"/>
                </a:solidFill>
                <a:effectLst/>
                <a:latin typeface="DeepSeek-CJK-patch"/>
              </a:rPr>
              <a:t> </a:t>
            </a:r>
            <a:r>
              <a:rPr lang="el-GR" b="0" i="0" dirty="0" err="1">
                <a:solidFill>
                  <a:srgbClr val="404040"/>
                </a:solidFill>
                <a:effectLst/>
                <a:latin typeface="DeepSeek-CJK-patch"/>
              </a:rPr>
              <a:t>Essay</a:t>
            </a:r>
            <a:r>
              <a:rPr lang="el-GR" b="0" i="0" dirty="0">
                <a:solidFill>
                  <a:srgbClr val="404040"/>
                </a:solidFill>
                <a:effectLst/>
                <a:latin typeface="DeepSeek-CJK-patch"/>
              </a:rPr>
              <a:t> in </a:t>
            </a:r>
            <a:r>
              <a:rPr lang="el-GR" b="0" i="0" dirty="0" err="1">
                <a:solidFill>
                  <a:srgbClr val="404040"/>
                </a:solidFill>
                <a:effectLst/>
                <a:latin typeface="DeepSeek-CJK-patch"/>
              </a:rPr>
              <a:t>Dynamic</a:t>
            </a:r>
            <a:r>
              <a:rPr lang="el-GR" b="0" i="0" dirty="0">
                <a:solidFill>
                  <a:srgbClr val="404040"/>
                </a:solidFill>
                <a:effectLst/>
                <a:latin typeface="DeepSeek-CJK-patch"/>
              </a:rPr>
              <a:t> </a:t>
            </a:r>
            <a:r>
              <a:rPr lang="el-GR" b="0" i="0" dirty="0" err="1">
                <a:solidFill>
                  <a:srgbClr val="404040"/>
                </a:solidFill>
                <a:effectLst/>
                <a:latin typeface="DeepSeek-CJK-patch"/>
              </a:rPr>
              <a:t>Theory</a:t>
            </a:r>
            <a:r>
              <a:rPr lang="el-GR" b="0" i="0" dirty="0">
                <a:solidFill>
                  <a:srgbClr val="404040"/>
                </a:solidFill>
                <a:effectLst/>
                <a:latin typeface="DeepSeek-CJK-patch"/>
              </a:rPr>
              <a:t>, </a:t>
            </a:r>
            <a:r>
              <a:rPr lang="el-GR" b="0" i="1" dirty="0">
                <a:solidFill>
                  <a:srgbClr val="404040"/>
                </a:solidFill>
                <a:effectLst/>
                <a:latin typeface="DeepSeek-CJK-patch"/>
              </a:rPr>
              <a:t>The Economic Journal</a:t>
            </a:r>
            <a:r>
              <a:rPr lang="el-GR" b="0" i="0" dirty="0">
                <a:solidFill>
                  <a:srgbClr val="404040"/>
                </a:solidFill>
                <a:effectLst/>
                <a:latin typeface="DeepSeek-CJK-patch"/>
              </a:rPr>
              <a:t>, </a:t>
            </a:r>
            <a:r>
              <a:rPr lang="el-GR" b="0" i="0" dirty="0" err="1">
                <a:solidFill>
                  <a:srgbClr val="404040"/>
                </a:solidFill>
                <a:effectLst/>
                <a:latin typeface="DeepSeek-CJK-patch"/>
              </a:rPr>
              <a:t>τόμ</a:t>
            </a:r>
            <a:r>
              <a:rPr lang="el-GR" b="0" i="0" dirty="0">
                <a:solidFill>
                  <a:srgbClr val="404040"/>
                </a:solidFill>
                <a:effectLst/>
                <a:latin typeface="DeepSeek-CJK-patch"/>
              </a:rPr>
              <a:t>. 49, </a:t>
            </a:r>
            <a:r>
              <a:rPr lang="el-GR" b="0" i="0" dirty="0" err="1">
                <a:solidFill>
                  <a:srgbClr val="404040"/>
                </a:solidFill>
                <a:effectLst/>
                <a:latin typeface="DeepSeek-CJK-patch"/>
              </a:rPr>
              <a:t>αρ</a:t>
            </a:r>
            <a:r>
              <a:rPr lang="el-GR" b="0" i="0" dirty="0">
                <a:solidFill>
                  <a:srgbClr val="404040"/>
                </a:solidFill>
                <a:effectLst/>
                <a:latin typeface="DeepSeek-CJK-patch"/>
              </a:rPr>
              <a:t>. 193, </a:t>
            </a:r>
            <a:r>
              <a:rPr lang="el-GR" b="0" i="0" dirty="0" err="1">
                <a:solidFill>
                  <a:srgbClr val="404040"/>
                </a:solidFill>
                <a:effectLst/>
                <a:latin typeface="DeepSeek-CJK-patch"/>
              </a:rPr>
              <a:t>σσ</a:t>
            </a:r>
            <a:r>
              <a:rPr lang="el-GR" b="0" i="0" dirty="0">
                <a:solidFill>
                  <a:srgbClr val="404040"/>
                </a:solidFill>
                <a:effectLst/>
                <a:latin typeface="DeepSeek-CJK-patch"/>
              </a:rPr>
              <a:t>. 14-33</a:t>
            </a:r>
          </a:p>
          <a:p>
            <a:pPr algn="l">
              <a:lnSpc>
                <a:spcPts val="2143"/>
              </a:lnSpc>
              <a:spcBef>
                <a:spcPts val="1029"/>
              </a:spcBef>
              <a:spcAft>
                <a:spcPts val="1029"/>
              </a:spcAft>
            </a:pPr>
            <a:r>
              <a:rPr lang="el-GR" b="0" i="0" dirty="0" err="1">
                <a:solidFill>
                  <a:srgbClr val="404040"/>
                </a:solidFill>
                <a:effectLst/>
                <a:latin typeface="DeepSeek-CJK-patch"/>
              </a:rPr>
              <a:t>Louçã</a:t>
            </a:r>
            <a:r>
              <a:rPr lang="el-GR" b="0" i="0" dirty="0">
                <a:solidFill>
                  <a:srgbClr val="404040"/>
                </a:solidFill>
                <a:effectLst/>
                <a:latin typeface="DeepSeek-CJK-patch"/>
              </a:rPr>
              <a:t> &amp; </a:t>
            </a:r>
            <a:r>
              <a:rPr lang="el-GR" b="0" i="0" dirty="0" err="1">
                <a:solidFill>
                  <a:srgbClr val="404040"/>
                </a:solidFill>
                <a:effectLst/>
                <a:latin typeface="DeepSeek-CJK-patch"/>
              </a:rPr>
              <a:t>Mortágua</a:t>
            </a:r>
            <a:r>
              <a:rPr lang="el-GR" b="0" i="0" dirty="0">
                <a:solidFill>
                  <a:srgbClr val="404040"/>
                </a:solidFill>
                <a:effectLst/>
                <a:latin typeface="DeepSeek-CJK-patch"/>
              </a:rPr>
              <a:t> (2021), </a:t>
            </a:r>
            <a:r>
              <a:rPr lang="en-US" dirty="0">
                <a:solidFill>
                  <a:srgbClr val="404040"/>
                </a:solidFill>
                <a:latin typeface="DeepSeek-CJK-patch"/>
              </a:rPr>
              <a:t>Manual de Economia Política, </a:t>
            </a:r>
            <a:r>
              <a:rPr lang="el-GR" dirty="0" err="1">
                <a:solidFill>
                  <a:srgbClr val="404040"/>
                </a:solidFill>
                <a:latin typeface="DeepSeek-CJK-patch"/>
              </a:rPr>
              <a:t>Κεφ</a:t>
            </a:r>
            <a:r>
              <a:rPr lang="en-US" dirty="0">
                <a:solidFill>
                  <a:srgbClr val="404040"/>
                </a:solidFill>
                <a:latin typeface="DeepSeek-CJK-patch"/>
              </a:rPr>
              <a:t>.</a:t>
            </a:r>
            <a:r>
              <a:rPr lang="el-GR" dirty="0">
                <a:solidFill>
                  <a:srgbClr val="404040"/>
                </a:solidFill>
                <a:latin typeface="DeepSeek-CJK-patch"/>
              </a:rPr>
              <a:t> 12</a:t>
            </a:r>
          </a:p>
          <a:p>
            <a:endParaRPr lang="el-GR" dirty="0"/>
          </a:p>
        </p:txBody>
      </p:sp>
    </p:spTree>
    <p:extLst>
      <p:ext uri="{BB962C8B-B14F-4D97-AF65-F5344CB8AC3E}">
        <p14:creationId xmlns:p14="http://schemas.microsoft.com/office/powerpoint/2010/main" val="27407632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8033B267-0F45-A804-C0A2-FB304A6117A2}"/>
              </a:ext>
            </a:extLst>
          </p:cNvPr>
          <p:cNvPicPr>
            <a:picLocks noGrp="1" noChangeAspect="1"/>
          </p:cNvPicPr>
          <p:nvPr>
            <p:ph idx="1"/>
          </p:nvPr>
        </p:nvPicPr>
        <p:blipFill>
          <a:blip r:embed="rId2"/>
          <a:stretch>
            <a:fillRect/>
          </a:stretch>
        </p:blipFill>
        <p:spPr>
          <a:xfrm>
            <a:off x="152400" y="76200"/>
            <a:ext cx="2526112" cy="2743200"/>
          </a:xfrm>
        </p:spPr>
      </p:pic>
      <p:sp>
        <p:nvSpPr>
          <p:cNvPr id="9" name="TextBox 8">
            <a:extLst>
              <a:ext uri="{FF2B5EF4-FFF2-40B4-BE49-F238E27FC236}">
                <a16:creationId xmlns:a16="http://schemas.microsoft.com/office/drawing/2014/main" id="{5AD810F9-F389-CB07-4FAB-C0D6E8766965}"/>
              </a:ext>
            </a:extLst>
          </p:cNvPr>
          <p:cNvSpPr txBox="1"/>
          <p:nvPr/>
        </p:nvSpPr>
        <p:spPr>
          <a:xfrm>
            <a:off x="3587156" y="405825"/>
            <a:ext cx="4572000" cy="584775"/>
          </a:xfrm>
          <a:prstGeom prst="rect">
            <a:avLst/>
          </a:prstGeom>
          <a:noFill/>
        </p:spPr>
        <p:txBody>
          <a:bodyPr wrap="square">
            <a:spAutoFit/>
          </a:bodyPr>
          <a:lstStyle/>
          <a:p>
            <a:r>
              <a:rPr lang="en-US" sz="3200" b="0" i="0" u="none" strike="noStrike" baseline="0" dirty="0">
                <a:solidFill>
                  <a:srgbClr val="000000"/>
                </a:solidFill>
                <a:latin typeface="Calibri" panose="020F0502020204030204" pitchFamily="34" charset="0"/>
              </a:rPr>
              <a:t>Roy </a:t>
            </a:r>
            <a:r>
              <a:rPr lang="en-US" sz="3200" b="1" i="0" u="none" strike="noStrike" baseline="0" dirty="0">
                <a:solidFill>
                  <a:srgbClr val="000000"/>
                </a:solidFill>
                <a:latin typeface="Calibri" panose="020F0502020204030204" pitchFamily="34" charset="0"/>
              </a:rPr>
              <a:t>Harrod</a:t>
            </a:r>
            <a:r>
              <a:rPr lang="en-US" sz="3200" b="0" i="0" u="none" strike="noStrike" baseline="0" dirty="0">
                <a:solidFill>
                  <a:srgbClr val="000000"/>
                </a:solidFill>
                <a:latin typeface="Calibri" panose="020F0502020204030204" pitchFamily="34" charset="0"/>
              </a:rPr>
              <a:t>(1900 –1978)</a:t>
            </a:r>
            <a:endParaRPr lang="el-GR" sz="3200" dirty="0"/>
          </a:p>
        </p:txBody>
      </p:sp>
      <p:sp>
        <p:nvSpPr>
          <p:cNvPr id="13" name="TextBox 12">
            <a:extLst>
              <a:ext uri="{FF2B5EF4-FFF2-40B4-BE49-F238E27FC236}">
                <a16:creationId xmlns:a16="http://schemas.microsoft.com/office/drawing/2014/main" id="{5EA83D91-C441-8180-EE61-14D24A3FFC47}"/>
              </a:ext>
            </a:extLst>
          </p:cNvPr>
          <p:cNvSpPr txBox="1"/>
          <p:nvPr/>
        </p:nvSpPr>
        <p:spPr>
          <a:xfrm>
            <a:off x="-76200" y="1905000"/>
            <a:ext cx="9144000" cy="5016758"/>
          </a:xfrm>
          <a:prstGeom prst="rect">
            <a:avLst/>
          </a:prstGeom>
          <a:noFill/>
        </p:spPr>
        <p:txBody>
          <a:bodyPr wrap="square">
            <a:spAutoFit/>
          </a:bodyPr>
          <a:lstStyle/>
          <a:p>
            <a:r>
              <a:rPr lang="el-GR" b="1" i="0" dirty="0">
                <a:solidFill>
                  <a:srgbClr val="404040"/>
                </a:solidFill>
                <a:effectLst/>
                <a:latin typeface="DeepSeek-CJK-patch"/>
              </a:rPr>
              <a:t>                                                       </a:t>
            </a:r>
            <a:r>
              <a:rPr lang="el-GR" sz="3200" b="0" i="0" dirty="0">
                <a:solidFill>
                  <a:srgbClr val="404040"/>
                </a:solidFill>
                <a:effectLst/>
                <a:latin typeface="DeepSeek-CJK-patch"/>
              </a:rPr>
              <a:t>Άγγλος οικονομολόγος, γεννημένος </a:t>
            </a:r>
          </a:p>
          <a:p>
            <a:r>
              <a:rPr lang="el-GR" sz="3200" dirty="0">
                <a:solidFill>
                  <a:srgbClr val="404040"/>
                </a:solidFill>
                <a:latin typeface="DeepSeek-CJK-patch"/>
              </a:rPr>
              <a:t>                               </a:t>
            </a:r>
            <a:r>
              <a:rPr lang="el-GR" sz="3200" b="0" i="0" dirty="0">
                <a:solidFill>
                  <a:srgbClr val="404040"/>
                </a:solidFill>
                <a:effectLst/>
                <a:latin typeface="DeepSeek-CJK-patch"/>
              </a:rPr>
              <a:t>στο Λονδίνο. Σπούδασε στην Οξφόρδη και, εκτός από μια σύντομη διακοπή για υπηρεσία στον Β' Παγκόσμιο Πόλεμο, παρέμεινε εκεί ως σύμβουλος του Διεθνούς Νομισματικού Ταμείου στις αρχές της δεκαετίας του 1950. Έγραψε την επίσημη βιογραφία του </a:t>
            </a:r>
            <a:r>
              <a:rPr lang="el-GR" sz="3200" b="0" i="0" dirty="0" err="1">
                <a:solidFill>
                  <a:srgbClr val="404040"/>
                </a:solidFill>
                <a:effectLst/>
                <a:latin typeface="DeepSeek-CJK-patch"/>
              </a:rPr>
              <a:t>Keynes</a:t>
            </a:r>
            <a:r>
              <a:rPr lang="el-GR" sz="3200" b="0" i="0" dirty="0">
                <a:solidFill>
                  <a:srgbClr val="404040"/>
                </a:solidFill>
                <a:effectLst/>
                <a:latin typeface="DeepSeek-CJK-patch"/>
              </a:rPr>
              <a:t> (1951) και συνέβαλε σε πολλούς τομείς, όπως η φιλοσοφία και η λογική. Το μοντέλο ανάπτυξης που ανέπτυξε παράλληλα με τον </a:t>
            </a:r>
            <a:r>
              <a:rPr lang="el-GR" sz="3200" b="0" i="0" dirty="0" err="1">
                <a:solidFill>
                  <a:srgbClr val="404040"/>
                </a:solidFill>
                <a:effectLst/>
                <a:latin typeface="DeepSeek-CJK-patch"/>
              </a:rPr>
              <a:t>Domar</a:t>
            </a:r>
            <a:r>
              <a:rPr lang="el-GR" sz="3200" b="0" i="0" dirty="0">
                <a:solidFill>
                  <a:srgbClr val="404040"/>
                </a:solidFill>
                <a:effectLst/>
                <a:latin typeface="DeepSeek-CJK-patch"/>
              </a:rPr>
              <a:t> του χάρισε αναγνώριση.</a:t>
            </a:r>
            <a:endParaRPr lang="el-GR" sz="3200" dirty="0"/>
          </a:p>
        </p:txBody>
      </p:sp>
    </p:spTree>
    <p:extLst>
      <p:ext uri="{BB962C8B-B14F-4D97-AF65-F5344CB8AC3E}">
        <p14:creationId xmlns:p14="http://schemas.microsoft.com/office/powerpoint/2010/main" val="466829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4306250-6B4B-9A92-D07B-3FC094CFF710}"/>
              </a:ext>
            </a:extLst>
          </p:cNvPr>
          <p:cNvSpPr>
            <a:spLocks noGrp="1"/>
          </p:cNvSpPr>
          <p:nvPr>
            <p:ph idx="1"/>
          </p:nvPr>
        </p:nvSpPr>
        <p:spPr>
          <a:xfrm>
            <a:off x="228600" y="304800"/>
            <a:ext cx="8229600" cy="6248400"/>
          </a:xfrm>
        </p:spPr>
        <p:txBody>
          <a:bodyPr>
            <a:normAutofit fontScale="85000" lnSpcReduction="20000"/>
          </a:bodyPr>
          <a:lstStyle/>
          <a:p>
            <a:pPr algn="l">
              <a:lnSpc>
                <a:spcPts val="2143"/>
              </a:lnSpc>
              <a:spcBef>
                <a:spcPts val="1029"/>
              </a:spcBef>
              <a:spcAft>
                <a:spcPts val="1029"/>
              </a:spcAft>
            </a:pPr>
            <a:endParaRPr lang="el-GR" b="1" i="0" dirty="0">
              <a:solidFill>
                <a:srgbClr val="404040"/>
              </a:solidFill>
              <a:effectLst/>
              <a:latin typeface="DeepSeek-CJK-patch"/>
            </a:endParaRPr>
          </a:p>
          <a:p>
            <a:pPr algn="l">
              <a:lnSpc>
                <a:spcPts val="2143"/>
              </a:lnSpc>
              <a:spcBef>
                <a:spcPts val="1029"/>
              </a:spcBef>
              <a:spcAft>
                <a:spcPts val="1029"/>
              </a:spcAft>
            </a:pPr>
            <a:endParaRPr lang="el-GR" b="1" dirty="0">
              <a:solidFill>
                <a:srgbClr val="404040"/>
              </a:solidFill>
              <a:latin typeface="DeepSeek-CJK-patch"/>
            </a:endParaRPr>
          </a:p>
          <a:p>
            <a:pPr algn="l">
              <a:lnSpc>
                <a:spcPts val="2143"/>
              </a:lnSpc>
              <a:spcBef>
                <a:spcPts val="1029"/>
              </a:spcBef>
              <a:spcAft>
                <a:spcPts val="1029"/>
              </a:spcAft>
            </a:pPr>
            <a:endParaRPr lang="el-GR" b="1" i="0" dirty="0">
              <a:solidFill>
                <a:srgbClr val="404040"/>
              </a:solidFill>
              <a:effectLst/>
              <a:latin typeface="DeepSeek-CJK-patch"/>
            </a:endParaRPr>
          </a:p>
          <a:p>
            <a:pPr algn="l">
              <a:lnSpc>
                <a:spcPts val="2143"/>
              </a:lnSpc>
              <a:spcBef>
                <a:spcPts val="1029"/>
              </a:spcBef>
              <a:spcAft>
                <a:spcPts val="1029"/>
              </a:spcAft>
            </a:pPr>
            <a:endParaRPr lang="el-GR" b="1" dirty="0">
              <a:solidFill>
                <a:srgbClr val="404040"/>
              </a:solidFill>
              <a:latin typeface="DeepSeek-CJK-patch"/>
            </a:endParaRPr>
          </a:p>
          <a:p>
            <a:pPr algn="l">
              <a:lnSpc>
                <a:spcPts val="2143"/>
              </a:lnSpc>
              <a:spcBef>
                <a:spcPts val="1029"/>
              </a:spcBef>
              <a:spcAft>
                <a:spcPts val="1029"/>
              </a:spcAft>
            </a:pPr>
            <a:endParaRPr lang="el-GR" b="1" i="0" dirty="0">
              <a:solidFill>
                <a:srgbClr val="404040"/>
              </a:solidFill>
              <a:effectLst/>
              <a:latin typeface="DeepSeek-CJK-patch"/>
            </a:endParaRPr>
          </a:p>
          <a:p>
            <a:pPr algn="l">
              <a:lnSpc>
                <a:spcPts val="2143"/>
              </a:lnSpc>
              <a:spcBef>
                <a:spcPts val="1029"/>
              </a:spcBef>
              <a:spcAft>
                <a:spcPts val="1029"/>
              </a:spcAft>
            </a:pPr>
            <a:endParaRPr lang="el-GR" b="1" i="0" dirty="0">
              <a:solidFill>
                <a:srgbClr val="404040"/>
              </a:solidFill>
              <a:effectLst/>
              <a:latin typeface="DeepSeek-CJK-patch"/>
            </a:endParaRPr>
          </a:p>
          <a:p>
            <a:pPr algn="l">
              <a:spcBef>
                <a:spcPts val="1029"/>
              </a:spcBef>
              <a:spcAft>
                <a:spcPts val="1029"/>
              </a:spcAft>
            </a:pPr>
            <a:br>
              <a:rPr lang="el-GR" b="0" i="0" dirty="0">
                <a:solidFill>
                  <a:srgbClr val="404040"/>
                </a:solidFill>
                <a:effectLst/>
                <a:latin typeface="DeepSeek-CJK-patch"/>
              </a:rPr>
            </a:br>
            <a:r>
              <a:rPr lang="el-GR" b="0" i="0" dirty="0" err="1">
                <a:solidFill>
                  <a:srgbClr val="404040"/>
                </a:solidFill>
                <a:effectLst/>
                <a:latin typeface="DeepSeek-CJK-patch"/>
              </a:rPr>
              <a:t>Ρωσο</a:t>
            </a:r>
            <a:r>
              <a:rPr lang="el-GR" b="0" i="0" dirty="0">
                <a:solidFill>
                  <a:srgbClr val="404040"/>
                </a:solidFill>
                <a:effectLst/>
                <a:latin typeface="DeepSeek-CJK-patch"/>
              </a:rPr>
              <a:t>-Αμερικανός οικονομολόγος, γεννημένος στην Πολωνία. Μετανάστευσε μόνιμα στις ΗΠΑ το 1936 και ολοκλήρωσε τις σπουδές του στο </a:t>
            </a:r>
            <a:r>
              <a:rPr lang="el-GR" b="0" i="0" dirty="0" err="1">
                <a:solidFill>
                  <a:srgbClr val="404040"/>
                </a:solidFill>
                <a:effectLst/>
                <a:latin typeface="DeepSeek-CJK-patch"/>
              </a:rPr>
              <a:t>Harvard</a:t>
            </a:r>
            <a:r>
              <a:rPr lang="el-GR" b="0" i="0" dirty="0">
                <a:solidFill>
                  <a:srgbClr val="404040"/>
                </a:solidFill>
                <a:effectLst/>
                <a:latin typeface="DeepSeek-CJK-patch"/>
              </a:rPr>
              <a:t>. Το έργο του επικεντρώθηκε στην οικονομική ανάπτυξη, τη συγκριτική οικονομία και την οικονομική ιστορία. Ανέπτυξε ένα μοντέλο ανάπτυξης παρόμοιο με αυτό του </a:t>
            </a:r>
            <a:r>
              <a:rPr lang="el-GR" b="0" i="0" dirty="0" err="1">
                <a:solidFill>
                  <a:srgbClr val="404040"/>
                </a:solidFill>
                <a:effectLst/>
                <a:latin typeface="DeepSeek-CJK-patch"/>
              </a:rPr>
              <a:t>Harrod</a:t>
            </a:r>
            <a:r>
              <a:rPr lang="el-GR" b="0" i="0" dirty="0">
                <a:solidFill>
                  <a:srgbClr val="404040"/>
                </a:solidFill>
                <a:effectLst/>
                <a:latin typeface="DeepSeek-CJK-patch"/>
              </a:rPr>
              <a:t>.</a:t>
            </a:r>
          </a:p>
          <a:p>
            <a:endParaRPr lang="el-GR" dirty="0"/>
          </a:p>
        </p:txBody>
      </p:sp>
      <p:pic>
        <p:nvPicPr>
          <p:cNvPr id="7" name="Εικόνα 6">
            <a:extLst>
              <a:ext uri="{FF2B5EF4-FFF2-40B4-BE49-F238E27FC236}">
                <a16:creationId xmlns:a16="http://schemas.microsoft.com/office/drawing/2014/main" id="{62CEE20B-5EF7-6CDD-0648-394BEA5CEA9B}"/>
              </a:ext>
            </a:extLst>
          </p:cNvPr>
          <p:cNvPicPr>
            <a:picLocks noChangeAspect="1"/>
          </p:cNvPicPr>
          <p:nvPr/>
        </p:nvPicPr>
        <p:blipFill>
          <a:blip r:embed="rId2"/>
          <a:stretch>
            <a:fillRect/>
          </a:stretch>
        </p:blipFill>
        <p:spPr>
          <a:xfrm>
            <a:off x="5853696" y="468505"/>
            <a:ext cx="2323257" cy="2808095"/>
          </a:xfrm>
          <a:prstGeom prst="rect">
            <a:avLst/>
          </a:prstGeom>
        </p:spPr>
      </p:pic>
      <p:sp>
        <p:nvSpPr>
          <p:cNvPr id="11" name="TextBox 10">
            <a:extLst>
              <a:ext uri="{FF2B5EF4-FFF2-40B4-BE49-F238E27FC236}">
                <a16:creationId xmlns:a16="http://schemas.microsoft.com/office/drawing/2014/main" id="{A485054F-286F-0C91-E066-764590B3E141}"/>
              </a:ext>
            </a:extLst>
          </p:cNvPr>
          <p:cNvSpPr txBox="1"/>
          <p:nvPr/>
        </p:nvSpPr>
        <p:spPr>
          <a:xfrm>
            <a:off x="1143001" y="381000"/>
            <a:ext cx="4572000" cy="584775"/>
          </a:xfrm>
          <a:prstGeom prst="rect">
            <a:avLst/>
          </a:prstGeom>
          <a:noFill/>
        </p:spPr>
        <p:txBody>
          <a:bodyPr wrap="square">
            <a:spAutoFit/>
          </a:bodyPr>
          <a:lstStyle/>
          <a:p>
            <a:r>
              <a:rPr lang="el-GR" sz="3200" i="0" dirty="0" err="1">
                <a:solidFill>
                  <a:srgbClr val="404040"/>
                </a:solidFill>
                <a:effectLst/>
                <a:latin typeface="DeepSeek-CJK-patch"/>
              </a:rPr>
              <a:t>Evsey</a:t>
            </a:r>
            <a:r>
              <a:rPr lang="el-GR" sz="3200" b="1" i="0" dirty="0">
                <a:solidFill>
                  <a:srgbClr val="404040"/>
                </a:solidFill>
                <a:effectLst/>
                <a:latin typeface="DeepSeek-CJK-patch"/>
              </a:rPr>
              <a:t> </a:t>
            </a:r>
            <a:r>
              <a:rPr lang="el-GR" sz="3200" b="1" i="0" dirty="0" err="1">
                <a:solidFill>
                  <a:srgbClr val="404040"/>
                </a:solidFill>
                <a:effectLst/>
                <a:latin typeface="DeepSeek-CJK-patch"/>
              </a:rPr>
              <a:t>Domar</a:t>
            </a:r>
            <a:r>
              <a:rPr lang="en-US" sz="3200" b="0" i="0" u="none" strike="noStrike" baseline="0" dirty="0">
                <a:solidFill>
                  <a:srgbClr val="000000"/>
                </a:solidFill>
                <a:latin typeface="Calibri" panose="020F0502020204030204" pitchFamily="34" charset="0"/>
              </a:rPr>
              <a:t>(1914-1997)</a:t>
            </a:r>
            <a:endParaRPr lang="el-GR" sz="3200" dirty="0"/>
          </a:p>
        </p:txBody>
      </p:sp>
    </p:spTree>
    <p:extLst>
      <p:ext uri="{BB962C8B-B14F-4D97-AF65-F5344CB8AC3E}">
        <p14:creationId xmlns:p14="http://schemas.microsoft.com/office/powerpoint/2010/main" val="1031338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A41200-D0C4-5851-1C38-9FA7487A42A1}"/>
              </a:ext>
            </a:extLst>
          </p:cNvPr>
          <p:cNvSpPr>
            <a:spLocks noGrp="1"/>
          </p:cNvSpPr>
          <p:nvPr>
            <p:ph idx="1"/>
          </p:nvPr>
        </p:nvSpPr>
        <p:spPr>
          <a:xfrm>
            <a:off x="76200" y="1676400"/>
            <a:ext cx="8686800" cy="5943600"/>
          </a:xfrm>
        </p:spPr>
        <p:txBody>
          <a:bodyPr>
            <a:normAutofit/>
          </a:bodyPr>
          <a:lstStyle/>
          <a:p>
            <a:pPr algn="l">
              <a:lnSpc>
                <a:spcPts val="2143"/>
              </a:lnSpc>
              <a:spcBef>
                <a:spcPts val="1029"/>
              </a:spcBef>
              <a:spcAft>
                <a:spcPts val="1029"/>
              </a:spcAft>
              <a:buNone/>
            </a:pPr>
            <a:r>
              <a:rPr lang="el-GR" b="1" i="0" dirty="0" err="1">
                <a:solidFill>
                  <a:srgbClr val="404040"/>
                </a:solidFill>
                <a:effectLst/>
                <a:latin typeface="DeepSeek-CJK-patch"/>
              </a:rPr>
              <a:t>Roy</a:t>
            </a:r>
            <a:r>
              <a:rPr lang="el-GR" b="1" i="0" dirty="0">
                <a:solidFill>
                  <a:srgbClr val="404040"/>
                </a:solidFill>
                <a:effectLst/>
                <a:latin typeface="DeepSeek-CJK-patch"/>
              </a:rPr>
              <a:t> </a:t>
            </a:r>
            <a:r>
              <a:rPr lang="el-GR" b="1" i="0" dirty="0" err="1">
                <a:solidFill>
                  <a:srgbClr val="404040"/>
                </a:solidFill>
                <a:effectLst/>
                <a:latin typeface="DeepSeek-CJK-patch"/>
              </a:rPr>
              <a:t>Harrod</a:t>
            </a:r>
            <a:r>
              <a:rPr lang="el-GR" b="1" i="0" dirty="0">
                <a:solidFill>
                  <a:srgbClr val="404040"/>
                </a:solidFill>
                <a:effectLst/>
                <a:latin typeface="DeepSeek-CJK-patch"/>
              </a:rPr>
              <a:t> (1939) και </a:t>
            </a:r>
            <a:r>
              <a:rPr lang="el-GR" b="1" i="0" dirty="0" err="1">
                <a:solidFill>
                  <a:srgbClr val="404040"/>
                </a:solidFill>
                <a:effectLst/>
                <a:latin typeface="DeepSeek-CJK-patch"/>
              </a:rPr>
              <a:t>Evsey</a:t>
            </a:r>
            <a:r>
              <a:rPr lang="el-GR" b="1" i="0" dirty="0">
                <a:solidFill>
                  <a:srgbClr val="404040"/>
                </a:solidFill>
                <a:effectLst/>
                <a:latin typeface="DeepSeek-CJK-patch"/>
              </a:rPr>
              <a:t> </a:t>
            </a:r>
            <a:r>
              <a:rPr lang="el-GR" b="1" i="0" dirty="0" err="1">
                <a:solidFill>
                  <a:srgbClr val="404040"/>
                </a:solidFill>
                <a:effectLst/>
                <a:latin typeface="DeepSeek-CJK-patch"/>
              </a:rPr>
              <a:t>Domar</a:t>
            </a:r>
            <a:r>
              <a:rPr lang="el-GR" b="1" i="0" dirty="0">
                <a:solidFill>
                  <a:srgbClr val="404040"/>
                </a:solidFill>
                <a:effectLst/>
                <a:latin typeface="DeepSeek-CJK-patch"/>
              </a:rPr>
              <a:t> (1946)</a:t>
            </a:r>
            <a:endParaRPr lang="el-GR" b="0" i="0" dirty="0">
              <a:solidFill>
                <a:srgbClr val="404040"/>
              </a:solidFill>
              <a:effectLst/>
              <a:latin typeface="DeepSeek-CJK-patch"/>
            </a:endParaRPr>
          </a:p>
          <a:p>
            <a:pPr algn="l">
              <a:lnSpc>
                <a:spcPts val="2143"/>
              </a:lnSpc>
              <a:spcBef>
                <a:spcPts val="1029"/>
              </a:spcBef>
              <a:spcAft>
                <a:spcPts val="1029"/>
              </a:spcAft>
              <a:buNone/>
            </a:pPr>
            <a:r>
              <a:rPr lang="el-GR" b="0" i="0" dirty="0">
                <a:solidFill>
                  <a:srgbClr val="404040"/>
                </a:solidFill>
                <a:effectLst/>
                <a:latin typeface="DeepSeek-CJK-patch"/>
              </a:rPr>
              <a:t>"Οι </a:t>
            </a:r>
            <a:r>
              <a:rPr lang="el-GR" b="0" i="0" dirty="0" err="1">
                <a:solidFill>
                  <a:srgbClr val="404040"/>
                </a:solidFill>
                <a:effectLst/>
                <a:latin typeface="DeepSeek-CJK-patch"/>
              </a:rPr>
              <a:t>Harrod</a:t>
            </a:r>
            <a:r>
              <a:rPr lang="el-GR" b="0" i="0" dirty="0">
                <a:solidFill>
                  <a:srgbClr val="404040"/>
                </a:solidFill>
                <a:effectLst/>
                <a:latin typeface="DeepSeek-CJK-patch"/>
              </a:rPr>
              <a:t> και </a:t>
            </a:r>
            <a:r>
              <a:rPr lang="el-GR" b="0" i="0" dirty="0" err="1">
                <a:solidFill>
                  <a:srgbClr val="404040"/>
                </a:solidFill>
                <a:effectLst/>
                <a:latin typeface="DeepSeek-CJK-patch"/>
              </a:rPr>
              <a:t>Domar</a:t>
            </a:r>
            <a:r>
              <a:rPr lang="el-GR" b="0" i="0" dirty="0">
                <a:solidFill>
                  <a:srgbClr val="404040"/>
                </a:solidFill>
                <a:effectLst/>
                <a:latin typeface="DeepSeek-CJK-patch"/>
              </a:rPr>
              <a:t> εξέφρασαν τη δυναμική σχέση (</a:t>
            </a:r>
            <a:r>
              <a:rPr lang="el-GR" b="0" i="1" dirty="0">
                <a:solidFill>
                  <a:srgbClr val="404040"/>
                </a:solidFill>
                <a:effectLst/>
                <a:latin typeface="DeepSeek-CJK-patch"/>
              </a:rPr>
              <a:t>η επίδραση της συσσώρευσης κεφαλαίου στην ανάπτυξη</a:t>
            </a:r>
            <a:r>
              <a:rPr lang="el-GR" b="0" i="0" dirty="0">
                <a:solidFill>
                  <a:srgbClr val="404040"/>
                </a:solidFill>
                <a:effectLst/>
                <a:latin typeface="DeepSeek-CJK-patch"/>
              </a:rPr>
              <a:t>) σε μια απλή εξίσωση, η οποία τυποποίησε και συνόψισε την ουσία σχεδόν 200 ετών </a:t>
            </a:r>
            <a:r>
              <a:rPr lang="el-GR" b="0" i="0" dirty="0" err="1">
                <a:solidFill>
                  <a:srgbClr val="404040"/>
                </a:solidFill>
                <a:effectLst/>
                <a:latin typeface="DeepSeek-CJK-patch"/>
              </a:rPr>
              <a:t>θεωρητικοποίησης</a:t>
            </a:r>
            <a:r>
              <a:rPr lang="el-GR" b="0" i="0" dirty="0">
                <a:solidFill>
                  <a:srgbClr val="404040"/>
                </a:solidFill>
                <a:effectLst/>
                <a:latin typeface="DeepSeek-CJK-patch"/>
              </a:rPr>
              <a:t> για την οικονομική ανάπτυξη" (</a:t>
            </a:r>
            <a:r>
              <a:rPr lang="el-GR" b="0" i="0" dirty="0" err="1">
                <a:solidFill>
                  <a:srgbClr val="404040"/>
                </a:solidFill>
                <a:effectLst/>
                <a:latin typeface="DeepSeek-CJK-patch"/>
              </a:rPr>
              <a:t>Gylfason</a:t>
            </a:r>
            <a:r>
              <a:rPr lang="el-GR" b="0" i="0" dirty="0">
                <a:solidFill>
                  <a:srgbClr val="404040"/>
                </a:solidFill>
                <a:effectLst/>
                <a:latin typeface="DeepSeek-CJK-patch"/>
              </a:rPr>
              <a:t>, 2003, σ. 25).</a:t>
            </a:r>
          </a:p>
          <a:p>
            <a:pPr algn="l">
              <a:lnSpc>
                <a:spcPts val="2143"/>
              </a:lnSpc>
              <a:spcBef>
                <a:spcPts val="1029"/>
              </a:spcBef>
              <a:spcAft>
                <a:spcPts val="1029"/>
              </a:spcAft>
              <a:buNone/>
            </a:pPr>
            <a:r>
              <a:rPr lang="el-GR" b="0" i="0" dirty="0">
                <a:solidFill>
                  <a:srgbClr val="404040"/>
                </a:solidFill>
                <a:effectLst/>
                <a:latin typeface="DeepSeek-CJK-patch"/>
              </a:rPr>
              <a:t>Η οικονομική ανάπτυξη εξαρτάται από τρεις παράγοντες:</a:t>
            </a:r>
          </a:p>
          <a:p>
            <a:pPr algn="l">
              <a:lnSpc>
                <a:spcPts val="2143"/>
              </a:lnSpc>
              <a:spcBef>
                <a:spcPts val="1029"/>
              </a:spcBef>
              <a:spcAft>
                <a:spcPts val="1029"/>
              </a:spcAft>
              <a:buFont typeface="Arial" panose="020B0604020202020204" pitchFamily="34" charset="0"/>
              <a:buChar char="•"/>
            </a:pPr>
            <a:r>
              <a:rPr lang="el-GR" b="1" i="0" dirty="0">
                <a:solidFill>
                  <a:srgbClr val="404040"/>
                </a:solidFill>
                <a:effectLst/>
                <a:latin typeface="DeepSeek-CJK-patch"/>
              </a:rPr>
              <a:t>Ποσοστό αποταμίευσης των νοικοκυριών (</a:t>
            </a:r>
            <a:r>
              <a:rPr lang="el-GR" b="1" i="0" dirty="0">
                <a:solidFill>
                  <a:srgbClr val="404040"/>
                </a:solidFill>
                <a:effectLst/>
                <a:latin typeface="KaTeX_Main"/>
              </a:rPr>
              <a:t>S=</a:t>
            </a:r>
            <a:r>
              <a:rPr lang="el-GR" b="1" i="0" dirty="0" err="1">
                <a:solidFill>
                  <a:srgbClr val="404040"/>
                </a:solidFill>
                <a:effectLst/>
                <a:latin typeface="KaTeX_Main"/>
              </a:rPr>
              <a:t>s.Y</a:t>
            </a:r>
            <a:r>
              <a:rPr lang="el-GR" b="1" i="0" dirty="0">
                <a:solidFill>
                  <a:srgbClr val="404040"/>
                </a:solidFill>
                <a:effectLst/>
                <a:latin typeface="DeepSeek-CJK-patch"/>
              </a:rPr>
              <a:t>)</a:t>
            </a:r>
            <a:endParaRPr lang="el-GR" b="0" i="0" dirty="0">
              <a:solidFill>
                <a:srgbClr val="404040"/>
              </a:solidFill>
              <a:effectLst/>
              <a:latin typeface="DeepSeek-CJK-patch"/>
            </a:endParaRP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Λόγος κεφαλαίου-παραγωγής (</a:t>
            </a:r>
            <a:r>
              <a:rPr lang="el-GR" b="1" i="0" dirty="0">
                <a:solidFill>
                  <a:srgbClr val="404040"/>
                </a:solidFill>
                <a:effectLst/>
                <a:latin typeface="KaTeX_Main"/>
              </a:rPr>
              <a:t>v=K/Y=ΔK/ΔY)</a:t>
            </a:r>
            <a:endParaRPr lang="el-GR" b="0" i="0" dirty="0">
              <a:solidFill>
                <a:srgbClr val="404040"/>
              </a:solidFill>
              <a:effectLst/>
              <a:latin typeface="DeepSeek-CJK-patch"/>
            </a:endParaRP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Ποσοστό απόσβεσης (</a:t>
            </a:r>
            <a:r>
              <a:rPr lang="el-GR" b="1" i="0" dirty="0">
                <a:solidFill>
                  <a:srgbClr val="404040"/>
                </a:solidFill>
                <a:effectLst/>
                <a:latin typeface="KaTeX_Main"/>
              </a:rPr>
              <a:t>δ</a:t>
            </a:r>
            <a:r>
              <a:rPr lang="el-GR" b="1" i="0" dirty="0">
                <a:solidFill>
                  <a:srgbClr val="404040"/>
                </a:solidFill>
                <a:effectLst/>
                <a:latin typeface="DeepSeek-CJK-patch"/>
              </a:rPr>
              <a:t>)</a:t>
            </a:r>
            <a:endParaRPr lang="el-GR" b="0" i="0" dirty="0">
              <a:solidFill>
                <a:srgbClr val="404040"/>
              </a:solidFill>
              <a:effectLst/>
              <a:latin typeface="DeepSeek-CJK-patch"/>
            </a:endParaRPr>
          </a:p>
          <a:p>
            <a:endParaRPr lang="el-GR" dirty="0"/>
          </a:p>
        </p:txBody>
      </p:sp>
      <p:sp>
        <p:nvSpPr>
          <p:cNvPr id="4" name="Τίτλος 1">
            <a:extLst>
              <a:ext uri="{FF2B5EF4-FFF2-40B4-BE49-F238E27FC236}">
                <a16:creationId xmlns:a16="http://schemas.microsoft.com/office/drawing/2014/main" id="{9A3623FA-B7EE-62B5-E0AD-B4267D6C4151}"/>
              </a:ext>
            </a:extLst>
          </p:cNvPr>
          <p:cNvSpPr>
            <a:spLocks noGrp="1"/>
          </p:cNvSpPr>
          <p:nvPr>
            <p:ph type="title"/>
          </p:nvPr>
        </p:nvSpPr>
        <p:spPr>
          <a:xfrm>
            <a:off x="304800" y="152400"/>
            <a:ext cx="8229600" cy="1143000"/>
          </a:xfrm>
        </p:spPr>
        <p:txBody>
          <a:bodyPr>
            <a:normAutofit fontScale="90000"/>
          </a:bodyPr>
          <a:lstStyle/>
          <a:p>
            <a:pPr algn="l">
              <a:spcBef>
                <a:spcPts val="1372"/>
              </a:spcBef>
              <a:spcAft>
                <a:spcPts val="1029"/>
              </a:spcAft>
              <a:buNone/>
            </a:pPr>
            <a:r>
              <a:rPr lang="el-GR" b="0" i="0" dirty="0">
                <a:solidFill>
                  <a:srgbClr val="404040"/>
                </a:solidFill>
                <a:effectLst/>
                <a:latin typeface="DeepSeek-CJK-patch"/>
              </a:rPr>
              <a:t>Μια </a:t>
            </a:r>
            <a:r>
              <a:rPr lang="el-GR" b="0" i="0" dirty="0" err="1">
                <a:solidFill>
                  <a:srgbClr val="404040"/>
                </a:solidFill>
                <a:effectLst/>
                <a:latin typeface="DeepSeek-CJK-patch"/>
              </a:rPr>
              <a:t>Κεϋνσιανή</a:t>
            </a:r>
            <a:r>
              <a:rPr lang="el-GR" b="0" i="0" dirty="0">
                <a:solidFill>
                  <a:srgbClr val="404040"/>
                </a:solidFill>
                <a:effectLst/>
                <a:latin typeface="DeepSeek-CJK-patch"/>
              </a:rPr>
              <a:t> ανάλυση στα μοντέλα οικονομικής ανάπτυξης</a:t>
            </a:r>
          </a:p>
        </p:txBody>
      </p:sp>
    </p:spTree>
    <p:extLst>
      <p:ext uri="{BB962C8B-B14F-4D97-AF65-F5344CB8AC3E}">
        <p14:creationId xmlns:p14="http://schemas.microsoft.com/office/powerpoint/2010/main" val="54604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Νεοκλασικό Μοντέλο Ανάπτυξης (Solow-Swan)</a:t>
            </a:r>
          </a:p>
        </p:txBody>
      </p:sp>
      <p:sp>
        <p:nvSpPr>
          <p:cNvPr id="3" name="Content Placeholder 2"/>
          <p:cNvSpPr>
            <a:spLocks noGrp="1"/>
          </p:cNvSpPr>
          <p:nvPr>
            <p:ph idx="1"/>
          </p:nvPr>
        </p:nvSpPr>
        <p:spPr/>
        <p:txBody>
          <a:bodyPr>
            <a:normAutofit fontScale="92500" lnSpcReduction="20000"/>
          </a:bodyPr>
          <a:lstStyle/>
          <a:p>
            <a:r>
              <a:rPr lang="el-GR" b="1" dirty="0"/>
              <a:t>Γνωστό ως Μοντέλο </a:t>
            </a:r>
            <a:r>
              <a:rPr lang="el-GR" b="1" dirty="0" err="1"/>
              <a:t>Solow</a:t>
            </a:r>
            <a:r>
              <a:rPr lang="el-GR" dirty="0"/>
              <a:t> – Εξηγεί την ανάπτυξη μέσω της συσσώρευσης κεφαλαίου, εργασίας και τεχνολογικής προόδου. </a:t>
            </a:r>
          </a:p>
          <a:p>
            <a:r>
              <a:rPr lang="el-GR" dirty="0"/>
              <a:t>Βασίζεται στην κεφαλαιακή συσσώρευση και τεχνολογική πρόοδο.</a:t>
            </a:r>
          </a:p>
          <a:p>
            <a:r>
              <a:rPr lang="el-GR" dirty="0"/>
              <a:t>Υποθέτει σύγκλιση των οικονομιών προς μια κατάσταση ισορροπίας.</a:t>
            </a:r>
          </a:p>
          <a:p>
            <a:r>
              <a:rPr lang="el-GR" dirty="0"/>
              <a:t>Η τεχνολογία θεωρείται</a:t>
            </a:r>
            <a:r>
              <a:rPr lang="el-GR" b="1" dirty="0"/>
              <a:t> εξωγενής</a:t>
            </a:r>
            <a:r>
              <a:rPr lang="el-GR" dirty="0"/>
              <a:t>.</a:t>
            </a:r>
          </a:p>
          <a:p>
            <a:r>
              <a:rPr lang="el-GR" dirty="0"/>
              <a:t>Ο ρυθμός αποταμίευσης και η παραγωγικότητα καθορίζουν την ανάπτυξη.</a:t>
            </a:r>
          </a:p>
          <a:p>
            <a:endParaRPr lang="el-GR" dirty="0"/>
          </a:p>
          <a:p>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60262" y="5708762"/>
            <a:ext cx="1460781" cy="1460781"/>
          </a:xfrm>
          <a:prstGeom prst="rect">
            <a:avLst/>
          </a:prstGeom>
        </p:spPr>
      </p:pic>
    </p:spTree>
    <p:extLst>
      <p:ext uri="{BB962C8B-B14F-4D97-AF65-F5344CB8AC3E}">
        <p14:creationId xmlns:p14="http://schemas.microsoft.com/office/powerpoint/2010/main" val="14682421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E462BB-0CE5-351F-180D-B2925E09AFA4}"/>
              </a:ext>
            </a:extLst>
          </p:cNvPr>
          <p:cNvSpPr>
            <a:spLocks noGrp="1"/>
          </p:cNvSpPr>
          <p:nvPr>
            <p:ph type="title"/>
          </p:nvPr>
        </p:nvSpPr>
        <p:spPr>
          <a:xfrm>
            <a:off x="457200" y="457200"/>
            <a:ext cx="8229600" cy="1143000"/>
          </a:xfrm>
        </p:spPr>
        <p:txBody>
          <a:bodyPr>
            <a:normAutofit fontScale="90000"/>
          </a:bodyPr>
          <a:lstStyle/>
          <a:p>
            <a:r>
              <a:rPr lang="el-GR" b="0" i="0" dirty="0">
                <a:solidFill>
                  <a:srgbClr val="404040"/>
                </a:solidFill>
                <a:effectLst/>
                <a:latin typeface="DeepSeek-CJK-patch"/>
              </a:rPr>
              <a:t>Οι υποθέσεις του μοντέλου </a:t>
            </a:r>
            <a:r>
              <a:rPr lang="el-GR" b="0" i="0" dirty="0" err="1">
                <a:solidFill>
                  <a:srgbClr val="404040"/>
                </a:solidFill>
                <a:effectLst/>
                <a:latin typeface="DeepSeek-CJK-patch"/>
              </a:rPr>
              <a:t>Harrod-Domar</a:t>
            </a:r>
            <a:r>
              <a:rPr lang="el-GR" b="0" i="0" dirty="0">
                <a:solidFill>
                  <a:srgbClr val="404040"/>
                </a:solidFill>
                <a:effectLst/>
                <a:latin typeface="DeepSeek-CJK-patch"/>
              </a:rPr>
              <a:t> (H-D)</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55757398-558A-C10E-3C57-2DA5EBED7EFE}"/>
              </a:ext>
            </a:extLst>
          </p:cNvPr>
          <p:cNvSpPr>
            <a:spLocks noGrp="1"/>
          </p:cNvSpPr>
          <p:nvPr>
            <p:ph idx="1"/>
          </p:nvPr>
        </p:nvSpPr>
        <p:spPr>
          <a:xfrm>
            <a:off x="228600" y="1371600"/>
            <a:ext cx="8686800" cy="5659582"/>
          </a:xfrm>
        </p:spPr>
        <p:txBody>
          <a:bodyPr>
            <a:normAutofit fontScale="85000" lnSpcReduction="10000"/>
          </a:bodyPr>
          <a:lstStyle/>
          <a:p>
            <a:pPr algn="l">
              <a:lnSpc>
                <a:spcPts val="2143"/>
              </a:lnSpc>
              <a:spcBef>
                <a:spcPts val="1372"/>
              </a:spcBef>
              <a:spcAft>
                <a:spcPts val="1029"/>
              </a:spcAft>
              <a:buNone/>
            </a:pPr>
            <a:r>
              <a:rPr lang="el-GR" b="0" i="0" dirty="0">
                <a:solidFill>
                  <a:srgbClr val="404040"/>
                </a:solidFill>
                <a:effectLst/>
                <a:latin typeface="DeepSeek-CJK-patch"/>
              </a:rPr>
              <a:t>1. Η τεχνολογία</a:t>
            </a:r>
          </a:p>
          <a:p>
            <a:pPr algn="l">
              <a:lnSpc>
                <a:spcPts val="2143"/>
              </a:lnSpc>
              <a:spcBef>
                <a:spcPts val="1029"/>
              </a:spcBef>
              <a:spcAft>
                <a:spcPts val="1029"/>
              </a:spcAft>
              <a:buNone/>
            </a:pPr>
            <a:r>
              <a:rPr lang="el-GR" b="0" i="0" dirty="0">
                <a:solidFill>
                  <a:srgbClr val="404040"/>
                </a:solidFill>
                <a:effectLst/>
                <a:latin typeface="DeepSeek-CJK-patch"/>
              </a:rPr>
              <a:t>Συνάρτηση παραγωγής με συμπληρωματικούς παράγοντες (χωρίς δυνατότητα αντικατάστασης), με δύο (2) παράγοντες παραγωγής: κεφάλαιο και εργασία.</a:t>
            </a:r>
          </a:p>
          <a:p>
            <a:pPr algn="l">
              <a:lnSpc>
                <a:spcPts val="2143"/>
              </a:lnSpc>
              <a:spcBef>
                <a:spcPts val="1029"/>
              </a:spcBef>
              <a:spcAft>
                <a:spcPts val="1029"/>
              </a:spcAft>
              <a:buNone/>
            </a:pPr>
            <a:r>
              <a:rPr lang="el-GR" b="0" i="0" dirty="0">
                <a:solidFill>
                  <a:srgbClr val="404040"/>
                </a:solidFill>
                <a:effectLst/>
                <a:latin typeface="DeepSeek-CJK-patch"/>
              </a:rPr>
              <a:t>Τεχνολογία με σταθερούς συντελεστές τύπου </a:t>
            </a:r>
            <a:r>
              <a:rPr lang="el-GR" b="0" i="0" dirty="0" err="1">
                <a:solidFill>
                  <a:srgbClr val="404040"/>
                </a:solidFill>
                <a:effectLst/>
                <a:latin typeface="DeepSeek-CJK-patch"/>
              </a:rPr>
              <a:t>Leontief</a:t>
            </a:r>
            <a:r>
              <a:rPr lang="el-GR" b="0" i="0" dirty="0">
                <a:solidFill>
                  <a:srgbClr val="404040"/>
                </a:solidFill>
                <a:effectLst/>
                <a:latin typeface="DeepSeek-CJK-patch"/>
              </a:rPr>
              <a:t>:</a:t>
            </a:r>
          </a:p>
          <a:p>
            <a:pPr algn="l">
              <a:lnSpc>
                <a:spcPts val="2143"/>
              </a:lnSpc>
              <a:spcBef>
                <a:spcPts val="1029"/>
              </a:spcBef>
              <a:spcAft>
                <a:spcPts val="1029"/>
              </a:spcAft>
              <a:buFont typeface="Arial" panose="020B0604020202020204" pitchFamily="34" charset="0"/>
              <a:buChar char="•"/>
            </a:pPr>
            <a:r>
              <a:rPr lang="el-GR" b="0" i="0" dirty="0">
                <a:solidFill>
                  <a:srgbClr val="404040"/>
                </a:solidFill>
                <a:effectLst/>
                <a:latin typeface="KaTeX_Main"/>
              </a:rPr>
              <a:t>Y=A.K=(1/v),   v=K/Y (σταθερός λόγος κεφαλαίου-παραγωγής), A=1/v (παραγωγικότητα κεφαλαίου).</a:t>
            </a:r>
          </a:p>
          <a:p>
            <a:pPr algn="l">
              <a:lnSpc>
                <a:spcPts val="2143"/>
              </a:lnSpc>
              <a:spcBef>
                <a:spcPts val="1029"/>
              </a:spcBef>
              <a:spcAft>
                <a:spcPts val="1029"/>
              </a:spcAft>
              <a:buFont typeface="Arial" panose="020B0604020202020204" pitchFamily="34" charset="0"/>
              <a:buChar char="•"/>
            </a:pPr>
            <a:r>
              <a:rPr lang="el-GR" b="0" dirty="0">
                <a:solidFill>
                  <a:srgbClr val="404040"/>
                </a:solidFill>
                <a:effectLst/>
                <a:latin typeface="KaTeX_Math"/>
              </a:rPr>
              <a:t>Κ: κεφαλαιακό απόθεμα σε ευρώ, Υ: ροή (ευρώ ανά έτος)</a:t>
            </a:r>
          </a:p>
          <a:p>
            <a:pPr algn="l">
              <a:lnSpc>
                <a:spcPts val="2143"/>
              </a:lnSpc>
              <a:spcBef>
                <a:spcPts val="1029"/>
              </a:spcBef>
              <a:spcAft>
                <a:spcPts val="1029"/>
              </a:spcAft>
              <a:buFont typeface="Arial" panose="020B0604020202020204" pitchFamily="34" charset="0"/>
              <a:buChar char="•"/>
            </a:pPr>
            <a:r>
              <a:rPr lang="el-GR" b="1" i="0" dirty="0">
                <a:solidFill>
                  <a:srgbClr val="404040"/>
                </a:solidFill>
                <a:effectLst/>
                <a:latin typeface="DeepSeek-CJK-patch"/>
              </a:rPr>
              <a:t>K/L σταθερό</a:t>
            </a:r>
            <a:r>
              <a:rPr lang="el-GR" b="0" i="0" dirty="0">
                <a:solidFill>
                  <a:srgbClr val="404040"/>
                </a:solidFill>
                <a:effectLst/>
                <a:latin typeface="DeepSeek-CJK-patch"/>
              </a:rPr>
              <a:t> (η εργασία δεν εμφανίζεται ρητά στο μοντέλο, Κ και </a:t>
            </a:r>
            <a:r>
              <a:rPr lang="de-DE" dirty="0">
                <a:solidFill>
                  <a:srgbClr val="404040"/>
                </a:solidFill>
                <a:latin typeface="DeepSeek-CJK-patch"/>
              </a:rPr>
              <a:t>L </a:t>
            </a:r>
            <a:r>
              <a:rPr lang="el-GR" dirty="0">
                <a:solidFill>
                  <a:srgbClr val="404040"/>
                </a:solidFill>
                <a:latin typeface="DeepSeek-CJK-patch"/>
              </a:rPr>
              <a:t>αναπτύσσονται με τον ίδιο ρυθμό</a:t>
            </a:r>
            <a:r>
              <a:rPr lang="el-GR" b="0" i="0" dirty="0">
                <a:solidFill>
                  <a:srgbClr val="404040"/>
                </a:solidFill>
                <a:effectLst/>
                <a:latin typeface="DeepSeek-CJK-patch"/>
              </a:rPr>
              <a:t>).</a:t>
            </a: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Y/L σταθερό</a:t>
            </a:r>
            <a:r>
              <a:rPr lang="el-GR" b="0" i="0" dirty="0">
                <a:solidFill>
                  <a:srgbClr val="404040"/>
                </a:solidFill>
                <a:effectLst/>
                <a:latin typeface="DeepSeek-CJK-patch"/>
              </a:rPr>
              <a:t> (μηδενικός ρυθμός αύξησης της παραγωγικότητας της εργασίας, </a:t>
            </a:r>
            <a:r>
              <a:rPr lang="en-US" dirty="0">
                <a:solidFill>
                  <a:srgbClr val="404040"/>
                </a:solidFill>
                <a:latin typeface="DeepSeek-CJK-patch"/>
              </a:rPr>
              <a:t>Y</a:t>
            </a:r>
            <a:r>
              <a:rPr lang="el-GR" b="0" i="0" dirty="0">
                <a:solidFill>
                  <a:srgbClr val="404040"/>
                </a:solidFill>
                <a:effectLst/>
                <a:latin typeface="DeepSeek-CJK-patch"/>
              </a:rPr>
              <a:t> και </a:t>
            </a:r>
            <a:r>
              <a:rPr lang="de-DE" dirty="0">
                <a:solidFill>
                  <a:srgbClr val="404040"/>
                </a:solidFill>
                <a:latin typeface="DeepSeek-CJK-patch"/>
              </a:rPr>
              <a:t>L </a:t>
            </a:r>
            <a:r>
              <a:rPr lang="el-GR" dirty="0">
                <a:solidFill>
                  <a:srgbClr val="404040"/>
                </a:solidFill>
                <a:latin typeface="DeepSeek-CJK-patch"/>
              </a:rPr>
              <a:t>αναπτύσσονται με τον ίδιο ρυθμό</a:t>
            </a:r>
            <a:r>
              <a:rPr lang="el-GR" b="0" i="0" dirty="0">
                <a:solidFill>
                  <a:srgbClr val="404040"/>
                </a:solidFill>
                <a:effectLst/>
                <a:latin typeface="DeepSeek-CJK-patch"/>
              </a:rPr>
              <a:t>).</a:t>
            </a: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Δεν υπάρχει τεχνολογική πρόοδος</a:t>
            </a:r>
            <a:r>
              <a:rPr lang="el-GR" b="0" i="0" dirty="0">
                <a:solidFill>
                  <a:srgbClr val="404040"/>
                </a:solidFill>
                <a:effectLst/>
                <a:latin typeface="DeepSeek-CJK-patch"/>
              </a:rPr>
              <a:t>.</a:t>
            </a:r>
          </a:p>
          <a:p>
            <a:endParaRPr lang="el-GR" dirty="0"/>
          </a:p>
        </p:txBody>
      </p:sp>
    </p:spTree>
    <p:extLst>
      <p:ext uri="{BB962C8B-B14F-4D97-AF65-F5344CB8AC3E}">
        <p14:creationId xmlns:p14="http://schemas.microsoft.com/office/powerpoint/2010/main" val="22179294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0DBDD2-9B77-EA70-C520-590F287AEC9A}"/>
              </a:ext>
            </a:extLst>
          </p:cNvPr>
          <p:cNvSpPr>
            <a:spLocks noGrp="1"/>
          </p:cNvSpPr>
          <p:nvPr>
            <p:ph type="title"/>
          </p:nvPr>
        </p:nvSpPr>
        <p:spPr/>
        <p:txBody>
          <a:bodyPr>
            <a:normAutofit fontScale="90000"/>
          </a:bodyPr>
          <a:lstStyle/>
          <a:p>
            <a:r>
              <a:rPr lang="el-GR" b="0" i="0" dirty="0">
                <a:solidFill>
                  <a:srgbClr val="404040"/>
                </a:solidFill>
                <a:effectLst/>
                <a:latin typeface="DeepSeek-CJK-patch"/>
              </a:rPr>
              <a:t>Οι υποθέσεις του μοντέλου </a:t>
            </a:r>
            <a:r>
              <a:rPr lang="el-GR" b="0" i="0" dirty="0" err="1">
                <a:solidFill>
                  <a:srgbClr val="404040"/>
                </a:solidFill>
                <a:effectLst/>
                <a:latin typeface="DeepSeek-CJK-patch"/>
              </a:rPr>
              <a:t>Harrod-Domar</a:t>
            </a:r>
            <a:r>
              <a:rPr lang="el-GR" b="0" i="0" dirty="0">
                <a:solidFill>
                  <a:srgbClr val="404040"/>
                </a:solidFill>
                <a:effectLst/>
                <a:latin typeface="DeepSeek-CJK-patch"/>
              </a:rPr>
              <a:t> (H-D)</a:t>
            </a:r>
            <a:r>
              <a:rPr lang="en-US" b="0" i="0" dirty="0">
                <a:solidFill>
                  <a:srgbClr val="404040"/>
                </a:solidFill>
                <a:effectLst/>
                <a:latin typeface="DeepSeek-CJK-patch"/>
              </a:rPr>
              <a:t> (</a:t>
            </a:r>
            <a:r>
              <a:rPr lang="el-GR" b="0" i="0" dirty="0">
                <a:solidFill>
                  <a:srgbClr val="404040"/>
                </a:solidFill>
                <a:effectLst/>
                <a:latin typeface="DeepSeek-CJK-patch"/>
              </a:rPr>
              <a:t>συνέχεια)</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98A8B4C6-3866-70AC-5B09-D517724AD435}"/>
              </a:ext>
            </a:extLst>
          </p:cNvPr>
          <p:cNvSpPr>
            <a:spLocks noGrp="1"/>
          </p:cNvSpPr>
          <p:nvPr>
            <p:ph idx="1"/>
          </p:nvPr>
        </p:nvSpPr>
        <p:spPr>
          <a:xfrm>
            <a:off x="0" y="1219200"/>
            <a:ext cx="9372600" cy="5638800"/>
          </a:xfrm>
        </p:spPr>
        <p:txBody>
          <a:bodyPr>
            <a:normAutofit/>
          </a:bodyPr>
          <a:lstStyle/>
          <a:p>
            <a:pPr algn="l">
              <a:lnSpc>
                <a:spcPts val="2143"/>
              </a:lnSpc>
              <a:spcBef>
                <a:spcPts val="1372"/>
              </a:spcBef>
              <a:spcAft>
                <a:spcPts val="1029"/>
              </a:spcAft>
              <a:buNone/>
            </a:pPr>
            <a:r>
              <a:rPr lang="el-GR" b="0" i="0" dirty="0">
                <a:solidFill>
                  <a:srgbClr val="404040"/>
                </a:solidFill>
                <a:effectLst/>
                <a:latin typeface="DeepSeek-CJK-patch"/>
              </a:rPr>
              <a:t>2. Πλήρης απασχόληση</a:t>
            </a:r>
          </a:p>
          <a:p>
            <a:pPr algn="l">
              <a:lnSpc>
                <a:spcPts val="2143"/>
              </a:lnSpc>
              <a:spcBef>
                <a:spcPts val="1029"/>
              </a:spcBef>
              <a:spcAft>
                <a:spcPts val="1029"/>
              </a:spcAft>
              <a:buNone/>
            </a:pPr>
            <a:r>
              <a:rPr lang="el-GR" b="0" i="0" dirty="0">
                <a:solidFill>
                  <a:srgbClr val="404040"/>
                </a:solidFill>
                <a:effectLst/>
                <a:latin typeface="DeepSeek-CJK-patch"/>
              </a:rPr>
              <a:t>Η παραγωγική ικανότητα της οικονομίας χρησιμοποιείται πλήρως, για ένα δοσμένο Κ:</a:t>
            </a:r>
          </a:p>
          <a:p>
            <a:pPr algn="l">
              <a:lnSpc>
                <a:spcPts val="2143"/>
              </a:lnSpc>
              <a:spcBef>
                <a:spcPts val="1372"/>
              </a:spcBef>
              <a:spcAft>
                <a:spcPts val="1029"/>
              </a:spcAft>
              <a:buNone/>
            </a:pPr>
            <a:r>
              <a:rPr lang="el-GR" b="0" i="0" dirty="0">
                <a:solidFill>
                  <a:srgbClr val="404040"/>
                </a:solidFill>
                <a:effectLst/>
                <a:latin typeface="KaTeX_Main"/>
              </a:rPr>
              <a:t>Y=(1/v).K      Ε</a:t>
            </a:r>
            <a:r>
              <a:rPr lang="el-GR" b="0" i="0" dirty="0">
                <a:solidFill>
                  <a:srgbClr val="404040"/>
                </a:solidFill>
                <a:effectLst/>
                <a:latin typeface="DeepSeek-CJK-patch"/>
              </a:rPr>
              <a:t>ίναι το μέγιστο δυνατό ΑΕΠ (δυνητική παραγωγή) που μπορεί να δημιουργήσει η οικονομία, δεδομένων των υποθέσεων και υπό την προϋπόθεση ότι η τεχνολογία είναι επαρκής (ο απαιτούμενος λόγος κεφαλαίου-παραγωγής) - διαφορετικά, δεν επιτυγχάνεται πλήρης απασχόληση</a:t>
            </a:r>
            <a:endParaRPr lang="el-GR" b="0" i="0" dirty="0">
              <a:solidFill>
                <a:srgbClr val="404040"/>
              </a:solidFill>
              <a:effectLst/>
              <a:latin typeface="KaTeX_Main"/>
            </a:endParaRPr>
          </a:p>
          <a:p>
            <a:pPr algn="l">
              <a:lnSpc>
                <a:spcPts val="2143"/>
              </a:lnSpc>
              <a:spcBef>
                <a:spcPts val="1372"/>
              </a:spcBef>
              <a:spcAft>
                <a:spcPts val="1029"/>
              </a:spcAft>
              <a:buNone/>
            </a:pPr>
            <a:r>
              <a:rPr lang="el-GR" b="0" i="0" dirty="0">
                <a:solidFill>
                  <a:srgbClr val="404040"/>
                </a:solidFill>
                <a:effectLst/>
                <a:latin typeface="DeepSeek-CJK-patch"/>
              </a:rPr>
              <a:t>3. Κλειστή οικονομία (οδηγεί στο 5. Βλ. παρακάτω)</a:t>
            </a:r>
          </a:p>
          <a:p>
            <a:pPr algn="l">
              <a:lnSpc>
                <a:spcPts val="2143"/>
              </a:lnSpc>
              <a:spcBef>
                <a:spcPts val="1372"/>
              </a:spcBef>
              <a:spcAft>
                <a:spcPts val="1029"/>
              </a:spcAft>
              <a:buNone/>
            </a:pPr>
            <a:r>
              <a:rPr lang="el-GR" b="0" i="0" dirty="0">
                <a:solidFill>
                  <a:srgbClr val="404040"/>
                </a:solidFill>
                <a:effectLst/>
                <a:latin typeface="DeepSeek-CJK-patch"/>
              </a:rPr>
              <a:t>4. Αποταμίευση</a:t>
            </a:r>
          </a:p>
          <a:p>
            <a:pPr algn="l">
              <a:lnSpc>
                <a:spcPts val="2143"/>
              </a:lnSpc>
              <a:spcBef>
                <a:spcPts val="1029"/>
              </a:spcBef>
              <a:spcAft>
                <a:spcPts val="1029"/>
              </a:spcAft>
              <a:buNone/>
            </a:pPr>
            <a:r>
              <a:rPr lang="el-GR" b="0" i="0" dirty="0">
                <a:solidFill>
                  <a:srgbClr val="404040"/>
                </a:solidFill>
                <a:effectLst/>
                <a:latin typeface="DeepSeek-CJK-patch"/>
              </a:rPr>
              <a:t>Η συνολική αποταμίευση είναι σταθερό ποσοστό του ΑΕΠ:  </a:t>
            </a:r>
            <a:r>
              <a:rPr lang="el-GR" b="0" i="0" dirty="0">
                <a:solidFill>
                  <a:srgbClr val="404040"/>
                </a:solidFill>
                <a:effectLst/>
                <a:latin typeface="KaTeX_Main"/>
              </a:rPr>
              <a:t>S=</a:t>
            </a:r>
            <a:r>
              <a:rPr lang="el-GR" b="0" i="0" dirty="0" err="1">
                <a:solidFill>
                  <a:srgbClr val="404040"/>
                </a:solidFill>
                <a:effectLst/>
                <a:latin typeface="KaTeX_Main"/>
              </a:rPr>
              <a:t>s.Y</a:t>
            </a:r>
            <a:endParaRPr lang="el-GR" b="0" i="1" dirty="0">
              <a:solidFill>
                <a:srgbClr val="404040"/>
              </a:solidFill>
              <a:effectLst/>
              <a:latin typeface="KaTeX_Math"/>
            </a:endParaRPr>
          </a:p>
          <a:p>
            <a:pPr algn="l">
              <a:lnSpc>
                <a:spcPts val="2143"/>
              </a:lnSpc>
              <a:spcBef>
                <a:spcPts val="1372"/>
              </a:spcBef>
              <a:spcAft>
                <a:spcPts val="1029"/>
              </a:spcAft>
              <a:buNone/>
            </a:pPr>
            <a:r>
              <a:rPr lang="el-GR" b="0" i="0" dirty="0">
                <a:solidFill>
                  <a:srgbClr val="404040"/>
                </a:solidFill>
                <a:effectLst/>
                <a:latin typeface="DeepSeek-CJK-patch"/>
              </a:rPr>
              <a:t>5. Ισότητα αποταμίευσης και επένδυσης: </a:t>
            </a:r>
            <a:r>
              <a:rPr lang="el-GR" b="0" i="0" dirty="0">
                <a:solidFill>
                  <a:srgbClr val="404040"/>
                </a:solidFill>
                <a:effectLst/>
                <a:latin typeface="KaTeX_Main"/>
              </a:rPr>
              <a:t>I=S (βλ. 3)</a:t>
            </a:r>
            <a:endParaRPr lang="el-GR" dirty="0"/>
          </a:p>
        </p:txBody>
      </p:sp>
    </p:spTree>
    <p:extLst>
      <p:ext uri="{BB962C8B-B14F-4D97-AF65-F5344CB8AC3E}">
        <p14:creationId xmlns:p14="http://schemas.microsoft.com/office/powerpoint/2010/main" val="13135722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B0EB1D-5A6F-7DEE-5948-C668A50EC296}"/>
              </a:ext>
            </a:extLst>
          </p:cNvPr>
          <p:cNvSpPr>
            <a:spLocks noGrp="1"/>
          </p:cNvSpPr>
          <p:nvPr>
            <p:ph type="title"/>
          </p:nvPr>
        </p:nvSpPr>
        <p:spPr>
          <a:xfrm>
            <a:off x="457200" y="274638"/>
            <a:ext cx="8686800" cy="1143000"/>
          </a:xfrm>
        </p:spPr>
        <p:txBody>
          <a:bodyPr>
            <a:normAutofit fontScale="90000"/>
          </a:bodyPr>
          <a:lstStyle/>
          <a:p>
            <a:r>
              <a:rPr lang="el-GR" b="0" i="0" dirty="0">
                <a:solidFill>
                  <a:srgbClr val="404040"/>
                </a:solidFill>
                <a:effectLst/>
                <a:latin typeface="DeepSeek-CJK-patch"/>
              </a:rPr>
              <a:t>Το μοντέλο </a:t>
            </a:r>
            <a:r>
              <a:rPr lang="el-GR" b="0" i="0" dirty="0" err="1">
                <a:solidFill>
                  <a:srgbClr val="404040"/>
                </a:solidFill>
                <a:effectLst/>
                <a:latin typeface="DeepSeek-CJK-patch"/>
              </a:rPr>
              <a:t>Harrod-Domar</a:t>
            </a:r>
            <a:r>
              <a:rPr lang="el-GR" b="0" i="0" dirty="0">
                <a:solidFill>
                  <a:srgbClr val="404040"/>
                </a:solidFill>
                <a:effectLst/>
                <a:latin typeface="DeepSeek-CJK-patch"/>
              </a:rPr>
              <a:t>: τέσσερις εξισώσεις</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E7F90731-5E43-88E2-16B5-0FB2ED96D7D4}"/>
              </a:ext>
            </a:extLst>
          </p:cNvPr>
          <p:cNvSpPr>
            <a:spLocks noGrp="1"/>
          </p:cNvSpPr>
          <p:nvPr>
            <p:ph idx="1"/>
          </p:nvPr>
        </p:nvSpPr>
        <p:spPr>
          <a:xfrm>
            <a:off x="76200" y="1219200"/>
            <a:ext cx="8991600" cy="5943600"/>
          </a:xfrm>
        </p:spPr>
        <p:txBody>
          <a:bodyPr>
            <a:normAutofit/>
          </a:bodyPr>
          <a:lstStyle/>
          <a:p>
            <a:pPr marL="0" indent="0" algn="l">
              <a:lnSpc>
                <a:spcPts val="2143"/>
              </a:lnSpc>
              <a:spcBef>
                <a:spcPts val="1029"/>
              </a:spcBef>
              <a:spcAft>
                <a:spcPts val="1029"/>
              </a:spcAft>
              <a:buNone/>
            </a:pPr>
            <a:r>
              <a:rPr lang="el-GR" b="1" i="0" dirty="0">
                <a:solidFill>
                  <a:srgbClr val="404040"/>
                </a:solidFill>
                <a:effectLst/>
                <a:latin typeface="DeepSeek-CJK-patch"/>
              </a:rPr>
              <a:t>Νοικοκυριά/καταναλωτές</a:t>
            </a:r>
            <a:r>
              <a:rPr lang="el-GR" b="0" i="0" dirty="0">
                <a:solidFill>
                  <a:srgbClr val="404040"/>
                </a:solidFill>
                <a:effectLst/>
                <a:latin typeface="DeepSeek-CJK-patch"/>
              </a:rPr>
              <a:t>: </a:t>
            </a:r>
            <a:r>
              <a:rPr lang="el-GR" b="0" i="0" dirty="0">
                <a:solidFill>
                  <a:srgbClr val="404040"/>
                </a:solidFill>
                <a:effectLst/>
                <a:latin typeface="KaTeX_Main"/>
              </a:rPr>
              <a:t>S=</a:t>
            </a:r>
            <a:r>
              <a:rPr lang="el-GR" b="0" i="0" dirty="0" err="1">
                <a:solidFill>
                  <a:srgbClr val="404040"/>
                </a:solidFill>
                <a:effectLst/>
                <a:latin typeface="KaTeX_Main"/>
              </a:rPr>
              <a:t>sY</a:t>
            </a:r>
            <a:endParaRPr lang="el-GR" b="0" i="0" dirty="0">
              <a:solidFill>
                <a:srgbClr val="404040"/>
              </a:solidFill>
              <a:effectLst/>
              <a:latin typeface="KaTeX_Main"/>
            </a:endParaRPr>
          </a:p>
          <a:p>
            <a:pPr marL="0" indent="0" algn="l">
              <a:lnSpc>
                <a:spcPts val="2143"/>
              </a:lnSpc>
              <a:spcBef>
                <a:spcPts val="1029"/>
              </a:spcBef>
              <a:spcAft>
                <a:spcPts val="1029"/>
              </a:spcAft>
              <a:buNone/>
            </a:pPr>
            <a:r>
              <a:rPr lang="el-GR" b="0" i="0" dirty="0">
                <a:solidFill>
                  <a:srgbClr val="404040"/>
                </a:solidFill>
                <a:effectLst/>
                <a:latin typeface="DeepSeek-CJK-patch"/>
              </a:rPr>
              <a:t>Η συνολική αποταμίευση (S) ισούται με το ποσοστό αποταμίευσης (s) επί το συνολικό εισόδημα (Y).</a:t>
            </a:r>
          </a:p>
          <a:p>
            <a:pPr marL="0" indent="0" algn="l">
              <a:lnSpc>
                <a:spcPts val="2143"/>
              </a:lnSpc>
              <a:spcBef>
                <a:spcPts val="300"/>
              </a:spcBef>
              <a:spcAft>
                <a:spcPts val="1029"/>
              </a:spcAft>
              <a:buNone/>
            </a:pPr>
            <a:r>
              <a:rPr lang="el-GR" b="1" i="0" dirty="0">
                <a:solidFill>
                  <a:srgbClr val="404040"/>
                </a:solidFill>
                <a:effectLst/>
                <a:latin typeface="DeepSeek-CJK-patch"/>
              </a:rPr>
              <a:t>Επιχειρήσεις/παραγωγοί</a:t>
            </a:r>
            <a:r>
              <a:rPr lang="el-GR" b="0" i="0" dirty="0">
                <a:solidFill>
                  <a:srgbClr val="404040"/>
                </a:solidFill>
                <a:effectLst/>
                <a:latin typeface="DeepSeek-CJK-patch"/>
              </a:rPr>
              <a:t>: </a:t>
            </a:r>
            <a:r>
              <a:rPr lang="el-GR" b="0" i="0" dirty="0">
                <a:solidFill>
                  <a:srgbClr val="404040"/>
                </a:solidFill>
                <a:effectLst/>
                <a:latin typeface="KaTeX_Main"/>
              </a:rPr>
              <a:t>K=</a:t>
            </a:r>
            <a:r>
              <a:rPr lang="el-GR" b="0" i="0" dirty="0" err="1">
                <a:solidFill>
                  <a:srgbClr val="404040"/>
                </a:solidFill>
                <a:effectLst/>
                <a:latin typeface="KaTeX_Main"/>
              </a:rPr>
              <a:t>vY</a:t>
            </a:r>
            <a:r>
              <a:rPr lang="el-GR" b="0" i="0" dirty="0">
                <a:solidFill>
                  <a:srgbClr val="404040"/>
                </a:solidFill>
                <a:effectLst/>
                <a:latin typeface="KaTeX_Main"/>
              </a:rPr>
              <a:t> </a:t>
            </a:r>
          </a:p>
          <a:p>
            <a:pPr marL="0" indent="0" algn="l">
              <a:lnSpc>
                <a:spcPts val="2143"/>
              </a:lnSpc>
              <a:spcBef>
                <a:spcPts val="300"/>
              </a:spcBef>
              <a:spcAft>
                <a:spcPts val="1029"/>
              </a:spcAft>
              <a:buNone/>
            </a:pPr>
            <a:r>
              <a:rPr lang="el-GR" b="0" i="0" dirty="0">
                <a:solidFill>
                  <a:srgbClr val="404040"/>
                </a:solidFill>
                <a:effectLst/>
                <a:latin typeface="DeepSeek-CJK-patch"/>
              </a:rPr>
              <a:t>Υπάρχει μια σταθερή τεχνική σχέση μεταξύ του αποθέματος κεφαλαίου και της συνολικής παραγωγής/εισοδήματος. Παραγωγή/εισόδημα. Αυτή η σχέση δίνεται από τον λόγο κεφαλαίου-παραγωγής (v) ή τον αντίστροφό του, την (οριακή και μέση) παραγωγικότητα του κεφαλαίου (1/v).</a:t>
            </a:r>
          </a:p>
          <a:p>
            <a:pPr marL="0" indent="0" algn="l">
              <a:lnSpc>
                <a:spcPts val="2143"/>
              </a:lnSpc>
              <a:spcBef>
                <a:spcPts val="300"/>
              </a:spcBef>
              <a:spcAft>
                <a:spcPts val="1029"/>
              </a:spcAft>
              <a:buNone/>
            </a:pPr>
            <a:r>
              <a:rPr lang="el-GR" b="1" i="0" dirty="0">
                <a:solidFill>
                  <a:srgbClr val="404040"/>
                </a:solidFill>
                <a:effectLst/>
                <a:latin typeface="DeepSeek-CJK-patch"/>
              </a:rPr>
              <a:t>Ορισμός επενδύσεων</a:t>
            </a:r>
            <a:r>
              <a:rPr lang="el-GR" b="0" i="0" dirty="0">
                <a:solidFill>
                  <a:srgbClr val="404040"/>
                </a:solidFill>
                <a:effectLst/>
                <a:latin typeface="DeepSeek-CJK-patch"/>
              </a:rPr>
              <a:t>: </a:t>
            </a:r>
            <a:r>
              <a:rPr lang="el-GR" b="0" i="0" dirty="0">
                <a:solidFill>
                  <a:srgbClr val="404040"/>
                </a:solidFill>
                <a:effectLst/>
                <a:latin typeface="KaTeX_Main"/>
              </a:rPr>
              <a:t>I=</a:t>
            </a:r>
            <a:r>
              <a:rPr lang="el-GR" b="0" i="0" dirty="0" err="1">
                <a:solidFill>
                  <a:srgbClr val="404040"/>
                </a:solidFill>
                <a:effectLst/>
                <a:latin typeface="KaTeX_Main"/>
              </a:rPr>
              <a:t>ΔK+δK</a:t>
            </a:r>
            <a:r>
              <a:rPr lang="el-GR" b="0" i="0" dirty="0">
                <a:solidFill>
                  <a:srgbClr val="404040"/>
                </a:solidFill>
                <a:effectLst/>
                <a:latin typeface="KaTeX_Main"/>
              </a:rPr>
              <a:t>  ⟺  ΔK=I−</a:t>
            </a:r>
            <a:r>
              <a:rPr lang="el-GR" b="0" i="0" dirty="0" err="1">
                <a:solidFill>
                  <a:srgbClr val="404040"/>
                </a:solidFill>
                <a:effectLst/>
                <a:latin typeface="KaTeX_Main"/>
              </a:rPr>
              <a:t>δK</a:t>
            </a:r>
            <a:endParaRPr lang="el-GR" b="0" i="0" dirty="0">
              <a:solidFill>
                <a:srgbClr val="404040"/>
              </a:solidFill>
              <a:effectLst/>
              <a:latin typeface="KaTeX_Main"/>
            </a:endParaRPr>
          </a:p>
          <a:p>
            <a:pPr marL="0" indent="0" algn="l">
              <a:lnSpc>
                <a:spcPts val="2143"/>
              </a:lnSpc>
              <a:spcBef>
                <a:spcPts val="300"/>
              </a:spcBef>
              <a:spcAft>
                <a:spcPts val="1029"/>
              </a:spcAft>
              <a:buNone/>
            </a:pPr>
            <a:r>
              <a:rPr lang="el-GR" b="0" i="0" dirty="0">
                <a:solidFill>
                  <a:srgbClr val="404040"/>
                </a:solidFill>
                <a:effectLst/>
                <a:latin typeface="DeepSeek-CJK-patch"/>
              </a:rPr>
              <a:t>Η μεταβολή στο απόθεμα κεφαλαίου (</a:t>
            </a:r>
            <a:r>
              <a:rPr lang="el-GR" b="0" i="0" dirty="0">
                <a:solidFill>
                  <a:srgbClr val="404040"/>
                </a:solidFill>
                <a:effectLst/>
                <a:latin typeface="KaTeX_Main"/>
              </a:rPr>
              <a:t>ΔK</a:t>
            </a:r>
            <a:r>
              <a:rPr lang="el-GR" b="0" i="0" dirty="0">
                <a:solidFill>
                  <a:srgbClr val="404040"/>
                </a:solidFill>
                <a:effectLst/>
                <a:latin typeface="DeepSeek-CJK-patch"/>
              </a:rPr>
              <a:t>) ισούται με τις ακαθάριστες επενδύσεις (I) μείον την απόσβεση του υπάρχοντος κεφαλαίου (</a:t>
            </a:r>
            <a:r>
              <a:rPr lang="el-GR" b="0" i="0" dirty="0" err="1">
                <a:solidFill>
                  <a:srgbClr val="404040"/>
                </a:solidFill>
                <a:effectLst/>
                <a:latin typeface="KaTeX_Main"/>
              </a:rPr>
              <a:t>δK</a:t>
            </a:r>
            <a:r>
              <a:rPr lang="el-GR" b="0" i="0" dirty="0">
                <a:solidFill>
                  <a:srgbClr val="404040"/>
                </a:solidFill>
                <a:effectLst/>
                <a:latin typeface="DeepSeek-CJK-patch"/>
              </a:rPr>
              <a:t>).</a:t>
            </a:r>
          </a:p>
          <a:p>
            <a:pPr marL="0" indent="0" algn="l">
              <a:lnSpc>
                <a:spcPts val="2143"/>
              </a:lnSpc>
              <a:spcBef>
                <a:spcPts val="300"/>
              </a:spcBef>
              <a:spcAft>
                <a:spcPts val="1029"/>
              </a:spcAft>
              <a:buNone/>
            </a:pPr>
            <a:r>
              <a:rPr lang="el-GR" b="1" i="0" dirty="0">
                <a:solidFill>
                  <a:srgbClr val="404040"/>
                </a:solidFill>
                <a:effectLst/>
                <a:latin typeface="DeepSeek-CJK-patch"/>
              </a:rPr>
              <a:t>Συνθήκη ισορροπίας κλειστής οικονομίας</a:t>
            </a:r>
            <a:r>
              <a:rPr lang="el-GR" b="0" i="0" dirty="0">
                <a:solidFill>
                  <a:srgbClr val="404040"/>
                </a:solidFill>
                <a:effectLst/>
                <a:latin typeface="DeepSeek-CJK-patch"/>
              </a:rPr>
              <a:t>: </a:t>
            </a:r>
            <a:r>
              <a:rPr lang="el-GR" b="0" i="0" dirty="0">
                <a:solidFill>
                  <a:srgbClr val="404040"/>
                </a:solidFill>
                <a:effectLst/>
                <a:latin typeface="KaTeX_Main"/>
              </a:rPr>
              <a:t>S=I</a:t>
            </a:r>
            <a:br>
              <a:rPr lang="el-GR" b="0" i="0" dirty="0">
                <a:solidFill>
                  <a:srgbClr val="404040"/>
                </a:solidFill>
                <a:effectLst/>
                <a:latin typeface="DeepSeek-CJK-patch"/>
              </a:rPr>
            </a:br>
            <a:r>
              <a:rPr lang="el-GR" b="0" i="0" dirty="0">
                <a:solidFill>
                  <a:srgbClr val="404040"/>
                </a:solidFill>
                <a:effectLst/>
                <a:latin typeface="DeepSeek-CJK-patch"/>
              </a:rPr>
              <a:t>Η συνολική αποταμίευση ισούται με τις συνολικές επενδύσεις.</a:t>
            </a:r>
          </a:p>
          <a:p>
            <a:endParaRPr lang="el-GR" dirty="0"/>
          </a:p>
        </p:txBody>
      </p:sp>
    </p:spTree>
    <p:extLst>
      <p:ext uri="{BB962C8B-B14F-4D97-AF65-F5344CB8AC3E}">
        <p14:creationId xmlns:p14="http://schemas.microsoft.com/office/powerpoint/2010/main" val="15626174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0EF9E9-0E2D-044D-9EF2-C1AEC7CD0D8B}"/>
              </a:ext>
            </a:extLst>
          </p:cNvPr>
          <p:cNvSpPr>
            <a:spLocks noGrp="1"/>
          </p:cNvSpPr>
          <p:nvPr>
            <p:ph type="title"/>
          </p:nvPr>
        </p:nvSpPr>
        <p:spPr>
          <a:xfrm>
            <a:off x="457200" y="274638"/>
            <a:ext cx="8305800" cy="1143000"/>
          </a:xfrm>
        </p:spPr>
        <p:txBody>
          <a:bodyPr>
            <a:normAutofit fontScale="90000"/>
          </a:bodyPr>
          <a:lstStyle/>
          <a:p>
            <a:r>
              <a:rPr lang="el-GR" b="0" i="0" dirty="0">
                <a:solidFill>
                  <a:srgbClr val="404040"/>
                </a:solidFill>
                <a:effectLst/>
                <a:latin typeface="DeepSeek-CJK-patch"/>
              </a:rPr>
              <a:t>Το μοντέλο </a:t>
            </a:r>
            <a:r>
              <a:rPr lang="el-GR" b="0" i="0" dirty="0" err="1">
                <a:solidFill>
                  <a:srgbClr val="404040"/>
                </a:solidFill>
                <a:effectLst/>
                <a:latin typeface="DeepSeek-CJK-patch"/>
              </a:rPr>
              <a:t>Harrod-Domar</a:t>
            </a:r>
            <a:r>
              <a:rPr lang="el-GR" b="0" i="0" dirty="0">
                <a:solidFill>
                  <a:srgbClr val="404040"/>
                </a:solidFill>
                <a:effectLst/>
                <a:latin typeface="DeepSeek-CJK-patch"/>
              </a:rPr>
              <a:t>: μια κυκλική λογική ("επίδραση επιταχυντή")</a:t>
            </a:r>
            <a:br>
              <a:rPr lang="el-GR" b="0" i="0" dirty="0">
                <a:solidFill>
                  <a:srgbClr val="404040"/>
                </a:solidFill>
                <a:effectLst/>
                <a:latin typeface="DeepSeek-CJK-patch"/>
              </a:rPr>
            </a:br>
            <a:endParaRPr lang="el-GR" dirty="0"/>
          </a:p>
        </p:txBody>
      </p:sp>
      <p:pic>
        <p:nvPicPr>
          <p:cNvPr id="5" name="Θέση περιεχομένου 4">
            <a:extLst>
              <a:ext uri="{FF2B5EF4-FFF2-40B4-BE49-F238E27FC236}">
                <a16:creationId xmlns:a16="http://schemas.microsoft.com/office/drawing/2014/main" id="{457EF9B3-F1AF-B713-3C84-0B15EB11A397}"/>
              </a:ext>
            </a:extLst>
          </p:cNvPr>
          <p:cNvPicPr>
            <a:picLocks noGrp="1" noChangeAspect="1"/>
          </p:cNvPicPr>
          <p:nvPr>
            <p:ph idx="1"/>
          </p:nvPr>
        </p:nvPicPr>
        <p:blipFill>
          <a:blip r:embed="rId2"/>
          <a:stretch>
            <a:fillRect/>
          </a:stretch>
        </p:blipFill>
        <p:spPr>
          <a:xfrm>
            <a:off x="1143000" y="1417638"/>
            <a:ext cx="6747691" cy="5343606"/>
          </a:xfrm>
        </p:spPr>
      </p:pic>
    </p:spTree>
    <p:extLst>
      <p:ext uri="{BB962C8B-B14F-4D97-AF65-F5344CB8AC3E}">
        <p14:creationId xmlns:p14="http://schemas.microsoft.com/office/powerpoint/2010/main" val="1648917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C7EF3F-349E-03F7-C2D0-D9EAD8C3D39A}"/>
              </a:ext>
            </a:extLst>
          </p:cNvPr>
          <p:cNvSpPr>
            <a:spLocks noGrp="1"/>
          </p:cNvSpPr>
          <p:nvPr>
            <p:ph type="title"/>
          </p:nvPr>
        </p:nvSpPr>
        <p:spPr>
          <a:xfrm>
            <a:off x="304800" y="274638"/>
            <a:ext cx="8763000" cy="1143000"/>
          </a:xfrm>
        </p:spPr>
        <p:txBody>
          <a:bodyPr>
            <a:normAutofit fontScale="90000"/>
          </a:bodyPr>
          <a:lstStyle/>
          <a:p>
            <a:r>
              <a:rPr lang="el-GR" b="0" i="0" dirty="0">
                <a:solidFill>
                  <a:srgbClr val="404040"/>
                </a:solidFill>
                <a:effectLst/>
                <a:latin typeface="DeepSeek-CJK-patch"/>
              </a:rPr>
              <a:t>Το μοντέλο </a:t>
            </a:r>
            <a:r>
              <a:rPr lang="el-GR" b="0" i="0" dirty="0" err="1">
                <a:solidFill>
                  <a:srgbClr val="404040"/>
                </a:solidFill>
                <a:effectLst/>
                <a:latin typeface="DeepSeek-CJK-patch"/>
              </a:rPr>
              <a:t>Harrod-Domar</a:t>
            </a:r>
            <a:r>
              <a:rPr lang="el-GR" b="0" i="0" dirty="0">
                <a:solidFill>
                  <a:srgbClr val="404040"/>
                </a:solidFill>
                <a:effectLst/>
                <a:latin typeface="DeepSeek-CJK-patch"/>
              </a:rPr>
              <a:t>: η εξαγωγή της εξίσωσης</a:t>
            </a:r>
            <a:r>
              <a:rPr lang="de-DE" b="0" i="0" dirty="0">
                <a:solidFill>
                  <a:srgbClr val="404040"/>
                </a:solidFill>
                <a:effectLst/>
                <a:latin typeface="DeepSeek-CJK-patch"/>
              </a:rPr>
              <a:t> </a:t>
            </a:r>
            <a:r>
              <a:rPr lang="en-US" sz="3800" b="1" i="0" u="none" strike="noStrike" baseline="0" dirty="0">
                <a:solidFill>
                  <a:srgbClr val="4471C4"/>
                </a:solidFill>
                <a:latin typeface="Calibri" panose="020F0502020204030204" pitchFamily="34" charset="0"/>
              </a:rPr>
              <a:t>(</a:t>
            </a:r>
            <a:r>
              <a:rPr lang="en-US" sz="3800" b="1" dirty="0">
                <a:solidFill>
                  <a:srgbClr val="4471C4"/>
                </a:solidFill>
                <a:latin typeface="Calibri" panose="020F0502020204030204" pitchFamily="34" charset="0"/>
              </a:rPr>
              <a:t>t</a:t>
            </a:r>
            <a:r>
              <a:rPr lang="en-US" sz="3800" b="1" i="0" u="none" strike="noStrike" baseline="0" dirty="0">
                <a:solidFill>
                  <a:srgbClr val="4471C4"/>
                </a:solidFill>
                <a:latin typeface="Calibri" panose="020F0502020204030204" pitchFamily="34" charset="0"/>
              </a:rPr>
              <a:t>he reduced-form* equation)</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B0BBEC22-FC2F-71C5-8840-80415495C3F7}"/>
              </a:ext>
            </a:extLst>
          </p:cNvPr>
          <p:cNvSpPr>
            <a:spLocks noGrp="1"/>
          </p:cNvSpPr>
          <p:nvPr>
            <p:ph idx="1"/>
          </p:nvPr>
        </p:nvSpPr>
        <p:spPr>
          <a:xfrm>
            <a:off x="5181600" y="1295400"/>
            <a:ext cx="3657600" cy="5410200"/>
          </a:xfrm>
        </p:spPr>
        <p:txBody>
          <a:bodyPr/>
          <a:lstStyle/>
          <a:p>
            <a:pPr algn="l">
              <a:lnSpc>
                <a:spcPts val="2143"/>
              </a:lnSpc>
              <a:spcBef>
                <a:spcPts val="1029"/>
              </a:spcBef>
              <a:spcAft>
                <a:spcPts val="1029"/>
              </a:spcAft>
              <a:buNone/>
            </a:pPr>
            <a:r>
              <a:rPr lang="el-GR" b="0" i="0" dirty="0">
                <a:solidFill>
                  <a:srgbClr val="404040"/>
                </a:solidFill>
                <a:effectLst/>
                <a:latin typeface="DeepSeek-CJK-patch"/>
              </a:rPr>
              <a:t>Από τις εξισώσεις </a:t>
            </a:r>
            <a:endParaRPr lang="de-DE" b="0" i="0" dirty="0">
              <a:solidFill>
                <a:srgbClr val="404040"/>
              </a:solidFill>
              <a:effectLst/>
              <a:latin typeface="DeepSeek-CJK-patch"/>
            </a:endParaRPr>
          </a:p>
          <a:p>
            <a:pPr algn="l">
              <a:lnSpc>
                <a:spcPts val="2143"/>
              </a:lnSpc>
              <a:spcBef>
                <a:spcPts val="1029"/>
              </a:spcBef>
              <a:spcAft>
                <a:spcPts val="1029"/>
              </a:spcAft>
              <a:buNone/>
            </a:pPr>
            <a:r>
              <a:rPr lang="el-GR" b="0" i="0" dirty="0">
                <a:solidFill>
                  <a:srgbClr val="404040"/>
                </a:solidFill>
                <a:effectLst/>
                <a:latin typeface="DeepSeek-CJK-patch"/>
              </a:rPr>
              <a:t>1-4, προκύπτει:</a:t>
            </a:r>
            <a:endParaRPr lang="de-DE" b="0" i="0" dirty="0">
              <a:solidFill>
                <a:srgbClr val="404040"/>
              </a:solidFill>
              <a:effectLst/>
              <a:latin typeface="DeepSeek-CJK-patch"/>
            </a:endParaRPr>
          </a:p>
          <a:p>
            <a:pPr algn="l">
              <a:lnSpc>
                <a:spcPts val="2143"/>
              </a:lnSpc>
              <a:spcBef>
                <a:spcPts val="1029"/>
              </a:spcBef>
              <a:spcAft>
                <a:spcPts val="1029"/>
              </a:spcAft>
              <a:buNone/>
            </a:pPr>
            <a:endParaRPr lang="de-DE" b="0" i="0" dirty="0">
              <a:solidFill>
                <a:srgbClr val="404040"/>
              </a:solidFill>
              <a:effectLst/>
              <a:latin typeface="DeepSeek-CJK-patch"/>
            </a:endParaRPr>
          </a:p>
          <a:p>
            <a:pPr algn="l">
              <a:lnSpc>
                <a:spcPts val="2143"/>
              </a:lnSpc>
              <a:spcBef>
                <a:spcPts val="1029"/>
              </a:spcBef>
              <a:spcAft>
                <a:spcPts val="1029"/>
              </a:spcAft>
              <a:buNone/>
            </a:pPr>
            <a:r>
              <a:rPr lang="el-GR" sz="4400" b="0" i="0" dirty="0" err="1">
                <a:solidFill>
                  <a:srgbClr val="FF0000"/>
                </a:solidFill>
                <a:effectLst/>
                <a:latin typeface="KaTeX_Main"/>
              </a:rPr>
              <a:t>g</a:t>
            </a:r>
            <a:r>
              <a:rPr lang="el-GR" sz="2200" b="0" i="0" dirty="0" err="1">
                <a:solidFill>
                  <a:srgbClr val="FF0000"/>
                </a:solidFill>
                <a:effectLst/>
                <a:latin typeface="KaTeX_Main"/>
              </a:rPr>
              <a:t>w</a:t>
            </a:r>
            <a:r>
              <a:rPr lang="el-GR" sz="4400" b="0" i="0" dirty="0">
                <a:solidFill>
                  <a:srgbClr val="FF0000"/>
                </a:solidFill>
                <a:effectLst/>
                <a:latin typeface="KaTeX_Main"/>
              </a:rPr>
              <a:t>=(s/v)−δ</a:t>
            </a:r>
            <a:endParaRPr lang="de-DE" sz="4400" b="0" i="0" dirty="0">
              <a:solidFill>
                <a:srgbClr val="FF0000"/>
              </a:solidFill>
              <a:effectLst/>
              <a:latin typeface="KaTeX_Main"/>
            </a:endParaRPr>
          </a:p>
          <a:p>
            <a:pPr algn="l">
              <a:lnSpc>
                <a:spcPts val="2143"/>
              </a:lnSpc>
              <a:spcBef>
                <a:spcPts val="1029"/>
              </a:spcBef>
              <a:spcAft>
                <a:spcPts val="1029"/>
              </a:spcAft>
              <a:buNone/>
            </a:pPr>
            <a:endParaRPr lang="de-DE" sz="4400" b="0" i="1" dirty="0">
              <a:solidFill>
                <a:srgbClr val="FF0000"/>
              </a:solidFill>
              <a:effectLst/>
              <a:latin typeface="KaTeX_Math"/>
            </a:endParaRPr>
          </a:p>
          <a:p>
            <a:pPr algn="l">
              <a:lnSpc>
                <a:spcPts val="2143"/>
              </a:lnSpc>
              <a:spcBef>
                <a:spcPts val="1029"/>
              </a:spcBef>
              <a:spcAft>
                <a:spcPts val="1029"/>
              </a:spcAft>
              <a:buNone/>
            </a:pPr>
            <a:r>
              <a:rPr lang="el-GR" b="0" i="0" dirty="0">
                <a:solidFill>
                  <a:srgbClr val="404040"/>
                </a:solidFill>
                <a:effectLst/>
                <a:latin typeface="DeepSeek-CJK-patch"/>
              </a:rPr>
              <a:t>όπου </a:t>
            </a:r>
            <a:r>
              <a:rPr lang="el-GR" b="0" i="0" dirty="0" err="1">
                <a:solidFill>
                  <a:srgbClr val="404040"/>
                </a:solidFill>
                <a:effectLst/>
                <a:latin typeface="KaTeX_Main"/>
              </a:rPr>
              <a:t>g</a:t>
            </a:r>
            <a:r>
              <a:rPr lang="el-GR" sz="1600" b="0" i="0" dirty="0" err="1">
                <a:solidFill>
                  <a:srgbClr val="404040"/>
                </a:solidFill>
                <a:effectLst/>
                <a:latin typeface="KaTeX_Main"/>
              </a:rPr>
              <a:t>w</a:t>
            </a:r>
            <a:r>
              <a:rPr lang="el-GR" b="0" i="0" dirty="0">
                <a:solidFill>
                  <a:srgbClr val="404040"/>
                </a:solidFill>
                <a:effectLst/>
                <a:latin typeface="DeepSeek-CJK-patch"/>
              </a:rPr>
              <a:t> είναι </a:t>
            </a:r>
            <a:endParaRPr lang="de-DE" b="0" i="0" dirty="0">
              <a:solidFill>
                <a:srgbClr val="404040"/>
              </a:solidFill>
              <a:effectLst/>
              <a:latin typeface="DeepSeek-CJK-patch"/>
            </a:endParaRPr>
          </a:p>
          <a:p>
            <a:pPr algn="l">
              <a:lnSpc>
                <a:spcPts val="2143"/>
              </a:lnSpc>
              <a:spcBef>
                <a:spcPts val="1029"/>
              </a:spcBef>
              <a:spcAft>
                <a:spcPts val="1029"/>
              </a:spcAft>
              <a:buNone/>
            </a:pPr>
            <a:r>
              <a:rPr lang="el-GR" b="0" i="0" dirty="0">
                <a:solidFill>
                  <a:srgbClr val="404040"/>
                </a:solidFill>
                <a:effectLst/>
                <a:latin typeface="DeepSeek-CJK-patch"/>
              </a:rPr>
              <a:t>ο "εγγυημένος" </a:t>
            </a:r>
            <a:endParaRPr lang="de-DE" b="0" i="0" dirty="0">
              <a:solidFill>
                <a:srgbClr val="404040"/>
              </a:solidFill>
              <a:effectLst/>
              <a:latin typeface="DeepSeek-CJK-patch"/>
            </a:endParaRPr>
          </a:p>
          <a:p>
            <a:pPr algn="l">
              <a:lnSpc>
                <a:spcPts val="2143"/>
              </a:lnSpc>
              <a:spcBef>
                <a:spcPts val="1029"/>
              </a:spcBef>
              <a:spcAft>
                <a:spcPts val="1029"/>
              </a:spcAft>
              <a:buNone/>
            </a:pPr>
            <a:r>
              <a:rPr lang="el-GR" b="0" i="0" dirty="0">
                <a:solidFill>
                  <a:srgbClr val="404040"/>
                </a:solidFill>
                <a:effectLst/>
                <a:latin typeface="DeepSeek-CJK-patch"/>
              </a:rPr>
              <a:t>ρυθμός ανάπτυξης.</a:t>
            </a:r>
          </a:p>
          <a:p>
            <a:endParaRPr lang="el-GR" dirty="0"/>
          </a:p>
        </p:txBody>
      </p:sp>
      <p:pic>
        <p:nvPicPr>
          <p:cNvPr id="5" name="Εικόνα 4">
            <a:extLst>
              <a:ext uri="{FF2B5EF4-FFF2-40B4-BE49-F238E27FC236}">
                <a16:creationId xmlns:a16="http://schemas.microsoft.com/office/drawing/2014/main" id="{E717F15C-7E0F-E6EA-B851-26558D17E713}"/>
              </a:ext>
            </a:extLst>
          </p:cNvPr>
          <p:cNvPicPr>
            <a:picLocks noChangeAspect="1"/>
          </p:cNvPicPr>
          <p:nvPr/>
        </p:nvPicPr>
        <p:blipFill>
          <a:blip r:embed="rId2"/>
          <a:stretch>
            <a:fillRect/>
          </a:stretch>
        </p:blipFill>
        <p:spPr>
          <a:xfrm>
            <a:off x="228600" y="1295400"/>
            <a:ext cx="4889369" cy="4876800"/>
          </a:xfrm>
          <a:prstGeom prst="rect">
            <a:avLst/>
          </a:prstGeom>
        </p:spPr>
      </p:pic>
      <p:sp>
        <p:nvSpPr>
          <p:cNvPr id="7" name="TextBox 6">
            <a:extLst>
              <a:ext uri="{FF2B5EF4-FFF2-40B4-BE49-F238E27FC236}">
                <a16:creationId xmlns:a16="http://schemas.microsoft.com/office/drawing/2014/main" id="{1C1E9B03-07CF-89BF-1C15-587DBE6F28BB}"/>
              </a:ext>
            </a:extLst>
          </p:cNvPr>
          <p:cNvSpPr txBox="1"/>
          <p:nvPr/>
        </p:nvSpPr>
        <p:spPr>
          <a:xfrm>
            <a:off x="457200" y="5952271"/>
            <a:ext cx="8369431" cy="646331"/>
          </a:xfrm>
          <a:prstGeom prst="rect">
            <a:avLst/>
          </a:prstGeom>
          <a:noFill/>
        </p:spPr>
        <p:txBody>
          <a:bodyPr wrap="square">
            <a:spAutoFit/>
          </a:bodyPr>
          <a:lstStyle/>
          <a:p>
            <a:r>
              <a:rPr lang="en-US" b="0" i="0" dirty="0">
                <a:solidFill>
                  <a:srgbClr val="474747"/>
                </a:solidFill>
                <a:effectLst/>
                <a:latin typeface="Arial" panose="020B0604020202020204" pitchFamily="34" charset="0"/>
              </a:rPr>
              <a:t>*</a:t>
            </a:r>
            <a:r>
              <a:rPr lang="el-GR" b="0" i="0" dirty="0">
                <a:solidFill>
                  <a:srgbClr val="474747"/>
                </a:solidFill>
                <a:effectLst/>
                <a:latin typeface="Arial" panose="020B0604020202020204" pitchFamily="34" charset="0"/>
              </a:rPr>
              <a:t>Κάθε </a:t>
            </a:r>
            <a:r>
              <a:rPr lang="el-GR" b="1" i="0" dirty="0">
                <a:solidFill>
                  <a:srgbClr val="767676"/>
                </a:solidFill>
                <a:effectLst/>
                <a:latin typeface="Arial" panose="020B0604020202020204" pitchFamily="34" charset="0"/>
              </a:rPr>
              <a:t>εξίσωση</a:t>
            </a:r>
            <a:r>
              <a:rPr lang="el-GR" b="0" i="0" dirty="0">
                <a:solidFill>
                  <a:srgbClr val="474747"/>
                </a:solidFill>
                <a:effectLst/>
                <a:latin typeface="Arial" panose="020B0604020202020204" pitchFamily="34" charset="0"/>
              </a:rPr>
              <a:t> </a:t>
            </a:r>
            <a:r>
              <a:rPr lang="el-GR" b="0" i="0" dirty="0" err="1">
                <a:solidFill>
                  <a:srgbClr val="474747"/>
                </a:solidFill>
                <a:effectLst/>
                <a:latin typeface="Arial" panose="020B0604020202020204" pitchFamily="34" charset="0"/>
              </a:rPr>
              <a:t>ανηγμένης</a:t>
            </a:r>
            <a:r>
              <a:rPr lang="el-GR" b="0" i="0" dirty="0">
                <a:solidFill>
                  <a:srgbClr val="474747"/>
                </a:solidFill>
                <a:effectLst/>
                <a:latin typeface="Arial" panose="020B0604020202020204" pitchFamily="34" charset="0"/>
              </a:rPr>
              <a:t> </a:t>
            </a:r>
            <a:r>
              <a:rPr lang="el-GR" b="1" i="0" dirty="0">
                <a:solidFill>
                  <a:srgbClr val="767676"/>
                </a:solidFill>
                <a:effectLst/>
                <a:latin typeface="Arial" panose="020B0604020202020204" pitchFamily="34" charset="0"/>
              </a:rPr>
              <a:t>μορφής</a:t>
            </a:r>
            <a:r>
              <a:rPr lang="el-GR" b="0" i="0" dirty="0">
                <a:solidFill>
                  <a:srgbClr val="474747"/>
                </a:solidFill>
                <a:effectLst/>
                <a:latin typeface="Arial" panose="020B0604020202020204" pitchFamily="34" charset="0"/>
              </a:rPr>
              <a:t> (</a:t>
            </a:r>
            <a:r>
              <a:rPr lang="de-DE" dirty="0" err="1">
                <a:solidFill>
                  <a:srgbClr val="474747"/>
                </a:solidFill>
                <a:latin typeface="Arial" panose="020B0604020202020204" pitchFamily="34" charset="0"/>
              </a:rPr>
              <a:t>reduced</a:t>
            </a:r>
            <a:r>
              <a:rPr lang="en-US" dirty="0">
                <a:solidFill>
                  <a:srgbClr val="474747"/>
                </a:solidFill>
                <a:latin typeface="Arial" panose="020B0604020202020204" pitchFamily="34" charset="0"/>
              </a:rPr>
              <a:t>-form) </a:t>
            </a:r>
            <a:r>
              <a:rPr lang="el-GR" b="0" i="0" dirty="0">
                <a:solidFill>
                  <a:srgbClr val="474747"/>
                </a:solidFill>
                <a:effectLst/>
                <a:latin typeface="Arial" panose="020B0604020202020204" pitchFamily="34" charset="0"/>
              </a:rPr>
              <a:t>αντιστοιχεί σε μια ενδογενή μεταβλητή η οποία εκφράζεται ως συνάρτηση εξωγενών μεταβλητών μόνο</a:t>
            </a:r>
            <a:endParaRPr lang="el-GR" dirty="0"/>
          </a:p>
        </p:txBody>
      </p:sp>
    </p:spTree>
    <p:extLst>
      <p:ext uri="{BB962C8B-B14F-4D97-AF65-F5344CB8AC3E}">
        <p14:creationId xmlns:p14="http://schemas.microsoft.com/office/powerpoint/2010/main" val="31776664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2B6F0E-A9B3-19BC-30D4-D9F8B17B3DCA}"/>
              </a:ext>
            </a:extLst>
          </p:cNvPr>
          <p:cNvSpPr>
            <a:spLocks noGrp="1"/>
          </p:cNvSpPr>
          <p:nvPr>
            <p:ph type="title"/>
          </p:nvPr>
        </p:nvSpPr>
        <p:spPr>
          <a:xfrm>
            <a:off x="-381000" y="-76200"/>
            <a:ext cx="9906000" cy="1143000"/>
          </a:xfrm>
        </p:spPr>
        <p:txBody>
          <a:bodyPr>
            <a:normAutofit fontScale="90000"/>
          </a:bodyPr>
          <a:lstStyle/>
          <a:p>
            <a:r>
              <a:rPr lang="el-GR" sz="4200" b="0" i="0" dirty="0">
                <a:solidFill>
                  <a:srgbClr val="404040"/>
                </a:solidFill>
                <a:effectLst/>
                <a:latin typeface="DeepSeek-CJK-patch"/>
              </a:rPr>
              <a:t>Επιπτώσεις της εξίσωσης </a:t>
            </a:r>
            <a:r>
              <a:rPr lang="el-GR" sz="4200" b="0" i="0" dirty="0" err="1">
                <a:solidFill>
                  <a:schemeClr val="accent1"/>
                </a:solidFill>
                <a:effectLst/>
                <a:latin typeface="DeepSeek-CJK-patch"/>
              </a:rPr>
              <a:t>ανηγμένης</a:t>
            </a:r>
            <a:r>
              <a:rPr lang="el-GR" sz="4200" dirty="0">
                <a:solidFill>
                  <a:srgbClr val="404040"/>
                </a:solidFill>
                <a:latin typeface="DeepSeek-CJK-patch"/>
              </a:rPr>
              <a:t> </a:t>
            </a:r>
            <a:r>
              <a:rPr lang="el-GR" sz="4200" b="0" i="0" dirty="0">
                <a:solidFill>
                  <a:srgbClr val="404040"/>
                </a:solidFill>
                <a:effectLst/>
                <a:latin typeface="DeepSeek-CJK-patch"/>
              </a:rPr>
              <a:t>μορφής</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E1C07DB7-BED2-397B-0D84-C7AADF909333}"/>
              </a:ext>
            </a:extLst>
          </p:cNvPr>
          <p:cNvSpPr>
            <a:spLocks noGrp="1"/>
          </p:cNvSpPr>
          <p:nvPr>
            <p:ph idx="1"/>
          </p:nvPr>
        </p:nvSpPr>
        <p:spPr>
          <a:xfrm>
            <a:off x="-76200" y="381000"/>
            <a:ext cx="9296400" cy="6743700"/>
          </a:xfrm>
        </p:spPr>
        <p:txBody>
          <a:bodyPr>
            <a:normAutofit fontScale="85000" lnSpcReduction="10000"/>
          </a:bodyPr>
          <a:lstStyle/>
          <a:p>
            <a:pPr marL="0" indent="0" algn="ctr">
              <a:buNone/>
            </a:pPr>
            <a:r>
              <a:rPr lang="el-GR" sz="3800" b="0" i="0" dirty="0" err="1">
                <a:solidFill>
                  <a:srgbClr val="FF0000"/>
                </a:solidFill>
                <a:effectLst/>
                <a:latin typeface="KaTeX_Main"/>
              </a:rPr>
              <a:t>g</a:t>
            </a:r>
            <a:r>
              <a:rPr lang="el-GR" sz="1900" b="0" i="0" dirty="0" err="1">
                <a:solidFill>
                  <a:srgbClr val="FF0000"/>
                </a:solidFill>
                <a:effectLst/>
                <a:latin typeface="KaTeX_Main"/>
              </a:rPr>
              <a:t>w</a:t>
            </a:r>
            <a:r>
              <a:rPr lang="el-GR" sz="3800" b="0" i="0" dirty="0">
                <a:solidFill>
                  <a:srgbClr val="FF0000"/>
                </a:solidFill>
                <a:effectLst/>
                <a:latin typeface="KaTeX_Main"/>
              </a:rPr>
              <a:t>=(s/v)−δ</a:t>
            </a:r>
            <a:endParaRPr lang="en-US" sz="3800" b="0" i="0" dirty="0">
              <a:solidFill>
                <a:srgbClr val="FF0000"/>
              </a:solidFill>
              <a:effectLst/>
              <a:latin typeface="KaTeX_Main"/>
            </a:endParaRPr>
          </a:p>
          <a:p>
            <a:pPr algn="l">
              <a:lnSpc>
                <a:spcPts val="2143"/>
              </a:lnSpc>
              <a:spcBef>
                <a:spcPts val="1029"/>
              </a:spcBef>
              <a:spcAft>
                <a:spcPts val="1029"/>
              </a:spcAft>
              <a:buFont typeface="Arial" panose="020B0604020202020204" pitchFamily="34" charset="0"/>
              <a:buChar char="•"/>
            </a:pPr>
            <a:r>
              <a:rPr lang="el-GR" b="0" i="0" dirty="0">
                <a:solidFill>
                  <a:srgbClr val="404040"/>
                </a:solidFill>
                <a:effectLst/>
                <a:latin typeface="DeepSeek-CJK-patch"/>
              </a:rPr>
              <a:t>Ο ρυθμός ανάπτυξης αυξάνεται με το ποσοστό αποταμίευσης (s) και μειώνεται με το λόγο κεφαλαίου-παραγωγής (v) και το ποσοστό απόσβεσης (</a:t>
            </a:r>
            <a:r>
              <a:rPr lang="el-GR" b="0" dirty="0">
                <a:solidFill>
                  <a:srgbClr val="404040"/>
                </a:solidFill>
                <a:effectLst/>
                <a:latin typeface="KaTeX_Math"/>
              </a:rPr>
              <a:t>δ</a:t>
            </a:r>
            <a:r>
              <a:rPr lang="el-GR" b="0" i="0" dirty="0">
                <a:solidFill>
                  <a:srgbClr val="404040"/>
                </a:solidFill>
                <a:effectLst/>
                <a:latin typeface="DeepSeek-CJK-patch"/>
              </a:rPr>
              <a:t>)</a:t>
            </a:r>
            <a:r>
              <a:rPr lang="en-US" b="0" i="0" dirty="0">
                <a:solidFill>
                  <a:srgbClr val="404040"/>
                </a:solidFill>
                <a:effectLst/>
                <a:latin typeface="DeepSeek-CJK-patch"/>
              </a:rPr>
              <a:t> </a:t>
            </a:r>
            <a:r>
              <a:rPr lang="en-US" dirty="0">
                <a:solidFill>
                  <a:srgbClr val="404040"/>
                </a:solidFill>
                <a:latin typeface="DeepSeek-CJK-patch"/>
              </a:rPr>
              <a:t>(</a:t>
            </a:r>
            <a:r>
              <a:rPr lang="el-GR" dirty="0">
                <a:solidFill>
                  <a:srgbClr val="404040"/>
                </a:solidFill>
                <a:latin typeface="DeepSeek-CJK-patch"/>
              </a:rPr>
              <a:t>όπου τα </a:t>
            </a:r>
            <a:r>
              <a:rPr lang="en-US" dirty="0">
                <a:solidFill>
                  <a:srgbClr val="404040"/>
                </a:solidFill>
                <a:latin typeface="DeepSeek-CJK-patch"/>
              </a:rPr>
              <a:t>s, v </a:t>
            </a:r>
            <a:r>
              <a:rPr lang="el-GR" dirty="0">
                <a:solidFill>
                  <a:srgbClr val="404040"/>
                </a:solidFill>
                <a:latin typeface="DeepSeek-CJK-patch"/>
              </a:rPr>
              <a:t>και </a:t>
            </a:r>
            <a:r>
              <a:rPr lang="en-US" dirty="0">
                <a:solidFill>
                  <a:srgbClr val="404040"/>
                </a:solidFill>
                <a:latin typeface="DeepSeek-CJK-patch"/>
              </a:rPr>
              <a:t>δ </a:t>
            </a:r>
            <a:r>
              <a:rPr lang="el-GR" dirty="0">
                <a:solidFill>
                  <a:srgbClr val="404040"/>
                </a:solidFill>
                <a:latin typeface="DeepSeek-CJK-patch"/>
              </a:rPr>
              <a:t>είναι όλα εξωγενή στο μοντέλο</a:t>
            </a:r>
            <a:r>
              <a:rPr lang="en-US" dirty="0">
                <a:solidFill>
                  <a:srgbClr val="404040"/>
                </a:solidFill>
                <a:latin typeface="DeepSeek-CJK-patch"/>
              </a:rPr>
              <a:t>).</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Το ποσοστό αποταμίευσης, ως </a:t>
            </a:r>
            <a:r>
              <a:rPr lang="el-GR" b="1" i="0" dirty="0" err="1">
                <a:solidFill>
                  <a:srgbClr val="404040"/>
                </a:solidFill>
                <a:effectLst/>
                <a:latin typeface="DeepSeek-CJK-patch"/>
              </a:rPr>
              <a:t>συμπεριφορική</a:t>
            </a:r>
            <a:r>
              <a:rPr lang="el-GR" b="0" i="0" dirty="0">
                <a:solidFill>
                  <a:srgbClr val="404040"/>
                </a:solidFill>
                <a:effectLst/>
                <a:latin typeface="DeepSeek-CJK-patch"/>
              </a:rPr>
              <a:t> μεταβλητή, αποτελεί το πιο προφανές εργαλείο πολιτικής σε αυτό το μοντέλο: για να αναπτυχθούν ταχύτερα, οι οικονομίες πρέπει να αποταμιεύουν περισσότερο (ένα πολύ μη-</a:t>
            </a:r>
            <a:r>
              <a:rPr lang="el-GR" b="0" i="0" dirty="0" err="1">
                <a:solidFill>
                  <a:srgbClr val="404040"/>
                </a:solidFill>
                <a:effectLst/>
                <a:latin typeface="DeepSeek-CJK-patch"/>
              </a:rPr>
              <a:t>Keynesian</a:t>
            </a:r>
            <a:r>
              <a:rPr lang="el-GR" b="0" i="0" dirty="0">
                <a:solidFill>
                  <a:srgbClr val="404040"/>
                </a:solidFill>
                <a:effectLst/>
                <a:latin typeface="DeepSeek-CJK-patch"/>
              </a:rPr>
              <a:t> συμπέρασμα, παρεμπιπτόντως). Ο λόγος κεφαλαίου-παραγωγής και το ποσοστό απόσβεσης είναι </a:t>
            </a:r>
            <a:r>
              <a:rPr lang="el-GR" b="1" i="0" dirty="0">
                <a:solidFill>
                  <a:srgbClr val="404040"/>
                </a:solidFill>
                <a:effectLst/>
                <a:latin typeface="DeepSeek-CJK-patch"/>
              </a:rPr>
              <a:t>τεχνικές </a:t>
            </a:r>
            <a:r>
              <a:rPr lang="el-GR" b="0" i="0" dirty="0">
                <a:solidFill>
                  <a:srgbClr val="404040"/>
                </a:solidFill>
                <a:effectLst/>
                <a:latin typeface="DeepSeek-CJK-patch"/>
              </a:rPr>
              <a:t>μεταβλητές και κάπως λιγότερο επιρρεπείς σε πολιτικές επεμβάσεις, αν και οι κυβερνήσεις μπορούν και θα έπρεπε να προσπαθούν να προωθήσουν την τεχνολογική πρόοδο (μικρότερο v).</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Οι φτωχές χώρες παγιδεύονται σε μια «παγίδα φτώχειας»: το εισόδημά τους είναι χαμηλό, επομένως και οι αποταμιεύσεις είναι χαμηλές, το απόθεμα κεφαλαίου αυξάνεται αργά κ.λπ. Η υπέρβαση αυτής της παγίδας απαιτεί σημαντική αύξηση του ποσοστού αποταμίευσης (δύσκολο να επιτευχθεί σε φτωχή οικονομία) ή πρόσβαση σε ξένες αποταμιεύσεις (μέσω δανεισμού, ξένης βοήθειας ή ξένων επενδύσεων).</a:t>
            </a:r>
            <a:endParaRPr lang="el-GR" dirty="0"/>
          </a:p>
        </p:txBody>
      </p:sp>
    </p:spTree>
    <p:extLst>
      <p:ext uri="{BB962C8B-B14F-4D97-AF65-F5344CB8AC3E}">
        <p14:creationId xmlns:p14="http://schemas.microsoft.com/office/powerpoint/2010/main" val="19130917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BB7DA6-4C19-CD30-4D40-CD058D6FF382}"/>
              </a:ext>
            </a:extLst>
          </p:cNvPr>
          <p:cNvSpPr>
            <a:spLocks noGrp="1"/>
          </p:cNvSpPr>
          <p:nvPr>
            <p:ph type="title"/>
          </p:nvPr>
        </p:nvSpPr>
        <p:spPr>
          <a:xfrm>
            <a:off x="0" y="838200"/>
            <a:ext cx="9067800" cy="1143000"/>
          </a:xfrm>
        </p:spPr>
        <p:txBody>
          <a:bodyPr>
            <a:normAutofit fontScale="90000"/>
          </a:bodyPr>
          <a:lstStyle/>
          <a:p>
            <a:r>
              <a:rPr lang="el-GR" b="0" i="0" dirty="0">
                <a:solidFill>
                  <a:srgbClr val="404040"/>
                </a:solidFill>
                <a:effectLst/>
                <a:latin typeface="DeepSeek-CJK-patch"/>
              </a:rPr>
              <a:t>Το μοντέλο </a:t>
            </a:r>
            <a:r>
              <a:rPr lang="el-GR" b="0" i="0" dirty="0" err="1">
                <a:solidFill>
                  <a:srgbClr val="404040"/>
                </a:solidFill>
                <a:effectLst/>
                <a:latin typeface="DeepSeek-CJK-patch"/>
              </a:rPr>
              <a:t>Harrod-Domar</a:t>
            </a:r>
            <a:r>
              <a:rPr lang="el-GR" dirty="0">
                <a:solidFill>
                  <a:srgbClr val="404040"/>
                </a:solidFill>
                <a:latin typeface="DeepSeek-CJK-patch"/>
              </a:rPr>
              <a:t>: </a:t>
            </a:r>
            <a:br>
              <a:rPr lang="el-GR" dirty="0">
                <a:solidFill>
                  <a:srgbClr val="404040"/>
                </a:solidFill>
                <a:latin typeface="DeepSeek-CJK-patch"/>
              </a:rPr>
            </a:br>
            <a:r>
              <a:rPr lang="el-GR" dirty="0">
                <a:solidFill>
                  <a:srgbClr val="404040"/>
                </a:solidFill>
                <a:latin typeface="DeepSeek-CJK-patch"/>
              </a:rPr>
              <a:t>Μια α</a:t>
            </a:r>
            <a:r>
              <a:rPr lang="el-GR" b="0" i="0" dirty="0">
                <a:solidFill>
                  <a:srgbClr val="404040"/>
                </a:solidFill>
                <a:effectLst/>
                <a:latin typeface="DeepSeek-CJK-patch"/>
              </a:rPr>
              <a:t>σταθής ισορροπία </a:t>
            </a:r>
            <a:br>
              <a:rPr lang="el-GR" b="0" i="0" dirty="0">
                <a:solidFill>
                  <a:srgbClr val="404040"/>
                </a:solidFill>
                <a:effectLst/>
                <a:latin typeface="DeepSeek-CJK-patch"/>
              </a:rPr>
            </a:br>
            <a:r>
              <a:rPr lang="el-GR" sz="4400" b="0" i="0" dirty="0" err="1">
                <a:solidFill>
                  <a:srgbClr val="FF0000"/>
                </a:solidFill>
                <a:effectLst/>
                <a:latin typeface="KaTeX_Main"/>
              </a:rPr>
              <a:t>g</a:t>
            </a:r>
            <a:r>
              <a:rPr lang="el-GR" sz="2400" b="0" i="0" dirty="0" err="1">
                <a:solidFill>
                  <a:srgbClr val="FF0000"/>
                </a:solidFill>
                <a:effectLst/>
                <a:latin typeface="KaTeX_Main"/>
              </a:rPr>
              <a:t>w</a:t>
            </a:r>
            <a:r>
              <a:rPr lang="el-GR" sz="4400" b="0" i="0" dirty="0">
                <a:solidFill>
                  <a:srgbClr val="FF0000"/>
                </a:solidFill>
                <a:effectLst/>
                <a:latin typeface="KaTeX_Main"/>
              </a:rPr>
              <a:t>=(s/v)−δ          </a:t>
            </a:r>
            <a:r>
              <a:rPr lang="el-GR" sz="4400" b="0" i="0" dirty="0">
                <a:solidFill>
                  <a:srgbClr val="FF0000"/>
                </a:solidFill>
                <a:effectLst/>
                <a:latin typeface="KaTeX_Main"/>
                <a:sym typeface="Wingdings" panose="05000000000000000000" pitchFamily="2" charset="2"/>
              </a:rPr>
              <a:t></a:t>
            </a:r>
            <a:r>
              <a:rPr lang="el-GR" sz="4400" b="0" i="0" dirty="0">
                <a:solidFill>
                  <a:srgbClr val="FF0000"/>
                </a:solidFill>
                <a:effectLst/>
                <a:latin typeface="KaTeX_Main"/>
              </a:rPr>
              <a:t>           Γιατί </a:t>
            </a:r>
            <a:r>
              <a:rPr lang="el-GR" sz="4400" b="0" i="0" dirty="0" err="1">
                <a:solidFill>
                  <a:srgbClr val="FF0000"/>
                </a:solidFill>
                <a:effectLst/>
                <a:latin typeface="KaTeX_Main"/>
              </a:rPr>
              <a:t>g</a:t>
            </a:r>
            <a:r>
              <a:rPr lang="el-GR" sz="2400" b="0" i="0" dirty="0" err="1">
                <a:solidFill>
                  <a:srgbClr val="FF0000"/>
                </a:solidFill>
                <a:effectLst/>
                <a:latin typeface="KaTeX_Main"/>
              </a:rPr>
              <a:t>w</a:t>
            </a:r>
            <a:r>
              <a:rPr lang="el-GR" b="0" i="0" dirty="0">
                <a:solidFill>
                  <a:srgbClr val="FF0000"/>
                </a:solidFill>
                <a:effectLst/>
                <a:latin typeface="KaTeX_Main"/>
              </a:rPr>
              <a:t>;</a:t>
            </a:r>
            <a:br>
              <a:rPr lang="en-US" sz="4400" b="0" i="0" dirty="0">
                <a:solidFill>
                  <a:srgbClr val="FF0000"/>
                </a:solidFill>
                <a:effectLst/>
                <a:latin typeface="KaTeX_Main"/>
              </a:rPr>
            </a:b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0A7A9659-A7AD-5836-39F6-AE1254943093}"/>
              </a:ext>
            </a:extLst>
          </p:cNvPr>
          <p:cNvSpPr>
            <a:spLocks noGrp="1"/>
          </p:cNvSpPr>
          <p:nvPr>
            <p:ph idx="1"/>
          </p:nvPr>
        </p:nvSpPr>
        <p:spPr>
          <a:xfrm>
            <a:off x="76200" y="1828800"/>
            <a:ext cx="9067800" cy="5181600"/>
          </a:xfrm>
        </p:spPr>
        <p:txBody>
          <a:bodyPr>
            <a:normAutofit fontScale="92500"/>
          </a:bodyPr>
          <a:lstStyle/>
          <a:p>
            <a:pPr algn="l">
              <a:lnSpc>
                <a:spcPts val="2143"/>
              </a:lnSpc>
              <a:spcAft>
                <a:spcPts val="1029"/>
              </a:spcAft>
              <a:buNone/>
            </a:pPr>
            <a:br>
              <a:rPr lang="el-GR" dirty="0"/>
            </a:br>
            <a:r>
              <a:rPr lang="el-GR" b="0" i="0" dirty="0">
                <a:solidFill>
                  <a:srgbClr val="404040"/>
                </a:solidFill>
                <a:effectLst/>
                <a:latin typeface="DeepSeek-CJK-patch"/>
              </a:rPr>
              <a:t>Το "w" στο "</a:t>
            </a:r>
            <a:r>
              <a:rPr lang="el-GR" b="0" i="0" dirty="0" err="1">
                <a:solidFill>
                  <a:srgbClr val="404040"/>
                </a:solidFill>
                <a:effectLst/>
                <a:latin typeface="DeepSeek-CJK-patch"/>
              </a:rPr>
              <a:t>g</a:t>
            </a:r>
            <a:r>
              <a:rPr lang="el-GR" sz="1500" b="0" i="0" dirty="0" err="1">
                <a:solidFill>
                  <a:srgbClr val="404040"/>
                </a:solidFill>
                <a:effectLst/>
                <a:latin typeface="DeepSeek-CJK-patch"/>
              </a:rPr>
              <a:t>w</a:t>
            </a:r>
            <a:r>
              <a:rPr lang="el-GR" b="0" i="0" dirty="0">
                <a:solidFill>
                  <a:srgbClr val="404040"/>
                </a:solidFill>
                <a:effectLst/>
                <a:latin typeface="DeepSeek-CJK-patch"/>
              </a:rPr>
              <a:t>" σημαίνει "εγγυημένος" ("</a:t>
            </a:r>
            <a:r>
              <a:rPr lang="el-GR" b="0" i="0" dirty="0" err="1">
                <a:solidFill>
                  <a:srgbClr val="404040"/>
                </a:solidFill>
                <a:effectLst/>
                <a:latin typeface="DeepSeek-CJK-patch"/>
              </a:rPr>
              <a:t>warranted</a:t>
            </a:r>
            <a:r>
              <a:rPr lang="el-GR" b="0" i="0" dirty="0">
                <a:solidFill>
                  <a:srgbClr val="404040"/>
                </a:solidFill>
                <a:effectLst/>
                <a:latin typeface="DeepSeek-CJK-patch"/>
              </a:rPr>
              <a:t>").</a:t>
            </a:r>
          </a:p>
          <a:p>
            <a:pPr algn="l">
              <a:lnSpc>
                <a:spcPts val="2143"/>
              </a:lnSpc>
              <a:spcBef>
                <a:spcPts val="1029"/>
              </a:spcBef>
              <a:spcAft>
                <a:spcPts val="1029"/>
              </a:spcAft>
              <a:buNone/>
            </a:pPr>
            <a:r>
              <a:rPr lang="el-GR" b="0" i="0" dirty="0">
                <a:solidFill>
                  <a:srgbClr val="404040"/>
                </a:solidFill>
                <a:effectLst/>
                <a:latin typeface="DeepSeek-CJK-patch"/>
              </a:rPr>
              <a:t>Αυτός είναι ο ρυθμός ανάπτυξης που καθίσταται δυνατός από τις δεδομένες τιμές των s, v και δ, εφόσον ισχύουν διαρκώς όλες οι υποθέσεις - ειδικότερα:</a:t>
            </a:r>
          </a:p>
          <a:p>
            <a:pPr algn="l">
              <a:lnSpc>
                <a:spcPts val="2143"/>
              </a:lnSpc>
              <a:spcBef>
                <a:spcPts val="1029"/>
              </a:spcBef>
              <a:spcAft>
                <a:spcPts val="1029"/>
              </a:spcAft>
              <a:buFont typeface="+mj-lt"/>
              <a:buAutoNum type="arabicPeriod"/>
            </a:pPr>
            <a:r>
              <a:rPr lang="el-GR" b="0" i="0" dirty="0">
                <a:solidFill>
                  <a:srgbClr val="404040"/>
                </a:solidFill>
                <a:effectLst/>
                <a:latin typeface="DeepSeek-CJK-patch"/>
              </a:rPr>
              <a:t>Η παραγωγική ικανότητα χρησιμοποιείται πλήρως</a:t>
            </a:r>
          </a:p>
          <a:p>
            <a:pPr algn="l">
              <a:lnSpc>
                <a:spcPts val="2143"/>
              </a:lnSpc>
              <a:spcBef>
                <a:spcPts val="300"/>
              </a:spcBef>
              <a:spcAft>
                <a:spcPts val="1029"/>
              </a:spcAft>
              <a:buFont typeface="+mj-lt"/>
              <a:buAutoNum type="arabicPeriod"/>
            </a:pPr>
            <a:r>
              <a:rPr lang="el-GR" b="0" i="0" dirty="0">
                <a:solidFill>
                  <a:srgbClr val="404040"/>
                </a:solidFill>
                <a:effectLst/>
                <a:latin typeface="DeepSeek-CJK-patch"/>
              </a:rPr>
              <a:t>Οι αποταμιεύσεις επενδύονται ολοκληρωτικά</a:t>
            </a:r>
          </a:p>
          <a:p>
            <a:pPr algn="l">
              <a:lnSpc>
                <a:spcPts val="2143"/>
              </a:lnSpc>
              <a:spcBef>
                <a:spcPts val="300"/>
              </a:spcBef>
              <a:spcAft>
                <a:spcPts val="1029"/>
              </a:spcAft>
              <a:buFont typeface="+mj-lt"/>
              <a:buAutoNum type="arabicPeriod"/>
            </a:pPr>
            <a:r>
              <a:rPr lang="el-GR" i="0" dirty="0">
                <a:solidFill>
                  <a:srgbClr val="404040"/>
                </a:solidFill>
                <a:effectLst/>
                <a:latin typeface="DeepSeek-CJK-patch"/>
              </a:rPr>
              <a:t>Η τεχνολογία που απαιτείται για τη μετατροπή του Κ (κεφαλαίου) σε Y = (1/v)K (παραγωγή) ισχύει διαρκώς.</a:t>
            </a:r>
          </a:p>
          <a:p>
            <a:pPr marL="0" indent="0" algn="l">
              <a:lnSpc>
                <a:spcPts val="2143"/>
              </a:lnSpc>
              <a:spcBef>
                <a:spcPts val="300"/>
              </a:spcBef>
              <a:spcAft>
                <a:spcPts val="1029"/>
              </a:spcAft>
              <a:buNone/>
            </a:pPr>
            <a:r>
              <a:rPr lang="el-GR" b="0" i="0" dirty="0">
                <a:solidFill>
                  <a:srgbClr val="404040"/>
                </a:solidFill>
                <a:effectLst/>
                <a:latin typeface="DeepSeek-CJK-patch"/>
              </a:rPr>
              <a:t>Τι συμβαίνει όταν, για οποιονδήποτε λόγο (επιχειρηματικό κύκλο, έλλειψη ή περίσσεια εμπιστοσύνη, άλλα εξωγενή σοκ, κλπ.) δεν ισχύουν αυτές οι υποθέσεις;</a:t>
            </a:r>
          </a:p>
          <a:p>
            <a:pPr>
              <a:buNone/>
            </a:pPr>
            <a:endParaRPr lang="el-GR" dirty="0"/>
          </a:p>
        </p:txBody>
      </p:sp>
    </p:spTree>
    <p:extLst>
      <p:ext uri="{BB962C8B-B14F-4D97-AF65-F5344CB8AC3E}">
        <p14:creationId xmlns:p14="http://schemas.microsoft.com/office/powerpoint/2010/main" val="32591455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D91FCD-C7DB-7A7A-A664-4B7B8C3187EE}"/>
              </a:ext>
            </a:extLst>
          </p:cNvPr>
          <p:cNvSpPr>
            <a:spLocks noGrp="1"/>
          </p:cNvSpPr>
          <p:nvPr>
            <p:ph type="title"/>
          </p:nvPr>
        </p:nvSpPr>
        <p:spPr>
          <a:xfrm>
            <a:off x="-914400" y="274638"/>
            <a:ext cx="11125200" cy="1143000"/>
          </a:xfrm>
        </p:spPr>
        <p:txBody>
          <a:bodyPr>
            <a:normAutofit fontScale="90000"/>
          </a:bodyPr>
          <a:lstStyle/>
          <a:p>
            <a:r>
              <a:rPr lang="el-GR" b="0" i="0" dirty="0">
                <a:solidFill>
                  <a:srgbClr val="404040"/>
                </a:solidFill>
                <a:effectLst/>
                <a:latin typeface="DeepSeek-CJK-patch"/>
              </a:rPr>
              <a:t>Το μοντέλο </a:t>
            </a:r>
            <a:r>
              <a:rPr lang="el-GR" b="0" i="0" dirty="0" err="1">
                <a:solidFill>
                  <a:srgbClr val="404040"/>
                </a:solidFill>
                <a:effectLst/>
                <a:latin typeface="DeepSeek-CJK-patch"/>
              </a:rPr>
              <a:t>Harrod-Domar</a:t>
            </a:r>
            <a:r>
              <a:rPr lang="el-GR" dirty="0">
                <a:solidFill>
                  <a:srgbClr val="404040"/>
                </a:solidFill>
                <a:latin typeface="DeepSeek-CJK-patch"/>
              </a:rPr>
              <a:t>: </a:t>
            </a:r>
            <a:br>
              <a:rPr lang="el-GR" dirty="0">
                <a:solidFill>
                  <a:srgbClr val="404040"/>
                </a:solidFill>
                <a:latin typeface="DeepSeek-CJK-patch"/>
              </a:rPr>
            </a:br>
            <a:r>
              <a:rPr lang="el-GR" dirty="0">
                <a:solidFill>
                  <a:srgbClr val="404040"/>
                </a:solidFill>
                <a:latin typeface="DeepSeek-CJK-patch"/>
              </a:rPr>
              <a:t>Μια α</a:t>
            </a:r>
            <a:r>
              <a:rPr lang="el-GR" b="0" i="0" dirty="0">
                <a:solidFill>
                  <a:srgbClr val="404040"/>
                </a:solidFill>
                <a:effectLst/>
                <a:latin typeface="DeepSeek-CJK-patch"/>
              </a:rPr>
              <a:t>σταθής ισορροπία</a:t>
            </a:r>
            <a:endParaRPr lang="el-GR" dirty="0"/>
          </a:p>
        </p:txBody>
      </p:sp>
      <p:sp>
        <p:nvSpPr>
          <p:cNvPr id="3" name="Θέση περιεχομένου 2">
            <a:extLst>
              <a:ext uri="{FF2B5EF4-FFF2-40B4-BE49-F238E27FC236}">
                <a16:creationId xmlns:a16="http://schemas.microsoft.com/office/drawing/2014/main" id="{0DCCD8AC-F07E-0DD9-2D71-1EF478D6396F}"/>
              </a:ext>
            </a:extLst>
          </p:cNvPr>
          <p:cNvSpPr>
            <a:spLocks noGrp="1"/>
          </p:cNvSpPr>
          <p:nvPr>
            <p:ph idx="1"/>
          </p:nvPr>
        </p:nvSpPr>
        <p:spPr>
          <a:xfrm>
            <a:off x="0" y="1752600"/>
            <a:ext cx="9296400" cy="5410200"/>
          </a:xfrm>
        </p:spPr>
        <p:txBody>
          <a:bodyPr>
            <a:normAutofit fontScale="92500"/>
          </a:bodyPr>
          <a:lstStyle/>
          <a:p>
            <a:pPr algn="l">
              <a:lnSpc>
                <a:spcPts val="2143"/>
              </a:lnSpc>
              <a:spcBef>
                <a:spcPts val="1029"/>
              </a:spcBef>
              <a:spcAft>
                <a:spcPts val="1029"/>
              </a:spcAft>
              <a:buNone/>
            </a:pPr>
            <a:r>
              <a:rPr lang="el-GR" b="0" i="0" dirty="0">
                <a:solidFill>
                  <a:srgbClr val="404040"/>
                </a:solidFill>
                <a:effectLst/>
                <a:latin typeface="DeepSeek-CJK-patch"/>
              </a:rPr>
              <a:t>Το μοντέλο H-D δεν έχει μηχανισμούς </a:t>
            </a:r>
            <a:r>
              <a:rPr lang="el-GR" b="0" i="0" dirty="0" err="1">
                <a:solidFill>
                  <a:srgbClr val="404040"/>
                </a:solidFill>
                <a:effectLst/>
                <a:latin typeface="DeepSeek-CJK-patch"/>
              </a:rPr>
              <a:t>αυτοδιόρθωσης</a:t>
            </a:r>
            <a:r>
              <a:rPr lang="el-GR" b="0" i="0" dirty="0">
                <a:solidFill>
                  <a:srgbClr val="404040"/>
                </a:solidFill>
                <a:effectLst/>
                <a:latin typeface="DeepSeek-CJK-patch"/>
              </a:rPr>
              <a:t> σε περίπτωση αποκλίσεων. Δύο δυνατές ανισορροπίες:</a:t>
            </a:r>
          </a:p>
          <a:p>
            <a:pPr algn="l">
              <a:lnSpc>
                <a:spcPts val="2143"/>
              </a:lnSpc>
              <a:spcBef>
                <a:spcPts val="1029"/>
              </a:spcBef>
              <a:spcAft>
                <a:spcPts val="1029"/>
              </a:spcAft>
              <a:buNone/>
            </a:pPr>
            <a:r>
              <a:rPr lang="el-GR" b="1" dirty="0">
                <a:solidFill>
                  <a:srgbClr val="404040"/>
                </a:solidFill>
                <a:latin typeface="DeepSeek-CJK-patch"/>
              </a:rPr>
              <a:t>1. </a:t>
            </a:r>
            <a:r>
              <a:rPr lang="el-GR" b="1" i="0" dirty="0">
                <a:solidFill>
                  <a:srgbClr val="404040"/>
                </a:solidFill>
                <a:effectLst/>
                <a:latin typeface="DeepSeek-CJK-patch"/>
              </a:rPr>
              <a:t>Ανισορροπία ύφεσης</a:t>
            </a:r>
            <a:r>
              <a:rPr lang="el-GR" b="0" i="0" dirty="0">
                <a:solidFill>
                  <a:srgbClr val="404040"/>
                </a:solidFill>
                <a:effectLst/>
                <a:latin typeface="DeepSeek-CJK-patch"/>
              </a:rPr>
              <a:t>: Όταν οι αποφάσεις παραγωγής είναι </a:t>
            </a:r>
            <a:r>
              <a:rPr lang="el-GR" b="1" i="0" dirty="0">
                <a:solidFill>
                  <a:srgbClr val="404040"/>
                </a:solidFill>
                <a:effectLst/>
                <a:latin typeface="DeepSeek-CJK-patch"/>
              </a:rPr>
              <a:t>μικρότερες</a:t>
            </a:r>
            <a:r>
              <a:rPr lang="el-GR" b="0" i="0" dirty="0">
                <a:solidFill>
                  <a:srgbClr val="404040"/>
                </a:solidFill>
                <a:effectLst/>
                <a:latin typeface="DeepSeek-CJK-patch"/>
              </a:rPr>
              <a:t> από τη δυνατή παραγωγή με το υπάρχον απόθεμα κεφαλαίου, τότε:</a:t>
            </a:r>
          </a:p>
          <a:p>
            <a:pPr algn="l">
              <a:lnSpc>
                <a:spcPts val="2143"/>
              </a:lnSpc>
              <a:spcBef>
                <a:spcPts val="1029"/>
              </a:spcBef>
              <a:spcAft>
                <a:spcPts val="1029"/>
              </a:spcAft>
              <a:buFont typeface="Arial" panose="020B0604020202020204" pitchFamily="34" charset="0"/>
              <a:buChar char="•"/>
            </a:pPr>
            <a:r>
              <a:rPr lang="en-US" b="1" i="0" dirty="0">
                <a:solidFill>
                  <a:srgbClr val="404040"/>
                </a:solidFill>
                <a:effectLst/>
                <a:latin typeface="DeepSeek-CJK-patch"/>
              </a:rPr>
              <a:t>V</a:t>
            </a:r>
            <a:r>
              <a:rPr lang="el-GR" sz="1600" b="1" i="0" dirty="0" err="1">
                <a:solidFill>
                  <a:srgbClr val="404040"/>
                </a:solidFill>
                <a:effectLst/>
                <a:latin typeface="DeepSeek-CJK-patch"/>
              </a:rPr>
              <a:t>ef</a:t>
            </a:r>
            <a:r>
              <a:rPr lang="el-GR" b="1" dirty="0">
                <a:solidFill>
                  <a:srgbClr val="404040"/>
                </a:solidFill>
                <a:latin typeface="Menlo"/>
              </a:rPr>
              <a:t> </a:t>
            </a:r>
            <a:r>
              <a:rPr lang="el-GR" b="1" i="0" dirty="0">
                <a:solidFill>
                  <a:srgbClr val="404040"/>
                </a:solidFill>
                <a:effectLst/>
                <a:latin typeface="DeepSeek-CJK-patch"/>
              </a:rPr>
              <a:t>&gt; v</a:t>
            </a:r>
            <a:r>
              <a:rPr lang="el-GR" b="0" i="0" dirty="0">
                <a:solidFill>
                  <a:srgbClr val="404040"/>
                </a:solidFill>
                <a:effectLst/>
                <a:latin typeface="DeepSeek-CJK-patch"/>
              </a:rPr>
              <a:t> (μείωση της αποτελεσματικότητας του κεφαλαίου)</a:t>
            </a: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r(</a:t>
            </a:r>
            <a:r>
              <a:rPr lang="en-US" b="1" i="0" dirty="0">
                <a:solidFill>
                  <a:srgbClr val="404040"/>
                </a:solidFill>
                <a:effectLst/>
                <a:latin typeface="DeepSeek-CJK-patch"/>
              </a:rPr>
              <a:t>Yᵉ</a:t>
            </a:r>
            <a:r>
              <a:rPr lang="el-GR" b="1" i="0" dirty="0">
                <a:solidFill>
                  <a:srgbClr val="404040"/>
                </a:solidFill>
                <a:effectLst/>
                <a:latin typeface="DeepSeek-CJK-patch"/>
              </a:rPr>
              <a:t>)</a:t>
            </a:r>
            <a:r>
              <a:rPr lang="el-GR" b="1" i="0" dirty="0">
                <a:solidFill>
                  <a:srgbClr val="404040"/>
                </a:solidFill>
                <a:effectLst/>
                <a:latin typeface="Menlo"/>
              </a:rPr>
              <a:t>&lt;</a:t>
            </a:r>
            <a:r>
              <a:rPr lang="en-US" b="1" i="0" dirty="0">
                <a:solidFill>
                  <a:srgbClr val="404040"/>
                </a:solidFill>
                <a:effectLst/>
                <a:latin typeface="DeepSeek-CJK-patch"/>
              </a:rPr>
              <a:t> </a:t>
            </a:r>
            <a:r>
              <a:rPr lang="en-US" b="1" i="0" dirty="0" err="1">
                <a:solidFill>
                  <a:srgbClr val="404040"/>
                </a:solidFill>
                <a:effectLst/>
                <a:latin typeface="DeepSeek-CJK-patch"/>
              </a:rPr>
              <a:t>rʷ</a:t>
            </a:r>
            <a:r>
              <a:rPr lang="el-GR" b="1" i="0" dirty="0">
                <a:solidFill>
                  <a:srgbClr val="404040"/>
                </a:solidFill>
                <a:effectLst/>
                <a:latin typeface="DeepSeek-CJK-patch"/>
              </a:rPr>
              <a:t>(Y)</a:t>
            </a:r>
            <a:r>
              <a:rPr lang="el-GR" b="0" i="0" dirty="0">
                <a:solidFill>
                  <a:srgbClr val="404040"/>
                </a:solidFill>
                <a:effectLst/>
                <a:latin typeface="DeepSeek-CJK-patch"/>
              </a:rPr>
              <a:t> (πραγματικός ρυθμός ανάπτυξης &lt; εγγυημένο ρυθμό ανάπτυξης). </a:t>
            </a:r>
            <a:r>
              <a:rPr lang="de-DE" b="0" i="0" dirty="0">
                <a:solidFill>
                  <a:srgbClr val="404040"/>
                </a:solidFill>
                <a:effectLst/>
                <a:latin typeface="DeepSeek-CJK-patch"/>
              </a:rPr>
              <a:t>e</a:t>
            </a:r>
            <a:r>
              <a:rPr lang="el-GR" dirty="0">
                <a:solidFill>
                  <a:srgbClr val="404040"/>
                </a:solidFill>
                <a:latin typeface="DeepSeek-CJK-patch"/>
              </a:rPr>
              <a:t>: </a:t>
            </a:r>
            <a:r>
              <a:rPr lang="de-DE" dirty="0" err="1">
                <a:solidFill>
                  <a:srgbClr val="404040"/>
                </a:solidFill>
                <a:latin typeface="DeepSeek-CJK-patch"/>
              </a:rPr>
              <a:t>effective</a:t>
            </a:r>
            <a:r>
              <a:rPr lang="de-DE" dirty="0">
                <a:solidFill>
                  <a:srgbClr val="404040"/>
                </a:solidFill>
                <a:latin typeface="DeepSeek-CJK-patch"/>
              </a:rPr>
              <a:t> </a:t>
            </a:r>
            <a:r>
              <a:rPr lang="en-US" dirty="0">
                <a:solidFill>
                  <a:srgbClr val="404040"/>
                </a:solidFill>
                <a:latin typeface="DeepSeek-CJK-patch"/>
              </a:rPr>
              <a:t>(</a:t>
            </a:r>
            <a:r>
              <a:rPr lang="el-GR" dirty="0">
                <a:solidFill>
                  <a:srgbClr val="404040"/>
                </a:solidFill>
                <a:latin typeface="DeepSeek-CJK-patch"/>
              </a:rPr>
              <a:t>πραγματικό</a:t>
            </a:r>
            <a:r>
              <a:rPr lang="en-US" dirty="0">
                <a:solidFill>
                  <a:srgbClr val="404040"/>
                </a:solidFill>
                <a:latin typeface="DeepSeek-CJK-patch"/>
              </a:rPr>
              <a:t>)</a:t>
            </a:r>
            <a:endParaRPr lang="el-GR" b="0" i="0" dirty="0">
              <a:solidFill>
                <a:srgbClr val="404040"/>
              </a:solidFill>
              <a:effectLst/>
              <a:latin typeface="DeepSeek-CJK-patch"/>
            </a:endParaRPr>
          </a:p>
          <a:p>
            <a:pPr algn="l">
              <a:lnSpc>
                <a:spcPts val="2143"/>
              </a:lnSpc>
              <a:spcBef>
                <a:spcPts val="1029"/>
              </a:spcBef>
              <a:spcAft>
                <a:spcPts val="1029"/>
              </a:spcAft>
              <a:buNone/>
            </a:pPr>
            <a:r>
              <a:rPr lang="el-GR" b="1" i="0" dirty="0">
                <a:solidFill>
                  <a:srgbClr val="404040"/>
                </a:solidFill>
                <a:effectLst/>
                <a:latin typeface="DeepSeek-CJK-patch"/>
              </a:rPr>
              <a:t>Συνέπειες: Πλεόνασμα κεφαλαιακών αγαθών</a:t>
            </a:r>
            <a:r>
              <a:rPr lang="el-GR" b="0" i="0" dirty="0">
                <a:solidFill>
                  <a:srgbClr val="404040"/>
                </a:solidFill>
                <a:effectLst/>
                <a:latin typeface="DeepSeek-CJK-patch"/>
              </a:rPr>
              <a:t> → το εισόδημα αυξάνεται πιο αργά από την παραγωγική ικανότητα της οικονομίας → </a:t>
            </a:r>
            <a:r>
              <a:rPr lang="el-GR" b="1" i="0" dirty="0">
                <a:solidFill>
                  <a:srgbClr val="404040"/>
                </a:solidFill>
                <a:effectLst/>
                <a:latin typeface="DeepSeek-CJK-patch"/>
              </a:rPr>
              <a:t>ανισορροπία και ανεργία</a:t>
            </a:r>
            <a:r>
              <a:rPr lang="el-GR" b="0" i="0" dirty="0">
                <a:solidFill>
                  <a:srgbClr val="404040"/>
                </a:solidFill>
                <a:effectLst/>
                <a:latin typeface="DeepSeek-CJK-patch"/>
              </a:rPr>
              <a:t>.</a:t>
            </a:r>
            <a:br>
              <a:rPr lang="el-GR" b="0" i="0" dirty="0">
                <a:solidFill>
                  <a:srgbClr val="404040"/>
                </a:solidFill>
                <a:effectLst/>
                <a:latin typeface="DeepSeek-CJK-patch"/>
              </a:rPr>
            </a:br>
            <a:endParaRPr lang="el-GR" b="0" i="0" dirty="0">
              <a:solidFill>
                <a:srgbClr val="404040"/>
              </a:solidFill>
              <a:effectLst/>
              <a:latin typeface="DeepSeek-CJK-patch"/>
            </a:endParaRPr>
          </a:p>
          <a:p>
            <a:pPr marL="0" indent="0" algn="l">
              <a:lnSpc>
                <a:spcPts val="2143"/>
              </a:lnSpc>
              <a:spcBef>
                <a:spcPts val="300"/>
              </a:spcBef>
              <a:spcAft>
                <a:spcPts val="1029"/>
              </a:spcAft>
              <a:buNone/>
            </a:pPr>
            <a:r>
              <a:rPr lang="el-GR" b="1" i="0" dirty="0">
                <a:solidFill>
                  <a:srgbClr val="404040"/>
                </a:solidFill>
                <a:effectLst/>
                <a:latin typeface="DeepSeek-CJK-patch"/>
              </a:rPr>
              <a:t>2. Πληθωριστική ανισορροπία</a:t>
            </a:r>
            <a:r>
              <a:rPr lang="el-GR" dirty="0">
                <a:solidFill>
                  <a:srgbClr val="404040"/>
                </a:solidFill>
                <a:latin typeface="DeepSeek-CJK-patch"/>
              </a:rPr>
              <a:t> (επόμενη σελίδα)</a:t>
            </a:r>
            <a:br>
              <a:rPr lang="el-GR" b="0" i="0" dirty="0">
                <a:solidFill>
                  <a:srgbClr val="404040"/>
                </a:solidFill>
                <a:effectLst/>
                <a:latin typeface="DeepSeek-CJK-patch"/>
              </a:rPr>
            </a:br>
            <a:endParaRPr lang="el-GR" dirty="0"/>
          </a:p>
        </p:txBody>
      </p:sp>
    </p:spTree>
    <p:extLst>
      <p:ext uri="{BB962C8B-B14F-4D97-AF65-F5344CB8AC3E}">
        <p14:creationId xmlns:p14="http://schemas.microsoft.com/office/powerpoint/2010/main" val="28087142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0B1B62-E032-364F-DC9D-AE7995BC9B73}"/>
              </a:ext>
            </a:extLst>
          </p:cNvPr>
          <p:cNvSpPr>
            <a:spLocks noGrp="1"/>
          </p:cNvSpPr>
          <p:nvPr>
            <p:ph type="title"/>
          </p:nvPr>
        </p:nvSpPr>
        <p:spPr/>
        <p:txBody>
          <a:bodyPr>
            <a:normAutofit fontScale="90000"/>
          </a:bodyPr>
          <a:lstStyle/>
          <a:p>
            <a:r>
              <a:rPr lang="el-GR" b="0" i="0" dirty="0">
                <a:solidFill>
                  <a:srgbClr val="404040"/>
                </a:solidFill>
                <a:effectLst/>
                <a:latin typeface="DeepSeek-CJK-patch"/>
              </a:rPr>
              <a:t>Το μοντέλο </a:t>
            </a:r>
            <a:r>
              <a:rPr lang="el-GR" b="0" i="0" dirty="0" err="1">
                <a:solidFill>
                  <a:srgbClr val="404040"/>
                </a:solidFill>
                <a:effectLst/>
                <a:latin typeface="DeepSeek-CJK-patch"/>
              </a:rPr>
              <a:t>Harrod-Domar</a:t>
            </a:r>
            <a:r>
              <a:rPr lang="el-GR" dirty="0">
                <a:solidFill>
                  <a:srgbClr val="404040"/>
                </a:solidFill>
                <a:latin typeface="DeepSeek-CJK-patch"/>
              </a:rPr>
              <a:t>: </a:t>
            </a:r>
            <a:br>
              <a:rPr lang="el-GR" dirty="0">
                <a:solidFill>
                  <a:srgbClr val="404040"/>
                </a:solidFill>
                <a:latin typeface="DeepSeek-CJK-patch"/>
              </a:rPr>
            </a:br>
            <a:r>
              <a:rPr lang="el-GR" dirty="0">
                <a:solidFill>
                  <a:srgbClr val="404040"/>
                </a:solidFill>
                <a:latin typeface="DeepSeek-CJK-patch"/>
              </a:rPr>
              <a:t>Μια α</a:t>
            </a:r>
            <a:r>
              <a:rPr lang="el-GR" b="0" i="0" dirty="0">
                <a:solidFill>
                  <a:srgbClr val="404040"/>
                </a:solidFill>
                <a:effectLst/>
                <a:latin typeface="DeepSeek-CJK-patch"/>
              </a:rPr>
              <a:t>σταθής ισορροπία (συνέχεια)</a:t>
            </a:r>
            <a:endParaRPr lang="el-GR" dirty="0"/>
          </a:p>
        </p:txBody>
      </p:sp>
      <p:sp>
        <p:nvSpPr>
          <p:cNvPr id="3" name="Θέση περιεχομένου 2">
            <a:extLst>
              <a:ext uri="{FF2B5EF4-FFF2-40B4-BE49-F238E27FC236}">
                <a16:creationId xmlns:a16="http://schemas.microsoft.com/office/drawing/2014/main" id="{4462A061-64C2-5A04-EFFC-6AD9D0359433}"/>
              </a:ext>
            </a:extLst>
          </p:cNvPr>
          <p:cNvSpPr>
            <a:spLocks noGrp="1"/>
          </p:cNvSpPr>
          <p:nvPr>
            <p:ph idx="1"/>
          </p:nvPr>
        </p:nvSpPr>
        <p:spPr>
          <a:xfrm>
            <a:off x="457200" y="1676400"/>
            <a:ext cx="8229600" cy="5410200"/>
          </a:xfrm>
        </p:spPr>
        <p:txBody>
          <a:bodyPr>
            <a:normAutofit/>
          </a:bodyPr>
          <a:lstStyle/>
          <a:p>
            <a:r>
              <a:rPr lang="el-GR" b="1" i="0" dirty="0">
                <a:solidFill>
                  <a:srgbClr val="404040"/>
                </a:solidFill>
                <a:effectLst/>
                <a:latin typeface="DeepSeek-CJK-patch"/>
              </a:rPr>
              <a:t>2. Πληθωριστική ανισορροπία</a:t>
            </a:r>
          </a:p>
          <a:p>
            <a:pPr algn="l">
              <a:lnSpc>
                <a:spcPts val="2143"/>
              </a:lnSpc>
              <a:spcAft>
                <a:spcPts val="1029"/>
              </a:spcAft>
              <a:buNone/>
            </a:pPr>
            <a:r>
              <a:rPr lang="el-GR" b="0" i="0" dirty="0">
                <a:solidFill>
                  <a:srgbClr val="404040"/>
                </a:solidFill>
                <a:effectLst/>
                <a:latin typeface="DeepSeek-CJK-patch"/>
              </a:rPr>
              <a:t>Όταν οι αποφάσεις παραγωγής </a:t>
            </a:r>
            <a:r>
              <a:rPr lang="el-GR" b="1" i="0" dirty="0">
                <a:solidFill>
                  <a:srgbClr val="404040"/>
                </a:solidFill>
                <a:effectLst/>
                <a:latin typeface="DeepSeek-CJK-patch"/>
              </a:rPr>
              <a:t>υπερβαίνουν</a:t>
            </a:r>
            <a:r>
              <a:rPr lang="el-GR" b="0" i="0" dirty="0">
                <a:solidFill>
                  <a:srgbClr val="404040"/>
                </a:solidFill>
                <a:effectLst/>
                <a:latin typeface="DeepSeek-CJK-patch"/>
              </a:rPr>
              <a:t> τη δυνατή παραγωγή με το υπάρχον απόθεμα κεφαλαίου, τότε:</a:t>
            </a:r>
          </a:p>
          <a:p>
            <a:pPr algn="l">
              <a:lnSpc>
                <a:spcPts val="2143"/>
              </a:lnSpc>
              <a:spcBef>
                <a:spcPts val="1029"/>
              </a:spcBef>
              <a:spcAft>
                <a:spcPts val="1029"/>
              </a:spcAft>
              <a:buFont typeface="Arial" panose="020B0604020202020204" pitchFamily="34" charset="0"/>
              <a:buChar char="•"/>
            </a:pPr>
            <a:r>
              <a:rPr lang="el-GR" b="1" i="0" dirty="0" err="1">
                <a:solidFill>
                  <a:srgbClr val="404040"/>
                </a:solidFill>
                <a:effectLst/>
                <a:latin typeface="DeepSeek-CJK-patch"/>
              </a:rPr>
              <a:t>v</a:t>
            </a:r>
            <a:r>
              <a:rPr lang="el-GR" sz="1600" b="1" i="0" dirty="0" err="1">
                <a:solidFill>
                  <a:srgbClr val="404040"/>
                </a:solidFill>
                <a:effectLst/>
                <a:latin typeface="DeepSeek-CJK-patch"/>
              </a:rPr>
              <a:t>ef</a:t>
            </a:r>
            <a:r>
              <a:rPr lang="el-GR" b="1" i="0" dirty="0">
                <a:solidFill>
                  <a:srgbClr val="404040"/>
                </a:solidFill>
                <a:effectLst/>
                <a:latin typeface="Menlo"/>
              </a:rPr>
              <a:t>&lt;</a:t>
            </a:r>
            <a:r>
              <a:rPr lang="el-GR" b="1" i="0" dirty="0">
                <a:solidFill>
                  <a:srgbClr val="404040"/>
                </a:solidFill>
                <a:effectLst/>
                <a:latin typeface="DeepSeek-CJK-patch"/>
              </a:rPr>
              <a:t> v</a:t>
            </a:r>
            <a:r>
              <a:rPr lang="el-GR" b="0" i="0" dirty="0">
                <a:solidFill>
                  <a:srgbClr val="404040"/>
                </a:solidFill>
                <a:effectLst/>
                <a:latin typeface="DeepSeek-CJK-patch"/>
              </a:rPr>
              <a:t> (αύξηση της αποδοτικότητας του κεφαλαίου)</a:t>
            </a: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r(</a:t>
            </a:r>
            <a:r>
              <a:rPr lang="en-US" b="1" i="0" dirty="0">
                <a:solidFill>
                  <a:srgbClr val="404040"/>
                </a:solidFill>
                <a:effectLst/>
                <a:latin typeface="DeepSeek-CJK-patch"/>
              </a:rPr>
              <a:t>Yᵉ</a:t>
            </a:r>
            <a:r>
              <a:rPr lang="el-GR" b="1" i="0" dirty="0">
                <a:solidFill>
                  <a:srgbClr val="404040"/>
                </a:solidFill>
                <a:effectLst/>
                <a:latin typeface="DeepSeek-CJK-patch"/>
              </a:rPr>
              <a:t>)</a:t>
            </a:r>
            <a:r>
              <a:rPr lang="el-GR" b="1" dirty="0">
                <a:solidFill>
                  <a:srgbClr val="404040"/>
                </a:solidFill>
                <a:latin typeface="Menlo"/>
              </a:rPr>
              <a:t> &gt;</a:t>
            </a:r>
            <a:r>
              <a:rPr lang="en-US" b="1" i="0" dirty="0">
                <a:solidFill>
                  <a:srgbClr val="404040"/>
                </a:solidFill>
                <a:effectLst/>
                <a:latin typeface="DeepSeek-CJK-patch"/>
              </a:rPr>
              <a:t> </a:t>
            </a:r>
            <a:r>
              <a:rPr lang="en-US" b="1" i="0" dirty="0" err="1">
                <a:solidFill>
                  <a:srgbClr val="404040"/>
                </a:solidFill>
                <a:effectLst/>
                <a:latin typeface="DeepSeek-CJK-patch"/>
              </a:rPr>
              <a:t>rʷ</a:t>
            </a:r>
            <a:r>
              <a:rPr lang="el-GR" b="1" i="0" dirty="0">
                <a:solidFill>
                  <a:srgbClr val="404040"/>
                </a:solidFill>
                <a:effectLst/>
                <a:latin typeface="DeepSeek-CJK-patch"/>
              </a:rPr>
              <a:t>(Y)</a:t>
            </a:r>
            <a:r>
              <a:rPr lang="el-GR" b="0" i="0" dirty="0">
                <a:solidFill>
                  <a:srgbClr val="404040"/>
                </a:solidFill>
                <a:effectLst/>
                <a:latin typeface="DeepSeek-CJK-patch"/>
              </a:rPr>
              <a:t> (πραγματικός ρυθμός ανάπτυξης &gt; εγγυημένο ρυθμό ανάπτυξης)</a:t>
            </a:r>
          </a:p>
          <a:p>
            <a:pPr algn="l">
              <a:lnSpc>
                <a:spcPts val="2143"/>
              </a:lnSpc>
              <a:spcBef>
                <a:spcPts val="1029"/>
              </a:spcBef>
              <a:spcAft>
                <a:spcPts val="1029"/>
              </a:spcAft>
              <a:buNone/>
            </a:pPr>
            <a:r>
              <a:rPr lang="el-GR" b="1" i="0" dirty="0">
                <a:solidFill>
                  <a:srgbClr val="404040"/>
                </a:solidFill>
                <a:effectLst/>
                <a:latin typeface="DeepSeek-CJK-patch"/>
              </a:rPr>
              <a:t>Συνέπειες:</a:t>
            </a:r>
            <a:endParaRPr lang="el-GR" b="0" i="0" dirty="0">
              <a:solidFill>
                <a:srgbClr val="404040"/>
              </a:solidFill>
              <a:effectLst/>
              <a:latin typeface="DeepSeek-CJK-patch"/>
            </a:endParaRPr>
          </a:p>
          <a:p>
            <a:pPr algn="l">
              <a:lnSpc>
                <a:spcPts val="2143"/>
              </a:lnSpc>
              <a:spcBef>
                <a:spcPts val="1029"/>
              </a:spcBef>
              <a:spcAft>
                <a:spcPts val="1029"/>
              </a:spcAft>
              <a:buFont typeface="Arial" panose="020B0604020202020204" pitchFamily="34" charset="0"/>
              <a:buChar char="•"/>
            </a:pPr>
            <a:r>
              <a:rPr lang="el-GR" b="1" i="0" dirty="0">
                <a:solidFill>
                  <a:srgbClr val="404040"/>
                </a:solidFill>
                <a:effectLst/>
                <a:latin typeface="DeepSeek-CJK-patch"/>
              </a:rPr>
              <a:t>Ελλείψεις κεφαλαιακών αγαθών</a:t>
            </a:r>
            <a:r>
              <a:rPr lang="el-GR" b="0" i="0" dirty="0">
                <a:solidFill>
                  <a:srgbClr val="404040"/>
                </a:solidFill>
                <a:effectLst/>
                <a:latin typeface="DeepSeek-CJK-patch"/>
              </a:rPr>
              <a:t> → το εισόδημα αυξάνεται γρηγορότερα από την παραγωγική ικανότητα της οικονομίας → </a:t>
            </a:r>
            <a:r>
              <a:rPr lang="el-GR" b="1" i="0" dirty="0">
                <a:solidFill>
                  <a:srgbClr val="404040"/>
                </a:solidFill>
                <a:effectLst/>
                <a:latin typeface="DeepSeek-CJK-patch"/>
              </a:rPr>
              <a:t>ανισορροπία και πληθωρισμός</a:t>
            </a:r>
            <a:r>
              <a:rPr lang="el-GR" b="0" i="0" dirty="0">
                <a:solidFill>
                  <a:srgbClr val="404040"/>
                </a:solidFill>
                <a:effectLst/>
                <a:latin typeface="DeepSeek-CJK-patch"/>
              </a:rPr>
              <a:t>.</a:t>
            </a:r>
          </a:p>
          <a:p>
            <a:endParaRPr lang="el-GR" dirty="0"/>
          </a:p>
        </p:txBody>
      </p:sp>
    </p:spTree>
    <p:extLst>
      <p:ext uri="{BB962C8B-B14F-4D97-AF65-F5344CB8AC3E}">
        <p14:creationId xmlns:p14="http://schemas.microsoft.com/office/powerpoint/2010/main" val="19131875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5573D5-BCAB-DF06-F647-99DA33C56E8D}"/>
              </a:ext>
            </a:extLst>
          </p:cNvPr>
          <p:cNvSpPr>
            <a:spLocks noGrp="1"/>
          </p:cNvSpPr>
          <p:nvPr>
            <p:ph type="title"/>
          </p:nvPr>
        </p:nvSpPr>
        <p:spPr>
          <a:xfrm>
            <a:off x="457200" y="30480"/>
            <a:ext cx="8229600" cy="1143000"/>
          </a:xfrm>
        </p:spPr>
        <p:txBody>
          <a:bodyPr>
            <a:normAutofit fontScale="90000"/>
          </a:bodyPr>
          <a:lstStyle/>
          <a:p>
            <a:r>
              <a:rPr lang="el-GR" b="0" i="0" dirty="0">
                <a:solidFill>
                  <a:srgbClr val="404040"/>
                </a:solidFill>
                <a:effectLst/>
                <a:latin typeface="DeepSeek-CJK-patch"/>
              </a:rPr>
              <a:t>Το μοντέλο </a:t>
            </a:r>
            <a:r>
              <a:rPr lang="el-GR" b="0" i="0" dirty="0" err="1">
                <a:solidFill>
                  <a:srgbClr val="404040"/>
                </a:solidFill>
                <a:effectLst/>
                <a:latin typeface="DeepSeek-CJK-patch"/>
              </a:rPr>
              <a:t>Harrod-Domar</a:t>
            </a:r>
            <a:r>
              <a:rPr lang="el-GR" dirty="0">
                <a:solidFill>
                  <a:srgbClr val="404040"/>
                </a:solidFill>
                <a:latin typeface="DeepSeek-CJK-patch"/>
              </a:rPr>
              <a:t>: </a:t>
            </a:r>
            <a:br>
              <a:rPr lang="el-GR" dirty="0">
                <a:solidFill>
                  <a:srgbClr val="404040"/>
                </a:solidFill>
                <a:latin typeface="DeepSeek-CJK-patch"/>
              </a:rPr>
            </a:br>
            <a:r>
              <a:rPr lang="el-GR" dirty="0">
                <a:solidFill>
                  <a:srgbClr val="404040"/>
                </a:solidFill>
                <a:latin typeface="DeepSeek-CJK-patch"/>
              </a:rPr>
              <a:t>Μια α</a:t>
            </a:r>
            <a:r>
              <a:rPr lang="el-GR" b="0" i="0" dirty="0">
                <a:solidFill>
                  <a:srgbClr val="404040"/>
                </a:solidFill>
                <a:effectLst/>
                <a:latin typeface="DeepSeek-CJK-patch"/>
              </a:rPr>
              <a:t>σταθής ισορροπία (συνέχεια)</a:t>
            </a:r>
            <a:endParaRPr lang="el-GR" dirty="0"/>
          </a:p>
        </p:txBody>
      </p:sp>
      <p:sp>
        <p:nvSpPr>
          <p:cNvPr id="3" name="Θέση περιεχομένου 2">
            <a:extLst>
              <a:ext uri="{FF2B5EF4-FFF2-40B4-BE49-F238E27FC236}">
                <a16:creationId xmlns:a16="http://schemas.microsoft.com/office/drawing/2014/main" id="{D47F0B60-C003-2A9D-197E-26804199AD7A}"/>
              </a:ext>
            </a:extLst>
          </p:cNvPr>
          <p:cNvSpPr>
            <a:spLocks noGrp="1"/>
          </p:cNvSpPr>
          <p:nvPr>
            <p:ph idx="1"/>
          </p:nvPr>
        </p:nvSpPr>
        <p:spPr>
          <a:xfrm>
            <a:off x="26324" y="1166018"/>
            <a:ext cx="9144000" cy="4525963"/>
          </a:xfrm>
        </p:spPr>
        <p:txBody>
          <a:bodyPr/>
          <a:lstStyle/>
          <a:p>
            <a:r>
              <a:rPr lang="el-GR" b="1" i="0" dirty="0">
                <a:solidFill>
                  <a:srgbClr val="404040"/>
                </a:solidFill>
                <a:effectLst/>
                <a:latin typeface="DeepSeek-CJK-patch"/>
              </a:rPr>
              <a:t>Κύριο πρόβλημα: </a:t>
            </a:r>
            <a:r>
              <a:rPr lang="el-GR" b="0" i="0" dirty="0">
                <a:solidFill>
                  <a:srgbClr val="404040"/>
                </a:solidFill>
                <a:effectLst/>
                <a:latin typeface="DeepSeek-CJK-patch"/>
              </a:rPr>
              <a:t>Δεν υπάρχει μηχανισμός </a:t>
            </a:r>
            <a:r>
              <a:rPr lang="el-GR" b="0" i="0" dirty="0" err="1">
                <a:solidFill>
                  <a:srgbClr val="404040"/>
                </a:solidFill>
                <a:effectLst/>
                <a:latin typeface="DeepSeek-CJK-patch"/>
              </a:rPr>
              <a:t>αυτοδιόρθωσης</a:t>
            </a:r>
            <a:r>
              <a:rPr lang="el-GR" b="0" i="0" dirty="0">
                <a:solidFill>
                  <a:srgbClr val="404040"/>
                </a:solidFill>
                <a:effectLst/>
                <a:latin typeface="DeepSeek-CJK-patch"/>
              </a:rPr>
              <a:t> σε περίπτωση προσωρινής απόκλισης (ισορροπία "στην κόψη του ξυραφιού")</a:t>
            </a:r>
            <a:endParaRPr lang="el-GR" dirty="0"/>
          </a:p>
        </p:txBody>
      </p:sp>
      <p:pic>
        <p:nvPicPr>
          <p:cNvPr id="7" name="Εικόνα 6">
            <a:extLst>
              <a:ext uri="{FF2B5EF4-FFF2-40B4-BE49-F238E27FC236}">
                <a16:creationId xmlns:a16="http://schemas.microsoft.com/office/drawing/2014/main" id="{FD1C77A1-4847-8B37-ACA3-C4C4076E0997}"/>
              </a:ext>
            </a:extLst>
          </p:cNvPr>
          <p:cNvPicPr>
            <a:picLocks noChangeAspect="1"/>
          </p:cNvPicPr>
          <p:nvPr/>
        </p:nvPicPr>
        <p:blipFill>
          <a:blip r:embed="rId2"/>
          <a:stretch>
            <a:fillRect/>
          </a:stretch>
        </p:blipFill>
        <p:spPr>
          <a:xfrm>
            <a:off x="475211" y="2669358"/>
            <a:ext cx="8030696" cy="4201111"/>
          </a:xfrm>
          <a:prstGeom prst="rect">
            <a:avLst/>
          </a:prstGeom>
        </p:spPr>
      </p:pic>
    </p:spTree>
    <p:extLst>
      <p:ext uri="{BB962C8B-B14F-4D97-AF65-F5344CB8AC3E}">
        <p14:creationId xmlns:p14="http://schemas.microsoft.com/office/powerpoint/2010/main" val="3857246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Νεοκλασικό Μοντέλο Ανάπτυξης (Solow-Swan)</a:t>
            </a:r>
          </a:p>
        </p:txBody>
      </p:sp>
      <p:sp>
        <p:nvSpPr>
          <p:cNvPr id="3" name="Content Placeholder 2"/>
          <p:cNvSpPr>
            <a:spLocks noGrp="1"/>
          </p:cNvSpPr>
          <p:nvPr>
            <p:ph idx="1"/>
          </p:nvPr>
        </p:nvSpPr>
        <p:spPr/>
        <p:txBody>
          <a:bodyPr>
            <a:normAutofit fontScale="85000" lnSpcReduction="20000"/>
          </a:bodyPr>
          <a:lstStyle/>
          <a:p>
            <a:pPr marL="0" indent="0">
              <a:buNone/>
            </a:pPr>
            <a:r>
              <a:rPr lang="el-GR" dirty="0"/>
              <a:t>Η παραγωγική συνάρτηση στο μοντέλο </a:t>
            </a:r>
            <a:r>
              <a:rPr lang="en-US" dirty="0"/>
              <a:t>Solow</a:t>
            </a:r>
            <a:r>
              <a:rPr lang="el-GR" dirty="0"/>
              <a:t>-</a:t>
            </a:r>
            <a:r>
              <a:rPr lang="en-US" dirty="0"/>
              <a:t>Swan</a:t>
            </a:r>
            <a:r>
              <a:rPr lang="el-GR" dirty="0"/>
              <a:t> είναι συνήθως μια συνάρτηση </a:t>
            </a:r>
            <a:r>
              <a:rPr lang="en-US" dirty="0"/>
              <a:t>Cobb</a:t>
            </a:r>
            <a:r>
              <a:rPr lang="el-GR" dirty="0"/>
              <a:t>-</a:t>
            </a:r>
            <a:r>
              <a:rPr lang="en-US" dirty="0"/>
              <a:t>Douglas</a:t>
            </a:r>
            <a:r>
              <a:rPr lang="el-GR" dirty="0"/>
              <a:t>:</a:t>
            </a:r>
            <a:endParaRPr lang="en-US" dirty="0"/>
          </a:p>
          <a:p>
            <a:pPr marL="457200" lvl="1" indent="0">
              <a:buNone/>
            </a:pPr>
            <a:endParaRPr lang="el-GR" dirty="0"/>
          </a:p>
          <a:p>
            <a:pPr marL="3143250" lvl="7" indent="0">
              <a:buNone/>
            </a:pPr>
            <a:r>
              <a:rPr lang="en-US" sz="3000" dirty="0"/>
              <a:t>Y</a:t>
            </a:r>
            <a:r>
              <a:rPr lang="el-GR" sz="3000" dirty="0"/>
              <a:t>=</a:t>
            </a:r>
            <a:r>
              <a:rPr lang="en-US" sz="3000" dirty="0"/>
              <a:t>K</a:t>
            </a:r>
            <a:r>
              <a:rPr lang="el-GR" sz="3000" baseline="30000" dirty="0"/>
              <a:t>α</a:t>
            </a:r>
            <a:r>
              <a:rPr lang="el-GR" sz="3000" dirty="0"/>
              <a:t>(</a:t>
            </a:r>
            <a:r>
              <a:rPr lang="en-US" sz="3000" dirty="0"/>
              <a:t>AL</a:t>
            </a:r>
            <a:r>
              <a:rPr lang="el-GR" sz="3000" dirty="0"/>
              <a:t>)</a:t>
            </a:r>
            <a:r>
              <a:rPr lang="el-GR" sz="3000" baseline="30000" dirty="0"/>
              <a:t>1−α</a:t>
            </a:r>
            <a:br>
              <a:rPr lang="el-GR" sz="3000" dirty="0"/>
            </a:br>
            <a:endParaRPr lang="en-US" sz="3000" dirty="0"/>
          </a:p>
          <a:p>
            <a:pPr marL="0" indent="0">
              <a:buNone/>
            </a:pPr>
            <a:r>
              <a:rPr lang="el-GR" dirty="0"/>
              <a:t>όπου:</a:t>
            </a:r>
            <a:r>
              <a:rPr lang="en-US" dirty="0"/>
              <a:t> </a:t>
            </a:r>
          </a:p>
          <a:p>
            <a:pPr marL="0" indent="0">
              <a:buNone/>
            </a:pPr>
            <a:r>
              <a:rPr lang="en-US" dirty="0"/>
              <a:t>Y = παρα</a:t>
            </a:r>
            <a:r>
              <a:rPr lang="en-US" dirty="0" err="1"/>
              <a:t>γωγή</a:t>
            </a:r>
            <a:r>
              <a:rPr lang="en-US" dirty="0"/>
              <a:t> (GDP)</a:t>
            </a:r>
          </a:p>
          <a:p>
            <a:pPr marL="0" lvl="0" indent="0">
              <a:buNone/>
            </a:pPr>
            <a:r>
              <a:rPr lang="en-US" dirty="0"/>
              <a:t>K = </a:t>
            </a:r>
            <a:r>
              <a:rPr lang="en-US" dirty="0" err="1"/>
              <a:t>κεφάλ</a:t>
            </a:r>
            <a:r>
              <a:rPr lang="en-US" dirty="0"/>
              <a:t>αιο</a:t>
            </a:r>
          </a:p>
          <a:p>
            <a:pPr marL="0" lvl="0" indent="0">
              <a:buNone/>
            </a:pPr>
            <a:r>
              <a:rPr lang="en-US" dirty="0"/>
              <a:t>L = </a:t>
            </a:r>
            <a:r>
              <a:rPr lang="en-US" dirty="0" err="1"/>
              <a:t>εργ</a:t>
            </a:r>
            <a:r>
              <a:rPr lang="en-US" dirty="0"/>
              <a:t>ατικό δυναμικό</a:t>
            </a:r>
          </a:p>
          <a:p>
            <a:pPr marL="0" lvl="0" indent="0">
              <a:buNone/>
            </a:pPr>
            <a:r>
              <a:rPr lang="en-US" dirty="0"/>
              <a:t>A = </a:t>
            </a:r>
            <a:r>
              <a:rPr lang="en-US" dirty="0" err="1"/>
              <a:t>τεχνολογί</a:t>
            </a:r>
            <a:r>
              <a:rPr lang="en-US" dirty="0"/>
              <a:t>α</a:t>
            </a:r>
          </a:p>
          <a:p>
            <a:pPr marL="0" lvl="0" indent="0">
              <a:buNone/>
            </a:pPr>
            <a:r>
              <a:rPr lang="el-GR" dirty="0"/>
              <a:t>α</a:t>
            </a:r>
            <a:r>
              <a:rPr lang="en-US" dirty="0"/>
              <a:t> </a:t>
            </a:r>
            <a:r>
              <a:rPr lang="el-GR" dirty="0"/>
              <a:t>= μερίδιο κεφαλαίου στην παραγωγή (0 &lt; α &lt; 1)</a:t>
            </a:r>
            <a:endParaRPr lang="en-US" dirty="0"/>
          </a:p>
          <a:p>
            <a:endParaRPr lang="en-US" dirty="0"/>
          </a:p>
          <a:p>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60262" y="5708762"/>
            <a:ext cx="1460781" cy="1460781"/>
          </a:xfrm>
          <a:prstGeom prst="rect">
            <a:avLst/>
          </a:prstGeom>
        </p:spPr>
      </p:pic>
    </p:spTree>
    <p:extLst>
      <p:ext uri="{BB962C8B-B14F-4D97-AF65-F5344CB8AC3E}">
        <p14:creationId xmlns:p14="http://schemas.microsoft.com/office/powerpoint/2010/main" val="1162023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713EA0-9C08-FB65-F45B-22EA58BB425E}"/>
              </a:ext>
            </a:extLst>
          </p:cNvPr>
          <p:cNvSpPr>
            <a:spLocks noGrp="1"/>
          </p:cNvSpPr>
          <p:nvPr>
            <p:ph type="title"/>
          </p:nvPr>
        </p:nvSpPr>
        <p:spPr>
          <a:xfrm>
            <a:off x="476596" y="-152400"/>
            <a:ext cx="8229600" cy="1143000"/>
          </a:xfrm>
        </p:spPr>
        <p:txBody>
          <a:bodyPr/>
          <a:lstStyle/>
          <a:p>
            <a:r>
              <a:rPr lang="el-GR" b="1" i="0" dirty="0">
                <a:solidFill>
                  <a:srgbClr val="404040"/>
                </a:solidFill>
                <a:effectLst/>
                <a:latin typeface="DeepSeek-CJK-patch"/>
              </a:rPr>
              <a:t>Η κριτική ερμηνεία του R. </a:t>
            </a:r>
            <a:r>
              <a:rPr lang="el-GR" b="1" i="0" dirty="0" err="1">
                <a:solidFill>
                  <a:srgbClr val="404040"/>
                </a:solidFill>
                <a:effectLst/>
                <a:latin typeface="DeepSeek-CJK-patch"/>
              </a:rPr>
              <a:t>Solow</a:t>
            </a:r>
            <a:r>
              <a:rPr lang="el-GR" b="1" i="0" dirty="0">
                <a:solidFill>
                  <a:srgbClr val="404040"/>
                </a:solidFill>
                <a:effectLst/>
                <a:latin typeface="DeepSeek-CJK-patch"/>
              </a:rPr>
              <a:t>:</a:t>
            </a:r>
            <a:endParaRPr lang="el-GR" dirty="0"/>
          </a:p>
        </p:txBody>
      </p:sp>
      <p:sp>
        <p:nvSpPr>
          <p:cNvPr id="3" name="Θέση περιεχομένου 2">
            <a:extLst>
              <a:ext uri="{FF2B5EF4-FFF2-40B4-BE49-F238E27FC236}">
                <a16:creationId xmlns:a16="http://schemas.microsoft.com/office/drawing/2014/main" id="{FF30ACD4-6AEE-8DE8-843F-8135A01106D6}"/>
              </a:ext>
            </a:extLst>
          </p:cNvPr>
          <p:cNvSpPr>
            <a:spLocks noGrp="1"/>
          </p:cNvSpPr>
          <p:nvPr>
            <p:ph idx="1"/>
          </p:nvPr>
        </p:nvSpPr>
        <p:spPr>
          <a:xfrm>
            <a:off x="-304800" y="762000"/>
            <a:ext cx="7010400" cy="6781800"/>
          </a:xfrm>
        </p:spPr>
        <p:txBody>
          <a:bodyPr>
            <a:normAutofit/>
          </a:bodyPr>
          <a:lstStyle/>
          <a:p>
            <a:pPr algn="l">
              <a:lnSpc>
                <a:spcPts val="2143"/>
              </a:lnSpc>
              <a:spcBef>
                <a:spcPts val="1029"/>
              </a:spcBef>
              <a:spcAft>
                <a:spcPts val="1029"/>
              </a:spcAft>
              <a:buNone/>
            </a:pPr>
            <a:r>
              <a:rPr lang="el-GR" b="0" i="0" dirty="0">
                <a:solidFill>
                  <a:srgbClr val="404040"/>
                </a:solidFill>
                <a:effectLst/>
                <a:latin typeface="DeepSeek-CJK-patch"/>
              </a:rPr>
              <a:t>    «</a:t>
            </a:r>
            <a:r>
              <a:rPr lang="el-GR" sz="2800" b="0" i="0" dirty="0">
                <a:solidFill>
                  <a:srgbClr val="404040"/>
                </a:solidFill>
                <a:effectLst/>
                <a:latin typeface="DeepSeek-CJK-patch"/>
              </a:rPr>
              <a:t>Μια συγκεκριμένη δυσφορία που αισθάνθηκα για το έργο τους. (...) Οι </a:t>
            </a:r>
            <a:r>
              <a:rPr lang="el-GR" sz="2800" b="0" i="0" dirty="0" err="1">
                <a:solidFill>
                  <a:srgbClr val="404040"/>
                </a:solidFill>
                <a:effectLst/>
                <a:latin typeface="DeepSeek-CJK-patch"/>
              </a:rPr>
              <a:t>Harrod</a:t>
            </a:r>
            <a:r>
              <a:rPr lang="el-GR" sz="2800" b="0" i="0" dirty="0">
                <a:solidFill>
                  <a:srgbClr val="404040"/>
                </a:solidFill>
                <a:effectLst/>
                <a:latin typeface="DeepSeek-CJK-patch"/>
              </a:rPr>
              <a:t> και </a:t>
            </a:r>
            <a:r>
              <a:rPr lang="el-GR" sz="2800" b="0" i="0" dirty="0" err="1">
                <a:solidFill>
                  <a:srgbClr val="404040"/>
                </a:solidFill>
                <a:effectLst/>
                <a:latin typeface="DeepSeek-CJK-patch"/>
              </a:rPr>
              <a:t>Domar</a:t>
            </a:r>
            <a:r>
              <a:rPr lang="el-GR" sz="2800" b="0" i="0" dirty="0">
                <a:solidFill>
                  <a:srgbClr val="404040"/>
                </a:solidFill>
                <a:effectLst/>
                <a:latin typeface="DeepSeek-CJK-patch"/>
              </a:rPr>
              <a:t> φαίνεται να απαντούσαν σε μια απλή ερώτηση: πότε είναι μια οικονομία ικανή για σταθερή ανάπτυξη με σταθερό ρυθμό; Έφτασαν, μέσα από αξιοσημείωτους δρόμους, σε μια κλασική απλή απάντηση: το εθνικό ποσοστό αποταμίευσης (το κλάσμα του εισοδήματος που αποταμιεύεται) πρέπει να ισούται με το γινόμενο του λόγου κεφαλαίου-παραγωγής και του ρυθμού ανάπτυξης του (αποτελεσματικού) εργατικού δυναμικού. Μόνο τότε η οικονομία θα μπορούσε να διατηρήσει το απόθεμα κεφαλαιουχικού εξοπλισμού σε ισορροπία με την προσφορά εργασίας, ώστε η σταθερή ανάπτυξη να συνεχίζεται χωρίς την εμφάνιση ελλείμματος εργατικού δυναμικού από τη μια πλευρά ή πλεονάσματος και αυξανόμενης ανεργίας από την άλλη. Είχαν δίκιο σε αυτό το γενικό συμπέρασμα. </a:t>
            </a:r>
            <a:r>
              <a:rPr lang="el-GR" sz="2800" b="1" i="0" dirty="0">
                <a:solidFill>
                  <a:srgbClr val="404040"/>
                </a:solidFill>
                <a:effectLst/>
                <a:latin typeface="DeepSeek-CJK-patch"/>
              </a:rPr>
              <a:t>Αλλά...</a:t>
            </a:r>
            <a:r>
              <a:rPr lang="el-GR" sz="2800" dirty="0">
                <a:solidFill>
                  <a:srgbClr val="404040"/>
                </a:solidFill>
                <a:latin typeface="DeepSeek-CJK-patch"/>
              </a:rPr>
              <a:t>»</a:t>
            </a:r>
            <a:endParaRPr lang="el-GR" sz="2800" b="0" i="0" dirty="0">
              <a:solidFill>
                <a:srgbClr val="404040"/>
              </a:solidFill>
              <a:effectLst/>
              <a:latin typeface="DeepSeek-CJK-patch"/>
            </a:endParaRPr>
          </a:p>
          <a:p>
            <a:endParaRPr lang="el-GR" dirty="0"/>
          </a:p>
        </p:txBody>
      </p:sp>
      <p:pic>
        <p:nvPicPr>
          <p:cNvPr id="5" name="Εικόνα 4">
            <a:extLst>
              <a:ext uri="{FF2B5EF4-FFF2-40B4-BE49-F238E27FC236}">
                <a16:creationId xmlns:a16="http://schemas.microsoft.com/office/drawing/2014/main" id="{1CE74CAF-3E3E-D948-5538-783A9FCBBC1F}"/>
              </a:ext>
            </a:extLst>
          </p:cNvPr>
          <p:cNvPicPr>
            <a:picLocks noChangeAspect="1"/>
          </p:cNvPicPr>
          <p:nvPr/>
        </p:nvPicPr>
        <p:blipFill>
          <a:blip r:embed="rId2"/>
          <a:stretch>
            <a:fillRect/>
          </a:stretch>
        </p:blipFill>
        <p:spPr>
          <a:xfrm>
            <a:off x="6687590" y="796636"/>
            <a:ext cx="2455025" cy="2422721"/>
          </a:xfrm>
          <a:prstGeom prst="rect">
            <a:avLst/>
          </a:prstGeom>
        </p:spPr>
      </p:pic>
    </p:spTree>
    <p:extLst>
      <p:ext uri="{BB962C8B-B14F-4D97-AF65-F5344CB8AC3E}">
        <p14:creationId xmlns:p14="http://schemas.microsoft.com/office/powerpoint/2010/main" val="27185302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0F3914-B0B3-E7CB-2721-E81B22556C48}"/>
              </a:ext>
            </a:extLst>
          </p:cNvPr>
          <p:cNvSpPr>
            <a:spLocks noGrp="1"/>
          </p:cNvSpPr>
          <p:nvPr>
            <p:ph type="title"/>
          </p:nvPr>
        </p:nvSpPr>
        <p:spPr>
          <a:xfrm>
            <a:off x="453081" y="160337"/>
            <a:ext cx="8229600" cy="1143000"/>
          </a:xfrm>
        </p:spPr>
        <p:txBody>
          <a:bodyPr>
            <a:normAutofit fontScale="90000"/>
          </a:bodyPr>
          <a:lstStyle/>
          <a:p>
            <a:r>
              <a:rPr lang="el-GR" b="1" i="0" dirty="0">
                <a:solidFill>
                  <a:srgbClr val="404040"/>
                </a:solidFill>
                <a:effectLst/>
                <a:latin typeface="DeepSeek-CJK-patch"/>
              </a:rPr>
              <a:t>Οι κριτικές του </a:t>
            </a:r>
            <a:r>
              <a:rPr lang="el-GR" b="1" i="0" dirty="0" err="1">
                <a:solidFill>
                  <a:srgbClr val="404040"/>
                </a:solidFill>
                <a:effectLst/>
                <a:latin typeface="DeepSeek-CJK-patch"/>
              </a:rPr>
              <a:t>Solow</a:t>
            </a:r>
            <a:r>
              <a:rPr lang="el-GR" b="1" i="0" dirty="0">
                <a:solidFill>
                  <a:srgbClr val="404040"/>
                </a:solidFill>
                <a:effectLst/>
                <a:latin typeface="DeepSeek-CJK-patch"/>
              </a:rPr>
              <a:t> για τις υποθέσεις του μοντέλου H-D</a:t>
            </a:r>
            <a:endParaRPr lang="el-GR" dirty="0"/>
          </a:p>
        </p:txBody>
      </p:sp>
      <p:sp>
        <p:nvSpPr>
          <p:cNvPr id="3" name="Θέση περιεχομένου 2">
            <a:extLst>
              <a:ext uri="{FF2B5EF4-FFF2-40B4-BE49-F238E27FC236}">
                <a16:creationId xmlns:a16="http://schemas.microsoft.com/office/drawing/2014/main" id="{285FC866-DB42-1F04-296B-E7CA048DF684}"/>
              </a:ext>
            </a:extLst>
          </p:cNvPr>
          <p:cNvSpPr>
            <a:spLocks noGrp="1"/>
          </p:cNvSpPr>
          <p:nvPr>
            <p:ph idx="1"/>
          </p:nvPr>
        </p:nvSpPr>
        <p:spPr>
          <a:xfrm>
            <a:off x="457200" y="1417638"/>
            <a:ext cx="8229600" cy="5821362"/>
          </a:xfrm>
        </p:spPr>
        <p:txBody>
          <a:bodyPr>
            <a:normAutofit/>
          </a:bodyPr>
          <a:lstStyle/>
          <a:p>
            <a:pPr algn="ctr">
              <a:lnSpc>
                <a:spcPts val="2143"/>
              </a:lnSpc>
              <a:spcBef>
                <a:spcPts val="1029"/>
              </a:spcBef>
              <a:spcAft>
                <a:spcPts val="1029"/>
              </a:spcAft>
              <a:buNone/>
            </a:pPr>
            <a:r>
              <a:rPr lang="el-GR" b="0" i="0" dirty="0">
                <a:solidFill>
                  <a:srgbClr val="404040"/>
                </a:solidFill>
                <a:effectLst/>
                <a:latin typeface="DeepSeek-CJK-patch"/>
              </a:rPr>
              <a:t>Για να επικρατεί διαρκώς πλήρης απασχόληση,</a:t>
            </a:r>
            <a:br>
              <a:rPr lang="el-GR" b="0" i="0" dirty="0">
                <a:solidFill>
                  <a:srgbClr val="404040"/>
                </a:solidFill>
                <a:effectLst/>
                <a:latin typeface="DeepSeek-CJK-patch"/>
              </a:rPr>
            </a:br>
            <a:r>
              <a:rPr lang="el-GR" b="0" i="0" dirty="0">
                <a:solidFill>
                  <a:srgbClr val="FF0000"/>
                </a:solidFill>
                <a:effectLst/>
                <a:latin typeface="DeepSeek-CJK-patch"/>
              </a:rPr>
              <a:t>r(L) = </a:t>
            </a:r>
            <a:r>
              <a:rPr lang="el-GR" b="0" i="0" dirty="0" err="1">
                <a:solidFill>
                  <a:srgbClr val="FF0000"/>
                </a:solidFill>
                <a:effectLst/>
                <a:latin typeface="DeepSeek-CJK-patch"/>
              </a:rPr>
              <a:t>gʷ</a:t>
            </a:r>
            <a:r>
              <a:rPr lang="el-GR" b="0" i="0" dirty="0">
                <a:solidFill>
                  <a:srgbClr val="FF0000"/>
                </a:solidFill>
                <a:effectLst/>
                <a:latin typeface="DeepSeek-CJK-patch"/>
              </a:rPr>
              <a:t> = (s/v) - δ</a:t>
            </a:r>
          </a:p>
          <a:p>
            <a:pPr algn="l">
              <a:lnSpc>
                <a:spcPts val="2143"/>
              </a:lnSpc>
              <a:spcBef>
                <a:spcPts val="1029"/>
              </a:spcBef>
              <a:spcAft>
                <a:spcPts val="1029"/>
              </a:spcAft>
              <a:buNone/>
            </a:pPr>
            <a:r>
              <a:rPr lang="el-GR" b="0" i="0" dirty="0">
                <a:solidFill>
                  <a:srgbClr val="404040"/>
                </a:solidFill>
                <a:effectLst/>
                <a:latin typeface="DeepSeek-CJK-patch"/>
              </a:rPr>
              <a:t>Ωστόσο, στο μοντέλο H-D:</a:t>
            </a:r>
          </a:p>
          <a:p>
            <a:pPr algn="l">
              <a:lnSpc>
                <a:spcPts val="2143"/>
              </a:lnSpc>
              <a:spcBef>
                <a:spcPts val="1029"/>
              </a:spcBef>
              <a:spcAft>
                <a:spcPts val="1029"/>
              </a:spcAft>
              <a:buFont typeface="Arial" panose="020B0604020202020204" pitchFamily="34" charset="0"/>
              <a:buChar char="•"/>
            </a:pPr>
            <a:r>
              <a:rPr lang="el-GR" b="1" i="0" dirty="0">
                <a:solidFill>
                  <a:srgbClr val="404040"/>
                </a:solidFill>
                <a:effectLst/>
                <a:latin typeface="DeepSeek-CJK-patch"/>
              </a:rPr>
              <a:t>Το ποσοστό αποταμίευσης</a:t>
            </a:r>
            <a:r>
              <a:rPr lang="el-GR" b="0" i="0" dirty="0">
                <a:solidFill>
                  <a:srgbClr val="404040"/>
                </a:solidFill>
                <a:effectLst/>
                <a:latin typeface="DeepSeek-CJK-patch"/>
              </a:rPr>
              <a:t> (προτιμήσεις)</a:t>
            </a: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Ο ρυθμός αύξησης της προσφοράς εργασίας</a:t>
            </a:r>
            <a:r>
              <a:rPr lang="el-GR" b="0" i="0" dirty="0">
                <a:solidFill>
                  <a:srgbClr val="404040"/>
                </a:solidFill>
                <a:effectLst/>
                <a:latin typeface="DeepSeek-CJK-patch"/>
              </a:rPr>
              <a:t> (δημογραφικά και κοινωνιολογικά στοιχεία)</a:t>
            </a: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Ο λόγος κεφαλαίου-παραγωγής</a:t>
            </a:r>
            <a:r>
              <a:rPr lang="el-GR" b="0" i="0" dirty="0">
                <a:solidFill>
                  <a:srgbClr val="404040"/>
                </a:solidFill>
                <a:effectLst/>
                <a:latin typeface="DeepSeek-CJK-patch"/>
              </a:rPr>
              <a:t> (τεχνολογία)</a:t>
            </a:r>
          </a:p>
          <a:p>
            <a:pPr algn="l">
              <a:lnSpc>
                <a:spcPts val="2143"/>
              </a:lnSpc>
              <a:spcBef>
                <a:spcPts val="1029"/>
              </a:spcBef>
              <a:spcAft>
                <a:spcPts val="1029"/>
              </a:spcAft>
              <a:buNone/>
            </a:pPr>
            <a:r>
              <a:rPr lang="el-GR" b="0" i="0" dirty="0">
                <a:solidFill>
                  <a:srgbClr val="404040"/>
                </a:solidFill>
                <a:effectLst/>
                <a:latin typeface="DeepSeek-CJK-patch"/>
              </a:rPr>
              <a:t>είναι </a:t>
            </a:r>
            <a:r>
              <a:rPr lang="el-GR" b="1" i="0" dirty="0">
                <a:solidFill>
                  <a:srgbClr val="404040"/>
                </a:solidFill>
                <a:effectLst/>
                <a:latin typeface="DeepSeek-CJK-patch"/>
              </a:rPr>
              <a:t>εξωγενείς</a:t>
            </a:r>
            <a:r>
              <a:rPr lang="el-GR" b="0" i="0" dirty="0">
                <a:solidFill>
                  <a:srgbClr val="404040"/>
                </a:solidFill>
                <a:effectLst/>
                <a:latin typeface="DeepSeek-CJK-patch"/>
              </a:rPr>
              <a:t> και μάλιστα </a:t>
            </a:r>
            <a:r>
              <a:rPr lang="el-GR" b="1" i="0" dirty="0">
                <a:solidFill>
                  <a:srgbClr val="404040"/>
                </a:solidFill>
                <a:effectLst/>
                <a:latin typeface="DeepSeek-CJK-patch"/>
              </a:rPr>
              <a:t>ανεξάρτητες</a:t>
            </a:r>
            <a:r>
              <a:rPr lang="el-GR" b="0" i="0" dirty="0">
                <a:solidFill>
                  <a:srgbClr val="404040"/>
                </a:solidFill>
                <a:effectLst/>
                <a:latin typeface="DeepSeek-CJK-patch"/>
              </a:rPr>
              <a:t> μεταβλητές. Μπορεί να μεταβάλλονται, αλλά </a:t>
            </a:r>
            <a:r>
              <a:rPr lang="el-GR" b="1" i="0" dirty="0">
                <a:solidFill>
                  <a:srgbClr val="404040"/>
                </a:solidFill>
                <a:effectLst/>
                <a:latin typeface="DeepSeek-CJK-patch"/>
              </a:rPr>
              <a:t>χωρίς συσχέτιση</a:t>
            </a:r>
            <a:r>
              <a:rPr lang="el-GR" b="0" i="0" dirty="0">
                <a:solidFill>
                  <a:srgbClr val="404040"/>
                </a:solidFill>
                <a:effectLst/>
                <a:latin typeface="DeepSeek-CJK-patch"/>
              </a:rPr>
              <a:t> μεταξύ τους.</a:t>
            </a:r>
          </a:p>
          <a:p>
            <a:pPr algn="l">
              <a:lnSpc>
                <a:spcPts val="2143"/>
              </a:lnSpc>
              <a:spcBef>
                <a:spcPts val="1029"/>
              </a:spcBef>
              <a:spcAft>
                <a:spcPts val="1029"/>
              </a:spcAft>
            </a:pPr>
            <a:r>
              <a:rPr lang="el-GR" b="0" i="1" dirty="0">
                <a:solidFill>
                  <a:srgbClr val="404040"/>
                </a:solidFill>
                <a:effectLst/>
                <a:latin typeface="DeepSeek-CJK-patch"/>
              </a:rPr>
              <a:t>«Στην περίπτωση αυτή (...) η πιθανότητα σταθερής ανάπτυξης θα ήταν μια θαυματουργή σύμπτωση»</a:t>
            </a:r>
            <a:r>
              <a:rPr lang="el-GR" b="0" i="0" dirty="0">
                <a:solidFill>
                  <a:srgbClr val="404040"/>
                </a:solidFill>
                <a:effectLst/>
                <a:latin typeface="DeepSeek-CJK-patch"/>
              </a:rPr>
              <a:t> (</a:t>
            </a:r>
            <a:r>
              <a:rPr lang="el-GR" b="0" i="0" dirty="0" err="1">
                <a:solidFill>
                  <a:srgbClr val="404040"/>
                </a:solidFill>
                <a:effectLst/>
                <a:latin typeface="DeepSeek-CJK-patch"/>
              </a:rPr>
              <a:t>Solow</a:t>
            </a:r>
            <a:r>
              <a:rPr lang="el-GR" b="0" i="0" dirty="0">
                <a:solidFill>
                  <a:srgbClr val="404040"/>
                </a:solidFill>
                <a:effectLst/>
                <a:latin typeface="DeepSeek-CJK-patch"/>
              </a:rPr>
              <a:t>)</a:t>
            </a:r>
          </a:p>
          <a:p>
            <a:endParaRPr lang="el-GR" dirty="0"/>
          </a:p>
        </p:txBody>
      </p:sp>
      <p:sp>
        <p:nvSpPr>
          <p:cNvPr id="4" name="Τίτλος 1">
            <a:extLst>
              <a:ext uri="{FF2B5EF4-FFF2-40B4-BE49-F238E27FC236}">
                <a16:creationId xmlns:a16="http://schemas.microsoft.com/office/drawing/2014/main" id="{54F432B1-BDF2-B54E-01CF-D838E21DEB58}"/>
              </a:ext>
            </a:extLst>
          </p:cNvPr>
          <p:cNvSpPr txBox="1">
            <a:spLocks/>
          </p:cNvSpPr>
          <p:nvPr/>
        </p:nvSpPr>
        <p:spPr>
          <a:xfrm>
            <a:off x="457200" y="16033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l-GR"/>
          </a:p>
        </p:txBody>
      </p:sp>
    </p:spTree>
    <p:extLst>
      <p:ext uri="{BB962C8B-B14F-4D97-AF65-F5344CB8AC3E}">
        <p14:creationId xmlns:p14="http://schemas.microsoft.com/office/powerpoint/2010/main" val="8508376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8B1E12-00A1-1843-04EC-97C42BF759F1}"/>
              </a:ext>
            </a:extLst>
          </p:cNvPr>
          <p:cNvSpPr>
            <a:spLocks noGrp="1"/>
          </p:cNvSpPr>
          <p:nvPr>
            <p:ph type="title"/>
          </p:nvPr>
        </p:nvSpPr>
        <p:spPr>
          <a:xfrm>
            <a:off x="-228600" y="-4156"/>
            <a:ext cx="8229600" cy="1143000"/>
          </a:xfrm>
        </p:spPr>
        <p:txBody>
          <a:bodyPr/>
          <a:lstStyle/>
          <a:p>
            <a:r>
              <a:rPr lang="el-GR" b="1" i="0" dirty="0">
                <a:solidFill>
                  <a:srgbClr val="404040"/>
                </a:solidFill>
                <a:effectLst/>
                <a:latin typeface="DeepSeek-CJK-patch"/>
              </a:rPr>
              <a:t>Συμπέρασμα του </a:t>
            </a:r>
            <a:r>
              <a:rPr lang="en-US" b="1" i="0" dirty="0">
                <a:solidFill>
                  <a:srgbClr val="404040"/>
                </a:solidFill>
                <a:effectLst/>
                <a:latin typeface="DeepSeek-CJK-patch"/>
              </a:rPr>
              <a:t>R. Solow:</a:t>
            </a:r>
            <a:endParaRPr lang="el-GR" dirty="0"/>
          </a:p>
        </p:txBody>
      </p:sp>
      <p:sp>
        <p:nvSpPr>
          <p:cNvPr id="3" name="Θέση περιεχομένου 2">
            <a:extLst>
              <a:ext uri="{FF2B5EF4-FFF2-40B4-BE49-F238E27FC236}">
                <a16:creationId xmlns:a16="http://schemas.microsoft.com/office/drawing/2014/main" id="{A8CDED05-40DA-6D9A-E243-796BF790D3FE}"/>
              </a:ext>
            </a:extLst>
          </p:cNvPr>
          <p:cNvSpPr>
            <a:spLocks noGrp="1"/>
          </p:cNvSpPr>
          <p:nvPr>
            <p:ph idx="1"/>
          </p:nvPr>
        </p:nvSpPr>
        <p:spPr>
          <a:xfrm>
            <a:off x="0" y="1676400"/>
            <a:ext cx="9296400" cy="5410200"/>
          </a:xfrm>
        </p:spPr>
        <p:txBody>
          <a:bodyPr>
            <a:normAutofit fontScale="92500"/>
          </a:bodyPr>
          <a:lstStyle/>
          <a:p>
            <a:pPr algn="l">
              <a:lnSpc>
                <a:spcPts val="2143"/>
              </a:lnSpc>
              <a:spcBef>
                <a:spcPts val="1029"/>
              </a:spcBef>
              <a:spcAft>
                <a:spcPts val="1029"/>
              </a:spcAft>
              <a:buNone/>
            </a:pPr>
            <a:r>
              <a:rPr lang="el-GR" b="0" i="0" dirty="0">
                <a:solidFill>
                  <a:srgbClr val="404040"/>
                </a:solidFill>
                <a:effectLst/>
                <a:latin typeface="DeepSeek-CJK-patch"/>
              </a:rPr>
              <a:t>"Με αυτό το πνεύμα ξεκίνησα να πειραματίζομαι με τη θεωρία της οικονομικής ανάπτυξης, προσπαθώντας να βελτιώσω το μοντέλο </a:t>
            </a:r>
            <a:r>
              <a:rPr lang="el-GR" b="0" i="0" dirty="0" err="1">
                <a:solidFill>
                  <a:srgbClr val="404040"/>
                </a:solidFill>
                <a:effectLst/>
                <a:latin typeface="DeepSeek-CJK-patch"/>
              </a:rPr>
              <a:t>Harrod-Domar</a:t>
            </a:r>
            <a:r>
              <a:rPr lang="el-GR" b="0" i="0" dirty="0">
                <a:solidFill>
                  <a:srgbClr val="404040"/>
                </a:solidFill>
                <a:effectLst/>
                <a:latin typeface="DeepSeek-CJK-patch"/>
              </a:rPr>
              <a:t>. Δεν μπορώ να σας πω γιατί πρώτα σκέφτηκα να αντικαταστήσω τον σταθερό λόγο κεφαλαίου-παραγωγής (και εργασίας-παραγωγής) με μια πιο ολοκληρωμένη και ρεαλιστική αναπαράσταση της τεχνολογίας:</a:t>
            </a:r>
          </a:p>
          <a:p>
            <a:pPr algn="l">
              <a:lnSpc>
                <a:spcPts val="2143"/>
              </a:lnSpc>
              <a:spcBef>
                <a:spcPts val="1029"/>
              </a:spcBef>
              <a:spcAft>
                <a:spcPts val="1029"/>
              </a:spcAft>
              <a:buNone/>
            </a:pPr>
            <a:r>
              <a:rPr lang="el-GR" b="0" i="0" dirty="0">
                <a:solidFill>
                  <a:srgbClr val="404040"/>
                </a:solidFill>
                <a:effectLst/>
                <a:latin typeface="DeepSeek-CJK-patch"/>
              </a:rPr>
              <a:t>• </a:t>
            </a:r>
            <a:r>
              <a:rPr lang="el-GR" b="1" i="0" dirty="0">
                <a:solidFill>
                  <a:srgbClr val="404040"/>
                </a:solidFill>
                <a:effectLst/>
                <a:latin typeface="DeepSeek-CJK-patch"/>
              </a:rPr>
              <a:t>Προτείνοντας μια εναλλακτική:</a:t>
            </a:r>
            <a:r>
              <a:rPr lang="el-GR" b="0" i="0" dirty="0">
                <a:solidFill>
                  <a:srgbClr val="404040"/>
                </a:solidFill>
                <a:effectLst/>
                <a:latin typeface="DeepSeek-CJK-patch"/>
              </a:rPr>
              <a:t> τη νεοκλασική συνάρτηση παραγωγής (με τεχνολογική ευελιξία και φθίνουσες αποδόσεις του κεφαλαίου).</a:t>
            </a:r>
          </a:p>
          <a:p>
            <a:pPr algn="l">
              <a:lnSpc>
                <a:spcPts val="2143"/>
              </a:lnSpc>
              <a:spcBef>
                <a:spcPts val="1029"/>
              </a:spcBef>
              <a:spcAft>
                <a:spcPts val="1029"/>
              </a:spcAft>
              <a:buNone/>
            </a:pPr>
            <a:r>
              <a:rPr lang="el-GR" b="0" i="0" dirty="0">
                <a:solidFill>
                  <a:srgbClr val="404040"/>
                </a:solidFill>
                <a:effectLst/>
                <a:latin typeface="DeepSeek-CJK-patch"/>
              </a:rPr>
              <a:t>• </a:t>
            </a:r>
            <a:r>
              <a:rPr lang="el-GR" b="1" i="0" dirty="0">
                <a:solidFill>
                  <a:srgbClr val="404040"/>
                </a:solidFill>
                <a:effectLst/>
                <a:latin typeface="DeepSeek-CJK-patch"/>
              </a:rPr>
              <a:t>Επιτρέποντας ένα μεταβλητό λόγο κεφαλαίου-παραγωγής</a:t>
            </a:r>
            <a:r>
              <a:rPr lang="el-GR" b="0" i="0" dirty="0">
                <a:solidFill>
                  <a:srgbClr val="404040"/>
                </a:solidFill>
                <a:effectLst/>
                <a:latin typeface="DeepSeek-CJK-patch"/>
              </a:rPr>
              <a:t> (παραγωγικότητα) που εξαρτάται τόσο από τον πληθυσμό όσο και από το απόθεμα κεφαλαίου.</a:t>
            </a:r>
          </a:p>
          <a:p>
            <a:pPr algn="l">
              <a:lnSpc>
                <a:spcPts val="2143"/>
              </a:lnSpc>
              <a:spcBef>
                <a:spcPts val="1029"/>
              </a:spcBef>
              <a:spcAft>
                <a:spcPts val="1029"/>
              </a:spcAft>
            </a:pPr>
            <a:r>
              <a:rPr lang="el-GR" b="0" i="0" dirty="0">
                <a:solidFill>
                  <a:srgbClr val="404040"/>
                </a:solidFill>
                <a:effectLst/>
                <a:latin typeface="DeepSeek-CJK-patch"/>
              </a:rPr>
              <a:t>• </a:t>
            </a:r>
            <a:r>
              <a:rPr lang="el-GR" b="1" i="0" dirty="0">
                <a:solidFill>
                  <a:srgbClr val="404040"/>
                </a:solidFill>
                <a:effectLst/>
                <a:latin typeface="DeepSeek-CJK-patch"/>
              </a:rPr>
              <a:t>Και ενσωματώνοντας μηχανισμούς εσωτερικής προσαρμογής</a:t>
            </a:r>
            <a:r>
              <a:rPr lang="el-GR" b="0" i="0" dirty="0">
                <a:solidFill>
                  <a:srgbClr val="404040"/>
                </a:solidFill>
                <a:effectLst/>
                <a:latin typeface="DeepSeek-CJK-patch"/>
              </a:rPr>
              <a:t> που επαναφέρουν την οικονομία σε ισορροπία μετά από εξωγενείς διαταραχές."</a:t>
            </a:r>
          </a:p>
          <a:p>
            <a:endParaRPr lang="el-GR" dirty="0"/>
          </a:p>
        </p:txBody>
      </p:sp>
      <p:pic>
        <p:nvPicPr>
          <p:cNvPr id="4" name="Εικόνα 3">
            <a:extLst>
              <a:ext uri="{FF2B5EF4-FFF2-40B4-BE49-F238E27FC236}">
                <a16:creationId xmlns:a16="http://schemas.microsoft.com/office/drawing/2014/main" id="{1AA37EA7-CC54-7344-F8B5-8E752EB4870A}"/>
              </a:ext>
            </a:extLst>
          </p:cNvPr>
          <p:cNvPicPr>
            <a:picLocks noChangeAspect="1"/>
          </p:cNvPicPr>
          <p:nvPr/>
        </p:nvPicPr>
        <p:blipFill>
          <a:blip r:embed="rId2"/>
          <a:stretch>
            <a:fillRect/>
          </a:stretch>
        </p:blipFill>
        <p:spPr>
          <a:xfrm>
            <a:off x="7518254" y="-4156"/>
            <a:ext cx="1625746" cy="1604355"/>
          </a:xfrm>
          <a:prstGeom prst="rect">
            <a:avLst/>
          </a:prstGeom>
        </p:spPr>
      </p:pic>
    </p:spTree>
    <p:extLst>
      <p:ext uri="{BB962C8B-B14F-4D97-AF65-F5344CB8AC3E}">
        <p14:creationId xmlns:p14="http://schemas.microsoft.com/office/powerpoint/2010/main" val="21323397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C6629E-087B-4E44-0C6C-97379D3667E3}"/>
              </a:ext>
            </a:extLst>
          </p:cNvPr>
          <p:cNvSpPr>
            <a:spLocks noGrp="1"/>
          </p:cNvSpPr>
          <p:nvPr>
            <p:ph type="title"/>
          </p:nvPr>
        </p:nvSpPr>
        <p:spPr/>
        <p:txBody>
          <a:bodyPr/>
          <a:lstStyle/>
          <a:p>
            <a:r>
              <a:rPr lang="el-GR" b="1" i="0" dirty="0">
                <a:solidFill>
                  <a:srgbClr val="404040"/>
                </a:solidFill>
                <a:effectLst/>
                <a:latin typeface="DeepSeek-CJK-patch"/>
              </a:rPr>
              <a:t>...και οι λύσεις του R. </a:t>
            </a:r>
            <a:r>
              <a:rPr lang="el-GR" b="1" i="0" dirty="0" err="1">
                <a:solidFill>
                  <a:srgbClr val="404040"/>
                </a:solidFill>
                <a:effectLst/>
                <a:latin typeface="DeepSeek-CJK-patch"/>
              </a:rPr>
              <a:t>Solow</a:t>
            </a:r>
            <a:endParaRPr lang="el-GR" dirty="0"/>
          </a:p>
        </p:txBody>
      </p:sp>
      <p:sp>
        <p:nvSpPr>
          <p:cNvPr id="3" name="Θέση περιεχομένου 2">
            <a:extLst>
              <a:ext uri="{FF2B5EF4-FFF2-40B4-BE49-F238E27FC236}">
                <a16:creationId xmlns:a16="http://schemas.microsoft.com/office/drawing/2014/main" id="{9E823B74-670F-F2B4-AB18-60C1AF8BD055}"/>
              </a:ext>
            </a:extLst>
          </p:cNvPr>
          <p:cNvSpPr>
            <a:spLocks noGrp="1"/>
          </p:cNvSpPr>
          <p:nvPr>
            <p:ph idx="1"/>
          </p:nvPr>
        </p:nvSpPr>
        <p:spPr/>
        <p:txBody>
          <a:bodyPr>
            <a:normAutofit fontScale="92500" lnSpcReduction="20000"/>
          </a:bodyPr>
          <a:lstStyle/>
          <a:p>
            <a:pPr algn="l">
              <a:spcBef>
                <a:spcPts val="1029"/>
              </a:spcBef>
              <a:spcAft>
                <a:spcPts val="1029"/>
              </a:spcAft>
              <a:buFont typeface="Arial" panose="020B0604020202020204" pitchFamily="34" charset="0"/>
              <a:buChar char="•"/>
            </a:pPr>
            <a:r>
              <a:rPr lang="el-GR" b="1" i="0" dirty="0">
                <a:solidFill>
                  <a:srgbClr val="404040"/>
                </a:solidFill>
                <a:effectLst/>
                <a:latin typeface="DeepSeek-CJK-patch"/>
              </a:rPr>
              <a:t>Τεχνολογική ευελιξία</a:t>
            </a:r>
            <a:r>
              <a:rPr lang="el-GR" b="0" i="0" dirty="0">
                <a:solidFill>
                  <a:srgbClr val="404040"/>
                </a:solidFill>
                <a:effectLst/>
                <a:latin typeface="DeepSeek-CJK-patch"/>
              </a:rPr>
              <a:t> μέσω της </a:t>
            </a:r>
            <a:r>
              <a:rPr lang="el-GR" b="1" i="0" dirty="0">
                <a:solidFill>
                  <a:srgbClr val="404040"/>
                </a:solidFill>
                <a:effectLst/>
                <a:latin typeface="DeepSeek-CJK-patch"/>
              </a:rPr>
              <a:t>δυνατότητας αντικατάστασης</a:t>
            </a:r>
            <a:r>
              <a:rPr lang="el-GR" b="0" i="0" dirty="0">
                <a:solidFill>
                  <a:srgbClr val="404040"/>
                </a:solidFill>
                <a:effectLst/>
                <a:latin typeface="DeepSeek-CJK-patch"/>
              </a:rPr>
              <a:t> των παραγωγικών συντελεστών (όχι συμπληρωματικότητας)· έτσι, η προσαρμογή γίνεται </a:t>
            </a:r>
            <a:r>
              <a:rPr lang="el-GR" b="1" i="0" dirty="0">
                <a:solidFill>
                  <a:srgbClr val="404040"/>
                </a:solidFill>
                <a:effectLst/>
                <a:latin typeface="DeepSeek-CJK-patch"/>
              </a:rPr>
              <a:t>μέσα στην ίδια τη διαδικασία παραγωγής</a:t>
            </a:r>
            <a:r>
              <a:rPr lang="el-GR" b="0" i="0" dirty="0">
                <a:solidFill>
                  <a:srgbClr val="404040"/>
                </a:solidFill>
                <a:effectLst/>
                <a:latin typeface="DeepSeek-CJK-patch"/>
              </a:rPr>
              <a:t>.</a:t>
            </a:r>
          </a:p>
          <a:p>
            <a:pPr algn="l">
              <a:spcBef>
                <a:spcPts val="300"/>
              </a:spcBef>
              <a:spcAft>
                <a:spcPts val="1029"/>
              </a:spcAft>
              <a:buFont typeface="Arial" panose="020B0604020202020204" pitchFamily="34" charset="0"/>
              <a:buChar char="•"/>
            </a:pPr>
            <a:r>
              <a:rPr lang="el-GR" b="0" i="0" dirty="0">
                <a:solidFill>
                  <a:srgbClr val="404040"/>
                </a:solidFill>
                <a:effectLst/>
                <a:latin typeface="DeepSeek-CJK-patch"/>
              </a:rPr>
              <a:t>Ο </a:t>
            </a:r>
            <a:r>
              <a:rPr lang="el-GR" b="1" i="0" dirty="0">
                <a:solidFill>
                  <a:srgbClr val="404040"/>
                </a:solidFill>
                <a:effectLst/>
                <a:latin typeface="DeepSeek-CJK-patch"/>
              </a:rPr>
              <a:t>v (λόγος κεφαλαίου-παραγωγής)</a:t>
            </a:r>
            <a:r>
              <a:rPr lang="el-GR" b="0" i="0" dirty="0">
                <a:solidFill>
                  <a:srgbClr val="404040"/>
                </a:solidFill>
                <a:effectLst/>
                <a:latin typeface="DeepSeek-CJK-patch"/>
              </a:rPr>
              <a:t> δεν είναι σταθερός, αλλά μεταβλητός (</a:t>
            </a:r>
            <a:r>
              <a:rPr lang="el-GR" b="1" i="0" dirty="0">
                <a:solidFill>
                  <a:srgbClr val="404040"/>
                </a:solidFill>
                <a:effectLst/>
                <a:latin typeface="DeepSeek-CJK-patch"/>
              </a:rPr>
              <a:t>εσωτερική προσαρμογή</a:t>
            </a:r>
            <a:r>
              <a:rPr lang="el-GR" b="0" i="0" dirty="0">
                <a:solidFill>
                  <a:srgbClr val="404040"/>
                </a:solidFill>
                <a:effectLst/>
                <a:latin typeface="DeepSeek-CJK-patch"/>
              </a:rPr>
              <a:t>).</a:t>
            </a:r>
          </a:p>
          <a:p>
            <a:pPr algn="l">
              <a:lnSpc>
                <a:spcPts val="2143"/>
              </a:lnSpc>
              <a:spcBef>
                <a:spcPts val="300"/>
              </a:spcBef>
              <a:spcAft>
                <a:spcPts val="1029"/>
              </a:spcAft>
              <a:buFont typeface="Arial" panose="020B0604020202020204" pitchFamily="34" charset="0"/>
              <a:buChar char="•"/>
            </a:pPr>
            <a:endParaRPr lang="el-GR" dirty="0">
              <a:solidFill>
                <a:srgbClr val="404040"/>
              </a:solidFill>
              <a:latin typeface="DeepSeek-CJK-patch"/>
            </a:endParaRPr>
          </a:p>
          <a:p>
            <a:pPr marL="0" indent="0" algn="l">
              <a:lnSpc>
                <a:spcPts val="2143"/>
              </a:lnSpc>
              <a:spcBef>
                <a:spcPts val="300"/>
              </a:spcBef>
              <a:spcAft>
                <a:spcPts val="1029"/>
              </a:spcAft>
              <a:buNone/>
            </a:pPr>
            <a:r>
              <a:rPr lang="el-GR" b="1" i="0" dirty="0">
                <a:solidFill>
                  <a:srgbClr val="404040"/>
                </a:solidFill>
                <a:effectLst/>
                <a:latin typeface="DeepSeek-CJK-patch"/>
              </a:rPr>
              <a:t> </a:t>
            </a:r>
            <a:r>
              <a:rPr lang="el-GR" sz="3200" b="0" i="0" dirty="0">
                <a:solidFill>
                  <a:srgbClr val="FF0000"/>
                </a:solidFill>
                <a:effectLst/>
                <a:latin typeface="KaTeX_Main"/>
                <a:sym typeface="Wingdings" panose="05000000000000000000" pitchFamily="2" charset="2"/>
              </a:rPr>
              <a:t> </a:t>
            </a:r>
            <a:r>
              <a:rPr lang="el-GR" b="1" i="0" dirty="0">
                <a:solidFill>
                  <a:srgbClr val="404040"/>
                </a:solidFill>
                <a:effectLst/>
                <a:latin typeface="DeepSeek-CJK-patch"/>
              </a:rPr>
              <a:t>Το μοντέλο </a:t>
            </a:r>
            <a:r>
              <a:rPr lang="el-GR" b="1" i="0" dirty="0" err="1">
                <a:solidFill>
                  <a:srgbClr val="404040"/>
                </a:solidFill>
                <a:effectLst/>
                <a:latin typeface="DeepSeek-CJK-patch"/>
              </a:rPr>
              <a:t>Solow-Swan</a:t>
            </a:r>
            <a:endParaRPr lang="el-GR" b="0" i="0" dirty="0">
              <a:solidFill>
                <a:srgbClr val="404040"/>
              </a:solidFill>
              <a:effectLst/>
              <a:latin typeface="DeepSeek-CJK-patch"/>
            </a:endParaRPr>
          </a:p>
          <a:p>
            <a:endParaRPr lang="el-GR" dirty="0"/>
          </a:p>
        </p:txBody>
      </p:sp>
      <p:pic>
        <p:nvPicPr>
          <p:cNvPr id="4" name="Picture 3">
            <a:extLst>
              <a:ext uri="{FF2B5EF4-FFF2-40B4-BE49-F238E27FC236}">
                <a16:creationId xmlns:a16="http://schemas.microsoft.com/office/drawing/2014/main" id="{913E647E-52A0-6409-3D55-D520CA24305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81800" y="4787636"/>
            <a:ext cx="2033294" cy="2033294"/>
          </a:xfrm>
          <a:prstGeom prst="rect">
            <a:avLst/>
          </a:prstGeom>
        </p:spPr>
      </p:pic>
    </p:spTree>
    <p:extLst>
      <p:ext uri="{BB962C8B-B14F-4D97-AF65-F5344CB8AC3E}">
        <p14:creationId xmlns:p14="http://schemas.microsoft.com/office/powerpoint/2010/main" val="218799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Νεοκλασικό Μοντέλο Ανάπτυξης (Solow-Swan)</a:t>
            </a:r>
          </a:p>
        </p:txBody>
      </p:sp>
      <p:sp>
        <p:nvSpPr>
          <p:cNvPr id="3" name="Content Placeholder 2"/>
          <p:cNvSpPr>
            <a:spLocks noGrp="1"/>
          </p:cNvSpPr>
          <p:nvPr>
            <p:ph idx="1"/>
          </p:nvPr>
        </p:nvSpPr>
        <p:spPr/>
        <p:txBody>
          <a:bodyPr>
            <a:normAutofit/>
          </a:bodyPr>
          <a:lstStyle/>
          <a:p>
            <a:pPr marL="0" indent="0">
              <a:buNone/>
            </a:pPr>
            <a:r>
              <a:rPr lang="en-US" b="1" dirty="0" err="1"/>
              <a:t>Διάγρ</a:t>
            </a:r>
            <a:r>
              <a:rPr lang="en-US" b="1" dirty="0"/>
              <a:t>αμμα </a:t>
            </a:r>
            <a:r>
              <a:rPr lang="el-GR" b="1" dirty="0"/>
              <a:t>συνάρτησης παραγωγής</a:t>
            </a:r>
            <a:r>
              <a:rPr lang="en-US" b="1" dirty="0"/>
              <a:t>:</a:t>
            </a:r>
            <a:endParaRPr lang="en-US" dirty="0"/>
          </a:p>
          <a:p>
            <a:pPr lvl="0"/>
            <a:r>
              <a:rPr lang="el-GR" dirty="0"/>
              <a:t>Ο άξονας </a:t>
            </a:r>
            <a:r>
              <a:rPr lang="en-US" dirty="0"/>
              <a:t>x</a:t>
            </a:r>
            <a:r>
              <a:rPr lang="el-GR" dirty="0"/>
              <a:t> αντιπροσωπεύει το κεφάλαιο ανά εργαζόμενο (</a:t>
            </a:r>
            <a:r>
              <a:rPr lang="en-US" dirty="0"/>
              <a:t>k</a:t>
            </a:r>
            <a:r>
              <a:rPr lang="el-GR" dirty="0"/>
              <a:t>=</a:t>
            </a:r>
            <a:r>
              <a:rPr lang="en-US" dirty="0"/>
              <a:t>K</a:t>
            </a:r>
            <a:r>
              <a:rPr lang="el-GR" dirty="0"/>
              <a:t>/</a:t>
            </a:r>
            <a:r>
              <a:rPr lang="en-US" dirty="0"/>
              <a:t>L</a:t>
            </a:r>
            <a:r>
              <a:rPr lang="el-GR" dirty="0"/>
              <a:t>).</a:t>
            </a:r>
            <a:endParaRPr lang="en-US" dirty="0"/>
          </a:p>
          <a:p>
            <a:pPr lvl="0"/>
            <a:r>
              <a:rPr lang="el-GR" dirty="0"/>
              <a:t>Ο άξονας </a:t>
            </a:r>
            <a:r>
              <a:rPr lang="en-US" dirty="0"/>
              <a:t>y</a:t>
            </a:r>
            <a:r>
              <a:rPr lang="el-GR" dirty="0"/>
              <a:t> αντιπροσωπεύει την παραγωγή ανά εργαζόμενο (</a:t>
            </a:r>
            <a:r>
              <a:rPr lang="en-US" dirty="0"/>
              <a:t>y</a:t>
            </a:r>
            <a:r>
              <a:rPr lang="el-GR" dirty="0"/>
              <a:t>=</a:t>
            </a:r>
            <a:r>
              <a:rPr lang="en-US" dirty="0"/>
              <a:t>Y</a:t>
            </a:r>
            <a:r>
              <a:rPr lang="el-GR" dirty="0"/>
              <a:t>/</a:t>
            </a:r>
            <a:r>
              <a:rPr lang="en-US" dirty="0"/>
              <a:t>L</a:t>
            </a:r>
            <a:r>
              <a:rPr lang="el-GR" dirty="0"/>
              <a:t>).</a:t>
            </a:r>
            <a:endParaRPr lang="en-US" dirty="0"/>
          </a:p>
          <a:p>
            <a:pPr lvl="0"/>
            <a:r>
              <a:rPr lang="el-GR" dirty="0"/>
              <a:t>Η καμπύλη είναι κοίλη (φθίνουσες αποδόσεις κεφαλαίου).</a:t>
            </a:r>
            <a:endParaRPr lang="en-US" dirty="0"/>
          </a:p>
          <a:p>
            <a:endParaRPr lang="en-US" dirty="0"/>
          </a:p>
          <a:p>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60262" y="5708762"/>
            <a:ext cx="1460781" cy="1460781"/>
          </a:xfrm>
          <a:prstGeom prst="rect">
            <a:avLst/>
          </a:prstGeom>
        </p:spPr>
      </p:pic>
    </p:spTree>
    <p:extLst>
      <p:ext uri="{BB962C8B-B14F-4D97-AF65-F5344CB8AC3E}">
        <p14:creationId xmlns:p14="http://schemas.microsoft.com/office/powerpoint/2010/main" val="4066195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Νεοκλασικό Μοντέλο Ανάπτυξης (Solow-Swan)</a:t>
            </a:r>
          </a:p>
        </p:txBody>
      </p:sp>
      <p:sp>
        <p:nvSpPr>
          <p:cNvPr id="3" name="Content Placeholder 2"/>
          <p:cNvSpPr>
            <a:spLocks noGrp="1"/>
          </p:cNvSpPr>
          <p:nvPr>
            <p:ph idx="1"/>
          </p:nvPr>
        </p:nvSpPr>
        <p:spPr/>
        <p:txBody>
          <a:bodyPr>
            <a:normAutofit/>
          </a:bodyPr>
          <a:lstStyle/>
          <a:p>
            <a:pPr marL="0" indent="0">
              <a:buNone/>
            </a:pPr>
            <a:r>
              <a:rPr lang="el-GR" b="1" dirty="0"/>
              <a:t>Διάγραμμα Συσσώρευσης Κεφαλαίου</a:t>
            </a:r>
            <a:endParaRPr lang="en-US" sz="2400" dirty="0"/>
          </a:p>
          <a:p>
            <a:pPr marL="0" indent="0">
              <a:buNone/>
            </a:pPr>
            <a:r>
              <a:rPr lang="el-GR" dirty="0"/>
              <a:t>Η συσσώρευση κεφαλαίου δίνεται από:</a:t>
            </a:r>
            <a:endParaRPr lang="en-US" sz="2800" dirty="0"/>
          </a:p>
          <a:p>
            <a:pPr marL="0" indent="0">
              <a:buNone/>
            </a:pPr>
            <a:r>
              <a:rPr lang="el-GR" dirty="0"/>
              <a:t>		</a:t>
            </a:r>
            <a:r>
              <a:rPr lang="en-US" dirty="0"/>
              <a:t>k</a:t>
            </a:r>
            <a:r>
              <a:rPr lang="el-GR" dirty="0"/>
              <a:t>˙= </a:t>
            </a:r>
            <a:r>
              <a:rPr lang="en-US" dirty="0"/>
              <a:t>s</a:t>
            </a:r>
            <a:r>
              <a:rPr lang="el-GR" dirty="0"/>
              <a:t>⋅</a:t>
            </a:r>
            <a:r>
              <a:rPr lang="en-US" dirty="0"/>
              <a:t>f</a:t>
            </a:r>
            <a:r>
              <a:rPr lang="el-GR" dirty="0"/>
              <a:t>(</a:t>
            </a:r>
            <a:r>
              <a:rPr lang="en-US" dirty="0"/>
              <a:t>k</a:t>
            </a:r>
            <a:r>
              <a:rPr lang="el-GR" dirty="0"/>
              <a:t>) − (</a:t>
            </a:r>
            <a:r>
              <a:rPr lang="en-US" dirty="0"/>
              <a:t>n</a:t>
            </a:r>
            <a:r>
              <a:rPr lang="el-GR" dirty="0"/>
              <a:t>+</a:t>
            </a:r>
            <a:r>
              <a:rPr lang="el-GR" dirty="0" err="1"/>
              <a:t>δ)⋅</a:t>
            </a:r>
            <a:r>
              <a:rPr lang="en-US" dirty="0"/>
              <a:t>k</a:t>
            </a:r>
            <a:br>
              <a:rPr lang="el-GR" sz="2400" dirty="0"/>
            </a:br>
            <a:r>
              <a:rPr lang="el-GR" sz="2400" dirty="0"/>
              <a:t>όπου:</a:t>
            </a:r>
            <a:endParaRPr lang="en-US" sz="2000" dirty="0"/>
          </a:p>
          <a:p>
            <a:pPr marL="0" lvl="0" indent="0">
              <a:buNone/>
            </a:pPr>
            <a:r>
              <a:rPr lang="en-US" sz="4000" dirty="0"/>
              <a:t>s</a:t>
            </a:r>
            <a:r>
              <a:rPr lang="en-US" dirty="0"/>
              <a:t> = π</a:t>
            </a:r>
            <a:r>
              <a:rPr lang="en-US" dirty="0" err="1"/>
              <a:t>οσοστό</a:t>
            </a:r>
            <a:r>
              <a:rPr lang="en-US" dirty="0"/>
              <a:t> απ</a:t>
            </a:r>
            <a:r>
              <a:rPr lang="en-US" dirty="0" err="1"/>
              <a:t>οτ</a:t>
            </a:r>
            <a:r>
              <a:rPr lang="en-US" dirty="0"/>
              <a:t>αμίευσης</a:t>
            </a:r>
            <a:endParaRPr lang="en-US" sz="2800" dirty="0"/>
          </a:p>
          <a:p>
            <a:pPr marL="0" lvl="0" indent="0">
              <a:buNone/>
            </a:pPr>
            <a:r>
              <a:rPr lang="en-US" sz="4000" dirty="0"/>
              <a:t>n</a:t>
            </a:r>
            <a:r>
              <a:rPr lang="en-US" dirty="0"/>
              <a:t> </a:t>
            </a:r>
            <a:r>
              <a:rPr lang="el-GR" dirty="0"/>
              <a:t>= ρυθμός αύξησης του εργατικού δυναμικού</a:t>
            </a:r>
            <a:endParaRPr lang="en-US" sz="2800" dirty="0"/>
          </a:p>
          <a:p>
            <a:pPr marL="0" lvl="0" indent="0">
              <a:buNone/>
            </a:pPr>
            <a:r>
              <a:rPr lang="en-US" sz="4000" dirty="0"/>
              <a:t>δ</a:t>
            </a:r>
            <a:r>
              <a:rPr lang="en-US" dirty="0"/>
              <a:t> = π</a:t>
            </a:r>
            <a:r>
              <a:rPr lang="en-US" dirty="0" err="1"/>
              <a:t>οσοστό</a:t>
            </a:r>
            <a:r>
              <a:rPr lang="en-US" dirty="0"/>
              <a:t> απ</a:t>
            </a:r>
            <a:r>
              <a:rPr lang="en-US" dirty="0" err="1"/>
              <a:t>όσ</a:t>
            </a:r>
            <a:r>
              <a:rPr lang="en-US" dirty="0"/>
              <a:t>βεσης του κεφαλαίου</a:t>
            </a:r>
            <a:endParaRPr lang="en-US" sz="2800" dirty="0"/>
          </a:p>
          <a:p>
            <a:pPr marL="0" indent="0">
              <a:buNone/>
            </a:pPr>
            <a:endParaRPr lang="el-GR" b="1" dirty="0"/>
          </a:p>
          <a:p>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60262" y="5708762"/>
            <a:ext cx="1460781" cy="1460781"/>
          </a:xfrm>
          <a:prstGeom prst="rect">
            <a:avLst/>
          </a:prstGeom>
        </p:spPr>
      </p:pic>
    </p:spTree>
    <p:extLst>
      <p:ext uri="{BB962C8B-B14F-4D97-AF65-F5344CB8AC3E}">
        <p14:creationId xmlns:p14="http://schemas.microsoft.com/office/powerpoint/2010/main" val="3440178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Νεοκλασικό Μοντέλο Ανάπτυξης (Solow-Swan)</a:t>
            </a:r>
          </a:p>
        </p:txBody>
      </p:sp>
      <p:sp>
        <p:nvSpPr>
          <p:cNvPr id="3" name="Content Placeholder 2"/>
          <p:cNvSpPr>
            <a:spLocks noGrp="1"/>
          </p:cNvSpPr>
          <p:nvPr>
            <p:ph idx="1"/>
          </p:nvPr>
        </p:nvSpPr>
        <p:spPr/>
        <p:txBody>
          <a:bodyPr>
            <a:normAutofit fontScale="92500" lnSpcReduction="20000"/>
          </a:bodyPr>
          <a:lstStyle/>
          <a:p>
            <a:pPr marL="0" indent="0">
              <a:buNone/>
            </a:pPr>
            <a:r>
              <a:rPr lang="el-GR" b="1" dirty="0"/>
              <a:t>Διάγραμμα Συσσώρευσης Κεφαλαίου</a:t>
            </a:r>
            <a:endParaRPr lang="en-US" sz="2400" dirty="0"/>
          </a:p>
          <a:p>
            <a:pPr lvl="0"/>
            <a:r>
              <a:rPr lang="el-GR" dirty="0"/>
              <a:t>Ο άξονας </a:t>
            </a:r>
            <a:r>
              <a:rPr lang="en-US" dirty="0"/>
              <a:t>x</a:t>
            </a:r>
            <a:r>
              <a:rPr lang="el-GR" dirty="0"/>
              <a:t> αντιπροσωπεύει το κεφάλαιο ανά εργαζόμενο (</a:t>
            </a:r>
            <a:r>
              <a:rPr lang="en-US" sz="4000" dirty="0"/>
              <a:t>k</a:t>
            </a:r>
            <a:r>
              <a:rPr lang="el-GR" dirty="0"/>
              <a:t>).</a:t>
            </a:r>
            <a:endParaRPr lang="en-US" sz="2800" dirty="0"/>
          </a:p>
          <a:p>
            <a:pPr lvl="0"/>
            <a:r>
              <a:rPr lang="el-GR" dirty="0"/>
              <a:t>Ο άξονας </a:t>
            </a:r>
            <a:r>
              <a:rPr lang="en-US" dirty="0"/>
              <a:t>y</a:t>
            </a:r>
            <a:r>
              <a:rPr lang="el-GR" dirty="0"/>
              <a:t> αντιπροσωπεύει την επένδυση και την απόσβεση.</a:t>
            </a:r>
            <a:endParaRPr lang="en-US" sz="2800" dirty="0"/>
          </a:p>
          <a:p>
            <a:pPr lvl="0"/>
            <a:r>
              <a:rPr lang="en-US" dirty="0" err="1"/>
              <a:t>Σχεδιάζουμε</a:t>
            </a:r>
            <a:r>
              <a:rPr lang="en-US" dirty="0"/>
              <a:t> </a:t>
            </a:r>
            <a:r>
              <a:rPr lang="en-US" dirty="0" err="1"/>
              <a:t>δύο</a:t>
            </a:r>
            <a:r>
              <a:rPr lang="en-US" dirty="0"/>
              <a:t> καμπ</a:t>
            </a:r>
            <a:r>
              <a:rPr lang="en-US" dirty="0" err="1"/>
              <a:t>ύλες</a:t>
            </a:r>
            <a:r>
              <a:rPr lang="en-US" dirty="0"/>
              <a:t>:</a:t>
            </a:r>
            <a:endParaRPr lang="en-US" sz="2800" dirty="0"/>
          </a:p>
          <a:p>
            <a:pPr marL="457200" lvl="1" indent="0">
              <a:buNone/>
            </a:pPr>
            <a:r>
              <a:rPr lang="en-US" sz="3600" dirty="0"/>
              <a:t>s</a:t>
            </a:r>
            <a:r>
              <a:rPr lang="el-GR" sz="3600" dirty="0"/>
              <a:t>⋅</a:t>
            </a:r>
            <a:r>
              <a:rPr lang="en-US" sz="3600" dirty="0"/>
              <a:t>f</a:t>
            </a:r>
            <a:r>
              <a:rPr lang="el-GR" sz="3600" dirty="0"/>
              <a:t>(</a:t>
            </a:r>
            <a:r>
              <a:rPr lang="en-US" sz="3600" dirty="0"/>
              <a:t>k</a:t>
            </a:r>
            <a:r>
              <a:rPr lang="el-GR" sz="3600" dirty="0"/>
              <a:t>)</a:t>
            </a:r>
            <a:r>
              <a:rPr lang="el-GR" dirty="0"/>
              <a:t>: η επένδυση ανά εργαζόμενο.</a:t>
            </a:r>
            <a:endParaRPr lang="en-US" sz="2400" dirty="0"/>
          </a:p>
          <a:p>
            <a:pPr marL="457200" lvl="1" indent="0">
              <a:buNone/>
            </a:pPr>
            <a:r>
              <a:rPr lang="el-GR" sz="3600" dirty="0"/>
              <a:t>(</a:t>
            </a:r>
            <a:r>
              <a:rPr lang="en-US" sz="3600" dirty="0"/>
              <a:t>n</a:t>
            </a:r>
            <a:r>
              <a:rPr lang="el-GR" sz="3600" dirty="0"/>
              <a:t>+</a:t>
            </a:r>
            <a:r>
              <a:rPr lang="el-GR" sz="3600" dirty="0" err="1"/>
              <a:t>δ)⋅</a:t>
            </a:r>
            <a:r>
              <a:rPr lang="en-US" sz="3600" dirty="0"/>
              <a:t>k</a:t>
            </a:r>
            <a:r>
              <a:rPr lang="el-GR" dirty="0"/>
              <a:t>: η απόσβεση ανά εργαζόμενο.</a:t>
            </a:r>
            <a:endParaRPr lang="en-US" sz="2400" dirty="0"/>
          </a:p>
          <a:p>
            <a:pPr lvl="0"/>
            <a:r>
              <a:rPr lang="el-GR" dirty="0"/>
              <a:t>Το σημείο τομής των δύο καμπυλών είναι η μακροχρόνια ισορροπία (</a:t>
            </a:r>
            <a:r>
              <a:rPr lang="en-US" dirty="0"/>
              <a:t>steady state</a:t>
            </a:r>
            <a:r>
              <a:rPr lang="el-GR" dirty="0"/>
              <a:t>).</a:t>
            </a:r>
            <a:endParaRPr lang="en-US" sz="2800" dirty="0"/>
          </a:p>
          <a:p>
            <a:endParaRPr lang="en-US" dirty="0"/>
          </a:p>
          <a:p>
            <a:pPr marL="0" indent="0">
              <a:buNone/>
            </a:pPr>
            <a:endParaRPr lang="el-GR" b="1" dirty="0"/>
          </a:p>
          <a:p>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60262" y="5708762"/>
            <a:ext cx="1460781" cy="1460781"/>
          </a:xfrm>
          <a:prstGeom prst="rect">
            <a:avLst/>
          </a:prstGeom>
        </p:spPr>
      </p:pic>
    </p:spTree>
    <p:extLst>
      <p:ext uri="{BB962C8B-B14F-4D97-AF65-F5344CB8AC3E}">
        <p14:creationId xmlns:p14="http://schemas.microsoft.com/office/powerpoint/2010/main" val="1561144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Νεοκλασικό Μοντέλο Ανάπτυξης (Solow-Swan)</a:t>
            </a:r>
          </a:p>
        </p:txBody>
      </p:sp>
      <p:sp>
        <p:nvSpPr>
          <p:cNvPr id="3" name="Content Placeholder 2"/>
          <p:cNvSpPr>
            <a:spLocks noGrp="1"/>
          </p:cNvSpPr>
          <p:nvPr>
            <p:ph idx="1"/>
          </p:nvPr>
        </p:nvSpPr>
        <p:spPr/>
        <p:txBody>
          <a:bodyPr>
            <a:normAutofit/>
          </a:bodyPr>
          <a:lstStyle/>
          <a:p>
            <a:pPr marL="0" indent="0">
              <a:buNone/>
            </a:pPr>
            <a:r>
              <a:rPr lang="en-US" b="1" dirty="0" err="1"/>
              <a:t>Διάγρ</a:t>
            </a:r>
            <a:r>
              <a:rPr lang="en-US" b="1" dirty="0"/>
              <a:t>αμμα Steady State</a:t>
            </a:r>
            <a:endParaRPr lang="en-US" dirty="0"/>
          </a:p>
          <a:p>
            <a:pPr marL="0" indent="0">
              <a:buNone/>
            </a:pPr>
            <a:r>
              <a:rPr lang="en-US" dirty="0" err="1"/>
              <a:t>Στο</a:t>
            </a:r>
            <a:r>
              <a:rPr lang="en-US" dirty="0"/>
              <a:t> steady state, η </a:t>
            </a:r>
            <a:r>
              <a:rPr lang="en-US" dirty="0" err="1"/>
              <a:t>συσσώρευση</a:t>
            </a:r>
            <a:r>
              <a:rPr lang="en-US" dirty="0"/>
              <a:t> </a:t>
            </a:r>
            <a:r>
              <a:rPr lang="en-US" dirty="0" err="1"/>
              <a:t>κεφ</a:t>
            </a:r>
            <a:r>
              <a:rPr lang="en-US" dirty="0"/>
              <a:t>αλαίου είναι μηδέν (k˙=0):</a:t>
            </a:r>
          </a:p>
          <a:p>
            <a:pPr marL="0" indent="0">
              <a:buNone/>
            </a:pPr>
            <a:r>
              <a:rPr lang="el-GR" dirty="0"/>
              <a:t>                         </a:t>
            </a:r>
          </a:p>
          <a:p>
            <a:pPr marL="0" indent="0">
              <a:buNone/>
            </a:pPr>
            <a:r>
              <a:rPr lang="el-GR" dirty="0"/>
              <a:t>                            </a:t>
            </a:r>
            <a:r>
              <a:rPr lang="en-US" dirty="0"/>
              <a:t>s</a:t>
            </a:r>
            <a:r>
              <a:rPr lang="el-GR" dirty="0"/>
              <a:t>⋅</a:t>
            </a:r>
            <a:r>
              <a:rPr lang="en-US" dirty="0"/>
              <a:t>f</a:t>
            </a:r>
            <a:r>
              <a:rPr lang="el-GR" dirty="0"/>
              <a:t>(</a:t>
            </a:r>
            <a:r>
              <a:rPr lang="en-US" dirty="0"/>
              <a:t>k</a:t>
            </a:r>
            <a:r>
              <a:rPr lang="el-GR" dirty="0"/>
              <a:t>∗) = (</a:t>
            </a:r>
            <a:r>
              <a:rPr lang="en-US" dirty="0"/>
              <a:t>n</a:t>
            </a:r>
            <a:r>
              <a:rPr lang="el-GR" dirty="0"/>
              <a:t>+</a:t>
            </a:r>
            <a:r>
              <a:rPr lang="el-GR" dirty="0" err="1"/>
              <a:t>δ)⋅</a:t>
            </a:r>
            <a:r>
              <a:rPr lang="en-US" dirty="0"/>
              <a:t>k</a:t>
            </a:r>
            <a:r>
              <a:rPr lang="el-GR" dirty="0"/>
              <a:t>∗</a:t>
            </a:r>
          </a:p>
          <a:p>
            <a:pPr marL="0" indent="0">
              <a:buNone/>
            </a:pPr>
            <a:br>
              <a:rPr lang="el-GR" dirty="0"/>
            </a:br>
            <a:r>
              <a:rPr lang="el-GR" dirty="0"/>
              <a:t>όπου</a:t>
            </a:r>
            <a:r>
              <a:rPr lang="en-US" dirty="0"/>
              <a:t> k</a:t>
            </a:r>
            <a:r>
              <a:rPr lang="el-GR" dirty="0"/>
              <a:t>∗</a:t>
            </a:r>
            <a:r>
              <a:rPr lang="en-US" dirty="0"/>
              <a:t> </a:t>
            </a:r>
            <a:r>
              <a:rPr lang="el-GR" dirty="0"/>
              <a:t>είναι το κεφάλαιο ανά εργαζόμενο στο </a:t>
            </a:r>
            <a:r>
              <a:rPr lang="en-US" dirty="0"/>
              <a:t>steady state</a:t>
            </a:r>
            <a:r>
              <a:rPr lang="el-GR" dirty="0"/>
              <a:t>.</a:t>
            </a:r>
            <a:endParaRPr lang="en-US" dirty="0"/>
          </a:p>
          <a:p>
            <a:endParaRPr lang="en-US" dirty="0"/>
          </a:p>
          <a:p>
            <a:pPr marL="0" indent="0">
              <a:buNone/>
            </a:pPr>
            <a:endParaRPr lang="el-GR" b="1" dirty="0"/>
          </a:p>
          <a:p>
            <a:endParaRPr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0262" y="5708762"/>
            <a:ext cx="1460781" cy="1460781"/>
          </a:xfrm>
          <a:prstGeom prst="rect">
            <a:avLst/>
          </a:prstGeom>
        </p:spPr>
      </p:pic>
    </p:spTree>
    <p:extLst>
      <p:ext uri="{BB962C8B-B14F-4D97-AF65-F5344CB8AC3E}">
        <p14:creationId xmlns:p14="http://schemas.microsoft.com/office/powerpoint/2010/main" val="56332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Νεοκλασικό Μοντέλο Ανάπτυξης (Solow-Swan)</a:t>
            </a:r>
          </a:p>
        </p:txBody>
      </p:sp>
      <p:sp>
        <p:nvSpPr>
          <p:cNvPr id="3" name="Content Placeholder 2"/>
          <p:cNvSpPr>
            <a:spLocks noGrp="1"/>
          </p:cNvSpPr>
          <p:nvPr>
            <p:ph idx="1"/>
          </p:nvPr>
        </p:nvSpPr>
        <p:spPr/>
        <p:txBody>
          <a:bodyPr>
            <a:normAutofit/>
          </a:bodyPr>
          <a:lstStyle/>
          <a:p>
            <a:pPr marL="0" indent="0">
              <a:buNone/>
            </a:pPr>
            <a:r>
              <a:rPr lang="en-US" b="1" dirty="0" err="1"/>
              <a:t>Διάγρ</a:t>
            </a:r>
            <a:r>
              <a:rPr lang="en-US" b="1" dirty="0"/>
              <a:t>αμμα Steady State</a:t>
            </a:r>
            <a:endParaRPr lang="en-US" dirty="0"/>
          </a:p>
          <a:p>
            <a:pPr lvl="0"/>
            <a:r>
              <a:rPr lang="el-GR" dirty="0"/>
              <a:t>Ο άξονας </a:t>
            </a:r>
            <a:r>
              <a:rPr lang="en-US" dirty="0"/>
              <a:t>x</a:t>
            </a:r>
            <a:r>
              <a:rPr lang="el-GR" dirty="0"/>
              <a:t> αντιπροσωπεύει το κεφάλαιο ανά εργαζόμενο (</a:t>
            </a:r>
            <a:r>
              <a:rPr lang="en-US" dirty="0"/>
              <a:t>k</a:t>
            </a:r>
            <a:r>
              <a:rPr lang="el-GR" dirty="0"/>
              <a:t>).</a:t>
            </a:r>
            <a:endParaRPr lang="en-US" dirty="0"/>
          </a:p>
          <a:p>
            <a:pPr lvl="0"/>
            <a:r>
              <a:rPr lang="el-GR" dirty="0"/>
              <a:t>Ο άξονας </a:t>
            </a:r>
            <a:r>
              <a:rPr lang="en-US" dirty="0"/>
              <a:t>y</a:t>
            </a:r>
            <a:r>
              <a:rPr lang="el-GR" dirty="0"/>
              <a:t> αντιπροσωπεύει την επένδυση και την απόσβεση.</a:t>
            </a:r>
            <a:endParaRPr lang="en-US" dirty="0"/>
          </a:p>
          <a:p>
            <a:r>
              <a:rPr lang="el-GR" dirty="0"/>
              <a:t>Το σημείο</a:t>
            </a:r>
            <a:r>
              <a:rPr lang="en-US" dirty="0"/>
              <a:t> k</a:t>
            </a:r>
            <a:r>
              <a:rPr lang="el-GR" dirty="0"/>
              <a:t>∗</a:t>
            </a:r>
            <a:r>
              <a:rPr lang="en-US" dirty="0"/>
              <a:t> </a:t>
            </a:r>
            <a:r>
              <a:rPr lang="el-GR" dirty="0"/>
              <a:t>είναι το σημείο ισορροπίας.</a:t>
            </a:r>
            <a:endParaRPr lang="en-US" dirty="0"/>
          </a:p>
          <a:p>
            <a:pPr marL="0" indent="0">
              <a:buNone/>
            </a:pPr>
            <a:endParaRPr lang="el-GR" b="1" dirty="0"/>
          </a:p>
          <a:p>
            <a:endParaRPr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0262" y="5708762"/>
            <a:ext cx="1460781" cy="1460781"/>
          </a:xfrm>
          <a:prstGeom prst="rect">
            <a:avLst/>
          </a:prstGeom>
        </p:spPr>
      </p:pic>
    </p:spTree>
    <p:extLst>
      <p:ext uri="{BB962C8B-B14F-4D97-AF65-F5344CB8AC3E}">
        <p14:creationId xmlns:p14="http://schemas.microsoft.com/office/powerpoint/2010/main" val="1499855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3343</Words>
  <Application>Microsoft Office PowerPoint</Application>
  <PresentationFormat>Προβολή στην οθόνη (4:3)</PresentationFormat>
  <Paragraphs>303</Paragraphs>
  <Slides>43</Slides>
  <Notes>3</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43</vt:i4>
      </vt:variant>
    </vt:vector>
  </HeadingPairs>
  <TitlesOfParts>
    <vt:vector size="50" baseType="lpstr">
      <vt:lpstr>Arial</vt:lpstr>
      <vt:lpstr>Calibri</vt:lpstr>
      <vt:lpstr>DeepSeek-CJK-patch</vt:lpstr>
      <vt:lpstr>KaTeX_Main</vt:lpstr>
      <vt:lpstr>KaTeX_Math</vt:lpstr>
      <vt:lpstr>Menlo</vt:lpstr>
      <vt:lpstr>Office Theme</vt:lpstr>
      <vt:lpstr>Οικονομική Ανάπτυξη </vt:lpstr>
      <vt:lpstr>Τα κύρια θεωρητικά μοντέλα ανάπτυξης</vt:lpstr>
      <vt:lpstr>Νεοκλασικό Μοντέλο Ανάπτυξης (Solow-Swan)</vt:lpstr>
      <vt:lpstr>Νεοκλασικό Μοντέλο Ανάπτυξης (Solow-Swan)</vt:lpstr>
      <vt:lpstr>Νεοκλασικό Μοντέλο Ανάπτυξης (Solow-Swan)</vt:lpstr>
      <vt:lpstr>Νεοκλασικό Μοντέλο Ανάπτυξης (Solow-Swan)</vt:lpstr>
      <vt:lpstr>Νεοκλασικό Μοντέλο Ανάπτυξης (Solow-Swan)</vt:lpstr>
      <vt:lpstr>Νεοκλασικό Μοντέλο Ανάπτυξης (Solow-Swan)</vt:lpstr>
      <vt:lpstr>Νεοκλασικό Μοντέλο Ανάπτυξης (Solow-Swan)</vt:lpstr>
      <vt:lpstr>Νεοκλασικό Μοντέλο Ανάπτυξης (Solow-Swan)</vt:lpstr>
      <vt:lpstr>Το μοντέλο οικονομικής ανάπτυξης Harrod-Domar </vt:lpstr>
      <vt:lpstr>Το μοντέλο οικονομικής ανάπτυξης Harrod-Domar</vt:lpstr>
      <vt:lpstr>Incremental Capital-Output Ratio ICOR=ΔK/ΔY= I/ΔY </vt:lpstr>
      <vt:lpstr>Παρουσίαση του PowerPoint</vt:lpstr>
      <vt:lpstr>Μαθηματική Παράσταση Βασική Εξίσωση Ανάπτυξης:</vt:lpstr>
      <vt:lpstr>Tρεις Ρυθμοί Ανάπτυξης (Harrod) </vt:lpstr>
      <vt:lpstr>Εφαρμογές &amp; Παραδείγματα</vt:lpstr>
      <vt:lpstr>Σημασία Θεσμών </vt:lpstr>
      <vt:lpstr>Περιορισμοί του Μοντέλου </vt:lpstr>
      <vt:lpstr>Σύντομη σύγκριση Ηarrod and Domar</vt:lpstr>
      <vt:lpstr>Το "ασ" (ασ) του ρυθμού ανάπτυξης (Domar) </vt:lpstr>
      <vt:lpstr>Ο ρυθμός ανάπτυξης (ΔY/Υ​) στο Domar ΔY/Y=α⋅σ</vt:lpstr>
      <vt:lpstr>Σύγκριση ICOR vs. ασ </vt:lpstr>
      <vt:lpstr>Πρακτική Σημασία </vt:lpstr>
      <vt:lpstr>Παρουσίαση του PowerPoint</vt:lpstr>
      <vt:lpstr>Υποθέσεις, επιπτώσεις, κριτική από τον Solow του μοντέλου Harrod-Domar (αναλυτικότερη προσέγγιση)</vt:lpstr>
      <vt:lpstr>Παρουσίαση του PowerPoint</vt:lpstr>
      <vt:lpstr>Παρουσίαση του PowerPoint</vt:lpstr>
      <vt:lpstr>Μια Κεϋνσιανή ανάλυση στα μοντέλα οικονομικής ανάπτυξης</vt:lpstr>
      <vt:lpstr>Οι υποθέσεις του μοντέλου Harrod-Domar (H-D) </vt:lpstr>
      <vt:lpstr>Οι υποθέσεις του μοντέλου Harrod-Domar (H-D) (συνέχεια) </vt:lpstr>
      <vt:lpstr>Το μοντέλο Harrod-Domar: τέσσερις εξισώσεις </vt:lpstr>
      <vt:lpstr>Το μοντέλο Harrod-Domar: μια κυκλική λογική ("επίδραση επιταχυντή") </vt:lpstr>
      <vt:lpstr>Το μοντέλο Harrod-Domar: η εξαγωγή της εξίσωσης (the reduced-form* equation) </vt:lpstr>
      <vt:lpstr>Επιπτώσεις της εξίσωσης ανηγμένης μορφής </vt:lpstr>
      <vt:lpstr>Το μοντέλο Harrod-Domar:  Μια ασταθής ισορροπία  gw=(s/v)−δ                     Γιατί gw;  </vt:lpstr>
      <vt:lpstr>Το μοντέλο Harrod-Domar:  Μια ασταθής ισορροπία</vt:lpstr>
      <vt:lpstr>Το μοντέλο Harrod-Domar:  Μια ασταθής ισορροπία (συνέχεια)</vt:lpstr>
      <vt:lpstr>Το μοντέλο Harrod-Domar:  Μια ασταθής ισορροπία (συνέχεια)</vt:lpstr>
      <vt:lpstr>Η κριτική ερμηνεία του R. Solow:</vt:lpstr>
      <vt:lpstr>Οι κριτικές του Solow για τις υποθέσεις του μοντέλου H-D</vt:lpstr>
      <vt:lpstr>Συμπέρασμα του R. Solow:</vt:lpstr>
      <vt:lpstr>...και οι λύσεις του R. Solow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Οικονομική Ανάπτυξη Εισαγωγή στην Οικονομική Ανάπτυξη</dc:title>
  <dc:creator>PETROS GOLITSIS</dc:creator>
  <cp:lastModifiedBy>Petros Golitsis</cp:lastModifiedBy>
  <cp:revision>212</cp:revision>
  <dcterms:created xsi:type="dcterms:W3CDTF">2025-02-10T11:31:52Z</dcterms:created>
  <dcterms:modified xsi:type="dcterms:W3CDTF">2025-04-27T08:28:31Z</dcterms:modified>
</cp:coreProperties>
</file>