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322" r:id="rId2"/>
    <p:sldId id="336" r:id="rId3"/>
    <p:sldId id="337" r:id="rId4"/>
    <p:sldId id="323" r:id="rId5"/>
    <p:sldId id="324" r:id="rId6"/>
    <p:sldId id="328" r:id="rId7"/>
    <p:sldId id="340" r:id="rId8"/>
    <p:sldId id="339" r:id="rId9"/>
    <p:sldId id="333" r:id="rId10"/>
    <p:sldId id="257" r:id="rId11"/>
    <p:sldId id="258" r:id="rId12"/>
    <p:sldId id="298" r:id="rId13"/>
    <p:sldId id="300" r:id="rId14"/>
    <p:sldId id="331" r:id="rId15"/>
    <p:sldId id="343" r:id="rId16"/>
    <p:sldId id="301" r:id="rId17"/>
    <p:sldId id="313" r:id="rId18"/>
    <p:sldId id="308" r:id="rId19"/>
    <p:sldId id="342" r:id="rId20"/>
    <p:sldId id="312" r:id="rId21"/>
    <p:sldId id="338" r:id="rId22"/>
    <p:sldId id="303" r:id="rId23"/>
    <p:sldId id="327" r:id="rId24"/>
    <p:sldId id="329" r:id="rId25"/>
    <p:sldId id="325" r:id="rId26"/>
    <p:sldId id="330" r:id="rId27"/>
    <p:sldId id="334" r:id="rId28"/>
    <p:sldId id="335" r:id="rId29"/>
    <p:sldId id="304" r:id="rId30"/>
    <p:sldId id="332" r:id="rId31"/>
    <p:sldId id="296" r:id="rId32"/>
    <p:sldId id="341" r:id="rId33"/>
    <p:sldId id="314"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84" y="10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3523660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3364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CA971C-FBBB-4C55-8AF3-A98D0AC6166B}"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39377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936442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A971C-FBBB-4C55-8AF3-A98D0AC6166B}"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39288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2700743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897301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49781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215030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375750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94067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79D4736-B07F-4527-81EE-0C6217A602BD}" type="datetimeFigureOut">
              <a:rPr lang="el-GR" smtClean="0"/>
              <a:t>6/10/2022</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631234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79D4736-B07F-4527-81EE-0C6217A602BD}" type="datetimeFigureOut">
              <a:rPr lang="el-GR" smtClean="0"/>
              <a:t>6/10/2022</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684992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D4736-B07F-4527-81EE-0C6217A602BD}" type="datetimeFigureOut">
              <a:rPr lang="el-GR" smtClean="0"/>
              <a:t>6/10/2022</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02198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3250607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2622339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79D4736-B07F-4527-81EE-0C6217A602BD}" type="datetimeFigureOut">
              <a:rPr lang="el-GR" smtClean="0"/>
              <a:t>6/10/2022</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4CA971C-FBBB-4C55-8AF3-A98D0AC6166B}" type="slidenum">
              <a:rPr lang="el-GR" smtClean="0"/>
              <a:t>‹#›</a:t>
            </a:fld>
            <a:endParaRPr lang="el-GR"/>
          </a:p>
        </p:txBody>
      </p:sp>
    </p:spTree>
    <p:extLst>
      <p:ext uri="{BB962C8B-B14F-4D97-AF65-F5344CB8AC3E}">
        <p14:creationId xmlns:p14="http://schemas.microsoft.com/office/powerpoint/2010/main" val="277444184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i.org/10.1093/gmo/9781561592630.article.08550" TargetMode="External"/><Relationship Id="rId2" Type="http://schemas.openxmlformats.org/officeDocument/2006/relationships/hyperlink" Target="http://malcolmbilson.com/kts.php" TargetMode="External"/><Relationship Id="rId1" Type="http://schemas.openxmlformats.org/officeDocument/2006/relationships/slideLayout" Target="../slideLayouts/slideLayout2.xml"/><Relationship Id="rId6" Type="http://schemas.openxmlformats.org/officeDocument/2006/relationships/hyperlink" Target="https://imslp.org/wiki/IMSLP:Music_Publishers" TargetMode="External"/><Relationship Id="rId5" Type="http://schemas.openxmlformats.org/officeDocument/2006/relationships/hyperlink" Target="https://guides.libraries.indiana.edu/scores" TargetMode="External"/><Relationship Id="rId4" Type="http://schemas.openxmlformats.org/officeDocument/2006/relationships/hyperlink" Target="https://researchguides.library.syr.edu/c.php?g=1073440&amp;p=7844468"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FBD6E37-AF94-4932-815D-05EBE9683987}"/>
              </a:ext>
            </a:extLst>
          </p:cNvPr>
          <p:cNvSpPr>
            <a:spLocks noGrp="1" noChangeArrowheads="1"/>
          </p:cNvSpPr>
          <p:nvPr>
            <p:ph type="ctrTitle"/>
          </p:nvPr>
        </p:nvSpPr>
        <p:spPr>
          <a:xfrm>
            <a:off x="410817" y="404814"/>
            <a:ext cx="11675166" cy="6048375"/>
          </a:xfrm>
        </p:spPr>
        <p:txBody>
          <a:bodyPr rtlCol="0">
            <a:noAutofit/>
          </a:bodyPr>
          <a:lstStyle/>
          <a:p>
            <a:pPr>
              <a:lnSpc>
                <a:spcPct val="100000"/>
              </a:lnSpc>
              <a:defRPr/>
            </a:pPr>
            <a:r>
              <a:rPr lang="el-GR" altLang="en-US" sz="2800" dirty="0">
                <a:latin typeface="Cambria" panose="02040503050406030204" pitchFamily="18" charset="0"/>
                <a:ea typeface="Cambria" panose="02040503050406030204" pitchFamily="18" charset="0"/>
              </a:rPr>
              <a:t>ΠΑΝΕΠΙΣΤΗΜΙΟ ΜΑΚΕΔΟΝΙΑΣ</a:t>
            </a:r>
            <a:br>
              <a:rPr lang="el-GR" altLang="en-US" sz="2800" dirty="0">
                <a:latin typeface="Cambria" panose="02040503050406030204" pitchFamily="18" charset="0"/>
                <a:ea typeface="Cambria" panose="02040503050406030204" pitchFamily="18" charset="0"/>
              </a:rPr>
            </a:br>
            <a:r>
              <a:rPr lang="el-GR" altLang="en-US" sz="2800" dirty="0">
                <a:latin typeface="Cambria" panose="02040503050406030204" pitchFamily="18" charset="0"/>
                <a:ea typeface="Cambria" panose="02040503050406030204" pitchFamily="18" charset="0"/>
              </a:rPr>
              <a:t>ΤΜΗΜΑ ΜΟΥΣΙΚΗΣ ΕΠΙΣΤΗΜΗΣ ΚΑΙ ΤΕΧΝΗΣ</a:t>
            </a:r>
            <a:br>
              <a:rPr lang="el-GR" altLang="en-US" sz="2800" dirty="0">
                <a:latin typeface="Cambria" panose="02040503050406030204" pitchFamily="18" charset="0"/>
                <a:ea typeface="Cambria" panose="02040503050406030204" pitchFamily="18" charset="0"/>
              </a:rPr>
            </a:br>
            <a:r>
              <a:rPr lang="el-GR" altLang="en-US" sz="2800" dirty="0">
                <a:latin typeface="Cambria" panose="02040503050406030204" pitchFamily="18" charset="0"/>
                <a:ea typeface="Cambria" panose="02040503050406030204" pitchFamily="18" charset="0"/>
              </a:rPr>
              <a:t>ΚΑΤΕΥΘΥΝΣΗ ΕΥΡΩΠΑΪΚΗΣ ΜΟΥΣΙΚΗΣ</a:t>
            </a: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ΠΜΣ «Επιστήμες και τέχνες της μουσικής»</a:t>
            </a:r>
            <a:br>
              <a:rPr lang="el-GR" altLang="en-US" sz="2800" b="1" dirty="0">
                <a:latin typeface="Cambria" panose="02040503050406030204" pitchFamily="18" charset="0"/>
                <a:ea typeface="Cambria" panose="02040503050406030204" pitchFamily="18" charset="0"/>
              </a:rPr>
            </a:br>
            <a:br>
              <a:rPr lang="el-GR" altLang="en-US" sz="2800" b="1" dirty="0">
                <a:latin typeface="Cambria" panose="02040503050406030204" pitchFamily="18" charset="0"/>
                <a:ea typeface="Cambria" panose="02040503050406030204" pitchFamily="18" charset="0"/>
              </a:rPr>
            </a:br>
            <a:r>
              <a:rPr lang="el-GR" sz="2800" b="1" dirty="0">
                <a:effectLst/>
                <a:latin typeface="Cambria" panose="02040503050406030204" pitchFamily="18" charset="0"/>
                <a:ea typeface="Cambria" panose="02040503050406030204" pitchFamily="18" charset="0"/>
                <a:cs typeface="Arial" panose="020B0604020202020204" pitchFamily="34" charset="0"/>
              </a:rPr>
              <a:t>ΠΡΩΤΟΓΕΝΕΙΣ ΠΗΓΕΣ, ΕΡΜΗΝΕΥΤΙΚΗ ΠΡΑΚΤΙΚΗ ΚΑΙ ΚΡΙΤΙΚΕΣ ΕΚΔΟΣΕΙΣ ΙΙ</a:t>
            </a:r>
            <a:br>
              <a:rPr lang="el-GR" sz="2800" dirty="0">
                <a:effectLst/>
                <a:latin typeface="Cambria" panose="02040503050406030204" pitchFamily="18" charset="0"/>
                <a:ea typeface="Cambria" panose="02040503050406030204" pitchFamily="18" charset="0"/>
              </a:rPr>
            </a:b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ΕΒΔΟΜΑΔΑ</a:t>
            </a:r>
            <a:r>
              <a:rPr lang="en-US" altLang="en-US" sz="2800" b="1" dirty="0">
                <a:latin typeface="Cambria" panose="02040503050406030204" pitchFamily="18" charset="0"/>
                <a:ea typeface="Cambria" panose="02040503050406030204" pitchFamily="18" charset="0"/>
              </a:rPr>
              <a:t> 1</a:t>
            </a: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Παρουσίαση</a:t>
            </a: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Διδάσκων: Κωστής Χασιώτης, </a:t>
            </a:r>
            <a:r>
              <a:rPr lang="en-US" altLang="en-US" sz="2800" b="1" dirty="0">
                <a:latin typeface="Cambria" panose="02040503050406030204" pitchFamily="18" charset="0"/>
                <a:ea typeface="Cambria" panose="02040503050406030204" pitchFamily="18" charset="0"/>
              </a:rPr>
              <a:t>K</a:t>
            </a:r>
            <a:r>
              <a:rPr lang="el-GR" altLang="en-US" sz="2800" b="1" dirty="0" err="1">
                <a:latin typeface="Cambria" panose="02040503050406030204" pitchFamily="18" charset="0"/>
                <a:ea typeface="Cambria" panose="02040503050406030204" pitchFamily="18" charset="0"/>
              </a:rPr>
              <a:t>αθηγητής</a:t>
            </a:r>
            <a:br>
              <a:rPr lang="el-GR" altLang="en-US" sz="2800" b="1" dirty="0">
                <a:latin typeface="Cambria" panose="02040503050406030204" pitchFamily="18" charset="0"/>
                <a:ea typeface="Cambria" panose="02040503050406030204" pitchFamily="18" charset="0"/>
              </a:rPr>
            </a:br>
            <a:br>
              <a:rPr lang="el-GR" altLang="en-US" sz="2800" b="1">
                <a:latin typeface="Cambria" panose="02040503050406030204" pitchFamily="18" charset="0"/>
                <a:ea typeface="Cambria" panose="02040503050406030204" pitchFamily="18" charset="0"/>
              </a:rPr>
            </a:br>
            <a:endParaRPr lang="el-GR" altLang="en-US" sz="2800" b="1" dirty="0">
              <a:latin typeface="Cambria" panose="02040503050406030204" pitchFamily="18" charset="0"/>
              <a:ea typeface="Cambria" panose="0204050305040603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21CA7584-D8FB-4FD4-BFB9-A019DF3BA0DE}"/>
              </a:ext>
            </a:extLst>
          </p:cNvPr>
          <p:cNvSpPr>
            <a:spLocks noGrp="1" noChangeArrowheads="1"/>
          </p:cNvSpPr>
          <p:nvPr>
            <p:ph idx="1"/>
          </p:nvPr>
        </p:nvSpPr>
        <p:spPr>
          <a:xfrm>
            <a:off x="464234" y="333376"/>
            <a:ext cx="11310424" cy="6335713"/>
          </a:xfrm>
        </p:spPr>
        <p:txBody>
          <a:bodyPr>
            <a:normAutofit/>
          </a:bodyPr>
          <a:lstStyle/>
          <a:p>
            <a:pPr marL="0" indent="0" algn="just">
              <a:lnSpc>
                <a:spcPts val="3000"/>
              </a:lnSpc>
              <a:spcBef>
                <a:spcPct val="0"/>
              </a:spcBef>
              <a:buNone/>
              <a:defRPr/>
            </a:pPr>
            <a:r>
              <a:rPr lang="el-GR" altLang="en-US" sz="2000" dirty="0">
                <a:latin typeface="Cambria" panose="02040503050406030204" pitchFamily="18" charset="0"/>
                <a:ea typeface="Cambria" panose="02040503050406030204" pitchFamily="18" charset="0"/>
              </a:rPr>
              <a:t>Η προσέγγιση του ζητήματος των διαφόρων τύπων μουσικών εκδόσεων σε σχέση με τη διδακτική των οργάνων βασίζεται στην αδιαμφισβήτητη επιρροή που έχει το μουσικό κείμενο (σημειογραφία) στην εκτέλεση της ευρωπαϊκής μουσικής. Η επιρροή αυτή οφείλεται σε μεγάλο βαθμό στον τρόπο που έχουμε μάθει να χειριζόμαστε την γλώσσα της κλασικής μουσικής ως εκτελεστές, και κατ’ επέκταση στον τρόπο που μεταφέρουμε τις γνώσεις μας αυτές στους μαθητές μας. Άρα πρέπει να διαπιστώσουμε ποιους κώδικες μεταφέρει η μουσική σημειογραφία, εάν τους μεταφέρει κατά συνεπή και αξιόπιστο τρόπο και εάν αλλά και πώς η χρήση της μπορεί να βοηθήσει στην εκμάθηση οργάνου.</a:t>
            </a:r>
            <a:endParaRPr lang="en-US" altLang="en-US" sz="2000" dirty="0">
              <a:latin typeface="Cambria" panose="02040503050406030204" pitchFamily="18" charset="0"/>
              <a:ea typeface="Cambria" panose="02040503050406030204" pitchFamily="18" charset="0"/>
            </a:endParaRPr>
          </a:p>
          <a:p>
            <a:pPr marL="0" indent="0" algn="just">
              <a:lnSpc>
                <a:spcPts val="2500"/>
              </a:lnSpc>
              <a:spcBef>
                <a:spcPct val="0"/>
              </a:spcBef>
              <a:buNone/>
              <a:defRPr/>
            </a:pPr>
            <a:endParaRPr lang="en-US" altLang="en-US" sz="1800" b="1" dirty="0">
              <a:latin typeface="Cambria" panose="02040503050406030204" pitchFamily="18" charset="0"/>
              <a:ea typeface="Cambria" panose="02040503050406030204" pitchFamily="18" charset="0"/>
            </a:endParaRPr>
          </a:p>
          <a:p>
            <a:pPr marL="0" indent="0" algn="just">
              <a:lnSpc>
                <a:spcPts val="2500"/>
              </a:lnSpc>
              <a:spcBef>
                <a:spcPct val="0"/>
              </a:spcBef>
              <a:buNone/>
              <a:defRPr/>
            </a:pPr>
            <a:endParaRPr lang="el-GR" altLang="en-US" sz="1800" dirty="0">
              <a:latin typeface="Cambria" panose="02040503050406030204" pitchFamily="18" charset="0"/>
              <a:ea typeface="Cambria" panose="020405030504060302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5A8032B3-9795-4316-9252-E2A72A610C5A}"/>
              </a:ext>
            </a:extLst>
          </p:cNvPr>
          <p:cNvSpPr>
            <a:spLocks noGrp="1" noChangeArrowheads="1"/>
          </p:cNvSpPr>
          <p:nvPr>
            <p:ph idx="1"/>
          </p:nvPr>
        </p:nvSpPr>
        <p:spPr>
          <a:xfrm>
            <a:off x="492369" y="500063"/>
            <a:ext cx="11352628" cy="6000750"/>
          </a:xfrm>
        </p:spPr>
        <p:txBody>
          <a:bodyPr>
            <a:normAutofit lnSpcReduction="10000"/>
          </a:bodyPr>
          <a:lstStyle/>
          <a:p>
            <a:pPr marL="0" indent="360000" algn="ctr">
              <a:lnSpc>
                <a:spcPct val="120000"/>
              </a:lnSpc>
              <a:spcBef>
                <a:spcPts val="0"/>
              </a:spcBef>
              <a:buNone/>
              <a:defRPr/>
            </a:pPr>
            <a:r>
              <a:rPr lang="el-GR" sz="2400" b="1" dirty="0">
                <a:latin typeface="Cambria" panose="02040503050406030204" pitchFamily="18" charset="0"/>
                <a:ea typeface="Cambria" panose="02040503050406030204" pitchFamily="18" charset="0"/>
              </a:rPr>
              <a:t>Η ΣΗΜΑΣΙΑ ΤΗΣ ΕΚΔΟΣΗΣ ΚΑΙ ΤΟΥ ΕΚΔΟΤΗ ΩΣ ΔΙΑΜΕΣΟΥ </a:t>
            </a:r>
          </a:p>
          <a:p>
            <a:pPr marL="0" indent="360000" algn="ctr">
              <a:lnSpc>
                <a:spcPct val="120000"/>
              </a:lnSpc>
              <a:spcBef>
                <a:spcPts val="0"/>
              </a:spcBef>
              <a:buNone/>
              <a:defRPr/>
            </a:pPr>
            <a:r>
              <a:rPr lang="el-GR" sz="2400" b="1" dirty="0">
                <a:latin typeface="Cambria" panose="02040503050406030204" pitchFamily="18" charset="0"/>
                <a:ea typeface="Cambria" panose="02040503050406030204" pitchFamily="18" charset="0"/>
              </a:rPr>
              <a:t>ΣΤΗΝ ΜΟΥΣΙΚΗ ΕΚΦΡΑΣΗ</a:t>
            </a:r>
          </a:p>
          <a:p>
            <a:pPr marL="0" indent="360000" algn="just">
              <a:lnSpc>
                <a:spcPct val="120000"/>
              </a:lnSpc>
              <a:spcBef>
                <a:spcPts val="0"/>
              </a:spcBef>
              <a:defRPr/>
            </a:pPr>
            <a:endParaRPr lang="el-GR" dirty="0">
              <a:latin typeface="Cambria" panose="02040503050406030204" pitchFamily="18" charset="0"/>
              <a:ea typeface="Cambria" panose="02040503050406030204" pitchFamily="18" charset="0"/>
            </a:endParaRPr>
          </a:p>
          <a:p>
            <a:pPr marL="0" indent="360000" algn="just">
              <a:lnSpc>
                <a:spcPct val="120000"/>
              </a:lnSpc>
              <a:spcBef>
                <a:spcPts val="0"/>
              </a:spcBef>
              <a:defRPr/>
            </a:pPr>
            <a:r>
              <a:rPr lang="el-GR" sz="2000" dirty="0">
                <a:latin typeface="Cambria" panose="02040503050406030204" pitchFamily="18" charset="0"/>
                <a:ea typeface="Cambria" panose="02040503050406030204" pitchFamily="18" charset="0"/>
              </a:rPr>
              <a:t>Η κριτική μουσική ερμηνεία είναι αδιαχώριστη από το ζήτημα της μουσικής έκδοσης.</a:t>
            </a:r>
          </a:p>
          <a:p>
            <a:pPr marL="0" indent="360000" algn="just">
              <a:lnSpc>
                <a:spcPct val="120000"/>
              </a:lnSpc>
              <a:spcBef>
                <a:spcPts val="0"/>
              </a:spcBef>
              <a:defRPr/>
            </a:pPr>
            <a:r>
              <a:rPr lang="el-GR" sz="2000" dirty="0">
                <a:latin typeface="Cambria" panose="02040503050406030204" pitchFamily="18" charset="0"/>
                <a:ea typeface="Cambria" panose="02040503050406030204" pitchFamily="18" charset="0"/>
              </a:rPr>
              <a:t>Η έννοια του </a:t>
            </a:r>
            <a:r>
              <a:rPr lang="en-US" sz="2000" i="1" dirty="0" err="1">
                <a:latin typeface="Cambria" panose="02040503050406030204" pitchFamily="18" charset="0"/>
                <a:ea typeface="Cambria" panose="02040503050406030204" pitchFamily="18" charset="0"/>
              </a:rPr>
              <a:t>Urtext</a:t>
            </a:r>
            <a:r>
              <a:rPr lang="en-US" sz="2000" i="1"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a:t>
            </a:r>
            <a:r>
              <a:rPr lang="el-GR" sz="2000" i="1" dirty="0">
                <a:latin typeface="Cambria" panose="02040503050406030204" pitchFamily="18" charset="0"/>
                <a:ea typeface="Cambria" panose="02040503050406030204" pitchFamily="18" charset="0"/>
              </a:rPr>
              <a:t>πρωτογενές κείμενο</a:t>
            </a:r>
            <a:r>
              <a:rPr lang="el-GR" sz="2000" dirty="0">
                <a:latin typeface="Cambria" panose="02040503050406030204" pitchFamily="18" charset="0"/>
                <a:ea typeface="Cambria" panose="02040503050406030204" pitchFamily="18" charset="0"/>
              </a:rPr>
              <a:t>)</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το παράδοξο και η ανάγκη για κριτική αντιμετώπιση του κειμένου. Η έννοια του </a:t>
            </a:r>
            <a:r>
              <a:rPr lang="en-US" sz="2000" dirty="0">
                <a:latin typeface="Cambria" panose="02040503050406030204" pitchFamily="18" charset="0"/>
                <a:ea typeface="Cambria" panose="02040503050406030204" pitchFamily="18" charset="0"/>
              </a:rPr>
              <a:t>“Urtext”</a:t>
            </a:r>
            <a:r>
              <a:rPr lang="el-GR" sz="2000" dirty="0">
                <a:latin typeface="Cambria" panose="02040503050406030204" pitchFamily="18" charset="0"/>
                <a:ea typeface="Cambria" panose="02040503050406030204" pitchFamily="18" charset="0"/>
              </a:rPr>
              <a:t> σχετίζεται άμεσα με την πολυσυζητημένη έννοια της «αυθεντικότητας». Αργότερα, η έννοια εμπορευματοποιείται μέσω των εκδόσεων </a:t>
            </a:r>
            <a:r>
              <a:rPr lang="en-US" sz="2000" dirty="0">
                <a:latin typeface="Cambria" panose="02040503050406030204" pitchFamily="18" charset="0"/>
                <a:ea typeface="Cambria" panose="02040503050406030204" pitchFamily="18" charset="0"/>
              </a:rPr>
              <a:t>Henle, NMA </a:t>
            </a:r>
            <a:r>
              <a:rPr lang="el-GR" sz="2000" dirty="0">
                <a:latin typeface="Cambria" panose="02040503050406030204" pitchFamily="18" charset="0"/>
                <a:ea typeface="Cambria" panose="02040503050406030204" pitchFamily="18" charset="0"/>
              </a:rPr>
              <a:t>κλπ.</a:t>
            </a:r>
            <a:r>
              <a:rPr lang="en-US" sz="2000" dirty="0">
                <a:latin typeface="Cambria" panose="02040503050406030204" pitchFamily="18" charset="0"/>
                <a:ea typeface="Cambria" panose="02040503050406030204" pitchFamily="18" charset="0"/>
              </a:rPr>
              <a:t> </a:t>
            </a:r>
            <a:endParaRPr lang="el-GR" sz="2000" dirty="0">
              <a:latin typeface="Cambria" panose="02040503050406030204" pitchFamily="18" charset="0"/>
              <a:ea typeface="Cambria" panose="02040503050406030204" pitchFamily="18" charset="0"/>
            </a:endParaRPr>
          </a:p>
          <a:p>
            <a:pPr marL="0" indent="360000" algn="just">
              <a:lnSpc>
                <a:spcPct val="120000"/>
              </a:lnSpc>
              <a:spcBef>
                <a:spcPts val="0"/>
              </a:spcBef>
              <a:defRPr/>
            </a:pPr>
            <a:r>
              <a:rPr lang="el-GR" sz="2000" dirty="0">
                <a:latin typeface="Cambria" panose="02040503050406030204" pitchFamily="18" charset="0"/>
                <a:ea typeface="Cambria" panose="02040503050406030204" pitchFamily="18" charset="0"/>
              </a:rPr>
              <a:t>Σχέση κειμένου/κοινωνίας</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η «έννοια» του έργου εν πολλοίς εδράζεται στη σύλληψή του από τον καλλιτέχνη και στην υποδοχή του από την κοινωνία. Οι παράγοντες αυτοί αναπόφευκτα επιδρούν και στην διαδικασία έκδοσης.</a:t>
            </a:r>
          </a:p>
          <a:p>
            <a:pPr marL="0" indent="360000" algn="just">
              <a:lnSpc>
                <a:spcPct val="120000"/>
              </a:lnSpc>
              <a:spcBef>
                <a:spcPts val="0"/>
              </a:spcBef>
              <a:defRPr/>
            </a:pPr>
            <a:r>
              <a:rPr lang="el-GR" sz="2000" dirty="0">
                <a:latin typeface="Cambria" panose="02040503050406030204" pitchFamily="18" charset="0"/>
                <a:ea typeface="Cambria" panose="02040503050406030204" pitchFamily="18" charset="0"/>
              </a:rPr>
              <a:t>Κατάσταση των πηγών (</a:t>
            </a:r>
            <a:r>
              <a:rPr lang="en-US" sz="2000" dirty="0">
                <a:latin typeface="Cambria" panose="02040503050406030204" pitchFamily="18" charset="0"/>
                <a:ea typeface="Cambria" panose="02040503050406030204" pitchFamily="18" charset="0"/>
              </a:rPr>
              <a:t>state of sources): </a:t>
            </a:r>
            <a:r>
              <a:rPr lang="el-GR" sz="2000" dirty="0">
                <a:latin typeface="Cambria" panose="02040503050406030204" pitchFamily="18" charset="0"/>
                <a:ea typeface="Cambria" panose="02040503050406030204" pitchFamily="18" charset="0"/>
              </a:rPr>
              <a:t>μας επιτρέπει ή όχι το να γνωρίζουμε τις πραγματικές προθέσεις του συνθέτη.</a:t>
            </a:r>
          </a:p>
          <a:p>
            <a:pPr marL="0" indent="360000" algn="just">
              <a:lnSpc>
                <a:spcPct val="120000"/>
              </a:lnSpc>
              <a:spcBef>
                <a:spcPts val="0"/>
              </a:spcBef>
              <a:defRPr/>
            </a:pPr>
            <a:r>
              <a:rPr lang="el-GR" sz="2000" dirty="0">
                <a:latin typeface="Cambria" panose="02040503050406030204" pitchFamily="18" charset="0"/>
                <a:ea typeface="Cambria" panose="02040503050406030204" pitchFamily="18" charset="0"/>
              </a:rPr>
              <a:t>Το πρόβλημα του εκδότη και του εκτελεστή σε σχέση με τον μουσικολόγο</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λήψη αποφάσεων.</a:t>
            </a:r>
          </a:p>
          <a:p>
            <a:pPr marL="0" indent="360000" algn="just">
              <a:lnSpc>
                <a:spcPct val="120000"/>
              </a:lnSpc>
              <a:spcBef>
                <a:spcPts val="0"/>
              </a:spcBef>
              <a:defRPr/>
            </a:pPr>
            <a:r>
              <a:rPr lang="el-GR" sz="2000" dirty="0">
                <a:latin typeface="Cambria" panose="02040503050406030204" pitchFamily="18" charset="0"/>
                <a:ea typeface="Cambria" panose="02040503050406030204" pitchFamily="18" charset="0"/>
              </a:rPr>
              <a:t>Άρα η εκδοτική διαδικασία περιλαμβάνει μια σειρά υποστηριζόμενων από τη γνώση κρίσεων και τη λήψη αποφάσεων·</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είναι δηλαδή, «ερμηνεία». Περιλαμβάνει επίσης τη σχέση αυθεντίας συνθέτη-εκδότη.</a:t>
            </a:r>
            <a:endParaRPr lang="en-US" sz="2000" dirty="0">
              <a:latin typeface="Cambria" panose="02040503050406030204" pitchFamily="18" charset="0"/>
              <a:ea typeface="Cambria" panose="020405030504060302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2 - Θέση περιεχομένου">
            <a:extLst>
              <a:ext uri="{FF2B5EF4-FFF2-40B4-BE49-F238E27FC236}">
                <a16:creationId xmlns:a16="http://schemas.microsoft.com/office/drawing/2014/main" id="{AAD8763A-938C-4279-9BAC-DA4CB3A1D118}"/>
              </a:ext>
            </a:extLst>
          </p:cNvPr>
          <p:cNvSpPr>
            <a:spLocks noGrp="1"/>
          </p:cNvSpPr>
          <p:nvPr>
            <p:ph idx="1"/>
          </p:nvPr>
        </p:nvSpPr>
        <p:spPr>
          <a:xfrm>
            <a:off x="379827" y="404812"/>
            <a:ext cx="11479237" cy="6300787"/>
          </a:xfrm>
        </p:spPr>
        <p:txBody>
          <a:bodyPr>
            <a:normAutofit lnSpcReduction="10000"/>
          </a:bodyPr>
          <a:lstStyle/>
          <a:p>
            <a:pPr marL="0" indent="0" algn="just">
              <a:lnSpc>
                <a:spcPct val="100000"/>
              </a:lnSpc>
              <a:spcBef>
                <a:spcPts val="0"/>
              </a:spcBef>
              <a:buNone/>
              <a:defRPr/>
            </a:pPr>
            <a:r>
              <a:rPr lang="el-GR" sz="2000" dirty="0">
                <a:latin typeface="Cambria" panose="02040503050406030204" pitchFamily="18" charset="0"/>
                <a:ea typeface="Cambria" panose="02040503050406030204" pitchFamily="18" charset="0"/>
              </a:rPr>
              <a:t>Οι εκδότες και οι επιμελητές είναι συχνά οι ενδιάμεσοι ανάμεσα στον δημιουργό και το κοινό, όπως ακριβώς και οι εκτελεστές. Τυποποιούν τη σημειογραφία, διορθώνουν όσα λάθη θεωρούν αυτονόητα, προσαρμόζουν το έργο στις ανάγκες της έκδοσης, εισαγάγουν στοιχεία που θεωρούν απαραίτητα κλπ. Συχνά αλλά όχι απαραίτητα επιδιώκουν την διατήρηση του έργου και άλλες φορές την προσαρμογή του σε συγκεκριμένες εφαρμογές ή εξυπηρετούν την προσωπική τους διάθεση/διαίσθηση. Συχνά για όλα αυτά επικαλούνται μόνο το «αυθεντικό», αρνούμενοι να αποδεχθούν τη δική τους συμβολή στην έκδοση. Κατ’ επέκταση, η ίδια προσέγγιση παρατηρείται και από μη κριτικά σκεπτόμενους εκτελεστές, οι οποίοι επικαλούνται ότι «ερμηνεύουν» απλά το έργο, χωρίς όμως να δίνουν σημασία όχι μόνο σε στιλιστικά στοιχεία, στην προσωπική τους αισθητικά και στο ιστορικό υπόβαθρο της σύνθεσης, αλλά ούτε καν στην υπάρχουσα σημειογραφία.</a:t>
            </a:r>
          </a:p>
          <a:p>
            <a:pPr marL="0" indent="0" algn="just">
              <a:lnSpc>
                <a:spcPct val="100000"/>
              </a:lnSpc>
              <a:spcBef>
                <a:spcPts val="0"/>
              </a:spcBef>
              <a:buNone/>
              <a:defRPr/>
            </a:pPr>
            <a:r>
              <a:rPr lang="el-GR" sz="2000" dirty="0">
                <a:latin typeface="Cambria" panose="02040503050406030204" pitchFamily="18" charset="0"/>
                <a:ea typeface="Cambria" panose="02040503050406030204" pitchFamily="18" charset="0"/>
              </a:rPr>
              <a:t>Ανεξαρτήτως ρεπερτορίου, υπάρχουν ορισμένα κοινά προβλήματα που πρέπει να αντιμετωπίσει ένας εκδότης, όπως</a:t>
            </a:r>
            <a:r>
              <a:rPr lang="en-US" sz="2000" dirty="0">
                <a:latin typeface="Cambria" panose="02040503050406030204" pitchFamily="18" charset="0"/>
                <a:ea typeface="Cambria" panose="02040503050406030204" pitchFamily="18" charset="0"/>
              </a:rPr>
              <a:t>:</a:t>
            </a:r>
            <a:endParaRPr lang="el-GR" sz="2000" dirty="0">
              <a:latin typeface="Cambria" panose="02040503050406030204" pitchFamily="18" charset="0"/>
              <a:ea typeface="Cambria" panose="02040503050406030204" pitchFamily="18" charset="0"/>
            </a:endParaRPr>
          </a:p>
          <a:p>
            <a:pPr marL="0" indent="0" algn="just">
              <a:lnSpc>
                <a:spcPct val="100000"/>
              </a:lnSpc>
              <a:spcBef>
                <a:spcPts val="0"/>
              </a:spcBef>
              <a:buNone/>
              <a:defRPr/>
            </a:pPr>
            <a:endParaRPr lang="el-GR" sz="2000" dirty="0">
              <a:latin typeface="Cambria" panose="02040503050406030204" pitchFamily="18" charset="0"/>
              <a:ea typeface="Cambria" panose="02040503050406030204" pitchFamily="18" charset="0"/>
            </a:endParaRPr>
          </a:p>
          <a:p>
            <a:pPr marL="0" indent="457200">
              <a:spcBef>
                <a:spcPct val="0"/>
              </a:spcBef>
              <a:defRPr/>
            </a:pPr>
            <a:r>
              <a:rPr lang="el-GR" altLang="en-US" sz="2000" dirty="0">
                <a:latin typeface="Cambria" panose="02040503050406030204" pitchFamily="18" charset="0"/>
                <a:ea typeface="Cambria" panose="02040503050406030204" pitchFamily="18" charset="0"/>
              </a:rPr>
              <a:t>Ποια είναι η φύση και τα ιστορικά δεδομένα των πηγών ενός έργου</a:t>
            </a:r>
            <a:r>
              <a:rPr lang="en-US" altLang="en-US" sz="2000" dirty="0">
                <a:latin typeface="Cambria" panose="02040503050406030204" pitchFamily="18" charset="0"/>
                <a:ea typeface="Cambria" panose="02040503050406030204" pitchFamily="18" charset="0"/>
              </a:rPr>
              <a:t>;</a:t>
            </a:r>
          </a:p>
          <a:p>
            <a:pPr marL="0" indent="457200">
              <a:spcBef>
                <a:spcPct val="0"/>
              </a:spcBef>
              <a:defRPr/>
            </a:pPr>
            <a:r>
              <a:rPr lang="el-GR" altLang="en-US" sz="2000" dirty="0">
                <a:latin typeface="Cambria" panose="02040503050406030204" pitchFamily="18" charset="0"/>
                <a:ea typeface="Cambria" panose="02040503050406030204" pitchFamily="18" charset="0"/>
              </a:rPr>
              <a:t>Πώς σχετίζονται μεταξύ τους</a:t>
            </a:r>
            <a:r>
              <a:rPr lang="en-US" altLang="en-US" sz="2000" dirty="0">
                <a:latin typeface="Cambria" panose="02040503050406030204" pitchFamily="18" charset="0"/>
                <a:ea typeface="Cambria" panose="02040503050406030204" pitchFamily="18" charset="0"/>
              </a:rPr>
              <a:t>;</a:t>
            </a:r>
            <a:endParaRPr lang="el-GR" altLang="en-US" sz="2000" dirty="0">
              <a:latin typeface="Cambria" panose="02040503050406030204" pitchFamily="18" charset="0"/>
              <a:ea typeface="Cambria" panose="02040503050406030204" pitchFamily="18" charset="0"/>
            </a:endParaRPr>
          </a:p>
          <a:p>
            <a:pPr marL="0" indent="457200">
              <a:spcBef>
                <a:spcPct val="0"/>
              </a:spcBef>
              <a:defRPr/>
            </a:pPr>
            <a:r>
              <a:rPr lang="el-GR" altLang="en-US" sz="2000" dirty="0">
                <a:latin typeface="Cambria" panose="02040503050406030204" pitchFamily="18" charset="0"/>
                <a:ea typeface="Cambria" panose="02040503050406030204" pitchFamily="18" charset="0"/>
              </a:rPr>
              <a:t>Από τις ενδείξεις των πηγών, σε ποια συμπεράσματα μπορούμε να οδηγηθούμε σχετικά με την φύση και την ιστορική κατάσταση του έργου</a:t>
            </a:r>
            <a:r>
              <a:rPr lang="en-US" altLang="en-US" sz="2000" dirty="0">
                <a:latin typeface="Cambria" panose="02040503050406030204" pitchFamily="18" charset="0"/>
                <a:ea typeface="Cambria" panose="02040503050406030204" pitchFamily="18" charset="0"/>
              </a:rPr>
              <a:t>;</a:t>
            </a:r>
          </a:p>
          <a:p>
            <a:pPr marL="0" indent="457200">
              <a:spcBef>
                <a:spcPct val="0"/>
              </a:spcBef>
              <a:defRPr/>
            </a:pPr>
            <a:r>
              <a:rPr lang="el-GR" altLang="en-US" sz="2000" dirty="0">
                <a:latin typeface="Cambria" panose="02040503050406030204" pitchFamily="18" charset="0"/>
                <a:ea typeface="Cambria" panose="02040503050406030204" pitchFamily="18" charset="0"/>
              </a:rPr>
              <a:t>Πώς οι ενδείξεις αυτές και τα συμπεράσματά μας διαμορφώνουν τις εκδοτικές μας αποφάσεις μας κατά την διαμόρφωση του επιμελημένου έργου</a:t>
            </a:r>
            <a:r>
              <a:rPr lang="en-US" altLang="en-US" sz="2000" dirty="0">
                <a:latin typeface="Cambria" panose="02040503050406030204" pitchFamily="18" charset="0"/>
                <a:ea typeface="Cambria" panose="02040503050406030204" pitchFamily="18" charset="0"/>
              </a:rPr>
              <a:t>;</a:t>
            </a:r>
          </a:p>
          <a:p>
            <a:pPr marL="0" indent="457200">
              <a:spcBef>
                <a:spcPct val="0"/>
              </a:spcBef>
              <a:defRPr/>
            </a:pPr>
            <a:r>
              <a:rPr lang="el-GR" altLang="en-US" sz="2000" dirty="0">
                <a:latin typeface="Cambria" panose="02040503050406030204" pitchFamily="18" charset="0"/>
                <a:ea typeface="Cambria" panose="02040503050406030204" pitchFamily="18" charset="0"/>
              </a:rPr>
              <a:t>Ποιος είναι ο πιο αποτελεσματικός τρόπος παρουσίασης του </a:t>
            </a:r>
            <a:r>
              <a:rPr lang="el-GR" altLang="en-US" sz="2000" dirty="0" err="1">
                <a:latin typeface="Cambria" panose="02040503050406030204" pitchFamily="18" charset="0"/>
                <a:ea typeface="Cambria" panose="02040503050406030204" pitchFamily="18" charset="0"/>
              </a:rPr>
              <a:t>επιμεληθέντος</a:t>
            </a:r>
            <a:r>
              <a:rPr lang="el-GR" altLang="en-US" sz="2000" dirty="0">
                <a:latin typeface="Cambria" panose="02040503050406030204" pitchFamily="18" charset="0"/>
                <a:ea typeface="Cambria" panose="02040503050406030204" pitchFamily="18" charset="0"/>
              </a:rPr>
              <a:t> κειμένου</a:t>
            </a:r>
            <a:r>
              <a:rPr lang="en-US" altLang="en-US" sz="2000" dirty="0">
                <a:latin typeface="Cambria" panose="02040503050406030204" pitchFamily="18" charset="0"/>
                <a:ea typeface="Cambria" panose="02040503050406030204" pitchFamily="18" charset="0"/>
              </a:rPr>
              <a:t>;</a:t>
            </a:r>
            <a:endParaRPr lang="el-GR" altLang="en-US" sz="2000" dirty="0">
              <a:latin typeface="Cambria" panose="02040503050406030204" pitchFamily="18" charset="0"/>
              <a:ea typeface="Cambria" panose="02040503050406030204" pitchFamily="18" charset="0"/>
            </a:endParaRPr>
          </a:p>
          <a:p>
            <a:pPr marL="0" indent="457200">
              <a:spcBef>
                <a:spcPct val="0"/>
              </a:spcBef>
              <a:buNone/>
              <a:defRPr/>
            </a:pPr>
            <a:endParaRPr lang="el-GR" altLang="en-US" sz="2000" dirty="0">
              <a:latin typeface="Cambria" panose="02040503050406030204" pitchFamily="18" charset="0"/>
              <a:ea typeface="Cambria" panose="02040503050406030204" pitchFamily="18" charset="0"/>
            </a:endParaRPr>
          </a:p>
          <a:p>
            <a:pPr marL="0" indent="457200">
              <a:spcBef>
                <a:spcPct val="0"/>
              </a:spcBef>
              <a:buNone/>
              <a:defRPr/>
            </a:pPr>
            <a:r>
              <a:rPr lang="el-GR" altLang="en-US" sz="2000" dirty="0">
                <a:latin typeface="Cambria" panose="02040503050406030204" pitchFamily="18" charset="0"/>
                <a:ea typeface="Cambria" panose="02040503050406030204" pitchFamily="18" charset="0"/>
              </a:rPr>
              <a:t>(</a:t>
            </a:r>
            <a:r>
              <a:rPr lang="en-US" altLang="en-US" sz="2000" dirty="0">
                <a:latin typeface="Cambria" panose="02040503050406030204" pitchFamily="18" charset="0"/>
                <a:ea typeface="Cambria" panose="02040503050406030204" pitchFamily="18" charset="0"/>
              </a:rPr>
              <a:t>Grier, </a:t>
            </a:r>
            <a:r>
              <a:rPr lang="en-US" altLang="en-US" sz="2000" i="1" dirty="0">
                <a:latin typeface="Cambria" panose="02040503050406030204" pitchFamily="18" charset="0"/>
                <a:ea typeface="Cambria" panose="02040503050406030204" pitchFamily="18" charset="0"/>
              </a:rPr>
              <a:t>The Critical Editing of Music, </a:t>
            </a:r>
            <a:r>
              <a:rPr lang="en-US" altLang="en-US" sz="2000" dirty="0">
                <a:latin typeface="Cambria" panose="02040503050406030204" pitchFamily="18" charset="0"/>
                <a:ea typeface="Cambria" panose="02040503050406030204" pitchFamily="18" charset="0"/>
              </a:rPr>
              <a:t>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7 - Τίτλος">
            <a:extLst>
              <a:ext uri="{FF2B5EF4-FFF2-40B4-BE49-F238E27FC236}">
                <a16:creationId xmlns:a16="http://schemas.microsoft.com/office/drawing/2014/main" id="{802B1F71-9FE0-4854-AF9A-38F7C703A25A}"/>
              </a:ext>
            </a:extLst>
          </p:cNvPr>
          <p:cNvSpPr>
            <a:spLocks noGrp="1"/>
          </p:cNvSpPr>
          <p:nvPr>
            <p:ph type="title"/>
          </p:nvPr>
        </p:nvSpPr>
        <p:spPr>
          <a:xfrm>
            <a:off x="3403093" y="201978"/>
            <a:ext cx="5541146" cy="479963"/>
          </a:xfrm>
        </p:spPr>
        <p:txBody>
          <a:bodyPr rtlCol="0">
            <a:normAutofit fontScale="90000"/>
          </a:bodyPr>
          <a:lstStyle/>
          <a:p>
            <a:pPr algn="ctr">
              <a:defRPr/>
            </a:pPr>
            <a:r>
              <a:rPr lang="el-GR" altLang="en-US" sz="2400" b="1" dirty="0">
                <a:latin typeface="Cambria" panose="02040503050406030204" pitchFamily="18" charset="0"/>
                <a:ea typeface="Cambria" panose="02040503050406030204" pitchFamily="18" charset="0"/>
              </a:rPr>
              <a:t>ΚΑΤΗΓΟΡΙΕΣ ΠΗΓΩΝ</a:t>
            </a:r>
            <a:br>
              <a:rPr lang="el-GR" altLang="en-US" sz="2400" b="1" dirty="0">
                <a:latin typeface="Cambria" panose="02040503050406030204" pitchFamily="18" charset="0"/>
                <a:ea typeface="Cambria" panose="02040503050406030204" pitchFamily="18" charset="0"/>
              </a:rPr>
            </a:br>
            <a:endParaRPr lang="el-GR" altLang="en-US" sz="2400" b="1" dirty="0">
              <a:latin typeface="Cambria" panose="02040503050406030204" pitchFamily="18" charset="0"/>
              <a:ea typeface="Cambria" panose="02040503050406030204" pitchFamily="18" charset="0"/>
            </a:endParaRPr>
          </a:p>
        </p:txBody>
      </p:sp>
      <p:sp>
        <p:nvSpPr>
          <p:cNvPr id="6147" name="8 - Θέση περιεχομένου">
            <a:extLst>
              <a:ext uri="{FF2B5EF4-FFF2-40B4-BE49-F238E27FC236}">
                <a16:creationId xmlns:a16="http://schemas.microsoft.com/office/drawing/2014/main" id="{D23F271B-8F4D-4868-8AF6-7F6E45656E11}"/>
              </a:ext>
            </a:extLst>
          </p:cNvPr>
          <p:cNvSpPr>
            <a:spLocks noGrp="1"/>
          </p:cNvSpPr>
          <p:nvPr>
            <p:ph idx="1"/>
          </p:nvPr>
        </p:nvSpPr>
        <p:spPr>
          <a:xfrm>
            <a:off x="490024" y="4081670"/>
            <a:ext cx="11211951" cy="2334370"/>
          </a:xfrm>
        </p:spPr>
        <p:txBody>
          <a:bodyPr>
            <a:noAutofit/>
          </a:bodyPr>
          <a:lstStyle/>
          <a:p>
            <a:pPr marL="0" indent="457200">
              <a:spcBef>
                <a:spcPct val="0"/>
              </a:spcBef>
              <a:buNone/>
              <a:defRPr/>
            </a:pPr>
            <a:endParaRPr lang="en-US" altLang="en-US" sz="2000" dirty="0">
              <a:latin typeface="Cambria" panose="02040503050406030204" pitchFamily="18" charset="0"/>
              <a:ea typeface="Cambria" panose="02040503050406030204" pitchFamily="18" charset="0"/>
            </a:endParaRPr>
          </a:p>
          <a:p>
            <a:pPr marL="0" indent="457200">
              <a:spcBef>
                <a:spcPct val="0"/>
              </a:spcBef>
              <a:buNone/>
              <a:defRPr/>
            </a:pPr>
            <a:r>
              <a:rPr lang="en-US" altLang="en-US" sz="2000" dirty="0">
                <a:latin typeface="Cambria" panose="02040503050406030204" pitchFamily="18" charset="0"/>
                <a:ea typeface="Cambria" panose="02040503050406030204" pitchFamily="18" charset="0"/>
              </a:rPr>
              <a:t>NBA= </a:t>
            </a:r>
            <a:r>
              <a:rPr lang="en-US" altLang="en-US" sz="2000" i="1" dirty="0">
                <a:latin typeface="Cambria" panose="02040503050406030204" pitchFamily="18" charset="0"/>
                <a:ea typeface="Cambria" panose="02040503050406030204" pitchFamily="18" charset="0"/>
              </a:rPr>
              <a:t>Neue Bach</a:t>
            </a:r>
            <a:r>
              <a:rPr lang="el-GR" altLang="en-US" sz="2000" i="1" dirty="0">
                <a:latin typeface="Cambria" panose="02040503050406030204" pitchFamily="18" charset="0"/>
                <a:ea typeface="Cambria" panose="02040503050406030204" pitchFamily="18" charset="0"/>
              </a:rPr>
              <a:t>-</a:t>
            </a:r>
            <a:r>
              <a:rPr lang="en-US" altLang="en-US" sz="2000" i="1" dirty="0" err="1">
                <a:latin typeface="Cambria" panose="02040503050406030204" pitchFamily="18" charset="0"/>
                <a:ea typeface="Cambria" panose="02040503050406030204" pitchFamily="18" charset="0"/>
              </a:rPr>
              <a:t>Ausgabe</a:t>
            </a:r>
            <a:r>
              <a:rPr lang="el-GR" altLang="en-US" sz="2000" dirty="0">
                <a:latin typeface="Cambria" panose="02040503050406030204" pitchFamily="18" charset="0"/>
                <a:ea typeface="Cambria" panose="02040503050406030204" pitchFamily="18" charset="0"/>
              </a:rPr>
              <a:t> Συλλογική έκδοση </a:t>
            </a:r>
            <a:r>
              <a:rPr lang="en-US" altLang="en-US" sz="2000" dirty="0">
                <a:latin typeface="Cambria" panose="02040503050406030204" pitchFamily="18" charset="0"/>
                <a:ea typeface="Cambria" panose="02040503050406030204" pitchFamily="18" charset="0"/>
              </a:rPr>
              <a:t>Bach</a:t>
            </a:r>
            <a:endParaRPr lang="en-US" altLang="en-US" sz="2000" i="1" dirty="0">
              <a:latin typeface="Cambria" panose="02040503050406030204" pitchFamily="18" charset="0"/>
              <a:ea typeface="Cambria" panose="02040503050406030204" pitchFamily="18" charset="0"/>
            </a:endParaRPr>
          </a:p>
          <a:p>
            <a:pPr marL="0" indent="457200">
              <a:spcBef>
                <a:spcPct val="0"/>
              </a:spcBef>
              <a:buNone/>
              <a:defRPr/>
            </a:pPr>
            <a:r>
              <a:rPr lang="en-US" altLang="en-US" sz="2000" dirty="0">
                <a:latin typeface="Cambria" panose="02040503050406030204" pitchFamily="18" charset="0"/>
                <a:ea typeface="Cambria" panose="02040503050406030204" pitchFamily="18" charset="0"/>
              </a:rPr>
              <a:t>AMA=</a:t>
            </a:r>
            <a:r>
              <a:rPr lang="en-US" altLang="en-US" sz="2000" i="1" dirty="0">
                <a:latin typeface="Cambria" panose="02040503050406030204" pitchFamily="18" charset="0"/>
                <a:ea typeface="Cambria" panose="02040503050406030204" pitchFamily="18" charset="0"/>
              </a:rPr>
              <a:t>Neue Mozart</a:t>
            </a:r>
            <a:r>
              <a:rPr lang="el-GR" altLang="en-US" sz="2000" i="1" dirty="0">
                <a:latin typeface="Cambria" panose="02040503050406030204" pitchFamily="18" charset="0"/>
                <a:ea typeface="Cambria" panose="02040503050406030204" pitchFamily="18" charset="0"/>
              </a:rPr>
              <a:t>-</a:t>
            </a:r>
            <a:r>
              <a:rPr lang="en-US" altLang="en-US" sz="2000" i="1" dirty="0" err="1">
                <a:latin typeface="Cambria" panose="02040503050406030204" pitchFamily="18" charset="0"/>
                <a:ea typeface="Cambria" panose="02040503050406030204" pitchFamily="18" charset="0"/>
              </a:rPr>
              <a:t>Ausgabe</a:t>
            </a:r>
            <a:r>
              <a:rPr lang="el-GR" altLang="en-US" sz="2000" i="1"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Παλαιά Συλλογική έκδοση </a:t>
            </a:r>
            <a:r>
              <a:rPr lang="en-US" altLang="en-US" sz="2000" dirty="0">
                <a:latin typeface="Cambria" panose="02040503050406030204" pitchFamily="18" charset="0"/>
                <a:ea typeface="Cambria" panose="02040503050406030204" pitchFamily="18" charset="0"/>
              </a:rPr>
              <a:t>Mozart	</a:t>
            </a:r>
            <a:endParaRPr lang="el-GR" altLang="en-US" sz="2000" dirty="0">
              <a:latin typeface="Cambria" panose="02040503050406030204" pitchFamily="18" charset="0"/>
              <a:ea typeface="Cambria" panose="02040503050406030204" pitchFamily="18" charset="0"/>
            </a:endParaRPr>
          </a:p>
          <a:p>
            <a:pPr marL="0" indent="457200">
              <a:spcBef>
                <a:spcPct val="0"/>
              </a:spcBef>
              <a:buNone/>
              <a:defRPr/>
            </a:pPr>
            <a:r>
              <a:rPr lang="en-US" altLang="en-US" sz="2000" dirty="0">
                <a:latin typeface="Cambria" panose="02040503050406030204" pitchFamily="18" charset="0"/>
                <a:ea typeface="Cambria" panose="02040503050406030204" pitchFamily="18" charset="0"/>
              </a:rPr>
              <a:t>NMA=</a:t>
            </a:r>
            <a:r>
              <a:rPr lang="en-US" altLang="en-US" sz="2000" i="1" dirty="0">
                <a:latin typeface="Cambria" panose="02040503050406030204" pitchFamily="18" charset="0"/>
                <a:ea typeface="Cambria" panose="02040503050406030204" pitchFamily="18" charset="0"/>
              </a:rPr>
              <a:t>Neue Mozart</a:t>
            </a:r>
            <a:r>
              <a:rPr lang="el-GR" altLang="en-US" sz="2000" i="1" dirty="0">
                <a:latin typeface="Cambria" panose="02040503050406030204" pitchFamily="18" charset="0"/>
                <a:ea typeface="Cambria" panose="02040503050406030204" pitchFamily="18" charset="0"/>
              </a:rPr>
              <a:t>-</a:t>
            </a:r>
            <a:r>
              <a:rPr lang="en-US" altLang="en-US" sz="2000" i="1" dirty="0" err="1">
                <a:latin typeface="Cambria" panose="02040503050406030204" pitchFamily="18" charset="0"/>
                <a:ea typeface="Cambria" panose="02040503050406030204" pitchFamily="18" charset="0"/>
              </a:rPr>
              <a:t>Ausgabe</a:t>
            </a:r>
            <a:r>
              <a:rPr lang="el-GR" altLang="en-US" sz="2000" i="1"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Νέα Συλλογική έκδοση </a:t>
            </a:r>
            <a:r>
              <a:rPr lang="en-US" altLang="en-US" sz="2000" dirty="0">
                <a:latin typeface="Cambria" panose="02040503050406030204" pitchFamily="18" charset="0"/>
                <a:ea typeface="Cambria" panose="02040503050406030204" pitchFamily="18" charset="0"/>
              </a:rPr>
              <a:t>Mozart</a:t>
            </a:r>
            <a:endParaRPr lang="en-US" altLang="en-US" sz="2000" i="1" dirty="0">
              <a:latin typeface="Cambria" panose="02040503050406030204" pitchFamily="18" charset="0"/>
              <a:ea typeface="Cambria" panose="02040503050406030204" pitchFamily="18" charset="0"/>
            </a:endParaRPr>
          </a:p>
          <a:p>
            <a:pPr marL="0" indent="457200">
              <a:spcBef>
                <a:spcPct val="0"/>
              </a:spcBef>
              <a:buNone/>
              <a:defRPr/>
            </a:pPr>
            <a:r>
              <a:rPr lang="en-US" altLang="en-US" sz="2000" i="1" dirty="0">
                <a:latin typeface="Cambria" panose="02040503050406030204" pitchFamily="18" charset="0"/>
                <a:ea typeface="Cambria" panose="02040503050406030204" pitchFamily="18" charset="0"/>
              </a:rPr>
              <a:t>Bach-Gesellschaft=</a:t>
            </a:r>
            <a:r>
              <a:rPr lang="el-GR" altLang="en-US" sz="2000" i="1" dirty="0">
                <a:latin typeface="Cambria" panose="02040503050406030204" pitchFamily="18" charset="0"/>
                <a:ea typeface="Cambria" panose="02040503050406030204" pitchFamily="18" charset="0"/>
              </a:rPr>
              <a:t>Εταιρεία </a:t>
            </a:r>
            <a:r>
              <a:rPr lang="en-US" altLang="en-US" sz="2000" i="1" dirty="0">
                <a:latin typeface="Cambria" panose="02040503050406030204" pitchFamily="18" charset="0"/>
                <a:ea typeface="Cambria" panose="02040503050406030204" pitchFamily="18" charset="0"/>
              </a:rPr>
              <a:t>Bach </a:t>
            </a:r>
            <a:r>
              <a:rPr lang="en-US" altLang="en-US" sz="2000" dirty="0">
                <a:latin typeface="Cambria" panose="02040503050406030204" pitchFamily="18" charset="0"/>
                <a:ea typeface="Cambria" panose="02040503050406030204" pitchFamily="18" charset="0"/>
              </a:rPr>
              <a:t>(1850)</a:t>
            </a:r>
            <a:endParaRPr lang="el-GR" altLang="en-US" sz="2000" i="1" dirty="0">
              <a:latin typeface="Cambria" panose="02040503050406030204" pitchFamily="18" charset="0"/>
              <a:ea typeface="Cambria" panose="02040503050406030204" pitchFamily="18" charset="0"/>
            </a:endParaRPr>
          </a:p>
        </p:txBody>
      </p:sp>
      <p:sp>
        <p:nvSpPr>
          <p:cNvPr id="3" name="TextBox 2">
            <a:extLst>
              <a:ext uri="{FF2B5EF4-FFF2-40B4-BE49-F238E27FC236}">
                <a16:creationId xmlns:a16="http://schemas.microsoft.com/office/drawing/2014/main" id="{BF69DB9C-DE53-405D-A9FC-E531B368E495}"/>
              </a:ext>
            </a:extLst>
          </p:cNvPr>
          <p:cNvSpPr txBox="1"/>
          <p:nvPr/>
        </p:nvSpPr>
        <p:spPr>
          <a:xfrm>
            <a:off x="344557" y="796710"/>
            <a:ext cx="5425054" cy="2585323"/>
          </a:xfrm>
          <a:prstGeom prst="rect">
            <a:avLst/>
          </a:prstGeom>
          <a:noFill/>
        </p:spPr>
        <p:txBody>
          <a:bodyPr wrap="square" rtlCol="0">
            <a:spAutoFit/>
          </a:bodyPr>
          <a:lstStyle/>
          <a:p>
            <a:pPr algn="ctr"/>
            <a:r>
              <a:rPr lang="el-GR" altLang="en-US" sz="1800" b="1" dirty="0">
                <a:latin typeface="Cambria" panose="02040503050406030204" pitchFamily="18" charset="0"/>
                <a:ea typeface="Cambria" panose="02040503050406030204" pitchFamily="18" charset="0"/>
              </a:rPr>
              <a:t>Όσες σχετίζονται με το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Αυτόγραφο(α)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Εκδόσεις που κυκλοφόρησαν υπό την επίβλεψη του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Απόγραφο(α)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Σκίτσα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καθαρά αντίγραφα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Πρόχειρα αντίγραφα</a:t>
            </a:r>
          </a:p>
          <a:p>
            <a:pPr marL="285750" indent="-285750" algn="ctr">
              <a:buFont typeface="Arial" panose="020B0604020202020204" pitchFamily="34" charset="0"/>
              <a:buChar char="•"/>
            </a:pPr>
            <a:r>
              <a:rPr lang="el-GR" sz="1600" dirty="0" err="1">
                <a:latin typeface="Cambria" panose="02040503050406030204" pitchFamily="18" charset="0"/>
                <a:ea typeface="Cambria" panose="02040503050406030204" pitchFamily="18" charset="0"/>
              </a:rPr>
              <a:t>Εκδοθέντα</a:t>
            </a:r>
            <a:r>
              <a:rPr lang="el-GR" sz="1600" dirty="0">
                <a:latin typeface="Cambria" panose="02040503050406030204" pitchFamily="18" charset="0"/>
                <a:ea typeface="Cambria" panose="02040503050406030204" pitchFamily="18" charset="0"/>
              </a:rPr>
              <a:t> τεκμήρια με διορθώσεις του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Υλικό εκτέλεσης (</a:t>
            </a:r>
            <a:r>
              <a:rPr lang="el-GR" sz="1600" dirty="0" err="1">
                <a:latin typeface="Cambria" panose="02040503050406030204" pitchFamily="18" charset="0"/>
                <a:ea typeface="Cambria" panose="02040503050406030204" pitchFamily="18" charset="0"/>
              </a:rPr>
              <a:t>πάρτες</a:t>
            </a:r>
            <a:r>
              <a:rPr lang="el-GR" sz="1600" dirty="0">
                <a:latin typeface="Cambria" panose="02040503050406030204" pitchFamily="18" charset="0"/>
                <a:ea typeface="Cambria" panose="02040503050406030204" pitchFamily="18" charset="0"/>
              </a:rPr>
              <a:t> ορχήστρας </a:t>
            </a:r>
            <a:r>
              <a:rPr lang="el-GR" sz="1600" dirty="0" err="1">
                <a:latin typeface="Cambria" panose="02040503050406030204" pitchFamily="18" charset="0"/>
                <a:ea typeface="Cambria" panose="02040503050406030204" pitchFamily="18" charset="0"/>
              </a:rPr>
              <a:t>κλπ</a:t>
            </a:r>
            <a:r>
              <a:rPr lang="el-GR" sz="1600" dirty="0">
                <a:latin typeface="Cambria" panose="02040503050406030204" pitchFamily="18" charset="0"/>
                <a:ea typeface="Cambria" panose="02040503050406030204" pitchFamily="18" charset="0"/>
              </a:rPr>
              <a:t>)</a:t>
            </a:r>
          </a:p>
        </p:txBody>
      </p:sp>
      <p:sp>
        <p:nvSpPr>
          <p:cNvPr id="4" name="TextBox 3">
            <a:extLst>
              <a:ext uri="{FF2B5EF4-FFF2-40B4-BE49-F238E27FC236}">
                <a16:creationId xmlns:a16="http://schemas.microsoft.com/office/drawing/2014/main" id="{7D728E5F-4B82-4E82-A5FE-A082487E4FBA}"/>
              </a:ext>
            </a:extLst>
          </p:cNvPr>
          <p:cNvSpPr txBox="1"/>
          <p:nvPr/>
        </p:nvSpPr>
        <p:spPr>
          <a:xfrm>
            <a:off x="5769610" y="806728"/>
            <a:ext cx="6077833" cy="2092881"/>
          </a:xfrm>
          <a:prstGeom prst="rect">
            <a:avLst/>
          </a:prstGeom>
          <a:noFill/>
        </p:spPr>
        <p:txBody>
          <a:bodyPr wrap="square" rtlCol="0">
            <a:spAutoFit/>
          </a:bodyPr>
          <a:lstStyle/>
          <a:p>
            <a:pPr algn="ctr"/>
            <a:r>
              <a:rPr lang="el-GR" altLang="en-US" sz="1800" b="1" dirty="0">
                <a:latin typeface="Cambria" panose="02040503050406030204" pitchFamily="18" charset="0"/>
                <a:ea typeface="Cambria" panose="02040503050406030204" pitchFamily="18" charset="0"/>
              </a:rPr>
              <a:t>Όσες δεν σχετίζονται με το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Πηγές που σχετίζονται με την πρόσληψη του έργου (π.χ. </a:t>
            </a:r>
            <a:r>
              <a:rPr lang="el-GR" sz="1600" dirty="0" err="1">
                <a:latin typeface="Cambria" panose="02040503050406030204" pitchFamily="18" charset="0"/>
                <a:ea typeface="Cambria" panose="02040503050406030204" pitchFamily="18" charset="0"/>
              </a:rPr>
              <a:t>καντέντσες</a:t>
            </a:r>
            <a:r>
              <a:rPr lang="el-GR" sz="1600" dirty="0">
                <a:latin typeface="Cambria" panose="02040503050406030204" pitchFamily="18" charset="0"/>
                <a:ea typeface="Cambria" panose="02040503050406030204" pitchFamily="18" charset="0"/>
              </a:rPr>
              <a:t>, στολίδια κλπ.)</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Μετά θάνατον εκδόσεις που βασίζονται σε πρότερο υλικό που έχει χαθεί</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Υλικό εκτέλεσης (</a:t>
            </a:r>
            <a:r>
              <a:rPr lang="el-GR" sz="1600" dirty="0" err="1">
                <a:latin typeface="Cambria" panose="02040503050406030204" pitchFamily="18" charset="0"/>
                <a:ea typeface="Cambria" panose="02040503050406030204" pitchFamily="18" charset="0"/>
              </a:rPr>
              <a:t>πάρτες</a:t>
            </a:r>
            <a:r>
              <a:rPr lang="el-GR" sz="1600" dirty="0">
                <a:latin typeface="Cambria" panose="02040503050406030204" pitchFamily="18" charset="0"/>
                <a:ea typeface="Cambria" panose="02040503050406030204" pitchFamily="18" charset="0"/>
              </a:rPr>
              <a:t> ορχήστρας </a:t>
            </a:r>
            <a:r>
              <a:rPr lang="el-GR" sz="1600" dirty="0" err="1">
                <a:latin typeface="Cambria" panose="02040503050406030204" pitchFamily="18" charset="0"/>
                <a:ea typeface="Cambria" panose="02040503050406030204" pitchFamily="18" charset="0"/>
              </a:rPr>
              <a:t>κλπ</a:t>
            </a:r>
            <a:r>
              <a:rPr lang="el-GR" sz="1600" dirty="0">
                <a:latin typeface="Cambria" panose="02040503050406030204" pitchFamily="18" charset="0"/>
                <a:ea typeface="Cambria" panose="02040503050406030204" pitchFamily="18" charset="0"/>
              </a:rPr>
              <a:t>)</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Μοναδικές πηγές για ρεπερτόριο έως το 1600 και μεγάλο μέρος του ρεπερτορίου μετά το 1600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22C844-3217-4ED5-A2CB-F862560EBADA}"/>
              </a:ext>
            </a:extLst>
          </p:cNvPr>
          <p:cNvSpPr>
            <a:spLocks noGrp="1"/>
          </p:cNvSpPr>
          <p:nvPr>
            <p:ph type="title"/>
          </p:nvPr>
        </p:nvSpPr>
        <p:spPr>
          <a:xfrm>
            <a:off x="328246" y="266302"/>
            <a:ext cx="11535507" cy="608342"/>
          </a:xfrm>
        </p:spPr>
        <p:txBody>
          <a:bodyPr>
            <a:normAutofit/>
          </a:bodyPr>
          <a:lstStyle/>
          <a:p>
            <a:pPr algn="ctr"/>
            <a:r>
              <a:rPr lang="el-GR" sz="3200" b="1" dirty="0">
                <a:latin typeface="Cambria" panose="02040503050406030204" pitchFamily="18" charset="0"/>
                <a:ea typeface="Cambria" panose="02040503050406030204" pitchFamily="18" charset="0"/>
              </a:rPr>
              <a:t>ΟΡΙΣΜΟΙ</a:t>
            </a:r>
          </a:p>
        </p:txBody>
      </p:sp>
      <p:sp>
        <p:nvSpPr>
          <p:cNvPr id="3" name="Θέση περιεχομένου 2">
            <a:extLst>
              <a:ext uri="{FF2B5EF4-FFF2-40B4-BE49-F238E27FC236}">
                <a16:creationId xmlns:a16="http://schemas.microsoft.com/office/drawing/2014/main" id="{8C279278-CFFE-4718-BD89-FCF6329E9FFC}"/>
              </a:ext>
            </a:extLst>
          </p:cNvPr>
          <p:cNvSpPr>
            <a:spLocks noGrp="1"/>
          </p:cNvSpPr>
          <p:nvPr>
            <p:ph idx="1"/>
          </p:nvPr>
        </p:nvSpPr>
        <p:spPr>
          <a:xfrm>
            <a:off x="337625" y="874644"/>
            <a:ext cx="11535507" cy="5554291"/>
          </a:xfrm>
        </p:spPr>
        <p:txBody>
          <a:bodyPr>
            <a:normAutofit fontScale="92500"/>
          </a:bodyPr>
          <a:lstStyle/>
          <a:p>
            <a:pPr marL="0" indent="0" algn="just">
              <a:spcBef>
                <a:spcPts val="600"/>
              </a:spcBef>
            </a:pPr>
            <a:r>
              <a:rPr lang="el-GR" sz="2000" dirty="0">
                <a:latin typeface="Cambria" panose="02040503050406030204" pitchFamily="18" charset="0"/>
                <a:ea typeface="Cambria" panose="02040503050406030204" pitchFamily="18" charset="0"/>
              </a:rPr>
              <a:t>Χειρόγραφο</a:t>
            </a:r>
            <a:r>
              <a:rPr lang="en-US" sz="2000" dirty="0">
                <a:latin typeface="Cambria" panose="02040503050406030204" pitchFamily="18" charset="0"/>
                <a:ea typeface="Cambria" panose="02040503050406030204" pitchFamily="18" charset="0"/>
              </a:rPr>
              <a:t> (manuscript): </a:t>
            </a:r>
            <a:r>
              <a:rPr lang="el-GR" sz="2000" dirty="0">
                <a:latin typeface="Cambria" panose="02040503050406030204" pitchFamily="18" charset="0"/>
                <a:ea typeface="Cambria" panose="02040503050406030204" pitchFamily="18" charset="0"/>
              </a:rPr>
              <a:t>οτιδήποτε γραμμένο με το χέρι, π.χ. «οι διορθώσεις προστέθηκαν χειρόγραφα».</a:t>
            </a:r>
          </a:p>
          <a:p>
            <a:pPr marL="0" indent="0" algn="just">
              <a:spcBef>
                <a:spcPts val="600"/>
              </a:spcBef>
            </a:pPr>
            <a:r>
              <a:rPr lang="el-GR" sz="2000" dirty="0">
                <a:latin typeface="Cambria" panose="02040503050406030204" pitchFamily="18" charset="0"/>
                <a:ea typeface="Cambria" panose="02040503050406030204" pitchFamily="18" charset="0"/>
              </a:rPr>
              <a:t>Αυτόγραφο (</a:t>
            </a:r>
            <a:r>
              <a:rPr lang="en-US" sz="2000" dirty="0">
                <a:latin typeface="Cambria" panose="02040503050406030204" pitchFamily="18" charset="0"/>
                <a:ea typeface="Cambria" panose="02040503050406030204" pitchFamily="18" charset="0"/>
              </a:rPr>
              <a:t>autograph): </a:t>
            </a:r>
            <a:r>
              <a:rPr lang="el-GR" sz="2000" dirty="0">
                <a:latin typeface="Cambria" panose="02040503050406030204" pitchFamily="18" charset="0"/>
                <a:ea typeface="Cambria" panose="02040503050406030204" pitchFamily="18" charset="0"/>
              </a:rPr>
              <a:t>οποιοδήποτε χειρόγραφο του συνθέτη</a:t>
            </a:r>
          </a:p>
          <a:p>
            <a:pPr marL="0" indent="0" algn="just">
              <a:spcBef>
                <a:spcPts val="600"/>
              </a:spcBef>
            </a:pPr>
            <a:r>
              <a:rPr lang="el-GR" sz="2000" dirty="0">
                <a:latin typeface="Cambria" panose="02040503050406030204" pitchFamily="18" charset="0"/>
                <a:ea typeface="Cambria" panose="02040503050406030204" pitchFamily="18" charset="0"/>
              </a:rPr>
              <a:t>Απόγραφο (</a:t>
            </a:r>
            <a:r>
              <a:rPr lang="en-US" sz="2000" dirty="0">
                <a:latin typeface="Cambria" panose="02040503050406030204" pitchFamily="18" charset="0"/>
                <a:ea typeface="Cambria" panose="02040503050406030204" pitchFamily="18" charset="0"/>
              </a:rPr>
              <a:t>apograph): </a:t>
            </a:r>
            <a:r>
              <a:rPr lang="el-GR" sz="2000" dirty="0">
                <a:latin typeface="Cambria" panose="02040503050406030204" pitchFamily="18" charset="0"/>
                <a:ea typeface="Cambria" panose="02040503050406030204" pitchFamily="18" charset="0"/>
              </a:rPr>
              <a:t>αντίγραφο προετοιμασμένο υπό την άμεση επίβλεψη του συνθέτη</a:t>
            </a:r>
          </a:p>
          <a:p>
            <a:pPr marL="0" indent="0" algn="just">
              <a:spcBef>
                <a:spcPts val="600"/>
              </a:spcBef>
            </a:pPr>
            <a:r>
              <a:rPr lang="el-GR" sz="2000" dirty="0">
                <a:latin typeface="Cambria" panose="02040503050406030204" pitchFamily="18" charset="0"/>
                <a:ea typeface="Cambria" panose="02040503050406030204" pitchFamily="18" charset="0"/>
              </a:rPr>
              <a:t>Καθαρό αντίγραφο (</a:t>
            </a:r>
            <a:r>
              <a:rPr lang="en-US" sz="2000" dirty="0">
                <a:latin typeface="Cambria" panose="02040503050406030204" pitchFamily="18" charset="0"/>
                <a:ea typeface="Cambria" panose="02040503050406030204" pitchFamily="18" charset="0"/>
              </a:rPr>
              <a:t>fair copy): </a:t>
            </a:r>
            <a:r>
              <a:rPr lang="el-GR" sz="2000" dirty="0">
                <a:latin typeface="Cambria" panose="02040503050406030204" pitchFamily="18" charset="0"/>
                <a:ea typeface="Cambria" panose="02040503050406030204" pitchFamily="18" charset="0"/>
              </a:rPr>
              <a:t>αυτόγραφο καθαρογραμμένο από το συνθέτη, πιθανόν για προετοιμασία για έκδοση</a:t>
            </a:r>
          </a:p>
          <a:p>
            <a:pPr marL="0" indent="0" algn="just">
              <a:spcBef>
                <a:spcPts val="600"/>
              </a:spcBef>
            </a:pPr>
            <a:r>
              <a:rPr lang="el-GR" sz="2000" dirty="0">
                <a:latin typeface="Cambria" panose="02040503050406030204" pitchFamily="18" charset="0"/>
                <a:ea typeface="Cambria" panose="02040503050406030204" pitchFamily="18" charset="0"/>
              </a:rPr>
              <a:t>Διπλωματική μεταγραφή (</a:t>
            </a:r>
            <a:r>
              <a:rPr lang="en-US" sz="2000" dirty="0">
                <a:latin typeface="Cambria" panose="02040503050406030204" pitchFamily="18" charset="0"/>
                <a:ea typeface="Cambria" panose="02040503050406030204" pitchFamily="18" charset="0"/>
              </a:rPr>
              <a:t>diplomatic transcription): </a:t>
            </a:r>
            <a:r>
              <a:rPr lang="el-GR" sz="2000" dirty="0">
                <a:latin typeface="Cambria" panose="02040503050406030204" pitchFamily="18" charset="0"/>
                <a:ea typeface="Cambria" panose="02040503050406030204" pitchFamily="18" charset="0"/>
              </a:rPr>
              <a:t>αυτή που καταγράφει την πληροφορία της πηγής ακριβώς όπως αυτή εμφανίζεται, με τις περισσότερες δυνατές λεπτομέρειες. (</a:t>
            </a:r>
            <a:r>
              <a:rPr lang="en-US" sz="2000" dirty="0">
                <a:latin typeface="Cambria" panose="02040503050406030204" pitchFamily="18" charset="0"/>
                <a:ea typeface="Cambria" panose="02040503050406030204" pitchFamily="18" charset="0"/>
              </a:rPr>
              <a:t>Grier, 58). </a:t>
            </a:r>
            <a:r>
              <a:rPr lang="el-GR" sz="2000" dirty="0">
                <a:latin typeface="Cambria" panose="02040503050406030204" pitchFamily="18" charset="0"/>
                <a:ea typeface="Cambria" panose="02040503050406030204" pitchFamily="18" charset="0"/>
              </a:rPr>
              <a:t>Η διαδικασία αυτή χωρίζεται σε δύο στάδια</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α) καταγραφή των συμβόλων, β) ερμηνεία τους (</a:t>
            </a:r>
            <a:r>
              <a:rPr lang="en-US" sz="2000" dirty="0">
                <a:latin typeface="Cambria" panose="02040503050406030204" pitchFamily="18" charset="0"/>
                <a:ea typeface="Cambria" panose="02040503050406030204" pitchFamily="18" charset="0"/>
              </a:rPr>
              <a:t>Feder: lower/higher criticism).</a:t>
            </a:r>
            <a:endParaRPr lang="el-GR" sz="2000" dirty="0">
              <a:latin typeface="Cambria" panose="02040503050406030204" pitchFamily="18" charset="0"/>
              <a:ea typeface="Cambria" panose="02040503050406030204" pitchFamily="18" charset="0"/>
            </a:endParaRPr>
          </a:p>
          <a:p>
            <a:pPr marL="0" indent="0" algn="just">
              <a:spcBef>
                <a:spcPts val="600"/>
              </a:spcBef>
            </a:pPr>
            <a:r>
              <a:rPr lang="el-GR" sz="2000" dirty="0">
                <a:latin typeface="Cambria" panose="02040503050406030204" pitchFamily="18" charset="0"/>
                <a:ea typeface="Cambria" panose="02040503050406030204" pitchFamily="18" charset="0"/>
              </a:rPr>
              <a:t>Κοινός πρόγονος (</a:t>
            </a:r>
            <a:r>
              <a:rPr lang="en-US" sz="2000" dirty="0">
                <a:latin typeface="Cambria" panose="02040503050406030204" pitchFamily="18" charset="0"/>
                <a:ea typeface="Cambria" panose="02040503050406030204" pitchFamily="18" charset="0"/>
              </a:rPr>
              <a:t>common ancestor): </a:t>
            </a:r>
            <a:r>
              <a:rPr lang="el-GR" sz="2000" dirty="0">
                <a:latin typeface="Cambria" panose="02040503050406030204" pitchFamily="18" charset="0"/>
                <a:ea typeface="Cambria" panose="02040503050406030204" pitchFamily="18" charset="0"/>
              </a:rPr>
              <a:t>η κοινή πηγή από την οποία, λόγω κοινών λαθών, θεωρούμε ότι προέρχονται δύο ή περισσότερες πηγές.</a:t>
            </a:r>
          </a:p>
          <a:p>
            <a:pPr marL="0" indent="0" algn="just">
              <a:spcBef>
                <a:spcPts val="600"/>
              </a:spcBef>
            </a:pPr>
            <a:r>
              <a:rPr lang="el-GR" sz="2000" dirty="0">
                <a:latin typeface="Cambria" panose="02040503050406030204" pitchFamily="18" charset="0"/>
                <a:ea typeface="Cambria" panose="02040503050406030204" pitchFamily="18" charset="0"/>
              </a:rPr>
              <a:t>Αρχέτυπο (</a:t>
            </a:r>
            <a:r>
              <a:rPr lang="en-US" sz="2000" dirty="0">
                <a:latin typeface="Cambria" panose="02040503050406030204" pitchFamily="18" charset="0"/>
                <a:ea typeface="Cambria" panose="02040503050406030204" pitchFamily="18" charset="0"/>
              </a:rPr>
              <a:t>archetype): </a:t>
            </a:r>
            <a:r>
              <a:rPr lang="el-GR" sz="2000" dirty="0">
                <a:latin typeface="Cambria" panose="02040503050406030204" pitchFamily="18" charset="0"/>
                <a:ea typeface="Cambria" panose="02040503050406030204" pitchFamily="18" charset="0"/>
              </a:rPr>
              <a:t>το τελευταίο τεκμήριο/μαρτυρία/πηγή από την οποία κατάγονται όλες οι πηγές που έχουν επιζήσει.</a:t>
            </a:r>
          </a:p>
          <a:p>
            <a:pPr marL="0" indent="0" algn="just">
              <a:spcBef>
                <a:spcPts val="600"/>
              </a:spcBef>
            </a:pPr>
            <a:r>
              <a:rPr lang="el-GR" sz="2000" dirty="0" err="1">
                <a:latin typeface="Cambria" panose="02040503050406030204" pitchFamily="18" charset="0"/>
                <a:ea typeface="Cambria" panose="02040503050406030204" pitchFamily="18" charset="0"/>
              </a:rPr>
              <a:t>Υποαρχέτυπα</a:t>
            </a:r>
            <a:r>
              <a:rPr lang="el-GR"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hyparchetypes</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αρχέτυπα από τα οποία κατάγονται μερικά μόνο από τα μεταγενέστερα τεκμήρια.</a:t>
            </a:r>
          </a:p>
          <a:p>
            <a:pPr marL="0" indent="0" algn="just">
              <a:spcBef>
                <a:spcPts val="600"/>
              </a:spcBef>
            </a:pPr>
            <a:r>
              <a:rPr lang="el-GR" sz="2000" dirty="0">
                <a:latin typeface="Cambria" panose="02040503050406030204" pitchFamily="18" charset="0"/>
                <a:ea typeface="Cambria" panose="02040503050406030204" pitchFamily="18" charset="0"/>
              </a:rPr>
              <a:t>Αλλοιώσεις «αβρότητας» </a:t>
            </a:r>
            <a:r>
              <a:rPr lang="en-US" sz="2000" dirty="0">
                <a:latin typeface="Cambria" panose="02040503050406030204" pitchFamily="18" charset="0"/>
                <a:ea typeface="Cambria" panose="02040503050406030204" pitchFamily="18" charset="0"/>
              </a:rPr>
              <a:t>(courtesy accidentals): </a:t>
            </a:r>
            <a:r>
              <a:rPr lang="el-GR" sz="2000" dirty="0">
                <a:latin typeface="Cambria" panose="02040503050406030204" pitchFamily="18" charset="0"/>
                <a:ea typeface="Cambria" panose="02040503050406030204" pitchFamily="18" charset="0"/>
              </a:rPr>
              <a:t>αλλοιώσεις που δεν είναι απαραίτητες αλλά διευκολύνουν την ανάγνωση του κειμένου.</a:t>
            </a:r>
            <a:endParaRPr lang="en-US" sz="2000" dirty="0">
              <a:latin typeface="Cambria" panose="02040503050406030204" pitchFamily="18" charset="0"/>
              <a:ea typeface="Cambria" panose="02040503050406030204" pitchFamily="18" charset="0"/>
            </a:endParaRPr>
          </a:p>
          <a:p>
            <a:pPr marL="0" indent="0" algn="just">
              <a:spcBef>
                <a:spcPts val="600"/>
              </a:spcBef>
            </a:pPr>
            <a:endParaRPr lang="el-GR" sz="2000" dirty="0">
              <a:latin typeface="Cambria" panose="02040503050406030204" pitchFamily="18" charset="0"/>
              <a:ea typeface="Cambria" panose="02040503050406030204" pitchFamily="18" charset="0"/>
            </a:endParaRPr>
          </a:p>
          <a:p>
            <a:endParaRPr lang="el-GR" dirty="0"/>
          </a:p>
        </p:txBody>
      </p:sp>
    </p:spTree>
    <p:extLst>
      <p:ext uri="{BB962C8B-B14F-4D97-AF65-F5344CB8AC3E}">
        <p14:creationId xmlns:p14="http://schemas.microsoft.com/office/powerpoint/2010/main" val="2757279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EAA026-CF5D-4B77-A3DE-23797AABBAC8}"/>
              </a:ext>
            </a:extLst>
          </p:cNvPr>
          <p:cNvSpPr>
            <a:spLocks noGrp="1"/>
          </p:cNvSpPr>
          <p:nvPr>
            <p:ph type="title"/>
          </p:nvPr>
        </p:nvSpPr>
        <p:spPr>
          <a:xfrm>
            <a:off x="278296" y="306333"/>
            <a:ext cx="11635408" cy="640445"/>
          </a:xfrm>
        </p:spPr>
        <p:txBody>
          <a:bodyPr/>
          <a:lstStyle/>
          <a:p>
            <a:pPr algn="ctr"/>
            <a:r>
              <a:rPr lang="el-GR" sz="3600" b="1" dirty="0">
                <a:latin typeface="Cambria" panose="02040503050406030204" pitchFamily="18" charset="0"/>
                <a:ea typeface="Cambria" panose="02040503050406030204" pitchFamily="18" charset="0"/>
              </a:rPr>
              <a:t>ΟΡΙΣΜΟΙ (συνέχεια)</a:t>
            </a:r>
            <a:r>
              <a:rPr lang="en-US" sz="3600" b="1" dirty="0">
                <a:latin typeface="Cambria" panose="02040503050406030204" pitchFamily="18" charset="0"/>
                <a:ea typeface="Cambria" panose="02040503050406030204" pitchFamily="18" charset="0"/>
              </a:rPr>
              <a:t>:</a:t>
            </a:r>
            <a:endParaRPr lang="el-GR" dirty="0"/>
          </a:p>
        </p:txBody>
      </p:sp>
      <p:sp>
        <p:nvSpPr>
          <p:cNvPr id="3" name="Θέση περιεχομένου 2">
            <a:extLst>
              <a:ext uri="{FF2B5EF4-FFF2-40B4-BE49-F238E27FC236}">
                <a16:creationId xmlns:a16="http://schemas.microsoft.com/office/drawing/2014/main" id="{F4AC0AD6-8654-4165-8841-DBC5A6086790}"/>
              </a:ext>
            </a:extLst>
          </p:cNvPr>
          <p:cNvSpPr>
            <a:spLocks noGrp="1"/>
          </p:cNvSpPr>
          <p:nvPr>
            <p:ph idx="1"/>
          </p:nvPr>
        </p:nvSpPr>
        <p:spPr>
          <a:xfrm>
            <a:off x="278296" y="1179443"/>
            <a:ext cx="11635408" cy="5208105"/>
          </a:xfrm>
        </p:spPr>
        <p:txBody>
          <a:bodyPr/>
          <a:lstStyle/>
          <a:p>
            <a:pPr marL="0" indent="0" algn="just">
              <a:spcBef>
                <a:spcPts val="600"/>
              </a:spcBef>
            </a:pPr>
            <a:r>
              <a:rPr lang="el-GR" dirty="0">
                <a:latin typeface="Cambria" panose="02040503050406030204" pitchFamily="18" charset="0"/>
                <a:ea typeface="Cambria" panose="02040503050406030204" pitchFamily="18" charset="0"/>
              </a:rPr>
              <a:t>Κώδικας</a:t>
            </a:r>
            <a:r>
              <a:rPr lang="en-US" dirty="0">
                <a:latin typeface="Cambria" panose="02040503050406030204" pitchFamily="18" charset="0"/>
                <a:ea typeface="Cambria" panose="02040503050406030204" pitchFamily="18" charset="0"/>
              </a:rPr>
              <a:t>/</a:t>
            </a:r>
            <a:r>
              <a:rPr lang="el-GR" dirty="0">
                <a:latin typeface="Cambria" panose="02040503050406030204" pitchFamily="18" charset="0"/>
                <a:ea typeface="Cambria" panose="02040503050406030204" pitchFamily="18" charset="0"/>
              </a:rPr>
              <a:t>τόμος</a:t>
            </a:r>
            <a:r>
              <a:rPr lang="en-US" sz="1800" dirty="0">
                <a:latin typeface="Cambria" panose="02040503050406030204" pitchFamily="18" charset="0"/>
                <a:ea typeface="Cambria" panose="02040503050406030204" pitchFamily="18" charset="0"/>
              </a:rPr>
              <a:t> (codex): </a:t>
            </a:r>
            <a:r>
              <a:rPr lang="el-GR" dirty="0">
                <a:latin typeface="Cambria" panose="02040503050406030204" pitchFamily="18" charset="0"/>
                <a:ea typeface="Cambria" panose="02040503050406030204" pitchFamily="18" charset="0"/>
              </a:rPr>
              <a:t>βιβ</a:t>
            </a:r>
            <a:r>
              <a:rPr lang="el-GR" sz="1800" dirty="0">
                <a:latin typeface="Cambria" panose="02040503050406030204" pitchFamily="18" charset="0"/>
                <a:ea typeface="Cambria" panose="02040503050406030204" pitchFamily="18" charset="0"/>
              </a:rPr>
              <a:t>λιοδετημένη πηγή (κυρίως για χειρόγραφα βιβλία Μεσαίωνα και Αναγέννησης)</a:t>
            </a:r>
          </a:p>
          <a:p>
            <a:pPr marL="0" indent="0" algn="just">
              <a:spcBef>
                <a:spcPts val="600"/>
              </a:spcBef>
            </a:pPr>
            <a:r>
              <a:rPr lang="el-GR" sz="1800" dirty="0">
                <a:latin typeface="Cambria" panose="02040503050406030204" pitchFamily="18" charset="0"/>
                <a:ea typeface="Cambria" panose="02040503050406030204" pitchFamily="18" charset="0"/>
              </a:rPr>
              <a:t>Πάπυρος/ρολό (</a:t>
            </a:r>
            <a:r>
              <a:rPr lang="en-US" sz="1800" dirty="0">
                <a:latin typeface="Cambria" panose="02040503050406030204" pitchFamily="18" charset="0"/>
                <a:ea typeface="Cambria" panose="02040503050406030204" pitchFamily="18" charset="0"/>
              </a:rPr>
              <a:t>scroll): </a:t>
            </a:r>
            <a:r>
              <a:rPr lang="el-GR" sz="1800" dirty="0">
                <a:latin typeface="Cambria" panose="02040503050406030204" pitchFamily="18" charset="0"/>
                <a:ea typeface="Cambria" panose="02040503050406030204" pitchFamily="18" charset="0"/>
              </a:rPr>
              <a:t>μη δεμένα χειρόγραφα</a:t>
            </a:r>
          </a:p>
          <a:p>
            <a:pPr marL="0" indent="0" algn="just">
              <a:spcBef>
                <a:spcPts val="600"/>
              </a:spcBef>
            </a:pPr>
            <a:r>
              <a:rPr lang="el-GR" sz="1800" dirty="0">
                <a:latin typeface="Cambria" panose="02040503050406030204" pitchFamily="18" charset="0"/>
                <a:ea typeface="Cambria" panose="02040503050406030204" pitchFamily="18" charset="0"/>
              </a:rPr>
              <a:t>Περγαμηνή (</a:t>
            </a:r>
            <a:r>
              <a:rPr lang="en-US" sz="1800" dirty="0">
                <a:latin typeface="Cambria" panose="02040503050406030204" pitchFamily="18" charset="0"/>
                <a:ea typeface="Cambria" panose="02040503050406030204" pitchFamily="18" charset="0"/>
              </a:rPr>
              <a:t>parchment): </a:t>
            </a:r>
            <a:r>
              <a:rPr lang="el-GR" sz="1800" dirty="0">
                <a:latin typeface="Cambria" panose="02040503050406030204" pitchFamily="18" charset="0"/>
                <a:ea typeface="Cambria" panose="02040503050406030204" pitchFamily="18" charset="0"/>
              </a:rPr>
              <a:t>δερμάτινο υλικό καταγραφής (περ. ως το 1400)</a:t>
            </a:r>
          </a:p>
          <a:p>
            <a:pPr marL="0" indent="0" algn="just">
              <a:spcBef>
                <a:spcPts val="600"/>
              </a:spcBef>
            </a:pPr>
            <a:r>
              <a:rPr lang="el-GR" sz="1800" dirty="0">
                <a:latin typeface="Cambria" panose="02040503050406030204" pitchFamily="18" charset="0"/>
                <a:ea typeface="Cambria" panose="02040503050406030204" pitchFamily="18" charset="0"/>
              </a:rPr>
              <a:t>Χαρτί με τυπωμένα πεντάγραμμα (</a:t>
            </a:r>
            <a:r>
              <a:rPr lang="en-US" sz="1800" dirty="0">
                <a:latin typeface="Cambria" panose="02040503050406030204" pitchFamily="18" charset="0"/>
                <a:ea typeface="Cambria" panose="02040503050406030204" pitchFamily="18" charset="0"/>
              </a:rPr>
              <a:t>manuscript paper): </a:t>
            </a:r>
            <a:r>
              <a:rPr lang="el-GR" sz="1800" dirty="0">
                <a:latin typeface="Cambria" panose="02040503050406030204" pitchFamily="18" charset="0"/>
                <a:ea typeface="Cambria" panose="02040503050406030204" pitchFamily="18" charset="0"/>
              </a:rPr>
              <a:t>ξεκίνησε περ. 1550, καθιερώθηκε περ. 1800.</a:t>
            </a:r>
          </a:p>
          <a:p>
            <a:pPr marL="0" indent="0" algn="just">
              <a:spcBef>
                <a:spcPts val="600"/>
              </a:spcBef>
            </a:pPr>
            <a:r>
              <a:rPr lang="el-GR" dirty="0">
                <a:latin typeface="Cambria" panose="02040503050406030204" pitchFamily="18" charset="0"/>
                <a:ea typeface="Cambria" panose="02040503050406030204" pitchFamily="18" charset="0"/>
              </a:rPr>
              <a:t>Αρίθμηση φύλλων (</a:t>
            </a:r>
            <a:r>
              <a:rPr lang="en-US" dirty="0">
                <a:latin typeface="Cambria" panose="02040503050406030204" pitchFamily="18" charset="0"/>
                <a:ea typeface="Cambria" panose="02040503050406030204" pitchFamily="18" charset="0"/>
              </a:rPr>
              <a:t>foliation): / </a:t>
            </a:r>
            <a:r>
              <a:rPr lang="el-GR" dirty="0">
                <a:latin typeface="Cambria" panose="02040503050406030204" pitchFamily="18" charset="0"/>
                <a:ea typeface="Cambria" panose="02040503050406030204" pitchFamily="18" charset="0"/>
              </a:rPr>
              <a:t>αρίθμηση σελίδων (</a:t>
            </a:r>
            <a:r>
              <a:rPr lang="en-US" dirty="0">
                <a:latin typeface="Cambria" panose="02040503050406030204" pitchFamily="18" charset="0"/>
                <a:ea typeface="Cambria" panose="02040503050406030204" pitchFamily="18" charset="0"/>
              </a:rPr>
              <a:t>pagination). 1 folio= </a:t>
            </a:r>
            <a:r>
              <a:rPr lang="el-GR" dirty="0">
                <a:latin typeface="Cambria" panose="02040503050406030204" pitchFamily="18" charset="0"/>
                <a:ea typeface="Cambria" panose="02040503050406030204" pitchFamily="18" charset="0"/>
              </a:rPr>
              <a:t>2 σελίδες.</a:t>
            </a:r>
            <a:endParaRPr lang="en-US" dirty="0">
              <a:latin typeface="Cambria" panose="02040503050406030204" pitchFamily="18" charset="0"/>
              <a:ea typeface="Cambria" panose="02040503050406030204" pitchFamily="18" charset="0"/>
            </a:endParaRPr>
          </a:p>
          <a:p>
            <a:pPr marL="0" indent="0" algn="just">
              <a:spcBef>
                <a:spcPts val="600"/>
              </a:spcBef>
            </a:pPr>
            <a:r>
              <a:rPr lang="el-GR" sz="1800" dirty="0">
                <a:latin typeface="Cambria" panose="02040503050406030204" pitchFamily="18" charset="0"/>
                <a:ea typeface="Cambria" panose="02040503050406030204" pitchFamily="18" charset="0"/>
              </a:rPr>
              <a:t>Μπροστινή σελίδα=</a:t>
            </a:r>
            <a:r>
              <a:rPr lang="en-US" sz="1800" dirty="0">
                <a:latin typeface="Cambria" panose="02040503050406030204" pitchFamily="18" charset="0"/>
                <a:ea typeface="Cambria" panose="02040503050406030204" pitchFamily="18" charset="0"/>
              </a:rPr>
              <a:t>recto (r.) / </a:t>
            </a:r>
            <a:r>
              <a:rPr lang="el-GR" sz="1800" dirty="0">
                <a:latin typeface="Cambria" panose="02040503050406030204" pitchFamily="18" charset="0"/>
                <a:ea typeface="Cambria" panose="02040503050406030204" pitchFamily="18" charset="0"/>
              </a:rPr>
              <a:t>πίσω σελίδα=</a:t>
            </a:r>
            <a:r>
              <a:rPr lang="en-US" sz="1800" dirty="0">
                <a:latin typeface="Cambria" panose="02040503050406030204" pitchFamily="18" charset="0"/>
                <a:ea typeface="Cambria" panose="02040503050406030204" pitchFamily="18" charset="0"/>
              </a:rPr>
              <a:t>verso (v.)</a:t>
            </a:r>
          </a:p>
          <a:p>
            <a:pPr marL="0" indent="0" algn="just">
              <a:spcBef>
                <a:spcPts val="600"/>
              </a:spcBef>
            </a:pPr>
            <a:r>
              <a:rPr lang="el-GR" sz="1800" dirty="0">
                <a:latin typeface="Cambria" panose="02040503050406030204" pitchFamily="18" charset="0"/>
                <a:ea typeface="Cambria" panose="02040503050406030204" pitchFamily="18" charset="0"/>
              </a:rPr>
              <a:t>Όταν υπάρχουν στήλες, αυτές αριθμούνται με μικρά ελληνικά γράμματα.</a:t>
            </a:r>
          </a:p>
          <a:p>
            <a:pPr marL="0" indent="0" algn="just">
              <a:spcBef>
                <a:spcPts val="600"/>
              </a:spcBef>
            </a:pPr>
            <a:r>
              <a:rPr lang="en-US" sz="1800" dirty="0">
                <a:latin typeface="Cambria" panose="02040503050406030204" pitchFamily="18" charset="0"/>
                <a:ea typeface="Cambria" panose="02040503050406030204" pitchFamily="18" charset="0"/>
              </a:rPr>
              <a:t>Custos/catchword=</a:t>
            </a:r>
            <a:r>
              <a:rPr lang="el-GR" sz="1800" dirty="0">
                <a:latin typeface="Cambria" panose="02040503050406030204" pitchFamily="18" charset="0"/>
                <a:ea typeface="Cambria" panose="02040503050406030204" pitchFamily="18" charset="0"/>
              </a:rPr>
              <a:t>λέξη (για κείμενα) ή νότα (για παρτιτούρες) που εμφανίζεται στο τέλος της σελίδας για να προετοιμάσει για την επόμενη σελίδα.</a:t>
            </a:r>
          </a:p>
          <a:p>
            <a:pPr marL="0" indent="0" algn="just">
              <a:spcBef>
                <a:spcPts val="600"/>
              </a:spcBef>
            </a:pPr>
            <a:r>
              <a:rPr lang="el-GR" dirty="0">
                <a:latin typeface="Cambria" panose="02040503050406030204" pitchFamily="18" charset="0"/>
                <a:ea typeface="Cambria" panose="02040503050406030204" pitchFamily="18" charset="0"/>
              </a:rPr>
              <a:t>Λίβελλοι (</a:t>
            </a:r>
            <a:r>
              <a:rPr lang="en-US" dirty="0" err="1">
                <a:latin typeface="Cambria" panose="02040503050406030204" pitchFamily="18" charset="0"/>
                <a:ea typeface="Cambria" panose="02040503050406030204" pitchFamily="18" charset="0"/>
              </a:rPr>
              <a:t>libelli</a:t>
            </a:r>
            <a:r>
              <a:rPr lang="en-US" dirty="0">
                <a:latin typeface="Cambria" panose="02040503050406030204" pitchFamily="18" charset="0"/>
                <a:ea typeface="Cambria" panose="02040503050406030204" pitchFamily="18" charset="0"/>
              </a:rPr>
              <a:t>): </a:t>
            </a:r>
            <a:r>
              <a:rPr lang="el-GR" dirty="0">
                <a:latin typeface="Cambria" panose="02040503050406030204" pitchFamily="18" charset="0"/>
                <a:ea typeface="Cambria" panose="02040503050406030204" pitchFamily="18" charset="0"/>
              </a:rPr>
              <a:t>συνάθροιση πολλών διαφορετικών ενοτήτων κειμένων ή μουσικής, συνήθως μικρών διαστάσεων, δεμένα μαζί.</a:t>
            </a:r>
            <a:endParaRPr lang="en-US" dirty="0">
              <a:latin typeface="Cambria" panose="02040503050406030204" pitchFamily="18" charset="0"/>
              <a:ea typeface="Cambria" panose="02040503050406030204" pitchFamily="18" charset="0"/>
            </a:endParaRPr>
          </a:p>
          <a:p>
            <a:pPr marL="0" indent="0" algn="just">
              <a:spcBef>
                <a:spcPts val="600"/>
              </a:spcBef>
            </a:pPr>
            <a:r>
              <a:rPr lang="el-GR" dirty="0">
                <a:latin typeface="Cambria" panose="02040503050406030204" pitchFamily="18" charset="0"/>
                <a:ea typeface="Cambria" panose="02040503050406030204" pitchFamily="18" charset="0"/>
              </a:rPr>
              <a:t>Υδατόσημο=</a:t>
            </a:r>
            <a:r>
              <a:rPr lang="en-US" dirty="0">
                <a:latin typeface="Cambria" panose="02040503050406030204" pitchFamily="18" charset="0"/>
                <a:ea typeface="Cambria" panose="02040503050406030204" pitchFamily="18" charset="0"/>
              </a:rPr>
              <a:t>watermark</a:t>
            </a:r>
          </a:p>
          <a:p>
            <a:pPr marL="0" indent="0" algn="just">
              <a:spcBef>
                <a:spcPts val="600"/>
              </a:spcBef>
              <a:buNone/>
            </a:pPr>
            <a:r>
              <a:rPr lang="el-GR" dirty="0">
                <a:latin typeface="Cambria" panose="02040503050406030204" pitchFamily="18" charset="0"/>
                <a:ea typeface="Cambria" panose="02040503050406030204" pitchFamily="18" charset="0"/>
              </a:rPr>
              <a:t>Σημείωση</a:t>
            </a:r>
            <a:r>
              <a:rPr lang="en-US" dirty="0">
                <a:latin typeface="Cambria" panose="02040503050406030204" pitchFamily="18" charset="0"/>
                <a:ea typeface="Cambria" panose="02040503050406030204" pitchFamily="18" charset="0"/>
              </a:rPr>
              <a:t>: </a:t>
            </a:r>
            <a:r>
              <a:rPr lang="el-GR" dirty="0">
                <a:latin typeface="Cambria" panose="02040503050406030204" pitchFamily="18" charset="0"/>
                <a:ea typeface="Cambria" panose="02040503050406030204" pitchFamily="18" charset="0"/>
              </a:rPr>
              <a:t>Ο αριθμός πλάκας (</a:t>
            </a:r>
            <a:r>
              <a:rPr lang="en-US" dirty="0">
                <a:latin typeface="Cambria" panose="02040503050406030204" pitchFamily="18" charset="0"/>
                <a:ea typeface="Cambria" panose="02040503050406030204" pitchFamily="18" charset="0"/>
              </a:rPr>
              <a:t>Plate no.) </a:t>
            </a:r>
            <a:r>
              <a:rPr lang="el-GR" dirty="0">
                <a:latin typeface="Cambria" panose="02040503050406030204" pitchFamily="18" charset="0"/>
                <a:ea typeface="Cambria" panose="02040503050406030204" pitchFamily="18" charset="0"/>
              </a:rPr>
              <a:t>δεν ταυτίζεται με τον αριθμό έκδοσης (</a:t>
            </a:r>
            <a:r>
              <a:rPr lang="en-US" dirty="0">
                <a:latin typeface="Cambria" panose="02040503050406030204" pitchFamily="18" charset="0"/>
                <a:ea typeface="Cambria" panose="02040503050406030204" pitchFamily="18" charset="0"/>
              </a:rPr>
              <a:t>publisher’s no.), </a:t>
            </a:r>
            <a:r>
              <a:rPr lang="el-GR" dirty="0">
                <a:latin typeface="Cambria" panose="02040503050406030204" pitchFamily="18" charset="0"/>
                <a:ea typeface="Cambria" panose="02040503050406030204" pitchFamily="18" charset="0"/>
              </a:rPr>
              <a:t>ούτε οι αριθμοί έκδοσης ακολουθούν πάντοτε αυστηρή χρονολογική σειρά.</a:t>
            </a:r>
            <a:endParaRPr lang="en-US" dirty="0">
              <a:latin typeface="Cambria" panose="02040503050406030204" pitchFamily="18" charset="0"/>
              <a:ea typeface="Cambria" panose="02040503050406030204" pitchFamily="18" charset="0"/>
            </a:endParaRPr>
          </a:p>
          <a:p>
            <a:pPr marL="0" indent="0" algn="just">
              <a:spcBef>
                <a:spcPts val="600"/>
              </a:spcBef>
              <a:buNone/>
            </a:pPr>
            <a:r>
              <a:rPr lang="el-GR" dirty="0">
                <a:latin typeface="Cambria" panose="02040503050406030204" pitchFamily="18" charset="0"/>
                <a:ea typeface="Cambria" panose="02040503050406030204" pitchFamily="18" charset="0"/>
              </a:rPr>
              <a:t>Προσοχή στις αλλαγές γραμματοσειράς, γραφικού χαρακτήρα, χρώματος μελάνης, εικόνων.</a:t>
            </a:r>
          </a:p>
          <a:p>
            <a:pPr marL="0" indent="0" algn="just">
              <a:spcBef>
                <a:spcPts val="600"/>
              </a:spcBef>
              <a:buNone/>
            </a:pPr>
            <a:endParaRPr lang="el-GR" dirty="0">
              <a:latin typeface="Cambria" panose="02040503050406030204" pitchFamily="18" charset="0"/>
              <a:ea typeface="Cambria" panose="02040503050406030204" pitchFamily="18" charset="0"/>
            </a:endParaRPr>
          </a:p>
          <a:p>
            <a:pPr marL="0" indent="0" algn="just">
              <a:spcBef>
                <a:spcPts val="600"/>
              </a:spcBef>
            </a:pPr>
            <a:endParaRPr lang="el-GR" sz="1800" dirty="0">
              <a:latin typeface="Cambria" panose="02040503050406030204" pitchFamily="18" charset="0"/>
              <a:ea typeface="Cambria" panose="02040503050406030204" pitchFamily="18" charset="0"/>
            </a:endParaRPr>
          </a:p>
          <a:p>
            <a:pPr marL="0" indent="0" algn="just">
              <a:spcBef>
                <a:spcPts val="600"/>
              </a:spcBef>
            </a:pPr>
            <a:endParaRPr lang="el-GR" sz="1800" dirty="0">
              <a:latin typeface="Cambria" panose="02040503050406030204" pitchFamily="18" charset="0"/>
              <a:ea typeface="Cambria" panose="02040503050406030204" pitchFamily="18" charset="0"/>
            </a:endParaRPr>
          </a:p>
          <a:p>
            <a:endParaRPr lang="el-GR" dirty="0"/>
          </a:p>
        </p:txBody>
      </p:sp>
    </p:spTree>
    <p:extLst>
      <p:ext uri="{BB962C8B-B14F-4D97-AF65-F5344CB8AC3E}">
        <p14:creationId xmlns:p14="http://schemas.microsoft.com/office/powerpoint/2010/main" val="675198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 Θέση περιεχομένου">
            <a:extLst>
              <a:ext uri="{FF2B5EF4-FFF2-40B4-BE49-F238E27FC236}">
                <a16:creationId xmlns:a16="http://schemas.microsoft.com/office/drawing/2014/main" id="{B4CB84A9-11B8-4020-996B-3CD2588D0433}"/>
              </a:ext>
            </a:extLst>
          </p:cNvPr>
          <p:cNvSpPr>
            <a:spLocks noGrp="1"/>
          </p:cNvSpPr>
          <p:nvPr>
            <p:ph idx="1"/>
          </p:nvPr>
        </p:nvSpPr>
        <p:spPr>
          <a:xfrm>
            <a:off x="478302" y="506437"/>
            <a:ext cx="11366695" cy="5964701"/>
          </a:xfrm>
        </p:spPr>
        <p:txBody>
          <a:bodyPr>
            <a:noAutofit/>
          </a:bodyPr>
          <a:lstStyle/>
          <a:p>
            <a:pPr marL="0" indent="0" algn="just">
              <a:lnSpc>
                <a:spcPts val="2500"/>
              </a:lnSpc>
              <a:spcBef>
                <a:spcPts val="600"/>
              </a:spcBef>
              <a:buNone/>
              <a:defRPr/>
            </a:pPr>
            <a:r>
              <a:rPr lang="el-GR" altLang="en-US" sz="2000" dirty="0">
                <a:latin typeface="Cambria" panose="02040503050406030204" pitchFamily="18" charset="0"/>
                <a:ea typeface="Cambria" panose="02040503050406030204" pitchFamily="18" charset="0"/>
              </a:rPr>
              <a:t>Η παραδοχή ότι η διαδικασία επιμέλειας έκδοσης είναι μια κριτική, ερμηνευτική διαδικασία, σημαίνει ότι ακόμα και κάτω από ακριβώς τις ίδιες συνθήκες</a:t>
            </a:r>
            <a:r>
              <a:rPr lang="en-US" altLang="en-US" sz="2000" dirty="0">
                <a:latin typeface="Cambria" panose="02040503050406030204" pitchFamily="18" charset="0"/>
                <a:ea typeface="Cambria" panose="02040503050406030204" pitchFamily="18" charset="0"/>
              </a:rPr>
              <a:t>,</a:t>
            </a:r>
            <a:r>
              <a:rPr lang="el-GR" altLang="en-US" sz="2000" dirty="0">
                <a:latin typeface="Cambria" panose="02040503050406030204" pitchFamily="18" charset="0"/>
                <a:ea typeface="Cambria" panose="02040503050406030204" pitchFamily="18" charset="0"/>
              </a:rPr>
              <a:t> δύο εκδότες δεν θα επεξεργαστούν με ακριβώς τον ίδιο τρόπο τις πηγές τους. Παρόλο που η εκδοτική διαδικασία «αντικειμενοποιεί» το έργο, κάθε νέα διαδικασία οδηγεί σε νέα αποτελέσματα. Το ίδιο ακριβώς (και μάλιστα σε μεγαλύτερο βαθμό) συμβαίνει με τη μουσική εκτέλεση. Από τη στιγμή που άρχισαν οι ηχογραφήσεις της μουσικής, η μουσική εκτέλεση άρχισε να αποκτά τις ιδιότητες της τυπωτικής διαδικασίας</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και οι δύο πλέον συντελούν στην καθήλωση ή στερέωση της μουσικής σε μια συγκεκριμένη κατάσταση, είτε ηχητική είτε οπτική.</a:t>
            </a:r>
          </a:p>
          <a:p>
            <a:pPr marL="0" indent="0" algn="just">
              <a:lnSpc>
                <a:spcPts val="2500"/>
              </a:lnSpc>
              <a:spcBef>
                <a:spcPts val="600"/>
              </a:spcBef>
              <a:buNone/>
              <a:defRPr/>
            </a:pPr>
            <a:r>
              <a:rPr lang="el-GR" altLang="en-US" sz="2000" dirty="0">
                <a:latin typeface="Cambria" panose="02040503050406030204" pitchFamily="18" charset="0"/>
                <a:ea typeface="Cambria" panose="02040503050406030204" pitchFamily="18" charset="0"/>
              </a:rPr>
              <a:t>Η διαδικασία έκδοσης ξεκινά από ένα κείμενο και καταλήγει σε ένα νέο. Σημαντικό είναι να υπάρχει αιτιολόγηση για κάθε παρέμβαση (αφαίρεση ή προσθήκη) και αυτή να ακολουθεί μια λογική συνέπεια και σκοπιμότητα. Σημαντικό επίσης είναι, οι αλλαγές να είναι αποτέλεσμα συνειδητής έρευνας και κρίσης και να συμβαδίζουν με την αισθητική του επιμελητή, του μαθητή και, εν τέλει, του ακροατή.</a:t>
            </a:r>
          </a:p>
          <a:p>
            <a:pPr marL="0" indent="0" algn="just">
              <a:lnSpc>
                <a:spcPts val="2500"/>
              </a:lnSpc>
              <a:spcBef>
                <a:spcPts val="600"/>
              </a:spcBef>
              <a:buNone/>
              <a:defRPr/>
            </a:pPr>
            <a:r>
              <a:rPr lang="el-GR" altLang="en-US" sz="2000" dirty="0">
                <a:latin typeface="Cambria" panose="02040503050406030204" pitchFamily="18" charset="0"/>
                <a:ea typeface="Cambria" panose="02040503050406030204" pitchFamily="18" charset="0"/>
              </a:rPr>
              <a:t>Προσοχή στην «διόρθωση» του κειμένου.</a:t>
            </a:r>
          </a:p>
          <a:p>
            <a:pPr marL="0" indent="0" algn="just">
              <a:lnSpc>
                <a:spcPts val="2500"/>
              </a:lnSpc>
              <a:spcBef>
                <a:spcPct val="0"/>
              </a:spcBef>
              <a:buNone/>
              <a:defRPr/>
            </a:pPr>
            <a:endParaRPr lang="el-GR" altLang="en-US" sz="2000" b="1" dirty="0">
              <a:latin typeface="Cambria" panose="02040503050406030204" pitchFamily="18" charset="0"/>
              <a:ea typeface="Cambria" panose="020405030504060302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a:extLst>
              <a:ext uri="{FF2B5EF4-FFF2-40B4-BE49-F238E27FC236}">
                <a16:creationId xmlns:a16="http://schemas.microsoft.com/office/drawing/2014/main" id="{A0A606C1-D610-46EE-8551-5FD3DDD0ABEB}"/>
              </a:ext>
            </a:extLst>
          </p:cNvPr>
          <p:cNvSpPr>
            <a:spLocks noGrp="1"/>
          </p:cNvSpPr>
          <p:nvPr>
            <p:ph type="title"/>
          </p:nvPr>
        </p:nvSpPr>
        <p:spPr>
          <a:xfrm>
            <a:off x="1981200" y="274639"/>
            <a:ext cx="8229600" cy="922337"/>
          </a:xfrm>
        </p:spPr>
        <p:txBody>
          <a:bodyPr rtlCol="0">
            <a:noAutofit/>
          </a:bodyPr>
          <a:lstStyle/>
          <a:p>
            <a:pPr marL="179388">
              <a:defRPr/>
            </a:pPr>
            <a:br>
              <a:rPr lang="el-GR" altLang="en-US" sz="2000">
                <a:latin typeface="Cambria" panose="02040503050406030204" pitchFamily="18" charset="0"/>
                <a:ea typeface="Cambria" panose="02040503050406030204" pitchFamily="18" charset="0"/>
              </a:rPr>
            </a:br>
            <a:br>
              <a:rPr lang="el-GR" altLang="en-US" sz="2000">
                <a:solidFill>
                  <a:schemeClr val="tx1"/>
                </a:solidFill>
                <a:latin typeface="Cambria" panose="02040503050406030204" pitchFamily="18" charset="0"/>
                <a:ea typeface="Cambria" panose="02040503050406030204" pitchFamily="18" charset="0"/>
              </a:rPr>
            </a:br>
            <a:endParaRPr lang="el-GR" altLang="en-US" sz="2000">
              <a:latin typeface="Cambria" panose="02040503050406030204" pitchFamily="18" charset="0"/>
              <a:ea typeface="Cambria" panose="02040503050406030204" pitchFamily="18" charset="0"/>
            </a:endParaRPr>
          </a:p>
        </p:txBody>
      </p:sp>
      <p:sp>
        <p:nvSpPr>
          <p:cNvPr id="8195" name="2 - Θέση περιεχομένου">
            <a:extLst>
              <a:ext uri="{FF2B5EF4-FFF2-40B4-BE49-F238E27FC236}">
                <a16:creationId xmlns:a16="http://schemas.microsoft.com/office/drawing/2014/main" id="{753226BC-4958-4F30-80BD-F66A97A31877}"/>
              </a:ext>
            </a:extLst>
          </p:cNvPr>
          <p:cNvSpPr>
            <a:spLocks noGrp="1"/>
          </p:cNvSpPr>
          <p:nvPr>
            <p:ph idx="1"/>
          </p:nvPr>
        </p:nvSpPr>
        <p:spPr>
          <a:xfrm>
            <a:off x="436098" y="476250"/>
            <a:ext cx="11521440" cy="5899383"/>
          </a:xfrm>
        </p:spPr>
        <p:txBody>
          <a:bodyPr>
            <a:normAutofit/>
          </a:bodyPr>
          <a:lstStyle/>
          <a:p>
            <a:pPr marL="0" indent="0" algn="ctr">
              <a:lnSpc>
                <a:spcPts val="2500"/>
              </a:lnSpc>
              <a:spcBef>
                <a:spcPct val="0"/>
              </a:spcBef>
              <a:buNone/>
              <a:defRPr/>
            </a:pPr>
            <a:r>
              <a:rPr lang="el-GR" altLang="en-US" sz="2800" b="1" dirty="0">
                <a:latin typeface="Cambria" panose="02040503050406030204" pitchFamily="18" charset="0"/>
                <a:ea typeface="Cambria" panose="02040503050406030204" pitchFamily="18" charset="0"/>
              </a:rPr>
              <a:t>ΤΥΠΟΙ ΕΚΔΟΣΕΩΝ</a:t>
            </a:r>
          </a:p>
          <a:p>
            <a:pPr marL="0" indent="0" algn="ctr">
              <a:lnSpc>
                <a:spcPts val="2500"/>
              </a:lnSpc>
              <a:spcBef>
                <a:spcPct val="0"/>
              </a:spcBef>
              <a:buNone/>
              <a:defRPr/>
            </a:pPr>
            <a:endParaRPr lang="el-GR" altLang="en-US" sz="2000" dirty="0">
              <a:latin typeface="Cambria" panose="02040503050406030204" pitchFamily="18" charset="0"/>
              <a:ea typeface="Cambria" panose="02040503050406030204" pitchFamily="18" charset="0"/>
            </a:endParaRPr>
          </a:p>
          <a:p>
            <a:pPr marL="0" indent="0" algn="just">
              <a:lnSpc>
                <a:spcPts val="2500"/>
              </a:lnSpc>
              <a:spcBef>
                <a:spcPct val="0"/>
              </a:spcBef>
              <a:buNone/>
              <a:defRPr/>
            </a:pPr>
            <a:r>
              <a:rPr lang="el-GR" altLang="en-US" sz="2000" b="1" u="sng" dirty="0">
                <a:latin typeface="Cambria" panose="02040503050406030204" pitchFamily="18" charset="0"/>
                <a:ea typeface="Cambria" panose="02040503050406030204" pitchFamily="18" charset="0"/>
              </a:rPr>
              <a:t>ΕΚΤΕΛΕΣΤΙΚΕΣ ή ΕΡΜΗΝΕΥΤΙΚΕΣ ΕΚΔΟΣΕΙΣ</a:t>
            </a:r>
            <a:r>
              <a:rPr lang="en-US" altLang="en-US" sz="2000" b="1" u="sng" dirty="0">
                <a:latin typeface="Cambria" panose="02040503050406030204" pitchFamily="18" charset="0"/>
                <a:ea typeface="Cambria" panose="02040503050406030204" pitchFamily="18" charset="0"/>
              </a:rPr>
              <a:t>:</a:t>
            </a:r>
            <a:r>
              <a:rPr lang="en-US" altLang="en-US" sz="2000" b="1" dirty="0">
                <a:latin typeface="Cambria" panose="02040503050406030204" pitchFamily="18" charset="0"/>
                <a:ea typeface="Cambria" panose="02040503050406030204" pitchFamily="18" charset="0"/>
              </a:rPr>
              <a:t> </a:t>
            </a:r>
          </a:p>
          <a:p>
            <a:pPr marL="0" indent="0" algn="just">
              <a:lnSpc>
                <a:spcPts val="2500"/>
              </a:lnSpc>
              <a:spcBef>
                <a:spcPct val="0"/>
              </a:spcBef>
              <a:buNone/>
              <a:defRPr/>
            </a:pPr>
            <a:r>
              <a:rPr lang="el-GR" altLang="en-US" sz="2000" dirty="0">
                <a:latin typeface="Cambria" panose="02040503050406030204" pitchFamily="18" charset="0"/>
                <a:ea typeface="Cambria" panose="02040503050406030204" pitchFamily="18" charset="0"/>
              </a:rPr>
              <a:t>Αυτές συνήθως αφορούν έργα για πιάνο ή έργα για άλλα σόλο όργανα με συνοδεία, και είναι επιμελημένες από συνθέτες/σολίστες του αντίστοιχου οργάνου με μεγάλη αναγνώριση ως προς το καλλιτεχνικό/διδακτικό τους έργο. Το χαρακτηριστικό των εκδόσεων αυτών είναι η παρέμβαση σε μεγάλο βαθμό του εκδότη στο κείμενο με προσθήκες όπως δυναμικές, άρθρωση, </a:t>
            </a:r>
            <a:r>
              <a:rPr lang="el-GR" altLang="en-US" sz="2000" dirty="0" err="1">
                <a:latin typeface="Cambria" panose="02040503050406030204" pitchFamily="18" charset="0"/>
                <a:ea typeface="Cambria" panose="02040503050406030204" pitchFamily="18" charset="0"/>
              </a:rPr>
              <a:t>δαχτυλισμοί</a:t>
            </a:r>
            <a:r>
              <a:rPr lang="el-GR" altLang="en-US" sz="2000" dirty="0">
                <a:latin typeface="Cambria" panose="02040503050406030204" pitchFamily="18" charset="0"/>
                <a:ea typeface="Cambria" panose="02040503050406030204" pitchFamily="18" charset="0"/>
              </a:rPr>
              <a:t>, πεντάλ, </a:t>
            </a:r>
            <a:r>
              <a:rPr lang="el-GR" altLang="en-US" sz="2000" dirty="0" err="1">
                <a:latin typeface="Cambria" panose="02040503050406030204" pitchFamily="18" charset="0"/>
                <a:ea typeface="Cambria" panose="02040503050406030204" pitchFamily="18" charset="0"/>
              </a:rPr>
              <a:t>φρασάρισμα</a:t>
            </a:r>
            <a:r>
              <a:rPr lang="el-GR" altLang="en-US" sz="2000" dirty="0">
                <a:latin typeface="Cambria" panose="02040503050406030204" pitchFamily="18" charset="0"/>
                <a:ea typeface="Cambria" panose="02040503050406030204" pitchFamily="18" charset="0"/>
              </a:rPr>
              <a:t> κλπ. Οι μουσικολόγοι πάντα διαμαρτύρονταν για τις εκδόσεις αυτού του τύπου, όχι μόνο για την πληθώρα των παρεμβάσεων αλλά και γιατί δεν συνοδεύονται από στοιχεία ή οδηγίες που να βοηθούν τον εκτελεστή ή τον μελετητή να ξεχωρίσει ποια από τα χρησιμοποιούμενα σύμβολα είναι πρόσθετα και ποια όχι. Επιπλέον, δεν υπάρχουν πληροφορίες ως προς τις χρησιμοποιούμενες πηγές.</a:t>
            </a:r>
          </a:p>
          <a:p>
            <a:pPr marL="0" indent="0" algn="just">
              <a:lnSpc>
                <a:spcPts val="2500"/>
              </a:lnSpc>
              <a:spcBef>
                <a:spcPct val="0"/>
              </a:spcBef>
              <a:buNone/>
              <a:defRPr/>
            </a:pPr>
            <a:r>
              <a:rPr lang="el-GR" altLang="en-US" sz="2000" dirty="0">
                <a:latin typeface="Cambria" panose="02040503050406030204" pitchFamily="18" charset="0"/>
                <a:ea typeface="Cambria" panose="02040503050406030204" pitchFamily="18" charset="0"/>
              </a:rPr>
              <a:t>Όταν οι εκτελεστές ή οι εκδότες αναλαμβάνουν να συμπληρώσουν όσα γράφει ο συνθέτης, εκφράζουν απλώς σε γραπτό λόγο αυτό που οι συνθέτες θα περίμεναν από αυτούς να εκφράσουν κατά την εκτέλεση (</a:t>
            </a:r>
            <a:r>
              <a:rPr lang="el-GR" altLang="en-US" sz="2000" dirty="0" err="1">
                <a:latin typeface="Cambria" panose="02040503050406030204" pitchFamily="18" charset="0"/>
                <a:ea typeface="Cambria" panose="02040503050406030204" pitchFamily="18" charset="0"/>
              </a:rPr>
              <a:t>φρασάρισμα</a:t>
            </a:r>
            <a:r>
              <a:rPr lang="el-GR" altLang="en-US" sz="2000" dirty="0">
                <a:latin typeface="Cambria" panose="02040503050406030204" pitchFamily="18" charset="0"/>
                <a:ea typeface="Cambria" panose="02040503050406030204" pitchFamily="18" charset="0"/>
              </a:rPr>
              <a:t>, γράψιμο </a:t>
            </a:r>
            <a:r>
              <a:rPr lang="el-GR" altLang="en-US" sz="2000" dirty="0" err="1">
                <a:latin typeface="Cambria" panose="02040503050406030204" pitchFamily="18" charset="0"/>
                <a:ea typeface="Cambria" panose="02040503050406030204" pitchFamily="18" charset="0"/>
              </a:rPr>
              <a:t>καντέντσας</a:t>
            </a:r>
            <a:r>
              <a:rPr lang="el-GR" altLang="en-US" sz="2000" dirty="0">
                <a:latin typeface="Cambria" panose="02040503050406030204" pitchFamily="18" charset="0"/>
                <a:ea typeface="Cambria" panose="02040503050406030204" pitchFamily="18" charset="0"/>
              </a:rPr>
              <a:t>, εναρμόνιση μπάσου </a:t>
            </a:r>
            <a:r>
              <a:rPr lang="el-GR" altLang="en-US" sz="2000" dirty="0" err="1">
                <a:latin typeface="Cambria" panose="02040503050406030204" pitchFamily="18" charset="0"/>
                <a:ea typeface="Cambria" panose="02040503050406030204" pitchFamily="18" charset="0"/>
              </a:rPr>
              <a:t>κλπ</a:t>
            </a:r>
            <a:r>
              <a:rPr lang="el-GR" altLang="en-US" sz="2000" dirty="0">
                <a:latin typeface="Cambria" panose="02040503050406030204" pitchFamily="18" charset="0"/>
                <a:ea typeface="Cambria" panose="02040503050406030204" pitchFamily="18" charset="0"/>
              </a:rPr>
              <a:t>). Οι ερμηνευτικές εκδόσεις δεν απαιτούν αναλυτικό υπόμνημα, αλλά τουλάχιστον μια μικρή εισαγωγή που να περιγράφει τις πηγές και τη φιλοσοφία των παρεμβάσεων. Η χρήση υπερβολικών πληροφοριών κάνει την ανάγνωση και την προετοιμασία δύσκολη (αναφορικά κυρίως με το πιάνο).</a:t>
            </a:r>
            <a:r>
              <a:rPr lang="en-US" altLang="en-US" sz="2000" dirty="0">
                <a:latin typeface="Cambria" panose="02040503050406030204" pitchFamily="18" charset="0"/>
                <a:ea typeface="Cambria" panose="02040503050406030204" pitchFamily="18" charset="0"/>
              </a:rPr>
              <a:t> (Grier, 10</a:t>
            </a:r>
            <a:r>
              <a:rPr lang="el-GR" altLang="en-US" sz="2000" dirty="0">
                <a:latin typeface="Cambria" panose="02040503050406030204" pitchFamily="18" charset="0"/>
                <a:ea typeface="Cambria" panose="02040503050406030204" pitchFamily="18" charset="0"/>
              </a:rPr>
              <a:t>, 151-155</a:t>
            </a:r>
            <a:r>
              <a:rPr lang="en-US" altLang="en-US" sz="2000" dirty="0">
                <a:latin typeface="Cambria" panose="02040503050406030204" pitchFamily="18" charset="0"/>
                <a:ea typeface="Cambria" panose="02040503050406030204" pitchFamily="18" charset="0"/>
              </a:rPr>
              <a:t>).</a:t>
            </a:r>
            <a:endParaRPr lang="el-GR" altLang="en-US" sz="2000" dirty="0">
              <a:latin typeface="Cambria" panose="02040503050406030204" pitchFamily="18" charset="0"/>
              <a:ea typeface="Cambria" panose="02040503050406030204" pitchFamily="18" charset="0"/>
            </a:endParaRPr>
          </a:p>
          <a:p>
            <a:pPr marL="0" indent="0" algn="just">
              <a:lnSpc>
                <a:spcPts val="2500"/>
              </a:lnSpc>
              <a:spcBef>
                <a:spcPct val="0"/>
              </a:spcBef>
              <a:buNone/>
              <a:defRPr/>
            </a:pPr>
            <a:endParaRPr lang="el-GR" altLang="en-US" sz="2000" dirty="0">
              <a:latin typeface="Cambria" panose="02040503050406030204" pitchFamily="18" charset="0"/>
              <a:ea typeface="Cambria" panose="020405030504060302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4 - Θέση περιεχομένου">
            <a:extLst>
              <a:ext uri="{FF2B5EF4-FFF2-40B4-BE49-F238E27FC236}">
                <a16:creationId xmlns:a16="http://schemas.microsoft.com/office/drawing/2014/main" id="{A638BF7D-0F71-490A-ABB4-43CB404276FA}"/>
              </a:ext>
            </a:extLst>
          </p:cNvPr>
          <p:cNvSpPr>
            <a:spLocks noGrp="1"/>
          </p:cNvSpPr>
          <p:nvPr>
            <p:ph idx="1"/>
          </p:nvPr>
        </p:nvSpPr>
        <p:spPr>
          <a:xfrm>
            <a:off x="450166" y="476250"/>
            <a:ext cx="11338560" cy="5976938"/>
          </a:xfrm>
        </p:spPr>
        <p:txBody>
          <a:bodyPr>
            <a:normAutofit lnSpcReduction="10000"/>
          </a:bodyPr>
          <a:lstStyle/>
          <a:p>
            <a:pPr marL="0" indent="0" algn="just">
              <a:lnSpc>
                <a:spcPct val="110000"/>
              </a:lnSpc>
              <a:spcBef>
                <a:spcPct val="0"/>
              </a:spcBef>
              <a:buNone/>
              <a:defRPr/>
            </a:pPr>
            <a:r>
              <a:rPr lang="el-GR" altLang="en-US" sz="2000" b="1" u="sng" dirty="0">
                <a:latin typeface="Cambria" panose="02040503050406030204" pitchFamily="18" charset="0"/>
                <a:ea typeface="Cambria" panose="02040503050406030204" pitchFamily="18" charset="0"/>
              </a:rPr>
              <a:t>ΣΥΛΛΟΓΙΚΕΣ ΕΚΔΟΣΕΙΣ (</a:t>
            </a:r>
            <a:r>
              <a:rPr lang="en-US" altLang="en-US" sz="2000" b="1" u="sng" dirty="0">
                <a:latin typeface="Cambria" panose="02040503050406030204" pitchFamily="18" charset="0"/>
                <a:ea typeface="Cambria" panose="02040503050406030204" pitchFamily="18" charset="0"/>
              </a:rPr>
              <a:t>COLLECTED EDITIONS):</a:t>
            </a:r>
            <a:r>
              <a:rPr lang="en-US" altLang="en-US" sz="2000" b="1" dirty="0">
                <a:latin typeface="Cambria" panose="02040503050406030204" pitchFamily="18" charset="0"/>
                <a:ea typeface="Cambria" panose="02040503050406030204" pitchFamily="18" charset="0"/>
              </a:rPr>
              <a:t> </a:t>
            </a:r>
            <a:endParaRPr lang="el-GR" altLang="en-US" sz="2000" b="1" dirty="0">
              <a:latin typeface="Cambria" panose="02040503050406030204" pitchFamily="18" charset="0"/>
              <a:ea typeface="Cambria" panose="02040503050406030204" pitchFamily="18" charset="0"/>
            </a:endParaRPr>
          </a:p>
          <a:p>
            <a:pPr marL="0"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Συνήθως πρόκειται για συλλογές έργων μεγάλων συνθετών και σκοπεύουν να είναι ακαδημαϊκά ενημερωμένες και να απευθύνονται και σε εκτελεστές. Στο σημείο αυτό διαφέρουν κατά πολύ από τις αντίστοιχες συλλεκτικές εκδόσεις του 19</a:t>
            </a:r>
            <a:r>
              <a:rPr lang="el-GR" altLang="en-US" sz="2000" baseline="30000" dirty="0">
                <a:latin typeface="Cambria" panose="02040503050406030204" pitchFamily="18" charset="0"/>
                <a:ea typeface="Cambria" panose="02040503050406030204" pitchFamily="18" charset="0"/>
              </a:rPr>
              <a:t>ου</a:t>
            </a:r>
            <a:r>
              <a:rPr lang="el-GR" altLang="en-US" sz="2000" dirty="0">
                <a:latin typeface="Cambria" panose="02040503050406030204" pitchFamily="18" charset="0"/>
                <a:ea typeface="Cambria" panose="02040503050406030204" pitchFamily="18" charset="0"/>
              </a:rPr>
              <a:t> αιώνα οι οποίες ενδιαφέρονταν περισσότερο στη συλλογή και διατήρηση των έργων παρά στην εκτέλεσή τους. Η ιστορική σχέση συνθέτη/εκτελεστή επηρεάζει την εκδοτική διαδικασία. Η προσέγγιση αυτή οδηγεί στο συμπέρασμα ότι οι διάφορες συμβάσεις αποτελούν ουσιαστικό στοιχείο στην διάδοση του έργου μέσω του μουσικού κειμένου από τον συνθέτη και τον εκτελεστή στο κοινό. Άρα απαιτείται ιστορική γνώση για την αναβίωση των συμβάσεων εκτέλεσης έργων του παρελθόντος. Με τον τρόπο αυτό, οι εκτελεστικές εκδόσεις αναβαθμίζονται σε πρωτογενείς (ως τύπος ακουστικής παράδοσης). </a:t>
            </a:r>
          </a:p>
          <a:p>
            <a:pPr marL="0" indent="0" algn="just">
              <a:lnSpc>
                <a:spcPct val="110000"/>
              </a:lnSpc>
              <a:spcBef>
                <a:spcPct val="0"/>
              </a:spcBef>
              <a:buNone/>
              <a:defRPr/>
            </a:pPr>
            <a:endParaRPr lang="el-GR" altLang="en-US" sz="2000" dirty="0">
              <a:latin typeface="Cambria" panose="02040503050406030204" pitchFamily="18" charset="0"/>
              <a:ea typeface="Cambria" panose="02040503050406030204" pitchFamily="18" charset="0"/>
            </a:endParaRPr>
          </a:p>
          <a:p>
            <a:pPr marL="0" indent="0" algn="just">
              <a:lnSpc>
                <a:spcPct val="110000"/>
              </a:lnSpc>
              <a:spcBef>
                <a:spcPct val="0"/>
              </a:spcBef>
              <a:buNone/>
              <a:defRPr/>
            </a:pPr>
            <a:r>
              <a:rPr lang="el-GR" altLang="en-US" sz="2000" b="1" u="sng" dirty="0">
                <a:latin typeface="Cambria" panose="02040503050406030204" pitchFamily="18" charset="0"/>
                <a:ea typeface="Cambria" panose="02040503050406030204" pitchFamily="18" charset="0"/>
              </a:rPr>
              <a:t>ΕΚΔΟΣΕΙΣ ΠΑΛΙΑΣ ΜΟΥΣΙΚΗΣ (</a:t>
            </a:r>
            <a:r>
              <a:rPr lang="en-US" altLang="en-US" sz="2000" b="1" u="sng" dirty="0">
                <a:latin typeface="Cambria" panose="02040503050406030204" pitchFamily="18" charset="0"/>
                <a:ea typeface="Cambria" panose="02040503050406030204" pitchFamily="18" charset="0"/>
              </a:rPr>
              <a:t>EARLY MUSIC):</a:t>
            </a:r>
            <a:r>
              <a:rPr lang="en-US" altLang="en-US" sz="2000" b="1" dirty="0">
                <a:latin typeface="Cambria" panose="02040503050406030204" pitchFamily="18" charset="0"/>
                <a:ea typeface="Cambria" panose="02040503050406030204" pitchFamily="18" charset="0"/>
              </a:rPr>
              <a:t> </a:t>
            </a:r>
            <a:endParaRPr lang="el-GR" altLang="en-US" sz="2000" b="1" dirty="0">
              <a:latin typeface="Cambria" panose="02040503050406030204" pitchFamily="18" charset="0"/>
              <a:ea typeface="Cambria" panose="02040503050406030204" pitchFamily="18" charset="0"/>
            </a:endParaRPr>
          </a:p>
          <a:p>
            <a:pPr marL="0"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Προέρχονται από την ανάγκη εκτέλεσης έργων από καθαρές εκδόσεις χωρίς τη χρήση συμβόλων που το ευρύ κοινό δεν μπορεί να προσεγγίσει. Όσο οι εκτελεστικές ικανότητες των μουσικών παλιάς μουσικής διευρύνονται μέσω ιστορικής τεκμηρίωσης, τόσο περισσότερο οι εκδοτικές παρεμβάσεις μπορούν να αλλοιώσουν ένα έργο. Πολύ συχνά χρησιμοποιούν ένα προκαταρκτικό (</a:t>
            </a:r>
            <a:r>
              <a:rPr lang="en-US" altLang="en-US" sz="2000" dirty="0">
                <a:latin typeface="Cambria" panose="02040503050406030204" pitchFamily="18" charset="0"/>
                <a:ea typeface="Cambria" panose="02040503050406030204" pitchFamily="18" charset="0"/>
              </a:rPr>
              <a:t>preliminary</a:t>
            </a:r>
            <a:r>
              <a:rPr lang="el-GR" altLang="en-US" sz="2000" dirty="0">
                <a:latin typeface="Cambria" panose="02040503050406030204" pitchFamily="18" charset="0"/>
                <a:ea typeface="Cambria" panose="02040503050406030204" pitchFamily="18" charset="0"/>
              </a:rPr>
              <a:t>) πεντάγραμμο όπου τυπώνονται το κλειδί, η τονικότητα, το σύμβολο του μέτρου και οι πρώτες νότες κάθε φωνής.</a:t>
            </a:r>
            <a:endParaRPr lang="en-US" altLang="en-US" sz="2000" dirty="0">
              <a:latin typeface="Cambria" panose="02040503050406030204" pitchFamily="18" charset="0"/>
              <a:ea typeface="Cambria" panose="02040503050406030204" pitchFamily="18" charset="0"/>
            </a:endParaRPr>
          </a:p>
          <a:p>
            <a:pPr marL="0"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Ένα άλλο πρόβλημα είναι η διαχείριση της μετρικής αναλογίας (βλ. επόμενη σελ.)</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3AE8AF-D58C-41DF-B7BE-AF3EC646B59C}"/>
              </a:ext>
            </a:extLst>
          </p:cNvPr>
          <p:cNvSpPr>
            <a:spLocks noGrp="1"/>
          </p:cNvSpPr>
          <p:nvPr>
            <p:ph type="title"/>
          </p:nvPr>
        </p:nvSpPr>
        <p:spPr>
          <a:xfrm>
            <a:off x="318052" y="437322"/>
            <a:ext cx="11688417" cy="490330"/>
          </a:xfrm>
        </p:spPr>
        <p:txBody>
          <a:bodyPr>
            <a:normAutofit/>
          </a:bodyPr>
          <a:lstStyle/>
          <a:p>
            <a:pPr algn="ctr"/>
            <a:r>
              <a:rPr lang="el-GR" sz="2400" b="1" dirty="0">
                <a:latin typeface="Cambria" panose="02040503050406030204" pitchFamily="18" charset="0"/>
                <a:ea typeface="Cambria" panose="02040503050406030204" pitchFamily="18" charset="0"/>
              </a:rPr>
              <a:t>Παράδειγμα έκδοσης παλιάς μουσικής (</a:t>
            </a:r>
            <a:r>
              <a:rPr lang="en-US" sz="2400" b="1" dirty="0">
                <a:latin typeface="Cambria" panose="02040503050406030204" pitchFamily="18" charset="0"/>
                <a:ea typeface="Cambria" panose="02040503050406030204" pitchFamily="18" charset="0"/>
              </a:rPr>
              <a:t>William Byrd: Fantasia [à 6 no. 3]</a:t>
            </a:r>
            <a:endParaRPr lang="el-GR" sz="2400" b="1" dirty="0">
              <a:latin typeface="Cambria" panose="02040503050406030204" pitchFamily="18" charset="0"/>
              <a:ea typeface="Cambria" panose="02040503050406030204" pitchFamily="18" charset="0"/>
            </a:endParaRPr>
          </a:p>
        </p:txBody>
      </p:sp>
      <p:pic>
        <p:nvPicPr>
          <p:cNvPr id="5" name="Εικόνα 4">
            <a:extLst>
              <a:ext uri="{FF2B5EF4-FFF2-40B4-BE49-F238E27FC236}">
                <a16:creationId xmlns:a16="http://schemas.microsoft.com/office/drawing/2014/main" id="{A9B48515-5593-4D7B-B8BE-740518D5C1C5}"/>
              </a:ext>
            </a:extLst>
          </p:cNvPr>
          <p:cNvPicPr>
            <a:picLocks noChangeAspect="1"/>
          </p:cNvPicPr>
          <p:nvPr/>
        </p:nvPicPr>
        <p:blipFill>
          <a:blip r:embed="rId2"/>
          <a:stretch>
            <a:fillRect/>
          </a:stretch>
        </p:blipFill>
        <p:spPr>
          <a:xfrm>
            <a:off x="560241" y="1003192"/>
            <a:ext cx="8050024" cy="5417486"/>
          </a:xfrm>
          <a:prstGeom prst="rect">
            <a:avLst/>
          </a:prstGeom>
        </p:spPr>
      </p:pic>
      <p:pic>
        <p:nvPicPr>
          <p:cNvPr id="7" name="Εικόνα 6">
            <a:extLst>
              <a:ext uri="{FF2B5EF4-FFF2-40B4-BE49-F238E27FC236}">
                <a16:creationId xmlns:a16="http://schemas.microsoft.com/office/drawing/2014/main" id="{AD89B745-2E7F-4F27-81D2-105A432F626D}"/>
              </a:ext>
            </a:extLst>
          </p:cNvPr>
          <p:cNvPicPr>
            <a:picLocks noChangeAspect="1"/>
          </p:cNvPicPr>
          <p:nvPr/>
        </p:nvPicPr>
        <p:blipFill>
          <a:blip r:embed="rId3"/>
          <a:stretch>
            <a:fillRect/>
          </a:stretch>
        </p:blipFill>
        <p:spPr>
          <a:xfrm>
            <a:off x="8968073" y="1263529"/>
            <a:ext cx="2663686" cy="923059"/>
          </a:xfrm>
          <a:prstGeom prst="rect">
            <a:avLst/>
          </a:prstGeom>
        </p:spPr>
      </p:pic>
    </p:spTree>
    <p:extLst>
      <p:ext uri="{BB962C8B-B14F-4D97-AF65-F5344CB8AC3E}">
        <p14:creationId xmlns:p14="http://schemas.microsoft.com/office/powerpoint/2010/main" val="138672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4947CB8-8639-4D39-9DA4-29C98553343F}"/>
              </a:ext>
            </a:extLst>
          </p:cNvPr>
          <p:cNvSpPr>
            <a:spLocks noGrp="1"/>
          </p:cNvSpPr>
          <p:nvPr>
            <p:ph idx="1"/>
          </p:nvPr>
        </p:nvSpPr>
        <p:spPr>
          <a:xfrm>
            <a:off x="408373" y="156519"/>
            <a:ext cx="11452194" cy="6606746"/>
          </a:xfrm>
        </p:spPr>
        <p:txBody>
          <a:bodyPr>
            <a:normAutofit fontScale="92500" lnSpcReduction="10000"/>
          </a:bodyPr>
          <a:lstStyle/>
          <a:p>
            <a:pPr marL="0" indent="0" algn="ctr">
              <a:lnSpc>
                <a:spcPts val="2500"/>
              </a:lnSpc>
              <a:spcBef>
                <a:spcPct val="0"/>
              </a:spcBef>
              <a:buNone/>
              <a:defRPr/>
            </a:pPr>
            <a:r>
              <a:rPr lang="el-GR" altLang="en-US" sz="2800" b="1" dirty="0">
                <a:latin typeface="Cambria" panose="02040503050406030204" pitchFamily="18" charset="0"/>
                <a:ea typeface="Cambria" panose="02040503050406030204" pitchFamily="18" charset="0"/>
              </a:rPr>
              <a:t>ΚΥΡΙΑ ΒΙΒΛΙΟΓΡΑΦΙΑ</a:t>
            </a:r>
            <a:r>
              <a:rPr lang="en-US" altLang="en-US" sz="2800" b="1" dirty="0">
                <a:latin typeface="Cambria" panose="02040503050406030204" pitchFamily="18" charset="0"/>
                <a:ea typeface="Cambria" panose="02040503050406030204" pitchFamily="18" charset="0"/>
              </a:rPr>
              <a:t>:</a:t>
            </a:r>
          </a:p>
          <a:p>
            <a:pPr marL="0" indent="0" algn="ctr">
              <a:lnSpc>
                <a:spcPts val="2500"/>
              </a:lnSpc>
              <a:spcBef>
                <a:spcPct val="0"/>
              </a:spcBef>
              <a:buNone/>
              <a:defRPr/>
            </a:pPr>
            <a:endParaRPr lang="en-US" altLang="en-US" sz="1400" b="1"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Bilson</a:t>
            </a:r>
            <a:r>
              <a:rPr lang="en-US" altLang="en-US" dirty="0">
                <a:latin typeface="Cambria" panose="02040503050406030204" pitchFamily="18" charset="0"/>
                <a:ea typeface="Cambria" panose="02040503050406030204" pitchFamily="18" charset="0"/>
              </a:rPr>
              <a:t>, Malcolm, ‘Knowing the score’, </a:t>
            </a:r>
            <a:r>
              <a:rPr lang="en-US" altLang="en-US" dirty="0">
                <a:latin typeface="Cambria" panose="02040503050406030204" pitchFamily="18" charset="0"/>
                <a:ea typeface="Cambria" panose="02040503050406030204" pitchFamily="18" charset="0"/>
                <a:hlinkClick r:id="rId2"/>
              </a:rPr>
              <a:t>http://malcolmbilson.com/kts.php</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endParaRPr lang="en-US"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Clague</a:t>
            </a:r>
            <a:r>
              <a:rPr lang="en-US" altLang="en-US" dirty="0">
                <a:latin typeface="Cambria" panose="02040503050406030204" pitchFamily="18" charset="0"/>
                <a:ea typeface="Cambria" panose="02040503050406030204" pitchFamily="18" charset="0"/>
              </a:rPr>
              <a:t>, Mark, ‘Portraits in Beams and </a:t>
            </a:r>
            <a:r>
              <a:rPr lang="en-US" altLang="en-US" dirty="0" err="1">
                <a:latin typeface="Cambria" panose="02040503050406030204" pitchFamily="18" charset="0"/>
                <a:ea typeface="Cambria" panose="02040503050406030204" pitchFamily="18" charset="0"/>
              </a:rPr>
              <a:t>Barlines</a:t>
            </a:r>
            <a:r>
              <a:rPr lang="en-US" altLang="en-US" dirty="0">
                <a:latin typeface="Cambria" panose="02040503050406030204" pitchFamily="18" charset="0"/>
                <a:ea typeface="Cambria" panose="02040503050406030204" pitchFamily="18" charset="0"/>
              </a:rPr>
              <a:t>: Critical Music Editing and the Art of Notation’, </a:t>
            </a:r>
            <a:r>
              <a:rPr lang="en-US" altLang="en-US" i="1" dirty="0">
                <a:latin typeface="Cambria" panose="02040503050406030204" pitchFamily="18" charset="0"/>
                <a:ea typeface="Cambria" panose="02040503050406030204" pitchFamily="18" charset="0"/>
              </a:rPr>
              <a:t>American Music, </a:t>
            </a:r>
            <a:r>
              <a:rPr lang="en-US" altLang="en-US" dirty="0">
                <a:latin typeface="Cambria" panose="02040503050406030204" pitchFamily="18" charset="0"/>
                <a:ea typeface="Cambria" panose="02040503050406030204" pitchFamily="18" charset="0"/>
              </a:rPr>
              <a:t>Vol. 23:1 (Spring 2005), 39-68.</a:t>
            </a:r>
          </a:p>
          <a:p>
            <a:pPr marL="0" indent="-360000">
              <a:spcBef>
                <a:spcPct val="0"/>
              </a:spcBef>
              <a:buFont typeface="Arial" panose="020B0604020202020204" pitchFamily="34" charset="0"/>
              <a:buChar char="•"/>
              <a:defRPr/>
            </a:pPr>
            <a:r>
              <a:rPr lang="en-US" altLang="en-US" dirty="0">
                <a:latin typeface="Cambria" panose="02040503050406030204" pitchFamily="18" charset="0"/>
                <a:ea typeface="Cambria" panose="02040503050406030204" pitchFamily="18" charset="0"/>
              </a:rPr>
              <a:t>Grier, James, </a:t>
            </a:r>
            <a:r>
              <a:rPr lang="en-US" altLang="en-US" i="1" dirty="0">
                <a:latin typeface="Cambria" panose="02040503050406030204" pitchFamily="18" charset="0"/>
                <a:ea typeface="Cambria" panose="02040503050406030204" pitchFamily="18" charset="0"/>
              </a:rPr>
              <a:t>The Critical Editing of Music: History, Method and Practice </a:t>
            </a:r>
            <a:r>
              <a:rPr lang="en-US" altLang="en-US" dirty="0">
                <a:latin typeface="Cambria" panose="02040503050406030204" pitchFamily="18" charset="0"/>
                <a:ea typeface="Cambria" panose="02040503050406030204" pitchFamily="18" charset="0"/>
              </a:rPr>
              <a:t>(Cambridge: CUP, 1996).</a:t>
            </a:r>
            <a:endParaRPr lang="el-GR"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r>
              <a:rPr lang="en-US" altLang="en-US" dirty="0">
                <a:latin typeface="Cambria" panose="02040503050406030204" pitchFamily="18" charset="0"/>
                <a:ea typeface="Cambria" panose="02040503050406030204" pitchFamily="18" charset="0"/>
              </a:rPr>
              <a:t>Grier, James,</a:t>
            </a:r>
            <a:r>
              <a:rPr lang="el-GR" altLang="en-US" dirty="0">
                <a:latin typeface="Cambria" panose="02040503050406030204" pitchFamily="18" charset="0"/>
                <a:ea typeface="Cambria" panose="02040503050406030204" pitchFamily="18" charset="0"/>
              </a:rPr>
              <a:t> ‘</a:t>
            </a:r>
            <a:r>
              <a:rPr lang="en-US" altLang="en-US" dirty="0">
                <a:latin typeface="Cambria" panose="02040503050406030204" pitchFamily="18" charset="0"/>
                <a:ea typeface="Cambria" panose="02040503050406030204" pitchFamily="18" charset="0"/>
              </a:rPr>
              <a:t>Editing’, </a:t>
            </a:r>
            <a:r>
              <a:rPr lang="en-US" altLang="en-US" i="1" dirty="0">
                <a:latin typeface="Cambria" panose="02040503050406030204" pitchFamily="18" charset="0"/>
                <a:ea typeface="Cambria" panose="02040503050406030204" pitchFamily="18" charset="0"/>
              </a:rPr>
              <a:t>Oxford Music Online, </a:t>
            </a:r>
            <a:r>
              <a:rPr lang="en-US" dirty="0">
                <a:solidFill>
                  <a:srgbClr val="2A2A2A"/>
                </a:solidFill>
                <a:latin typeface="Cambria" panose="02040503050406030204" pitchFamily="18" charset="0"/>
                <a:ea typeface="Cambria" panose="02040503050406030204" pitchFamily="18" charset="0"/>
                <a:hlinkClick r:id="rId3"/>
              </a:rPr>
              <a:t>https://doi.org/10.1093/gmo/9781561592630.article.08550</a:t>
            </a:r>
            <a:r>
              <a:rPr lang="el-GR" dirty="0">
                <a:solidFill>
                  <a:srgbClr val="2A2A2A"/>
                </a:solidFill>
                <a:latin typeface="Cambria" panose="02040503050406030204" pitchFamily="18" charset="0"/>
                <a:ea typeface="Cambria" panose="02040503050406030204" pitchFamily="18" charset="0"/>
              </a:rPr>
              <a:t>, αναθεώρηση 31.1.2014, </a:t>
            </a:r>
            <a:r>
              <a:rPr lang="el-GR" altLang="en-US" dirty="0">
                <a:latin typeface="Cambria" panose="02040503050406030204" pitchFamily="18" charset="0"/>
                <a:ea typeface="Cambria" panose="02040503050406030204" pitchFamily="18" charset="0"/>
              </a:rPr>
              <a:t>προσπέλαση Μάρτιος 2022</a:t>
            </a:r>
            <a:r>
              <a:rPr lang="en-US" altLang="en-US" dirty="0">
                <a:latin typeface="Cambria" panose="02040503050406030204" pitchFamily="18" charset="0"/>
                <a:ea typeface="Cambria" panose="02040503050406030204" pitchFamily="18" charset="0"/>
              </a:rPr>
              <a:t>.</a:t>
            </a:r>
          </a:p>
          <a:p>
            <a:pPr marL="0" indent="-360000">
              <a:spcBef>
                <a:spcPct val="0"/>
              </a:spcBef>
              <a:buFont typeface="Arial" panose="020B0604020202020204" pitchFamily="34" charset="0"/>
              <a:buChar char="•"/>
              <a:defRPr/>
            </a:pPr>
            <a:r>
              <a:rPr lang="en-US" altLang="en-US" dirty="0">
                <a:latin typeface="Cambria" panose="02040503050406030204" pitchFamily="18" charset="0"/>
                <a:ea typeface="Cambria" panose="02040503050406030204" pitchFamily="18" charset="0"/>
              </a:rPr>
              <a:t>Grier, James,</a:t>
            </a:r>
            <a:r>
              <a:rPr lang="el-GR" altLang="en-US" dirty="0">
                <a:latin typeface="Cambria" panose="02040503050406030204" pitchFamily="18" charset="0"/>
                <a:ea typeface="Cambria" panose="02040503050406030204" pitchFamily="18" charset="0"/>
              </a:rPr>
              <a:t> </a:t>
            </a:r>
            <a:r>
              <a:rPr lang="en-US" altLang="en-US" dirty="0">
                <a:latin typeface="Cambria" panose="02040503050406030204" pitchFamily="18" charset="0"/>
                <a:ea typeface="Cambria" panose="02040503050406030204" pitchFamily="18" charset="0"/>
              </a:rPr>
              <a:t>‘Musical Sources and </a:t>
            </a:r>
            <a:r>
              <a:rPr lang="en-US" altLang="en-US" dirty="0" err="1">
                <a:latin typeface="Cambria" panose="02040503050406030204" pitchFamily="18" charset="0"/>
                <a:ea typeface="Cambria" panose="02040503050406030204" pitchFamily="18" charset="0"/>
              </a:rPr>
              <a:t>Stemmatic</a:t>
            </a:r>
            <a:r>
              <a:rPr lang="en-US" altLang="en-US" dirty="0">
                <a:latin typeface="Cambria" panose="02040503050406030204" pitchFamily="18" charset="0"/>
                <a:ea typeface="Cambria" panose="02040503050406030204" pitchFamily="18" charset="0"/>
              </a:rPr>
              <a:t> Filiation: A Tool for Editing Music’</a:t>
            </a:r>
            <a:r>
              <a:rPr lang="en-US" altLang="en-US" i="1" dirty="0">
                <a:latin typeface="Cambria" panose="02040503050406030204" pitchFamily="18" charset="0"/>
                <a:ea typeface="Cambria" panose="02040503050406030204" pitchFamily="18" charset="0"/>
              </a:rPr>
              <a:t>, The Journal of Musicology, </a:t>
            </a:r>
            <a:r>
              <a:rPr lang="en-US" altLang="en-US" dirty="0">
                <a:latin typeface="Cambria" panose="02040503050406030204" pitchFamily="18" charset="0"/>
                <a:ea typeface="Cambria" panose="02040503050406030204" pitchFamily="18" charset="0"/>
              </a:rPr>
              <a:t>University of California Press (Winter 1995, vol. 13:1, 73-102).</a:t>
            </a: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Kehl</a:t>
            </a:r>
            <a:r>
              <a:rPr lang="en-US" altLang="en-US" dirty="0">
                <a:latin typeface="Cambria" panose="02040503050406030204" pitchFamily="18" charset="0"/>
                <a:ea typeface="Cambria" panose="02040503050406030204" pitchFamily="18" charset="0"/>
              </a:rPr>
              <a:t>, Adam Gary, ‘Critical Editions and Comparative Analysis of Three Representative Wind Band Works from the French Revolution’, DMA, University of South Carolina, 2014.</a:t>
            </a: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Krabe</a:t>
            </a:r>
            <a:r>
              <a:rPr lang="en-US" altLang="en-US" dirty="0">
                <a:latin typeface="Cambria" panose="02040503050406030204" pitchFamily="18" charset="0"/>
                <a:ea typeface="Cambria" panose="02040503050406030204" pitchFamily="18" charset="0"/>
              </a:rPr>
              <a:t>, </a:t>
            </a:r>
            <a:r>
              <a:rPr lang="en-US" altLang="en-US" dirty="0" err="1">
                <a:latin typeface="Cambria" panose="02040503050406030204" pitchFamily="18" charset="0"/>
                <a:ea typeface="Cambria" panose="02040503050406030204" pitchFamily="18" charset="0"/>
              </a:rPr>
              <a:t>Niels</a:t>
            </a:r>
            <a:r>
              <a:rPr lang="en-US" altLang="en-US" dirty="0">
                <a:latin typeface="Cambria" panose="02040503050406030204" pitchFamily="18" charset="0"/>
                <a:ea typeface="Cambria" panose="02040503050406030204" pitchFamily="18" charset="0"/>
              </a:rPr>
              <a:t> (ed.), </a:t>
            </a:r>
            <a:r>
              <a:rPr lang="en-US" altLang="en-US" i="1" dirty="0">
                <a:latin typeface="Cambria" panose="02040503050406030204" pitchFamily="18" charset="0"/>
                <a:ea typeface="Cambria" panose="02040503050406030204" pitchFamily="18" charset="0"/>
              </a:rPr>
              <a:t>Carl Nielsen 1865-1931 Works, </a:t>
            </a:r>
            <a:r>
              <a:rPr lang="en-US" altLang="en-US" dirty="0">
                <a:latin typeface="Cambria" panose="02040503050406030204" pitchFamily="18" charset="0"/>
                <a:ea typeface="Cambria" panose="02040503050406030204" pitchFamily="18" charset="0"/>
              </a:rPr>
              <a:t>Vol. 8: orchestral works (Copenhagen: Edition Wilhelm Hansen, 2004).</a:t>
            </a:r>
            <a:endParaRPr lang="el-GR"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Krummel</a:t>
            </a:r>
            <a:r>
              <a:rPr lang="en-US" altLang="en-US" dirty="0">
                <a:latin typeface="Cambria" panose="02040503050406030204" pitchFamily="18" charset="0"/>
                <a:ea typeface="Cambria" panose="02040503050406030204" pitchFamily="18" charset="0"/>
              </a:rPr>
              <a:t>, D. W. (comp.), </a:t>
            </a:r>
            <a:r>
              <a:rPr lang="en-US" altLang="en-US" i="1" dirty="0">
                <a:latin typeface="Cambria" panose="02040503050406030204" pitchFamily="18" charset="0"/>
                <a:ea typeface="Cambria" panose="02040503050406030204" pitchFamily="18" charset="0"/>
              </a:rPr>
              <a:t>Guide for Dating Early Published Music: A Manual of Bibliographical Practices,</a:t>
            </a:r>
            <a:r>
              <a:rPr lang="en-US" altLang="en-US" dirty="0">
                <a:latin typeface="Cambria" panose="02040503050406030204" pitchFamily="18" charset="0"/>
                <a:ea typeface="Cambria" panose="02040503050406030204" pitchFamily="18" charset="0"/>
              </a:rPr>
              <a:t> (Hackensack: Joseph </a:t>
            </a:r>
            <a:r>
              <a:rPr lang="en-US" altLang="en-US" dirty="0" err="1">
                <a:latin typeface="Cambria" panose="02040503050406030204" pitchFamily="18" charset="0"/>
                <a:ea typeface="Cambria" panose="02040503050406030204" pitchFamily="18" charset="0"/>
              </a:rPr>
              <a:t>Boonin</a:t>
            </a:r>
            <a:r>
              <a:rPr lang="en-US" altLang="en-US" dirty="0">
                <a:latin typeface="Cambria" panose="02040503050406030204" pitchFamily="18" charset="0"/>
                <a:ea typeface="Cambria" panose="02040503050406030204" pitchFamily="18" charset="0"/>
              </a:rPr>
              <a:t> &amp; Kassel: </a:t>
            </a:r>
            <a:r>
              <a:rPr lang="en-US" altLang="en-US" dirty="0" err="1">
                <a:latin typeface="Cambria" panose="02040503050406030204" pitchFamily="18" charset="0"/>
                <a:ea typeface="Cambria" panose="02040503050406030204" pitchFamily="18" charset="0"/>
              </a:rPr>
              <a:t>Bärenreiter</a:t>
            </a:r>
            <a:r>
              <a:rPr lang="en-US" altLang="en-US" dirty="0">
                <a:latin typeface="Cambria" panose="02040503050406030204" pitchFamily="18" charset="0"/>
                <a:ea typeface="Cambria" panose="02040503050406030204" pitchFamily="18" charset="0"/>
              </a:rPr>
              <a:t>, 1974).</a:t>
            </a: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Temperley</a:t>
            </a:r>
            <a:r>
              <a:rPr lang="en-US" altLang="en-US" dirty="0">
                <a:latin typeface="Cambria" panose="02040503050406030204" pitchFamily="18" charset="0"/>
                <a:ea typeface="Cambria" panose="02040503050406030204" pitchFamily="18" charset="0"/>
              </a:rPr>
              <a:t>, Nicholas, ‘On Editing Facsimiles for Performance’, </a:t>
            </a:r>
            <a:r>
              <a:rPr lang="en-US" altLang="en-US" i="1" dirty="0">
                <a:latin typeface="Cambria" panose="02040503050406030204" pitchFamily="18" charset="0"/>
                <a:ea typeface="Cambria" panose="02040503050406030204" pitchFamily="18" charset="0"/>
              </a:rPr>
              <a:t>Notes,</a:t>
            </a:r>
            <a:r>
              <a:rPr lang="en-US" altLang="en-US" dirty="0">
                <a:latin typeface="Cambria" panose="02040503050406030204" pitchFamily="18" charset="0"/>
                <a:ea typeface="Cambria" panose="02040503050406030204" pitchFamily="18" charset="0"/>
              </a:rPr>
              <a:t> 2</a:t>
            </a:r>
            <a:r>
              <a:rPr lang="en-US" altLang="en-US" baseline="30000" dirty="0">
                <a:latin typeface="Cambria" panose="02040503050406030204" pitchFamily="18" charset="0"/>
                <a:ea typeface="Cambria" panose="02040503050406030204" pitchFamily="18" charset="0"/>
              </a:rPr>
              <a:t>nd</a:t>
            </a:r>
            <a:r>
              <a:rPr lang="en-US" altLang="en-US" dirty="0">
                <a:latin typeface="Cambria" panose="02040503050406030204" pitchFamily="18" charset="0"/>
                <a:ea typeface="Cambria" panose="02040503050406030204" pitchFamily="18" charset="0"/>
              </a:rPr>
              <a:t> Series, No. 4 (Jun. 1985), 683-688.</a:t>
            </a: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Urchueguía</a:t>
            </a:r>
            <a:r>
              <a:rPr lang="en-US" altLang="en-US" dirty="0">
                <a:latin typeface="Cambria" panose="02040503050406030204" pitchFamily="18" charset="0"/>
                <a:ea typeface="Cambria" panose="02040503050406030204" pitchFamily="18" charset="0"/>
              </a:rPr>
              <a:t>, Cristina, ‘Critical Editing of Music and Interpretation: Critical Editions for Critical Musicians?’, </a:t>
            </a:r>
            <a:r>
              <a:rPr lang="en-US" altLang="en-US" i="1" dirty="0">
                <a:latin typeface="Cambria" panose="02040503050406030204" pitchFamily="18" charset="0"/>
                <a:ea typeface="Cambria" panose="02040503050406030204" pitchFamily="18" charset="0"/>
              </a:rPr>
              <a:t>Text, </a:t>
            </a:r>
            <a:r>
              <a:rPr lang="en-US" altLang="en-US" dirty="0">
                <a:latin typeface="Cambria" panose="02040503050406030204" pitchFamily="18" charset="0"/>
                <a:ea typeface="Cambria" panose="02040503050406030204" pitchFamily="18" charset="0"/>
              </a:rPr>
              <a:t>Vol. 16 (2006), 113-129.</a:t>
            </a:r>
            <a:endParaRPr lang="el-GR"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r>
              <a:rPr lang="el-GR" altLang="en-US" dirty="0" err="1">
                <a:latin typeface="Cambria" panose="02040503050406030204" pitchFamily="18" charset="0"/>
                <a:ea typeface="Cambria" panose="02040503050406030204" pitchFamily="18" charset="0"/>
              </a:rPr>
              <a:t>Σακαλλιέρος</a:t>
            </a:r>
            <a:r>
              <a:rPr lang="el-GR" altLang="en-US" dirty="0">
                <a:latin typeface="Cambria" panose="02040503050406030204" pitchFamily="18" charset="0"/>
                <a:ea typeface="Cambria" panose="02040503050406030204" pitchFamily="18" charset="0"/>
              </a:rPr>
              <a:t>, Γιώργος, ‘Νεοελληνική μουσική-Ιστορική θεώρηση’ στο </a:t>
            </a:r>
            <a:r>
              <a:rPr lang="el-GR" altLang="en-US" i="1" dirty="0">
                <a:latin typeface="Cambria" panose="02040503050406030204" pitchFamily="18" charset="0"/>
                <a:ea typeface="Cambria" panose="02040503050406030204" pitchFamily="18" charset="0"/>
              </a:rPr>
              <a:t>Εισαγωγή στη Μουσικολογία και στις Μουσικές Επιστήμες, </a:t>
            </a:r>
            <a:r>
              <a:rPr lang="el-GR" altLang="en-US" dirty="0">
                <a:latin typeface="Cambria" panose="02040503050406030204" pitchFamily="18" charset="0"/>
                <a:ea typeface="Cambria" panose="02040503050406030204" pitchFamily="18" charset="0"/>
              </a:rPr>
              <a:t>συλλογικός τόμος, </a:t>
            </a:r>
            <a:r>
              <a:rPr lang="el-GR" altLang="en-US" dirty="0" err="1">
                <a:latin typeface="Cambria" panose="02040503050406030204" pitchFamily="18" charset="0"/>
                <a:ea typeface="Cambria" panose="02040503050406030204" pitchFamily="18" charset="0"/>
              </a:rPr>
              <a:t>επιμ</a:t>
            </a:r>
            <a:r>
              <a:rPr lang="el-GR" altLang="en-US" dirty="0">
                <a:latin typeface="Cambria" panose="02040503050406030204" pitchFamily="18" charset="0"/>
                <a:ea typeface="Cambria" panose="02040503050406030204" pitchFamily="18" charset="0"/>
              </a:rPr>
              <a:t>. Εύη Νίκα-Σαμψών (Θεσσαλονίκη</a:t>
            </a:r>
            <a:r>
              <a:rPr lang="en-US" altLang="en-US" dirty="0">
                <a:latin typeface="Cambria" panose="02040503050406030204" pitchFamily="18" charset="0"/>
                <a:ea typeface="Cambria" panose="02040503050406030204" pitchFamily="18" charset="0"/>
              </a:rPr>
              <a:t>: University Studio Press, 2019).</a:t>
            </a:r>
          </a:p>
          <a:p>
            <a:pPr marL="0" indent="-360000">
              <a:spcBef>
                <a:spcPct val="0"/>
              </a:spcBef>
              <a:buFont typeface="Arial" panose="020B0604020202020204" pitchFamily="34" charset="0"/>
              <a:buChar char="•"/>
              <a:defRPr/>
            </a:pPr>
            <a:r>
              <a:rPr lang="el-GR" altLang="en-US" dirty="0">
                <a:latin typeface="Cambria" panose="02040503050406030204" pitchFamily="18" charset="0"/>
                <a:ea typeface="Cambria" panose="02040503050406030204" pitchFamily="18" charset="0"/>
              </a:rPr>
              <a:t>Χασιώτης, Κωστής, </a:t>
            </a:r>
            <a:r>
              <a:rPr lang="el-GR" altLang="en-US" i="1" dirty="0">
                <a:latin typeface="Cambria" panose="02040503050406030204" pitchFamily="18" charset="0"/>
                <a:ea typeface="Cambria" panose="02040503050406030204" pitchFamily="18" charset="0"/>
              </a:rPr>
              <a:t>Νίκος </a:t>
            </a:r>
            <a:r>
              <a:rPr lang="el-GR" altLang="en-US" i="1" dirty="0" err="1">
                <a:latin typeface="Cambria" panose="02040503050406030204" pitchFamily="18" charset="0"/>
                <a:ea typeface="Cambria" panose="02040503050406030204" pitchFamily="18" charset="0"/>
              </a:rPr>
              <a:t>Σκαλκώτας</a:t>
            </a:r>
            <a:r>
              <a:rPr lang="en-US" altLang="en-US" i="1" dirty="0">
                <a:latin typeface="Cambria" panose="02040503050406030204" pitchFamily="18" charset="0"/>
                <a:ea typeface="Cambria" panose="02040503050406030204" pitchFamily="18" charset="0"/>
              </a:rPr>
              <a:t>: </a:t>
            </a:r>
            <a:r>
              <a:rPr lang="el-GR" altLang="en-US" i="1" dirty="0">
                <a:latin typeface="Cambria" panose="02040503050406030204" pitchFamily="18" charset="0"/>
                <a:ea typeface="Cambria" panose="02040503050406030204" pitchFamily="18" charset="0"/>
              </a:rPr>
              <a:t>Εννέα Ελληνικοί Χοροί / Αρχαίο Ελληνικό Εμβατήριο. Η επεξεργασία για ορχήστρα πνευστών από το συνθέτη</a:t>
            </a:r>
            <a:r>
              <a:rPr lang="el-GR" altLang="en-US" dirty="0">
                <a:latin typeface="Cambria" panose="02040503050406030204" pitchFamily="18" charset="0"/>
                <a:ea typeface="Cambria" panose="02040503050406030204" pitchFamily="18" charset="0"/>
              </a:rPr>
              <a:t> (Αθήνα</a:t>
            </a:r>
            <a:r>
              <a:rPr lang="en-US" altLang="en-US" dirty="0">
                <a:latin typeface="Cambria" panose="02040503050406030204" pitchFamily="18" charset="0"/>
                <a:ea typeface="Cambria" panose="02040503050406030204" pitchFamily="18" charset="0"/>
              </a:rPr>
              <a:t>: Edition Orpheus, 2020).</a:t>
            </a:r>
          </a:p>
          <a:p>
            <a:pPr marL="0" indent="-360000">
              <a:spcBef>
                <a:spcPct val="0"/>
              </a:spcBef>
              <a:buFont typeface="Arial" panose="020B0604020202020204" pitchFamily="34" charset="0"/>
              <a:buChar char="•"/>
              <a:defRPr/>
            </a:pPr>
            <a:r>
              <a:rPr lang="es-VE" altLang="en-US" dirty="0">
                <a:latin typeface="Cambria" panose="02040503050406030204" pitchFamily="18" charset="0"/>
                <a:ea typeface="Cambria" panose="02040503050406030204" pitchFamily="18" charset="0"/>
                <a:hlinkClick r:id="rId4"/>
              </a:rPr>
              <a:t>https://researchguides.library.syr.edu/c.php?g=1073440&amp;p=7844468</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r>
              <a:rPr lang="en-US" altLang="en-US" dirty="0">
                <a:latin typeface="Cambria" panose="02040503050406030204" pitchFamily="18" charset="0"/>
                <a:ea typeface="Cambria" panose="02040503050406030204" pitchFamily="18" charset="0"/>
              </a:rPr>
              <a:t>.</a:t>
            </a:r>
          </a:p>
          <a:p>
            <a:pPr marL="0" indent="-360000">
              <a:spcBef>
                <a:spcPct val="0"/>
              </a:spcBef>
              <a:buFont typeface="Arial" panose="020B0604020202020204" pitchFamily="34" charset="0"/>
              <a:buChar char="•"/>
              <a:defRPr/>
            </a:pPr>
            <a:r>
              <a:rPr lang="es-VE" altLang="en-US" dirty="0">
                <a:latin typeface="Cambria" panose="02040503050406030204" pitchFamily="18" charset="0"/>
                <a:ea typeface="Cambria" panose="02040503050406030204" pitchFamily="18" charset="0"/>
                <a:hlinkClick r:id="rId5"/>
              </a:rPr>
              <a:t>https://guides.libraries.indiana.edu/scores</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r>
              <a:rPr lang="en-US" altLang="en-US" dirty="0">
                <a:latin typeface="Cambria" panose="02040503050406030204" pitchFamily="18" charset="0"/>
                <a:ea typeface="Cambria" panose="02040503050406030204" pitchFamily="18" charset="0"/>
              </a:rPr>
              <a:t>.</a:t>
            </a:r>
          </a:p>
          <a:p>
            <a:pPr marL="0" indent="-360000">
              <a:spcBef>
                <a:spcPct val="0"/>
              </a:spcBef>
              <a:buFont typeface="Arial" panose="020B0604020202020204" pitchFamily="34" charset="0"/>
              <a:buChar char="•"/>
              <a:defRPr/>
            </a:pPr>
            <a:r>
              <a:rPr lang="en-US" altLang="en-US" dirty="0">
                <a:latin typeface="Cambria" panose="02040503050406030204" pitchFamily="18" charset="0"/>
                <a:ea typeface="Cambria" panose="02040503050406030204" pitchFamily="18" charset="0"/>
                <a:hlinkClick r:id="rId6"/>
              </a:rPr>
              <a:t>https://imslp.org/wiki/IMSLP:Music_Publishers</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r>
              <a:rPr lang="en-US" altLang="en-US" dirty="0">
                <a:latin typeface="Cambria" panose="02040503050406030204" pitchFamily="18" charset="0"/>
                <a:ea typeface="Cambria" panose="02040503050406030204" pitchFamily="18" charset="0"/>
              </a:rPr>
              <a:t>.</a:t>
            </a:r>
            <a:endParaRPr lang="el-GR"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endParaRPr lang="en-US"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endParaRPr lang="en-US" altLang="en-US" sz="1800"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endParaRPr lang="el-GR" altLang="en-US" sz="1800" dirty="0">
              <a:latin typeface="Cambria" panose="02040503050406030204" pitchFamily="18" charset="0"/>
              <a:ea typeface="Cambria" panose="02040503050406030204" pitchFamily="18" charset="0"/>
            </a:endParaRPr>
          </a:p>
          <a:p>
            <a:pPr marL="0" indent="0">
              <a:buNone/>
            </a:pPr>
            <a:endParaRPr lang="el-GR" dirty="0"/>
          </a:p>
        </p:txBody>
      </p:sp>
    </p:spTree>
    <p:extLst>
      <p:ext uri="{BB962C8B-B14F-4D97-AF65-F5344CB8AC3E}">
        <p14:creationId xmlns:p14="http://schemas.microsoft.com/office/powerpoint/2010/main" val="2507929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 Θέση περιεχομένου">
            <a:extLst>
              <a:ext uri="{FF2B5EF4-FFF2-40B4-BE49-F238E27FC236}">
                <a16:creationId xmlns:a16="http://schemas.microsoft.com/office/drawing/2014/main" id="{F15F89DB-0295-4966-B4AD-EC4B1ACFAC6C}"/>
              </a:ext>
            </a:extLst>
          </p:cNvPr>
          <p:cNvSpPr>
            <a:spLocks noGrp="1"/>
          </p:cNvSpPr>
          <p:nvPr>
            <p:ph idx="1"/>
          </p:nvPr>
        </p:nvSpPr>
        <p:spPr>
          <a:xfrm>
            <a:off x="422031" y="337625"/>
            <a:ext cx="11183815" cy="6049107"/>
          </a:xfrm>
        </p:spPr>
        <p:txBody>
          <a:bodyPr>
            <a:normAutofit/>
          </a:bodyPr>
          <a:lstStyle/>
          <a:p>
            <a:pPr marL="0" indent="0" algn="just">
              <a:lnSpc>
                <a:spcPts val="2500"/>
              </a:lnSpc>
              <a:spcBef>
                <a:spcPts val="0"/>
              </a:spcBef>
              <a:buNone/>
              <a:defRPr/>
            </a:pPr>
            <a:r>
              <a:rPr lang="el-GR" sz="2000" b="1" u="sng" dirty="0">
                <a:latin typeface="Cambria" panose="02040503050406030204" pitchFamily="18" charset="0"/>
                <a:ea typeface="Cambria" panose="02040503050406030204" pitchFamily="18" charset="0"/>
              </a:rPr>
              <a:t>ΕΚΔΟΣΕΙΣ </a:t>
            </a:r>
            <a:r>
              <a:rPr lang="en-US" sz="2000" b="1" u="sng" dirty="0">
                <a:latin typeface="Cambria" panose="02040503050406030204" pitchFamily="18" charset="0"/>
                <a:ea typeface="Cambria" panose="02040503050406030204" pitchFamily="18" charset="0"/>
              </a:rPr>
              <a:t>URTEXT </a:t>
            </a:r>
            <a:r>
              <a:rPr lang="el-GR" sz="2000" b="1" u="sng" dirty="0">
                <a:latin typeface="Cambria" panose="02040503050406030204" pitchFamily="18" charset="0"/>
                <a:ea typeface="Cambria" panose="02040503050406030204" pitchFamily="18" charset="0"/>
              </a:rPr>
              <a:t>(«ΠΡΩΤΟΓΕΝΟΥΣ» ή «ΑΥΘΕΝΤΙΚΟΥ» ΚΕΙΜΕΝΟΥ)</a:t>
            </a:r>
            <a:r>
              <a:rPr lang="en-US" sz="2000" b="1" u="sng" dirty="0">
                <a:latin typeface="Cambria" panose="02040503050406030204" pitchFamily="18" charset="0"/>
                <a:ea typeface="Cambria" panose="02040503050406030204" pitchFamily="18" charset="0"/>
              </a:rPr>
              <a:t>:</a:t>
            </a:r>
            <a:r>
              <a:rPr lang="en-US" sz="2000" b="1" dirty="0">
                <a:latin typeface="Cambria" panose="02040503050406030204" pitchFamily="18" charset="0"/>
                <a:ea typeface="Cambria" panose="02040503050406030204" pitchFamily="18" charset="0"/>
              </a:rPr>
              <a:t> </a:t>
            </a:r>
            <a:endParaRPr lang="el-GR" sz="2000" b="1" dirty="0">
              <a:latin typeface="Cambria" panose="02040503050406030204" pitchFamily="18" charset="0"/>
              <a:ea typeface="Cambria" panose="02040503050406030204" pitchFamily="18" charset="0"/>
            </a:endParaRPr>
          </a:p>
          <a:p>
            <a:pPr marL="0" indent="0" algn="just">
              <a:lnSpc>
                <a:spcPts val="2500"/>
              </a:lnSpc>
              <a:spcBef>
                <a:spcPts val="0"/>
              </a:spcBef>
              <a:buNone/>
              <a:defRPr/>
            </a:pPr>
            <a:r>
              <a:rPr lang="el-GR" sz="2000" dirty="0">
                <a:latin typeface="Cambria" panose="02040503050406030204" pitchFamily="18" charset="0"/>
                <a:ea typeface="Cambria" panose="02040503050406030204" pitchFamily="18" charset="0"/>
              </a:rPr>
              <a:t>Αυτές ξεκίνησαν στη Γερμανία στα τέλη του 19</a:t>
            </a:r>
            <a:r>
              <a:rPr lang="el-GR" sz="2000" baseline="30000" dirty="0">
                <a:latin typeface="Cambria" panose="02040503050406030204" pitchFamily="18" charset="0"/>
                <a:ea typeface="Cambria" panose="02040503050406030204" pitchFamily="18" charset="0"/>
              </a:rPr>
              <a:t>ου</a:t>
            </a:r>
            <a:r>
              <a:rPr lang="el-GR" sz="2000" dirty="0">
                <a:latin typeface="Cambria" panose="02040503050406030204" pitchFamily="18" charset="0"/>
                <a:ea typeface="Cambria" panose="02040503050406030204" pitchFamily="18" charset="0"/>
              </a:rPr>
              <a:t> αιώνα ως αντίδραση στις εκτελεστικές εκδόσεις, με σκοπό να βοηθήσουν μαθητές και εκτελεστές να διαμορφώσουν τη δική τους προσέγγιση βασιζόμενοι στην αυθεντική σημειογραφία του έργου. Το βασικό πρόβλημα με αυτές είναι ότι δεν αντιστοιχούν σε αυτό που δηλώνεται από τον τίτλο τους. Δεν αποτελούν απεικόνιση της πρόθεσης του συνθέτη αλλά ανακατασκευή από τον επιμελητή</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βλ. π.χ. </a:t>
            </a:r>
            <a:r>
              <a:rPr lang="en-US" sz="2000" dirty="0">
                <a:latin typeface="Cambria" panose="02040503050406030204" pitchFamily="18" charset="0"/>
                <a:ea typeface="Cambria" panose="02040503050406030204" pitchFamily="18" charset="0"/>
              </a:rPr>
              <a:t>Henle </a:t>
            </a:r>
            <a:r>
              <a:rPr lang="en-US" sz="2000" dirty="0" err="1">
                <a:latin typeface="Cambria" panose="02040503050406030204" pitchFamily="18" charset="0"/>
                <a:ea typeface="Cambria" panose="02040503050406030204" pitchFamily="18" charset="0"/>
              </a:rPr>
              <a:t>Musikverlag</a:t>
            </a:r>
            <a:r>
              <a:rPr lang="en-US" sz="2000" dirty="0">
                <a:latin typeface="Cambria" panose="02040503050406030204" pitchFamily="18" charset="0"/>
                <a:ea typeface="Cambria" panose="02040503050406030204" pitchFamily="18" charset="0"/>
              </a:rPr>
              <a:t>).</a:t>
            </a:r>
            <a:endParaRPr lang="el-GR" sz="2000" dirty="0">
              <a:latin typeface="Cambria" panose="02040503050406030204" pitchFamily="18" charset="0"/>
              <a:ea typeface="Cambria" panose="02040503050406030204" pitchFamily="18" charset="0"/>
            </a:endParaRPr>
          </a:p>
          <a:p>
            <a:pPr marL="0" indent="0" algn="just">
              <a:lnSpc>
                <a:spcPts val="2500"/>
              </a:lnSpc>
              <a:spcBef>
                <a:spcPts val="0"/>
              </a:spcBef>
              <a:buNone/>
              <a:defRPr/>
            </a:pPr>
            <a:endParaRPr lang="el-GR" sz="2000" dirty="0">
              <a:latin typeface="Cambria" panose="02040503050406030204" pitchFamily="18" charset="0"/>
              <a:ea typeface="Cambria" panose="02040503050406030204" pitchFamily="18" charset="0"/>
            </a:endParaRPr>
          </a:p>
          <a:p>
            <a:pPr marL="0" indent="0" algn="just">
              <a:lnSpc>
                <a:spcPts val="2500"/>
              </a:lnSpc>
              <a:spcBef>
                <a:spcPts val="0"/>
              </a:spcBef>
              <a:buNone/>
              <a:defRPr/>
            </a:pPr>
            <a:r>
              <a:rPr lang="el-GR" sz="2000" b="1" u="sng" dirty="0">
                <a:latin typeface="Cambria" panose="02040503050406030204" pitchFamily="18" charset="0"/>
                <a:ea typeface="Cambria" panose="02040503050406030204" pitchFamily="18" charset="0"/>
              </a:rPr>
              <a:t>ΤΥΠΩΜΕΝΕΣ ΕΚΔΟΣΕΙΣ ΜΕ ΑΝΑΠΑΡΑΓΩΓΗ ΤΗΣ ΠΡΩΤΟΤΥΠΗΣ ΣΗΜΕΙΟΓΡΑΦΙΑΣ</a:t>
            </a:r>
            <a:r>
              <a:rPr lang="en-US" sz="2000" b="1" u="sng" dirty="0">
                <a:latin typeface="Cambria" panose="02040503050406030204" pitchFamily="18" charset="0"/>
                <a:ea typeface="Cambria" panose="02040503050406030204" pitchFamily="18" charset="0"/>
              </a:rPr>
              <a:t>:</a:t>
            </a:r>
            <a:r>
              <a:rPr lang="el-GR" sz="2000" b="1" dirty="0">
                <a:latin typeface="Cambria" panose="02040503050406030204" pitchFamily="18" charset="0"/>
                <a:ea typeface="Cambria" panose="02040503050406030204" pitchFamily="18" charset="0"/>
              </a:rPr>
              <a:t> </a:t>
            </a:r>
          </a:p>
          <a:p>
            <a:pPr marL="0" indent="0" algn="just">
              <a:lnSpc>
                <a:spcPts val="2500"/>
              </a:lnSpc>
              <a:spcBef>
                <a:spcPts val="0"/>
              </a:spcBef>
              <a:buNone/>
              <a:defRPr/>
            </a:pPr>
            <a:r>
              <a:rPr lang="el-GR" sz="2000" dirty="0">
                <a:latin typeface="Cambria" panose="02040503050406030204" pitchFamily="18" charset="0"/>
                <a:ea typeface="Cambria" panose="02040503050406030204" pitchFamily="18" charset="0"/>
              </a:rPr>
              <a:t>Αποτελούν είδος κριτικής έκδοσης (</a:t>
            </a:r>
            <a:r>
              <a:rPr lang="en-US" sz="2000" dirty="0">
                <a:latin typeface="Cambria" panose="02040503050406030204" pitchFamily="18" charset="0"/>
                <a:ea typeface="Cambria" panose="02040503050406030204" pitchFamily="18" charset="0"/>
              </a:rPr>
              <a:t>Grier, 148</a:t>
            </a:r>
            <a:r>
              <a:rPr lang="el-GR" sz="2000" dirty="0">
                <a:latin typeface="Cambria" panose="02040503050406030204" pitchFamily="18" charset="0"/>
                <a:ea typeface="Cambria" panose="02040503050406030204" pitchFamily="18" charset="0"/>
              </a:rPr>
              <a:t>-151</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Κυρίως για μουσική πριν από το 1600. Συνήθως αναπαρίσταται μια μόνο συγκεκριμένη πηγή</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και συνοδεύεται από υπόμνημα και μεθοδολογική επεξήγηση. Είναι επίσης είδος φωτογραφικής έκδοσης, που χρησιμοποιεί τυπωμένες γραμματοσειρές αντί για φωτογραφίες. Δίνει τη δυνατότητα στον επιμελητή να διορθώσει λάθη. Απευθύνεται σε εξειδικευμένους μελετητές και εκτελεστές.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EB459DB-F251-427D-8C5E-6C10FE7D96A6}"/>
              </a:ext>
            </a:extLst>
          </p:cNvPr>
          <p:cNvSpPr>
            <a:spLocks noGrp="1"/>
          </p:cNvSpPr>
          <p:nvPr>
            <p:ph idx="1"/>
          </p:nvPr>
        </p:nvSpPr>
        <p:spPr>
          <a:xfrm>
            <a:off x="341194" y="368489"/>
            <a:ext cx="6277970" cy="6086901"/>
          </a:xfrm>
        </p:spPr>
        <p:txBody>
          <a:bodyPr>
            <a:normAutofit fontScale="92500"/>
          </a:bodyPr>
          <a:lstStyle/>
          <a:p>
            <a:pPr marL="0" indent="0" algn="just">
              <a:lnSpc>
                <a:spcPts val="2500"/>
              </a:lnSpc>
              <a:spcBef>
                <a:spcPts val="0"/>
              </a:spcBef>
              <a:buNone/>
              <a:defRPr/>
            </a:pPr>
            <a:r>
              <a:rPr lang="el-GR" sz="2000" b="1" u="sng" dirty="0">
                <a:latin typeface="Cambria" panose="02040503050406030204" pitchFamily="18" charset="0"/>
                <a:ea typeface="Cambria" panose="02040503050406030204" pitchFamily="18" charset="0"/>
              </a:rPr>
              <a:t>ΕΚΔΟΣΕΙΣ </a:t>
            </a:r>
            <a:r>
              <a:rPr lang="en-US" sz="2000" b="1" u="sng" dirty="0">
                <a:latin typeface="Cambria" panose="02040503050406030204" pitchFamily="18" charset="0"/>
                <a:ea typeface="Cambria" panose="02040503050406030204" pitchFamily="18" charset="0"/>
              </a:rPr>
              <a:t>FACSIMILE</a:t>
            </a:r>
            <a:r>
              <a:rPr lang="el-GR" sz="2000" b="1" u="sng" dirty="0">
                <a:latin typeface="Cambria" panose="02040503050406030204" pitchFamily="18" charset="0"/>
                <a:ea typeface="Cambria" panose="02040503050406030204" pitchFamily="18" charset="0"/>
              </a:rPr>
              <a:t> Ή ΟΜΟΙΟΤΥΠΙΚΕΣ ΕΚΔΟΣΕΙΣ</a:t>
            </a:r>
            <a:r>
              <a:rPr lang="en-US" sz="2000" b="1" u="sng" dirty="0">
                <a:latin typeface="Cambria" panose="02040503050406030204" pitchFamily="18" charset="0"/>
                <a:ea typeface="Cambria" panose="02040503050406030204" pitchFamily="18" charset="0"/>
              </a:rPr>
              <a:t> (</a:t>
            </a:r>
            <a:r>
              <a:rPr lang="el-GR" sz="2000" b="1" u="sng" dirty="0">
                <a:latin typeface="Cambria" panose="02040503050406030204" pitchFamily="18" charset="0"/>
                <a:ea typeface="Cambria" panose="02040503050406030204" pitchFamily="18" charset="0"/>
              </a:rPr>
              <a:t>λατινικά </a:t>
            </a:r>
            <a:r>
              <a:rPr lang="en-US" sz="2000" b="1" u="sng" dirty="0">
                <a:latin typeface="Cambria" panose="02040503050406030204" pitchFamily="18" charset="0"/>
                <a:ea typeface="Cambria" panose="02040503050406030204" pitchFamily="18" charset="0"/>
              </a:rPr>
              <a:t>fac simile</a:t>
            </a:r>
            <a:r>
              <a:rPr lang="el-GR" sz="2000" b="1" u="sng" dirty="0">
                <a:latin typeface="Cambria" panose="02040503050406030204" pitchFamily="18" charset="0"/>
                <a:ea typeface="Cambria" panose="02040503050406030204" pitchFamily="18" charset="0"/>
              </a:rPr>
              <a:t>=κάνω όμοιο)</a:t>
            </a:r>
            <a:r>
              <a:rPr lang="en-US" sz="2000" b="1" u="sng" dirty="0">
                <a:latin typeface="Cambria" panose="02040503050406030204" pitchFamily="18" charset="0"/>
                <a:ea typeface="Cambria" panose="02040503050406030204" pitchFamily="18" charset="0"/>
              </a:rPr>
              <a:t>: </a:t>
            </a:r>
          </a:p>
          <a:p>
            <a:pPr marL="0" indent="0" algn="just">
              <a:lnSpc>
                <a:spcPts val="2500"/>
              </a:lnSpc>
              <a:spcBef>
                <a:spcPts val="0"/>
              </a:spcBef>
              <a:buNone/>
              <a:defRPr/>
            </a:pPr>
            <a:endParaRPr lang="en-US" sz="2000" b="1" u="sng" dirty="0">
              <a:latin typeface="Cambria" panose="02040503050406030204" pitchFamily="18" charset="0"/>
              <a:ea typeface="Cambria" panose="02040503050406030204" pitchFamily="18" charset="0"/>
            </a:endParaRPr>
          </a:p>
          <a:p>
            <a:pPr marL="0" indent="0" algn="just">
              <a:lnSpc>
                <a:spcPts val="2500"/>
              </a:lnSpc>
              <a:spcBef>
                <a:spcPts val="0"/>
              </a:spcBef>
              <a:buNone/>
              <a:defRPr/>
            </a:pPr>
            <a:r>
              <a:rPr lang="el-GR" sz="2000" dirty="0">
                <a:latin typeface="Cambria" panose="02040503050406030204" pitchFamily="18" charset="0"/>
                <a:ea typeface="Cambria" panose="02040503050406030204" pitchFamily="18" charset="0"/>
              </a:rPr>
              <a:t>Οι περισσότερες οπτικές πληροφορίες </a:t>
            </a:r>
            <a:r>
              <a:rPr lang="el-GR" sz="2000" dirty="0" err="1">
                <a:latin typeface="Cambria" panose="02040503050406030204" pitchFamily="18" charset="0"/>
                <a:ea typeface="Cambria" panose="02040503050406030204" pitchFamily="18" charset="0"/>
              </a:rPr>
              <a:t>αναπαριστώνται</a:t>
            </a:r>
            <a:r>
              <a:rPr lang="el-GR" sz="2000" dirty="0">
                <a:latin typeface="Cambria" panose="02040503050406030204" pitchFamily="18" charset="0"/>
                <a:ea typeface="Cambria" panose="02040503050406030204" pitchFamily="18" charset="0"/>
              </a:rPr>
              <a:t> φωτογραφικά. Οι φωτογραφίες όμως δεν αναπαριστούν τα πάντα και με τον ίδιο τρόπο (εξαρτάται από το είδος του φιλμ και τις συνθήκες φωτογράφησης). Οι εκδόσεις αυτές δεν χρησιμοποιούνται συνήθως για εκτέλεση.</a:t>
            </a:r>
            <a:endParaRPr lang="en-US" sz="2000" dirty="0">
              <a:latin typeface="Cambria" panose="02040503050406030204" pitchFamily="18" charset="0"/>
              <a:ea typeface="Cambria" panose="02040503050406030204" pitchFamily="18" charset="0"/>
            </a:endParaRPr>
          </a:p>
          <a:p>
            <a:pPr marL="0" indent="0" algn="just">
              <a:lnSpc>
                <a:spcPts val="2500"/>
              </a:lnSpc>
              <a:spcBef>
                <a:spcPts val="0"/>
              </a:spcBef>
              <a:buNone/>
              <a:defRPr/>
            </a:pPr>
            <a:r>
              <a:rPr lang="en-US" sz="2000" dirty="0">
                <a:latin typeface="Cambria" panose="02040503050406030204" pitchFamily="18" charset="0"/>
                <a:ea typeface="Cambria" panose="02040503050406030204" pitchFamily="18" charset="0"/>
              </a:rPr>
              <a:t>(</a:t>
            </a:r>
            <a:r>
              <a:rPr lang="en-US" sz="2000" dirty="0" err="1">
                <a:latin typeface="Cambria" panose="02040503050406030204" pitchFamily="18" charset="0"/>
                <a:ea typeface="Cambria" panose="02040503050406030204" pitchFamily="18" charset="0"/>
              </a:rPr>
              <a:t>Temperley</a:t>
            </a:r>
            <a:r>
              <a:rPr lang="en-US" sz="2000" dirty="0">
                <a:latin typeface="Cambria" panose="02040503050406030204" pitchFamily="18" charset="0"/>
                <a:ea typeface="Cambria" panose="02040503050406030204" pitchFamily="18" charset="0"/>
              </a:rPr>
              <a:t>): “The problem is to find ways of editing the music while still preserving its value as a representation of a primary source. [In the case of a facsimile], editing is needed chiefly, to correct engraving errors…; to clarify ambiguous notation; to suggest tempo, dynamics, </a:t>
            </a:r>
            <a:r>
              <a:rPr lang="en-US" sz="2000" dirty="0" err="1">
                <a:latin typeface="Cambria" panose="02040503050406030204" pitchFamily="18" charset="0"/>
                <a:ea typeface="Cambria" panose="02040503050406030204" pitchFamily="18" charset="0"/>
              </a:rPr>
              <a:t>pedalling</a:t>
            </a:r>
            <a:r>
              <a:rPr lang="en-US" sz="2000" dirty="0">
                <a:latin typeface="Cambria" panose="02040503050406030204" pitchFamily="18" charset="0"/>
                <a:ea typeface="Cambria" panose="02040503050406030204" pitchFamily="18" charset="0"/>
              </a:rPr>
              <a:t>, or slurs…; and to resolve ornament signs and other abbreviations”.</a:t>
            </a:r>
          </a:p>
          <a:p>
            <a:pPr marL="0" indent="0" algn="just">
              <a:lnSpc>
                <a:spcPts val="2500"/>
              </a:lnSpc>
              <a:spcBef>
                <a:spcPts val="0"/>
              </a:spcBef>
              <a:buNone/>
              <a:defRPr/>
            </a:pPr>
            <a:r>
              <a:rPr lang="en-US" sz="2000" dirty="0">
                <a:latin typeface="Cambria" panose="02040503050406030204" pitchFamily="18" charset="0"/>
                <a:ea typeface="Cambria" panose="02040503050406030204" pitchFamily="18" charset="0"/>
              </a:rPr>
              <a:t>John Baptist Cramer, Piano Sonata op. 22.3, vol. 10, ed. Nicholas </a:t>
            </a:r>
            <a:r>
              <a:rPr lang="en-US" sz="2000" dirty="0" err="1">
                <a:latin typeface="Cambria" panose="02040503050406030204" pitchFamily="18" charset="0"/>
                <a:ea typeface="Cambria" panose="02040503050406030204" pitchFamily="18" charset="0"/>
              </a:rPr>
              <a:t>Temperely</a:t>
            </a:r>
            <a:r>
              <a:rPr lang="en-US" sz="2000" dirty="0">
                <a:latin typeface="Cambria" panose="02040503050406030204" pitchFamily="18" charset="0"/>
                <a:ea typeface="Cambria" panose="02040503050406030204" pitchFamily="18" charset="0"/>
              </a:rPr>
              <a:t>, </a:t>
            </a:r>
            <a:r>
              <a:rPr lang="en-US" sz="2000" i="1" dirty="0">
                <a:latin typeface="Cambria" panose="02040503050406030204" pitchFamily="18" charset="0"/>
                <a:ea typeface="Cambria" panose="02040503050406030204" pitchFamily="18" charset="0"/>
              </a:rPr>
              <a:t>London Pianoforte School, </a:t>
            </a:r>
            <a:r>
              <a:rPr lang="en-US" sz="2000" dirty="0">
                <a:latin typeface="Cambria" panose="02040503050406030204" pitchFamily="18" charset="0"/>
                <a:ea typeface="Cambria" panose="02040503050406030204" pitchFamily="18" charset="0"/>
              </a:rPr>
              <a:t>facsimile ed.</a:t>
            </a:r>
          </a:p>
          <a:p>
            <a:endParaRPr lang="el-GR" sz="2000" dirty="0"/>
          </a:p>
        </p:txBody>
      </p:sp>
      <p:pic>
        <p:nvPicPr>
          <p:cNvPr id="5" name="Εικόνα 4">
            <a:extLst>
              <a:ext uri="{FF2B5EF4-FFF2-40B4-BE49-F238E27FC236}">
                <a16:creationId xmlns:a16="http://schemas.microsoft.com/office/drawing/2014/main" id="{5BFA4415-5F8A-4D1D-B1E2-58F6849CC85C}"/>
              </a:ext>
            </a:extLst>
          </p:cNvPr>
          <p:cNvPicPr>
            <a:picLocks noChangeAspect="1"/>
          </p:cNvPicPr>
          <p:nvPr/>
        </p:nvPicPr>
        <p:blipFill>
          <a:blip r:embed="rId2"/>
          <a:stretch>
            <a:fillRect/>
          </a:stretch>
        </p:blipFill>
        <p:spPr>
          <a:xfrm>
            <a:off x="6862341" y="0"/>
            <a:ext cx="4988465" cy="6858000"/>
          </a:xfrm>
          <a:prstGeom prst="rect">
            <a:avLst/>
          </a:prstGeom>
        </p:spPr>
      </p:pic>
    </p:spTree>
    <p:extLst>
      <p:ext uri="{BB962C8B-B14F-4D97-AF65-F5344CB8AC3E}">
        <p14:creationId xmlns:p14="http://schemas.microsoft.com/office/powerpoint/2010/main" val="2816617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a:extLst>
              <a:ext uri="{FF2B5EF4-FFF2-40B4-BE49-F238E27FC236}">
                <a16:creationId xmlns:a16="http://schemas.microsoft.com/office/drawing/2014/main" id="{2223D70C-CEE0-4187-8F9F-5BD9E3DFBE32}"/>
              </a:ext>
            </a:extLst>
          </p:cNvPr>
          <p:cNvSpPr>
            <a:spLocks noGrp="1"/>
          </p:cNvSpPr>
          <p:nvPr>
            <p:ph type="title"/>
          </p:nvPr>
        </p:nvSpPr>
        <p:spPr>
          <a:xfrm>
            <a:off x="1981200" y="274639"/>
            <a:ext cx="8229600" cy="470949"/>
          </a:xfrm>
        </p:spPr>
        <p:txBody>
          <a:bodyPr rtlCol="0">
            <a:normAutofit fontScale="90000"/>
          </a:bodyPr>
          <a:lstStyle/>
          <a:p>
            <a:pPr algn="ctr">
              <a:defRPr/>
            </a:pPr>
            <a:r>
              <a:rPr lang="el-GR" altLang="en-US" sz="2400" b="1" dirty="0">
                <a:latin typeface="Cambria" panose="02040503050406030204" pitchFamily="18" charset="0"/>
                <a:ea typeface="Cambria" panose="02040503050406030204" pitchFamily="18" charset="0"/>
              </a:rPr>
              <a:t>Κριτικές Εκδόσεις</a:t>
            </a:r>
            <a:br>
              <a:rPr lang="el-GR" altLang="en-US" sz="2000" dirty="0">
                <a:latin typeface="Calibri" panose="020F0502020204030204" pitchFamily="34" charset="0"/>
              </a:rPr>
            </a:br>
            <a:endParaRPr lang="el-GR" altLang="en-US" sz="2400" dirty="0">
              <a:latin typeface="Calibri" panose="020F0502020204030204" pitchFamily="34" charset="0"/>
            </a:endParaRPr>
          </a:p>
        </p:txBody>
      </p:sp>
      <p:sp>
        <p:nvSpPr>
          <p:cNvPr id="11267" name="2 - Θέση περιεχομένου">
            <a:extLst>
              <a:ext uri="{FF2B5EF4-FFF2-40B4-BE49-F238E27FC236}">
                <a16:creationId xmlns:a16="http://schemas.microsoft.com/office/drawing/2014/main" id="{23A00F73-617B-4D9A-8039-E99DCEFB5273}"/>
              </a:ext>
            </a:extLst>
          </p:cNvPr>
          <p:cNvSpPr>
            <a:spLocks noGrp="1"/>
          </p:cNvSpPr>
          <p:nvPr>
            <p:ph idx="1"/>
          </p:nvPr>
        </p:nvSpPr>
        <p:spPr>
          <a:xfrm>
            <a:off x="422031" y="745588"/>
            <a:ext cx="11352627" cy="5837773"/>
          </a:xfrm>
        </p:spPr>
        <p:txBody>
          <a:bodyPr>
            <a:normAutofit/>
          </a:bodyPr>
          <a:lstStyle/>
          <a:p>
            <a:pPr marL="0" lvl="2"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Οι κριτικές εκδόσεις απευθύνονται στον μέσο μουσικά ενημερωμένο ενδιαφερόμενο</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μελετητή, εκτελεστή, σπουδαστή αλλά και στο ευρύτερα ενδιαφερόμενο κοινό. Είναι ή θα έπρεπε να είναι το κύριο μέσο μετάδοσης της μουσικής στο ευρύ κοινό. </a:t>
            </a:r>
          </a:p>
          <a:p>
            <a:pPr marL="0" lvl="2"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Σκοπός τους είναι να μεταδώσουν το κείμενο το οποίο αντιπροσωπεύει καλύτερα την ιστορική μαρτυρία των πηγών. Η πρώτη προτεραιότητα είναι η απλότητα και η καθαρότητα στην παρουσίαση της πληροφορίας. Σκοπός δεν είναι να περιορίσουμε την πολυπλοκότητα του κειμένου αλλά να την κάνουμε άμεσα σαφή στον αναγνώστη. </a:t>
            </a:r>
          </a:p>
          <a:p>
            <a:pPr marL="0" lvl="2"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Θα πρέπει να υπάρξει συμβιβασμός ανάμεσα στην ανάγκη πιστότητας στην ουσία της μουσικής και στην ευκολία της κατανόησής της. </a:t>
            </a:r>
          </a:p>
          <a:p>
            <a:pPr marL="0" lvl="2"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Χρειάζεται να υπάρχει ένα αναλυτικό υπόμνημα επεξήγησης το οποίο για πρακτικούς λόγους μπορεί να εμφανίζεται στην αρχή ή στο τέλος της έκδοσης ή ακόμα σε χωριστό τεύχος.</a:t>
            </a:r>
            <a:endParaRPr lang="en-US" altLang="en-US" sz="2000" dirty="0">
              <a:latin typeface="Cambria" panose="02040503050406030204" pitchFamily="18" charset="0"/>
              <a:ea typeface="Cambria" panose="02040503050406030204" pitchFamily="18" charset="0"/>
            </a:endParaRPr>
          </a:p>
          <a:p>
            <a:pPr marL="0" lvl="2"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Οι κριτικές εκδόσεις θεμελιώνονται στην ενδελεχή γνώση των πηγών. Όλες οι πηγές είναι σημαντικές, αλλά δεν είναι όλα τα αναγνώσματα σε μια πηγή της ίδιας αξίας.</a:t>
            </a:r>
          </a:p>
          <a:p>
            <a:pPr marL="0" lvl="2"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Όλες οι μουσικές πηγές στόχευαν στο να είναι πρακτικά, λειτουργικά ντοκουμέντα (εκτός από λίγα παραδείγματα όπως οι συλλογικές εκδόσεις του τέλους του 19</a:t>
            </a:r>
            <a:r>
              <a:rPr lang="el-GR" altLang="en-US" sz="2000" baseline="30000" dirty="0">
                <a:latin typeface="Cambria" panose="02040503050406030204" pitchFamily="18" charset="0"/>
                <a:ea typeface="Cambria" panose="02040503050406030204" pitchFamily="18" charset="0"/>
              </a:rPr>
              <a:t>ου</a:t>
            </a:r>
            <a:r>
              <a:rPr lang="el-GR" altLang="en-US" sz="2000" dirty="0">
                <a:latin typeface="Cambria" panose="02040503050406030204" pitchFamily="18" charset="0"/>
                <a:ea typeface="Cambria" panose="02040503050406030204" pitchFamily="18" charset="0"/>
              </a:rPr>
              <a:t> αιώνα) και απαιτούν εξειδικευμένες τεχνικές γνώσεις σημειογραφίας. (</a:t>
            </a:r>
            <a:r>
              <a:rPr lang="en-US" altLang="en-US" sz="2000" dirty="0">
                <a:latin typeface="Cambria" panose="02040503050406030204" pitchFamily="18" charset="0"/>
                <a:ea typeface="Cambria" panose="02040503050406030204" pitchFamily="18" charset="0"/>
              </a:rPr>
              <a:t>Grier, 40).</a:t>
            </a:r>
            <a:endParaRPr lang="el-GR" altLang="en-US" sz="2000" dirty="0">
              <a:latin typeface="Cambria" panose="02040503050406030204" pitchFamily="18" charset="0"/>
              <a:ea typeface="Cambria" panose="020405030504060302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a:extLst>
              <a:ext uri="{FF2B5EF4-FFF2-40B4-BE49-F238E27FC236}">
                <a16:creationId xmlns:a16="http://schemas.microsoft.com/office/drawing/2014/main" id="{9307F9FB-D826-48EA-AACE-B7CF17D67DAE}"/>
              </a:ext>
            </a:extLst>
          </p:cNvPr>
          <p:cNvSpPr>
            <a:spLocks noGrp="1"/>
          </p:cNvSpPr>
          <p:nvPr>
            <p:ph type="title"/>
          </p:nvPr>
        </p:nvSpPr>
        <p:spPr>
          <a:xfrm>
            <a:off x="1981200" y="274638"/>
            <a:ext cx="8229600" cy="633412"/>
          </a:xfrm>
        </p:spPr>
        <p:txBody>
          <a:bodyPr rtlCol="0"/>
          <a:lstStyle/>
          <a:p>
            <a:pPr algn="ctr">
              <a:defRPr/>
            </a:pPr>
            <a:r>
              <a:rPr lang="el-GR" altLang="en-US" sz="2800" b="1" dirty="0">
                <a:latin typeface="Cambria" panose="02040503050406030204" pitchFamily="18" charset="0"/>
                <a:ea typeface="Cambria" panose="02040503050406030204" pitchFamily="18" charset="0"/>
              </a:rPr>
              <a:t>ΒΑΣΙΚΕΣ ΑΡΧΕΣ ΚΡΙΤΙΚΩΝ ΕΚΔΟΣΕΩΝ</a:t>
            </a:r>
          </a:p>
        </p:txBody>
      </p:sp>
      <p:sp>
        <p:nvSpPr>
          <p:cNvPr id="14339" name="2 - Θέση περιεχομένου">
            <a:extLst>
              <a:ext uri="{FF2B5EF4-FFF2-40B4-BE49-F238E27FC236}">
                <a16:creationId xmlns:a16="http://schemas.microsoft.com/office/drawing/2014/main" id="{EA795460-445D-4197-88A0-4907BF8330B0}"/>
              </a:ext>
            </a:extLst>
          </p:cNvPr>
          <p:cNvSpPr>
            <a:spLocks noGrp="1"/>
          </p:cNvSpPr>
          <p:nvPr>
            <p:ph idx="1"/>
          </p:nvPr>
        </p:nvSpPr>
        <p:spPr>
          <a:xfrm>
            <a:off x="492369" y="908050"/>
            <a:ext cx="11183815" cy="5675312"/>
          </a:xfrm>
        </p:spPr>
        <p:txBody>
          <a:bodyPr>
            <a:normAutofit/>
          </a:bodyPr>
          <a:lstStyle/>
          <a:p>
            <a:pPr marL="0" indent="0" algn="just">
              <a:lnSpc>
                <a:spcPts val="2800"/>
              </a:lnSpc>
              <a:spcBef>
                <a:spcPct val="0"/>
              </a:spcBef>
              <a:buNone/>
              <a:defRPr/>
            </a:pPr>
            <a:r>
              <a:rPr lang="el-GR" altLang="en-US" sz="2000" dirty="0">
                <a:latin typeface="Cambria" panose="02040503050406030204" pitchFamily="18" charset="0"/>
                <a:ea typeface="Cambria" panose="02040503050406030204" pitchFamily="18" charset="0"/>
              </a:rPr>
              <a:t>Εφόσον πρόκειται για «κριτική» έκδοση, είναι ερμηνευτική και συνεπώς όχι οριστική</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δεν υπάρχουν δύο επιμελητές που θα καταλήξουν στο ίδιο ακριβώς αποτέλεσμα ξεκινώντας από το ίδιο έργο.</a:t>
            </a:r>
          </a:p>
          <a:p>
            <a:pPr marL="0" indent="0" algn="just">
              <a:lnSpc>
                <a:spcPts val="2800"/>
              </a:lnSpc>
              <a:spcBef>
                <a:spcPct val="0"/>
              </a:spcBef>
              <a:buNone/>
              <a:defRPr/>
            </a:pPr>
            <a:r>
              <a:rPr lang="el-GR" altLang="en-US" sz="2000" dirty="0">
                <a:latin typeface="Cambria" panose="02040503050406030204" pitchFamily="18" charset="0"/>
                <a:ea typeface="Cambria" panose="02040503050406030204" pitchFamily="18" charset="0"/>
              </a:rPr>
              <a:t>Κάθε έργο και κάθε έκδοση είναι μια ειδική περίπτωση.</a:t>
            </a:r>
          </a:p>
          <a:p>
            <a:pPr marL="0" indent="0" algn="just">
              <a:lnSpc>
                <a:spcPts val="2800"/>
              </a:lnSpc>
              <a:spcBef>
                <a:spcPct val="0"/>
              </a:spcBef>
              <a:buNone/>
              <a:defRPr/>
            </a:pPr>
            <a:r>
              <a:rPr lang="el-GR" altLang="en-US" sz="2000" dirty="0">
                <a:latin typeface="Cambria" panose="02040503050406030204" pitchFamily="18" charset="0"/>
                <a:ea typeface="Cambria" panose="02040503050406030204" pitchFamily="18" charset="0"/>
              </a:rPr>
              <a:t>Υπάρχει αναπόφευκτη σχέση ανάμεσα σε μια κριτική έκδοση και στην ιστορική έρευνα.</a:t>
            </a:r>
          </a:p>
          <a:p>
            <a:pPr marL="0" indent="0" algn="just">
              <a:lnSpc>
                <a:spcPts val="2800"/>
              </a:lnSpc>
              <a:spcBef>
                <a:spcPct val="0"/>
              </a:spcBef>
              <a:buNone/>
              <a:defRPr/>
            </a:pPr>
            <a:r>
              <a:rPr lang="el-GR" altLang="en-US" sz="2000" dirty="0">
                <a:latin typeface="Cambria" panose="02040503050406030204" pitchFamily="18" charset="0"/>
                <a:ea typeface="Cambria" panose="02040503050406030204" pitchFamily="18" charset="0"/>
              </a:rPr>
              <a:t>Υπάρχει μια αυτονόητη σχέση ανάμεσα στο γραπτό κείμενο και το ίδιο το έργο. Η δημιουργία ενός έργου απαιτεί τη σύνθεση (συνώνυμη συνήθως με τη γραφή σε κείμενο) και την εκτέλεση. Το μουσικό κείμενο απαιτεί την εκτέλεση για να μετουσιωθεί σε έργο. Παρόλο που έργο και γραπτό κείμενο δεν ταυτίζονται, το δεύτερο κατέχει εξέχουσα θέση στην κατανόηση του πρώτου.</a:t>
            </a:r>
          </a:p>
          <a:p>
            <a:pPr marL="0" indent="0" algn="just">
              <a:lnSpc>
                <a:spcPts val="2800"/>
              </a:lnSpc>
              <a:spcBef>
                <a:spcPct val="0"/>
              </a:spcBef>
              <a:buNone/>
              <a:defRPr/>
            </a:pPr>
            <a:r>
              <a:rPr lang="el-GR" altLang="en-US" sz="2000" dirty="0">
                <a:latin typeface="Cambria" panose="02040503050406030204" pitchFamily="18" charset="0"/>
                <a:ea typeface="Cambria" panose="02040503050406030204" pitchFamily="18" charset="0"/>
              </a:rPr>
              <a:t>Ο εκδότης στέκεται ανάμεσα στο έργο και στο κείμενο. Παρόλα αυτά, η επιμέλεια βασίζεται κυρίως σε γραπτά κείμενα και προϊόν της είναι γραπτό κείμενο.</a:t>
            </a:r>
          </a:p>
          <a:p>
            <a:pPr marL="0" indent="0" algn="just">
              <a:lnSpc>
                <a:spcPts val="2800"/>
              </a:lnSpc>
              <a:spcBef>
                <a:spcPct val="0"/>
              </a:spcBef>
              <a:buNone/>
              <a:defRPr/>
            </a:pPr>
            <a:r>
              <a:rPr lang="el-GR" altLang="en-US" sz="2000" dirty="0">
                <a:latin typeface="Cambria" panose="02040503050406030204" pitchFamily="18" charset="0"/>
                <a:ea typeface="Cambria" panose="02040503050406030204" pitchFamily="18" charset="0"/>
              </a:rPr>
              <a:t>Σαφήνεια στην παρουσίαση της πληροφορίας στο χρήστη.</a:t>
            </a:r>
          </a:p>
          <a:p>
            <a:pPr marL="0" indent="0" algn="just">
              <a:lnSpc>
                <a:spcPts val="2800"/>
              </a:lnSpc>
              <a:spcBef>
                <a:spcPct val="0"/>
              </a:spcBef>
              <a:buNone/>
              <a:defRPr/>
            </a:pPr>
            <a:endParaRPr lang="el-GR" alt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08455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8758461-7396-44B3-B44F-809171B5ADA2}"/>
              </a:ext>
            </a:extLst>
          </p:cNvPr>
          <p:cNvSpPr>
            <a:spLocks noGrp="1"/>
          </p:cNvSpPr>
          <p:nvPr>
            <p:ph idx="1"/>
          </p:nvPr>
        </p:nvSpPr>
        <p:spPr>
          <a:xfrm>
            <a:off x="393895" y="337625"/>
            <a:ext cx="11493305" cy="6105378"/>
          </a:xfrm>
        </p:spPr>
        <p:txBody>
          <a:bodyPr>
            <a:normAutofit/>
          </a:bodyPr>
          <a:lstStyle/>
          <a:p>
            <a:pPr marL="0" indent="0" algn="ctr">
              <a:spcBef>
                <a:spcPts val="0"/>
              </a:spcBef>
              <a:buNone/>
            </a:pPr>
            <a:r>
              <a:rPr lang="el-GR" sz="2800" b="1" dirty="0">
                <a:latin typeface="Cambria" panose="02040503050406030204" pitchFamily="18" charset="0"/>
                <a:ea typeface="Cambria" panose="02040503050406030204" pitchFamily="18" charset="0"/>
              </a:rPr>
              <a:t>ΔΙΑΔΙΚΑΣΙΑ</a:t>
            </a:r>
          </a:p>
          <a:p>
            <a:pPr marL="0" indent="0" algn="just">
              <a:spcBef>
                <a:spcPts val="0"/>
              </a:spcBef>
              <a:buNone/>
            </a:pPr>
            <a:endParaRPr lang="el-GR" sz="2800" b="1" dirty="0">
              <a:latin typeface="Cambria" panose="02040503050406030204" pitchFamily="18" charset="0"/>
              <a:ea typeface="Cambria" panose="02040503050406030204" pitchFamily="18" charset="0"/>
            </a:endParaRPr>
          </a:p>
          <a:p>
            <a:pPr marL="0" indent="0" algn="just">
              <a:spcBef>
                <a:spcPts val="0"/>
              </a:spcBef>
            </a:pPr>
            <a:r>
              <a:rPr lang="el-GR" sz="2000" dirty="0">
                <a:latin typeface="Cambria" panose="02040503050406030204" pitchFamily="18" charset="0"/>
                <a:ea typeface="Cambria" panose="02040503050406030204" pitchFamily="18" charset="0"/>
              </a:rPr>
              <a:t>Συλλογή των τεκμηρίων</a:t>
            </a:r>
          </a:p>
          <a:p>
            <a:pPr marL="400050" lvl="2" indent="0" algn="just">
              <a:spcBef>
                <a:spcPts val="0"/>
              </a:spcBef>
            </a:pPr>
            <a:r>
              <a:rPr lang="el-GR" sz="1800" dirty="0">
                <a:latin typeface="Cambria" panose="02040503050406030204" pitchFamily="18" charset="0"/>
                <a:ea typeface="Cambria" panose="02040503050406030204" pitchFamily="18" charset="0"/>
              </a:rPr>
              <a:t>Εντοπισμός</a:t>
            </a:r>
            <a:r>
              <a:rPr lang="en-US" sz="1800" dirty="0">
                <a:latin typeface="Cambria" panose="02040503050406030204" pitchFamily="18" charset="0"/>
                <a:ea typeface="Cambria" panose="02040503050406030204" pitchFamily="18" charset="0"/>
              </a:rPr>
              <a:t> (identification) </a:t>
            </a:r>
            <a:r>
              <a:rPr lang="el-GR" sz="1800" dirty="0">
                <a:latin typeface="Cambria" panose="02040503050406030204" pitchFamily="18" charset="0"/>
                <a:ea typeface="Cambria" panose="02040503050406030204" pitchFamily="18" charset="0"/>
              </a:rPr>
              <a:t>(χρήση σύγχρονων βιβλιογραφικών πηγών, ηλεκτρονικών και άλλων)</a:t>
            </a:r>
            <a:r>
              <a:rPr lang="en-US" sz="1800" dirty="0">
                <a:latin typeface="Cambria" panose="02040503050406030204" pitchFamily="18" charset="0"/>
                <a:ea typeface="Cambria" panose="02040503050406030204" pitchFamily="18" charset="0"/>
              </a:rPr>
              <a:t> (Grier, Appendix A). </a:t>
            </a:r>
            <a:r>
              <a:rPr lang="el-GR" sz="1800" dirty="0">
                <a:latin typeface="Cambria" panose="02040503050406030204" pitchFamily="18" charset="0"/>
                <a:ea typeface="Cambria" panose="02040503050406030204" pitchFamily="18" charset="0"/>
              </a:rPr>
              <a:t>Συχνά οι περιγραφές στους καταλόγους είναι ανεπαρκείς ή λανθασμένες.</a:t>
            </a:r>
          </a:p>
          <a:p>
            <a:pPr marL="400050" lvl="2" indent="0" algn="just">
              <a:spcBef>
                <a:spcPts val="0"/>
              </a:spcBef>
            </a:pPr>
            <a:r>
              <a:rPr lang="el-GR" sz="1800" dirty="0">
                <a:latin typeface="Cambria" panose="02040503050406030204" pitchFamily="18" charset="0"/>
                <a:ea typeface="Cambria" panose="02040503050406030204" pitchFamily="18" charset="0"/>
              </a:rPr>
              <a:t>Επιθεώρηση</a:t>
            </a:r>
            <a:r>
              <a:rPr lang="en-US" sz="1800" dirty="0">
                <a:latin typeface="Cambria" panose="02040503050406030204" pitchFamily="18" charset="0"/>
                <a:ea typeface="Cambria" panose="02040503050406030204" pitchFamily="18" charset="0"/>
              </a:rPr>
              <a:t> (inspection)</a:t>
            </a:r>
            <a:r>
              <a:rPr lang="el-GR" sz="1800" dirty="0">
                <a:latin typeface="Cambria" panose="02040503050406030204" pitchFamily="18" charset="0"/>
                <a:ea typeface="Cambria" panose="02040503050406030204" pitchFamily="18" charset="0"/>
              </a:rPr>
              <a:t>. Πολύ συχνά απαιτείται επί τόπου αυτοψία του φυσικού αντικειμένου</a:t>
            </a:r>
            <a:r>
              <a:rPr lang="en-US" sz="1800" dirty="0">
                <a:latin typeface="Cambria" panose="02040503050406030204" pitchFamily="18" charset="0"/>
                <a:ea typeface="Cambria" panose="02040503050406030204" pitchFamily="18" charset="0"/>
              </a:rPr>
              <a:t>.</a:t>
            </a:r>
          </a:p>
          <a:p>
            <a:pPr marL="857250" lvl="3" indent="0" algn="just">
              <a:spcBef>
                <a:spcPts val="0"/>
              </a:spcBef>
            </a:pPr>
            <a:r>
              <a:rPr lang="el-GR" sz="1600" dirty="0" err="1">
                <a:latin typeface="Cambria" panose="02040503050406030204" pitchFamily="18" charset="0"/>
                <a:ea typeface="Cambria" panose="02040503050406030204" pitchFamily="18" charset="0"/>
              </a:rPr>
              <a:t>Κωδικολογία</a:t>
            </a:r>
            <a:r>
              <a:rPr lang="el-GR" sz="1600" dirty="0">
                <a:latin typeface="Cambria" panose="02040503050406030204" pitchFamily="18" charset="0"/>
                <a:ea typeface="Cambria" panose="02040503050406030204" pitchFamily="18" charset="0"/>
              </a:rPr>
              <a:t> (</a:t>
            </a:r>
            <a:r>
              <a:rPr lang="en-US" sz="1600" dirty="0">
                <a:latin typeface="Cambria" panose="02040503050406030204" pitchFamily="18" charset="0"/>
                <a:ea typeface="Cambria" panose="02040503050406030204" pitchFamily="18" charset="0"/>
              </a:rPr>
              <a:t>codicology): </a:t>
            </a:r>
            <a:r>
              <a:rPr lang="el-GR" sz="1600" dirty="0">
                <a:latin typeface="Cambria" panose="02040503050406030204" pitchFamily="18" charset="0"/>
                <a:ea typeface="Cambria" panose="02040503050406030204" pitchFamily="18" charset="0"/>
              </a:rPr>
              <a:t>η μελέτη </a:t>
            </a:r>
            <a:r>
              <a:rPr lang="el-GR" sz="1600" dirty="0" err="1">
                <a:latin typeface="Cambria" panose="02040503050406030204" pitchFamily="18" charset="0"/>
                <a:ea typeface="Cambria" panose="02040503050406030204" pitchFamily="18" charset="0"/>
              </a:rPr>
              <a:t>χειρογράφων</a:t>
            </a:r>
            <a:endParaRPr lang="el-GR" sz="1600" dirty="0">
              <a:latin typeface="Cambria" panose="02040503050406030204" pitchFamily="18" charset="0"/>
              <a:ea typeface="Cambria" panose="02040503050406030204" pitchFamily="18" charset="0"/>
            </a:endParaRPr>
          </a:p>
          <a:p>
            <a:pPr marL="857250" lvl="3" indent="0" algn="just">
              <a:spcBef>
                <a:spcPts val="0"/>
              </a:spcBef>
            </a:pPr>
            <a:r>
              <a:rPr lang="el-GR" sz="1600" dirty="0">
                <a:latin typeface="Cambria" panose="02040503050406030204" pitchFamily="18" charset="0"/>
                <a:ea typeface="Cambria" panose="02040503050406030204" pitchFamily="18" charset="0"/>
              </a:rPr>
              <a:t>Βιβλιογραφία (</a:t>
            </a:r>
            <a:r>
              <a:rPr lang="en-US" sz="1600" dirty="0">
                <a:latin typeface="Cambria" panose="02040503050406030204" pitchFamily="18" charset="0"/>
                <a:ea typeface="Cambria" panose="02040503050406030204" pitchFamily="18" charset="0"/>
              </a:rPr>
              <a:t>bibliography): </a:t>
            </a:r>
            <a:r>
              <a:rPr lang="el-GR" sz="1600" dirty="0">
                <a:latin typeface="Cambria" panose="02040503050406030204" pitchFamily="18" charset="0"/>
                <a:ea typeface="Cambria" panose="02040503050406030204" pitchFamily="18" charset="0"/>
              </a:rPr>
              <a:t>η μελέτη εντύπων (βιβλίων κλπ.)</a:t>
            </a:r>
          </a:p>
          <a:p>
            <a:pPr marL="400050" lvl="2" indent="0" algn="just">
              <a:spcBef>
                <a:spcPts val="0"/>
              </a:spcBef>
            </a:pPr>
            <a:r>
              <a:rPr lang="el-GR" sz="1800" dirty="0">
                <a:latin typeface="Cambria" panose="02040503050406030204" pitchFamily="18" charset="0"/>
                <a:ea typeface="Cambria" panose="02040503050406030204" pitchFamily="18" charset="0"/>
              </a:rPr>
              <a:t>Περιγραφή </a:t>
            </a:r>
            <a:r>
              <a:rPr lang="en-US" sz="1800" dirty="0">
                <a:latin typeface="Cambria" panose="02040503050406030204" pitchFamily="18" charset="0"/>
                <a:ea typeface="Cambria" panose="02040503050406030204" pitchFamily="18" charset="0"/>
              </a:rPr>
              <a:t>(description) </a:t>
            </a:r>
            <a:r>
              <a:rPr lang="el-GR" sz="1800" dirty="0">
                <a:latin typeface="Cambria" panose="02040503050406030204" pitchFamily="18" charset="0"/>
                <a:ea typeface="Cambria" panose="02040503050406030204" pitchFamily="18" charset="0"/>
              </a:rPr>
              <a:t>(του φυσικού αντικειμένου). Το ελάχιστο που απαιτείται είναι η πλήρης ταυτοποίηση της πηγής (πόλη, μουσείο/βιβλιοθήκη, συλλογή, </a:t>
            </a:r>
            <a:r>
              <a:rPr lang="el-GR" sz="1800" dirty="0" err="1">
                <a:latin typeface="Cambria" panose="02040503050406030204" pitchFamily="18" charset="0"/>
                <a:ea typeface="Cambria" panose="02040503050406030204" pitchFamily="18" charset="0"/>
              </a:rPr>
              <a:t>αρ</a:t>
            </a:r>
            <a:r>
              <a:rPr lang="el-GR" sz="1800" dirty="0">
                <a:latin typeface="Cambria" panose="02040503050406030204" pitchFamily="18" charset="0"/>
                <a:ea typeface="Cambria" panose="02040503050406030204" pitchFamily="18" charset="0"/>
              </a:rPr>
              <a:t>. ραφιού/φακέλου/αρχείου). Οι έντυπες πηγές απαιτούν πλήρη βιβλιογραφική αναφορά. Συνιστάται μια σύντομη αναφορά στην ιστορία και κατάσταση των πηγών.</a:t>
            </a:r>
            <a:r>
              <a:rPr lang="en-US" sz="1800" dirty="0">
                <a:latin typeface="Cambria" panose="02040503050406030204" pitchFamily="18" charset="0"/>
                <a:ea typeface="Cambria" panose="02040503050406030204" pitchFamily="18" charset="0"/>
              </a:rPr>
              <a:t> (Grier, 55).</a:t>
            </a:r>
            <a:endParaRPr lang="el-GR" sz="1800" dirty="0">
              <a:latin typeface="Cambria" panose="02040503050406030204" pitchFamily="18" charset="0"/>
              <a:ea typeface="Cambria" panose="02040503050406030204" pitchFamily="18" charset="0"/>
            </a:endParaRPr>
          </a:p>
          <a:p>
            <a:pPr marL="400050" lvl="2" indent="0" algn="just">
              <a:spcBef>
                <a:spcPts val="0"/>
              </a:spcBef>
            </a:pPr>
            <a:r>
              <a:rPr lang="el-GR" sz="1800" dirty="0">
                <a:latin typeface="Cambria" panose="02040503050406030204" pitchFamily="18" charset="0"/>
                <a:ea typeface="Cambria" panose="02040503050406030204" pitchFamily="18" charset="0"/>
              </a:rPr>
              <a:t>Μεταγραφή</a:t>
            </a:r>
            <a:r>
              <a:rPr lang="en-US" sz="1800" dirty="0">
                <a:latin typeface="Cambria" panose="02040503050406030204" pitchFamily="18" charset="0"/>
                <a:ea typeface="Cambria" panose="02040503050406030204" pitchFamily="18" charset="0"/>
              </a:rPr>
              <a:t> (transcription)</a:t>
            </a:r>
            <a:r>
              <a:rPr lang="el-GR" sz="1800" dirty="0">
                <a:latin typeface="Cambria" panose="02040503050406030204" pitchFamily="18" charset="0"/>
                <a:ea typeface="Cambria" panose="02040503050406030204" pitchFamily="18" charset="0"/>
              </a:rPr>
              <a:t>. Η φωτογράφιση δεν αποτυπώνει πάντα όλες τις λεπτομέρειες που απασχολούν τον επιμελητή</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Μπορεί να γίνει από τον ίδιο τον ερευνητή ή κατά παραγγελία. Το μεγαλύτερο μέρος της εργασίας, για λόγους οικονομίας και χρόνου, γίνεται πριν από την επιθεώρηση.</a:t>
            </a:r>
          </a:p>
          <a:p>
            <a:pPr marL="0" indent="0" algn="just">
              <a:spcBef>
                <a:spcPts val="0"/>
              </a:spcBef>
            </a:pPr>
            <a:r>
              <a:rPr lang="el-GR" sz="2000" dirty="0">
                <a:latin typeface="Cambria" panose="02040503050406030204" pitchFamily="18" charset="0"/>
                <a:ea typeface="Cambria" panose="02040503050406030204" pitchFamily="18" charset="0"/>
              </a:rPr>
              <a:t>Ταξινόμηση (</a:t>
            </a:r>
            <a:r>
              <a:rPr lang="en-US" sz="2000" dirty="0">
                <a:latin typeface="Cambria" panose="02040503050406030204" pitchFamily="18" charset="0"/>
                <a:ea typeface="Cambria" panose="02040503050406030204" pitchFamily="18" charset="0"/>
              </a:rPr>
              <a:t>classification)</a:t>
            </a:r>
            <a:endParaRPr lang="el-GR" sz="2000" dirty="0">
              <a:latin typeface="Cambria" panose="02040503050406030204" pitchFamily="18" charset="0"/>
              <a:ea typeface="Cambria" panose="02040503050406030204" pitchFamily="18" charset="0"/>
            </a:endParaRPr>
          </a:p>
          <a:p>
            <a:pPr marL="0" indent="0" algn="just">
              <a:spcBef>
                <a:spcPts val="0"/>
              </a:spcBef>
            </a:pPr>
            <a:r>
              <a:rPr lang="el-GR" sz="2000" dirty="0">
                <a:latin typeface="Cambria" panose="02040503050406030204" pitchFamily="18" charset="0"/>
                <a:ea typeface="Cambria" panose="02040503050406030204" pitchFamily="18" charset="0"/>
              </a:rPr>
              <a:t>Αξιολόγηση</a:t>
            </a:r>
            <a:endParaRPr lang="en-US" sz="2000" dirty="0">
              <a:latin typeface="Cambria" panose="02040503050406030204" pitchFamily="18" charset="0"/>
              <a:ea typeface="Cambria" panose="02040503050406030204" pitchFamily="18" charset="0"/>
            </a:endParaRPr>
          </a:p>
          <a:p>
            <a:pPr marL="400050" lvl="1" indent="0" algn="just">
              <a:spcBef>
                <a:spcPts val="0"/>
              </a:spcBef>
            </a:pPr>
            <a:r>
              <a:rPr lang="el-GR" sz="1800" dirty="0">
                <a:latin typeface="Cambria" panose="02040503050406030204" pitchFamily="18" charset="0"/>
                <a:ea typeface="Cambria" panose="02040503050406030204" pitchFamily="18" charset="0"/>
              </a:rPr>
              <a:t>Διόρθωση</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με ποια κριτήρια</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Σε ποιο βαθμό</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«παράλληλα» περάσματα)</a:t>
            </a:r>
          </a:p>
        </p:txBody>
      </p:sp>
    </p:spTree>
    <p:extLst>
      <p:ext uri="{BB962C8B-B14F-4D97-AF65-F5344CB8AC3E}">
        <p14:creationId xmlns:p14="http://schemas.microsoft.com/office/powerpoint/2010/main" val="3427123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6493855-52D9-4E2F-A264-E48660FF9AAD}"/>
              </a:ext>
            </a:extLst>
          </p:cNvPr>
          <p:cNvSpPr>
            <a:spLocks noGrp="1"/>
          </p:cNvSpPr>
          <p:nvPr>
            <p:ph idx="1"/>
          </p:nvPr>
        </p:nvSpPr>
        <p:spPr>
          <a:xfrm>
            <a:off x="422031" y="450166"/>
            <a:ext cx="11408898" cy="6049108"/>
          </a:xfrm>
        </p:spPr>
        <p:txBody>
          <a:bodyPr>
            <a:normAutofit/>
          </a:bodyPr>
          <a:lstStyle/>
          <a:p>
            <a:pPr marL="0" indent="0" algn="just">
              <a:buNone/>
            </a:pPr>
            <a:r>
              <a:rPr lang="el-GR" sz="2000" dirty="0">
                <a:solidFill>
                  <a:srgbClr val="000000"/>
                </a:solidFill>
                <a:latin typeface="Cambria" panose="02040503050406030204" pitchFamily="18" charset="0"/>
                <a:ea typeface="Cambria" panose="02040503050406030204" pitchFamily="18" charset="0"/>
              </a:rPr>
              <a:t>Η ανασύσταση των συμβάσεων που διέπουν παλαιότερη μουσική απαιτεί να ληφθεί υπόψη το ιστορικό πλαίσιο του έργου. Π.χ., οι εκτελεστικές εκδόσεις που κινητοποίησαν την ανάγκη για τις εκδόσεις </a:t>
            </a:r>
            <a:r>
              <a:rPr lang="en-US" sz="2000" dirty="0">
                <a:solidFill>
                  <a:srgbClr val="000000"/>
                </a:solidFill>
                <a:latin typeface="Cambria" panose="02040503050406030204" pitchFamily="18" charset="0"/>
                <a:ea typeface="Cambria" panose="02040503050406030204" pitchFamily="18" charset="0"/>
              </a:rPr>
              <a:t>Urtext </a:t>
            </a:r>
            <a:r>
              <a:rPr lang="el-GR" sz="2000" dirty="0">
                <a:solidFill>
                  <a:srgbClr val="000000"/>
                </a:solidFill>
                <a:latin typeface="Cambria" panose="02040503050406030204" pitchFamily="18" charset="0"/>
                <a:ea typeface="Cambria" panose="02040503050406030204" pitchFamily="18" charset="0"/>
              </a:rPr>
              <a:t>καθίστανται πρωτογενείς πηγές σχετικά με την πρόσληψη του έργου, ένα είδος προφορικής παράδοσης (Γερμανόφωνοι συγγραφείς).</a:t>
            </a:r>
          </a:p>
          <a:p>
            <a:pPr marL="0" indent="0" algn="just">
              <a:buNone/>
            </a:pPr>
            <a:r>
              <a:rPr lang="el-GR" sz="2000" dirty="0">
                <a:solidFill>
                  <a:srgbClr val="000000"/>
                </a:solidFill>
                <a:latin typeface="Cambria" panose="02040503050406030204" pitchFamily="18" charset="0"/>
                <a:ea typeface="Cambria" panose="02040503050406030204" pitchFamily="18" charset="0"/>
              </a:rPr>
              <a:t>Πρακτικές εκτέλεσης παλιάς μουσικής (αγγλόφωνοι συγγραφείς). Αφετηρία, η δημιουργία καθαρών, χρηστικών εκδόσεων παλιάς μουσικής γραμμένης μέχρι τώρα σε σημειογραφία άγνωστη στους σύγχρονους εκτελεστές.</a:t>
            </a:r>
          </a:p>
          <a:p>
            <a:pPr marL="0" indent="0" algn="just">
              <a:buNone/>
            </a:pPr>
            <a:r>
              <a:rPr lang="el-GR" sz="2000" dirty="0">
                <a:solidFill>
                  <a:srgbClr val="000000"/>
                </a:solidFill>
                <a:latin typeface="Cambria" panose="02040503050406030204" pitchFamily="18" charset="0"/>
                <a:ea typeface="Cambria" panose="02040503050406030204" pitchFamily="18" charset="0"/>
              </a:rPr>
              <a:t>Πρέπει να μην ξεχνάμε επίσης ότι, μεγάλο μέρος του ρεπερτορίου δεν μπορεί να </a:t>
            </a:r>
            <a:r>
              <a:rPr lang="el-GR" sz="2000" dirty="0" err="1">
                <a:solidFill>
                  <a:srgbClr val="000000"/>
                </a:solidFill>
                <a:latin typeface="Cambria" panose="02040503050406030204" pitchFamily="18" charset="0"/>
                <a:ea typeface="Cambria" panose="02040503050406030204" pitchFamily="18" charset="0"/>
              </a:rPr>
              <a:t>αυτοπροσδιοριστεί</a:t>
            </a:r>
            <a:r>
              <a:rPr lang="el-GR" sz="2000" dirty="0">
                <a:solidFill>
                  <a:srgbClr val="000000"/>
                </a:solidFill>
                <a:latin typeface="Cambria" panose="02040503050406030204" pitchFamily="18" charset="0"/>
                <a:ea typeface="Cambria" panose="02040503050406030204" pitchFamily="18" charset="0"/>
              </a:rPr>
              <a:t> με βάση μια συγκεκριμένη συνθετική στιγμή. Ένας συνθέτης μπορεί να αλλάξει το κείμενο ακούγοντας το έργο ξανά και ξανά, συνεπώς μια τέτοια γραπτή πηγή δεν περιέχει περισσότερη ή λιγότερη αυθεντικότητα από άλλες (βλ. π.χ. τις διάφορες εκδοχές των Συμφωνιών του </a:t>
            </a:r>
            <a:r>
              <a:rPr lang="en-US" sz="2000" dirty="0">
                <a:solidFill>
                  <a:srgbClr val="000000"/>
                </a:solidFill>
                <a:latin typeface="Cambria" panose="02040503050406030204" pitchFamily="18" charset="0"/>
                <a:ea typeface="Cambria" panose="02040503050406030204" pitchFamily="18" charset="0"/>
              </a:rPr>
              <a:t>Bruckner). </a:t>
            </a:r>
            <a:r>
              <a:rPr lang="el-GR" sz="2000" dirty="0">
                <a:solidFill>
                  <a:srgbClr val="000000"/>
                </a:solidFill>
                <a:latin typeface="Cambria" panose="02040503050406030204" pitchFamily="18" charset="0"/>
                <a:ea typeface="Cambria" panose="02040503050406030204" pitchFamily="18" charset="0"/>
              </a:rPr>
              <a:t>Μία όπερα υπόκειται σε αναθεωρήσεις ανάλογα με διάφορες καταστάσεις εκτέλεσης, και μια έκδοσή της μπορεί να αντανακλά μια από αυτές τις καταστάσεις (</a:t>
            </a:r>
            <a:r>
              <a:rPr lang="en-US" sz="2000" dirty="0">
                <a:solidFill>
                  <a:srgbClr val="000000"/>
                </a:solidFill>
                <a:latin typeface="Cambria" panose="02040503050406030204" pitchFamily="18" charset="0"/>
                <a:ea typeface="Cambria" panose="02040503050406030204" pitchFamily="18" charset="0"/>
              </a:rPr>
              <a:t>Verdi).</a:t>
            </a:r>
            <a:endParaRPr lang="el-GR" sz="2000" dirty="0">
              <a:solidFill>
                <a:srgbClr val="000000"/>
              </a:solidFill>
              <a:latin typeface="Cambria" panose="02040503050406030204" pitchFamily="18" charset="0"/>
              <a:ea typeface="Cambria" panose="02040503050406030204" pitchFamily="18" charset="0"/>
            </a:endParaRPr>
          </a:p>
          <a:p>
            <a:pPr marL="0" indent="0" algn="just">
              <a:buNone/>
            </a:pPr>
            <a:r>
              <a:rPr lang="el-GR" sz="2000" dirty="0">
                <a:solidFill>
                  <a:srgbClr val="000000"/>
                </a:solidFill>
                <a:latin typeface="Cambria" panose="02040503050406030204" pitchFamily="18" charset="0"/>
                <a:ea typeface="Cambria" panose="02040503050406030204" pitchFamily="18" charset="0"/>
              </a:rPr>
              <a:t>«Εκλεκτικό κείμενο» (</a:t>
            </a:r>
            <a:r>
              <a:rPr lang="en-US" sz="2000" dirty="0">
                <a:solidFill>
                  <a:srgbClr val="000000"/>
                </a:solidFill>
                <a:latin typeface="Cambria" panose="02040503050406030204" pitchFamily="18" charset="0"/>
                <a:ea typeface="Cambria" panose="02040503050406030204" pitchFamily="18" charset="0"/>
              </a:rPr>
              <a:t>eclectic text): </a:t>
            </a:r>
            <a:r>
              <a:rPr lang="el-GR" sz="2000" dirty="0">
                <a:solidFill>
                  <a:srgbClr val="000000"/>
                </a:solidFill>
                <a:latin typeface="Cambria" panose="02040503050406030204" pitchFamily="18" charset="0"/>
                <a:ea typeface="Cambria" panose="02040503050406030204" pitchFamily="18" charset="0"/>
              </a:rPr>
              <a:t>Ένα κείμενο που αποτελεί </a:t>
            </a:r>
            <a:r>
              <a:rPr lang="el-GR" sz="2000" dirty="0" err="1">
                <a:solidFill>
                  <a:srgbClr val="000000"/>
                </a:solidFill>
                <a:latin typeface="Cambria" panose="02040503050406030204" pitchFamily="18" charset="0"/>
                <a:ea typeface="Cambria" panose="02040503050406030204" pitchFamily="18" charset="0"/>
              </a:rPr>
              <a:t>συνδυασμόθεω</a:t>
            </a:r>
            <a:r>
              <a:rPr lang="el-GR" sz="2000" dirty="0">
                <a:solidFill>
                  <a:srgbClr val="000000"/>
                </a:solidFill>
                <a:latin typeface="Cambria" panose="02040503050406030204" pitchFamily="18" charset="0"/>
                <a:ea typeface="Cambria" panose="02040503050406030204" pitchFamily="18" charset="0"/>
              </a:rPr>
              <a:t> αναγνωσμάτων από πολλές πηγές και το οποίο ιστορικά δεν θα ήταν δυνατό να υπάρξει. </a:t>
            </a:r>
          </a:p>
          <a:p>
            <a:pPr marL="0" indent="0" algn="just">
              <a:buNone/>
            </a:pPr>
            <a:r>
              <a:rPr lang="el-GR" sz="2000" dirty="0">
                <a:solidFill>
                  <a:srgbClr val="000000"/>
                </a:solidFill>
                <a:latin typeface="Cambria" panose="02040503050406030204" pitchFamily="18" charset="0"/>
                <a:ea typeface="Cambria" panose="02040503050406030204" pitchFamily="18" charset="0"/>
              </a:rPr>
              <a:t>«Βέλτιστο κείμενο» (</a:t>
            </a:r>
            <a:r>
              <a:rPr lang="en-US" sz="2000" dirty="0">
                <a:solidFill>
                  <a:srgbClr val="000000"/>
                </a:solidFill>
                <a:latin typeface="Cambria" panose="02040503050406030204" pitchFamily="18" charset="0"/>
                <a:ea typeface="Cambria" panose="02040503050406030204" pitchFamily="18" charset="0"/>
              </a:rPr>
              <a:t>best text): </a:t>
            </a:r>
            <a:r>
              <a:rPr lang="el-GR" sz="2000" dirty="0">
                <a:solidFill>
                  <a:srgbClr val="000000"/>
                </a:solidFill>
                <a:latin typeface="Cambria" panose="02040503050406030204" pitchFamily="18" charset="0"/>
                <a:ea typeface="Cambria" panose="02040503050406030204" pitchFamily="18" charset="0"/>
              </a:rPr>
              <a:t>Μία πηγή χρησιμοποιείται, εκτός από όπου είναι προφανώς αλλοιωμένη (</a:t>
            </a:r>
            <a:r>
              <a:rPr lang="en-US" sz="2000" dirty="0">
                <a:solidFill>
                  <a:srgbClr val="000000"/>
                </a:solidFill>
                <a:latin typeface="Cambria" panose="02040503050406030204" pitchFamily="18" charset="0"/>
                <a:ea typeface="Cambria" panose="02040503050406030204" pitchFamily="18" charset="0"/>
              </a:rPr>
              <a:t>Joseph </a:t>
            </a:r>
            <a:r>
              <a:rPr lang="en-US" sz="2000" dirty="0" err="1">
                <a:solidFill>
                  <a:srgbClr val="000000"/>
                </a:solidFill>
                <a:latin typeface="Cambria" panose="02040503050406030204" pitchFamily="18" charset="0"/>
                <a:ea typeface="Cambria" panose="02040503050406030204" pitchFamily="18" charset="0"/>
              </a:rPr>
              <a:t>Bédier</a:t>
            </a:r>
            <a:r>
              <a:rPr lang="en-US" sz="2000" dirty="0">
                <a:solidFill>
                  <a:srgbClr val="000000"/>
                </a:solidFill>
                <a:latin typeface="Cambria" panose="02040503050406030204" pitchFamily="18" charset="0"/>
                <a:ea typeface="Cambria" panose="02040503050406030204" pitchFamily="18" charset="0"/>
              </a:rPr>
              <a:t>)</a:t>
            </a:r>
            <a:r>
              <a:rPr lang="el-GR" sz="2000" dirty="0">
                <a:solidFill>
                  <a:srgbClr val="000000"/>
                </a:solidFill>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3083280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B289128-74A0-489C-BD69-3091AEF803FD}"/>
              </a:ext>
            </a:extLst>
          </p:cNvPr>
          <p:cNvSpPr>
            <a:spLocks noGrp="1"/>
          </p:cNvSpPr>
          <p:nvPr>
            <p:ph idx="1"/>
          </p:nvPr>
        </p:nvSpPr>
        <p:spPr>
          <a:xfrm>
            <a:off x="309490" y="1188721"/>
            <a:ext cx="11573020" cy="5479365"/>
          </a:xfrm>
        </p:spPr>
        <p:txBody>
          <a:bodyPr>
            <a:normAutofit fontScale="92500" lnSpcReduction="20000"/>
          </a:bodyPr>
          <a:lstStyle/>
          <a:p>
            <a:pPr algn="just">
              <a:lnSpc>
                <a:spcPct val="110000"/>
              </a:lnSpc>
              <a:spcBef>
                <a:spcPts val="0"/>
              </a:spcBef>
            </a:pPr>
            <a:r>
              <a:rPr lang="el-GR" sz="2200" dirty="0">
                <a:latin typeface="Cambria" panose="02040503050406030204" pitchFamily="18" charset="0"/>
                <a:ea typeface="Cambria" panose="02040503050406030204" pitchFamily="18" charset="0"/>
              </a:rPr>
              <a:t>Η μέθοδος του «κοινού λάθους» (</a:t>
            </a:r>
            <a:r>
              <a:rPr lang="en-US" sz="2200" dirty="0">
                <a:latin typeface="Cambria" panose="02040503050406030204" pitchFamily="18" charset="0"/>
                <a:ea typeface="Cambria" panose="02040503050406030204" pitchFamily="18" charset="0"/>
              </a:rPr>
              <a:t>common error) </a:t>
            </a:r>
            <a:r>
              <a:rPr lang="el-GR" sz="2200" dirty="0">
                <a:latin typeface="Cambria" panose="02040503050406030204" pitchFamily="18" charset="0"/>
                <a:ea typeface="Cambria" panose="02040503050406030204" pitchFamily="18" charset="0"/>
              </a:rPr>
              <a:t>βασίζεται στην υπόθεση ότι, όταν πολλές μαρτυρίες συμφωνούν στο ίδιο λάθος, μπορούμε εύλογα να υποθέσουμε ότι βασίζονται σε έναν κοινό πρόγονο, αντί του ότι διάφοροι γραφείς έκαναν το ίδιο λάθος ανεξάρτητα.</a:t>
            </a:r>
          </a:p>
          <a:p>
            <a:pPr algn="just">
              <a:lnSpc>
                <a:spcPct val="110000"/>
              </a:lnSpc>
              <a:spcBef>
                <a:spcPts val="0"/>
              </a:spcBef>
            </a:pPr>
            <a:r>
              <a:rPr lang="el-GR" sz="2200" dirty="0">
                <a:latin typeface="Cambria" panose="02040503050406030204" pitchFamily="18" charset="0"/>
                <a:ea typeface="Cambria" panose="02040503050406030204" pitchFamily="18" charset="0"/>
              </a:rPr>
              <a:t>Μόνο τα «καθαρά» συγγραφικά λάθη και όχι «καλά αναγνώσματα» είναι χρήσιμα στη διαπίστωση γενεαλογικού συσχετισμού. Το λάθος πάνω στο οποίο βασίζονται οι μεταγενέστερες πηγές είναι προφανώς άγνωστο στις υπόλοιπες πηγές που δεν το εμφανίζουν. Συνεπώς η μέθοδος ξεκινάει από την παραδοχή του </a:t>
            </a:r>
            <a:r>
              <a:rPr lang="el-GR" sz="2200" i="1" dirty="0">
                <a:latin typeface="Cambria" panose="02040503050406030204" pitchFamily="18" charset="0"/>
                <a:ea typeface="Cambria" panose="02040503050406030204" pitchFamily="18" charset="0"/>
              </a:rPr>
              <a:t>τι είναι λάθος</a:t>
            </a:r>
            <a:r>
              <a:rPr lang="el-GR" sz="2200" dirty="0">
                <a:latin typeface="Cambria" panose="02040503050406030204" pitchFamily="18" charset="0"/>
                <a:ea typeface="Cambria" panose="02040503050406030204" pitchFamily="18" charset="0"/>
              </a:rPr>
              <a:t>.</a:t>
            </a:r>
          </a:p>
          <a:p>
            <a:pPr algn="just">
              <a:lnSpc>
                <a:spcPct val="110000"/>
              </a:lnSpc>
              <a:spcBef>
                <a:spcPts val="0"/>
              </a:spcBef>
            </a:pPr>
            <a:r>
              <a:rPr lang="el-GR" sz="2200" dirty="0">
                <a:latin typeface="Cambria" panose="02040503050406030204" pitchFamily="18" charset="0"/>
                <a:ea typeface="Cambria" panose="02040503050406030204" pitchFamily="18" charset="0"/>
              </a:rPr>
              <a:t>Γενεαλογικό δέντρο=</a:t>
            </a:r>
            <a:r>
              <a:rPr lang="en-US" sz="2200" i="1" dirty="0">
                <a:latin typeface="Cambria" panose="02040503050406030204" pitchFamily="18" charset="0"/>
                <a:ea typeface="Cambria" panose="02040503050406030204" pitchFamily="18" charset="0"/>
              </a:rPr>
              <a:t>stemma </a:t>
            </a:r>
            <a:r>
              <a:rPr lang="en-US" sz="2200" i="1" dirty="0" err="1">
                <a:latin typeface="Cambria" panose="02040503050406030204" pitchFamily="18" charset="0"/>
                <a:ea typeface="Cambria" panose="02040503050406030204" pitchFamily="18" charset="0"/>
              </a:rPr>
              <a:t>codicum</a:t>
            </a:r>
            <a:endParaRPr lang="en-US" sz="2200" i="1" dirty="0">
              <a:latin typeface="Cambria" panose="02040503050406030204" pitchFamily="18" charset="0"/>
              <a:ea typeface="Cambria" panose="02040503050406030204" pitchFamily="18" charset="0"/>
            </a:endParaRPr>
          </a:p>
          <a:p>
            <a:pPr algn="just">
              <a:lnSpc>
                <a:spcPct val="110000"/>
              </a:lnSpc>
              <a:spcBef>
                <a:spcPts val="0"/>
              </a:spcBef>
            </a:pPr>
            <a:r>
              <a:rPr lang="el-GR" sz="2200" dirty="0">
                <a:latin typeface="Cambria" panose="02040503050406030204" pitchFamily="18" charset="0"/>
                <a:ea typeface="Cambria" panose="02040503050406030204" pitchFamily="18" charset="0"/>
              </a:rPr>
              <a:t>Εξάλειψη πηγών που είναι ακριβή αντίγραφα=</a:t>
            </a:r>
            <a:r>
              <a:rPr lang="en-US" sz="2200" i="1" dirty="0">
                <a:latin typeface="Cambria" panose="02040503050406030204" pitchFamily="18" charset="0"/>
                <a:ea typeface="Cambria" panose="02040503050406030204" pitchFamily="18" charset="0"/>
              </a:rPr>
              <a:t>elimination </a:t>
            </a:r>
            <a:r>
              <a:rPr lang="en-US" sz="2200" i="1" dirty="0" err="1">
                <a:latin typeface="Cambria" panose="02040503050406030204" pitchFamily="18" charset="0"/>
                <a:ea typeface="Cambria" panose="02040503050406030204" pitchFamily="18" charset="0"/>
              </a:rPr>
              <a:t>codicum</a:t>
            </a:r>
            <a:r>
              <a:rPr lang="en-US" sz="2200" i="1" dirty="0">
                <a:latin typeface="Cambria" panose="02040503050406030204" pitchFamily="18" charset="0"/>
                <a:ea typeface="Cambria" panose="02040503050406030204" pitchFamily="18" charset="0"/>
              </a:rPr>
              <a:t> </a:t>
            </a:r>
            <a:r>
              <a:rPr lang="en-US" sz="2200" i="1" dirty="0" err="1">
                <a:latin typeface="Cambria" panose="02040503050406030204" pitchFamily="18" charset="0"/>
                <a:ea typeface="Cambria" panose="02040503050406030204" pitchFamily="18" charset="0"/>
              </a:rPr>
              <a:t>descriptorum</a:t>
            </a:r>
            <a:endParaRPr lang="en-US" sz="2200" i="1" dirty="0">
              <a:latin typeface="Cambria" panose="02040503050406030204" pitchFamily="18" charset="0"/>
              <a:ea typeface="Cambria" panose="02040503050406030204" pitchFamily="18" charset="0"/>
            </a:endParaRPr>
          </a:p>
          <a:p>
            <a:pPr algn="just">
              <a:lnSpc>
                <a:spcPct val="110000"/>
              </a:lnSpc>
              <a:spcBef>
                <a:spcPts val="0"/>
              </a:spcBef>
            </a:pPr>
            <a:r>
              <a:rPr lang="el-GR" sz="2200" dirty="0">
                <a:latin typeface="Cambria" panose="02040503050406030204" pitchFamily="18" charset="0"/>
                <a:ea typeface="Cambria" panose="02040503050406030204" pitchFamily="18" charset="0"/>
              </a:rPr>
              <a:t>Μόλυνση (</a:t>
            </a:r>
            <a:r>
              <a:rPr lang="en-US" sz="2200" dirty="0">
                <a:latin typeface="Cambria" panose="02040503050406030204" pitchFamily="18" charset="0"/>
                <a:ea typeface="Cambria" panose="02040503050406030204" pitchFamily="18" charset="0"/>
              </a:rPr>
              <a:t>contamination): </a:t>
            </a:r>
            <a:r>
              <a:rPr lang="el-GR" sz="2200" dirty="0">
                <a:latin typeface="Cambria" panose="02040503050406030204" pitchFamily="18" charset="0"/>
                <a:ea typeface="Cambria" panose="02040503050406030204" pitchFamily="18" charset="0"/>
              </a:rPr>
              <a:t>όταν ένα γραφέας συμβουλεύεται περισσότερες από μία πηγές</a:t>
            </a:r>
            <a:r>
              <a:rPr lang="en-US" sz="2200" dirty="0">
                <a:latin typeface="Cambria" panose="02040503050406030204" pitchFamily="18" charset="0"/>
                <a:ea typeface="Cambria" panose="02040503050406030204" pitchFamily="18" charset="0"/>
              </a:rPr>
              <a:t> (Grier, 74): </a:t>
            </a:r>
            <a:r>
              <a:rPr lang="el-GR" sz="2200" dirty="0">
                <a:latin typeface="Cambria" panose="02040503050406030204" pitchFamily="18" charset="0"/>
                <a:ea typeface="Cambria" panose="02040503050406030204" pitchFamily="18" charset="0"/>
              </a:rPr>
              <a:t>αντικατάσταση καθαρών λαθών από λογικά αναγνώσματα που δεν έχουν σχέση με το πρωτότυπο.</a:t>
            </a:r>
          </a:p>
          <a:p>
            <a:pPr algn="just">
              <a:lnSpc>
                <a:spcPct val="110000"/>
              </a:lnSpc>
              <a:spcBef>
                <a:spcPts val="0"/>
              </a:spcBef>
            </a:pPr>
            <a:r>
              <a:rPr lang="el-GR" sz="2200" dirty="0" err="1">
                <a:latin typeface="Cambria" panose="02040503050406030204" pitchFamily="18" charset="0"/>
                <a:ea typeface="Cambria" panose="02040503050406030204" pitchFamily="18" charset="0"/>
              </a:rPr>
              <a:t>Εικοτολογική</a:t>
            </a:r>
            <a:r>
              <a:rPr lang="el-GR" sz="2200" dirty="0">
                <a:latin typeface="Cambria" panose="02040503050406030204" pitchFamily="18" charset="0"/>
                <a:ea typeface="Cambria" panose="02040503050406030204" pitchFamily="18" charset="0"/>
              </a:rPr>
              <a:t> διόρθωση (</a:t>
            </a:r>
            <a:r>
              <a:rPr lang="en-US" sz="2200" dirty="0">
                <a:latin typeface="Cambria" panose="02040503050406030204" pitchFamily="18" charset="0"/>
                <a:ea typeface="Cambria" panose="02040503050406030204" pitchFamily="18" charset="0"/>
              </a:rPr>
              <a:t>conjectural emendation): </a:t>
            </a:r>
            <a:r>
              <a:rPr lang="el-GR" sz="2200" dirty="0">
                <a:latin typeface="Cambria" panose="02040503050406030204" pitchFamily="18" charset="0"/>
                <a:ea typeface="Cambria" panose="02040503050406030204" pitchFamily="18" charset="0"/>
              </a:rPr>
              <a:t>όταν οι γραφείς δεν είναι ικανοποιημένοι από τις πηγές τους και εισάγουν δικής τους εφεύρεσης σημεία/σύμβολα. Εδώ εισάγονται «λογικά» αναγνώσματα που δεν σχετίζονται με το γενεαλογικό διάγραμμα.</a:t>
            </a:r>
          </a:p>
          <a:p>
            <a:pPr algn="just">
              <a:lnSpc>
                <a:spcPct val="110000"/>
              </a:lnSpc>
              <a:spcBef>
                <a:spcPts val="0"/>
              </a:spcBef>
            </a:pPr>
            <a:r>
              <a:rPr lang="el-GR" sz="2200" dirty="0">
                <a:latin typeface="Cambria" panose="02040503050406030204" pitchFamily="18" charset="0"/>
                <a:ea typeface="Cambria" panose="02040503050406030204" pitchFamily="18" charset="0"/>
              </a:rPr>
              <a:t>Αν και όχι πιθανό, δεν είναι αδύνατο να γίνει το ίδιο λάθος από δύο διαφορετικούς γραφείς.</a:t>
            </a:r>
          </a:p>
          <a:p>
            <a:pPr algn="just">
              <a:lnSpc>
                <a:spcPct val="110000"/>
              </a:lnSpc>
              <a:spcBef>
                <a:spcPts val="0"/>
              </a:spcBef>
            </a:pPr>
            <a:r>
              <a:rPr lang="el-GR" sz="2200" dirty="0">
                <a:latin typeface="Cambria" panose="02040503050406030204" pitchFamily="18" charset="0"/>
                <a:ea typeface="Cambria" panose="02040503050406030204" pitchFamily="18" charset="0"/>
              </a:rPr>
              <a:t>Το πόσα </a:t>
            </a:r>
            <a:r>
              <a:rPr lang="en-US" sz="2200" dirty="0">
                <a:latin typeface="Cambria" panose="02040503050406030204" pitchFamily="18" charset="0"/>
                <a:ea typeface="Cambria" panose="02040503050406030204" pitchFamily="18" charset="0"/>
              </a:rPr>
              <a:t>significative errors </a:t>
            </a:r>
            <a:r>
              <a:rPr lang="el-GR" sz="2200" dirty="0">
                <a:latin typeface="Cambria" panose="02040503050406030204" pitchFamily="18" charset="0"/>
                <a:ea typeface="Cambria" panose="02040503050406030204" pitchFamily="18" charset="0"/>
              </a:rPr>
              <a:t>χρειάζονται για να υποστηριχθεί ένα γενεαλογικό διάγραμμα, εξαρτάται από πολλούς παράγοντες, σημαντικός εκ των οποίων είναι το μέγεθος του έργου.</a:t>
            </a:r>
          </a:p>
          <a:p>
            <a:pPr algn="just">
              <a:lnSpc>
                <a:spcPct val="110000"/>
              </a:lnSpc>
              <a:spcBef>
                <a:spcPts val="0"/>
              </a:spcBef>
            </a:pPr>
            <a:r>
              <a:rPr lang="el-GR" sz="2200" dirty="0">
                <a:latin typeface="Cambria" panose="02040503050406030204" pitchFamily="18" charset="0"/>
                <a:ea typeface="Cambria" panose="02040503050406030204" pitchFamily="18" charset="0"/>
              </a:rPr>
              <a:t>Γενικά, η μέθοδος των γενεαλογικών διαγραμμάτων είναι χρήσιμη, αλλά δεν μπορεί να δημιουργήσει αυτομάτως ένα πλήρως επιμελημένο κείμενο.</a:t>
            </a:r>
            <a:endParaRPr lang="en-US" sz="2200" dirty="0">
              <a:latin typeface="Cambria" panose="02040503050406030204" pitchFamily="18" charset="0"/>
              <a:ea typeface="Cambria" panose="02040503050406030204" pitchFamily="18" charset="0"/>
            </a:endParaRPr>
          </a:p>
          <a:p>
            <a:pPr marL="0" indent="0">
              <a:buNone/>
            </a:pPr>
            <a:endParaRPr lang="en-US" sz="2000" dirty="0">
              <a:latin typeface="Cambria" panose="02040503050406030204" pitchFamily="18" charset="0"/>
              <a:ea typeface="Cambria" panose="02040503050406030204" pitchFamily="18" charset="0"/>
            </a:endParaRPr>
          </a:p>
          <a:p>
            <a:pPr marL="0" indent="0">
              <a:buNone/>
            </a:pPr>
            <a:endParaRPr lang="en-US" sz="2000" i="1" dirty="0">
              <a:latin typeface="Cambria" panose="02040503050406030204" pitchFamily="18" charset="0"/>
              <a:ea typeface="Cambria" panose="02040503050406030204" pitchFamily="18" charset="0"/>
            </a:endParaRPr>
          </a:p>
          <a:p>
            <a:pPr marL="0" indent="0">
              <a:buNone/>
            </a:pPr>
            <a:endParaRPr lang="el-GR" sz="2000" i="1" dirty="0">
              <a:latin typeface="Cambria" panose="02040503050406030204" pitchFamily="18" charset="0"/>
              <a:ea typeface="Cambria" panose="02040503050406030204" pitchFamily="18" charset="0"/>
            </a:endParaRPr>
          </a:p>
        </p:txBody>
      </p:sp>
      <p:sp>
        <p:nvSpPr>
          <p:cNvPr id="4" name="Τίτλος 1">
            <a:extLst>
              <a:ext uri="{FF2B5EF4-FFF2-40B4-BE49-F238E27FC236}">
                <a16:creationId xmlns:a16="http://schemas.microsoft.com/office/drawing/2014/main" id="{FD98FACD-8CBC-4031-8824-EEB82949A2E2}"/>
              </a:ext>
            </a:extLst>
          </p:cNvPr>
          <p:cNvSpPr>
            <a:spLocks noGrp="1"/>
          </p:cNvSpPr>
          <p:nvPr>
            <p:ph type="title"/>
          </p:nvPr>
        </p:nvSpPr>
        <p:spPr>
          <a:xfrm>
            <a:off x="309490" y="189914"/>
            <a:ext cx="11676184" cy="998807"/>
          </a:xfrm>
        </p:spPr>
        <p:txBody>
          <a:bodyPr>
            <a:normAutofit/>
          </a:bodyPr>
          <a:lstStyle/>
          <a:p>
            <a:pPr algn="ctr"/>
            <a:r>
              <a:rPr lang="en-US" sz="2800" b="1" dirty="0" err="1">
                <a:latin typeface="Cambria" panose="02040503050406030204" pitchFamily="18" charset="0"/>
                <a:ea typeface="Cambria" panose="02040503050406030204" pitchFamily="18" charset="0"/>
              </a:rPr>
              <a:t>Stemmatic</a:t>
            </a:r>
            <a:r>
              <a:rPr lang="en-US" sz="2800" b="1" dirty="0">
                <a:latin typeface="Cambria" panose="02040503050406030204" pitchFamily="18" charset="0"/>
                <a:ea typeface="Cambria" panose="02040503050406030204" pitchFamily="18" charset="0"/>
              </a:rPr>
              <a:t> filiation diagrams</a:t>
            </a:r>
            <a:br>
              <a:rPr lang="en-US" sz="2800" b="1" dirty="0">
                <a:latin typeface="Cambria" panose="02040503050406030204" pitchFamily="18" charset="0"/>
                <a:ea typeface="Cambria" panose="02040503050406030204" pitchFamily="18" charset="0"/>
              </a:rPr>
            </a:br>
            <a:r>
              <a:rPr lang="el-GR" sz="2800" b="1" dirty="0">
                <a:latin typeface="Cambria" panose="02040503050406030204" pitchFamily="18" charset="0"/>
                <a:ea typeface="Cambria" panose="02040503050406030204" pitchFamily="18" charset="0"/>
              </a:rPr>
              <a:t>Γενεαλογικά διαγράμματα</a:t>
            </a:r>
          </a:p>
        </p:txBody>
      </p:sp>
    </p:spTree>
    <p:extLst>
      <p:ext uri="{BB962C8B-B14F-4D97-AF65-F5344CB8AC3E}">
        <p14:creationId xmlns:p14="http://schemas.microsoft.com/office/powerpoint/2010/main" val="1058056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87348B-CF6B-4B9A-A8C2-8E33EF271BF4}"/>
              </a:ext>
            </a:extLst>
          </p:cNvPr>
          <p:cNvSpPr>
            <a:spLocks noGrp="1"/>
          </p:cNvSpPr>
          <p:nvPr>
            <p:ph type="title"/>
          </p:nvPr>
        </p:nvSpPr>
        <p:spPr>
          <a:xfrm>
            <a:off x="337625" y="407964"/>
            <a:ext cx="11521440" cy="538814"/>
          </a:xfrm>
        </p:spPr>
        <p:txBody>
          <a:bodyPr>
            <a:normAutofit/>
          </a:bodyPr>
          <a:lstStyle/>
          <a:p>
            <a:pPr algn="ctr"/>
            <a:r>
              <a:rPr lang="el-GR" sz="2800" b="1" dirty="0">
                <a:latin typeface="Cambria" panose="02040503050406030204" pitchFamily="18" charset="0"/>
                <a:ea typeface="Cambria" panose="02040503050406030204" pitchFamily="18" charset="0"/>
              </a:rPr>
              <a:t>ΕΙΔΗ ΛΑΘΩΝ</a:t>
            </a:r>
          </a:p>
        </p:txBody>
      </p:sp>
      <p:sp>
        <p:nvSpPr>
          <p:cNvPr id="3" name="Θέση περιεχομένου 2">
            <a:extLst>
              <a:ext uri="{FF2B5EF4-FFF2-40B4-BE49-F238E27FC236}">
                <a16:creationId xmlns:a16="http://schemas.microsoft.com/office/drawing/2014/main" id="{834114B7-8A0A-49DD-8721-073C56EEC8C8}"/>
              </a:ext>
            </a:extLst>
          </p:cNvPr>
          <p:cNvSpPr>
            <a:spLocks noGrp="1"/>
          </p:cNvSpPr>
          <p:nvPr>
            <p:ph idx="1"/>
          </p:nvPr>
        </p:nvSpPr>
        <p:spPr>
          <a:xfrm>
            <a:off x="337625" y="946778"/>
            <a:ext cx="11521440" cy="5503258"/>
          </a:xfrm>
        </p:spPr>
        <p:txBody>
          <a:bodyPr>
            <a:normAutofit lnSpcReduction="10000"/>
          </a:bodyPr>
          <a:lstStyle/>
          <a:p>
            <a:pPr marL="0" indent="360000" algn="just">
              <a:spcBef>
                <a:spcPts val="600"/>
              </a:spcBef>
            </a:pPr>
            <a:r>
              <a:rPr lang="el-GR" sz="2000" dirty="0">
                <a:latin typeface="Cambria" panose="02040503050406030204" pitchFamily="18" charset="0"/>
                <a:ea typeface="Cambria" panose="02040503050406030204" pitchFamily="18" charset="0"/>
              </a:rPr>
              <a:t>Ο αντιγραφέας κατά λάθος διαβάζει διαφορετική σειρά οργάνου, ειδικά σε αλλαγές σελίδας (π.χ. λάθη λόγω μεταφοράς. Π.χ. </a:t>
            </a:r>
            <a:r>
              <a:rPr lang="en-US" sz="2000" dirty="0">
                <a:latin typeface="Cambria" panose="02040503050406030204" pitchFamily="18" charset="0"/>
                <a:ea typeface="Cambria" panose="02040503050406030204" pitchFamily="18" charset="0"/>
              </a:rPr>
              <a:t>Mozart, Linz Symphony, </a:t>
            </a:r>
            <a:r>
              <a:rPr lang="el-GR" sz="2000" dirty="0">
                <a:latin typeface="Cambria" panose="02040503050406030204" pitchFamily="18" charset="0"/>
                <a:ea typeface="Cambria" panose="02040503050406030204" pitchFamily="18" charset="0"/>
              </a:rPr>
              <a:t>μέρη κόρνων και βιόλας). Αυτό συμβαίνει συχνά σε πλήρεις παρτιτούρες.</a:t>
            </a:r>
          </a:p>
          <a:p>
            <a:pPr marL="0" indent="360000" algn="just">
              <a:spcBef>
                <a:spcPts val="600"/>
              </a:spcBef>
            </a:pPr>
            <a:r>
              <a:rPr lang="el-GR" sz="2000" dirty="0">
                <a:latin typeface="Cambria" panose="02040503050406030204" pitchFamily="18" charset="0"/>
                <a:ea typeface="Cambria" panose="02040503050406030204" pitchFamily="18" charset="0"/>
              </a:rPr>
              <a:t>Στα μέρη οργάνων μεταφοράς που δεν έχουν αρχικό οπλισμό, κάποιες αλλοιώσεις «ξεχνιούνται» (π.χ. </a:t>
            </a:r>
            <a:r>
              <a:rPr lang="el-GR" sz="2000" dirty="0" err="1">
                <a:latin typeface="Cambria" panose="02040503050406030204" pitchFamily="18" charset="0"/>
                <a:ea typeface="Cambria" panose="02040503050406030204" pitchFamily="18" charset="0"/>
              </a:rPr>
              <a:t>Αστρινίδης</a:t>
            </a:r>
            <a:r>
              <a:rPr lang="el-GR" sz="2000" dirty="0">
                <a:latin typeface="Cambria" panose="02040503050406030204" pitchFamily="18" charset="0"/>
                <a:ea typeface="Cambria" panose="02040503050406030204" pitchFamily="18" charset="0"/>
              </a:rPr>
              <a:t>, </a:t>
            </a:r>
            <a:r>
              <a:rPr lang="el-GR" sz="2000" dirty="0" err="1">
                <a:latin typeface="Cambria" panose="02040503050406030204" pitchFamily="18" charset="0"/>
                <a:ea typeface="Cambria" panose="02040503050406030204" pitchFamily="18" charset="0"/>
              </a:rPr>
              <a:t>πίκολο</a:t>
            </a:r>
            <a:r>
              <a:rPr lang="el-GR" sz="2000" dirty="0">
                <a:latin typeface="Cambria" panose="02040503050406030204" pitchFamily="18" charset="0"/>
                <a:ea typeface="Cambria" panose="02040503050406030204" pitchFamily="18" charset="0"/>
              </a:rPr>
              <a:t> κλαρινέτο). Αυτό συμβαίνει συχνά σε πλήρεις παρτιτούρες.</a:t>
            </a:r>
          </a:p>
          <a:p>
            <a:pPr marL="0" indent="360000" algn="just">
              <a:spcBef>
                <a:spcPts val="600"/>
              </a:spcBef>
            </a:pPr>
            <a:r>
              <a:rPr lang="el-GR" sz="2000" dirty="0">
                <a:latin typeface="Cambria" panose="02040503050406030204" pitchFamily="18" charset="0"/>
                <a:ea typeface="Cambria" panose="02040503050406030204" pitchFamily="18" charset="0"/>
              </a:rPr>
              <a:t>«Διαχωριστικά» (</a:t>
            </a:r>
            <a:r>
              <a:rPr lang="en-US" sz="2000" dirty="0">
                <a:latin typeface="Cambria" panose="02040503050406030204" pitchFamily="18" charset="0"/>
                <a:ea typeface="Cambria" panose="02040503050406030204" pitchFamily="18" charset="0"/>
              </a:rPr>
              <a:t>separative) </a:t>
            </a:r>
            <a:r>
              <a:rPr lang="el-GR" sz="2000" dirty="0">
                <a:latin typeface="Cambria" panose="02040503050406030204" pitchFamily="18" charset="0"/>
                <a:ea typeface="Cambria" panose="02040503050406030204" pitchFamily="18" charset="0"/>
              </a:rPr>
              <a:t>λάθη</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λάθη που δείχνουν ότι μια συγκεκριμένη γενεαλογική σχέση είναι αδύνατη.</a:t>
            </a:r>
          </a:p>
          <a:p>
            <a:pPr marL="0" indent="360000" algn="just">
              <a:spcBef>
                <a:spcPts val="600"/>
              </a:spcBef>
            </a:pPr>
            <a:r>
              <a:rPr lang="el-GR" sz="2000" dirty="0">
                <a:latin typeface="Cambria" panose="02040503050406030204" pitchFamily="18" charset="0"/>
                <a:ea typeface="Cambria" panose="02040503050406030204" pitchFamily="18" charset="0"/>
              </a:rPr>
              <a:t>«Συνδυαστικά» (</a:t>
            </a:r>
            <a:r>
              <a:rPr lang="en-US" sz="2000" dirty="0">
                <a:latin typeface="Cambria" panose="02040503050406030204" pitchFamily="18" charset="0"/>
                <a:ea typeface="Cambria" panose="02040503050406030204" pitchFamily="18" charset="0"/>
              </a:rPr>
              <a:t>conjunctive) </a:t>
            </a:r>
            <a:r>
              <a:rPr lang="el-GR" sz="2000" dirty="0">
                <a:latin typeface="Cambria" panose="02040503050406030204" pitchFamily="18" charset="0"/>
                <a:ea typeface="Cambria" panose="02040503050406030204" pitchFamily="18" charset="0"/>
              </a:rPr>
              <a:t>λάθη</a:t>
            </a:r>
            <a:r>
              <a:rPr lang="en-US" sz="2000" dirty="0">
                <a:latin typeface="Cambria" panose="02040503050406030204" pitchFamily="18" charset="0"/>
                <a:ea typeface="Cambria" panose="02040503050406030204" pitchFamily="18" charset="0"/>
              </a:rPr>
              <a:t>:</a:t>
            </a:r>
            <a:r>
              <a:rPr lang="el-GR" sz="2000" dirty="0">
                <a:latin typeface="Cambria" panose="02040503050406030204" pitchFamily="18" charset="0"/>
                <a:ea typeface="Cambria" panose="02040503050406030204" pitchFamily="18" charset="0"/>
              </a:rPr>
              <a:t> δύο ή περισσότερες πηγές συμφωνούν, και που αποτελεί ένδειξη ότι προέρχονται από κοινό πρόγονο (όπου </a:t>
            </a:r>
            <a:r>
              <a:rPr lang="el-GR" sz="2000" dirty="0" err="1">
                <a:latin typeface="Cambria" panose="02040503050406030204" pitchFamily="18" charset="0"/>
                <a:ea typeface="Cambria" panose="02040503050406030204" pitchFamily="18" charset="0"/>
              </a:rPr>
              <a:t>πρωτοδημιουργήθηκε</a:t>
            </a:r>
            <a:r>
              <a:rPr lang="el-GR" sz="2000" dirty="0">
                <a:latin typeface="Cambria" panose="02040503050406030204" pitchFamily="18" charset="0"/>
                <a:ea typeface="Cambria" panose="02040503050406030204" pitchFamily="18" charset="0"/>
              </a:rPr>
              <a:t> το λάθος).</a:t>
            </a:r>
          </a:p>
          <a:p>
            <a:pPr marL="0" indent="360000" algn="just">
              <a:spcBef>
                <a:spcPts val="600"/>
              </a:spcBef>
            </a:pPr>
            <a:r>
              <a:rPr lang="el-GR" sz="2000" dirty="0">
                <a:latin typeface="Cambria" panose="02040503050406030204" pitchFamily="18" charset="0"/>
                <a:ea typeface="Cambria" panose="02040503050406030204" pitchFamily="18" charset="0"/>
              </a:rPr>
              <a:t>«Σημαίνοντα» (</a:t>
            </a:r>
            <a:r>
              <a:rPr lang="en-US" sz="2000" dirty="0">
                <a:latin typeface="Cambria" panose="02040503050406030204" pitchFamily="18" charset="0"/>
                <a:ea typeface="Cambria" panose="02040503050406030204" pitchFamily="18" charset="0"/>
              </a:rPr>
              <a:t>Significative</a:t>
            </a:r>
            <a:r>
              <a:rPr lang="el-GR" sz="2000" dirty="0">
                <a:latin typeface="Cambria" panose="02040503050406030204" pitchFamily="18" charset="0"/>
                <a:ea typeface="Cambria" panose="02040503050406030204" pitchFamily="18" charset="0"/>
              </a:rPr>
              <a:t>)</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λάθη</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τα διαχωριστικά και συνδυαστικά λάθη.</a:t>
            </a:r>
          </a:p>
          <a:p>
            <a:pPr marL="0" indent="0" algn="just">
              <a:spcBef>
                <a:spcPts val="600"/>
              </a:spcBef>
              <a:buNone/>
            </a:pPr>
            <a:endParaRPr lang="el-GR" sz="2000" dirty="0">
              <a:latin typeface="Cambria" panose="02040503050406030204" pitchFamily="18" charset="0"/>
              <a:ea typeface="Cambria" panose="02040503050406030204" pitchFamily="18" charset="0"/>
            </a:endParaRPr>
          </a:p>
          <a:p>
            <a:pPr marL="0" indent="0" algn="just">
              <a:spcBef>
                <a:spcPts val="600"/>
              </a:spcBef>
              <a:buNone/>
            </a:pPr>
            <a:r>
              <a:rPr lang="el-GR" sz="2000" dirty="0">
                <a:latin typeface="Cambria" panose="02040503050406030204" pitchFamily="18" charset="0"/>
                <a:ea typeface="Cambria" panose="02040503050406030204" pitchFamily="18" charset="0"/>
              </a:rPr>
              <a:t>Με ελληνικά γράμματα (Ω, α κλπ.) υποδηλώνονται χαμένα τεκμήρια. Το Ω συνήθως δηλώνει το αρχέτυπο. Με μικρά δηλώνονται μεταγενέστερες πηγές.</a:t>
            </a:r>
          </a:p>
          <a:p>
            <a:pPr marL="0" indent="0" algn="just">
              <a:spcBef>
                <a:spcPts val="600"/>
              </a:spcBef>
              <a:buNone/>
            </a:pPr>
            <a:endParaRPr lang="el-GR" sz="2000" dirty="0">
              <a:latin typeface="Cambria" panose="02040503050406030204" pitchFamily="18" charset="0"/>
              <a:ea typeface="Cambria" panose="02040503050406030204" pitchFamily="18" charset="0"/>
            </a:endParaRPr>
          </a:p>
          <a:p>
            <a:pPr marL="0" indent="0" algn="just">
              <a:spcBef>
                <a:spcPts val="600"/>
              </a:spcBef>
              <a:buNone/>
            </a:pPr>
            <a:r>
              <a:rPr lang="el-GR" sz="2000" dirty="0">
                <a:latin typeface="Cambria" panose="02040503050406030204" pitchFamily="18" charset="0"/>
                <a:ea typeface="Cambria" panose="02040503050406030204" pitchFamily="18" charset="0"/>
              </a:rPr>
              <a:t>Όταν ολοκληρωθεί η μελέτη αυτή, μπορούμε να προχωρήσουμε στη σχεδίαση του γενεαλογικού διαγράμματος.  Η σειρά του διαγράμματος πρέπει να τεκμηριώνεται στην έκδοση.</a:t>
            </a:r>
          </a:p>
        </p:txBody>
      </p:sp>
    </p:spTree>
    <p:extLst>
      <p:ext uri="{BB962C8B-B14F-4D97-AF65-F5344CB8AC3E}">
        <p14:creationId xmlns:p14="http://schemas.microsoft.com/office/powerpoint/2010/main" val="4118093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84C5EB-50F6-46E4-ACFA-A59EF00D332A}"/>
              </a:ext>
            </a:extLst>
          </p:cNvPr>
          <p:cNvSpPr>
            <a:spLocks noGrp="1"/>
          </p:cNvSpPr>
          <p:nvPr>
            <p:ph type="title"/>
          </p:nvPr>
        </p:nvSpPr>
        <p:spPr>
          <a:xfrm>
            <a:off x="379829" y="393896"/>
            <a:ext cx="11451100" cy="549534"/>
          </a:xfrm>
        </p:spPr>
        <p:txBody>
          <a:bodyPr>
            <a:normAutofit/>
          </a:bodyPr>
          <a:lstStyle/>
          <a:p>
            <a:pPr algn="ctr"/>
            <a:r>
              <a:rPr lang="el-GR" sz="2800" b="1" dirty="0">
                <a:latin typeface="Cambria" panose="02040503050406030204" pitchFamily="18" charset="0"/>
                <a:ea typeface="Cambria" panose="02040503050406030204" pitchFamily="18" charset="0"/>
              </a:rPr>
              <a:t>Μερικές ειδικές περιπτώσεις</a:t>
            </a:r>
          </a:p>
        </p:txBody>
      </p:sp>
      <p:pic>
        <p:nvPicPr>
          <p:cNvPr id="5" name="Εικόνα 4">
            <a:extLst>
              <a:ext uri="{FF2B5EF4-FFF2-40B4-BE49-F238E27FC236}">
                <a16:creationId xmlns:a16="http://schemas.microsoft.com/office/drawing/2014/main" id="{C55235CF-8F3A-4243-B319-B34795D5B6E0}"/>
              </a:ext>
            </a:extLst>
          </p:cNvPr>
          <p:cNvPicPr>
            <a:picLocks noChangeAspect="1"/>
          </p:cNvPicPr>
          <p:nvPr/>
        </p:nvPicPr>
        <p:blipFill>
          <a:blip r:embed="rId2"/>
          <a:stretch>
            <a:fillRect/>
          </a:stretch>
        </p:blipFill>
        <p:spPr>
          <a:xfrm>
            <a:off x="368397" y="1104564"/>
            <a:ext cx="602420" cy="1606453"/>
          </a:xfrm>
          <a:prstGeom prst="rect">
            <a:avLst/>
          </a:prstGeom>
        </p:spPr>
      </p:pic>
      <p:pic>
        <p:nvPicPr>
          <p:cNvPr id="7" name="Εικόνα 6">
            <a:extLst>
              <a:ext uri="{FF2B5EF4-FFF2-40B4-BE49-F238E27FC236}">
                <a16:creationId xmlns:a16="http://schemas.microsoft.com/office/drawing/2014/main" id="{67DAFA59-60AF-42F0-8CEE-3EACEB90D960}"/>
              </a:ext>
            </a:extLst>
          </p:cNvPr>
          <p:cNvPicPr>
            <a:picLocks noChangeAspect="1"/>
          </p:cNvPicPr>
          <p:nvPr/>
        </p:nvPicPr>
        <p:blipFill>
          <a:blip r:embed="rId3"/>
          <a:stretch>
            <a:fillRect/>
          </a:stretch>
        </p:blipFill>
        <p:spPr>
          <a:xfrm>
            <a:off x="2747008" y="1129421"/>
            <a:ext cx="1793118" cy="1571497"/>
          </a:xfrm>
          <a:prstGeom prst="rect">
            <a:avLst/>
          </a:prstGeom>
        </p:spPr>
      </p:pic>
      <p:pic>
        <p:nvPicPr>
          <p:cNvPr id="9" name="Εικόνα 8">
            <a:extLst>
              <a:ext uri="{FF2B5EF4-FFF2-40B4-BE49-F238E27FC236}">
                <a16:creationId xmlns:a16="http://schemas.microsoft.com/office/drawing/2014/main" id="{E670EC6F-E50E-4A7C-A318-BAAFE28E532D}"/>
              </a:ext>
            </a:extLst>
          </p:cNvPr>
          <p:cNvPicPr>
            <a:picLocks noChangeAspect="1"/>
          </p:cNvPicPr>
          <p:nvPr/>
        </p:nvPicPr>
        <p:blipFill>
          <a:blip r:embed="rId4"/>
          <a:stretch>
            <a:fillRect/>
          </a:stretch>
        </p:blipFill>
        <p:spPr>
          <a:xfrm>
            <a:off x="379829" y="3846897"/>
            <a:ext cx="1793117" cy="1506218"/>
          </a:xfrm>
          <a:prstGeom prst="rect">
            <a:avLst/>
          </a:prstGeom>
        </p:spPr>
      </p:pic>
      <p:pic>
        <p:nvPicPr>
          <p:cNvPr id="11" name="Εικόνα 10">
            <a:extLst>
              <a:ext uri="{FF2B5EF4-FFF2-40B4-BE49-F238E27FC236}">
                <a16:creationId xmlns:a16="http://schemas.microsoft.com/office/drawing/2014/main" id="{EF39CFFE-B77A-45CB-88E4-29D44B8611FA}"/>
              </a:ext>
            </a:extLst>
          </p:cNvPr>
          <p:cNvPicPr>
            <a:picLocks noChangeAspect="1"/>
          </p:cNvPicPr>
          <p:nvPr/>
        </p:nvPicPr>
        <p:blipFill>
          <a:blip r:embed="rId5"/>
          <a:stretch>
            <a:fillRect/>
          </a:stretch>
        </p:blipFill>
        <p:spPr>
          <a:xfrm>
            <a:off x="2429360" y="3870685"/>
            <a:ext cx="1793117" cy="1836499"/>
          </a:xfrm>
          <a:prstGeom prst="rect">
            <a:avLst/>
          </a:prstGeom>
        </p:spPr>
      </p:pic>
      <p:pic>
        <p:nvPicPr>
          <p:cNvPr id="13" name="Εικόνα 12">
            <a:extLst>
              <a:ext uri="{FF2B5EF4-FFF2-40B4-BE49-F238E27FC236}">
                <a16:creationId xmlns:a16="http://schemas.microsoft.com/office/drawing/2014/main" id="{CD55471E-1321-47A1-9C7C-4CE3321F7E87}"/>
              </a:ext>
            </a:extLst>
          </p:cNvPr>
          <p:cNvPicPr>
            <a:picLocks noChangeAspect="1"/>
          </p:cNvPicPr>
          <p:nvPr/>
        </p:nvPicPr>
        <p:blipFill>
          <a:blip r:embed="rId6"/>
          <a:stretch>
            <a:fillRect/>
          </a:stretch>
        </p:blipFill>
        <p:spPr>
          <a:xfrm>
            <a:off x="9179305" y="1295903"/>
            <a:ext cx="1577248" cy="1251512"/>
          </a:xfrm>
          <a:prstGeom prst="rect">
            <a:avLst/>
          </a:prstGeom>
        </p:spPr>
      </p:pic>
      <p:sp>
        <p:nvSpPr>
          <p:cNvPr id="3" name="TextBox 2">
            <a:extLst>
              <a:ext uri="{FF2B5EF4-FFF2-40B4-BE49-F238E27FC236}">
                <a16:creationId xmlns:a16="http://schemas.microsoft.com/office/drawing/2014/main" id="{04124285-1135-44D0-97CE-0315CD6F1934}"/>
              </a:ext>
            </a:extLst>
          </p:cNvPr>
          <p:cNvSpPr txBox="1"/>
          <p:nvPr/>
        </p:nvSpPr>
        <p:spPr>
          <a:xfrm>
            <a:off x="970818" y="1104563"/>
            <a:ext cx="1776190" cy="1569660"/>
          </a:xfrm>
          <a:prstGeom prst="rect">
            <a:avLst/>
          </a:prstGeom>
          <a:noFill/>
        </p:spPr>
        <p:txBody>
          <a:bodyPr wrap="square" rtlCol="0">
            <a:spAutoFit/>
          </a:bodyPr>
          <a:lstStyle/>
          <a:p>
            <a:r>
              <a:rPr lang="el-GR" sz="1600" dirty="0">
                <a:latin typeface="Cambria" panose="02040503050406030204" pitchFamily="18" charset="0"/>
                <a:ea typeface="Cambria" panose="02040503050406030204" pitchFamily="18" charset="0"/>
              </a:rPr>
              <a:t>Το Β δεν χρησιμοποιείται, επειδή περιέχει όλα τα λάθη του Α και επιπλέον δικά του.</a:t>
            </a:r>
          </a:p>
        </p:txBody>
      </p:sp>
      <p:sp>
        <p:nvSpPr>
          <p:cNvPr id="4" name="TextBox 3">
            <a:extLst>
              <a:ext uri="{FF2B5EF4-FFF2-40B4-BE49-F238E27FC236}">
                <a16:creationId xmlns:a16="http://schemas.microsoft.com/office/drawing/2014/main" id="{9C7F71E8-4FDE-43B5-8FAD-DAAAAEB35916}"/>
              </a:ext>
            </a:extLst>
          </p:cNvPr>
          <p:cNvSpPr txBox="1"/>
          <p:nvPr/>
        </p:nvSpPr>
        <p:spPr>
          <a:xfrm>
            <a:off x="4664765" y="1168414"/>
            <a:ext cx="2987111" cy="2554545"/>
          </a:xfrm>
          <a:prstGeom prst="rect">
            <a:avLst/>
          </a:prstGeom>
          <a:noFill/>
        </p:spPr>
        <p:txBody>
          <a:bodyPr wrap="square" rtlCol="0">
            <a:spAutoFit/>
          </a:bodyPr>
          <a:lstStyle/>
          <a:p>
            <a:r>
              <a:rPr lang="el-GR" sz="1600" dirty="0">
                <a:latin typeface="Cambria" panose="02040503050406030204" pitchFamily="18" charset="0"/>
                <a:ea typeface="Cambria" panose="02040503050406030204" pitchFamily="18" charset="0"/>
              </a:rPr>
              <a:t>Τα </a:t>
            </a:r>
            <a:r>
              <a:rPr lang="en-US" sz="1600" dirty="0">
                <a:latin typeface="Cambria" panose="02040503050406030204" pitchFamily="18" charset="0"/>
                <a:ea typeface="Cambria" panose="02040503050406030204" pitchFamily="18" charset="0"/>
              </a:rPr>
              <a:t>C, D, E </a:t>
            </a:r>
            <a:r>
              <a:rPr lang="el-GR" sz="1600" dirty="0">
                <a:latin typeface="Cambria" panose="02040503050406030204" pitchFamily="18" charset="0"/>
                <a:ea typeface="Cambria" panose="02040503050406030204" pitchFamily="18" charset="0"/>
              </a:rPr>
              <a:t>έχουν διαχωριστικά λάθη μεταξύ τους, αλλά το μόνο στοιχείο της κοινής τους καταγωγής από το Ω είναι η απουσία συνδυαστικού λάθους. Ένα τέτοιο λάθος θα υπονοούσε την παρουσία κάποιου ενδιάμεσου, γνωστού μόνο στις δύο από τις τρεις πηγές..</a:t>
            </a:r>
          </a:p>
        </p:txBody>
      </p:sp>
      <p:sp>
        <p:nvSpPr>
          <p:cNvPr id="10" name="TextBox 9">
            <a:extLst>
              <a:ext uri="{FF2B5EF4-FFF2-40B4-BE49-F238E27FC236}">
                <a16:creationId xmlns:a16="http://schemas.microsoft.com/office/drawing/2014/main" id="{6B057462-A8A7-4899-BB68-1964339EB916}"/>
              </a:ext>
            </a:extLst>
          </p:cNvPr>
          <p:cNvSpPr txBox="1"/>
          <p:nvPr/>
        </p:nvSpPr>
        <p:spPr>
          <a:xfrm>
            <a:off x="4222477" y="3870684"/>
            <a:ext cx="3331262" cy="2554545"/>
          </a:xfrm>
          <a:prstGeom prst="rect">
            <a:avLst/>
          </a:prstGeom>
          <a:noFill/>
        </p:spPr>
        <p:txBody>
          <a:bodyPr wrap="square" rtlCol="0">
            <a:spAutoFit/>
          </a:bodyPr>
          <a:lstStyle/>
          <a:p>
            <a:r>
              <a:rPr lang="el-GR" sz="1600" dirty="0">
                <a:latin typeface="Cambria" panose="02040503050406030204" pitchFamily="18" charset="0"/>
                <a:ea typeface="Cambria" panose="02040503050406030204" pitchFamily="18" charset="0"/>
              </a:rPr>
              <a:t>Στην περίπτωση (1), έχει γίνει </a:t>
            </a:r>
            <a:r>
              <a:rPr lang="el-GR" sz="1600" dirty="0" err="1">
                <a:latin typeface="Cambria" panose="02040503050406030204" pitchFamily="18" charset="0"/>
                <a:ea typeface="Cambria" panose="02040503050406030204" pitchFamily="18" charset="0"/>
              </a:rPr>
              <a:t>συμπτωματικά</a:t>
            </a:r>
            <a:r>
              <a:rPr lang="el-GR" sz="1600" dirty="0">
                <a:latin typeface="Cambria" panose="02040503050406030204" pitchFamily="18" charset="0"/>
                <a:ea typeface="Cambria" panose="02040503050406030204" pitchFamily="18" charset="0"/>
              </a:rPr>
              <a:t> το ίδιο λάθος στα Α, Β, οπότε οδηγούμαστε εσφαλμένα στο συμπέρασμα ότι οι Α, Β προέρχονται από ένα κοινό </a:t>
            </a:r>
            <a:r>
              <a:rPr lang="el-GR" sz="1600" dirty="0" err="1">
                <a:latin typeface="Cambria" panose="02040503050406030204" pitchFamily="18" charset="0"/>
                <a:ea typeface="Cambria" panose="02040503050406030204" pitchFamily="18" charset="0"/>
              </a:rPr>
              <a:t>υποαρχέτυπο</a:t>
            </a:r>
            <a:r>
              <a:rPr lang="el-GR" sz="1600" dirty="0">
                <a:latin typeface="Cambria" panose="02040503050406030204" pitchFamily="18" charset="0"/>
                <a:ea typeface="Cambria" panose="02040503050406030204" pitchFamily="18" charset="0"/>
              </a:rPr>
              <a:t> (α) (βλ. 2). Αντίστροφα, το (2) είναι σωστό αλλά ο (α) δεν έκανε καθαρά λάθη. Ο επιμελητής επιλέγει εσφαλμένα το (1).</a:t>
            </a:r>
          </a:p>
        </p:txBody>
      </p:sp>
      <p:pic>
        <p:nvPicPr>
          <p:cNvPr id="14" name="Εικόνα 13">
            <a:extLst>
              <a:ext uri="{FF2B5EF4-FFF2-40B4-BE49-F238E27FC236}">
                <a16:creationId xmlns:a16="http://schemas.microsoft.com/office/drawing/2014/main" id="{C270EF46-2C98-4737-9EFD-C83F90D0A7D1}"/>
              </a:ext>
            </a:extLst>
          </p:cNvPr>
          <p:cNvPicPr>
            <a:picLocks noChangeAspect="1"/>
          </p:cNvPicPr>
          <p:nvPr/>
        </p:nvPicPr>
        <p:blipFill>
          <a:blip r:embed="rId7"/>
          <a:stretch>
            <a:fillRect/>
          </a:stretch>
        </p:blipFill>
        <p:spPr>
          <a:xfrm>
            <a:off x="8029286" y="1285964"/>
            <a:ext cx="611131" cy="1634420"/>
          </a:xfrm>
          <a:prstGeom prst="rect">
            <a:avLst/>
          </a:prstGeom>
        </p:spPr>
      </p:pic>
      <p:sp>
        <p:nvSpPr>
          <p:cNvPr id="15" name="TextBox 14">
            <a:extLst>
              <a:ext uri="{FF2B5EF4-FFF2-40B4-BE49-F238E27FC236}">
                <a16:creationId xmlns:a16="http://schemas.microsoft.com/office/drawing/2014/main" id="{81E9350F-2D7E-4852-AAAF-BBC5860F7123}"/>
              </a:ext>
            </a:extLst>
          </p:cNvPr>
          <p:cNvSpPr txBox="1"/>
          <p:nvPr/>
        </p:nvSpPr>
        <p:spPr>
          <a:xfrm>
            <a:off x="8640417" y="3429000"/>
            <a:ext cx="2987111" cy="3293209"/>
          </a:xfrm>
          <a:prstGeom prst="rect">
            <a:avLst/>
          </a:prstGeom>
          <a:noFill/>
        </p:spPr>
        <p:txBody>
          <a:bodyPr wrap="square" rtlCol="0">
            <a:spAutoFit/>
          </a:bodyPr>
          <a:lstStyle/>
          <a:p>
            <a:r>
              <a:rPr lang="el-GR" sz="1600" dirty="0">
                <a:latin typeface="Cambria" panose="02040503050406030204" pitchFamily="18" charset="0"/>
                <a:ea typeface="Cambria" panose="02040503050406030204" pitchFamily="18" charset="0"/>
              </a:rPr>
              <a:t>Στην περίπτωση άνω, το πρώτο διάγραμμα είναι το σωστό, αλλά ο Β διόρθωσε κάποια προφανή λάθη του α (</a:t>
            </a:r>
            <a:r>
              <a:rPr lang="en-US" sz="1600" dirty="0">
                <a:latin typeface="Cambria" panose="02040503050406030204" pitchFamily="18" charset="0"/>
                <a:ea typeface="Cambria" panose="02040503050406030204" pitchFamily="18" charset="0"/>
              </a:rPr>
              <a:t>contamination).</a:t>
            </a:r>
            <a:r>
              <a:rPr lang="el-GR" sz="1600" dirty="0">
                <a:latin typeface="Cambria" panose="02040503050406030204" pitchFamily="18" charset="0"/>
                <a:ea typeface="Cambria" panose="02040503050406030204" pitchFamily="18" charset="0"/>
              </a:rPr>
              <a:t> Ο επιμελητής θα επιλέξει εσφαλμένα το (2), χωρίς να ακυρώσει κανένα ανάγνωσμα. Αντίστροφα, στο (2), ο Α δεν έχει κάνει καθαρά λάθη, ενώ ο Β έκανε. Ο επιμελητής θα επιλέξει εσφαλμένα το πρώτο διάγραμμα.</a:t>
            </a:r>
          </a:p>
        </p:txBody>
      </p:sp>
    </p:spTree>
    <p:extLst>
      <p:ext uri="{BB962C8B-B14F-4D97-AF65-F5344CB8AC3E}">
        <p14:creationId xmlns:p14="http://schemas.microsoft.com/office/powerpoint/2010/main" val="1078097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a:extLst>
              <a:ext uri="{FF2B5EF4-FFF2-40B4-BE49-F238E27FC236}">
                <a16:creationId xmlns:a16="http://schemas.microsoft.com/office/drawing/2014/main" id="{6CDE5DC8-6C46-4054-A0AF-CBA4245D51C7}"/>
              </a:ext>
            </a:extLst>
          </p:cNvPr>
          <p:cNvSpPr>
            <a:spLocks noGrp="1"/>
          </p:cNvSpPr>
          <p:nvPr>
            <p:ph idx="1"/>
          </p:nvPr>
        </p:nvSpPr>
        <p:spPr>
          <a:xfrm>
            <a:off x="337625" y="404813"/>
            <a:ext cx="11577710" cy="6119812"/>
          </a:xfrm>
        </p:spPr>
        <p:txBody>
          <a:bodyPr>
            <a:normAutofit/>
          </a:bodyPr>
          <a:lstStyle/>
          <a:p>
            <a:pPr marL="0" lvl="1" indent="0" algn="ctr">
              <a:lnSpc>
                <a:spcPts val="2800"/>
              </a:lnSpc>
              <a:spcBef>
                <a:spcPct val="0"/>
              </a:spcBef>
              <a:buNone/>
              <a:defRPr/>
            </a:pPr>
            <a:endParaRPr lang="el-GR" altLang="en-US" sz="2000" b="1" dirty="0">
              <a:latin typeface="Cambria" panose="02040503050406030204" pitchFamily="18" charset="0"/>
              <a:ea typeface="Cambria" panose="02040503050406030204" pitchFamily="18" charset="0"/>
            </a:endParaRPr>
          </a:p>
          <a:p>
            <a:pPr marL="0" lvl="1" indent="0" algn="ctr">
              <a:lnSpc>
                <a:spcPts val="2800"/>
              </a:lnSpc>
              <a:spcBef>
                <a:spcPct val="0"/>
              </a:spcBef>
              <a:buNone/>
              <a:defRPr/>
            </a:pPr>
            <a:r>
              <a:rPr lang="el-GR" altLang="en-US" sz="2000" b="1" dirty="0">
                <a:latin typeface="Cambria" panose="02040503050406030204" pitchFamily="18" charset="0"/>
                <a:ea typeface="Cambria" panose="02040503050406030204" pitchFamily="18" charset="0"/>
              </a:rPr>
              <a:t>ΠΑΡΟΥΣΙΑΣΗ ΤΟΥ ΜΟΥΣΙΚΟΥ ΚΕΙΜΕΝΟΥ</a:t>
            </a:r>
          </a:p>
          <a:p>
            <a:pPr marL="0" lvl="1" indent="0" algn="just">
              <a:lnSpc>
                <a:spcPts val="2800"/>
              </a:lnSpc>
              <a:spcBef>
                <a:spcPct val="0"/>
              </a:spcBef>
              <a:buNone/>
              <a:defRPr/>
            </a:pPr>
            <a:r>
              <a:rPr lang="el-GR" altLang="en-US" sz="2000" b="1" dirty="0">
                <a:latin typeface="Cambria" panose="02040503050406030204" pitchFamily="18" charset="0"/>
                <a:ea typeface="Cambria" panose="02040503050406030204" pitchFamily="18" charset="0"/>
              </a:rPr>
              <a:t>Πρώτη σελίδα</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όνομα συνθέτη / </a:t>
            </a:r>
            <a:r>
              <a:rPr lang="el-GR" altLang="en-US" sz="2000" u="sng" dirty="0">
                <a:latin typeface="Cambria" panose="02040503050406030204" pitchFamily="18" charset="0"/>
                <a:ea typeface="Cambria" panose="02040503050406030204" pitchFamily="18" charset="0"/>
              </a:rPr>
              <a:t>πλήρης</a:t>
            </a:r>
            <a:r>
              <a:rPr lang="el-GR" altLang="en-US" sz="2000" dirty="0">
                <a:latin typeface="Cambria" panose="02040503050406030204" pitchFamily="18" charset="0"/>
                <a:ea typeface="Cambria" panose="02040503050406030204" pitchFamily="18" charset="0"/>
              </a:rPr>
              <a:t> τίτλος του έργου με βάση την χρησιμοποιούμενη πηγή (πηγές) / χρονολογίες γέννησης και θανάτου του συνθέτη / χρονολογία σύνθεσης (όσο είναι δυνατή η διαπίστωσή της) / ονοματεπώνυμο επιμελητή της έκδοσης. Πληροφορίες πνευματικών δικαιωμάτων μπαίνουν στο κάτω μέρος της σελίδας. Στο σκορ ακολουθείται η συμβατική σειρά των οργάνων / φωνών. </a:t>
            </a:r>
          </a:p>
          <a:p>
            <a:pPr marL="0" lvl="1" indent="0" algn="just">
              <a:lnSpc>
                <a:spcPts val="2800"/>
              </a:lnSpc>
              <a:spcBef>
                <a:spcPct val="0"/>
              </a:spcBef>
              <a:buNone/>
              <a:defRPr/>
            </a:pPr>
            <a:endParaRPr lang="el-GR" altLang="en-US" sz="2000" dirty="0">
              <a:latin typeface="Cambria" panose="02040503050406030204" pitchFamily="18" charset="0"/>
              <a:ea typeface="Cambria" panose="02040503050406030204" pitchFamily="18" charset="0"/>
            </a:endParaRPr>
          </a:p>
          <a:p>
            <a:pPr marL="0" lvl="1" indent="0" algn="ctr">
              <a:lnSpc>
                <a:spcPts val="2800"/>
              </a:lnSpc>
              <a:spcBef>
                <a:spcPct val="0"/>
              </a:spcBef>
              <a:buNone/>
              <a:defRPr/>
            </a:pPr>
            <a:r>
              <a:rPr lang="el-GR" altLang="en-US" sz="2000" b="1" dirty="0">
                <a:latin typeface="Cambria" panose="02040503050406030204" pitchFamily="18" charset="0"/>
                <a:ea typeface="Cambria" panose="02040503050406030204" pitchFamily="18" charset="0"/>
              </a:rPr>
              <a:t>ΣΗΜΕΙΟΓΡΑΦΙΑ</a:t>
            </a:r>
          </a:p>
          <a:p>
            <a:pPr marL="0" lvl="1" indent="0" algn="just">
              <a:lnSpc>
                <a:spcPts val="2800"/>
              </a:lnSpc>
              <a:spcBef>
                <a:spcPct val="0"/>
              </a:spcBef>
              <a:buNone/>
              <a:defRPr/>
            </a:pPr>
            <a:r>
              <a:rPr lang="el-GR" altLang="en-US" sz="2000" dirty="0">
                <a:latin typeface="Cambria" panose="02040503050406030204" pitchFamily="18" charset="0"/>
                <a:ea typeface="Cambria" panose="02040503050406030204" pitchFamily="18" charset="0"/>
              </a:rPr>
              <a:t>Η χρήση κλειδιών πρέπει να υπαγορεύεται από την ευκολία στην ανάγνωση. Η μεταφορά καλό είναι να εφαρμόζεται στα μέρη αλλά όχι στην παρτιτούρα, όπου από το 1900 και μετά κατά παράδοση οι φωνές των οργάνων σε μεταφορά γράφονται στο ύψος που ακούγονται. Στους οπλισμούς παλιότερης μουσικής πρέπει να δίνεται περισσότερη προσοχή λόγω αλλαγών στις συμβάσεις. Εισαγωγή αλλοιώσεων</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υπάρχουν συγκεκριμένες συμβάσεις.</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Από τον 20ό αιώνα οι αλλοιώσεις μιας οκτάβας δεν επηρεάζουν τις υπόλοιπες. Επίσης, όταν υπάρχουν αμφιβολίες ως προς την ισχύ μιας αλλοίωσης σε σχέση με τις διαστολές των μέτρων (αλλοιώσεις «αβρότητας», </a:t>
            </a:r>
            <a:r>
              <a:rPr lang="en-US" altLang="en-US" sz="2000" dirty="0">
                <a:latin typeface="Cambria" panose="02040503050406030204" pitchFamily="18" charset="0"/>
                <a:ea typeface="Cambria" panose="02040503050406030204" pitchFamily="18" charset="0"/>
              </a:rPr>
              <a:t>“courtesy accidentals”)</a:t>
            </a:r>
            <a:r>
              <a:rPr lang="el-GR" altLang="en-US" sz="2000" dirty="0">
                <a:latin typeface="Cambria" panose="02040503050406030204" pitchFamily="18" charset="0"/>
                <a:ea typeface="Cambria" panose="02040503050406030204" pitchFamily="18" charset="0"/>
              </a:rPr>
              <a:t>.</a:t>
            </a:r>
            <a:endParaRPr lang="en-US" altLang="en-US" sz="2000" dirty="0">
              <a:latin typeface="Cambria" panose="02040503050406030204" pitchFamily="18" charset="0"/>
              <a:ea typeface="Cambria" panose="02040503050406030204" pitchFamily="18" charset="0"/>
            </a:endParaRPr>
          </a:p>
          <a:p>
            <a:pPr marL="0" lvl="1" indent="0" algn="just">
              <a:lnSpc>
                <a:spcPts val="2800"/>
              </a:lnSpc>
              <a:spcBef>
                <a:spcPct val="0"/>
              </a:spcBef>
              <a:buNone/>
              <a:defRPr/>
            </a:pPr>
            <a:endParaRPr lang="el-GR" altLang="en-US" sz="2000" dirty="0">
              <a:latin typeface="Cambria" panose="02040503050406030204" pitchFamily="18" charset="0"/>
              <a:ea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44D03EF-2E35-4C23-B8D3-37B5DADD4E13}"/>
              </a:ext>
            </a:extLst>
          </p:cNvPr>
          <p:cNvSpPr>
            <a:spLocks noGrp="1"/>
          </p:cNvSpPr>
          <p:nvPr>
            <p:ph idx="1"/>
          </p:nvPr>
        </p:nvSpPr>
        <p:spPr>
          <a:xfrm>
            <a:off x="372862" y="292964"/>
            <a:ext cx="11363416" cy="6356412"/>
          </a:xfrm>
        </p:spPr>
        <p:txBody>
          <a:bodyPr>
            <a:normAutofit/>
          </a:bodyPr>
          <a:lstStyle/>
          <a:p>
            <a:pPr marL="0" indent="0" algn="ctr">
              <a:spcBef>
                <a:spcPts val="600"/>
              </a:spcBef>
              <a:buNone/>
            </a:pPr>
            <a:r>
              <a:rPr lang="el-GR" sz="2800" b="1" dirty="0">
                <a:latin typeface="Cambria" panose="02040503050406030204" pitchFamily="18" charset="0"/>
                <a:ea typeface="Cambria" panose="02040503050406030204" pitchFamily="18" charset="0"/>
              </a:rPr>
              <a:t>ΧΩΡΟΙ ΕΡΕΥΝΑΣ</a:t>
            </a:r>
          </a:p>
          <a:p>
            <a:pPr marL="0" indent="0">
              <a:spcBef>
                <a:spcPts val="600"/>
              </a:spcBef>
              <a:buNone/>
            </a:pPr>
            <a:r>
              <a:rPr lang="el-GR" sz="2000" dirty="0">
                <a:latin typeface="Cambria" panose="02040503050406030204" pitchFamily="18" charset="0"/>
                <a:ea typeface="Cambria" panose="02040503050406030204" pitchFamily="18" charset="0"/>
              </a:rPr>
              <a:t>Βιβλιοθήκες (όχι μόνο μουσικές)</a:t>
            </a:r>
          </a:p>
          <a:p>
            <a:pPr marL="0" indent="0">
              <a:spcBef>
                <a:spcPts val="600"/>
              </a:spcBef>
              <a:buNone/>
            </a:pPr>
            <a:r>
              <a:rPr lang="el-GR" sz="2000" dirty="0">
                <a:latin typeface="Cambria" panose="02040503050406030204" pitchFamily="18" charset="0"/>
                <a:ea typeface="Cambria" panose="02040503050406030204" pitchFamily="18" charset="0"/>
              </a:rPr>
              <a:t>Αρχεία και συλλογές (δημόσια και ιδιωτικά)</a:t>
            </a:r>
          </a:p>
          <a:p>
            <a:pPr marL="0" indent="0">
              <a:spcBef>
                <a:spcPts val="600"/>
              </a:spcBef>
              <a:buNone/>
            </a:pPr>
            <a:r>
              <a:rPr lang="el-GR" sz="2000" dirty="0">
                <a:latin typeface="Cambria" panose="02040503050406030204" pitchFamily="18" charset="0"/>
                <a:ea typeface="Cambria" panose="02040503050406030204" pitchFamily="18" charset="0"/>
              </a:rPr>
              <a:t>Ιδρύματα και πολιτιστικοί φορείς (ορχήστρες, φιλαρμονικές, θεατρικοί οργανισμοί, ωδεία)</a:t>
            </a:r>
          </a:p>
          <a:p>
            <a:pPr marL="0" indent="0">
              <a:spcBef>
                <a:spcPts val="600"/>
              </a:spcBef>
              <a:buNone/>
            </a:pPr>
            <a:r>
              <a:rPr lang="el-GR" sz="2000" dirty="0">
                <a:latin typeface="Cambria" panose="02040503050406030204" pitchFamily="18" charset="0"/>
                <a:ea typeface="Cambria" panose="02040503050406030204" pitchFamily="18" charset="0"/>
              </a:rPr>
              <a:t>Ιδιώτες (ερμηνευτές, συνθέτες, εκδότες και συγγενικά και φιλικά τους πρόσωπα)</a:t>
            </a:r>
          </a:p>
          <a:p>
            <a:pPr marL="0" indent="0">
              <a:spcBef>
                <a:spcPts val="600"/>
              </a:spcBef>
              <a:buNone/>
            </a:pPr>
            <a:endParaRPr lang="el-GR" sz="2000" dirty="0">
              <a:latin typeface="Cambria" panose="02040503050406030204" pitchFamily="18" charset="0"/>
              <a:ea typeface="Cambria" panose="02040503050406030204" pitchFamily="18" charset="0"/>
            </a:endParaRPr>
          </a:p>
          <a:p>
            <a:pPr marL="0" indent="0" algn="ctr">
              <a:spcBef>
                <a:spcPts val="600"/>
              </a:spcBef>
              <a:buNone/>
            </a:pPr>
            <a:r>
              <a:rPr lang="el-GR" sz="2800" b="1" dirty="0">
                <a:latin typeface="Cambria" panose="02040503050406030204" pitchFamily="18" charset="0"/>
                <a:ea typeface="Cambria" panose="02040503050406030204" pitchFamily="18" charset="0"/>
              </a:rPr>
              <a:t>ΥΛΙΚΟ ΕΡΕΥΝΑΣ</a:t>
            </a:r>
          </a:p>
          <a:p>
            <a:pPr marL="0" indent="0">
              <a:spcBef>
                <a:spcPts val="600"/>
              </a:spcBef>
              <a:buNone/>
            </a:pPr>
            <a:r>
              <a:rPr lang="el-GR" sz="2000" dirty="0">
                <a:latin typeface="Cambria" panose="02040503050406030204" pitchFamily="18" charset="0"/>
                <a:ea typeface="Cambria" panose="02040503050406030204" pitchFamily="18" charset="0"/>
              </a:rPr>
              <a:t>Παρτιτούρες (χειρόγραφες και εκδομένες, σκίτσα και αυτοτελή χειρόγραφα, προγράμματα συναυλιών), θεωρητικά μουσικά κείμενα/πραγματείες/μέθοδοι (που συχνά περιλαμβάνουν αποσπάσματα έργων του συνθέτη)</a:t>
            </a:r>
          </a:p>
          <a:p>
            <a:pPr marL="0" indent="0">
              <a:spcBef>
                <a:spcPts val="600"/>
              </a:spcBef>
              <a:buNone/>
            </a:pPr>
            <a:r>
              <a:rPr lang="el-GR" sz="2000" dirty="0">
                <a:latin typeface="Cambria" panose="02040503050406030204" pitchFamily="18" charset="0"/>
                <a:ea typeface="Cambria" panose="02040503050406030204" pitchFamily="18" charset="0"/>
              </a:rPr>
              <a:t>Μη μουσικά κείμενα του υπό έρευνα προσώπου (αλληλογραφία, ιδιωτικές φωτογραφίες, πιστοποιητικά, τίτλοι σπουδών κλπ., στίχοι τραγουδιών)</a:t>
            </a:r>
          </a:p>
          <a:p>
            <a:pPr marL="0" indent="0">
              <a:spcBef>
                <a:spcPts val="600"/>
              </a:spcBef>
              <a:buNone/>
            </a:pPr>
            <a:r>
              <a:rPr lang="el-GR" sz="2000" dirty="0">
                <a:latin typeface="Cambria" panose="02040503050406030204" pitchFamily="18" charset="0"/>
                <a:ea typeface="Cambria" panose="02040503050406030204" pitchFamily="18" charset="0"/>
              </a:rPr>
              <a:t>Κριτικές, αναφορές στον περιοδικό τύπο της εποχής, άρθρα σε περιοδικά (που συχνά περιλαμβάνουν αποσπάσματα έργων του συνθέτη), / δισκογραφία, ραδιοφωνικές ηχογραφήσεις, γραπτές και προφορικές μαρτυρίες (συνεντεύξεις ηχογραφημένες και ζωντανές)</a:t>
            </a:r>
          </a:p>
          <a:p>
            <a:pPr marL="0" indent="0">
              <a:spcBef>
                <a:spcPts val="600"/>
              </a:spcBef>
              <a:buNone/>
            </a:pPr>
            <a:r>
              <a:rPr lang="el-GR" sz="2000" dirty="0">
                <a:latin typeface="Cambria" panose="02040503050406030204" pitchFamily="18" charset="0"/>
                <a:ea typeface="Cambria" panose="02040503050406030204" pitchFamily="18" charset="0"/>
              </a:rPr>
              <a:t>Πίνακες, γκραβούρες, βίντεο</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χορογραφίες (π.χ. </a:t>
            </a:r>
            <a:r>
              <a:rPr lang="en-US" sz="2000" dirty="0">
                <a:latin typeface="Cambria" panose="02040503050406030204" pitchFamily="18" charset="0"/>
                <a:ea typeface="Cambria" panose="02040503050406030204" pitchFamily="18" charset="0"/>
              </a:rPr>
              <a:t>Stravinsky)</a:t>
            </a:r>
            <a:endParaRPr lang="el-GR" sz="2000" dirty="0">
              <a:latin typeface="Cambria" panose="02040503050406030204" pitchFamily="18" charset="0"/>
              <a:ea typeface="Cambria" panose="02040503050406030204" pitchFamily="18" charset="0"/>
            </a:endParaRPr>
          </a:p>
          <a:p>
            <a:pPr marL="0" indent="0">
              <a:spcBef>
                <a:spcPts val="600"/>
              </a:spcBef>
              <a:buNone/>
            </a:pP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192866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68DA82-511C-4A67-81B0-C1083DE56E94}"/>
              </a:ext>
            </a:extLst>
          </p:cNvPr>
          <p:cNvSpPr>
            <a:spLocks noGrp="1"/>
          </p:cNvSpPr>
          <p:nvPr>
            <p:ph type="title"/>
          </p:nvPr>
        </p:nvSpPr>
        <p:spPr>
          <a:xfrm>
            <a:off x="422031" y="351692"/>
            <a:ext cx="11437034" cy="506437"/>
          </a:xfrm>
        </p:spPr>
        <p:txBody>
          <a:bodyPr>
            <a:normAutofit fontScale="90000"/>
          </a:bodyPr>
          <a:lstStyle/>
          <a:p>
            <a:pPr algn="ctr"/>
            <a:r>
              <a:rPr lang="el-GR" sz="2800" b="1" dirty="0">
                <a:latin typeface="Cambria" panose="02040503050406030204" pitchFamily="18" charset="0"/>
                <a:ea typeface="Cambria" panose="02040503050406030204" pitchFamily="18" charset="0"/>
              </a:rPr>
              <a:t>ΔΙΑΡΘΡΩΣΗ ΤΗΣ ΕΚΔΟΣΗΣ</a:t>
            </a:r>
          </a:p>
        </p:txBody>
      </p:sp>
      <p:sp>
        <p:nvSpPr>
          <p:cNvPr id="3" name="Θέση περιεχομένου 2">
            <a:extLst>
              <a:ext uri="{FF2B5EF4-FFF2-40B4-BE49-F238E27FC236}">
                <a16:creationId xmlns:a16="http://schemas.microsoft.com/office/drawing/2014/main" id="{A751CB29-9FDF-4C53-9A55-42D4A5C33EEF}"/>
              </a:ext>
            </a:extLst>
          </p:cNvPr>
          <p:cNvSpPr>
            <a:spLocks noGrp="1"/>
          </p:cNvSpPr>
          <p:nvPr>
            <p:ph idx="1"/>
          </p:nvPr>
        </p:nvSpPr>
        <p:spPr>
          <a:xfrm>
            <a:off x="422031" y="858129"/>
            <a:ext cx="11437034" cy="5500467"/>
          </a:xfrm>
        </p:spPr>
        <p:txBody>
          <a:bodyPr>
            <a:normAutofit/>
          </a:bodyPr>
          <a:lstStyle/>
          <a:p>
            <a:r>
              <a:rPr lang="el-GR" sz="2000" dirty="0">
                <a:latin typeface="Cambria" panose="02040503050406030204" pitchFamily="18" charset="0"/>
                <a:ea typeface="Cambria" panose="02040503050406030204" pitchFamily="18" charset="0"/>
              </a:rPr>
              <a:t>Εισαγωγή</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Ιστορικό πλαίσιο (του έργου/ρεπερτορίου), σε σχέση με την υπόλοιπη </a:t>
            </a:r>
            <a:r>
              <a:rPr lang="el-GR" sz="2000" dirty="0" err="1">
                <a:latin typeface="Cambria" panose="02040503050406030204" pitchFamily="18" charset="0"/>
                <a:ea typeface="Cambria" panose="02040503050406030204" pitchFamily="18" charset="0"/>
              </a:rPr>
              <a:t>εργογραφία</a:t>
            </a:r>
            <a:r>
              <a:rPr lang="el-GR" sz="2000" dirty="0">
                <a:latin typeface="Cambria" panose="02040503050406030204" pitchFamily="18" charset="0"/>
                <a:ea typeface="Cambria" panose="02040503050406030204" pitchFamily="18" charset="0"/>
              </a:rPr>
              <a:t> του συνθέτη, το είδος και την εποχή του.</a:t>
            </a:r>
          </a:p>
          <a:p>
            <a:r>
              <a:rPr lang="el-GR" sz="2000" dirty="0">
                <a:latin typeface="Cambria" panose="02040503050406030204" pitchFamily="18" charset="0"/>
                <a:ea typeface="Cambria" panose="02040503050406030204" pitchFamily="18" charset="0"/>
              </a:rPr>
              <a:t>Περιγραφή των πηγών (με συμπερίληψη δειγμάτων σελίδων).</a:t>
            </a:r>
          </a:p>
          <a:p>
            <a:r>
              <a:rPr lang="el-GR" sz="2000" dirty="0">
                <a:latin typeface="Cambria" panose="02040503050406030204" pitchFamily="18" charset="0"/>
                <a:ea typeface="Cambria" panose="02040503050406030204" pitchFamily="18" charset="0"/>
              </a:rPr>
              <a:t>Μεθοδολογία έκδοσης. Αναφορά στη σχέση με προηγούμενες εκδόσεις του ίδιου (ή αντίστοιχων έργων) και στη συνεισφορά της έκδοσης στην προαγωγή της γνώσης για το έργο και στην εκτέλεση.</a:t>
            </a:r>
          </a:p>
          <a:p>
            <a:r>
              <a:rPr lang="en-US" sz="2000" dirty="0">
                <a:latin typeface="Cambria" panose="02040503050406030204" pitchFamily="18" charset="0"/>
                <a:ea typeface="Cambria" panose="02040503050406030204" pitchFamily="18" charset="0"/>
              </a:rPr>
              <a:t>(Clague) Critical apparatus protects the editor by reporting all adjustments made in creating the edition from the original source.</a:t>
            </a:r>
          </a:p>
          <a:p>
            <a:r>
              <a:rPr lang="en-US" sz="2000" dirty="0">
                <a:latin typeface="Cambria" panose="02040503050406030204" pitchFamily="18" charset="0"/>
                <a:ea typeface="Cambria" panose="02040503050406030204" pitchFamily="18" charset="0"/>
              </a:rPr>
              <a:t>(Clague) An edition may capture a particular version of a wok at a particular moment, but the vital contribution of performance… reminds us that a musical work is likely to be a moving, mutating target.</a:t>
            </a:r>
          </a:p>
          <a:p>
            <a:r>
              <a:rPr lang="en-US" sz="2000" dirty="0">
                <a:latin typeface="Cambria" panose="02040503050406030204" pitchFamily="18" charset="0"/>
                <a:ea typeface="Cambria" panose="02040503050406030204" pitchFamily="18" charset="0"/>
              </a:rPr>
              <a:t>(Clague) Once a critical edition has been published there is little chance that another edition of the same text will be made for many years.</a:t>
            </a:r>
            <a:endParaRPr lang="el-G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42024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a:extLst>
              <a:ext uri="{FF2B5EF4-FFF2-40B4-BE49-F238E27FC236}">
                <a16:creationId xmlns:a16="http://schemas.microsoft.com/office/drawing/2014/main" id="{0828929F-148C-492D-89AB-8A3BC9184521}"/>
              </a:ext>
            </a:extLst>
          </p:cNvPr>
          <p:cNvSpPr>
            <a:spLocks noGrp="1"/>
          </p:cNvSpPr>
          <p:nvPr>
            <p:ph type="title"/>
          </p:nvPr>
        </p:nvSpPr>
        <p:spPr>
          <a:xfrm>
            <a:off x="1981200" y="274639"/>
            <a:ext cx="8229600" cy="706437"/>
          </a:xfrm>
        </p:spPr>
        <p:txBody>
          <a:bodyPr rtlCol="0"/>
          <a:lstStyle/>
          <a:p>
            <a:pPr algn="ctr">
              <a:defRPr/>
            </a:pPr>
            <a:r>
              <a:rPr lang="el-GR" altLang="en-US" sz="2800" b="1" dirty="0">
                <a:latin typeface="Cambria" panose="02040503050406030204" pitchFamily="18" charset="0"/>
                <a:ea typeface="Cambria" panose="02040503050406030204" pitchFamily="18" charset="0"/>
              </a:rPr>
              <a:t>Σημειώσεις παρεμβάσεων στο κείμενο </a:t>
            </a:r>
          </a:p>
        </p:txBody>
      </p:sp>
      <p:sp>
        <p:nvSpPr>
          <p:cNvPr id="13315" name="2 - Θέση περιεχομένου">
            <a:extLst>
              <a:ext uri="{FF2B5EF4-FFF2-40B4-BE49-F238E27FC236}">
                <a16:creationId xmlns:a16="http://schemas.microsoft.com/office/drawing/2014/main" id="{DB5705A8-16D1-40A9-BC0E-A4B53637A66E}"/>
              </a:ext>
            </a:extLst>
          </p:cNvPr>
          <p:cNvSpPr>
            <a:spLocks noGrp="1"/>
          </p:cNvSpPr>
          <p:nvPr>
            <p:ph idx="1"/>
          </p:nvPr>
        </p:nvSpPr>
        <p:spPr>
          <a:xfrm>
            <a:off x="450166" y="981076"/>
            <a:ext cx="11352628" cy="5472113"/>
          </a:xfrm>
        </p:spPr>
        <p:txBody>
          <a:bodyPr>
            <a:normAutofit/>
          </a:bodyPr>
          <a:lstStyle/>
          <a:p>
            <a:pPr marL="0" indent="457200" algn="just">
              <a:lnSpc>
                <a:spcPct val="100000"/>
              </a:lnSpc>
              <a:spcBef>
                <a:spcPct val="0"/>
              </a:spcBef>
              <a:buNone/>
              <a:defRPr/>
            </a:pPr>
            <a:r>
              <a:rPr lang="el-GR" altLang="en-US" sz="2000" dirty="0">
                <a:latin typeface="Cambria" panose="02040503050406030204" pitchFamily="18" charset="0"/>
                <a:ea typeface="Cambria" panose="02040503050406030204" pitchFamily="18" charset="0"/>
              </a:rPr>
              <a:t>Δεν σημειώνουμε στο κείμενο ότι δεν πρόκειται να παιχτεί, διότι δημιουργεί σύγχυση στον εκτελεστή. Οτιδήποτε προστίθεται από τον εκδότη μπαίνει σε αγκύλες, σύμφωνα με την ισχύουσα ακαδημαϊκή πρακτική. Όλες οι υπόλοιπες πληροφορίες μπαίνουν στο υπόμνημα. Μια άλλη πρακτική είναι να μην σημειώνεται καμία </a:t>
            </a:r>
            <a:r>
              <a:rPr lang="el-GR" altLang="en-US" sz="2000" dirty="0" err="1">
                <a:latin typeface="Cambria" panose="02040503050406030204" pitchFamily="18" charset="0"/>
                <a:ea typeface="Cambria" panose="02040503050406030204" pitchFamily="18" charset="0"/>
              </a:rPr>
              <a:t>επιμελητική</a:t>
            </a:r>
            <a:r>
              <a:rPr lang="el-GR" altLang="en-US" sz="2000" dirty="0">
                <a:latin typeface="Cambria" panose="02040503050406030204" pitchFamily="18" charset="0"/>
                <a:ea typeface="Cambria" panose="02040503050406030204" pitchFamily="18" charset="0"/>
              </a:rPr>
              <a:t> παρέμβαση στο μουσικό κείμενο (</a:t>
            </a:r>
            <a:r>
              <a:rPr lang="en-US" altLang="en-US" sz="2000" dirty="0">
                <a:latin typeface="Cambria" panose="02040503050406030204" pitchFamily="18" charset="0"/>
                <a:ea typeface="Cambria" panose="02040503050406030204" pitchFamily="18" charset="0"/>
              </a:rPr>
              <a:t>NMA)</a:t>
            </a:r>
            <a:r>
              <a:rPr lang="el-GR" altLang="en-US" sz="2000" dirty="0">
                <a:latin typeface="Cambria" panose="02040503050406030204" pitchFamily="18" charset="0"/>
                <a:ea typeface="Cambria" panose="02040503050406030204" pitchFamily="18" charset="0"/>
              </a:rPr>
              <a:t>, αλλά να υπάρχει εκτενής αναφορά στο κριτικό υπόμνημα </a:t>
            </a:r>
            <a:r>
              <a:rPr lang="en-US" altLang="en-US" sz="2000" dirty="0">
                <a:latin typeface="Cambria" panose="02040503050406030204" pitchFamily="18" charset="0"/>
                <a:ea typeface="Cambria" panose="02040503050406030204" pitchFamily="18" charset="0"/>
              </a:rPr>
              <a:t>(critical report/critical apparatus</a:t>
            </a:r>
            <a:r>
              <a:rPr lang="el-GR" altLang="en-US" sz="2000" dirty="0">
                <a:latin typeface="Cambria" panose="02040503050406030204" pitchFamily="18" charset="0"/>
                <a:ea typeface="Cambria" panose="02040503050406030204" pitchFamily="18" charset="0"/>
              </a:rPr>
              <a:t>).</a:t>
            </a:r>
          </a:p>
          <a:p>
            <a:pPr marL="0" indent="457200" algn="just">
              <a:lnSpc>
                <a:spcPct val="100000"/>
              </a:lnSpc>
              <a:spcBef>
                <a:spcPct val="0"/>
              </a:spcBef>
              <a:buFont typeface="Wingdings 2" charset="2"/>
              <a:buChar char=""/>
              <a:defRPr/>
            </a:pPr>
            <a:endParaRPr lang="el-GR" altLang="en-US" sz="2000" dirty="0">
              <a:latin typeface="Cambria" panose="02040503050406030204" pitchFamily="18" charset="0"/>
              <a:ea typeface="Cambria" panose="02040503050406030204" pitchFamily="18" charset="0"/>
            </a:endParaRPr>
          </a:p>
          <a:p>
            <a:pPr marL="0" indent="457200" algn="just">
              <a:lnSpc>
                <a:spcPct val="100000"/>
              </a:lnSpc>
              <a:spcBef>
                <a:spcPct val="0"/>
              </a:spcBef>
              <a:buNone/>
              <a:defRPr/>
            </a:pPr>
            <a:r>
              <a:rPr lang="el-GR" altLang="en-US" sz="2000" dirty="0">
                <a:latin typeface="Cambria" panose="02040503050406030204" pitchFamily="18" charset="0"/>
                <a:ea typeface="Cambria" panose="02040503050406030204" pitchFamily="18" charset="0"/>
              </a:rPr>
              <a:t>Πιστότητα στο κείμενο/συνθέτη ή </a:t>
            </a:r>
            <a:r>
              <a:rPr lang="el-GR" altLang="en-US" sz="2000" dirty="0" err="1">
                <a:latin typeface="Cambria" panose="02040503050406030204" pitchFamily="18" charset="0"/>
                <a:ea typeface="Cambria" panose="02040503050406030204" pitchFamily="18" charset="0"/>
              </a:rPr>
              <a:t>ευληπτότητα</a:t>
            </a:r>
            <a:r>
              <a:rPr lang="el-GR" altLang="en-US" sz="2000" dirty="0">
                <a:latin typeface="Cambria" panose="02040503050406030204" pitchFamily="18" charset="0"/>
                <a:ea typeface="Cambria" panose="02040503050406030204" pitchFamily="18" charset="0"/>
              </a:rPr>
              <a:t> από τον αναγνώστη/εκτελεστή</a:t>
            </a:r>
            <a:r>
              <a:rPr lang="en-US" altLang="en-US" sz="2000" dirty="0">
                <a:latin typeface="Cambria" panose="02040503050406030204" pitchFamily="18" charset="0"/>
                <a:ea typeface="Cambria" panose="02040503050406030204" pitchFamily="18" charset="0"/>
              </a:rPr>
              <a:t>;</a:t>
            </a:r>
            <a:r>
              <a:rPr lang="el-GR" altLang="en-US" sz="2000" dirty="0">
                <a:latin typeface="Cambria" panose="02040503050406030204" pitchFamily="18" charset="0"/>
                <a:ea typeface="Cambria" panose="02040503050406030204" pitchFamily="18" charset="0"/>
              </a:rPr>
              <a:t> Σε αυτό βοηθάει η φωτογράφιση του πρωτότυπου, π.χ. της πρώτης σελίδας μουσικού κειμένου. Επομένως, κατά βάση βασιζόμαστε στις σύγχρονες συμβάσεις παρουσίασης (π.χ. σειρά οργάνων στην παρτιτούρα, μεταφορές, χρήση κλειδιών </a:t>
            </a:r>
            <a:r>
              <a:rPr lang="el-GR" altLang="en-US" sz="2000" dirty="0" err="1">
                <a:latin typeface="Cambria" panose="02040503050406030204" pitchFamily="18" charset="0"/>
                <a:ea typeface="Cambria" panose="02040503050406030204" pitchFamily="18" charset="0"/>
              </a:rPr>
              <a:t>κλπ</a:t>
            </a:r>
            <a:r>
              <a:rPr lang="el-GR" altLang="en-US" sz="2000" dirty="0">
                <a:latin typeface="Cambria" panose="02040503050406030204" pitchFamily="18" charset="0"/>
                <a:ea typeface="Cambria" panose="02040503050406030204" pitchFamily="18" charset="0"/>
              </a:rPr>
              <a:t>).</a:t>
            </a:r>
          </a:p>
          <a:p>
            <a:pPr marL="0" indent="457200" algn="just">
              <a:lnSpc>
                <a:spcPct val="100000"/>
              </a:lnSpc>
              <a:spcBef>
                <a:spcPct val="0"/>
              </a:spcBef>
              <a:buNone/>
              <a:defRPr/>
            </a:pPr>
            <a:r>
              <a:rPr lang="el-GR" altLang="en-US" sz="2000" dirty="0">
                <a:latin typeface="Cambria" panose="02040503050406030204" pitchFamily="18" charset="0"/>
                <a:ea typeface="Cambria" panose="02040503050406030204" pitchFamily="18" charset="0"/>
              </a:rPr>
              <a:t>Στην απέναντι αριστερή σελίδα της πρώτης σελίδας μουσικού κειμένου, συνιστάται να υπάρχει μια πλήρης λίστα της διανομής (</a:t>
            </a:r>
            <a:r>
              <a:rPr lang="en-US" altLang="en-US" sz="2000" dirty="0">
                <a:latin typeface="Cambria" panose="02040503050406030204" pitchFamily="18" charset="0"/>
                <a:ea typeface="Cambria" panose="02040503050406030204" pitchFamily="18" charset="0"/>
              </a:rPr>
              <a:t>performing forces)</a:t>
            </a:r>
            <a:r>
              <a:rPr lang="el-GR" altLang="en-US" sz="2000" dirty="0">
                <a:latin typeface="Cambria" panose="02040503050406030204" pitchFamily="18" charset="0"/>
                <a:ea typeface="Cambria" panose="02040503050406030204" pitchFamily="18" charset="0"/>
              </a:rPr>
              <a:t>, με ειδική αναφορά σε όργανα που συμμετέχουν μόνο σε ορισμένα από τα μέρη του έργου.</a:t>
            </a:r>
          </a:p>
          <a:p>
            <a:pPr marL="0" indent="457200" algn="just">
              <a:lnSpc>
                <a:spcPct val="100000"/>
              </a:lnSpc>
              <a:spcBef>
                <a:spcPct val="0"/>
              </a:spcBef>
              <a:buNone/>
              <a:defRPr/>
            </a:pPr>
            <a:r>
              <a:rPr lang="el-GR" altLang="en-US" sz="2000" dirty="0">
                <a:latin typeface="Cambria" panose="02040503050406030204" pitchFamily="18" charset="0"/>
                <a:ea typeface="Cambria" panose="02040503050406030204" pitchFamily="18" charset="0"/>
              </a:rPr>
              <a:t>Υπάρχουν δύο πολιτικές καταγραφής συμβόλων που εισάγονται από τον επιμελητή στο κείμενο</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είτε οι παρεμβάσεις μπαίνουν με αγκύλες ή διακεκομμένες γραμμές, είτε δεν υπάρχει κάποια διάκριση ανάμεσα στις παρεμβάσεις και στα πρωτότυπα σύμβολα.</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6B46E3-FCBA-41D0-A460-868BEE4A269B}"/>
              </a:ext>
            </a:extLst>
          </p:cNvPr>
          <p:cNvSpPr>
            <a:spLocks noGrp="1"/>
          </p:cNvSpPr>
          <p:nvPr>
            <p:ph type="title"/>
          </p:nvPr>
        </p:nvSpPr>
        <p:spPr>
          <a:xfrm>
            <a:off x="278296" y="285427"/>
            <a:ext cx="11688417" cy="661351"/>
          </a:xfrm>
        </p:spPr>
        <p:txBody>
          <a:bodyPr>
            <a:normAutofit fontScale="90000"/>
          </a:bodyPr>
          <a:lstStyle/>
          <a:p>
            <a:pPr marL="0" indent="457200" algn="ctr">
              <a:lnSpc>
                <a:spcPct val="100000"/>
              </a:lnSpc>
              <a:spcBef>
                <a:spcPct val="0"/>
              </a:spcBef>
              <a:defRPr/>
            </a:pPr>
            <a:r>
              <a:rPr lang="el-GR" altLang="en-US" sz="3600" b="1" dirty="0">
                <a:latin typeface="Cambria" panose="02040503050406030204" pitchFamily="18" charset="0"/>
                <a:ea typeface="Cambria" panose="02040503050406030204" pitchFamily="18" charset="0"/>
              </a:rPr>
              <a:t>Υπομνήματα, παραρτήματα</a:t>
            </a:r>
            <a:r>
              <a:rPr lang="en-US" altLang="en-US" sz="3600" b="1" dirty="0">
                <a:latin typeface="Cambria" panose="02040503050406030204" pitchFamily="18" charset="0"/>
                <a:ea typeface="Cambria" panose="02040503050406030204" pitchFamily="18" charset="0"/>
              </a:rPr>
              <a:t> (critical apparatus/report)</a:t>
            </a:r>
            <a:endParaRPr lang="el-GR" dirty="0"/>
          </a:p>
        </p:txBody>
      </p:sp>
      <p:sp>
        <p:nvSpPr>
          <p:cNvPr id="3" name="Θέση περιεχομένου 2">
            <a:extLst>
              <a:ext uri="{FF2B5EF4-FFF2-40B4-BE49-F238E27FC236}">
                <a16:creationId xmlns:a16="http://schemas.microsoft.com/office/drawing/2014/main" id="{CDB765C1-CE48-4D14-8893-0E5D3247AA57}"/>
              </a:ext>
            </a:extLst>
          </p:cNvPr>
          <p:cNvSpPr>
            <a:spLocks noGrp="1"/>
          </p:cNvSpPr>
          <p:nvPr>
            <p:ph idx="1"/>
          </p:nvPr>
        </p:nvSpPr>
        <p:spPr>
          <a:xfrm>
            <a:off x="278296" y="1060173"/>
            <a:ext cx="11688417" cy="3114262"/>
          </a:xfrm>
        </p:spPr>
        <p:txBody>
          <a:bodyPr>
            <a:normAutofit/>
          </a:bodyPr>
          <a:lstStyle/>
          <a:p>
            <a:pPr marL="0" indent="0" algn="just">
              <a:spcBef>
                <a:spcPts val="0"/>
              </a:spcBef>
              <a:buNone/>
            </a:pPr>
            <a:r>
              <a:rPr lang="el-GR" altLang="en-US" sz="2000" dirty="0">
                <a:latin typeface="Cambria" panose="02040503050406030204" pitchFamily="18" charset="0"/>
                <a:ea typeface="Cambria" panose="02040503050406030204" pitchFamily="18" charset="0"/>
              </a:rPr>
              <a:t>Προτιμότερο στο τέλος της έκδοσης. Εκεί σημειώνονται όσες διαφορές υπάρχουν στο κείμενο σε σχέση με τις χρησιμοποιούμενες πηγές. Συγκεκριμένα, αναφέρεται το μέρος, το μέτρο, το όργανο (</a:t>
            </a:r>
            <a:r>
              <a:rPr lang="el-GR" altLang="en-US" sz="2000" dirty="0" err="1">
                <a:latin typeface="Cambria" panose="02040503050406030204" pitchFamily="18" charset="0"/>
                <a:ea typeface="Cambria" panose="02040503050406030204" pitchFamily="18" charset="0"/>
              </a:rPr>
              <a:t>σντμ</a:t>
            </a:r>
            <a:r>
              <a:rPr lang="el-GR" altLang="en-US" sz="2000" dirty="0">
                <a:latin typeface="Cambria" panose="02040503050406030204" pitchFamily="18" charset="0"/>
                <a:ea typeface="Cambria" panose="02040503050406030204" pitchFamily="18" charset="0"/>
              </a:rPr>
              <a:t>.), και η αρίθμηση στις νότες, π.χ.</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«Πρώτο μέρος</a:t>
            </a:r>
            <a:r>
              <a:rPr lang="en-US" altLang="en-US" sz="2000" dirty="0">
                <a:latin typeface="Cambria" panose="02040503050406030204" pitchFamily="18" charset="0"/>
                <a:ea typeface="Cambria" panose="02040503050406030204" pitchFamily="18" charset="0"/>
              </a:rPr>
              <a:t> / </a:t>
            </a:r>
            <a:r>
              <a:rPr lang="el-GR" altLang="en-US" sz="2000" dirty="0">
                <a:latin typeface="Cambria" panose="02040503050406030204" pitchFamily="18" charset="0"/>
                <a:ea typeface="Cambria" panose="02040503050406030204" pitchFamily="18" charset="0"/>
              </a:rPr>
              <a:t>μ. 216</a:t>
            </a:r>
            <a:r>
              <a:rPr lang="en-US" altLang="en-US" sz="2000" dirty="0">
                <a:latin typeface="Cambria" panose="02040503050406030204" pitchFamily="18" charset="0"/>
                <a:ea typeface="Cambria" panose="02040503050406030204" pitchFamily="18" charset="0"/>
              </a:rPr>
              <a:t> / </a:t>
            </a:r>
            <a:r>
              <a:rPr lang="en-US" altLang="en-US" sz="2000" dirty="0" err="1">
                <a:latin typeface="Cambria" panose="02040503050406030204" pitchFamily="18" charset="0"/>
                <a:ea typeface="Cambria" panose="02040503050406030204" pitchFamily="18" charset="0"/>
              </a:rPr>
              <a:t>Bsn</a:t>
            </a:r>
            <a:r>
              <a:rPr lang="en-US" altLang="en-US" sz="2000" dirty="0">
                <a:latin typeface="Cambria" panose="02040503050406030204" pitchFamily="18" charset="0"/>
                <a:ea typeface="Cambria" panose="02040503050406030204" pitchFamily="18" charset="0"/>
              </a:rPr>
              <a:t> / </a:t>
            </a:r>
            <a:r>
              <a:rPr lang="el-GR" altLang="en-US" sz="2000" dirty="0">
                <a:latin typeface="Cambria" panose="02040503050406030204" pitchFamily="18" charset="0"/>
                <a:ea typeface="Cambria" panose="02040503050406030204" pitchFamily="18" charset="0"/>
              </a:rPr>
              <a:t>νότες 5, 7, 11</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χωρίς στακάτο» (βλ. </a:t>
            </a:r>
            <a:r>
              <a:rPr lang="el-GR" altLang="en-US" sz="2000" dirty="0" err="1">
                <a:latin typeface="Cambria" panose="02040503050406030204" pitchFamily="18" charset="0"/>
                <a:ea typeface="Cambria" panose="02040503050406030204" pitchFamily="18" charset="0"/>
              </a:rPr>
              <a:t>Σκαλκώτας</a:t>
            </a:r>
            <a:r>
              <a:rPr lang="el-GR" altLang="en-US" sz="2000" dirty="0">
                <a:latin typeface="Cambria" panose="02040503050406030204" pitchFamily="18" charset="0"/>
                <a:ea typeface="Cambria" panose="02040503050406030204" pitchFamily="18" charset="0"/>
              </a:rPr>
              <a:t>).</a:t>
            </a:r>
          </a:p>
          <a:p>
            <a:pPr marL="0" indent="0" algn="just">
              <a:spcBef>
                <a:spcPts val="0"/>
              </a:spcBef>
              <a:buNone/>
            </a:pPr>
            <a:r>
              <a:rPr lang="el-GR" altLang="en-US" sz="2000" dirty="0">
                <a:latin typeface="Cambria" panose="02040503050406030204" pitchFamily="18" charset="0"/>
                <a:ea typeface="Cambria" panose="02040503050406030204" pitchFamily="18" charset="0"/>
              </a:rPr>
              <a:t>Αρκετά συχνά απαιτείται η παράλληλη έκδοση μιας αφαιρετικής παρτιτούρας για πιάνο (</a:t>
            </a:r>
            <a:r>
              <a:rPr lang="en-US" altLang="en-US" sz="2000" dirty="0">
                <a:latin typeface="Cambria" panose="02040503050406030204" pitchFamily="18" charset="0"/>
                <a:ea typeface="Cambria" panose="02040503050406030204" pitchFamily="18" charset="0"/>
              </a:rPr>
              <a:t>condensed score, </a:t>
            </a:r>
            <a:r>
              <a:rPr lang="el-GR" altLang="en-US" sz="2000" dirty="0">
                <a:latin typeface="Cambria" panose="02040503050406030204" pitchFamily="18" charset="0"/>
                <a:ea typeface="Cambria" panose="02040503050406030204" pitchFamily="18" charset="0"/>
              </a:rPr>
              <a:t>σόλο με πιάνο).</a:t>
            </a:r>
            <a:endParaRPr lang="en-US" altLang="en-US" sz="2000" dirty="0">
              <a:latin typeface="Cambria" panose="02040503050406030204" pitchFamily="18" charset="0"/>
              <a:ea typeface="Cambria" panose="02040503050406030204" pitchFamily="18" charset="0"/>
            </a:endParaRPr>
          </a:p>
          <a:p>
            <a:pPr marL="0" indent="0" algn="just">
              <a:spcBef>
                <a:spcPts val="0"/>
              </a:spcBef>
              <a:buNone/>
            </a:pPr>
            <a:br>
              <a:rPr lang="en-US" altLang="en-US" sz="2000" dirty="0">
                <a:latin typeface="Cambria" panose="02040503050406030204" pitchFamily="18" charset="0"/>
                <a:ea typeface="Cambria" panose="02040503050406030204" pitchFamily="18" charset="0"/>
              </a:rPr>
            </a:br>
            <a:endParaRPr lang="el-GR" sz="2000" dirty="0"/>
          </a:p>
        </p:txBody>
      </p:sp>
    </p:spTree>
    <p:extLst>
      <p:ext uri="{BB962C8B-B14F-4D97-AF65-F5344CB8AC3E}">
        <p14:creationId xmlns:p14="http://schemas.microsoft.com/office/powerpoint/2010/main" val="795948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a:extLst>
              <a:ext uri="{FF2B5EF4-FFF2-40B4-BE49-F238E27FC236}">
                <a16:creationId xmlns:a16="http://schemas.microsoft.com/office/drawing/2014/main" id="{9307F9FB-D826-48EA-AACE-B7CF17D67DAE}"/>
              </a:ext>
            </a:extLst>
          </p:cNvPr>
          <p:cNvSpPr>
            <a:spLocks noGrp="1"/>
          </p:cNvSpPr>
          <p:nvPr>
            <p:ph type="title"/>
          </p:nvPr>
        </p:nvSpPr>
        <p:spPr>
          <a:xfrm>
            <a:off x="1981200" y="274638"/>
            <a:ext cx="8229600" cy="633412"/>
          </a:xfrm>
        </p:spPr>
        <p:txBody>
          <a:bodyPr rtlCol="0">
            <a:normAutofit/>
          </a:bodyPr>
          <a:lstStyle/>
          <a:p>
            <a:pPr algn="ctr">
              <a:defRPr/>
            </a:pPr>
            <a:r>
              <a:rPr lang="el-GR" altLang="en-US" sz="2800" b="1" dirty="0">
                <a:latin typeface="Cambria" panose="02040503050406030204" pitchFamily="18" charset="0"/>
                <a:ea typeface="Cambria" panose="02040503050406030204" pitchFamily="18" charset="0"/>
              </a:rPr>
              <a:t>Κριτικός Σχολιασμός (</a:t>
            </a:r>
            <a:r>
              <a:rPr lang="en-US" altLang="en-US" sz="2800" b="1" dirty="0">
                <a:latin typeface="Cambria" panose="02040503050406030204" pitchFamily="18" charset="0"/>
                <a:ea typeface="Cambria" panose="02040503050406030204" pitchFamily="18" charset="0"/>
              </a:rPr>
              <a:t>critical commentary)</a:t>
            </a:r>
            <a:endParaRPr lang="el-GR" altLang="en-US" sz="2800" b="1" dirty="0">
              <a:latin typeface="Cambria" panose="02040503050406030204" pitchFamily="18" charset="0"/>
              <a:ea typeface="Cambria" panose="02040503050406030204" pitchFamily="18" charset="0"/>
            </a:endParaRPr>
          </a:p>
        </p:txBody>
      </p:sp>
      <p:sp>
        <p:nvSpPr>
          <p:cNvPr id="14339" name="2 - Θέση περιεχομένου">
            <a:extLst>
              <a:ext uri="{FF2B5EF4-FFF2-40B4-BE49-F238E27FC236}">
                <a16:creationId xmlns:a16="http://schemas.microsoft.com/office/drawing/2014/main" id="{EA795460-445D-4197-88A0-4907BF8330B0}"/>
              </a:ext>
            </a:extLst>
          </p:cNvPr>
          <p:cNvSpPr>
            <a:spLocks noGrp="1"/>
          </p:cNvSpPr>
          <p:nvPr>
            <p:ph idx="1"/>
          </p:nvPr>
        </p:nvSpPr>
        <p:spPr>
          <a:xfrm>
            <a:off x="492369" y="1195754"/>
            <a:ext cx="11183815" cy="5185997"/>
          </a:xfrm>
        </p:spPr>
        <p:txBody>
          <a:bodyPr>
            <a:normAutofit lnSpcReduction="10000"/>
          </a:bodyPr>
          <a:lstStyle/>
          <a:p>
            <a:pPr marL="0"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Κριτικός σχολιασμός (</a:t>
            </a:r>
            <a:r>
              <a:rPr lang="en-US" altLang="en-US" sz="2000" dirty="0">
                <a:latin typeface="Cambria" panose="02040503050406030204" pitchFamily="18" charset="0"/>
                <a:ea typeface="Cambria" panose="02040503050406030204" pitchFamily="18" charset="0"/>
              </a:rPr>
              <a:t>Critical commentary): </a:t>
            </a:r>
            <a:r>
              <a:rPr lang="el-GR" altLang="en-US" sz="2000" dirty="0">
                <a:latin typeface="Cambria" panose="02040503050406030204" pitchFamily="18" charset="0"/>
                <a:ea typeface="Cambria" panose="02040503050406030204" pitchFamily="18" charset="0"/>
              </a:rPr>
              <a:t>η ενότητα όπου ο επιμελητής εξηγεί τη μεθοδολογία του, περιγράφει αναλυτικά τα προβλήματα και την κριτική σκέψη που οδήγησε στις αποφάσεις του και να συζητήσει θέματα εκτέλεσης και ερμηνείας.</a:t>
            </a:r>
          </a:p>
          <a:p>
            <a:pPr marL="0"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Ο κριτικός σχολιασμός περιλαμβάνει μια σειρά πληροφοριών σχετικά με τη φιλοσοφία της έκδοσης και τις βασικότερες αποφάσεις που ελήφθησαν για την επιμέλεια, βασισμένες στην κριτική αντίληψη του επιμελητή για το υπάρχον κείμενο. Συχνά η ανάγνωση του υπομνήματος δεν καθιστά σαφή την προσέγγιση αυτή. Εδώ είναι ο χώρος που ο εκδότης αναλύει τη στρατηγική του, τις επιλογές του και ορισμένα χαρακτηριστικά σημεία/παραδείγματα που αξίζουν περιγραφής. Εκτός από τον κριτικό σχολιασμό μπορεί να υπάρχουν και επιμέρους αναφορές σε ζητήματα ερμηνείας κλπ.</a:t>
            </a:r>
          </a:p>
          <a:p>
            <a:pPr marL="0"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Στις ανθρωπιστικές σπουδές δεν υφίσταται αυτό που θεωρούμε ως «αντικειμενικό». Όποιος εκδοτικά επιχειρεί κάτι τέτοιο, καταλήγει συνήθως στη χρήση όλων των δυνατών επιλογών (κάτι που καθιστά ανέφικτη την εκτέλεση και συνιστά αποφυγή ευθύνης) ή στην επιλογή μιας σε βάρος των υπολοίπων (κάτι που οδηγεί σε αυθαιρεσία). </a:t>
            </a:r>
          </a:p>
          <a:p>
            <a:pPr marL="0" indent="0" algn="just">
              <a:lnSpc>
                <a:spcPct val="110000"/>
              </a:lnSpc>
              <a:spcBef>
                <a:spcPct val="0"/>
              </a:spcBef>
              <a:buNone/>
              <a:defRPr/>
            </a:pPr>
            <a:r>
              <a:rPr lang="el-GR" altLang="en-US" sz="2000" dirty="0">
                <a:latin typeface="Cambria" panose="02040503050406030204" pitchFamily="18" charset="0"/>
                <a:ea typeface="Cambria" panose="02040503050406030204" pitchFamily="18" charset="0"/>
              </a:rPr>
              <a:t>Οι κριτικές εκδόσεις ενεργοποιούν κριτικούς χρήστες. Οι εκδόσεις αυτές βοηθούν τους σπουδαστές να έρθουν άμεσα σε επαφή με μεγάλα έργα.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8FA7E9-50D3-4D69-89E3-2F1E0F624E4E}"/>
              </a:ext>
            </a:extLst>
          </p:cNvPr>
          <p:cNvSpPr>
            <a:spLocks noGrp="1"/>
          </p:cNvSpPr>
          <p:nvPr>
            <p:ph type="title"/>
          </p:nvPr>
        </p:nvSpPr>
        <p:spPr>
          <a:xfrm>
            <a:off x="365759" y="330591"/>
            <a:ext cx="11422965" cy="684185"/>
          </a:xfrm>
        </p:spPr>
        <p:txBody>
          <a:bodyPr>
            <a:normAutofit/>
          </a:bodyPr>
          <a:lstStyle/>
          <a:p>
            <a:pPr algn="ctr"/>
            <a:r>
              <a:rPr lang="el-GR" sz="3200" b="1" dirty="0">
                <a:latin typeface="Cambria" panose="02040503050406030204" pitchFamily="18" charset="0"/>
                <a:ea typeface="Cambria" panose="02040503050406030204" pitchFamily="18" charset="0"/>
              </a:rPr>
              <a:t>Τι σημαίνει «λάθος»</a:t>
            </a:r>
            <a:r>
              <a:rPr lang="en-US" sz="3200" b="1" dirty="0">
                <a:latin typeface="Cambria" panose="02040503050406030204" pitchFamily="18" charset="0"/>
                <a:ea typeface="Cambria" panose="02040503050406030204" pitchFamily="18" charset="0"/>
              </a:rPr>
              <a:t>;</a:t>
            </a:r>
            <a:endParaRPr lang="el-GR" sz="3200" b="1" dirty="0">
              <a:latin typeface="Cambria" panose="02040503050406030204" pitchFamily="18" charset="0"/>
              <a:ea typeface="Cambria" panose="02040503050406030204" pitchFamily="18" charset="0"/>
            </a:endParaRPr>
          </a:p>
        </p:txBody>
      </p:sp>
      <p:sp>
        <p:nvSpPr>
          <p:cNvPr id="3" name="Θέση περιεχομένου 2">
            <a:extLst>
              <a:ext uri="{FF2B5EF4-FFF2-40B4-BE49-F238E27FC236}">
                <a16:creationId xmlns:a16="http://schemas.microsoft.com/office/drawing/2014/main" id="{93DB5C48-4F8D-490C-93E7-559248AF8EA1}"/>
              </a:ext>
            </a:extLst>
          </p:cNvPr>
          <p:cNvSpPr>
            <a:spLocks noGrp="1"/>
          </p:cNvSpPr>
          <p:nvPr>
            <p:ph idx="1"/>
          </p:nvPr>
        </p:nvSpPr>
        <p:spPr>
          <a:xfrm>
            <a:off x="365759" y="1014776"/>
            <a:ext cx="11577711" cy="5512633"/>
          </a:xfrm>
        </p:spPr>
        <p:txBody>
          <a:bodyPr>
            <a:normAutofit/>
          </a:bodyPr>
          <a:lstStyle/>
          <a:p>
            <a:pPr marL="0" indent="0" algn="just">
              <a:buNone/>
            </a:pPr>
            <a:r>
              <a:rPr lang="el-GR" sz="2000" dirty="0">
                <a:latin typeface="Cambria" panose="02040503050406030204" pitchFamily="18" charset="0"/>
                <a:ea typeface="Cambria" panose="02040503050406030204" pitchFamily="18" charset="0"/>
                <a:cs typeface="Times New Roman" panose="02020603050405020304" pitchFamily="18" charset="0"/>
              </a:rPr>
              <a:t>Ως «καθαρά λάθη» </a:t>
            </a:r>
            <a:r>
              <a:rPr lang="en-US" sz="2000" dirty="0">
                <a:latin typeface="Cambria" panose="02040503050406030204" pitchFamily="18" charset="0"/>
                <a:ea typeface="Cambria" panose="02040503050406030204" pitchFamily="18" charset="0"/>
                <a:cs typeface="Times New Roman" panose="02020603050405020304" pitchFamily="18" charset="0"/>
              </a:rPr>
              <a:t>(clear errors) </a:t>
            </a:r>
            <a:r>
              <a:rPr lang="el-GR" sz="2000" dirty="0">
                <a:latin typeface="Cambria" panose="02040503050406030204" pitchFamily="18" charset="0"/>
                <a:ea typeface="Cambria" panose="02040503050406030204" pitchFamily="18" charset="0"/>
                <a:cs typeface="Times New Roman" panose="02020603050405020304" pitchFamily="18" charset="0"/>
              </a:rPr>
              <a:t>προσδιορίζονται οι αναγνώσεις οι οποίες είναι αδύνατες στο πλαίσιο των στιλιστικών συμβάσεων της εποχής του έργου (π.χ. </a:t>
            </a:r>
            <a:r>
              <a:rPr lang="el-GR" sz="2000" dirty="0" err="1">
                <a:latin typeface="Cambria" panose="02040503050406030204" pitchFamily="18" charset="0"/>
                <a:ea typeface="Cambria" panose="02040503050406030204" pitchFamily="18" charset="0"/>
                <a:cs typeface="Times New Roman" panose="02020603050405020304" pitchFamily="18" charset="0"/>
              </a:rPr>
              <a:t>τρημιτόνιο</a:t>
            </a:r>
            <a:r>
              <a:rPr lang="el-GR" sz="2000" dirty="0">
                <a:latin typeface="Cambria" panose="02040503050406030204" pitchFamily="18" charset="0"/>
                <a:ea typeface="Cambria" panose="02040503050406030204" pitchFamily="18" charset="0"/>
                <a:cs typeface="Times New Roman" panose="02020603050405020304" pitchFamily="18" charset="0"/>
              </a:rPr>
              <a:t> σε μπαρόκ μουσική</a:t>
            </a:r>
            <a:r>
              <a:rPr lang="en-US" sz="2000" dirty="0">
                <a:latin typeface="Cambria" panose="02040503050406030204" pitchFamily="18" charset="0"/>
                <a:ea typeface="Cambria" panose="02040503050406030204" pitchFamily="18" charset="0"/>
                <a:cs typeface="Times New Roman" panose="02020603050405020304" pitchFamily="18" charset="0"/>
              </a:rPr>
              <a:t>, </a:t>
            </a:r>
            <a:r>
              <a:rPr lang="el-GR" sz="2000" dirty="0">
                <a:latin typeface="Cambria" panose="02040503050406030204" pitchFamily="18" charset="0"/>
                <a:ea typeface="Cambria" panose="02040503050406030204" pitchFamily="18" charset="0"/>
                <a:cs typeface="Times New Roman" panose="02020603050405020304" pitchFamily="18" charset="0"/>
              </a:rPr>
              <a:t>μια διαστολή μέτρου τοποθετημένη σε λάθος θέση). Δεν υπάρχουν συνεπώς «προφανή λάθη» (</a:t>
            </a:r>
            <a:r>
              <a:rPr lang="en-US" sz="2000" dirty="0">
                <a:latin typeface="Cambria" panose="02040503050406030204" pitchFamily="18" charset="0"/>
                <a:ea typeface="Cambria" panose="02040503050406030204" pitchFamily="18" charset="0"/>
                <a:cs typeface="Times New Roman" panose="02020603050405020304" pitchFamily="18" charset="0"/>
              </a:rPr>
              <a:t>obvious errors), </a:t>
            </a:r>
            <a:r>
              <a:rPr lang="el-GR" sz="2000" dirty="0">
                <a:latin typeface="Cambria" panose="02040503050406030204" pitchFamily="18" charset="0"/>
                <a:ea typeface="Cambria" panose="02040503050406030204" pitchFamily="18" charset="0"/>
                <a:cs typeface="Times New Roman" panose="02020603050405020304" pitchFamily="18" charset="0"/>
              </a:rPr>
              <a:t>δηλ. λάθη που η αποκατάστασή τους να μην απαιτεί καμία επεξήγηση. Κάτι που είναι «καθαρό λάθος» για  ένα επιμελητή μπορεί να είναι «καλό ανάγνωσμα» (</a:t>
            </a:r>
            <a:r>
              <a:rPr lang="en-US" sz="2000" dirty="0">
                <a:latin typeface="Cambria" panose="02040503050406030204" pitchFamily="18" charset="0"/>
                <a:ea typeface="Cambria" panose="02040503050406030204" pitchFamily="18" charset="0"/>
                <a:cs typeface="Times New Roman" panose="02020603050405020304" pitchFamily="18" charset="0"/>
              </a:rPr>
              <a:t>good reading) </a:t>
            </a:r>
            <a:r>
              <a:rPr lang="el-GR" sz="2000" dirty="0">
                <a:latin typeface="Cambria" panose="02040503050406030204" pitchFamily="18" charset="0"/>
                <a:ea typeface="Cambria" panose="02040503050406030204" pitchFamily="18" charset="0"/>
                <a:cs typeface="Times New Roman" panose="02020603050405020304" pitchFamily="18" charset="0"/>
              </a:rPr>
              <a:t>για έναν άλλο με διαφορετική στιλιστική αντίληψη του έργου (π.χ. άρθρωση στον </a:t>
            </a:r>
            <a:r>
              <a:rPr lang="el-GR" sz="2000" i="1" dirty="0">
                <a:latin typeface="Cambria" panose="02040503050406030204" pitchFamily="18" charset="0"/>
                <a:ea typeface="Cambria" panose="02040503050406030204" pitchFamily="18" charset="0"/>
                <a:cs typeface="Times New Roman" panose="02020603050405020304" pitchFamily="18" charset="0"/>
              </a:rPr>
              <a:t>Πελοποννησιακό</a:t>
            </a:r>
            <a:r>
              <a:rPr lang="el-GR" sz="2000" dirty="0">
                <a:latin typeface="Cambria" panose="02040503050406030204" pitchFamily="18" charset="0"/>
                <a:ea typeface="Cambria" panose="02040503050406030204" pitchFamily="18" charset="0"/>
                <a:cs typeface="Times New Roman" panose="02020603050405020304" pitchFamily="18" charset="0"/>
              </a:rPr>
              <a:t> του </a:t>
            </a:r>
            <a:r>
              <a:rPr lang="el-GR" sz="2000" dirty="0" err="1">
                <a:latin typeface="Cambria" panose="02040503050406030204" pitchFamily="18" charset="0"/>
                <a:ea typeface="Cambria" panose="02040503050406030204" pitchFamily="18" charset="0"/>
                <a:cs typeface="Times New Roman" panose="02020603050405020304" pitchFamily="18" charset="0"/>
              </a:rPr>
              <a:t>Σκαλκώτα</a:t>
            </a:r>
            <a:r>
              <a:rPr lang="el-GR" sz="2000" dirty="0">
                <a:latin typeface="Cambria" panose="02040503050406030204" pitchFamily="18" charset="0"/>
                <a:ea typeface="Cambria" panose="02040503050406030204" pitchFamily="18" charset="0"/>
                <a:cs typeface="Times New Roman" panose="02020603050405020304" pitchFamily="18" charset="0"/>
              </a:rPr>
              <a:t>). Το μουσικό κείμενο είναι ένα ντοκουμέντο, η ανάγνωση του οποίου εξαρτάται από το πλαίσιο και τις συμβάσεις που το διέπουν. Η γραφική φόρμα του κειμένου θα αλλάζει κάθε φορά που αντιγράφεται ή διαδίδεται, καθώς κάθε νέος εκδότης φέρνει μαζί του τις δικές του συμβάσεις που ερμηνεύουν το κείμενο.</a:t>
            </a:r>
            <a:r>
              <a:rPr lang="en-US" sz="2000" dirty="0">
                <a:latin typeface="Cambria" panose="02040503050406030204" pitchFamily="18" charset="0"/>
                <a:ea typeface="Cambria" panose="02040503050406030204" pitchFamily="18" charset="0"/>
                <a:cs typeface="Times New Roman" panose="02020603050405020304" pitchFamily="18" charset="0"/>
              </a:rPr>
              <a:t> </a:t>
            </a:r>
            <a:r>
              <a:rPr lang="el-GR" sz="2000" dirty="0">
                <a:latin typeface="Cambria" panose="02040503050406030204" pitchFamily="18" charset="0"/>
                <a:ea typeface="Cambria" panose="02040503050406030204" pitchFamily="18" charset="0"/>
                <a:cs typeface="Times New Roman" panose="02020603050405020304" pitchFamily="18" charset="0"/>
              </a:rPr>
              <a:t>«Σωστό» δεν σημαίνει απαραίτητα «αυθεντικό» (</a:t>
            </a:r>
            <a:r>
              <a:rPr lang="en-US" sz="2000" dirty="0">
                <a:latin typeface="Cambria" panose="02040503050406030204" pitchFamily="18" charset="0"/>
                <a:ea typeface="Cambria" panose="02040503050406030204" pitchFamily="18" charset="0"/>
                <a:cs typeface="Times New Roman" panose="02020603050405020304" pitchFamily="18" charset="0"/>
              </a:rPr>
              <a:t>authorial).</a:t>
            </a:r>
            <a:r>
              <a:rPr lang="el-GR" sz="2000" dirty="0">
                <a:latin typeface="Cambria" panose="02040503050406030204" pitchFamily="18" charset="0"/>
                <a:ea typeface="Cambria" panose="02040503050406030204" pitchFamily="18" charset="0"/>
                <a:cs typeface="Times New Roman" panose="02020603050405020304" pitchFamily="18" charset="0"/>
              </a:rPr>
              <a:t> Τέλος, υπάρχει και η έννοια του «εύλογου</a:t>
            </a:r>
            <a:r>
              <a:rPr lang="en-US" sz="2000" dirty="0">
                <a:latin typeface="Cambria" panose="02040503050406030204" pitchFamily="18" charset="0"/>
                <a:ea typeface="Cambria" panose="02040503050406030204" pitchFamily="18" charset="0"/>
                <a:cs typeface="Times New Roman" panose="02020603050405020304" pitchFamily="18" charset="0"/>
              </a:rPr>
              <a:t> </a:t>
            </a:r>
            <a:r>
              <a:rPr lang="el-GR" sz="2000" dirty="0">
                <a:latin typeface="Cambria" panose="02040503050406030204" pitchFamily="18" charset="0"/>
                <a:ea typeface="Cambria" panose="02040503050406030204" pitchFamily="18" charset="0"/>
                <a:cs typeface="Times New Roman" panose="02020603050405020304" pitchFamily="18" charset="0"/>
              </a:rPr>
              <a:t>ανταγωνιστικού αναγνώσματος» (</a:t>
            </a:r>
            <a:r>
              <a:rPr lang="en-US" sz="2000" dirty="0">
                <a:latin typeface="Cambria" panose="02040503050406030204" pitchFamily="18" charset="0"/>
                <a:ea typeface="Cambria" panose="02040503050406030204" pitchFamily="18" charset="0"/>
                <a:cs typeface="Times New Roman" panose="02020603050405020304" pitchFamily="18" charset="0"/>
              </a:rPr>
              <a:t>reasonable competing reading)</a:t>
            </a:r>
            <a:r>
              <a:rPr lang="el-GR" sz="2000" dirty="0">
                <a:latin typeface="Cambria" panose="02040503050406030204" pitchFamily="18" charset="0"/>
                <a:ea typeface="Cambria" panose="02040503050406030204" pitchFamily="18" charset="0"/>
                <a:cs typeface="Times New Roman" panose="02020603050405020304" pitchFamily="18" charset="0"/>
              </a:rPr>
              <a:t>, δηλ. εναλλακτικά αναγνώσματα τα οποία στέκουν εξίσου αλλά από τα οποία ο επιμελητής είναι υποχρεωμένος να επιλέξει μόνο ένα (π.χ. συγχορδίες σε </a:t>
            </a:r>
            <a:r>
              <a:rPr lang="el-GR" sz="2000" i="1" dirty="0">
                <a:latin typeface="Cambria" panose="02040503050406030204" pitchFamily="18" charset="0"/>
                <a:ea typeface="Cambria" panose="02040503050406030204" pitchFamily="18" charset="0"/>
                <a:cs typeface="Times New Roman" panose="02020603050405020304" pitchFamily="18" charset="0"/>
              </a:rPr>
              <a:t>Χορούς </a:t>
            </a:r>
            <a:r>
              <a:rPr lang="el-GR" sz="2000" dirty="0">
                <a:latin typeface="Cambria" panose="02040503050406030204" pitchFamily="18" charset="0"/>
                <a:ea typeface="Cambria" panose="02040503050406030204" pitchFamily="18" charset="0"/>
                <a:cs typeface="Times New Roman" panose="02020603050405020304" pitchFamily="18" charset="0"/>
              </a:rPr>
              <a:t>του </a:t>
            </a:r>
            <a:r>
              <a:rPr lang="el-GR" sz="2000" dirty="0" err="1">
                <a:latin typeface="Cambria" panose="02040503050406030204" pitchFamily="18" charset="0"/>
                <a:ea typeface="Cambria" panose="02040503050406030204" pitchFamily="18" charset="0"/>
                <a:cs typeface="Times New Roman" panose="02020603050405020304" pitchFamily="18" charset="0"/>
              </a:rPr>
              <a:t>Σκαλκώτα</a:t>
            </a:r>
            <a:r>
              <a:rPr lang="el-GR" sz="2000" dirty="0">
                <a:latin typeface="Cambria" panose="02040503050406030204" pitchFamily="18" charset="0"/>
                <a:ea typeface="Cambria" panose="02040503050406030204" pitchFamily="18" charset="0"/>
                <a:cs typeface="Times New Roman" panose="02020603050405020304" pitchFamily="18" charset="0"/>
              </a:rPr>
              <a:t>).</a:t>
            </a:r>
            <a:r>
              <a:rPr lang="en-US" sz="2000" dirty="0">
                <a:latin typeface="Cambria" panose="02040503050406030204" pitchFamily="18" charset="0"/>
                <a:ea typeface="Cambria" panose="02040503050406030204" pitchFamily="18" charset="0"/>
                <a:cs typeface="Times New Roman" panose="02020603050405020304" pitchFamily="18" charset="0"/>
              </a:rPr>
              <a:t> (Grier, 31).</a:t>
            </a:r>
          </a:p>
          <a:p>
            <a:pPr marL="0" indent="0" algn="just">
              <a:buNone/>
            </a:pPr>
            <a:r>
              <a:rPr lang="el-GR" sz="2000" dirty="0">
                <a:latin typeface="Cambria" panose="02040503050406030204" pitchFamily="18" charset="0"/>
                <a:ea typeface="Cambria" panose="02040503050406030204" pitchFamily="18" charset="0"/>
                <a:cs typeface="Times New Roman" panose="02020603050405020304" pitchFamily="18" charset="0"/>
              </a:rPr>
              <a:t>Το εάν μια ανάγνωση είναι καλή ή όχι μπορεί να τεκμηριωθεί, αλλά όχι απολύτως, με σύγκριση με παράλληλα αποσπάσματα</a:t>
            </a:r>
            <a:r>
              <a:rPr lang="en-US" sz="2000" dirty="0">
                <a:latin typeface="Cambria" panose="02040503050406030204" pitchFamily="18" charset="0"/>
                <a:ea typeface="Cambria" panose="02040503050406030204" pitchFamily="18" charset="0"/>
                <a:cs typeface="Times New Roman" panose="02020603050405020304" pitchFamily="18" charset="0"/>
              </a:rPr>
              <a:t>: </a:t>
            </a:r>
            <a:r>
              <a:rPr lang="el-GR" sz="2000" dirty="0">
                <a:latin typeface="Cambria" panose="02040503050406030204" pitchFamily="18" charset="0"/>
                <a:ea typeface="Cambria" panose="02040503050406030204" pitchFamily="18" charset="0"/>
                <a:cs typeface="Times New Roman" panose="02020603050405020304" pitchFamily="18" charset="0"/>
              </a:rPr>
              <a:t>οι επιμελητές πρέπει να αποδεχτούμε ότι ένας συνθέτης είναι ικανός να χρησιμοποιεί μια νότα ή χειρονομία μόνο μια φορά.</a:t>
            </a:r>
            <a:endParaRPr lang="el-G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13439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A55F5DE-DF35-458D-9A7D-8E4FDA9FB289}"/>
              </a:ext>
            </a:extLst>
          </p:cNvPr>
          <p:cNvSpPr>
            <a:spLocks noGrp="1"/>
          </p:cNvSpPr>
          <p:nvPr>
            <p:ph idx="1"/>
          </p:nvPr>
        </p:nvSpPr>
        <p:spPr>
          <a:xfrm>
            <a:off x="393895" y="323557"/>
            <a:ext cx="11404210" cy="6168683"/>
          </a:xfrm>
        </p:spPr>
        <p:txBody>
          <a:bodyPr>
            <a:normAutofit/>
          </a:bodyPr>
          <a:lstStyle/>
          <a:p>
            <a:pPr marL="0" indent="0" algn="just">
              <a:spcBef>
                <a:spcPts val="0"/>
              </a:spcBef>
              <a:buNone/>
            </a:pPr>
            <a:r>
              <a:rPr lang="el-GR" sz="2000" dirty="0">
                <a:solidFill>
                  <a:srgbClr val="000000"/>
                </a:solidFill>
                <a:latin typeface="Cambria" panose="02040503050406030204" pitchFamily="18" charset="0"/>
                <a:ea typeface="Cambria" panose="02040503050406030204" pitchFamily="18" charset="0"/>
              </a:rPr>
              <a:t>Η ιδανική έκδοση δεν χρειάζεται να δίνει όλες τις απαντήσεις, αλλά πρέπει να έχει θέσει όλες τις ερωτήσεις, ώστε οι χρήστες να αισθάνονται ότι διαχειρίζονται τις καλύτερες διαθέσιμες πληροφορίες για το έργο. Οι μουσικές άλλων πολιτισμών, όπου η προφορική παράδοση κυριαρχεί, θέτουν άλλα προβλήματα στον επιμελητή.</a:t>
            </a:r>
          </a:p>
          <a:p>
            <a:pPr marL="0" indent="0" algn="just">
              <a:spcBef>
                <a:spcPts val="0"/>
              </a:spcBef>
              <a:buNone/>
            </a:pPr>
            <a:r>
              <a:rPr lang="el-GR" sz="2000" dirty="0">
                <a:solidFill>
                  <a:srgbClr val="000000"/>
                </a:solidFill>
                <a:latin typeface="Cambria" panose="02040503050406030204" pitchFamily="18" charset="0"/>
                <a:ea typeface="Cambria" panose="02040503050406030204" pitchFamily="18" charset="0"/>
              </a:rPr>
              <a:t>Πρώτη προσέγγιση στην πρακτική επιμέλειας</a:t>
            </a:r>
            <a:r>
              <a:rPr lang="en-US" sz="2000" dirty="0">
                <a:solidFill>
                  <a:srgbClr val="000000"/>
                </a:solidFill>
                <a:latin typeface="Cambria" panose="02040503050406030204" pitchFamily="18" charset="0"/>
                <a:ea typeface="Cambria" panose="02040503050406030204" pitchFamily="18" charset="0"/>
              </a:rPr>
              <a:t>: Bach-</a:t>
            </a:r>
            <a:r>
              <a:rPr lang="en-US" sz="2000" dirty="0" err="1">
                <a:solidFill>
                  <a:srgbClr val="000000"/>
                </a:solidFill>
                <a:latin typeface="Cambria" panose="02040503050406030204" pitchFamily="18" charset="0"/>
                <a:ea typeface="Cambria" panose="02040503050406030204" pitchFamily="18" charset="0"/>
              </a:rPr>
              <a:t>Gesselschaft</a:t>
            </a:r>
            <a:r>
              <a:rPr lang="en-US" sz="2000" dirty="0">
                <a:solidFill>
                  <a:srgbClr val="000000"/>
                </a:solidFill>
                <a:latin typeface="Cambria" panose="02040503050406030204" pitchFamily="18" charset="0"/>
                <a:ea typeface="Cambria" panose="02040503050406030204" pitchFamily="18" charset="0"/>
              </a:rPr>
              <a:t> (1850): </a:t>
            </a:r>
            <a:r>
              <a:rPr lang="el-GR" sz="2000" dirty="0">
                <a:solidFill>
                  <a:srgbClr val="000000"/>
                </a:solidFill>
                <a:latin typeface="Cambria" panose="02040503050406030204" pitchFamily="18" charset="0"/>
                <a:ea typeface="Cambria" panose="02040503050406030204" pitchFamily="18" charset="0"/>
              </a:rPr>
              <a:t>έκδοση της πλήρους </a:t>
            </a:r>
            <a:r>
              <a:rPr lang="el-GR" sz="2000" dirty="0" err="1">
                <a:solidFill>
                  <a:srgbClr val="000000"/>
                </a:solidFill>
                <a:latin typeface="Cambria" panose="02040503050406030204" pitchFamily="18" charset="0"/>
                <a:ea typeface="Cambria" panose="02040503050406030204" pitchFamily="18" charset="0"/>
              </a:rPr>
              <a:t>εργογραφίας</a:t>
            </a:r>
            <a:r>
              <a:rPr lang="el-GR" sz="2000" dirty="0">
                <a:solidFill>
                  <a:srgbClr val="000000"/>
                </a:solidFill>
                <a:latin typeface="Cambria" panose="02040503050406030204" pitchFamily="18" charset="0"/>
                <a:ea typeface="Cambria" panose="02040503050406030204" pitchFamily="18" charset="0"/>
              </a:rPr>
              <a:t> του </a:t>
            </a:r>
            <a:r>
              <a:rPr lang="en-US" sz="2000" dirty="0">
                <a:solidFill>
                  <a:srgbClr val="000000"/>
                </a:solidFill>
                <a:latin typeface="Cambria" panose="02040503050406030204" pitchFamily="18" charset="0"/>
                <a:ea typeface="Cambria" panose="02040503050406030204" pitchFamily="18" charset="0"/>
              </a:rPr>
              <a:t>J. S. Bach (1865-1750).</a:t>
            </a:r>
          </a:p>
          <a:p>
            <a:pPr marL="0" indent="0" algn="just">
              <a:spcBef>
                <a:spcPts val="0"/>
              </a:spcBef>
              <a:buNone/>
            </a:pPr>
            <a:r>
              <a:rPr lang="el-GR" sz="2000" dirty="0">
                <a:solidFill>
                  <a:srgbClr val="000000"/>
                </a:solidFill>
                <a:latin typeface="Cambria" panose="02040503050406030204" pitchFamily="18" charset="0"/>
                <a:ea typeface="Cambria" panose="02040503050406030204" pitchFamily="18" charset="0"/>
              </a:rPr>
              <a:t>Συλλογικές εκδόσεις (</a:t>
            </a:r>
            <a:r>
              <a:rPr lang="en-US" sz="2000" dirty="0">
                <a:solidFill>
                  <a:srgbClr val="000000"/>
                </a:solidFill>
                <a:latin typeface="Cambria" panose="02040503050406030204" pitchFamily="18" charset="0"/>
                <a:ea typeface="Cambria" panose="02040503050406030204" pitchFamily="18" charset="0"/>
              </a:rPr>
              <a:t>collected editions)</a:t>
            </a:r>
            <a:r>
              <a:rPr lang="el-GR" sz="2000" dirty="0">
                <a:solidFill>
                  <a:srgbClr val="000000"/>
                </a:solidFill>
                <a:latin typeface="Cambria" panose="02040503050406030204" pitchFamily="18" charset="0"/>
                <a:ea typeface="Cambria" panose="02040503050406030204" pitchFamily="18" charset="0"/>
              </a:rPr>
              <a:t> / Εθνικές συλλογές</a:t>
            </a:r>
            <a:r>
              <a:rPr lang="en-US" sz="2000" dirty="0">
                <a:solidFill>
                  <a:srgbClr val="000000"/>
                </a:solidFill>
                <a:latin typeface="Cambria" panose="02040503050406030204" pitchFamily="18" charset="0"/>
                <a:ea typeface="Cambria" panose="02040503050406030204" pitchFamily="18" charset="0"/>
              </a:rPr>
              <a:t>: </a:t>
            </a:r>
            <a:r>
              <a:rPr lang="el-GR" sz="2000" dirty="0">
                <a:solidFill>
                  <a:srgbClr val="000000"/>
                </a:solidFill>
                <a:latin typeface="Cambria" panose="02040503050406030204" pitchFamily="18" charset="0"/>
                <a:ea typeface="Cambria" panose="02040503050406030204" pitchFamily="18" charset="0"/>
              </a:rPr>
              <a:t>σκοπός ήταν η διάσωση του έργου, η πρόσβαση του έργου και η δημιουργία ενός «κανόνα», ενός βασικού κορμού ρεπερτορίου, σε αναλογία με τις αντίστοιχες συλλογές της λογοτεχνίας, της φιλοσοφίας και της πολιτικής ιστορίας.</a:t>
            </a:r>
          </a:p>
          <a:p>
            <a:pPr marL="0" indent="0" algn="just">
              <a:spcBef>
                <a:spcPts val="0"/>
              </a:spcBef>
              <a:buNone/>
            </a:pPr>
            <a:endParaRPr lang="el-GR" sz="2000" dirty="0">
              <a:solidFill>
                <a:srgbClr val="000000"/>
              </a:solidFill>
              <a:latin typeface="Cambria" panose="02040503050406030204" pitchFamily="18" charset="0"/>
              <a:ea typeface="Cambria" panose="02040503050406030204" pitchFamily="18" charset="0"/>
            </a:endParaRPr>
          </a:p>
          <a:p>
            <a:pPr marL="0" indent="0" algn="just">
              <a:spcBef>
                <a:spcPts val="0"/>
              </a:spcBef>
              <a:buNone/>
            </a:pPr>
            <a:r>
              <a:rPr lang="en-US" sz="2000" dirty="0">
                <a:solidFill>
                  <a:srgbClr val="000000"/>
                </a:solidFill>
                <a:latin typeface="Cambria" panose="02040503050406030204" pitchFamily="18" charset="0"/>
                <a:ea typeface="Cambria" panose="02040503050406030204" pitchFamily="18" charset="0"/>
              </a:rPr>
              <a:t>Guido Adler (1919): </a:t>
            </a:r>
            <a:r>
              <a:rPr lang="el-GR" sz="2000" dirty="0">
                <a:solidFill>
                  <a:srgbClr val="000000"/>
                </a:solidFill>
                <a:latin typeface="Cambria" panose="02040503050406030204" pitchFamily="18" charset="0"/>
                <a:ea typeface="Cambria" panose="02040503050406030204" pitchFamily="18" charset="0"/>
              </a:rPr>
              <a:t>οι επιμελητές μουσικοί χρησιμοποιούν φιλολογικές μεθόδους.</a:t>
            </a:r>
          </a:p>
          <a:p>
            <a:pPr marL="0" indent="0" algn="just">
              <a:spcBef>
                <a:spcPts val="0"/>
              </a:spcBef>
              <a:buNone/>
            </a:pPr>
            <a:r>
              <a:rPr lang="en-US" sz="2000" dirty="0">
                <a:solidFill>
                  <a:srgbClr val="000000"/>
                </a:solidFill>
                <a:latin typeface="Cambria" panose="02040503050406030204" pitchFamily="18" charset="0"/>
                <a:ea typeface="Cambria" panose="02040503050406030204" pitchFamily="18" charset="0"/>
              </a:rPr>
              <a:t>Max </a:t>
            </a:r>
            <a:r>
              <a:rPr lang="en-US" sz="2000" dirty="0" err="1">
                <a:solidFill>
                  <a:srgbClr val="000000"/>
                </a:solidFill>
                <a:latin typeface="Cambria" panose="02040503050406030204" pitchFamily="18" charset="0"/>
                <a:ea typeface="Cambria" panose="02040503050406030204" pitchFamily="18" charset="0"/>
              </a:rPr>
              <a:t>Friedländer</a:t>
            </a:r>
            <a:r>
              <a:rPr lang="en-US" sz="2000" dirty="0">
                <a:solidFill>
                  <a:srgbClr val="000000"/>
                </a:solidFill>
                <a:latin typeface="Cambria" panose="02040503050406030204" pitchFamily="18" charset="0"/>
                <a:ea typeface="Cambria" panose="02040503050406030204" pitchFamily="18" charset="0"/>
              </a:rPr>
              <a:t> (1922): </a:t>
            </a:r>
            <a:r>
              <a:rPr lang="el-GR" sz="2000" dirty="0">
                <a:solidFill>
                  <a:srgbClr val="000000"/>
                </a:solidFill>
                <a:latin typeface="Cambria" panose="02040503050406030204" pitchFamily="18" charset="0"/>
                <a:ea typeface="Cambria" panose="02040503050406030204" pitchFamily="18" charset="0"/>
              </a:rPr>
              <a:t>μια κριτική αξιολόγηση του στιλ είναι ο μοναδικός οδηγός στο να αποφασίζουμε μεταξύ διαφορετικών αναγνωσμάτων (</a:t>
            </a:r>
            <a:r>
              <a:rPr lang="en-US" sz="2000" dirty="0">
                <a:solidFill>
                  <a:srgbClr val="000000"/>
                </a:solidFill>
                <a:latin typeface="Cambria" panose="02040503050406030204" pitchFamily="18" charset="0"/>
                <a:ea typeface="Cambria" panose="02040503050406030204" pitchFamily="18" charset="0"/>
              </a:rPr>
              <a:t>readings).</a:t>
            </a:r>
          </a:p>
          <a:p>
            <a:pPr marL="0" indent="0" algn="just">
              <a:spcBef>
                <a:spcPts val="0"/>
              </a:spcBef>
              <a:buNone/>
            </a:pPr>
            <a:r>
              <a:rPr lang="de-DE" sz="2000" dirty="0">
                <a:solidFill>
                  <a:srgbClr val="000000"/>
                </a:solidFill>
                <a:latin typeface="Cambria" panose="02040503050406030204" pitchFamily="18" charset="0"/>
                <a:ea typeface="Cambria" panose="02040503050406030204" pitchFamily="18" charset="0"/>
              </a:rPr>
              <a:t>Königliche Akademie der Künste in Berlin: </a:t>
            </a:r>
            <a:r>
              <a:rPr lang="el-GR" sz="2000" dirty="0">
                <a:solidFill>
                  <a:srgbClr val="000000"/>
                </a:solidFill>
                <a:latin typeface="Cambria" panose="02040503050406030204" pitchFamily="18" charset="0"/>
                <a:ea typeface="Cambria" panose="02040503050406030204" pitchFamily="18" charset="0"/>
              </a:rPr>
              <a:t>πρώτες πρωτοβουλίες για τη δημιουργία «αυθεντικών» (</a:t>
            </a:r>
            <a:r>
              <a:rPr lang="en-US" sz="2000" dirty="0">
                <a:solidFill>
                  <a:srgbClr val="000000"/>
                </a:solidFill>
                <a:latin typeface="Cambria" panose="02040503050406030204" pitchFamily="18" charset="0"/>
                <a:ea typeface="Cambria" panose="02040503050406030204" pitchFamily="18" charset="0"/>
              </a:rPr>
              <a:t>Urtext) </a:t>
            </a:r>
            <a:r>
              <a:rPr lang="el-GR" sz="2000" dirty="0">
                <a:solidFill>
                  <a:srgbClr val="000000"/>
                </a:solidFill>
                <a:latin typeface="Cambria" panose="02040503050406030204" pitchFamily="18" charset="0"/>
                <a:ea typeface="Cambria" panose="02040503050406030204" pitchFamily="18" charset="0"/>
              </a:rPr>
              <a:t>εκδόσεων (τέλος 19</a:t>
            </a:r>
            <a:r>
              <a:rPr lang="el-GR" sz="2000" baseline="30000" dirty="0">
                <a:solidFill>
                  <a:srgbClr val="000000"/>
                </a:solidFill>
                <a:latin typeface="Cambria" panose="02040503050406030204" pitchFamily="18" charset="0"/>
                <a:ea typeface="Cambria" panose="02040503050406030204" pitchFamily="18" charset="0"/>
              </a:rPr>
              <a:t>ου</a:t>
            </a:r>
            <a:r>
              <a:rPr lang="el-GR" sz="2000" dirty="0">
                <a:solidFill>
                  <a:srgbClr val="000000"/>
                </a:solidFill>
                <a:latin typeface="Cambria" panose="02040503050406030204" pitchFamily="18" charset="0"/>
                <a:ea typeface="Cambria" panose="02040503050406030204" pitchFamily="18" charset="0"/>
              </a:rPr>
              <a:t> αιώνα).</a:t>
            </a:r>
          </a:p>
          <a:p>
            <a:pPr marL="0" indent="0" algn="just">
              <a:spcBef>
                <a:spcPts val="0"/>
              </a:spcBef>
              <a:buNone/>
            </a:pPr>
            <a:r>
              <a:rPr lang="en-US" sz="2000" dirty="0">
                <a:solidFill>
                  <a:srgbClr val="000000"/>
                </a:solidFill>
                <a:latin typeface="Cambria" panose="02040503050406030204" pitchFamily="18" charset="0"/>
                <a:ea typeface="Cambria" panose="02040503050406030204" pitchFamily="18" charset="0"/>
              </a:rPr>
              <a:t>G</a:t>
            </a:r>
            <a:r>
              <a:rPr lang="en-US" sz="2000" dirty="0">
                <a:solidFill>
                  <a:srgbClr val="000000"/>
                </a:solidFill>
                <a:latin typeface="Calibri" panose="020F0502020204030204" pitchFamily="34" charset="0"/>
                <a:ea typeface="Cambria" panose="02040503050406030204" pitchFamily="18" charset="0"/>
                <a:cs typeface="Calibri" panose="020F0502020204030204" pitchFamily="34" charset="0"/>
              </a:rPr>
              <a:t>ü</a:t>
            </a:r>
            <a:r>
              <a:rPr lang="en-US" sz="2000" dirty="0">
                <a:solidFill>
                  <a:srgbClr val="000000"/>
                </a:solidFill>
                <a:latin typeface="Cambria" panose="02040503050406030204" pitchFamily="18" charset="0"/>
                <a:ea typeface="Cambria" panose="02040503050406030204" pitchFamily="18" charset="0"/>
              </a:rPr>
              <a:t>nter Henle (1954): </a:t>
            </a:r>
            <a:r>
              <a:rPr lang="el-GR" sz="2000" dirty="0">
                <a:solidFill>
                  <a:srgbClr val="000000"/>
                </a:solidFill>
                <a:latin typeface="Cambria" panose="02040503050406030204" pitchFamily="18" charset="0"/>
                <a:ea typeface="Cambria" panose="02040503050406030204" pitchFamily="18" charset="0"/>
              </a:rPr>
              <a:t>συχνά το αυτόγραφο και η πρώτη έκδοση διαφέρουν.</a:t>
            </a:r>
          </a:p>
          <a:p>
            <a:pPr marL="0" indent="0" algn="just">
              <a:spcBef>
                <a:spcPts val="0"/>
              </a:spcBef>
              <a:buNone/>
            </a:pPr>
            <a:r>
              <a:rPr lang="en-US" sz="2000" dirty="0">
                <a:solidFill>
                  <a:srgbClr val="000000"/>
                </a:solidFill>
                <a:latin typeface="Cambria" panose="02040503050406030204" pitchFamily="18" charset="0"/>
                <a:ea typeface="Cambria" panose="02040503050406030204" pitchFamily="18" charset="0"/>
              </a:rPr>
              <a:t>Georg Feder, </a:t>
            </a:r>
            <a:r>
              <a:rPr lang="en-US" sz="2000" i="1" dirty="0" err="1">
                <a:solidFill>
                  <a:srgbClr val="000000"/>
                </a:solidFill>
                <a:latin typeface="Cambria" panose="02040503050406030204" pitchFamily="18" charset="0"/>
                <a:ea typeface="Cambria" panose="02040503050406030204" pitchFamily="18" charset="0"/>
              </a:rPr>
              <a:t>Musikphilologie</a:t>
            </a:r>
            <a:r>
              <a:rPr lang="en-US" sz="2000" dirty="0">
                <a:solidFill>
                  <a:srgbClr val="000000"/>
                </a:solidFill>
                <a:latin typeface="Cambria" panose="02040503050406030204" pitchFamily="18" charset="0"/>
                <a:ea typeface="Cambria" panose="02040503050406030204" pitchFamily="18" charset="0"/>
              </a:rPr>
              <a:t> (1987): </a:t>
            </a:r>
            <a:r>
              <a:rPr lang="el-GR" sz="2000" dirty="0">
                <a:solidFill>
                  <a:srgbClr val="000000"/>
                </a:solidFill>
                <a:latin typeface="Cambria" panose="02040503050406030204" pitchFamily="18" charset="0"/>
                <a:ea typeface="Cambria" panose="02040503050406030204" pitchFamily="18" charset="0"/>
              </a:rPr>
              <a:t>οι εκδόσεις </a:t>
            </a:r>
            <a:r>
              <a:rPr lang="en-US" sz="2000" dirty="0">
                <a:solidFill>
                  <a:srgbClr val="000000"/>
                </a:solidFill>
                <a:latin typeface="Cambria" panose="02040503050406030204" pitchFamily="18" charset="0"/>
                <a:ea typeface="Cambria" panose="02040503050406030204" pitchFamily="18" charset="0"/>
              </a:rPr>
              <a:t>Urtext </a:t>
            </a:r>
            <a:r>
              <a:rPr lang="el-GR" sz="2000" dirty="0">
                <a:solidFill>
                  <a:srgbClr val="000000"/>
                </a:solidFill>
                <a:latin typeface="Cambria" panose="02040503050406030204" pitchFamily="18" charset="0"/>
                <a:ea typeface="Cambria" panose="02040503050406030204" pitchFamily="18" charset="0"/>
              </a:rPr>
              <a:t>δεν μπορεί παρά να είναι κριτικές εκδόσεις. Η μεταγενέστερη έρευνα αφαιρεί από καθιστά κάθε «αυθεντική (</a:t>
            </a:r>
            <a:r>
              <a:rPr lang="en-US" sz="2000" dirty="0">
                <a:solidFill>
                  <a:srgbClr val="000000"/>
                </a:solidFill>
                <a:latin typeface="Cambria" panose="02040503050406030204" pitchFamily="18" charset="0"/>
                <a:ea typeface="Cambria" panose="02040503050406030204" pitchFamily="18" charset="0"/>
              </a:rPr>
              <a:t>Urtext)</a:t>
            </a:r>
            <a:r>
              <a:rPr lang="el-GR" sz="2000" dirty="0">
                <a:solidFill>
                  <a:srgbClr val="000000"/>
                </a:solidFill>
                <a:latin typeface="Cambria" panose="02040503050406030204" pitchFamily="18" charset="0"/>
                <a:ea typeface="Cambria" panose="02040503050406030204" pitchFamily="18" charset="0"/>
              </a:rPr>
              <a:t>» έκδοση</a:t>
            </a:r>
            <a:r>
              <a:rPr lang="en-US" sz="2000" dirty="0">
                <a:solidFill>
                  <a:srgbClr val="000000"/>
                </a:solidFill>
                <a:latin typeface="Cambria" panose="02040503050406030204" pitchFamily="18" charset="0"/>
                <a:ea typeface="Cambria" panose="02040503050406030204" pitchFamily="18" charset="0"/>
              </a:rPr>
              <a:t> </a:t>
            </a:r>
            <a:r>
              <a:rPr lang="el-GR" sz="2000" dirty="0">
                <a:solidFill>
                  <a:srgbClr val="000000"/>
                </a:solidFill>
                <a:latin typeface="Cambria" panose="02040503050406030204" pitchFamily="18" charset="0"/>
                <a:ea typeface="Cambria" panose="02040503050406030204" pitchFamily="18" charset="0"/>
              </a:rPr>
              <a:t>άνευ αντικειμένου.</a:t>
            </a:r>
          </a:p>
          <a:p>
            <a:pPr marL="0" indent="0" algn="just">
              <a:spcBef>
                <a:spcPts val="0"/>
              </a:spcBef>
              <a:buNone/>
            </a:pPr>
            <a:r>
              <a:rPr lang="el-GR" sz="2000" dirty="0">
                <a:solidFill>
                  <a:srgbClr val="000000"/>
                </a:solidFill>
                <a:latin typeface="Cambria" panose="02040503050406030204" pitchFamily="18" charset="0"/>
                <a:ea typeface="Cambria" panose="02040503050406030204" pitchFamily="18" charset="0"/>
              </a:rPr>
              <a:t>Δεν υπάρχει η έννοια του πλήρως αυθεντικού κειμένου, ούτε καν το αυτόγραφο του συνθέτη.</a:t>
            </a:r>
            <a:endParaRPr lang="en-US" sz="2000" dirty="0">
              <a:solidFill>
                <a:srgbClr val="000000"/>
              </a:solidFill>
              <a:latin typeface="Cambria" panose="02040503050406030204" pitchFamily="18" charset="0"/>
              <a:ea typeface="Cambria" panose="02040503050406030204" pitchFamily="18" charset="0"/>
            </a:endParaRPr>
          </a:p>
          <a:p>
            <a:pPr marL="0" indent="0" algn="just">
              <a:spcBef>
                <a:spcPts val="0"/>
              </a:spcBef>
              <a:buNone/>
            </a:pPr>
            <a:endParaRPr lang="el-G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89799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B1EA31-70D3-4B21-9A4D-A92E25204DA7}"/>
              </a:ext>
            </a:extLst>
          </p:cNvPr>
          <p:cNvSpPr>
            <a:spLocks noGrp="1"/>
          </p:cNvSpPr>
          <p:nvPr>
            <p:ph idx="1"/>
          </p:nvPr>
        </p:nvSpPr>
        <p:spPr>
          <a:xfrm>
            <a:off x="365759" y="478303"/>
            <a:ext cx="11465169" cy="2844017"/>
          </a:xfrm>
        </p:spPr>
        <p:txBody>
          <a:bodyPr>
            <a:normAutofit/>
          </a:bodyPr>
          <a:lstStyle/>
          <a:p>
            <a:pPr marL="0" indent="0" algn="just">
              <a:buNone/>
            </a:pPr>
            <a:r>
              <a:rPr lang="el-GR" altLang="en-US" sz="2000" dirty="0">
                <a:latin typeface="Cambria" panose="02040503050406030204" pitchFamily="18" charset="0"/>
                <a:ea typeface="Cambria" panose="02040503050406030204" pitchFamily="18" charset="0"/>
              </a:rPr>
              <a:t>Η σημειογραφία είναι ο τρόπος επικοινωνίας μεταξύ συνθέτη και εκτελεστή, όχι ακροατή. Αλλά με ποιο τρόπο επικοινωνεί η σημειογραφία</a:t>
            </a:r>
            <a:r>
              <a:rPr lang="en-US" altLang="en-US" sz="2000"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Το κάθε σύμβολο δεν έχει αυτοτελές νόημα</a:t>
            </a:r>
            <a:r>
              <a:rPr lang="el-GR" altLang="en-US" sz="2000" dirty="0">
                <a:latin typeface="Cambria" panose="02040503050406030204" pitchFamily="18" charset="0"/>
                <a:ea typeface="Cambria" panose="02040503050406030204" pitchFamily="18" charset="0"/>
                <a:cs typeface="Calibri" panose="020F0502020204030204" pitchFamily="34" charset="0"/>
              </a:rPr>
              <a:t>· το νόημα προκύπτει από τα </a:t>
            </a:r>
            <a:r>
              <a:rPr lang="el-GR" altLang="en-US" sz="2000" dirty="0" err="1">
                <a:latin typeface="Cambria" panose="02040503050406030204" pitchFamily="18" charset="0"/>
                <a:ea typeface="Cambria" panose="02040503050406030204" pitchFamily="18" charset="0"/>
                <a:cs typeface="Calibri" panose="020F0502020204030204" pitchFamily="34" charset="0"/>
              </a:rPr>
              <a:t>συμφραζόμενα</a:t>
            </a:r>
            <a:r>
              <a:rPr lang="el-GR" altLang="en-US" sz="2000" dirty="0">
                <a:latin typeface="Cambria" panose="02040503050406030204" pitchFamily="18" charset="0"/>
                <a:ea typeface="Cambria" panose="02040503050406030204" pitchFamily="18" charset="0"/>
                <a:cs typeface="Calibri" panose="020F0502020204030204" pitchFamily="34" charset="0"/>
              </a:rPr>
              <a:t>, από τις επικρατούσες συμβάσεις και από το σύστημα που χρησιμοποιείται. Π.χ., πού εφαρμόζεται η ένδειξη </a:t>
            </a:r>
            <a:r>
              <a:rPr lang="en-US" altLang="en-US" sz="2000" i="1" dirty="0">
                <a:latin typeface="Cambria" panose="02040503050406030204" pitchFamily="18" charset="0"/>
                <a:ea typeface="Cambria" panose="02040503050406030204" pitchFamily="18" charset="0"/>
                <a:cs typeface="Calibri" panose="020F0502020204030204" pitchFamily="34" charset="0"/>
              </a:rPr>
              <a:t>f</a:t>
            </a:r>
            <a:r>
              <a:rPr lang="en-US" altLang="en-US" sz="2000" dirty="0">
                <a:latin typeface="Cambria" panose="02040503050406030204" pitchFamily="18" charset="0"/>
                <a:ea typeface="Cambria" panose="02040503050406030204" pitchFamily="18" charset="0"/>
                <a:cs typeface="Calibri" panose="020F0502020204030204" pitchFamily="34" charset="0"/>
              </a:rPr>
              <a:t>; </a:t>
            </a:r>
            <a:r>
              <a:rPr lang="el-GR" altLang="en-US" sz="2000" dirty="0">
                <a:latin typeface="Cambria" panose="02040503050406030204" pitchFamily="18" charset="0"/>
                <a:ea typeface="Cambria" panose="02040503050406030204" pitchFamily="18" charset="0"/>
                <a:cs typeface="Calibri" panose="020F0502020204030204" pitchFamily="34" charset="0"/>
              </a:rPr>
              <a:t>Στη νότα κάτω από την οποία γράφεται ή σε όλο το απόσπασμα που ακολουθεί</a:t>
            </a:r>
            <a:r>
              <a:rPr lang="en-US" altLang="en-US" sz="2000" dirty="0">
                <a:latin typeface="Cambria" panose="02040503050406030204" pitchFamily="18" charset="0"/>
                <a:ea typeface="Cambria" panose="02040503050406030204" pitchFamily="18" charset="0"/>
                <a:cs typeface="Calibri" panose="020F0502020204030204" pitchFamily="34" charset="0"/>
              </a:rPr>
              <a:t>; </a:t>
            </a:r>
            <a:r>
              <a:rPr lang="el-GR" altLang="en-US" sz="2000" dirty="0">
                <a:latin typeface="Cambria" panose="02040503050406030204" pitchFamily="18" charset="0"/>
                <a:ea typeface="Cambria" panose="02040503050406030204" pitchFamily="18" charset="0"/>
                <a:cs typeface="Calibri" panose="020F0502020204030204" pitchFamily="34" charset="0"/>
              </a:rPr>
              <a:t>Επίσης, η χρήση </a:t>
            </a:r>
            <a:r>
              <a:rPr lang="el-GR" altLang="en-US" sz="2000" i="1" dirty="0">
                <a:latin typeface="Cambria" panose="02040503050406030204" pitchFamily="18" charset="0"/>
                <a:ea typeface="Cambria" panose="02040503050406030204" pitchFamily="18" charset="0"/>
                <a:cs typeface="Calibri" panose="020F0502020204030204" pitchFamily="34" charset="0"/>
              </a:rPr>
              <a:t>αλλοιώσεων αβρότητας </a:t>
            </a:r>
            <a:r>
              <a:rPr lang="en-US" altLang="en-US" sz="2000" dirty="0">
                <a:latin typeface="Cambria" panose="02040503050406030204" pitchFamily="18" charset="0"/>
                <a:ea typeface="Cambria" panose="02040503050406030204" pitchFamily="18" charset="0"/>
                <a:cs typeface="Calibri" panose="020F0502020204030204" pitchFamily="34" charset="0"/>
              </a:rPr>
              <a:t>(courtesy accidentals)</a:t>
            </a:r>
            <a:r>
              <a:rPr lang="el-GR" altLang="en-US" sz="2000" dirty="0">
                <a:latin typeface="Cambria" panose="02040503050406030204" pitchFamily="18" charset="0"/>
                <a:ea typeface="Cambria" panose="02040503050406030204" pitchFamily="18" charset="0"/>
                <a:cs typeface="Calibri" panose="020F0502020204030204" pitchFamily="34" charset="0"/>
              </a:rPr>
              <a:t> είναι διαφορετική στη μουσική του 18</a:t>
            </a:r>
            <a:r>
              <a:rPr lang="el-GR" altLang="en-US" sz="2000" baseline="30000" dirty="0">
                <a:latin typeface="Cambria" panose="02040503050406030204" pitchFamily="18" charset="0"/>
                <a:ea typeface="Cambria" panose="02040503050406030204" pitchFamily="18" charset="0"/>
                <a:cs typeface="Calibri" panose="020F0502020204030204" pitchFamily="34" charset="0"/>
              </a:rPr>
              <a:t>ου</a:t>
            </a:r>
            <a:r>
              <a:rPr lang="el-GR" altLang="en-US" sz="2000" dirty="0">
                <a:latin typeface="Cambria" panose="02040503050406030204" pitchFamily="18" charset="0"/>
                <a:ea typeface="Cambria" panose="02040503050406030204" pitchFamily="18" charset="0"/>
                <a:cs typeface="Calibri" panose="020F0502020204030204" pitchFamily="34" charset="0"/>
              </a:rPr>
              <a:t> και 19</a:t>
            </a:r>
            <a:r>
              <a:rPr lang="el-GR" altLang="en-US" sz="2000" baseline="30000" dirty="0">
                <a:latin typeface="Cambria" panose="02040503050406030204" pitchFamily="18" charset="0"/>
                <a:ea typeface="Cambria" panose="02040503050406030204" pitchFamily="18" charset="0"/>
                <a:cs typeface="Calibri" panose="020F0502020204030204" pitchFamily="34" charset="0"/>
              </a:rPr>
              <a:t>ου</a:t>
            </a:r>
            <a:r>
              <a:rPr lang="el-GR" altLang="en-US" sz="2000" dirty="0">
                <a:latin typeface="Cambria" panose="02040503050406030204" pitchFamily="18" charset="0"/>
                <a:ea typeface="Cambria" panose="02040503050406030204" pitchFamily="18" charset="0"/>
                <a:cs typeface="Calibri" panose="020F0502020204030204" pitchFamily="34" charset="0"/>
              </a:rPr>
              <a:t> αιώνα και στη σύγχρονη μουσική.</a:t>
            </a:r>
            <a:r>
              <a:rPr lang="en-US" altLang="en-US" sz="2000" dirty="0">
                <a:latin typeface="Cambria" panose="02040503050406030204" pitchFamily="18" charset="0"/>
                <a:ea typeface="Cambria" panose="02040503050406030204" pitchFamily="18" charset="0"/>
                <a:cs typeface="Calibri" panose="020F0502020204030204" pitchFamily="34" charset="0"/>
              </a:rPr>
              <a:t> </a:t>
            </a:r>
            <a:r>
              <a:rPr lang="el-GR" altLang="en-US" sz="2000" dirty="0">
                <a:latin typeface="Cambria" panose="02040503050406030204" pitchFamily="18" charset="0"/>
                <a:ea typeface="Cambria" panose="02040503050406030204" pitchFamily="18" charset="0"/>
                <a:cs typeface="Calibri" panose="020F0502020204030204" pitchFamily="34" charset="0"/>
              </a:rPr>
              <a:t>Επίσης, συνήθως η διπλή υποδιαίρεση των ρυθμικών σχημάτων θεωρείται αυτονόητη, ενώ η τριπλή υποδηλώνεται με το </a:t>
            </a:r>
            <a:r>
              <a:rPr lang="el-GR" altLang="en-US" sz="2000" dirty="0" err="1">
                <a:latin typeface="Cambria" panose="02040503050406030204" pitchFamily="18" charset="0"/>
                <a:ea typeface="Cambria" panose="02040503050406030204" pitchFamily="18" charset="0"/>
                <a:cs typeface="Calibri" panose="020F0502020204030204" pitchFamily="34" charset="0"/>
              </a:rPr>
              <a:t>παρεστιγμένο</a:t>
            </a:r>
            <a:r>
              <a:rPr lang="el-GR" altLang="en-US" sz="2000" dirty="0">
                <a:latin typeface="Cambria" panose="02040503050406030204" pitchFamily="18" charset="0"/>
                <a:ea typeface="Cambria" panose="02040503050406030204" pitchFamily="18" charset="0"/>
                <a:cs typeface="Calibri" panose="020F0502020204030204" pitchFamily="34" charset="0"/>
              </a:rPr>
              <a:t>. Αλλά στη μουσική του 15</a:t>
            </a:r>
            <a:r>
              <a:rPr lang="el-GR" altLang="en-US" sz="2000" baseline="30000" dirty="0">
                <a:latin typeface="Cambria" panose="02040503050406030204" pitchFamily="18" charset="0"/>
                <a:ea typeface="Cambria" panose="02040503050406030204" pitchFamily="18" charset="0"/>
                <a:cs typeface="Calibri" panose="020F0502020204030204" pitchFamily="34" charset="0"/>
              </a:rPr>
              <a:t>ου</a:t>
            </a:r>
            <a:r>
              <a:rPr lang="el-GR" altLang="en-US" sz="2000" dirty="0">
                <a:latin typeface="Cambria" panose="02040503050406030204" pitchFamily="18" charset="0"/>
                <a:ea typeface="Cambria" panose="02040503050406030204" pitchFamily="18" charset="0"/>
                <a:cs typeface="Calibri" panose="020F0502020204030204" pitchFamily="34" charset="0"/>
              </a:rPr>
              <a:t> και 16</a:t>
            </a:r>
            <a:r>
              <a:rPr lang="el-GR" altLang="en-US" sz="2000" baseline="30000" dirty="0">
                <a:latin typeface="Cambria" panose="02040503050406030204" pitchFamily="18" charset="0"/>
                <a:ea typeface="Cambria" panose="02040503050406030204" pitchFamily="18" charset="0"/>
                <a:cs typeface="Calibri" panose="020F0502020204030204" pitchFamily="34" charset="0"/>
              </a:rPr>
              <a:t>ου</a:t>
            </a:r>
            <a:r>
              <a:rPr lang="el-GR" altLang="en-US" sz="2000" dirty="0">
                <a:latin typeface="Cambria" panose="02040503050406030204" pitchFamily="18" charset="0"/>
                <a:ea typeface="Cambria" panose="02040503050406030204" pitchFamily="18" charset="0"/>
                <a:cs typeface="Calibri" panose="020F0502020204030204" pitchFamily="34" charset="0"/>
              </a:rPr>
              <a:t> αιώνα, η τριπλή υποδιαίρεση προσδιορίζεται από το μέτρο χωρίς να απαιτείται η χρήση </a:t>
            </a:r>
            <a:r>
              <a:rPr lang="el-GR" altLang="en-US" sz="2000" dirty="0" err="1">
                <a:latin typeface="Cambria" panose="02040503050406030204" pitchFamily="18" charset="0"/>
                <a:ea typeface="Cambria" panose="02040503050406030204" pitchFamily="18" charset="0"/>
                <a:cs typeface="Calibri" panose="020F0502020204030204" pitchFamily="34" charset="0"/>
              </a:rPr>
              <a:t>παρεστιγμένων</a:t>
            </a:r>
            <a:r>
              <a:rPr lang="el-GR" altLang="en-US" sz="2000" dirty="0">
                <a:latin typeface="Cambria" panose="02040503050406030204" pitchFamily="18" charset="0"/>
                <a:ea typeface="Cambria" panose="02040503050406030204" pitchFamily="18" charset="0"/>
                <a:cs typeface="Calibri" panose="020F0502020204030204" pitchFamily="34" charset="0"/>
              </a:rPr>
              <a:t> (</a:t>
            </a:r>
            <a:r>
              <a:rPr lang="en-US" altLang="en-US" sz="2000" dirty="0">
                <a:latin typeface="Cambria" panose="02040503050406030204" pitchFamily="18" charset="0"/>
                <a:ea typeface="Cambria" panose="02040503050406030204" pitchFamily="18" charset="0"/>
                <a:cs typeface="Calibri" panose="020F0502020204030204" pitchFamily="34" charset="0"/>
              </a:rPr>
              <a:t>Grier, 26).</a:t>
            </a:r>
            <a:endParaRPr lang="el-GR" altLang="en-US" sz="2000" dirty="0">
              <a:latin typeface="Cambria" panose="02040503050406030204" pitchFamily="18" charset="0"/>
              <a:ea typeface="Cambria" panose="02040503050406030204" pitchFamily="18" charset="0"/>
              <a:cs typeface="Calibri" panose="020F0502020204030204" pitchFamily="34" charset="0"/>
            </a:endParaRPr>
          </a:p>
          <a:p>
            <a:pPr marL="0" indent="0" algn="just">
              <a:buNone/>
            </a:pPr>
            <a:endParaRPr lang="el-GR" sz="2000" dirty="0"/>
          </a:p>
        </p:txBody>
      </p:sp>
      <p:pic>
        <p:nvPicPr>
          <p:cNvPr id="4" name="Εικόνα 3">
            <a:extLst>
              <a:ext uri="{FF2B5EF4-FFF2-40B4-BE49-F238E27FC236}">
                <a16:creationId xmlns:a16="http://schemas.microsoft.com/office/drawing/2014/main" id="{CDF1A6BF-CB9D-4C54-8E52-21D3E9C38115}"/>
              </a:ext>
            </a:extLst>
          </p:cNvPr>
          <p:cNvPicPr>
            <a:picLocks noChangeAspect="1"/>
          </p:cNvPicPr>
          <p:nvPr/>
        </p:nvPicPr>
        <p:blipFill>
          <a:blip r:embed="rId2"/>
          <a:stretch>
            <a:fillRect/>
          </a:stretch>
        </p:blipFill>
        <p:spPr>
          <a:xfrm>
            <a:off x="3498532" y="3535681"/>
            <a:ext cx="5703180" cy="1188719"/>
          </a:xfrm>
          <a:prstGeom prst="rect">
            <a:avLst/>
          </a:prstGeom>
        </p:spPr>
      </p:pic>
    </p:spTree>
    <p:extLst>
      <p:ext uri="{BB962C8B-B14F-4D97-AF65-F5344CB8AC3E}">
        <p14:creationId xmlns:p14="http://schemas.microsoft.com/office/powerpoint/2010/main" val="2578028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A7B211-F81F-45EF-A9C8-56A13F39EA0F}"/>
              </a:ext>
            </a:extLst>
          </p:cNvPr>
          <p:cNvSpPr>
            <a:spLocks noGrp="1"/>
          </p:cNvSpPr>
          <p:nvPr>
            <p:ph type="title"/>
          </p:nvPr>
        </p:nvSpPr>
        <p:spPr>
          <a:xfrm>
            <a:off x="441960" y="289560"/>
            <a:ext cx="11414759" cy="716280"/>
          </a:xfrm>
        </p:spPr>
        <p:txBody>
          <a:bodyPr>
            <a:normAutofit/>
          </a:bodyPr>
          <a:lstStyle/>
          <a:p>
            <a:pPr algn="ctr"/>
            <a:r>
              <a:rPr lang="el-GR" sz="2800" b="1" dirty="0">
                <a:latin typeface="Cambria" panose="02040503050406030204" pitchFamily="18" charset="0"/>
                <a:ea typeface="Cambria" panose="02040503050406030204" pitchFamily="18" charset="0"/>
              </a:rPr>
              <a:t>Επιμέλεια και στιλ</a:t>
            </a:r>
          </a:p>
        </p:txBody>
      </p:sp>
      <p:sp>
        <p:nvSpPr>
          <p:cNvPr id="3" name="Θέση περιεχομένου 2">
            <a:extLst>
              <a:ext uri="{FF2B5EF4-FFF2-40B4-BE49-F238E27FC236}">
                <a16:creationId xmlns:a16="http://schemas.microsoft.com/office/drawing/2014/main" id="{C7A04FB8-BEE6-47FD-81A0-3639F007FABA}"/>
              </a:ext>
            </a:extLst>
          </p:cNvPr>
          <p:cNvSpPr>
            <a:spLocks noGrp="1"/>
          </p:cNvSpPr>
          <p:nvPr>
            <p:ph idx="1"/>
          </p:nvPr>
        </p:nvSpPr>
        <p:spPr>
          <a:xfrm>
            <a:off x="304800" y="1234440"/>
            <a:ext cx="11551920" cy="5334000"/>
          </a:xfrm>
        </p:spPr>
        <p:txBody>
          <a:bodyPr>
            <a:normAutofit/>
          </a:bodyPr>
          <a:lstStyle/>
          <a:p>
            <a:pPr marL="0" indent="0" algn="just">
              <a:buNone/>
            </a:pPr>
            <a:r>
              <a:rPr lang="el-GR" altLang="en-US" sz="2000" dirty="0">
                <a:latin typeface="Cambria" panose="02040503050406030204" pitchFamily="18" charset="0"/>
                <a:ea typeface="Cambria" panose="02040503050406030204" pitchFamily="18" charset="0"/>
                <a:cs typeface="Calibri" panose="020F0502020204030204" pitchFamily="34" charset="0"/>
              </a:rPr>
              <a:t>Επίσης, η επιμέλεια βασίζεται στην αντίληψη του εκδότη ως προς το στιλ του έργου, το οποίο όμως δεν αποτυπώνεται πάντοτε στο κείμενο. Τα στοιχεία του στιλ εξαρτώνται από το είδος, τη λειτουργία, την ερμηνευτική πρακτική, τις δυνατότητες εκτέλεσης και ποικίλουν επίσης ανάλογα με την εποχή, τόπο, συνθέτη, ακόμα και το κάθε έργο ξεχωριστά. Όλα τα αναγνώσματα λοιπόν μπορούν να κατηγοριοποιηθούν σε τρεις κατηγορίες</a:t>
            </a:r>
            <a:r>
              <a:rPr lang="en-US" altLang="en-US" sz="2000" dirty="0">
                <a:latin typeface="Cambria" panose="02040503050406030204" pitchFamily="18" charset="0"/>
                <a:ea typeface="Cambria" panose="02040503050406030204" pitchFamily="18" charset="0"/>
                <a:cs typeface="Calibri" panose="020F0502020204030204" pitchFamily="34" charset="0"/>
              </a:rPr>
              <a:t>: </a:t>
            </a:r>
            <a:r>
              <a:rPr lang="el-GR" altLang="en-US" sz="2000" dirty="0">
                <a:latin typeface="Cambria" panose="02040503050406030204" pitchFamily="18" charset="0"/>
                <a:ea typeface="Cambria" panose="02040503050406030204" pitchFamily="18" charset="0"/>
                <a:cs typeface="Calibri" panose="020F0502020204030204" pitchFamily="34" charset="0"/>
              </a:rPr>
              <a:t>καλά (</a:t>
            </a:r>
            <a:r>
              <a:rPr lang="en-US" altLang="en-US" sz="2000" dirty="0">
                <a:latin typeface="Cambria" panose="02040503050406030204" pitchFamily="18" charset="0"/>
                <a:ea typeface="Cambria" panose="02040503050406030204" pitchFamily="18" charset="0"/>
                <a:cs typeface="Calibri" panose="020F0502020204030204" pitchFamily="34" charset="0"/>
              </a:rPr>
              <a:t>good), </a:t>
            </a:r>
            <a:r>
              <a:rPr lang="el-GR" altLang="en-US" sz="2000" dirty="0">
                <a:latin typeface="Cambria" panose="02040503050406030204" pitchFamily="18" charset="0"/>
                <a:ea typeface="Cambria" panose="02040503050406030204" pitchFamily="18" charset="0"/>
                <a:cs typeface="Calibri" panose="020F0502020204030204" pitchFamily="34" charset="0"/>
              </a:rPr>
              <a:t>πιθανά (</a:t>
            </a:r>
            <a:r>
              <a:rPr lang="en-US" altLang="en-US" sz="2000" dirty="0">
                <a:latin typeface="Cambria" panose="02040503050406030204" pitchFamily="18" charset="0"/>
                <a:ea typeface="Cambria" panose="02040503050406030204" pitchFamily="18" charset="0"/>
                <a:cs typeface="Calibri" panose="020F0502020204030204" pitchFamily="34" charset="0"/>
              </a:rPr>
              <a:t>possible) </a:t>
            </a:r>
            <a:r>
              <a:rPr lang="el-GR" altLang="en-US" sz="2000" dirty="0">
                <a:latin typeface="Cambria" panose="02040503050406030204" pitchFamily="18" charset="0"/>
                <a:ea typeface="Cambria" panose="02040503050406030204" pitchFamily="18" charset="0"/>
                <a:cs typeface="Calibri" panose="020F0502020204030204" pitchFamily="34" charset="0"/>
              </a:rPr>
              <a:t>και καθαρά λάθη (</a:t>
            </a:r>
            <a:r>
              <a:rPr lang="en-US" altLang="en-US" sz="2000" dirty="0">
                <a:latin typeface="Cambria" panose="02040503050406030204" pitchFamily="18" charset="0"/>
                <a:ea typeface="Cambria" panose="02040503050406030204" pitchFamily="18" charset="0"/>
                <a:cs typeface="Calibri" panose="020F0502020204030204" pitchFamily="34" charset="0"/>
              </a:rPr>
              <a:t>clear errors).</a:t>
            </a:r>
          </a:p>
          <a:p>
            <a:pPr marL="0" indent="0" algn="just">
              <a:buNone/>
            </a:pPr>
            <a:r>
              <a:rPr lang="el-GR" altLang="en-US" sz="2000" dirty="0">
                <a:latin typeface="Cambria" panose="02040503050406030204" pitchFamily="18" charset="0"/>
                <a:ea typeface="Cambria" panose="02040503050406030204" pitchFamily="18" charset="0"/>
                <a:cs typeface="Calibri" panose="020F0502020204030204" pitchFamily="34" charset="0"/>
              </a:rPr>
              <a:t>Για μεγάλο αριθμό συνθέσεων της Ευρωπαϊκής μουσικής, δεν ισχύει ο ορισμός του «έργου» σε μια περιορισμένη «συνθετικά» στιγμή. Κάθε νέα εκτέλεση μπορεί να παράγει νέο ανάγνωσμα με βάση την κατανόηση του κειμένου από τους εκτελεστές, χωρίς οι τελευταίοι (ή ο επιμελητής της νέας έκδοσης) να θεωρούν ότι αλλοιώνουν το έργο αλλά απλώς το κείμενο.</a:t>
            </a:r>
            <a:endParaRPr lang="en-US" altLang="en-US" sz="2000" dirty="0">
              <a:latin typeface="Cambria" panose="02040503050406030204" pitchFamily="18" charset="0"/>
              <a:ea typeface="Cambria" panose="02040503050406030204" pitchFamily="18" charset="0"/>
              <a:cs typeface="Calibri" panose="020F0502020204030204" pitchFamily="34" charset="0"/>
            </a:endParaRPr>
          </a:p>
          <a:p>
            <a:pPr marL="0" indent="0" algn="just">
              <a:buNone/>
            </a:pPr>
            <a:r>
              <a:rPr lang="el-GR" altLang="en-US" sz="2000" dirty="0">
                <a:latin typeface="Cambria" panose="02040503050406030204" pitchFamily="18" charset="0"/>
                <a:ea typeface="Cambria" panose="02040503050406030204" pitchFamily="18" charset="0"/>
              </a:rPr>
              <a:t>Στη μουσική, το γραπτό μουσικό κείμενο δεν είναι από μόνο του επαρκές, δηλ. «έργο» και «κείμενο» δεν είναι έννοιες συνώνυμες (</a:t>
            </a:r>
            <a:r>
              <a:rPr lang="en-US" altLang="en-US" sz="2000" dirty="0">
                <a:latin typeface="Cambria" panose="02040503050406030204" pitchFamily="18" charset="0"/>
                <a:ea typeface="Cambria" panose="02040503050406030204" pitchFamily="18" charset="0"/>
              </a:rPr>
              <a:t>Grier, 21).</a:t>
            </a:r>
            <a:r>
              <a:rPr lang="el-GR" altLang="en-US" sz="2000" dirty="0">
                <a:latin typeface="Cambria" panose="02040503050406030204" pitchFamily="18" charset="0"/>
                <a:ea typeface="Cambria" panose="02040503050406030204" pitchFamily="18" charset="0"/>
              </a:rPr>
              <a:t> Το στιλ «παράγεται» και από την ερμηνεία του καλλιτέχνη.</a:t>
            </a:r>
          </a:p>
          <a:p>
            <a:pPr marL="0" indent="0" algn="just">
              <a:buNone/>
            </a:pPr>
            <a:r>
              <a:rPr lang="el-GR" altLang="en-US" sz="2000" dirty="0">
                <a:latin typeface="Cambria" panose="02040503050406030204" pitchFamily="18" charset="0"/>
                <a:ea typeface="Cambria" panose="02040503050406030204" pitchFamily="18" charset="0"/>
              </a:rPr>
              <a:t>Στιλ= η επανάληψη σχημάτων ανθρώπινης συμπεριφοράς ή παραγώγων της, μέσα από τις αποφάσεις που λαμβάνονται λόγω συγκεκριμένων περιορισμών (π.χ., μπαρόκ μουσική, ηχητική οργάνων-άρθρωση).</a:t>
            </a:r>
          </a:p>
          <a:p>
            <a:pPr marL="0" indent="0">
              <a:buNone/>
            </a:pPr>
            <a:endParaRPr lang="el-GR" sz="2000" dirty="0"/>
          </a:p>
        </p:txBody>
      </p:sp>
    </p:spTree>
    <p:extLst>
      <p:ext uri="{BB962C8B-B14F-4D97-AF65-F5344CB8AC3E}">
        <p14:creationId xmlns:p14="http://schemas.microsoft.com/office/powerpoint/2010/main" val="234411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05B512-7109-4254-A910-929A9D416492}"/>
              </a:ext>
            </a:extLst>
          </p:cNvPr>
          <p:cNvSpPr>
            <a:spLocks noGrp="1"/>
          </p:cNvSpPr>
          <p:nvPr>
            <p:ph type="title"/>
          </p:nvPr>
        </p:nvSpPr>
        <p:spPr>
          <a:xfrm>
            <a:off x="472440" y="441960"/>
            <a:ext cx="11384279" cy="731520"/>
          </a:xfrm>
        </p:spPr>
        <p:txBody>
          <a:bodyPr>
            <a:normAutofit/>
          </a:bodyPr>
          <a:lstStyle/>
          <a:p>
            <a:pPr algn="ctr"/>
            <a:r>
              <a:rPr lang="el-GR" sz="2800" b="1" dirty="0">
                <a:latin typeface="Cambria" panose="02040503050406030204" pitchFamily="18" charset="0"/>
                <a:ea typeface="Cambria" panose="02040503050406030204" pitchFamily="18" charset="0"/>
              </a:rPr>
              <a:t>Με ποιον τρόπο επικοινωνεί η μουσική σημειογραφία</a:t>
            </a:r>
            <a:r>
              <a:rPr lang="en-US" sz="2800" b="1" dirty="0">
                <a:latin typeface="Cambria" panose="02040503050406030204" pitchFamily="18" charset="0"/>
                <a:ea typeface="Cambria" panose="02040503050406030204" pitchFamily="18" charset="0"/>
              </a:rPr>
              <a:t>;</a:t>
            </a:r>
            <a:endParaRPr lang="el-GR" sz="2800" b="1" dirty="0">
              <a:latin typeface="Cambria" panose="02040503050406030204" pitchFamily="18" charset="0"/>
              <a:ea typeface="Cambria" panose="02040503050406030204" pitchFamily="18" charset="0"/>
            </a:endParaRPr>
          </a:p>
        </p:txBody>
      </p:sp>
      <p:sp>
        <p:nvSpPr>
          <p:cNvPr id="3" name="Θέση περιεχομένου 2">
            <a:extLst>
              <a:ext uri="{FF2B5EF4-FFF2-40B4-BE49-F238E27FC236}">
                <a16:creationId xmlns:a16="http://schemas.microsoft.com/office/drawing/2014/main" id="{11BC95F9-9A9C-49BD-9B04-F793CBBF4B7B}"/>
              </a:ext>
            </a:extLst>
          </p:cNvPr>
          <p:cNvSpPr>
            <a:spLocks noGrp="1"/>
          </p:cNvSpPr>
          <p:nvPr>
            <p:ph idx="1"/>
          </p:nvPr>
        </p:nvSpPr>
        <p:spPr>
          <a:xfrm>
            <a:off x="701040" y="1188720"/>
            <a:ext cx="11384278" cy="5425440"/>
          </a:xfrm>
        </p:spPr>
        <p:txBody>
          <a:bodyPr/>
          <a:lstStyle/>
          <a:p>
            <a:pPr marL="0" indent="0">
              <a:buNone/>
            </a:pPr>
            <a:r>
              <a:rPr lang="el-GR" sz="2000" dirty="0">
                <a:latin typeface="Cambria" panose="02040503050406030204" pitchFamily="18" charset="0"/>
                <a:ea typeface="Cambria" panose="02040503050406030204" pitchFamily="18" charset="0"/>
              </a:rPr>
              <a:t>Ένα μουσικό σύμβολο από μόνο του δεν μεταφέρει κάποιο ανεξάρτητο μήνυμα, παρόλο που έχει ένα όνομα</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Το μήνυμά του προκύπτει από το πλαίσιο χρήσης του π.χ.</a:t>
            </a:r>
            <a:r>
              <a:rPr lang="en-US" sz="2000" dirty="0">
                <a:latin typeface="Cambria" panose="02040503050406030204" pitchFamily="18" charset="0"/>
                <a:ea typeface="Cambria" panose="02040503050406030204" pitchFamily="18" charset="0"/>
              </a:rPr>
              <a:t>: </a:t>
            </a:r>
          </a:p>
          <a:p>
            <a:pPr marL="0" indent="0">
              <a:buNone/>
            </a:pPr>
            <a:endParaRPr lang="el-GR" dirty="0"/>
          </a:p>
        </p:txBody>
      </p:sp>
      <p:pic>
        <p:nvPicPr>
          <p:cNvPr id="5" name="Εικόνα 4">
            <a:extLst>
              <a:ext uri="{FF2B5EF4-FFF2-40B4-BE49-F238E27FC236}">
                <a16:creationId xmlns:a16="http://schemas.microsoft.com/office/drawing/2014/main" id="{EF02636C-CE08-42F6-B1A5-B54746346FE8}"/>
              </a:ext>
            </a:extLst>
          </p:cNvPr>
          <p:cNvPicPr>
            <a:picLocks noChangeAspect="1"/>
          </p:cNvPicPr>
          <p:nvPr/>
        </p:nvPicPr>
        <p:blipFill>
          <a:blip r:embed="rId2"/>
          <a:stretch>
            <a:fillRect/>
          </a:stretch>
        </p:blipFill>
        <p:spPr>
          <a:xfrm>
            <a:off x="1327784" y="1931322"/>
            <a:ext cx="294187" cy="561629"/>
          </a:xfrm>
          <a:prstGeom prst="rect">
            <a:avLst/>
          </a:prstGeom>
        </p:spPr>
      </p:pic>
      <p:pic>
        <p:nvPicPr>
          <p:cNvPr id="7" name="Εικόνα 6">
            <a:extLst>
              <a:ext uri="{FF2B5EF4-FFF2-40B4-BE49-F238E27FC236}">
                <a16:creationId xmlns:a16="http://schemas.microsoft.com/office/drawing/2014/main" id="{5940736F-1BC9-4B6E-A621-AF3089CFE204}"/>
              </a:ext>
            </a:extLst>
          </p:cNvPr>
          <p:cNvPicPr>
            <a:picLocks noChangeAspect="1"/>
          </p:cNvPicPr>
          <p:nvPr/>
        </p:nvPicPr>
        <p:blipFill>
          <a:blip r:embed="rId3"/>
          <a:stretch>
            <a:fillRect/>
          </a:stretch>
        </p:blipFill>
        <p:spPr>
          <a:xfrm>
            <a:off x="2117401" y="1931323"/>
            <a:ext cx="848682" cy="561628"/>
          </a:xfrm>
          <a:prstGeom prst="rect">
            <a:avLst/>
          </a:prstGeom>
        </p:spPr>
      </p:pic>
      <p:pic>
        <p:nvPicPr>
          <p:cNvPr id="9" name="Εικόνα 8">
            <a:extLst>
              <a:ext uri="{FF2B5EF4-FFF2-40B4-BE49-F238E27FC236}">
                <a16:creationId xmlns:a16="http://schemas.microsoft.com/office/drawing/2014/main" id="{0118A5A6-CDED-4EE8-99A3-AB0602A763A0}"/>
              </a:ext>
            </a:extLst>
          </p:cNvPr>
          <p:cNvPicPr>
            <a:picLocks noChangeAspect="1"/>
          </p:cNvPicPr>
          <p:nvPr/>
        </p:nvPicPr>
        <p:blipFill>
          <a:blip r:embed="rId4"/>
          <a:stretch>
            <a:fillRect/>
          </a:stretch>
        </p:blipFill>
        <p:spPr>
          <a:xfrm>
            <a:off x="3214819" y="1917035"/>
            <a:ext cx="1099855" cy="561628"/>
          </a:xfrm>
          <a:prstGeom prst="rect">
            <a:avLst/>
          </a:prstGeom>
        </p:spPr>
      </p:pic>
      <p:pic>
        <p:nvPicPr>
          <p:cNvPr id="11" name="Εικόνα 10">
            <a:extLst>
              <a:ext uri="{FF2B5EF4-FFF2-40B4-BE49-F238E27FC236}">
                <a16:creationId xmlns:a16="http://schemas.microsoft.com/office/drawing/2014/main" id="{7676852D-EC90-4F7B-A7C8-C2A21C9E622A}"/>
              </a:ext>
            </a:extLst>
          </p:cNvPr>
          <p:cNvPicPr>
            <a:picLocks noChangeAspect="1"/>
          </p:cNvPicPr>
          <p:nvPr/>
        </p:nvPicPr>
        <p:blipFill>
          <a:blip r:embed="rId5"/>
          <a:stretch>
            <a:fillRect/>
          </a:stretch>
        </p:blipFill>
        <p:spPr>
          <a:xfrm>
            <a:off x="4500152" y="1931321"/>
            <a:ext cx="1407448" cy="547341"/>
          </a:xfrm>
          <a:prstGeom prst="rect">
            <a:avLst/>
          </a:prstGeom>
        </p:spPr>
      </p:pic>
      <p:pic>
        <p:nvPicPr>
          <p:cNvPr id="13" name="Εικόνα 12">
            <a:extLst>
              <a:ext uri="{FF2B5EF4-FFF2-40B4-BE49-F238E27FC236}">
                <a16:creationId xmlns:a16="http://schemas.microsoft.com/office/drawing/2014/main" id="{D0E484B5-441E-4EFB-9D0A-E38368473C47}"/>
              </a:ext>
            </a:extLst>
          </p:cNvPr>
          <p:cNvPicPr>
            <a:picLocks noChangeAspect="1"/>
          </p:cNvPicPr>
          <p:nvPr/>
        </p:nvPicPr>
        <p:blipFill>
          <a:blip r:embed="rId6"/>
          <a:stretch>
            <a:fillRect/>
          </a:stretch>
        </p:blipFill>
        <p:spPr>
          <a:xfrm>
            <a:off x="6334811" y="1941800"/>
            <a:ext cx="1689151" cy="536862"/>
          </a:xfrm>
          <a:prstGeom prst="rect">
            <a:avLst/>
          </a:prstGeom>
        </p:spPr>
      </p:pic>
      <p:pic>
        <p:nvPicPr>
          <p:cNvPr id="15" name="Εικόνα 14">
            <a:extLst>
              <a:ext uri="{FF2B5EF4-FFF2-40B4-BE49-F238E27FC236}">
                <a16:creationId xmlns:a16="http://schemas.microsoft.com/office/drawing/2014/main" id="{DEE3697C-F078-4F90-9A64-B8711C47CE3E}"/>
              </a:ext>
            </a:extLst>
          </p:cNvPr>
          <p:cNvPicPr>
            <a:picLocks noChangeAspect="1"/>
          </p:cNvPicPr>
          <p:nvPr/>
        </p:nvPicPr>
        <p:blipFill>
          <a:blip r:embed="rId7"/>
          <a:stretch>
            <a:fillRect/>
          </a:stretch>
        </p:blipFill>
        <p:spPr>
          <a:xfrm>
            <a:off x="8178031" y="1914178"/>
            <a:ext cx="1407448" cy="793674"/>
          </a:xfrm>
          <a:prstGeom prst="rect">
            <a:avLst/>
          </a:prstGeom>
        </p:spPr>
      </p:pic>
      <p:pic>
        <p:nvPicPr>
          <p:cNvPr id="17" name="Εικόνα 16">
            <a:extLst>
              <a:ext uri="{FF2B5EF4-FFF2-40B4-BE49-F238E27FC236}">
                <a16:creationId xmlns:a16="http://schemas.microsoft.com/office/drawing/2014/main" id="{C2A1DF75-5637-4365-84CD-57FBCCCB4240}"/>
              </a:ext>
            </a:extLst>
          </p:cNvPr>
          <p:cNvPicPr>
            <a:picLocks noChangeAspect="1"/>
          </p:cNvPicPr>
          <p:nvPr/>
        </p:nvPicPr>
        <p:blipFill>
          <a:blip r:embed="rId8"/>
          <a:stretch>
            <a:fillRect/>
          </a:stretch>
        </p:blipFill>
        <p:spPr>
          <a:xfrm>
            <a:off x="9943731" y="1894868"/>
            <a:ext cx="1592868" cy="1167588"/>
          </a:xfrm>
          <a:prstGeom prst="rect">
            <a:avLst/>
          </a:prstGeom>
        </p:spPr>
      </p:pic>
      <p:pic>
        <p:nvPicPr>
          <p:cNvPr id="19" name="Εικόνα 18">
            <a:extLst>
              <a:ext uri="{FF2B5EF4-FFF2-40B4-BE49-F238E27FC236}">
                <a16:creationId xmlns:a16="http://schemas.microsoft.com/office/drawing/2014/main" id="{BA766896-2878-422B-9E9A-D17AE61628DF}"/>
              </a:ext>
            </a:extLst>
          </p:cNvPr>
          <p:cNvPicPr>
            <a:picLocks noChangeAspect="1"/>
          </p:cNvPicPr>
          <p:nvPr/>
        </p:nvPicPr>
        <p:blipFill>
          <a:blip r:embed="rId9"/>
          <a:stretch>
            <a:fillRect/>
          </a:stretch>
        </p:blipFill>
        <p:spPr>
          <a:xfrm>
            <a:off x="3700462" y="3277811"/>
            <a:ext cx="4791075" cy="1438275"/>
          </a:xfrm>
          <a:prstGeom prst="rect">
            <a:avLst/>
          </a:prstGeom>
        </p:spPr>
      </p:pic>
      <p:sp>
        <p:nvSpPr>
          <p:cNvPr id="20" name="TextBox 19">
            <a:extLst>
              <a:ext uri="{FF2B5EF4-FFF2-40B4-BE49-F238E27FC236}">
                <a16:creationId xmlns:a16="http://schemas.microsoft.com/office/drawing/2014/main" id="{17DABC39-64EE-4997-9A97-A47C13F568C7}"/>
              </a:ext>
            </a:extLst>
          </p:cNvPr>
          <p:cNvSpPr txBox="1"/>
          <p:nvPr/>
        </p:nvSpPr>
        <p:spPr>
          <a:xfrm>
            <a:off x="701039" y="4916712"/>
            <a:ext cx="11384277" cy="1631216"/>
          </a:xfrm>
          <a:prstGeom prst="rect">
            <a:avLst/>
          </a:prstGeom>
          <a:noFill/>
        </p:spPr>
        <p:txBody>
          <a:bodyPr wrap="square" rtlCol="0">
            <a:spAutoFit/>
          </a:bodyPr>
          <a:lstStyle/>
          <a:p>
            <a:r>
              <a:rPr lang="el-GR" sz="2000" dirty="0">
                <a:latin typeface="Cambria" panose="02040503050406030204" pitchFamily="18" charset="0"/>
                <a:ea typeface="Cambria" panose="02040503050406030204" pitchFamily="18" charset="0"/>
              </a:rPr>
              <a:t>Στη μουσική περ. 1550-1800, επικρατεί η σύμβαση ότι η ταχύτητα (</a:t>
            </a:r>
            <a:r>
              <a:rPr lang="en-US" sz="2000" dirty="0">
                <a:latin typeface="Cambria" panose="02040503050406030204" pitchFamily="18" charset="0"/>
                <a:ea typeface="Cambria" panose="02040503050406030204" pitchFamily="18" charset="0"/>
              </a:rPr>
              <a:t>tempo)</a:t>
            </a:r>
            <a:r>
              <a:rPr lang="el-GR" sz="2000" dirty="0">
                <a:latin typeface="Cambria" panose="02040503050406030204" pitchFamily="18" charset="0"/>
                <a:ea typeface="Cambria" panose="02040503050406030204" pitchFamily="18" charset="0"/>
              </a:rPr>
              <a:t>, ελλείψει και μετρονόμου, προσδιορίζεται από τις κυριαρχούσες φθογγικές αξίες, όπου οι μεγαλύτερες αξίες υπονοούν αργότερη ταχύτητα. Συνεπώς, οι υφολογικοί προσδιορισμοί (π.χ. </a:t>
            </a:r>
            <a:r>
              <a:rPr lang="en-US" sz="2000" dirty="0">
                <a:latin typeface="Cambria" panose="02040503050406030204" pitchFamily="18" charset="0"/>
                <a:ea typeface="Cambria" panose="02040503050406030204" pitchFamily="18" charset="0"/>
              </a:rPr>
              <a:t>Andante) </a:t>
            </a:r>
            <a:r>
              <a:rPr lang="el-GR" sz="2000" dirty="0">
                <a:latin typeface="Cambria" panose="02040503050406030204" pitchFamily="18" charset="0"/>
                <a:ea typeface="Cambria" panose="02040503050406030204" pitchFamily="18" charset="0"/>
              </a:rPr>
              <a:t>, ενισχύουν αυτές τις λεπτομέρειες της σημειογραφίας, επομένως οι απόλυτες χρονικές διάρκειες προσδιορίζονται από το πλαίσιο, παρόλο που οι σχετικές αναλογίες διατηρούνται.</a:t>
            </a:r>
          </a:p>
        </p:txBody>
      </p:sp>
    </p:spTree>
    <p:extLst>
      <p:ext uri="{BB962C8B-B14F-4D97-AF65-F5344CB8AC3E}">
        <p14:creationId xmlns:p14="http://schemas.microsoft.com/office/powerpoint/2010/main" val="225664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B9D166-4AC8-432F-99D8-184FE675087A}"/>
              </a:ext>
            </a:extLst>
          </p:cNvPr>
          <p:cNvSpPr>
            <a:spLocks noGrp="1"/>
          </p:cNvSpPr>
          <p:nvPr>
            <p:ph type="title"/>
          </p:nvPr>
        </p:nvSpPr>
        <p:spPr>
          <a:xfrm>
            <a:off x="450166" y="393896"/>
            <a:ext cx="11451101" cy="562707"/>
          </a:xfrm>
        </p:spPr>
        <p:txBody>
          <a:bodyPr>
            <a:normAutofit/>
          </a:bodyPr>
          <a:lstStyle/>
          <a:p>
            <a:pPr algn="ctr"/>
            <a:r>
              <a:rPr lang="el-GR" sz="2800" b="1" dirty="0">
                <a:latin typeface="Cambria" panose="02040503050406030204" pitchFamily="18" charset="0"/>
                <a:ea typeface="Cambria" panose="02040503050406030204" pitchFamily="18" charset="0"/>
              </a:rPr>
              <a:t>ΠΡΑΚΤΙΚΑ ΖΗΤΗΜΑΤΑ «ΑΛΛΟΙΩΣΗΣ» ΤΟΥ ΚΕΙΜΕΝΟΥ</a:t>
            </a:r>
          </a:p>
        </p:txBody>
      </p:sp>
      <p:sp>
        <p:nvSpPr>
          <p:cNvPr id="3" name="Θέση περιεχομένου 2">
            <a:extLst>
              <a:ext uri="{FF2B5EF4-FFF2-40B4-BE49-F238E27FC236}">
                <a16:creationId xmlns:a16="http://schemas.microsoft.com/office/drawing/2014/main" id="{72989CA0-182F-498F-B587-C37EAC9B200F}"/>
              </a:ext>
            </a:extLst>
          </p:cNvPr>
          <p:cNvSpPr>
            <a:spLocks noGrp="1"/>
          </p:cNvSpPr>
          <p:nvPr>
            <p:ph idx="1"/>
          </p:nvPr>
        </p:nvSpPr>
        <p:spPr>
          <a:xfrm>
            <a:off x="450165" y="956603"/>
            <a:ext cx="11451101" cy="5613009"/>
          </a:xfrm>
        </p:spPr>
        <p:txBody>
          <a:bodyPr>
            <a:normAutofit/>
          </a:bodyPr>
          <a:lstStyle/>
          <a:p>
            <a:pPr marL="0" indent="360000" algn="just">
              <a:spcBef>
                <a:spcPts val="600"/>
              </a:spcBef>
            </a:pPr>
            <a:r>
              <a:rPr lang="el-GR" sz="2000" dirty="0">
                <a:latin typeface="Cambria" panose="02040503050406030204" pitchFamily="18" charset="0"/>
                <a:ea typeface="Cambria" panose="02040503050406030204" pitchFamily="18" charset="0"/>
              </a:rPr>
              <a:t>Προσθήκη, απλοποίηση ή απαλοιφή μιας εσωτερικής φωνής</a:t>
            </a:r>
          </a:p>
          <a:p>
            <a:pPr marL="0" indent="360000" algn="just">
              <a:spcBef>
                <a:spcPts val="600"/>
              </a:spcBef>
            </a:pPr>
            <a:r>
              <a:rPr lang="el-GR" sz="2000" dirty="0">
                <a:latin typeface="Cambria" panose="02040503050406030204" pitchFamily="18" charset="0"/>
                <a:ea typeface="Cambria" panose="02040503050406030204" pitchFamily="18" charset="0"/>
              </a:rPr>
              <a:t>Επεξεργασία/στολισμός μιας </a:t>
            </a:r>
            <a:r>
              <a:rPr lang="el-GR" sz="2000" dirty="0" err="1">
                <a:latin typeface="Cambria" panose="02040503050406030204" pitchFamily="18" charset="0"/>
                <a:ea typeface="Cambria" panose="02040503050406030204" pitchFamily="18" charset="0"/>
              </a:rPr>
              <a:t>σολιστικής</a:t>
            </a:r>
            <a:r>
              <a:rPr lang="el-GR" sz="2000" dirty="0">
                <a:latin typeface="Cambria" panose="02040503050406030204" pitchFamily="18" charset="0"/>
                <a:ea typeface="Cambria" panose="02040503050406030204" pitchFamily="18" charset="0"/>
              </a:rPr>
              <a:t> φωνής</a:t>
            </a:r>
          </a:p>
          <a:p>
            <a:pPr marL="0" indent="360000" algn="just">
              <a:spcBef>
                <a:spcPts val="600"/>
              </a:spcBef>
            </a:pPr>
            <a:r>
              <a:rPr lang="el-GR" sz="2000" dirty="0">
                <a:latin typeface="Cambria" panose="02040503050406030204" pitchFamily="18" charset="0"/>
                <a:ea typeface="Cambria" panose="02040503050406030204" pitchFamily="18" charset="0"/>
              </a:rPr>
              <a:t>Διαγραφή, προσθήκη, επανάληψη ή αντικατάσταση ενός μέρους (κίνησης)</a:t>
            </a:r>
          </a:p>
          <a:p>
            <a:pPr marL="0" indent="360000" algn="just">
              <a:spcBef>
                <a:spcPts val="600"/>
              </a:spcBef>
            </a:pPr>
            <a:r>
              <a:rPr lang="el-GR" sz="2000" dirty="0">
                <a:latin typeface="Cambria" panose="02040503050406030204" pitchFamily="18" charset="0"/>
                <a:ea typeface="Cambria" panose="02040503050406030204" pitchFamily="18" charset="0"/>
              </a:rPr>
              <a:t>Μεταγραφή σε πιο άνετη τονικότητα</a:t>
            </a:r>
          </a:p>
          <a:p>
            <a:pPr marL="0" indent="360000" algn="just">
              <a:spcBef>
                <a:spcPts val="600"/>
              </a:spcBef>
            </a:pPr>
            <a:r>
              <a:rPr lang="el-GR" sz="2000" dirty="0">
                <a:latin typeface="Cambria" panose="02040503050406030204" pitchFamily="18" charset="0"/>
                <a:ea typeface="Cambria" panose="02040503050406030204" pitchFamily="18" charset="0"/>
              </a:rPr>
              <a:t>Αντικατάσταση οργάνων από άλλα που είναι διαθέσιμα κλπ.</a:t>
            </a:r>
          </a:p>
          <a:p>
            <a:pPr marL="0" indent="0" algn="just">
              <a:spcBef>
                <a:spcPts val="600"/>
              </a:spcBef>
              <a:buNone/>
            </a:pPr>
            <a:endParaRPr lang="el-GR" sz="2000" dirty="0">
              <a:latin typeface="Cambria" panose="02040503050406030204" pitchFamily="18" charset="0"/>
              <a:ea typeface="Cambria" panose="02040503050406030204" pitchFamily="18" charset="0"/>
            </a:endParaRPr>
          </a:p>
          <a:p>
            <a:pPr marL="0" indent="0" algn="just">
              <a:spcBef>
                <a:spcPts val="600"/>
              </a:spcBef>
              <a:buNone/>
            </a:pPr>
            <a:r>
              <a:rPr lang="el-GR" sz="2000" dirty="0">
                <a:latin typeface="Cambria" panose="02040503050406030204" pitchFamily="18" charset="0"/>
                <a:ea typeface="Cambria" panose="02040503050406030204" pitchFamily="18" charset="0"/>
              </a:rPr>
              <a:t>Όλα τα παραπάνω απορρέουν από την αιτία δημιουργίας μιας έκδοσης, η οποία στις περισσότερες περιπτώσεις είναι να διευκολύνει την εκτέλεση.</a:t>
            </a:r>
          </a:p>
          <a:p>
            <a:pPr marL="0" indent="0" algn="just">
              <a:spcBef>
                <a:spcPts val="600"/>
              </a:spcBef>
              <a:buNone/>
            </a:pPr>
            <a:r>
              <a:rPr lang="el-GR" sz="2000" dirty="0">
                <a:latin typeface="Cambria" panose="02040503050406030204" pitchFamily="18" charset="0"/>
                <a:ea typeface="Cambria" panose="02040503050406030204" pitchFamily="18" charset="0"/>
              </a:rPr>
              <a:t>Οι περισσότεροι γραφείς είναι ταυτόχρονα και μουσικοί εκτελεστές και όταν συναντούν κάτι ασυνήθιστο έχουν την τάση να το «διορθώνουν» με κάτι στιλιστικά πιο αναγνωρίσιμο.</a:t>
            </a:r>
          </a:p>
          <a:p>
            <a:pPr marL="0" indent="0" algn="just">
              <a:spcBef>
                <a:spcPts val="600"/>
              </a:spcBef>
              <a:buNone/>
            </a:pPr>
            <a:r>
              <a:rPr lang="el-GR" sz="2000" dirty="0">
                <a:latin typeface="Cambria" panose="02040503050406030204" pitchFamily="18" charset="0"/>
                <a:ea typeface="Cambria" panose="02040503050406030204" pitchFamily="18" charset="0"/>
              </a:rPr>
              <a:t>Πολλοί επίσης διορθώνουν χωρίς να το συνειδητοποιούν, λόγω της γνώσης του έργου που ήδη έχουν.</a:t>
            </a:r>
          </a:p>
          <a:p>
            <a:pPr marL="0" indent="0" algn="just">
              <a:spcBef>
                <a:spcPts val="600"/>
              </a:spcBef>
              <a:buNone/>
            </a:pPr>
            <a:endParaRPr lang="el-G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69197346"/>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1848</TotalTime>
  <Words>6039</Words>
  <Application>Microsoft Office PowerPoint</Application>
  <PresentationFormat>Ευρεία οθόνη</PresentationFormat>
  <Paragraphs>239</Paragraphs>
  <Slides>33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33</vt:i4>
      </vt:variant>
    </vt:vector>
  </HeadingPairs>
  <TitlesOfParts>
    <vt:vector size="40" baseType="lpstr">
      <vt:lpstr>Arial</vt:lpstr>
      <vt:lpstr>Calibri</vt:lpstr>
      <vt:lpstr>Cambria</vt:lpstr>
      <vt:lpstr>Century Gothic</vt:lpstr>
      <vt:lpstr>Wingdings 2</vt:lpstr>
      <vt:lpstr>Wingdings 3</vt:lpstr>
      <vt:lpstr>Θρόισμα</vt:lpstr>
      <vt:lpstr>ΠΑΝΕΠΙΣΤΗΜΙΟ ΜΑΚΕΔΟΝΙΑΣ ΤΜΗΜΑ ΜΟΥΣΙΚΗΣ ΕΠΙΣΤΗΜΗΣ ΚΑΙ ΤΕΧΝΗΣ ΚΑΤΕΥΘΥΝΣΗ ΕΥΡΩΠΑΪΚΗΣ ΜΟΥΣΙΚΗΣ ΠΜΣ «Επιστήμες και τέχνες της μουσικής»  ΠΡΩΤΟΓΕΝΕΙΣ ΠΗΓΕΣ, ΕΡΜΗΝΕΥΤΙΚΗ ΠΡΑΚΤΙΚΗ ΚΑΙ ΚΡΙΤΙΚΕΣ ΕΚΔΟΣΕΙΣ ΙΙ  ΕΒΔΟΜΑΔΑ 1 Παρουσίαση Διδάσκων: Κωστής Χασιώτης, Kαθηγητής  </vt:lpstr>
      <vt:lpstr>Παρουσίαση του PowerPoint</vt:lpstr>
      <vt:lpstr>Παρουσίαση του PowerPoint</vt:lpstr>
      <vt:lpstr>Τι σημαίνει «λάθος»;</vt:lpstr>
      <vt:lpstr>Παρουσίαση του PowerPoint</vt:lpstr>
      <vt:lpstr>Παρουσίαση του PowerPoint</vt:lpstr>
      <vt:lpstr>Επιμέλεια και στιλ</vt:lpstr>
      <vt:lpstr>Με ποιον τρόπο επικοινωνεί η μουσική σημειογραφία;</vt:lpstr>
      <vt:lpstr>ΠΡΑΚΤΙΚΑ ΖΗΤΗΜΑΤΑ «ΑΛΛΟΙΩΣΗΣ» ΤΟΥ ΚΕΙΜΕΝΟΥ</vt:lpstr>
      <vt:lpstr>Παρουσίαση του PowerPoint</vt:lpstr>
      <vt:lpstr>Παρουσίαση του PowerPoint</vt:lpstr>
      <vt:lpstr>Παρουσίαση του PowerPoint</vt:lpstr>
      <vt:lpstr>ΚΑΤΗΓΟΡΙΕΣ ΠΗΓΩΝ </vt:lpstr>
      <vt:lpstr>ΟΡΙΣΜΟΙ</vt:lpstr>
      <vt:lpstr>ΟΡΙΣΜΟΙ (συνέχεια):</vt:lpstr>
      <vt:lpstr>Παρουσίαση του PowerPoint</vt:lpstr>
      <vt:lpstr>  </vt:lpstr>
      <vt:lpstr>Παρουσίαση του PowerPoint</vt:lpstr>
      <vt:lpstr>Παράδειγμα έκδοσης παλιάς μουσικής (William Byrd: Fantasia [à 6 no. 3]</vt:lpstr>
      <vt:lpstr>Παρουσίαση του PowerPoint</vt:lpstr>
      <vt:lpstr>Παρουσίαση του PowerPoint</vt:lpstr>
      <vt:lpstr>Κριτικές Εκδόσεις </vt:lpstr>
      <vt:lpstr>ΒΑΣΙΚΕΣ ΑΡΧΕΣ ΚΡΙΤΙΚΩΝ ΕΚΔΟΣΕΩΝ</vt:lpstr>
      <vt:lpstr>Παρουσίαση του PowerPoint</vt:lpstr>
      <vt:lpstr>Παρουσίαση του PowerPoint</vt:lpstr>
      <vt:lpstr>Stemmatic filiation diagrams Γενεαλογικά διαγράμματα</vt:lpstr>
      <vt:lpstr>ΕΙΔΗ ΛΑΘΩΝ</vt:lpstr>
      <vt:lpstr>Μερικές ειδικές περιπτώσεις</vt:lpstr>
      <vt:lpstr>Παρουσίαση του PowerPoint</vt:lpstr>
      <vt:lpstr>ΔΙΑΡΘΡΩΣΗ ΤΗΣ ΕΚΔΟΣΗΣ</vt:lpstr>
      <vt:lpstr>Σημειώσεις παρεμβάσεων στο κείμενο </vt:lpstr>
      <vt:lpstr>Υπομνήματα, παραρτήματα (critical apparatus/report)</vt:lpstr>
      <vt:lpstr>Κριτικός Σχολιασμός (critical commentary)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ΠΑΝΕΠΙΣΤΗΜΙΟ ΜΑΚΕΔΟΝΙΑΣ ΤΜΗΜΑ ΜΟΥΣΙΚΗΣ ΕΠΙΣΤΗΜΗΣ ΚΑΙ ΤΕΧΝΗΣ ΚΑΤΕΥΘΥΝΣΗ ΕΥΡΩΠΑΪΚΗΣ ΜΟΥΣΙΚΗΣ ΠΜΣ «Επιστήμες και τέχνες της μουσικής»  ΠΡΩΤΟΓΕΝΕΙΣ ΠΗΓΕΣ, ΕΡΜΗΝΕΥΤΙΚΗ ΠΡΑΚΤΙΚΗ  ΚΑΙ ΚΡΙΤΙΚΕΣ ΕΚΔΟΣΕΙΣ Ι-ΙΙ  ΕΒΔΟΜΑΔΑ 5 Παρουσίαση 5   Διδάσκων: Κωστής Χασιώτης, Kαθηγητής  ΘΕΜΑ:  «Κριτικές, αυθεντικές και εκτελεστικές εκδόσεις  και η σχέση τους με τη διδασκαλία/εκτέλεση»  </dc:title>
  <dc:creator>Kostis Hassiotis</dc:creator>
  <cp:lastModifiedBy>Kostis Hassiotis</cp:lastModifiedBy>
  <cp:revision>18</cp:revision>
  <dcterms:created xsi:type="dcterms:W3CDTF">2022-03-01T15:21:49Z</dcterms:created>
  <dcterms:modified xsi:type="dcterms:W3CDTF">2022-10-06T07:17:14Z</dcterms:modified>
</cp:coreProperties>
</file>