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803" r:id="rId3"/>
    <p:sldId id="274" r:id="rId4"/>
    <p:sldId id="798" r:id="rId5"/>
    <p:sldId id="805" r:id="rId6"/>
    <p:sldId id="808" r:id="rId7"/>
    <p:sldId id="804" r:id="rId8"/>
    <p:sldId id="807" r:id="rId9"/>
    <p:sldId id="277" r:id="rId10"/>
    <p:sldId id="295" r:id="rId11"/>
    <p:sldId id="298" r:id="rId12"/>
    <p:sldId id="297" r:id="rId13"/>
    <p:sldId id="275" r:id="rId14"/>
    <p:sldId id="797" r:id="rId15"/>
    <p:sldId id="294" r:id="rId16"/>
    <p:sldId id="296" r:id="rId17"/>
    <p:sldId id="312" r:id="rId18"/>
    <p:sldId id="278" r:id="rId19"/>
    <p:sldId id="279" r:id="rId20"/>
    <p:sldId id="293" r:id="rId21"/>
    <p:sldId id="282" r:id="rId22"/>
    <p:sldId id="283" r:id="rId23"/>
    <p:sldId id="289" r:id="rId24"/>
    <p:sldId id="290" r:id="rId25"/>
    <p:sldId id="291" r:id="rId26"/>
    <p:sldId id="292" r:id="rId27"/>
    <p:sldId id="799" r:id="rId28"/>
    <p:sldId id="80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3"/>
    <p:restoredTop sz="94671"/>
  </p:normalViewPr>
  <p:slideViewPr>
    <p:cSldViewPr snapToGrid="0" snapToObjects="1">
      <p:cViewPr varScale="1">
        <p:scale>
          <a:sx n="119" d="100"/>
          <a:sy n="119" d="100"/>
        </p:scale>
        <p:origin x="2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734E11-39C8-E647-9D1C-57A6862B3207}" type="datetimeFigureOut">
              <a:rPr lang="el-GR" smtClean="0"/>
              <a:t>3/3/2023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35E1F9-2765-A64B-8CB3-398204052B3D}" type="slidenum">
              <a:rPr lang="el-GR" smtClean="0"/>
              <a:t>‹#›</a:t>
            </a:fld>
            <a:endParaRPr lang="el-GR"/>
          </a:p>
        </p:txBody>
      </p:sp>
    </p:spTree>
    <p:extLst>
      <p:ext uri="{BB962C8B-B14F-4D97-AF65-F5344CB8AC3E}">
        <p14:creationId xmlns:p14="http://schemas.microsoft.com/office/powerpoint/2010/main" val="51726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4B053E7-FA01-2149-8776-75E273BF3FDE}" type="datetimeFigureOut">
              <a:rPr lang="en-US" smtClean="0"/>
              <a:t>3/3/2023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7F82340-1B27-264D-AF25-1D88C7E621A4}" type="slidenum">
              <a:rPr lang="en-US" smtClean="0"/>
              <a:t>‹#›</a:t>
            </a:fld>
            <a:endParaRPr lang="en-US"/>
          </a:p>
        </p:txBody>
      </p:sp>
    </p:spTree>
    <p:extLst>
      <p:ext uri="{BB962C8B-B14F-4D97-AF65-F5344CB8AC3E}">
        <p14:creationId xmlns:p14="http://schemas.microsoft.com/office/powerpoint/2010/main" val="42555586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053E7-FA01-2149-8776-75E273BF3FDE}"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39629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053E7-FA01-2149-8776-75E273BF3FDE}"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865522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B053E7-FA01-2149-8776-75E273BF3FDE}"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118694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4B053E7-FA01-2149-8776-75E273BF3FDE}" type="datetimeFigureOut">
              <a:rPr lang="en-US" smtClean="0"/>
              <a:t>3/3/2023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41028557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B053E7-FA01-2149-8776-75E273BF3FDE}"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1254456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B053E7-FA01-2149-8776-75E273BF3FDE}"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216721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053E7-FA01-2149-8776-75E273BF3FDE}"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61415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053E7-FA01-2149-8776-75E273BF3FDE}"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82340-1B27-264D-AF25-1D88C7E621A4}" type="slidenum">
              <a:rPr lang="en-US" smtClean="0"/>
              <a:t>‹#›</a:t>
            </a:fld>
            <a:endParaRPr lang="en-US"/>
          </a:p>
        </p:txBody>
      </p:sp>
    </p:spTree>
    <p:extLst>
      <p:ext uri="{BB962C8B-B14F-4D97-AF65-F5344CB8AC3E}">
        <p14:creationId xmlns:p14="http://schemas.microsoft.com/office/powerpoint/2010/main" val="4850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4B053E7-FA01-2149-8776-75E273BF3FDE}" type="datetimeFigureOut">
              <a:rPr lang="en-US" smtClean="0"/>
              <a:t>3/3/2023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7F82340-1B27-264D-AF25-1D88C7E621A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653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4B053E7-FA01-2149-8776-75E273BF3FDE}" type="datetimeFigureOut">
              <a:rPr lang="en-US" smtClean="0"/>
              <a:t>3/3/2023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7F82340-1B27-264D-AF25-1D88C7E621A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225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4B053E7-FA01-2149-8776-75E273BF3FDE}" type="datetimeFigureOut">
              <a:rPr lang="en-US" smtClean="0"/>
              <a:t>3/3/2023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7F82340-1B27-264D-AF25-1D88C7E621A4}" type="slidenum">
              <a:rPr lang="en-US" smtClean="0"/>
              <a:t>‹#›</a:t>
            </a:fld>
            <a:endParaRPr lang="en-US"/>
          </a:p>
        </p:txBody>
      </p:sp>
    </p:spTree>
    <p:extLst>
      <p:ext uri="{BB962C8B-B14F-4D97-AF65-F5344CB8AC3E}">
        <p14:creationId xmlns:p14="http://schemas.microsoft.com/office/powerpoint/2010/main" val="1183971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snl7eC8LDL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file:////var/folders/37/hc3xp5451110r1wpck_r16zr0000gn/T/com.microsoft.Word/WebArchiveCopyPasteTempFiles/the-war-for-talent-mckinsey-5-638.jpg%3fcb=1401796015"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file:////var/folders/37/hc3xp5451110r1wpck_r16zr0000gn/T/com.microsoft.Word/WebArchiveCopyPasteTempFiles/the-war-for-talent-mckinsey-6-638.jpg%3fcb=1401796015"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fLJsdqxnZb0&amp;list=PLDA5h8cwczP963Ul3cNvQoMNMEebWTCP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2595-126A-754C-B794-32A200869134}"/>
              </a:ext>
            </a:extLst>
          </p:cNvPr>
          <p:cNvSpPr>
            <a:spLocks noGrp="1"/>
          </p:cNvSpPr>
          <p:nvPr>
            <p:ph type="title"/>
          </p:nvPr>
        </p:nvSpPr>
        <p:spPr/>
        <p:txBody>
          <a:bodyPr/>
          <a:lstStyle/>
          <a:p>
            <a:pPr algn="ctr"/>
            <a:r>
              <a:rPr lang="el-GR" sz="4000" b="1" dirty="0"/>
              <a:t>Απόκτηση και διοίκηση ταλέντων</a:t>
            </a:r>
            <a:endParaRPr lang="en-US" sz="4000" b="1" dirty="0"/>
          </a:p>
        </p:txBody>
      </p:sp>
      <p:sp>
        <p:nvSpPr>
          <p:cNvPr id="3" name="Subtitle 2">
            <a:extLst>
              <a:ext uri="{FF2B5EF4-FFF2-40B4-BE49-F238E27FC236}">
                <a16:creationId xmlns:a16="http://schemas.microsoft.com/office/drawing/2014/main" id="{2712869B-1AF7-3A43-A080-5B52D96FDE8B}"/>
              </a:ext>
            </a:extLst>
          </p:cNvPr>
          <p:cNvSpPr>
            <a:spLocks noGrp="1"/>
          </p:cNvSpPr>
          <p:nvPr>
            <p:ph idx="1"/>
          </p:nvPr>
        </p:nvSpPr>
        <p:spPr>
          <a:xfrm>
            <a:off x="749643" y="2399682"/>
            <a:ext cx="10058400" cy="3931920"/>
          </a:xfrm>
        </p:spPr>
        <p:txBody>
          <a:bodyPr>
            <a:noAutofit/>
          </a:bodyPr>
          <a:lstStyle/>
          <a:p>
            <a:pPr marL="0" indent="0">
              <a:buNone/>
            </a:pPr>
            <a:r>
              <a:rPr lang="el-GR" sz="2400" dirty="0"/>
              <a:t>Διδάσκων: Παναγιώτης Γκορέζης, Επ. Καθηγητής Τμήμα Οικονομικών Επιστημών, ΑΠΘ</a:t>
            </a:r>
            <a:endParaRPr lang="en-US" sz="2400" dirty="0"/>
          </a:p>
          <a:p>
            <a:pPr marL="0" indent="0">
              <a:buNone/>
            </a:pPr>
            <a:r>
              <a:rPr lang="en-US" sz="2400" dirty="0"/>
              <a:t>Mail: gkorezis@econ.auth.gr</a:t>
            </a:r>
          </a:p>
        </p:txBody>
      </p:sp>
    </p:spTree>
    <p:extLst>
      <p:ext uri="{BB962C8B-B14F-4D97-AF65-F5344CB8AC3E}">
        <p14:creationId xmlns:p14="http://schemas.microsoft.com/office/powerpoint/2010/main" val="3539435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B4BF7-4649-964B-9666-BFE559274427}"/>
              </a:ext>
            </a:extLst>
          </p:cNvPr>
          <p:cNvSpPr>
            <a:spLocks noGrp="1"/>
          </p:cNvSpPr>
          <p:nvPr>
            <p:ph type="title"/>
          </p:nvPr>
        </p:nvSpPr>
        <p:spPr/>
        <p:txBody>
          <a:bodyPr/>
          <a:lstStyle/>
          <a:p>
            <a:r>
              <a:rPr lang="el-GR" dirty="0"/>
              <a:t>Το ταλέντο στον χώρο εργασίας</a:t>
            </a:r>
            <a:endParaRPr lang="en-US" dirty="0"/>
          </a:p>
        </p:txBody>
      </p:sp>
      <p:sp>
        <p:nvSpPr>
          <p:cNvPr id="3" name="Content Placeholder 2">
            <a:extLst>
              <a:ext uri="{FF2B5EF4-FFF2-40B4-BE49-F238E27FC236}">
                <a16:creationId xmlns:a16="http://schemas.microsoft.com/office/drawing/2014/main" id="{CA36EC1F-F892-8946-B116-EB1B2D12DDA2}"/>
              </a:ext>
            </a:extLst>
          </p:cNvPr>
          <p:cNvSpPr>
            <a:spLocks noGrp="1"/>
          </p:cNvSpPr>
          <p:nvPr>
            <p:ph idx="1"/>
          </p:nvPr>
        </p:nvSpPr>
        <p:spPr>
          <a:xfrm>
            <a:off x="914405" y="2103120"/>
            <a:ext cx="11125200" cy="3931920"/>
          </a:xfrm>
        </p:spPr>
        <p:txBody>
          <a:bodyPr>
            <a:noAutofit/>
          </a:bodyPr>
          <a:lstStyle/>
          <a:p>
            <a:pPr marL="0" indent="0" algn="ctr">
              <a:buNone/>
            </a:pPr>
            <a:endParaRPr lang="el-GR" sz="2800" dirty="0"/>
          </a:p>
          <a:p>
            <a:pPr marL="0" indent="0" algn="ctr">
              <a:buNone/>
            </a:pPr>
            <a:r>
              <a:rPr lang="el-GR" sz="2800" dirty="0"/>
              <a:t>Δεν υπάρχει σωστή ή λάθος προσέγγιση</a:t>
            </a:r>
          </a:p>
          <a:p>
            <a:pPr marL="0" indent="0" algn="ctr">
              <a:buNone/>
            </a:pPr>
            <a:endParaRPr lang="el-GR" sz="2800" dirty="0"/>
          </a:p>
          <a:p>
            <a:pPr marL="0" indent="0" algn="ctr">
              <a:buNone/>
            </a:pPr>
            <a:r>
              <a:rPr lang="el-GR" sz="2800" dirty="0">
                <a:solidFill>
                  <a:srgbClr val="FF0000"/>
                </a:solidFill>
              </a:rPr>
              <a:t>ΌΜΩΣ</a:t>
            </a:r>
            <a:r>
              <a:rPr lang="el-GR" sz="2800" dirty="0"/>
              <a:t> </a:t>
            </a:r>
          </a:p>
          <a:p>
            <a:pPr marL="0" indent="0" algn="ctr">
              <a:buNone/>
            </a:pPr>
            <a:endParaRPr lang="el-GR" sz="2800" dirty="0"/>
          </a:p>
          <a:p>
            <a:pPr marL="0" indent="0" algn="ctr">
              <a:buNone/>
            </a:pPr>
            <a:r>
              <a:rPr lang="el-GR" sz="2800" dirty="0"/>
              <a:t>η προσέγγιση είναι κομβική κατά τη διαμόρφωση της στρατηγικής</a:t>
            </a:r>
            <a:endParaRPr lang="en-US" sz="2800" dirty="0"/>
          </a:p>
        </p:txBody>
      </p:sp>
    </p:spTree>
    <p:extLst>
      <p:ext uri="{BB962C8B-B14F-4D97-AF65-F5344CB8AC3E}">
        <p14:creationId xmlns:p14="http://schemas.microsoft.com/office/powerpoint/2010/main" val="3210750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ABF44-C88C-6646-AF33-AB3333F54A97}"/>
              </a:ext>
            </a:extLst>
          </p:cNvPr>
          <p:cNvSpPr>
            <a:spLocks noGrp="1"/>
          </p:cNvSpPr>
          <p:nvPr>
            <p:ph type="title"/>
          </p:nvPr>
        </p:nvSpPr>
        <p:spPr>
          <a:xfrm>
            <a:off x="1095375" y="2485681"/>
            <a:ext cx="10058400" cy="1371600"/>
          </a:xfrm>
        </p:spPr>
        <p:txBody>
          <a:bodyPr>
            <a:normAutofit fontScale="90000"/>
          </a:bodyPr>
          <a:lstStyle/>
          <a:p>
            <a:pPr algn="ctr"/>
            <a:r>
              <a:rPr lang="en-US" dirty="0"/>
              <a:t>The war for talent</a:t>
            </a:r>
            <a:br>
              <a:rPr lang="en-US" dirty="0"/>
            </a:br>
            <a:br>
              <a:rPr lang="en-US" dirty="0"/>
            </a:br>
            <a:r>
              <a:rPr lang="en-US" dirty="0"/>
              <a:t>vs </a:t>
            </a:r>
            <a:br>
              <a:rPr lang="en-US" dirty="0"/>
            </a:br>
            <a:br>
              <a:rPr lang="en-US" dirty="0"/>
            </a:br>
            <a:br>
              <a:rPr lang="en-US" dirty="0"/>
            </a:br>
            <a:r>
              <a:rPr lang="en-US" dirty="0"/>
              <a:t>Fighting the war for talent</a:t>
            </a:r>
          </a:p>
        </p:txBody>
      </p:sp>
    </p:spTree>
    <p:extLst>
      <p:ext uri="{BB962C8B-B14F-4D97-AF65-F5344CB8AC3E}">
        <p14:creationId xmlns:p14="http://schemas.microsoft.com/office/powerpoint/2010/main" val="1865426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EB841-185E-5045-A3F6-33A107574B7B}"/>
              </a:ext>
            </a:extLst>
          </p:cNvPr>
          <p:cNvSpPr>
            <a:spLocks noGrp="1"/>
          </p:cNvSpPr>
          <p:nvPr>
            <p:ph type="title"/>
          </p:nvPr>
        </p:nvSpPr>
        <p:spPr/>
        <p:txBody>
          <a:bodyPr>
            <a:normAutofit fontScale="90000"/>
          </a:bodyPr>
          <a:lstStyle/>
          <a:p>
            <a:r>
              <a:rPr lang="el-GR" dirty="0"/>
              <a:t>Τι λ</a:t>
            </a:r>
            <a:r>
              <a:rPr lang="en-US" dirty="0" err="1"/>
              <a:t>έ</a:t>
            </a:r>
            <a:r>
              <a:rPr lang="el-GR" dirty="0" err="1"/>
              <a:t>νε</a:t>
            </a:r>
            <a:r>
              <a:rPr lang="el-GR" dirty="0"/>
              <a:t> οι </a:t>
            </a:r>
            <a:r>
              <a:rPr lang="en-US" dirty="0"/>
              <a:t>CEOs…</a:t>
            </a:r>
            <a:br>
              <a:rPr lang="en-US" dirty="0"/>
            </a:br>
            <a:endParaRPr lang="en-US" dirty="0"/>
          </a:p>
        </p:txBody>
      </p:sp>
      <p:sp>
        <p:nvSpPr>
          <p:cNvPr id="3" name="Content Placeholder 2">
            <a:extLst>
              <a:ext uri="{FF2B5EF4-FFF2-40B4-BE49-F238E27FC236}">
                <a16:creationId xmlns:a16="http://schemas.microsoft.com/office/drawing/2014/main" id="{314FF243-1D78-7147-90A1-954C13083EAC}"/>
              </a:ext>
            </a:extLst>
          </p:cNvPr>
          <p:cNvSpPr>
            <a:spLocks noGrp="1"/>
          </p:cNvSpPr>
          <p:nvPr>
            <p:ph idx="1"/>
          </p:nvPr>
        </p:nvSpPr>
        <p:spPr>
          <a:xfrm>
            <a:off x="815546" y="1820562"/>
            <a:ext cx="10606216" cy="4214478"/>
          </a:xfrm>
        </p:spPr>
        <p:txBody>
          <a:bodyPr>
            <a:normAutofit/>
          </a:bodyPr>
          <a:lstStyle/>
          <a:p>
            <a:r>
              <a:rPr lang="el-GR" sz="3200" dirty="0"/>
              <a:t>Η 18</a:t>
            </a:r>
            <a:r>
              <a:rPr lang="el-GR" sz="3200" baseline="30000" dirty="0"/>
              <a:t>η</a:t>
            </a:r>
            <a:r>
              <a:rPr lang="el-GR" sz="3200" dirty="0"/>
              <a:t> ετήσια έκθεση των</a:t>
            </a:r>
            <a:r>
              <a:rPr lang="en-US" sz="3200" dirty="0"/>
              <a:t> CEO </a:t>
            </a:r>
            <a:r>
              <a:rPr lang="el-GR" sz="3200" dirty="0"/>
              <a:t>της </a:t>
            </a:r>
            <a:r>
              <a:rPr lang="en-US" sz="3200" dirty="0"/>
              <a:t>PwC</a:t>
            </a:r>
            <a:r>
              <a:rPr lang="el-GR" sz="3200" dirty="0"/>
              <a:t> έδειξε ότι το </a:t>
            </a:r>
            <a:r>
              <a:rPr lang="en-US" sz="3200" dirty="0"/>
              <a:t>61% </a:t>
            </a:r>
            <a:r>
              <a:rPr lang="el-GR" sz="3200" dirty="0"/>
              <a:t>αυτών θεώρησε τη διατήρηση των δεξιοτήτων και του ταλέντου ως </a:t>
            </a:r>
            <a:r>
              <a:rPr lang="el-GR" sz="3200" b="1" dirty="0"/>
              <a:t>κομβική πρόκληση </a:t>
            </a:r>
            <a:r>
              <a:rPr lang="el-GR" sz="3200" dirty="0"/>
              <a:t>για την επόμενη 5ετία</a:t>
            </a:r>
          </a:p>
          <a:p>
            <a:r>
              <a:rPr lang="el-GR" sz="3200" dirty="0"/>
              <a:t>Επιπλέον η ικανότητα ενός οργανισμού να αποκτά και να διοικεί το ταλέντο αποτελεσματικά καταγράφηκε ως η δεύτερη πιο σημαντική </a:t>
            </a:r>
            <a:r>
              <a:rPr lang="el-GR" sz="3200" b="1" dirty="0"/>
              <a:t>θεμελιώδης ικανότητα</a:t>
            </a:r>
            <a:endParaRPr lang="en-US" sz="3200" b="1" dirty="0"/>
          </a:p>
          <a:p>
            <a:endParaRPr lang="en-US" sz="3000" dirty="0"/>
          </a:p>
          <a:p>
            <a:endParaRPr lang="en-US" sz="3000" dirty="0"/>
          </a:p>
        </p:txBody>
      </p:sp>
    </p:spTree>
    <p:extLst>
      <p:ext uri="{BB962C8B-B14F-4D97-AF65-F5344CB8AC3E}">
        <p14:creationId xmlns:p14="http://schemas.microsoft.com/office/powerpoint/2010/main" val="95877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1D752-F01B-7042-AF5A-2CB34CB4E3BB}"/>
              </a:ext>
            </a:extLst>
          </p:cNvPr>
          <p:cNvSpPr>
            <a:spLocks noGrp="1"/>
          </p:cNvSpPr>
          <p:nvPr>
            <p:ph type="title"/>
          </p:nvPr>
        </p:nvSpPr>
        <p:spPr/>
        <p:txBody>
          <a:bodyPr/>
          <a:lstStyle/>
          <a:p>
            <a:r>
              <a:rPr lang="el-GR" dirty="0"/>
              <a:t>Τί είναι η διοίκηση ταλέντου;</a:t>
            </a:r>
            <a:endParaRPr lang="en-US" dirty="0"/>
          </a:p>
        </p:txBody>
      </p:sp>
      <p:sp>
        <p:nvSpPr>
          <p:cNvPr id="3" name="Content Placeholder 2">
            <a:extLst>
              <a:ext uri="{FF2B5EF4-FFF2-40B4-BE49-F238E27FC236}">
                <a16:creationId xmlns:a16="http://schemas.microsoft.com/office/drawing/2014/main" id="{F1D1C5C2-56AA-D34A-8547-526868F74D6D}"/>
              </a:ext>
            </a:extLst>
          </p:cNvPr>
          <p:cNvSpPr>
            <a:spLocks noGrp="1"/>
          </p:cNvSpPr>
          <p:nvPr>
            <p:ph idx="1"/>
          </p:nvPr>
        </p:nvSpPr>
        <p:spPr/>
        <p:txBody>
          <a:bodyPr>
            <a:normAutofit/>
          </a:bodyPr>
          <a:lstStyle/>
          <a:p>
            <a:r>
              <a:rPr lang="en-US" sz="2800" dirty="0">
                <a:hlinkClick r:id="rId2"/>
              </a:rPr>
              <a:t>https://www.youtube.com/watch?v=snl7eC8LDLk</a:t>
            </a:r>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226946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9ECDF-2517-FD41-80AD-DCBDDF92405F}"/>
              </a:ext>
            </a:extLst>
          </p:cNvPr>
          <p:cNvSpPr>
            <a:spLocks noGrp="1"/>
          </p:cNvSpPr>
          <p:nvPr>
            <p:ph type="title"/>
          </p:nvPr>
        </p:nvSpPr>
        <p:spPr/>
        <p:txBody>
          <a:bodyPr/>
          <a:lstStyle/>
          <a:p>
            <a:r>
              <a:rPr lang="el-GR" dirty="0"/>
              <a:t>Διοίκηση ταλέντου</a:t>
            </a:r>
            <a:endParaRPr lang="en-US" dirty="0"/>
          </a:p>
        </p:txBody>
      </p:sp>
      <p:sp>
        <p:nvSpPr>
          <p:cNvPr id="3" name="Content Placeholder 2">
            <a:extLst>
              <a:ext uri="{FF2B5EF4-FFF2-40B4-BE49-F238E27FC236}">
                <a16:creationId xmlns:a16="http://schemas.microsoft.com/office/drawing/2014/main" id="{087B119C-C8DC-2C46-B0EB-C4B80F12239A}"/>
              </a:ext>
            </a:extLst>
          </p:cNvPr>
          <p:cNvSpPr>
            <a:spLocks noGrp="1"/>
          </p:cNvSpPr>
          <p:nvPr>
            <p:ph idx="1"/>
          </p:nvPr>
        </p:nvSpPr>
        <p:spPr/>
        <p:txBody>
          <a:bodyPr>
            <a:noAutofit/>
          </a:bodyPr>
          <a:lstStyle/>
          <a:p>
            <a:r>
              <a:rPr lang="en-US" sz="2800" dirty="0" err="1"/>
              <a:t>Έ</a:t>
            </a:r>
            <a:r>
              <a:rPr lang="el-GR" sz="2800" dirty="0"/>
              <a:t>να σύνολο ολοκληρωμένων διαδικασιών ανθρωπίνων πόρων, σχεδιασμένες να προσελκύουν, αναπτύσσουν, παρακινούν και διατηρούν παραγωγικούς και αφοσιωμένους εργαζόμενους</a:t>
            </a:r>
          </a:p>
          <a:p>
            <a:endParaRPr lang="el-GR" sz="2800" dirty="0"/>
          </a:p>
          <a:p>
            <a:r>
              <a:rPr lang="el-GR" sz="2800" dirty="0"/>
              <a:t>Ένα μακροπρόθεσμο πρόγραμμα δράσεων, για το σύνολο ενός οργανισμού, που συνδέει τον ανθρώπινο παράγοντα με τα μακροπρόθεσμα στρατηγικά σχέδια ενός οργανισμού</a:t>
            </a:r>
          </a:p>
          <a:p>
            <a:endParaRPr lang="en-US" sz="2800" dirty="0"/>
          </a:p>
        </p:txBody>
      </p:sp>
    </p:spTree>
    <p:extLst>
      <p:ext uri="{BB962C8B-B14F-4D97-AF65-F5344CB8AC3E}">
        <p14:creationId xmlns:p14="http://schemas.microsoft.com/office/powerpoint/2010/main" val="304307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9702D-13DA-AF4F-AFAF-A1C770D080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E046F6-43C8-4040-9573-3BE03228DF1A}"/>
              </a:ext>
            </a:extLst>
          </p:cNvPr>
          <p:cNvSpPr>
            <a:spLocks noGrp="1"/>
          </p:cNvSpPr>
          <p:nvPr>
            <p:ph idx="1"/>
          </p:nvPr>
        </p:nvSpPr>
        <p:spPr/>
        <p:txBody>
          <a:bodyPr/>
          <a:lstStyle/>
          <a:p>
            <a:endParaRPr lang="en-US"/>
          </a:p>
        </p:txBody>
      </p:sp>
      <p:sp>
        <p:nvSpPr>
          <p:cNvPr id="4" name="Rectangle 2">
            <a:extLst>
              <a:ext uri="{FF2B5EF4-FFF2-40B4-BE49-F238E27FC236}">
                <a16:creationId xmlns:a16="http://schemas.microsoft.com/office/drawing/2014/main" id="{8F68E0CA-3512-224C-A7AC-DFD33C14DEBB}"/>
              </a:ext>
            </a:extLst>
          </p:cNvPr>
          <p:cNvSpPr>
            <a:spLocks noChangeArrowheads="1"/>
          </p:cNvSpPr>
          <p:nvPr/>
        </p:nvSpPr>
        <p:spPr bwMode="auto">
          <a:xfrm>
            <a:off x="-1" y="0"/>
            <a:ext cx="2595192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2049" name="Picture 4" descr="4&#10;What Companies Should Do&#10;The forces of the war for talent add up to a fundamental shift in the business&#10;environment, req...">
            <a:extLst>
              <a:ext uri="{FF2B5EF4-FFF2-40B4-BE49-F238E27FC236}">
                <a16:creationId xmlns:a16="http://schemas.microsoft.com/office/drawing/2014/main" id="{DF5C9EAC-7F92-2446-9E43-26AE52E21F52}"/>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6188149"/>
            <a:ext cx="12192000" cy="16289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502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DC986-B323-844A-BC68-B4F1283EF2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F08796-3990-754A-8878-98B023872046}"/>
              </a:ext>
            </a:extLst>
          </p:cNvPr>
          <p:cNvSpPr>
            <a:spLocks noGrp="1"/>
          </p:cNvSpPr>
          <p:nvPr>
            <p:ph idx="1"/>
          </p:nvPr>
        </p:nvSpPr>
        <p:spPr/>
        <p:txBody>
          <a:bodyPr/>
          <a:lstStyle/>
          <a:p>
            <a:endParaRPr lang="en-US"/>
          </a:p>
        </p:txBody>
      </p:sp>
      <p:sp>
        <p:nvSpPr>
          <p:cNvPr id="4" name="Rectangle 2">
            <a:extLst>
              <a:ext uri="{FF2B5EF4-FFF2-40B4-BE49-F238E27FC236}">
                <a16:creationId xmlns:a16="http://schemas.microsoft.com/office/drawing/2014/main" id="{C2691675-8C02-4848-BCE6-0334D18229C9}"/>
              </a:ext>
            </a:extLst>
          </p:cNvPr>
          <p:cNvSpPr>
            <a:spLocks noChangeArrowheads="1"/>
          </p:cNvSpPr>
          <p:nvPr/>
        </p:nvSpPr>
        <p:spPr bwMode="auto">
          <a:xfrm>
            <a:off x="-1" y="0"/>
            <a:ext cx="2595192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97" name="Picture 5" descr="5&#10;I Exciting work – quite simply, people want interesting, challenging jobs and&#10;they want to feel passionate about their w...">
            <a:extLst>
              <a:ext uri="{FF2B5EF4-FFF2-40B4-BE49-F238E27FC236}">
                <a16:creationId xmlns:a16="http://schemas.microsoft.com/office/drawing/2014/main" id="{B630EE55-F6AC-FA45-9CB5-5537F1DBA36C}"/>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1"/>
            <a:ext cx="12192000" cy="11958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309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68E89D-7879-0B40-984B-BD67E6D24CE6}"/>
              </a:ext>
            </a:extLst>
          </p:cNvPr>
          <p:cNvSpPr>
            <a:spLocks noGrp="1"/>
          </p:cNvSpPr>
          <p:nvPr>
            <p:ph type="title"/>
          </p:nvPr>
        </p:nvSpPr>
        <p:spPr/>
        <p:txBody>
          <a:bodyPr/>
          <a:lstStyle/>
          <a:p>
            <a:r>
              <a:rPr lang="en-US" dirty="0"/>
              <a:t>The happy secret to better work</a:t>
            </a:r>
            <a:endParaRPr lang="el-GR" dirty="0"/>
          </a:p>
        </p:txBody>
      </p:sp>
      <p:sp>
        <p:nvSpPr>
          <p:cNvPr id="3" name="Θέση περιεχομένου 2">
            <a:extLst>
              <a:ext uri="{FF2B5EF4-FFF2-40B4-BE49-F238E27FC236}">
                <a16:creationId xmlns:a16="http://schemas.microsoft.com/office/drawing/2014/main" id="{82AB1B12-2636-9D4A-985F-A6E03186273F}"/>
              </a:ext>
            </a:extLst>
          </p:cNvPr>
          <p:cNvSpPr>
            <a:spLocks noGrp="1"/>
          </p:cNvSpPr>
          <p:nvPr>
            <p:ph idx="1"/>
          </p:nvPr>
        </p:nvSpPr>
        <p:spPr/>
        <p:txBody>
          <a:bodyPr>
            <a:normAutofit/>
          </a:bodyPr>
          <a:lstStyle/>
          <a:p>
            <a:r>
              <a:rPr lang="en-US" sz="2800" u="sng" dirty="0">
                <a:hlinkClick r:id="rId2"/>
              </a:rPr>
              <a:t>https</a:t>
            </a:r>
            <a:r>
              <a:rPr lang="el-GR" sz="2800" u="sng" dirty="0">
                <a:hlinkClick r:id="rId2"/>
              </a:rPr>
              <a:t>://</a:t>
            </a:r>
            <a:r>
              <a:rPr lang="en-US" sz="2800" u="sng" dirty="0">
                <a:hlinkClick r:id="rId2"/>
              </a:rPr>
              <a:t>www</a:t>
            </a:r>
            <a:r>
              <a:rPr lang="el-GR" sz="2800" u="sng" dirty="0">
                <a:hlinkClick r:id="rId2"/>
              </a:rPr>
              <a:t>.</a:t>
            </a:r>
            <a:r>
              <a:rPr lang="en-US" sz="2800" u="sng" dirty="0">
                <a:hlinkClick r:id="rId2"/>
              </a:rPr>
              <a:t>youtube</a:t>
            </a:r>
            <a:r>
              <a:rPr lang="el-GR" sz="2800" u="sng" dirty="0">
                <a:hlinkClick r:id="rId2"/>
              </a:rPr>
              <a:t>.</a:t>
            </a:r>
            <a:r>
              <a:rPr lang="en-US" sz="2800" u="sng" dirty="0">
                <a:hlinkClick r:id="rId2"/>
              </a:rPr>
              <a:t>com</a:t>
            </a:r>
            <a:r>
              <a:rPr lang="el-GR" sz="2800" u="sng" dirty="0">
                <a:hlinkClick r:id="rId2"/>
              </a:rPr>
              <a:t>/</a:t>
            </a:r>
            <a:r>
              <a:rPr lang="en-US" sz="2800" u="sng" dirty="0">
                <a:hlinkClick r:id="rId2"/>
              </a:rPr>
              <a:t>watch</a:t>
            </a:r>
            <a:r>
              <a:rPr lang="el-GR" sz="2800" u="sng" dirty="0">
                <a:hlinkClick r:id="rId2"/>
              </a:rPr>
              <a:t>?</a:t>
            </a:r>
            <a:r>
              <a:rPr lang="en-US" sz="2800" u="sng" dirty="0">
                <a:hlinkClick r:id="rId2"/>
              </a:rPr>
              <a:t>v</a:t>
            </a:r>
            <a:r>
              <a:rPr lang="el-GR" sz="2800" u="sng" dirty="0">
                <a:hlinkClick r:id="rId2"/>
              </a:rPr>
              <a:t>=</a:t>
            </a:r>
            <a:r>
              <a:rPr lang="en-US" sz="2800" u="sng" dirty="0">
                <a:hlinkClick r:id="rId2"/>
              </a:rPr>
              <a:t>fLJsdqxnZb</a:t>
            </a:r>
            <a:r>
              <a:rPr lang="el-GR" sz="2800" u="sng" dirty="0">
                <a:hlinkClick r:id="rId2"/>
              </a:rPr>
              <a:t>0&amp;</a:t>
            </a:r>
            <a:r>
              <a:rPr lang="en-US" sz="2800" u="sng" dirty="0">
                <a:hlinkClick r:id="rId2"/>
              </a:rPr>
              <a:t>list</a:t>
            </a:r>
            <a:r>
              <a:rPr lang="el-GR" sz="2800" u="sng" dirty="0">
                <a:hlinkClick r:id="rId2"/>
              </a:rPr>
              <a:t>=</a:t>
            </a:r>
            <a:r>
              <a:rPr lang="en-US" sz="2800" u="sng" dirty="0">
                <a:hlinkClick r:id="rId2"/>
              </a:rPr>
              <a:t>PLDA</a:t>
            </a:r>
            <a:r>
              <a:rPr lang="el-GR" sz="2800" u="sng" dirty="0">
                <a:hlinkClick r:id="rId2"/>
              </a:rPr>
              <a:t>5</a:t>
            </a:r>
            <a:r>
              <a:rPr lang="en-US" sz="2800" u="sng" dirty="0">
                <a:hlinkClick r:id="rId2"/>
              </a:rPr>
              <a:t>h</a:t>
            </a:r>
            <a:r>
              <a:rPr lang="el-GR" sz="2800" u="sng" dirty="0">
                <a:hlinkClick r:id="rId2"/>
              </a:rPr>
              <a:t>8</a:t>
            </a:r>
            <a:r>
              <a:rPr lang="en-US" sz="2800" u="sng" dirty="0">
                <a:hlinkClick r:id="rId2"/>
              </a:rPr>
              <a:t>cwczP</a:t>
            </a:r>
            <a:r>
              <a:rPr lang="el-GR" sz="2800" u="sng" dirty="0">
                <a:hlinkClick r:id="rId2"/>
              </a:rPr>
              <a:t>963</a:t>
            </a:r>
            <a:r>
              <a:rPr lang="en-US" sz="2800" u="sng" dirty="0">
                <a:hlinkClick r:id="rId2"/>
              </a:rPr>
              <a:t>Ul</a:t>
            </a:r>
            <a:r>
              <a:rPr lang="el-GR" sz="2800" u="sng" dirty="0">
                <a:hlinkClick r:id="rId2"/>
              </a:rPr>
              <a:t>3</a:t>
            </a:r>
            <a:r>
              <a:rPr lang="en-US" sz="2800" u="sng" dirty="0">
                <a:hlinkClick r:id="rId2"/>
              </a:rPr>
              <a:t>cNvQoMNMEebWTCPc</a:t>
            </a:r>
            <a:r>
              <a:rPr lang="en-US" sz="2800" dirty="0"/>
              <a:t> </a:t>
            </a:r>
            <a:endParaRPr lang="el-GR" sz="2800" dirty="0"/>
          </a:p>
        </p:txBody>
      </p:sp>
    </p:spTree>
    <p:extLst>
      <p:ext uri="{BB962C8B-B14F-4D97-AF65-F5344CB8AC3E}">
        <p14:creationId xmlns:p14="http://schemas.microsoft.com/office/powerpoint/2010/main" val="134760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CED8-8832-4041-9ED6-30B88656B303}"/>
              </a:ext>
            </a:extLst>
          </p:cNvPr>
          <p:cNvSpPr>
            <a:spLocks noGrp="1"/>
          </p:cNvSpPr>
          <p:nvPr>
            <p:ph type="title"/>
          </p:nvPr>
        </p:nvSpPr>
        <p:spPr/>
        <p:txBody>
          <a:bodyPr>
            <a:normAutofit fontScale="90000"/>
          </a:bodyPr>
          <a:lstStyle/>
          <a:p>
            <a:r>
              <a:rPr lang="en-US" b="1" dirty="0">
                <a:latin typeface="+mn-lt"/>
              </a:rPr>
              <a:t>The old paradigm: Organizations as machines</a:t>
            </a:r>
            <a:br>
              <a:rPr lang="en-US" b="1" dirty="0">
                <a:latin typeface="+mn-lt"/>
              </a:rPr>
            </a:br>
            <a:endParaRPr lang="en-US" b="1" dirty="0">
              <a:latin typeface="+mn-lt"/>
            </a:endParaRPr>
          </a:p>
        </p:txBody>
      </p:sp>
      <p:sp>
        <p:nvSpPr>
          <p:cNvPr id="3" name="Content Placeholder 2">
            <a:extLst>
              <a:ext uri="{FF2B5EF4-FFF2-40B4-BE49-F238E27FC236}">
                <a16:creationId xmlns:a16="http://schemas.microsoft.com/office/drawing/2014/main" id="{194F40C4-81BC-6044-93EF-9C7BC047F47C}"/>
              </a:ext>
            </a:extLst>
          </p:cNvPr>
          <p:cNvSpPr>
            <a:spLocks noGrp="1"/>
          </p:cNvSpPr>
          <p:nvPr>
            <p:ph idx="1"/>
          </p:nvPr>
        </p:nvSpPr>
        <p:spPr>
          <a:xfrm>
            <a:off x="838200" y="2423886"/>
            <a:ext cx="10515600" cy="3190106"/>
          </a:xfrm>
        </p:spPr>
        <p:txBody>
          <a:bodyPr>
            <a:normAutofit fontScale="92500" lnSpcReduction="10000"/>
          </a:bodyPr>
          <a:lstStyle/>
          <a:p>
            <a:pPr marL="0" indent="0" algn="ctr">
              <a:buNone/>
            </a:pPr>
            <a:r>
              <a:rPr lang="en-US" sz="4300" b="1" dirty="0"/>
              <a:t>VS</a:t>
            </a:r>
          </a:p>
          <a:p>
            <a:endParaRPr lang="en-US" sz="4300" b="1" dirty="0"/>
          </a:p>
          <a:p>
            <a:endParaRPr lang="en-US" sz="4300" b="1" dirty="0"/>
          </a:p>
          <a:p>
            <a:pPr marL="0" indent="0">
              <a:buNone/>
            </a:pPr>
            <a:r>
              <a:rPr lang="en-US" sz="4300" b="1" dirty="0"/>
              <a:t>The new paradigm: Organizations as living organisms</a:t>
            </a:r>
          </a:p>
        </p:txBody>
      </p:sp>
    </p:spTree>
    <p:extLst>
      <p:ext uri="{BB962C8B-B14F-4D97-AF65-F5344CB8AC3E}">
        <p14:creationId xmlns:p14="http://schemas.microsoft.com/office/powerpoint/2010/main" val="1108648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5051-36BC-D949-91C2-7E8BEE78C66F}"/>
              </a:ext>
            </a:extLst>
          </p:cNvPr>
          <p:cNvSpPr>
            <a:spLocks noGrp="1"/>
          </p:cNvSpPr>
          <p:nvPr>
            <p:ph type="title"/>
          </p:nvPr>
        </p:nvSpPr>
        <p:spPr/>
        <p:txBody>
          <a:bodyPr>
            <a:normAutofit fontScale="90000"/>
          </a:bodyPr>
          <a:lstStyle/>
          <a:p>
            <a:r>
              <a:rPr lang="el-GR" dirty="0"/>
              <a:t>Σύγχρονες τάσεις που προκαλούν το </a:t>
            </a:r>
            <a:r>
              <a:rPr lang="en-US" dirty="0"/>
              <a:t>“</a:t>
            </a:r>
            <a:r>
              <a:rPr lang="el-GR" dirty="0"/>
              <a:t>παλιό παράδειγμα</a:t>
            </a:r>
            <a:r>
              <a:rPr lang="en-US" dirty="0"/>
              <a:t>”</a:t>
            </a:r>
            <a:r>
              <a:rPr lang="el-GR" dirty="0"/>
              <a:t>…</a:t>
            </a:r>
            <a:endParaRPr lang="en-US" dirty="0"/>
          </a:p>
        </p:txBody>
      </p:sp>
      <p:sp>
        <p:nvSpPr>
          <p:cNvPr id="3" name="Content Placeholder 2">
            <a:extLst>
              <a:ext uri="{FF2B5EF4-FFF2-40B4-BE49-F238E27FC236}">
                <a16:creationId xmlns:a16="http://schemas.microsoft.com/office/drawing/2014/main" id="{CF74B0FB-346F-C643-91BD-1B30DF3E7E22}"/>
              </a:ext>
            </a:extLst>
          </p:cNvPr>
          <p:cNvSpPr>
            <a:spLocks noGrp="1"/>
          </p:cNvSpPr>
          <p:nvPr>
            <p:ph idx="1"/>
          </p:nvPr>
        </p:nvSpPr>
        <p:spPr/>
        <p:txBody>
          <a:bodyPr>
            <a:normAutofit fontScale="92500" lnSpcReduction="20000"/>
          </a:bodyPr>
          <a:lstStyle/>
          <a:p>
            <a:r>
              <a:rPr lang="el-GR" sz="2800" i="1" dirty="0"/>
              <a:t>Ταχέως εξελισσόμενο περιβάλλον</a:t>
            </a:r>
          </a:p>
          <a:p>
            <a:r>
              <a:rPr lang="el-GR" sz="2800" i="1" dirty="0"/>
              <a:t>Αυξανόμενη </a:t>
            </a:r>
            <a:r>
              <a:rPr lang="el-GR" sz="2800" i="1" dirty="0" err="1"/>
              <a:t>ψηφιοποίηση</a:t>
            </a:r>
            <a:r>
              <a:rPr lang="el-GR" sz="2800" i="1" dirty="0"/>
              <a:t> (π.χ. ΑΙ, ρομποτική)</a:t>
            </a:r>
          </a:p>
          <a:p>
            <a:r>
              <a:rPr lang="el-GR" sz="2800" i="1" dirty="0"/>
              <a:t>Παγκοσμιοποίηση (μετανάστευση, ανταγωνισμός, ροές ατόμων, προϊόντων και χρήματος)</a:t>
            </a:r>
          </a:p>
          <a:p>
            <a:r>
              <a:rPr lang="el-GR" sz="2800" i="1" dirty="0"/>
              <a:t>Ποικιλομορφία και </a:t>
            </a:r>
            <a:r>
              <a:rPr lang="el-GR" sz="2800" i="1" dirty="0" err="1"/>
              <a:t>πολυπολιτισμικότητα</a:t>
            </a:r>
            <a:endParaRPr lang="en-US" sz="2800" i="1" dirty="0"/>
          </a:p>
          <a:p>
            <a:r>
              <a:rPr lang="en-US" sz="2800" i="1" dirty="0"/>
              <a:t>People analytics</a:t>
            </a:r>
          </a:p>
          <a:p>
            <a:r>
              <a:rPr lang="en-US" sz="2800" i="1" dirty="0"/>
              <a:t>Hybrid work</a:t>
            </a:r>
          </a:p>
          <a:p>
            <a:r>
              <a:rPr lang="en-US" sz="2800" i="1" dirty="0"/>
              <a:t>Quiet quitting – Great resignation</a:t>
            </a:r>
            <a:r>
              <a:rPr lang="el-GR" sz="2800" i="1" dirty="0"/>
              <a:t> </a:t>
            </a:r>
          </a:p>
          <a:p>
            <a:r>
              <a:rPr lang="el-GR" sz="2800" i="1" dirty="0"/>
              <a:t>Ο νέος πόλεμος για το ταλέντο</a:t>
            </a:r>
            <a:endParaRPr lang="en-US" sz="2800" dirty="0"/>
          </a:p>
        </p:txBody>
      </p:sp>
    </p:spTree>
    <p:extLst>
      <p:ext uri="{BB962C8B-B14F-4D97-AF65-F5344CB8AC3E}">
        <p14:creationId xmlns:p14="http://schemas.microsoft.com/office/powerpoint/2010/main" val="422778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9C7636-63FD-4542-BE20-425F995C3989}"/>
              </a:ext>
            </a:extLst>
          </p:cNvPr>
          <p:cNvSpPr>
            <a:spLocks noGrp="1"/>
          </p:cNvSpPr>
          <p:nvPr>
            <p:ph type="title"/>
          </p:nvPr>
        </p:nvSpPr>
        <p:spPr/>
        <p:txBody>
          <a:bodyPr>
            <a:normAutofit/>
          </a:bodyPr>
          <a:lstStyle/>
          <a:p>
            <a:r>
              <a:rPr lang="el-GR" dirty="0" err="1"/>
              <a:t>Βασικο</a:t>
            </a:r>
            <a:r>
              <a:rPr lang="en-US" dirty="0" err="1"/>
              <a:t>ί</a:t>
            </a:r>
            <a:r>
              <a:rPr lang="el-GR" dirty="0"/>
              <a:t> όροι</a:t>
            </a:r>
          </a:p>
        </p:txBody>
      </p:sp>
      <p:sp>
        <p:nvSpPr>
          <p:cNvPr id="3" name="Θέση περιεχομένου 2">
            <a:extLst>
              <a:ext uri="{FF2B5EF4-FFF2-40B4-BE49-F238E27FC236}">
                <a16:creationId xmlns:a16="http://schemas.microsoft.com/office/drawing/2014/main" id="{23769BA1-B6E2-B545-90AA-DB266B55838E}"/>
              </a:ext>
            </a:extLst>
          </p:cNvPr>
          <p:cNvSpPr>
            <a:spLocks noGrp="1"/>
          </p:cNvSpPr>
          <p:nvPr>
            <p:ph idx="1"/>
          </p:nvPr>
        </p:nvSpPr>
        <p:spPr/>
        <p:txBody>
          <a:bodyPr>
            <a:normAutofit/>
          </a:bodyPr>
          <a:lstStyle/>
          <a:p>
            <a:r>
              <a:rPr lang="el-GR" sz="2400" b="1" dirty="0"/>
              <a:t>Ικανότητα</a:t>
            </a:r>
            <a:r>
              <a:rPr lang="el-GR" sz="2400" dirty="0"/>
              <a:t>: απαίτηση για την επιτυχή εκτέλεση ενός έργου</a:t>
            </a:r>
          </a:p>
          <a:p>
            <a:endParaRPr lang="el-GR" sz="2400" dirty="0"/>
          </a:p>
          <a:p>
            <a:r>
              <a:rPr lang="el-GR" sz="2400" b="1" dirty="0"/>
              <a:t>Δεξιότητα</a:t>
            </a:r>
            <a:r>
              <a:rPr lang="el-GR" sz="2400" dirty="0"/>
              <a:t>: δυνατότητα επιτυχούς εκτέλεσης ενός έργου, με την ελάχιστη δυνατή προσπάθεια ή χρόνο</a:t>
            </a:r>
          </a:p>
          <a:p>
            <a:endParaRPr lang="el-GR" sz="2400" dirty="0"/>
          </a:p>
          <a:p>
            <a:r>
              <a:rPr lang="el-GR" sz="2400" b="1" dirty="0"/>
              <a:t>Ταλέντο</a:t>
            </a:r>
            <a:r>
              <a:rPr lang="el-GR" sz="2400" dirty="0"/>
              <a:t>: (ιδιαίτερη φυσική ικανότητα) επιλογής και επίτευξης δύσκολων στόχων</a:t>
            </a:r>
          </a:p>
        </p:txBody>
      </p:sp>
    </p:spTree>
    <p:extLst>
      <p:ext uri="{BB962C8B-B14F-4D97-AF65-F5344CB8AC3E}">
        <p14:creationId xmlns:p14="http://schemas.microsoft.com/office/powerpoint/2010/main" val="760776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83E09-ED23-7F44-ABFD-6A329C5FF50F}"/>
              </a:ext>
            </a:extLst>
          </p:cNvPr>
          <p:cNvSpPr>
            <a:spLocks noGrp="1"/>
          </p:cNvSpPr>
          <p:nvPr>
            <p:ph type="title"/>
          </p:nvPr>
        </p:nvSpPr>
        <p:spPr/>
        <p:txBody>
          <a:bodyPr/>
          <a:lstStyle/>
          <a:p>
            <a:r>
              <a:rPr lang="el-GR" dirty="0"/>
              <a:t>Στόχος</a:t>
            </a:r>
            <a:endParaRPr lang="en-US" dirty="0"/>
          </a:p>
        </p:txBody>
      </p:sp>
      <p:sp>
        <p:nvSpPr>
          <p:cNvPr id="3" name="Content Placeholder 2">
            <a:extLst>
              <a:ext uri="{FF2B5EF4-FFF2-40B4-BE49-F238E27FC236}">
                <a16:creationId xmlns:a16="http://schemas.microsoft.com/office/drawing/2014/main" id="{D2D1488E-E88F-AE4F-AC15-A6339CF54565}"/>
              </a:ext>
            </a:extLst>
          </p:cNvPr>
          <p:cNvSpPr>
            <a:spLocks noGrp="1"/>
          </p:cNvSpPr>
          <p:nvPr>
            <p:ph idx="1"/>
          </p:nvPr>
        </p:nvSpPr>
        <p:spPr/>
        <p:txBody>
          <a:bodyPr>
            <a:normAutofit/>
          </a:bodyPr>
          <a:lstStyle/>
          <a:p>
            <a:r>
              <a:rPr lang="el-GR" sz="3500" dirty="0"/>
              <a:t>Η δημιουργία ευέλικτων (</a:t>
            </a:r>
            <a:r>
              <a:rPr lang="en-US" sz="3500" dirty="0"/>
              <a:t>agile) </a:t>
            </a:r>
            <a:r>
              <a:rPr lang="el-GR" sz="3500" dirty="0"/>
              <a:t>οργανισμών</a:t>
            </a:r>
            <a:endParaRPr lang="en-US" sz="3500" dirty="0"/>
          </a:p>
        </p:txBody>
      </p:sp>
    </p:spTree>
    <p:extLst>
      <p:ext uri="{BB962C8B-B14F-4D97-AF65-F5344CB8AC3E}">
        <p14:creationId xmlns:p14="http://schemas.microsoft.com/office/powerpoint/2010/main" val="3887203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34F5-BE89-9E4A-9B59-F6417B311CC0}"/>
              </a:ext>
            </a:extLst>
          </p:cNvPr>
          <p:cNvSpPr>
            <a:spLocks noGrp="1"/>
          </p:cNvSpPr>
          <p:nvPr>
            <p:ph type="title"/>
          </p:nvPr>
        </p:nvSpPr>
        <p:spPr>
          <a:xfrm>
            <a:off x="878115" y="221680"/>
            <a:ext cx="10058400" cy="1371600"/>
          </a:xfrm>
        </p:spPr>
        <p:txBody>
          <a:bodyPr>
            <a:normAutofit fontScale="90000"/>
          </a:bodyPr>
          <a:lstStyle/>
          <a:p>
            <a:r>
              <a:rPr lang="el-GR" dirty="0"/>
              <a:t>Αποτελέσματα ευέλικτων οργανισμών</a:t>
            </a:r>
            <a:endParaRPr lang="en-US" dirty="0"/>
          </a:p>
        </p:txBody>
      </p:sp>
      <p:sp>
        <p:nvSpPr>
          <p:cNvPr id="3" name="Content Placeholder 2">
            <a:extLst>
              <a:ext uri="{FF2B5EF4-FFF2-40B4-BE49-F238E27FC236}">
                <a16:creationId xmlns:a16="http://schemas.microsoft.com/office/drawing/2014/main" id="{262353FA-1CA1-144E-956E-A8BDE67BFA6E}"/>
              </a:ext>
            </a:extLst>
          </p:cNvPr>
          <p:cNvSpPr>
            <a:spLocks noGrp="1"/>
          </p:cNvSpPr>
          <p:nvPr>
            <p:ph idx="1"/>
          </p:nvPr>
        </p:nvSpPr>
        <p:spPr>
          <a:xfrm>
            <a:off x="718457" y="1593280"/>
            <a:ext cx="10058400" cy="3931920"/>
          </a:xfrm>
        </p:spPr>
        <p:txBody>
          <a:bodyPr>
            <a:noAutofit/>
          </a:bodyPr>
          <a:lstStyle/>
          <a:p>
            <a:pPr marL="0" indent="0">
              <a:buNone/>
            </a:pPr>
            <a:r>
              <a:rPr lang="el-GR" sz="3000" dirty="0"/>
              <a:t>70% μεγαλύτερες πιθανότητες να βρίσκονται στο ανώτερο 25%, όσον αφορά:</a:t>
            </a:r>
          </a:p>
          <a:p>
            <a:r>
              <a:rPr lang="el-GR" sz="3000" dirty="0"/>
              <a:t>τον προσανατολισμό τον πελάτη</a:t>
            </a:r>
          </a:p>
          <a:p>
            <a:r>
              <a:rPr lang="el-GR" sz="3000" dirty="0"/>
              <a:t>την ταχύτερη απόκριση στην αγορά</a:t>
            </a:r>
          </a:p>
          <a:p>
            <a:r>
              <a:rPr lang="el-GR" sz="3000" dirty="0"/>
              <a:t>τον υψηλότερο ρυθμό ανάπτυξης εσόδων</a:t>
            </a:r>
          </a:p>
          <a:p>
            <a:r>
              <a:rPr lang="el-GR" sz="3000" dirty="0"/>
              <a:t>τα μικρότερα κόστη</a:t>
            </a:r>
          </a:p>
          <a:p>
            <a:r>
              <a:rPr lang="el-GR" sz="3000" dirty="0"/>
              <a:t>τους εργαζόμενους που εκδηλώνουν εργασιακή εμπλοκή. </a:t>
            </a:r>
          </a:p>
          <a:p>
            <a:endParaRPr lang="en-US" sz="3000" dirty="0"/>
          </a:p>
        </p:txBody>
      </p:sp>
    </p:spTree>
    <p:extLst>
      <p:ext uri="{BB962C8B-B14F-4D97-AF65-F5344CB8AC3E}">
        <p14:creationId xmlns:p14="http://schemas.microsoft.com/office/powerpoint/2010/main" val="1500905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5051-36BC-D949-91C2-7E8BEE78C66F}"/>
              </a:ext>
            </a:extLst>
          </p:cNvPr>
          <p:cNvSpPr>
            <a:spLocks noGrp="1"/>
          </p:cNvSpPr>
          <p:nvPr>
            <p:ph type="title"/>
          </p:nvPr>
        </p:nvSpPr>
        <p:spPr>
          <a:xfrm>
            <a:off x="500270" y="364702"/>
            <a:ext cx="10058400" cy="1371600"/>
          </a:xfrm>
        </p:spPr>
        <p:txBody>
          <a:bodyPr>
            <a:noAutofit/>
          </a:bodyPr>
          <a:lstStyle/>
          <a:p>
            <a:r>
              <a:rPr lang="el-GR" sz="3800" dirty="0"/>
              <a:t>Τα π</a:t>
            </a:r>
            <a:r>
              <a:rPr lang="en-US" sz="3800" dirty="0" err="1"/>
              <a:t>έ</a:t>
            </a:r>
            <a:r>
              <a:rPr lang="el-GR" sz="3800" dirty="0"/>
              <a:t>ντε κύρια γνωρίσματα των ευέλικτων οργανισμών (1/5)</a:t>
            </a:r>
            <a:r>
              <a:rPr lang="en-US" sz="3800" dirty="0"/>
              <a:t> –McKinsey &amp; Company</a:t>
            </a:r>
            <a:br>
              <a:rPr lang="en-US" sz="3800" dirty="0"/>
            </a:br>
            <a:endParaRPr lang="en-US" sz="3800" dirty="0"/>
          </a:p>
        </p:txBody>
      </p:sp>
      <p:sp>
        <p:nvSpPr>
          <p:cNvPr id="3" name="Content Placeholder 2">
            <a:extLst>
              <a:ext uri="{FF2B5EF4-FFF2-40B4-BE49-F238E27FC236}">
                <a16:creationId xmlns:a16="http://schemas.microsoft.com/office/drawing/2014/main" id="{CF74B0FB-346F-C643-91BD-1B30DF3E7E22}"/>
              </a:ext>
            </a:extLst>
          </p:cNvPr>
          <p:cNvSpPr>
            <a:spLocks noGrp="1"/>
          </p:cNvSpPr>
          <p:nvPr>
            <p:ph idx="1"/>
          </p:nvPr>
        </p:nvSpPr>
        <p:spPr>
          <a:xfrm>
            <a:off x="500270" y="1780267"/>
            <a:ext cx="10058400" cy="3657537"/>
          </a:xfrm>
        </p:spPr>
        <p:txBody>
          <a:bodyPr>
            <a:noAutofit/>
          </a:bodyPr>
          <a:lstStyle/>
          <a:p>
            <a:pPr marL="0" indent="0">
              <a:buNone/>
            </a:pPr>
            <a:r>
              <a:rPr lang="en-US" sz="2800" b="1" dirty="0"/>
              <a:t>North Star embodied across the organization | Strategy</a:t>
            </a:r>
          </a:p>
          <a:p>
            <a:pPr marL="0" indent="0">
              <a:buNone/>
            </a:pPr>
            <a:r>
              <a:rPr lang="en-US" sz="2800" i="1" dirty="0"/>
              <a:t>Mind-set shift</a:t>
            </a:r>
          </a:p>
          <a:p>
            <a:endParaRPr lang="el-GR" sz="2800" dirty="0"/>
          </a:p>
          <a:p>
            <a:r>
              <a:rPr lang="en-US" sz="2800" dirty="0"/>
              <a:t>From: </a:t>
            </a:r>
            <a:r>
              <a:rPr lang="en-US" sz="2800" i="1" dirty="0"/>
              <a:t>“In an environment of scarcity, we succeed by capturing value from competitors, customers, and suppliers for our shareholders.”</a:t>
            </a:r>
            <a:endParaRPr lang="en-US" sz="2800" dirty="0"/>
          </a:p>
          <a:p>
            <a:r>
              <a:rPr lang="en-US" sz="2800" dirty="0"/>
              <a:t>To: </a:t>
            </a:r>
            <a:r>
              <a:rPr lang="en-US" sz="2800" i="1" dirty="0"/>
              <a:t>“Recognizing the abundance of opportunities and resources available to us, we succeed by co-creating value with and for all of our stakeholders.”</a:t>
            </a:r>
            <a:endParaRPr lang="en-US" sz="2800" dirty="0"/>
          </a:p>
          <a:p>
            <a:endParaRPr lang="en-US" sz="2800" dirty="0"/>
          </a:p>
        </p:txBody>
      </p:sp>
    </p:spTree>
    <p:extLst>
      <p:ext uri="{BB962C8B-B14F-4D97-AF65-F5344CB8AC3E}">
        <p14:creationId xmlns:p14="http://schemas.microsoft.com/office/powerpoint/2010/main" val="1358783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5C825-C851-A147-8AF3-8272B6E14D12}"/>
              </a:ext>
            </a:extLst>
          </p:cNvPr>
          <p:cNvSpPr>
            <a:spLocks noGrp="1"/>
          </p:cNvSpPr>
          <p:nvPr>
            <p:ph type="title"/>
          </p:nvPr>
        </p:nvSpPr>
        <p:spPr>
          <a:xfrm>
            <a:off x="427074" y="413069"/>
            <a:ext cx="10465981" cy="1371600"/>
          </a:xfrm>
        </p:spPr>
        <p:txBody>
          <a:bodyPr>
            <a:normAutofit fontScale="90000"/>
          </a:bodyPr>
          <a:lstStyle/>
          <a:p>
            <a:r>
              <a:rPr lang="el-GR" dirty="0"/>
              <a:t>Τα π</a:t>
            </a:r>
            <a:r>
              <a:rPr lang="en-US" dirty="0" err="1"/>
              <a:t>έ</a:t>
            </a:r>
            <a:r>
              <a:rPr lang="el-GR" dirty="0"/>
              <a:t>ντε κύρια γνωρίσματα των ευέλικτων οργανισμών (2/5)</a:t>
            </a:r>
            <a:endParaRPr lang="en-US" dirty="0"/>
          </a:p>
        </p:txBody>
      </p:sp>
      <p:sp>
        <p:nvSpPr>
          <p:cNvPr id="3" name="Content Placeholder 2">
            <a:extLst>
              <a:ext uri="{FF2B5EF4-FFF2-40B4-BE49-F238E27FC236}">
                <a16:creationId xmlns:a16="http://schemas.microsoft.com/office/drawing/2014/main" id="{57E5FCD6-2560-9C45-A0E3-C06BAB182774}"/>
              </a:ext>
            </a:extLst>
          </p:cNvPr>
          <p:cNvSpPr>
            <a:spLocks noGrp="1"/>
          </p:cNvSpPr>
          <p:nvPr>
            <p:ph idx="1"/>
          </p:nvPr>
        </p:nvSpPr>
        <p:spPr>
          <a:xfrm>
            <a:off x="427074" y="1784669"/>
            <a:ext cx="10930269" cy="3931920"/>
          </a:xfrm>
        </p:spPr>
        <p:txBody>
          <a:bodyPr>
            <a:noAutofit/>
          </a:bodyPr>
          <a:lstStyle/>
          <a:p>
            <a:pPr marL="0" indent="0">
              <a:buNone/>
            </a:pPr>
            <a:r>
              <a:rPr lang="en-US" sz="2800" b="1" dirty="0"/>
              <a:t>Network of empowered teams | Structure</a:t>
            </a:r>
          </a:p>
          <a:p>
            <a:pPr marL="0" indent="0">
              <a:buNone/>
            </a:pPr>
            <a:endParaRPr lang="el-GR" sz="2800" i="1" dirty="0"/>
          </a:p>
          <a:p>
            <a:pPr marL="0" indent="0">
              <a:buNone/>
            </a:pPr>
            <a:r>
              <a:rPr lang="en-US" sz="2800" i="1" dirty="0"/>
              <a:t>Mind-set shift</a:t>
            </a:r>
          </a:p>
          <a:p>
            <a:r>
              <a:rPr lang="en-US" sz="2800" dirty="0"/>
              <a:t>From: </a:t>
            </a:r>
            <a:r>
              <a:rPr lang="en-US" sz="2800" i="1" dirty="0"/>
              <a:t>“People need to be directed and managed, otherwise they won’t know what to do—and they’ll just look out for themselves. There will be chaos.”</a:t>
            </a:r>
            <a:endParaRPr lang="en-US" sz="2800" dirty="0"/>
          </a:p>
          <a:p>
            <a:r>
              <a:rPr lang="en-US" sz="2800" dirty="0"/>
              <a:t>To: </a:t>
            </a:r>
            <a:r>
              <a:rPr lang="en-US" sz="2800" i="1" dirty="0"/>
              <a:t>“When given clear responsibility and authority, people will be highly engaged, will take care of each other, will figure out ingenious solutions, and will deliver exceptional results.”</a:t>
            </a:r>
            <a:endParaRPr lang="en-US" sz="2800" dirty="0"/>
          </a:p>
          <a:p>
            <a:endParaRPr lang="en-US" sz="2800" dirty="0"/>
          </a:p>
        </p:txBody>
      </p:sp>
    </p:spTree>
    <p:extLst>
      <p:ext uri="{BB962C8B-B14F-4D97-AF65-F5344CB8AC3E}">
        <p14:creationId xmlns:p14="http://schemas.microsoft.com/office/powerpoint/2010/main" val="2353922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0445D-C17E-844C-B0FF-8EDA3EEEA6B5}"/>
              </a:ext>
            </a:extLst>
          </p:cNvPr>
          <p:cNvSpPr>
            <a:spLocks noGrp="1"/>
          </p:cNvSpPr>
          <p:nvPr>
            <p:ph type="title"/>
          </p:nvPr>
        </p:nvSpPr>
        <p:spPr>
          <a:xfrm>
            <a:off x="318977" y="323619"/>
            <a:ext cx="10806223" cy="1371600"/>
          </a:xfrm>
        </p:spPr>
        <p:txBody>
          <a:bodyPr>
            <a:normAutofit fontScale="90000"/>
          </a:bodyPr>
          <a:lstStyle/>
          <a:p>
            <a:r>
              <a:rPr lang="el-GR" dirty="0"/>
              <a:t>Τα π</a:t>
            </a:r>
            <a:r>
              <a:rPr lang="en-US" dirty="0" err="1"/>
              <a:t>έ</a:t>
            </a:r>
            <a:r>
              <a:rPr lang="el-GR" dirty="0"/>
              <a:t>ντε κύρια γνωρίσματα των ευέλικτων οργανισμών (3/5)</a:t>
            </a:r>
            <a:endParaRPr lang="en-US" dirty="0"/>
          </a:p>
        </p:txBody>
      </p:sp>
      <p:sp>
        <p:nvSpPr>
          <p:cNvPr id="3" name="Content Placeholder 2">
            <a:extLst>
              <a:ext uri="{FF2B5EF4-FFF2-40B4-BE49-F238E27FC236}">
                <a16:creationId xmlns:a16="http://schemas.microsoft.com/office/drawing/2014/main" id="{E186DF40-0A85-D343-B20C-C9830D5BEBF8}"/>
              </a:ext>
            </a:extLst>
          </p:cNvPr>
          <p:cNvSpPr>
            <a:spLocks noGrp="1"/>
          </p:cNvSpPr>
          <p:nvPr>
            <p:ph idx="1"/>
          </p:nvPr>
        </p:nvSpPr>
        <p:spPr>
          <a:xfrm>
            <a:off x="318977" y="1825625"/>
            <a:ext cx="11695814" cy="4604204"/>
          </a:xfrm>
        </p:spPr>
        <p:txBody>
          <a:bodyPr>
            <a:noAutofit/>
          </a:bodyPr>
          <a:lstStyle/>
          <a:p>
            <a:pPr marL="0" indent="0">
              <a:buNone/>
            </a:pPr>
            <a:r>
              <a:rPr lang="en-US" sz="2800" b="1" dirty="0"/>
              <a:t>Rapid decision and learning cycles |Process</a:t>
            </a:r>
          </a:p>
          <a:p>
            <a:pPr marL="0" indent="0">
              <a:buNone/>
            </a:pPr>
            <a:endParaRPr lang="el-GR" sz="500" i="1" dirty="0"/>
          </a:p>
          <a:p>
            <a:pPr marL="0" indent="0">
              <a:buNone/>
            </a:pPr>
            <a:r>
              <a:rPr lang="en-US" sz="2800" i="1" dirty="0"/>
              <a:t>Mind-set shift</a:t>
            </a:r>
          </a:p>
          <a:p>
            <a:r>
              <a:rPr lang="en-US" sz="2800" dirty="0"/>
              <a:t>From: </a:t>
            </a:r>
            <a:r>
              <a:rPr lang="en-US" sz="2800" i="1" dirty="0"/>
              <a:t>“To deliver the right outcome, the most senior and experienced individuals must define where we’re going, the detailed plans needed to get there, and how to minimize risk along the way.”</a:t>
            </a:r>
            <a:endParaRPr lang="en-US" sz="2800" dirty="0"/>
          </a:p>
          <a:p>
            <a:r>
              <a:rPr lang="en-US" sz="2800" dirty="0"/>
              <a:t>To: </a:t>
            </a:r>
            <a:r>
              <a:rPr lang="en-US" sz="2800" i="1" dirty="0"/>
              <a:t>“We live in a constantly evolving environment and cannot know exactly what the future holds. The best way to minimize risk and succeed is to embrace uncertainty and be the quickest and most productive in trying new things.”</a:t>
            </a:r>
            <a:endParaRPr lang="en-US" sz="2800" dirty="0"/>
          </a:p>
          <a:p>
            <a:pPr marL="0" indent="0">
              <a:buNone/>
            </a:pPr>
            <a:endParaRPr lang="en-US" sz="2800" dirty="0"/>
          </a:p>
        </p:txBody>
      </p:sp>
    </p:spTree>
    <p:extLst>
      <p:ext uri="{BB962C8B-B14F-4D97-AF65-F5344CB8AC3E}">
        <p14:creationId xmlns:p14="http://schemas.microsoft.com/office/powerpoint/2010/main" val="1047880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895A8-1C45-0541-97FB-5CC1C7A2C538}"/>
              </a:ext>
            </a:extLst>
          </p:cNvPr>
          <p:cNvSpPr>
            <a:spLocks noGrp="1"/>
          </p:cNvSpPr>
          <p:nvPr>
            <p:ph type="title"/>
          </p:nvPr>
        </p:nvSpPr>
        <p:spPr>
          <a:xfrm>
            <a:off x="400878" y="309682"/>
            <a:ext cx="10058400" cy="1371600"/>
          </a:xfrm>
        </p:spPr>
        <p:txBody>
          <a:bodyPr>
            <a:normAutofit fontScale="90000"/>
          </a:bodyPr>
          <a:lstStyle/>
          <a:p>
            <a:r>
              <a:rPr lang="el-GR" dirty="0"/>
              <a:t>Τα π</a:t>
            </a:r>
            <a:r>
              <a:rPr lang="en-US" dirty="0" err="1"/>
              <a:t>έ</a:t>
            </a:r>
            <a:r>
              <a:rPr lang="el-GR" dirty="0"/>
              <a:t>ντε κύρια γνωρίσματα των ευέλικτων οργανισμών (4/5)</a:t>
            </a:r>
            <a:endParaRPr lang="en-US" dirty="0"/>
          </a:p>
        </p:txBody>
      </p:sp>
      <p:sp>
        <p:nvSpPr>
          <p:cNvPr id="3" name="Content Placeholder 2">
            <a:extLst>
              <a:ext uri="{FF2B5EF4-FFF2-40B4-BE49-F238E27FC236}">
                <a16:creationId xmlns:a16="http://schemas.microsoft.com/office/drawing/2014/main" id="{DD87C072-4436-EB47-92F6-2DEC35D7E0B4}"/>
              </a:ext>
            </a:extLst>
          </p:cNvPr>
          <p:cNvSpPr>
            <a:spLocks noGrp="1"/>
          </p:cNvSpPr>
          <p:nvPr>
            <p:ph idx="1"/>
          </p:nvPr>
        </p:nvSpPr>
        <p:spPr>
          <a:xfrm>
            <a:off x="490331" y="1755250"/>
            <a:ext cx="10058400" cy="3931920"/>
          </a:xfrm>
        </p:spPr>
        <p:txBody>
          <a:bodyPr>
            <a:noAutofit/>
          </a:bodyPr>
          <a:lstStyle/>
          <a:p>
            <a:pPr marL="0" indent="0">
              <a:buNone/>
            </a:pPr>
            <a:r>
              <a:rPr lang="en-US" sz="2800" b="1" dirty="0"/>
              <a:t>Dynamic people model that ignites passion |People</a:t>
            </a:r>
          </a:p>
          <a:p>
            <a:pPr marL="0" indent="0">
              <a:buNone/>
            </a:pPr>
            <a:endParaRPr lang="el-GR" sz="2800" i="1" dirty="0"/>
          </a:p>
          <a:p>
            <a:pPr marL="0" indent="0">
              <a:buNone/>
            </a:pPr>
            <a:r>
              <a:rPr lang="en-US" sz="2800" i="1" dirty="0"/>
              <a:t>Mind-set shift</a:t>
            </a:r>
          </a:p>
          <a:p>
            <a:r>
              <a:rPr lang="en-US" sz="2800" dirty="0"/>
              <a:t>From: </a:t>
            </a:r>
            <a:r>
              <a:rPr lang="en-US" sz="2800" i="1" dirty="0"/>
              <a:t>“To achieve desired outcomes, leaders need to control and direct work by constantly specifying tasks and steering the work of employees.”</a:t>
            </a:r>
            <a:endParaRPr lang="en-US" sz="2800" dirty="0"/>
          </a:p>
          <a:p>
            <a:r>
              <a:rPr lang="en-US" sz="2800" dirty="0"/>
              <a:t>To: </a:t>
            </a:r>
            <a:r>
              <a:rPr lang="en-US" sz="2800" i="1" dirty="0"/>
              <a:t>“Effective leaders empower employees to take full ownership, confident they will drive the organization toward fulfilling its purpose and vision.”</a:t>
            </a:r>
            <a:endParaRPr lang="en-US" sz="2800" dirty="0"/>
          </a:p>
          <a:p>
            <a:endParaRPr lang="en-US" sz="2800" dirty="0"/>
          </a:p>
        </p:txBody>
      </p:sp>
    </p:spTree>
    <p:extLst>
      <p:ext uri="{BB962C8B-B14F-4D97-AF65-F5344CB8AC3E}">
        <p14:creationId xmlns:p14="http://schemas.microsoft.com/office/powerpoint/2010/main" val="25875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B28D-365E-C94A-BE13-80F6DE9D6301}"/>
              </a:ext>
            </a:extLst>
          </p:cNvPr>
          <p:cNvSpPr>
            <a:spLocks noGrp="1"/>
          </p:cNvSpPr>
          <p:nvPr>
            <p:ph type="title"/>
          </p:nvPr>
        </p:nvSpPr>
        <p:spPr>
          <a:xfrm>
            <a:off x="365051" y="408678"/>
            <a:ext cx="10058400" cy="1371600"/>
          </a:xfrm>
        </p:spPr>
        <p:txBody>
          <a:bodyPr>
            <a:normAutofit fontScale="90000"/>
          </a:bodyPr>
          <a:lstStyle/>
          <a:p>
            <a:r>
              <a:rPr lang="el-GR" dirty="0"/>
              <a:t>Τα π</a:t>
            </a:r>
            <a:r>
              <a:rPr lang="en-US" dirty="0" err="1"/>
              <a:t>έ</a:t>
            </a:r>
            <a:r>
              <a:rPr lang="el-GR" dirty="0"/>
              <a:t>ντε κύρια γνωρίσματα των ευέλικτων οργανισμών (5/5)</a:t>
            </a:r>
            <a:endParaRPr lang="en-US" dirty="0"/>
          </a:p>
        </p:txBody>
      </p:sp>
      <p:sp>
        <p:nvSpPr>
          <p:cNvPr id="3" name="Content Placeholder 2">
            <a:extLst>
              <a:ext uri="{FF2B5EF4-FFF2-40B4-BE49-F238E27FC236}">
                <a16:creationId xmlns:a16="http://schemas.microsoft.com/office/drawing/2014/main" id="{A8CD7980-1F14-C447-AE7B-59644C7BD93D}"/>
              </a:ext>
            </a:extLst>
          </p:cNvPr>
          <p:cNvSpPr>
            <a:spLocks noGrp="1"/>
          </p:cNvSpPr>
          <p:nvPr>
            <p:ph idx="1"/>
          </p:nvPr>
        </p:nvSpPr>
        <p:spPr>
          <a:xfrm>
            <a:off x="365051" y="1670948"/>
            <a:ext cx="10933814" cy="3931920"/>
          </a:xfrm>
        </p:spPr>
        <p:txBody>
          <a:bodyPr>
            <a:noAutofit/>
          </a:bodyPr>
          <a:lstStyle/>
          <a:p>
            <a:pPr marL="0" indent="0">
              <a:buNone/>
            </a:pPr>
            <a:r>
              <a:rPr lang="en-US" sz="2800" b="1" dirty="0"/>
              <a:t>Next-generation enabling technology | Technology</a:t>
            </a:r>
          </a:p>
          <a:p>
            <a:pPr marL="0" indent="0">
              <a:buNone/>
            </a:pPr>
            <a:endParaRPr lang="el-GR" sz="2800" i="1" dirty="0"/>
          </a:p>
          <a:p>
            <a:pPr marL="0" indent="0">
              <a:buNone/>
            </a:pPr>
            <a:r>
              <a:rPr lang="en-US" sz="2800" i="1" dirty="0"/>
              <a:t>Mind-set shift</a:t>
            </a:r>
          </a:p>
          <a:p>
            <a:r>
              <a:rPr lang="en-US" sz="2800" dirty="0"/>
              <a:t>From: </a:t>
            </a:r>
            <a:r>
              <a:rPr lang="en-US" sz="2800" i="1" dirty="0"/>
              <a:t>“Technology is a supporting capability that delivers specific services, platforms, or tools to the rest of the organization as defined by priorities, resourcing, and budget.”</a:t>
            </a:r>
            <a:endParaRPr lang="en-US" sz="2800" dirty="0"/>
          </a:p>
          <a:p>
            <a:r>
              <a:rPr lang="en-US" sz="2800" dirty="0"/>
              <a:t>To: </a:t>
            </a:r>
            <a:r>
              <a:rPr lang="en-US" sz="2800" i="1" dirty="0"/>
              <a:t>“Technology is seamlessly integrated and core to every aspect of the organization as a means to unlock value and enable quick reactions to business and stakeholder needs.”</a:t>
            </a:r>
            <a:endParaRPr lang="en-US" sz="2800" dirty="0"/>
          </a:p>
          <a:p>
            <a:endParaRPr lang="en-US" sz="2800" dirty="0"/>
          </a:p>
        </p:txBody>
      </p:sp>
    </p:spTree>
    <p:extLst>
      <p:ext uri="{BB962C8B-B14F-4D97-AF65-F5344CB8AC3E}">
        <p14:creationId xmlns:p14="http://schemas.microsoft.com/office/powerpoint/2010/main" val="748476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ED607-94F2-D44B-AB23-9CBCE5D064A1}"/>
              </a:ext>
            </a:extLst>
          </p:cNvPr>
          <p:cNvSpPr>
            <a:spLocks noGrp="1"/>
          </p:cNvSpPr>
          <p:nvPr>
            <p:ph type="title"/>
          </p:nvPr>
        </p:nvSpPr>
        <p:spPr>
          <a:xfrm>
            <a:off x="515258" y="178139"/>
            <a:ext cx="10058400" cy="1371600"/>
          </a:xfrm>
        </p:spPr>
        <p:txBody>
          <a:bodyPr/>
          <a:lstStyle/>
          <a:p>
            <a:r>
              <a:rPr lang="el-GR" dirty="0"/>
              <a:t>Πλαίσιο διοίκησης ταλέντου</a:t>
            </a:r>
            <a:endParaRPr lang="en-US" dirty="0"/>
          </a:p>
        </p:txBody>
      </p:sp>
      <p:sp>
        <p:nvSpPr>
          <p:cNvPr id="3" name="Content Placeholder 2">
            <a:extLst>
              <a:ext uri="{FF2B5EF4-FFF2-40B4-BE49-F238E27FC236}">
                <a16:creationId xmlns:a16="http://schemas.microsoft.com/office/drawing/2014/main" id="{AE40C367-7FDD-BA4D-AC91-53C5843BA0E2}"/>
              </a:ext>
            </a:extLst>
          </p:cNvPr>
          <p:cNvSpPr>
            <a:spLocks noGrp="1"/>
          </p:cNvSpPr>
          <p:nvPr>
            <p:ph idx="1"/>
          </p:nvPr>
        </p:nvSpPr>
        <p:spPr>
          <a:xfrm>
            <a:off x="442685" y="1348380"/>
            <a:ext cx="11400971" cy="3931920"/>
          </a:xfrm>
        </p:spPr>
        <p:txBody>
          <a:bodyPr>
            <a:noAutofit/>
          </a:bodyPr>
          <a:lstStyle/>
          <a:p>
            <a:r>
              <a:rPr lang="el-GR" sz="2500" dirty="0"/>
              <a:t>Ευθυγράμμιση στρατηγικών ΔΑΠ και επιχειρηματικής στρατηγικής</a:t>
            </a:r>
          </a:p>
          <a:p>
            <a:r>
              <a:rPr lang="el-GR" sz="2500" dirty="0"/>
              <a:t>Χρήση των εργαλείων της αναλυτικής, για συνεχή παρακολούθηση και αξιολόγηση δεδομένων που αφορούν στον ανθρώπινο παράγοντα</a:t>
            </a:r>
          </a:p>
          <a:p>
            <a:r>
              <a:rPr lang="el-GR" sz="2500" dirty="0"/>
              <a:t>Προγραμματισμός αναγκών σε ανθρώπινους πόρους</a:t>
            </a:r>
          </a:p>
          <a:p>
            <a:r>
              <a:rPr lang="el-GR" sz="2500" dirty="0"/>
              <a:t>Απόκτηση ταλέντου </a:t>
            </a:r>
          </a:p>
          <a:p>
            <a:r>
              <a:rPr lang="el-GR" sz="2500" dirty="0"/>
              <a:t>Ανάπτυξη ταλέντου</a:t>
            </a:r>
          </a:p>
          <a:p>
            <a:r>
              <a:rPr lang="el-GR" sz="2500" dirty="0"/>
              <a:t>Διατήρηση ταλέντου</a:t>
            </a:r>
          </a:p>
          <a:p>
            <a:r>
              <a:rPr lang="el-GR" sz="2500" dirty="0"/>
              <a:t>Παρακίνηση ταλέντου</a:t>
            </a:r>
          </a:p>
          <a:p>
            <a:r>
              <a:rPr lang="el-GR" sz="2500" dirty="0"/>
              <a:t>Ανάπτυξη ταλέντου</a:t>
            </a:r>
            <a:endParaRPr lang="en-US" sz="2500" dirty="0"/>
          </a:p>
        </p:txBody>
      </p:sp>
    </p:spTree>
    <p:extLst>
      <p:ext uri="{BB962C8B-B14F-4D97-AF65-F5344CB8AC3E}">
        <p14:creationId xmlns:p14="http://schemas.microsoft.com/office/powerpoint/2010/main" val="1345436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B00E69-503C-498B-A3C4-73DBB374B36F}"/>
              </a:ext>
            </a:extLst>
          </p:cNvPr>
          <p:cNvSpPr>
            <a:spLocks noGrp="1"/>
          </p:cNvSpPr>
          <p:nvPr>
            <p:ph type="title"/>
          </p:nvPr>
        </p:nvSpPr>
        <p:spPr/>
        <p:txBody>
          <a:bodyPr/>
          <a:lstStyle/>
          <a:p>
            <a:r>
              <a:rPr lang="en-US" dirty="0"/>
              <a:t>References	</a:t>
            </a:r>
            <a:endParaRPr lang="el-GR" dirty="0"/>
          </a:p>
        </p:txBody>
      </p:sp>
      <p:sp>
        <p:nvSpPr>
          <p:cNvPr id="3" name="Θέση περιεχομένου 2">
            <a:extLst>
              <a:ext uri="{FF2B5EF4-FFF2-40B4-BE49-F238E27FC236}">
                <a16:creationId xmlns:a16="http://schemas.microsoft.com/office/drawing/2014/main" id="{E551684D-914E-47F7-AE91-51CC2F924FB0}"/>
              </a:ext>
            </a:extLst>
          </p:cNvPr>
          <p:cNvSpPr>
            <a:spLocks noGrp="1"/>
          </p:cNvSpPr>
          <p:nvPr>
            <p:ph idx="1"/>
          </p:nvPr>
        </p:nvSpPr>
        <p:spPr/>
        <p:txBody>
          <a:bodyPr/>
          <a:lstStyle/>
          <a:p>
            <a:r>
              <a:rPr lang="en-US" dirty="0" err="1"/>
              <a:t>Nijs</a:t>
            </a:r>
            <a:r>
              <a:rPr lang="en-US" dirty="0"/>
              <a:t>, S., Gallardo-Gallardo, E., Dries, N., &amp; </a:t>
            </a:r>
            <a:r>
              <a:rPr lang="en-US" dirty="0" err="1"/>
              <a:t>Sels</a:t>
            </a:r>
            <a:r>
              <a:rPr lang="en-US" dirty="0"/>
              <a:t>, L. (2014). A multidisciplinary review into the definition, operationalization, and measurement of talent. </a:t>
            </a:r>
            <a:r>
              <a:rPr lang="en-US" i="1" dirty="0"/>
              <a:t>Journal of World Business</a:t>
            </a:r>
            <a:r>
              <a:rPr lang="en-US" dirty="0"/>
              <a:t>, </a:t>
            </a:r>
            <a:r>
              <a:rPr lang="en-US" i="1" dirty="0"/>
              <a:t>49</a:t>
            </a:r>
            <a:r>
              <a:rPr lang="en-US" dirty="0"/>
              <a:t>(2), 180-191.</a:t>
            </a:r>
          </a:p>
          <a:p>
            <a:pPr marL="0" indent="0">
              <a:buNone/>
            </a:pPr>
            <a:endParaRPr lang="el-GR" dirty="0"/>
          </a:p>
          <a:p>
            <a:r>
              <a:rPr lang="en-US" dirty="0" err="1"/>
              <a:t>Thunnissen</a:t>
            </a:r>
            <a:r>
              <a:rPr lang="en-US" dirty="0"/>
              <a:t>, M., &amp; Van </a:t>
            </a:r>
            <a:r>
              <a:rPr lang="en-US" dirty="0" err="1"/>
              <a:t>Arensbergen</a:t>
            </a:r>
            <a:r>
              <a:rPr lang="en-US" dirty="0"/>
              <a:t>, P. (2015). A multi-dimensional approach to talent: An empirical analysis of the definition of talent in Dutch academia. </a:t>
            </a:r>
            <a:r>
              <a:rPr lang="en-US" i="1" dirty="0"/>
              <a:t>Personnel Review</a:t>
            </a:r>
            <a:r>
              <a:rPr lang="en-US" dirty="0"/>
              <a:t>, </a:t>
            </a:r>
            <a:r>
              <a:rPr lang="en-US" i="1" dirty="0"/>
              <a:t>44</a:t>
            </a:r>
            <a:r>
              <a:rPr lang="en-US" dirty="0"/>
              <a:t>(2), 182-199.</a:t>
            </a:r>
          </a:p>
          <a:p>
            <a:endParaRPr lang="en-US" dirty="0"/>
          </a:p>
          <a:p>
            <a:endParaRPr lang="el-GR" dirty="0"/>
          </a:p>
        </p:txBody>
      </p:sp>
    </p:spTree>
    <p:extLst>
      <p:ext uri="{BB962C8B-B14F-4D97-AF65-F5344CB8AC3E}">
        <p14:creationId xmlns:p14="http://schemas.microsoft.com/office/powerpoint/2010/main" val="283443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60E55-A7E2-524B-8D58-48B4AEDE3D8C}"/>
              </a:ext>
            </a:extLst>
          </p:cNvPr>
          <p:cNvSpPr>
            <a:spLocks noGrp="1"/>
          </p:cNvSpPr>
          <p:nvPr>
            <p:ph type="title"/>
          </p:nvPr>
        </p:nvSpPr>
        <p:spPr/>
        <p:txBody>
          <a:bodyPr/>
          <a:lstStyle/>
          <a:p>
            <a:r>
              <a:rPr lang="el-GR" dirty="0"/>
              <a:t>Τι είναι το ταλέντο;</a:t>
            </a:r>
            <a:endParaRPr lang="en-US" dirty="0"/>
          </a:p>
        </p:txBody>
      </p:sp>
      <p:sp>
        <p:nvSpPr>
          <p:cNvPr id="3" name="Content Placeholder 2">
            <a:extLst>
              <a:ext uri="{FF2B5EF4-FFF2-40B4-BE49-F238E27FC236}">
                <a16:creationId xmlns:a16="http://schemas.microsoft.com/office/drawing/2014/main" id="{09764795-03E6-544E-8262-6E24E40F04B0}"/>
              </a:ext>
            </a:extLst>
          </p:cNvPr>
          <p:cNvSpPr>
            <a:spLocks noGrp="1"/>
          </p:cNvSpPr>
          <p:nvPr>
            <p:ph idx="1"/>
          </p:nvPr>
        </p:nvSpPr>
        <p:spPr/>
        <p:txBody>
          <a:bodyPr>
            <a:normAutofit/>
          </a:bodyPr>
          <a:lstStyle/>
          <a:p>
            <a:pPr marL="0" indent="0">
              <a:buNone/>
            </a:pPr>
            <a:endParaRPr lang="el-GR" sz="3000" dirty="0"/>
          </a:p>
          <a:p>
            <a:r>
              <a:rPr lang="el-GR" dirty="0"/>
              <a:t>ιδιαίτερη φυσική ικανότητα, χάρισμα κάποιου να εκτελέσει ένα έργο </a:t>
            </a:r>
          </a:p>
          <a:p>
            <a:endParaRPr lang="el-GR" dirty="0"/>
          </a:p>
          <a:p>
            <a:r>
              <a:rPr lang="el-GR" dirty="0"/>
              <a:t>άτομο που είναι προικισμένο με κάποιο ταλέντο</a:t>
            </a:r>
            <a:endParaRPr lang="en-US" sz="3000" dirty="0"/>
          </a:p>
        </p:txBody>
      </p:sp>
    </p:spTree>
    <p:extLst>
      <p:ext uri="{BB962C8B-B14F-4D97-AF65-F5344CB8AC3E}">
        <p14:creationId xmlns:p14="http://schemas.microsoft.com/office/powerpoint/2010/main" val="406347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1EA5-8B5A-1342-83B1-E96DF3AFB654}"/>
              </a:ext>
            </a:extLst>
          </p:cNvPr>
          <p:cNvSpPr>
            <a:spLocks noGrp="1"/>
          </p:cNvSpPr>
          <p:nvPr>
            <p:ph type="title"/>
          </p:nvPr>
        </p:nvSpPr>
        <p:spPr>
          <a:xfrm>
            <a:off x="838200" y="320097"/>
            <a:ext cx="10058400" cy="1371600"/>
          </a:xfrm>
        </p:spPr>
        <p:txBody>
          <a:bodyPr/>
          <a:lstStyle/>
          <a:p>
            <a:r>
              <a:rPr lang="el-GR" dirty="0"/>
              <a:t>Ταλέντο είναι…</a:t>
            </a:r>
            <a:endParaRPr lang="en-US" dirty="0"/>
          </a:p>
        </p:txBody>
      </p:sp>
      <p:sp>
        <p:nvSpPr>
          <p:cNvPr id="3" name="Content Placeholder 2">
            <a:extLst>
              <a:ext uri="{FF2B5EF4-FFF2-40B4-BE49-F238E27FC236}">
                <a16:creationId xmlns:a16="http://schemas.microsoft.com/office/drawing/2014/main" id="{BF06F31C-3383-4044-B7E8-E42E9FC015D9}"/>
              </a:ext>
            </a:extLst>
          </p:cNvPr>
          <p:cNvSpPr>
            <a:spLocks noGrp="1"/>
          </p:cNvSpPr>
          <p:nvPr>
            <p:ph idx="1"/>
          </p:nvPr>
        </p:nvSpPr>
        <p:spPr>
          <a:xfrm>
            <a:off x="762786" y="1559652"/>
            <a:ext cx="9952383" cy="4740965"/>
          </a:xfrm>
        </p:spPr>
        <p:txBody>
          <a:bodyPr>
            <a:normAutofit/>
          </a:bodyPr>
          <a:lstStyle/>
          <a:p>
            <a:pPr marL="0" indent="0">
              <a:buNone/>
            </a:pPr>
            <a:r>
              <a:rPr lang="el-GR" b="1" dirty="0"/>
              <a:t>Το σύνολο</a:t>
            </a:r>
          </a:p>
          <a:p>
            <a:r>
              <a:rPr lang="el-GR" dirty="0"/>
              <a:t>Των χαρισμάτων/κλίσεων</a:t>
            </a:r>
          </a:p>
          <a:p>
            <a:r>
              <a:rPr lang="el-GR" dirty="0"/>
              <a:t>Των δυνατοτήτων</a:t>
            </a:r>
          </a:p>
          <a:p>
            <a:r>
              <a:rPr lang="el-GR" dirty="0"/>
              <a:t>Των δεξιοτήτων</a:t>
            </a:r>
          </a:p>
          <a:p>
            <a:r>
              <a:rPr lang="el-GR" dirty="0"/>
              <a:t>Των γνώσεων</a:t>
            </a:r>
          </a:p>
          <a:p>
            <a:r>
              <a:rPr lang="el-GR" dirty="0"/>
              <a:t>Των εμπειριών</a:t>
            </a:r>
          </a:p>
          <a:p>
            <a:r>
              <a:rPr lang="el-GR" dirty="0"/>
              <a:t>Της ευφυίας</a:t>
            </a:r>
          </a:p>
          <a:p>
            <a:r>
              <a:rPr lang="el-GR" dirty="0"/>
              <a:t>Του χαρακτήρα</a:t>
            </a:r>
          </a:p>
          <a:p>
            <a:r>
              <a:rPr lang="el-GR" dirty="0"/>
              <a:t>Της αντιληπτικής ικανότητας</a:t>
            </a:r>
          </a:p>
          <a:p>
            <a:endParaRPr lang="el-GR" dirty="0"/>
          </a:p>
          <a:p>
            <a:pPr marL="0" indent="0">
              <a:buNone/>
            </a:pPr>
            <a:r>
              <a:rPr lang="el-GR" dirty="0"/>
              <a:t>που μπορεί να οδηγήσει ένα άτομο στην επιτυχία</a:t>
            </a:r>
          </a:p>
          <a:p>
            <a:pPr marL="0" indent="0">
              <a:buNone/>
            </a:pPr>
            <a:endParaRPr lang="el-GR" dirty="0"/>
          </a:p>
          <a:p>
            <a:pPr marL="0" indent="0">
              <a:buNone/>
            </a:pPr>
            <a:endParaRPr lang="el-GR" dirty="0"/>
          </a:p>
          <a:p>
            <a:pPr marL="0" indent="0">
              <a:buNone/>
            </a:pPr>
            <a:endParaRPr lang="el-GR" dirty="0"/>
          </a:p>
          <a:p>
            <a:endParaRPr lang="el-GR" dirty="0"/>
          </a:p>
          <a:p>
            <a:endParaRPr lang="el-GR" dirty="0"/>
          </a:p>
          <a:p>
            <a:endParaRPr lang="en-US" dirty="0"/>
          </a:p>
        </p:txBody>
      </p:sp>
    </p:spTree>
    <p:extLst>
      <p:ext uri="{BB962C8B-B14F-4D97-AF65-F5344CB8AC3E}">
        <p14:creationId xmlns:p14="http://schemas.microsoft.com/office/powerpoint/2010/main" val="351011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C0338A-95FC-4F3C-8C87-6E0C28FAEC57}"/>
              </a:ext>
            </a:extLst>
          </p:cNvPr>
          <p:cNvSpPr>
            <a:spLocks noGrp="1"/>
          </p:cNvSpPr>
          <p:nvPr>
            <p:ph type="title"/>
          </p:nvPr>
        </p:nvSpPr>
        <p:spPr/>
        <p:txBody>
          <a:bodyPr/>
          <a:lstStyle/>
          <a:p>
            <a:r>
              <a:rPr lang="el-GR" dirty="0"/>
              <a:t>Ορισμός ταλέντου</a:t>
            </a:r>
          </a:p>
        </p:txBody>
      </p:sp>
      <p:sp>
        <p:nvSpPr>
          <p:cNvPr id="3" name="Θέση περιεχομένου 2">
            <a:extLst>
              <a:ext uri="{FF2B5EF4-FFF2-40B4-BE49-F238E27FC236}">
                <a16:creationId xmlns:a16="http://schemas.microsoft.com/office/drawing/2014/main" id="{35A5BDFA-C147-4701-9FA0-B5DCF36869FA}"/>
              </a:ext>
            </a:extLst>
          </p:cNvPr>
          <p:cNvSpPr>
            <a:spLocks noGrp="1"/>
          </p:cNvSpPr>
          <p:nvPr>
            <p:ph idx="1"/>
          </p:nvPr>
        </p:nvSpPr>
        <p:spPr>
          <a:xfrm>
            <a:off x="1066799" y="2103120"/>
            <a:ext cx="10278979" cy="3931920"/>
          </a:xfrm>
        </p:spPr>
        <p:txBody>
          <a:bodyPr>
            <a:normAutofit/>
          </a:bodyPr>
          <a:lstStyle/>
          <a:p>
            <a:pPr marL="0" indent="0">
              <a:lnSpc>
                <a:spcPct val="150000"/>
              </a:lnSpc>
              <a:buNone/>
            </a:pPr>
            <a:r>
              <a:rPr lang="en-US" sz="2200" dirty="0"/>
              <a:t>“Talent refers to systematically developed innate abilities of individuals that are deployed in activities they like, find important, and in which they want to invest energy. It enables individuals to perform excellently in one or more domains of human functioning, operationalized as performing better than other individuals of the same age or experience, or as performing </a:t>
            </a:r>
            <a:r>
              <a:rPr lang="en-US" sz="2200" dirty="0" err="1"/>
              <a:t>consisten</a:t>
            </a:r>
            <a:r>
              <a:rPr lang="en-US" sz="2200" dirty="0"/>
              <a:t> (</a:t>
            </a:r>
            <a:r>
              <a:rPr lang="en-US" sz="2200" dirty="0" err="1"/>
              <a:t>Nijs</a:t>
            </a:r>
            <a:r>
              <a:rPr lang="en-US" sz="2200" dirty="0"/>
              <a:t>, Gallardo-Gallardo, Dries, &amp; </a:t>
            </a:r>
            <a:r>
              <a:rPr lang="en-US" sz="2200" dirty="0" err="1"/>
              <a:t>Sels</a:t>
            </a:r>
            <a:r>
              <a:rPr lang="en-US" sz="2200" dirty="0"/>
              <a:t>, 2014)</a:t>
            </a:r>
            <a:endParaRPr lang="el-GR" sz="2200" dirty="0"/>
          </a:p>
        </p:txBody>
      </p:sp>
    </p:spTree>
    <p:extLst>
      <p:ext uri="{BB962C8B-B14F-4D97-AF65-F5344CB8AC3E}">
        <p14:creationId xmlns:p14="http://schemas.microsoft.com/office/powerpoint/2010/main" val="335856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033030-6009-4B57-98B5-33F69B7DF870}"/>
              </a:ext>
            </a:extLst>
          </p:cNvPr>
          <p:cNvSpPr>
            <a:spLocks noGrp="1"/>
          </p:cNvSpPr>
          <p:nvPr>
            <p:ph type="title"/>
          </p:nvPr>
        </p:nvSpPr>
        <p:spPr>
          <a:xfrm>
            <a:off x="541421" y="381910"/>
            <a:ext cx="11024937" cy="1371600"/>
          </a:xfrm>
        </p:spPr>
        <p:txBody>
          <a:bodyPr>
            <a:normAutofit/>
          </a:bodyPr>
          <a:lstStyle/>
          <a:p>
            <a:r>
              <a:rPr lang="el-GR" sz="4000" dirty="0"/>
              <a:t>Πτυχές της διοίκησης του ταλέντου</a:t>
            </a:r>
            <a:endParaRPr lang="el-GR" sz="2400" dirty="0"/>
          </a:p>
        </p:txBody>
      </p:sp>
      <p:sp>
        <p:nvSpPr>
          <p:cNvPr id="3" name="Θέση περιεχομένου 2">
            <a:extLst>
              <a:ext uri="{FF2B5EF4-FFF2-40B4-BE49-F238E27FC236}">
                <a16:creationId xmlns:a16="http://schemas.microsoft.com/office/drawing/2014/main" id="{BCB06E12-BEE5-463D-9CCC-8AC5ABE2147D}"/>
              </a:ext>
            </a:extLst>
          </p:cNvPr>
          <p:cNvSpPr>
            <a:spLocks noGrp="1"/>
          </p:cNvSpPr>
          <p:nvPr>
            <p:ph idx="1"/>
          </p:nvPr>
        </p:nvSpPr>
        <p:spPr>
          <a:xfrm>
            <a:off x="485273" y="1820779"/>
            <a:ext cx="10639927" cy="4660231"/>
          </a:xfrm>
        </p:spPr>
        <p:txBody>
          <a:bodyPr>
            <a:noAutofit/>
          </a:bodyPr>
          <a:lstStyle/>
          <a:p>
            <a:r>
              <a:rPr lang="el-GR" sz="2700" dirty="0"/>
              <a:t>Έμφυτο ή Επίκτητο</a:t>
            </a:r>
          </a:p>
          <a:p>
            <a:pPr lvl="1"/>
            <a:r>
              <a:rPr lang="el-GR" sz="2500" dirty="0"/>
              <a:t>Αν είναι το πρώτο τότε η έμφαση δίνεται στη στελέχωση</a:t>
            </a:r>
          </a:p>
          <a:p>
            <a:pPr lvl="1"/>
            <a:r>
              <a:rPr lang="el-GR" sz="2500" dirty="0"/>
              <a:t>Αν είναι το δεύτερο τότε η έμφαση δίνεται στην εκπαίδευση και ανάπτυξη</a:t>
            </a:r>
          </a:p>
          <a:p>
            <a:r>
              <a:rPr lang="el-GR" sz="2700" dirty="0"/>
              <a:t>Η διοίκηση ταλέντου περιλαμβάνει τον εντοπισμό, την προσέλκυση, την επιλογή, τη διατήρηση και τη δέσμευση των ταλαντούχων εργαζομένων</a:t>
            </a:r>
          </a:p>
          <a:p>
            <a:r>
              <a:rPr lang="el-GR" sz="2700" dirty="0"/>
              <a:t>Δύο βασικές προσεγγίσεις:</a:t>
            </a:r>
          </a:p>
          <a:p>
            <a:pPr lvl="1"/>
            <a:r>
              <a:rPr lang="el-GR" sz="2500" dirty="0"/>
              <a:t>Συμπεριληπτική</a:t>
            </a:r>
            <a:r>
              <a:rPr lang="en-US" sz="2500" dirty="0"/>
              <a:t> (inclusive)</a:t>
            </a:r>
            <a:endParaRPr lang="el-GR" sz="2500" dirty="0"/>
          </a:p>
          <a:p>
            <a:pPr lvl="1"/>
            <a:r>
              <a:rPr lang="el-GR" sz="2500" dirty="0"/>
              <a:t>Αποκλειστική</a:t>
            </a:r>
            <a:r>
              <a:rPr lang="en-US" sz="2500" dirty="0"/>
              <a:t> (exclusive)</a:t>
            </a:r>
          </a:p>
          <a:p>
            <a:endParaRPr lang="en-US" sz="2700" dirty="0"/>
          </a:p>
        </p:txBody>
      </p:sp>
    </p:spTree>
    <p:extLst>
      <p:ext uri="{BB962C8B-B14F-4D97-AF65-F5344CB8AC3E}">
        <p14:creationId xmlns:p14="http://schemas.microsoft.com/office/powerpoint/2010/main" val="182190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AEF531-1617-3A4E-B4B7-558C1083094D}"/>
              </a:ext>
            </a:extLst>
          </p:cNvPr>
          <p:cNvSpPr>
            <a:spLocks noGrp="1"/>
          </p:cNvSpPr>
          <p:nvPr>
            <p:ph type="title"/>
          </p:nvPr>
        </p:nvSpPr>
        <p:spPr>
          <a:xfrm>
            <a:off x="1066800" y="316648"/>
            <a:ext cx="10058400" cy="1047058"/>
          </a:xfrm>
        </p:spPr>
        <p:txBody>
          <a:bodyPr/>
          <a:lstStyle/>
          <a:p>
            <a:r>
              <a:rPr lang="el-GR" dirty="0"/>
              <a:t>Γνωμικά επιτυχίας</a:t>
            </a:r>
          </a:p>
        </p:txBody>
      </p:sp>
      <p:sp>
        <p:nvSpPr>
          <p:cNvPr id="3" name="Θέση περιεχομένου 2">
            <a:extLst>
              <a:ext uri="{FF2B5EF4-FFF2-40B4-BE49-F238E27FC236}">
                <a16:creationId xmlns:a16="http://schemas.microsoft.com/office/drawing/2014/main" id="{E5F3A0EB-71E4-4948-A775-A9404460678D}"/>
              </a:ext>
            </a:extLst>
          </p:cNvPr>
          <p:cNvSpPr>
            <a:spLocks noGrp="1"/>
          </p:cNvSpPr>
          <p:nvPr>
            <p:ph idx="1"/>
          </p:nvPr>
        </p:nvSpPr>
        <p:spPr>
          <a:xfrm>
            <a:off x="667265" y="1400433"/>
            <a:ext cx="10457935" cy="5073390"/>
          </a:xfrm>
        </p:spPr>
        <p:txBody>
          <a:bodyPr>
            <a:normAutofit fontScale="77500" lnSpcReduction="20000"/>
          </a:bodyPr>
          <a:lstStyle/>
          <a:p>
            <a:pPr marL="0" indent="0">
              <a:buNone/>
            </a:pPr>
            <a:r>
              <a:rPr lang="el-GR" sz="2400" dirty="0"/>
              <a:t>Έχω χάσει 9.000 σουτ στην καριέρα μου. Έχω χάσει 900 παιχνίδια, 26 φορές μου εμπιστεύθηκαν το τελευταίο σουτ και το έχασα. Απέτυχα ξανά και ξανά και ξανά στην ζωή μου. Και γι’ αυτό ακριβώς πέτυχα.</a:t>
            </a:r>
          </a:p>
          <a:p>
            <a:pPr marL="0" indent="0" algn="r">
              <a:buNone/>
            </a:pPr>
            <a:r>
              <a:rPr lang="en-US" b="1" dirty="0"/>
              <a:t>Michael Jordan</a:t>
            </a:r>
            <a:r>
              <a:rPr lang="el-GR" b="1" dirty="0"/>
              <a:t>, μπασκετμπολίστας</a:t>
            </a:r>
            <a:endParaRPr lang="el-GR" dirty="0"/>
          </a:p>
          <a:p>
            <a:pPr marL="0" indent="0">
              <a:buNone/>
            </a:pPr>
            <a:endParaRPr lang="el-GR" dirty="0"/>
          </a:p>
          <a:p>
            <a:pPr marL="0" indent="0">
              <a:buNone/>
            </a:pPr>
            <a:r>
              <a:rPr lang="el-GR" sz="2400" dirty="0"/>
              <a:t>Χάνεις το 100% των σουτ που δεν κάνεις</a:t>
            </a:r>
            <a:r>
              <a:rPr lang="el-GR" dirty="0"/>
              <a:t>.</a:t>
            </a:r>
          </a:p>
          <a:p>
            <a:pPr marL="0" indent="0" algn="r">
              <a:buNone/>
            </a:pPr>
            <a:r>
              <a:rPr lang="en-US" b="1" dirty="0"/>
              <a:t>Wayne Gretzky</a:t>
            </a:r>
            <a:r>
              <a:rPr lang="el-GR" b="1"/>
              <a:t>, παίκτης </a:t>
            </a:r>
            <a:r>
              <a:rPr lang="el-GR" b="1" dirty="0"/>
              <a:t>Χόκεϊ</a:t>
            </a:r>
            <a:endParaRPr lang="el-GR" dirty="0"/>
          </a:p>
          <a:p>
            <a:pPr marL="0" indent="0">
              <a:buNone/>
            </a:pPr>
            <a:r>
              <a:rPr lang="el-GR" dirty="0"/>
              <a:t> </a:t>
            </a:r>
          </a:p>
          <a:p>
            <a:pPr marL="0" indent="0">
              <a:buNone/>
            </a:pPr>
            <a:r>
              <a:rPr lang="el-GR" dirty="0"/>
              <a:t> </a:t>
            </a:r>
          </a:p>
          <a:p>
            <a:pPr marL="0" indent="0">
              <a:buNone/>
            </a:pPr>
            <a:r>
              <a:rPr lang="el-GR" dirty="0"/>
              <a:t> </a:t>
            </a:r>
          </a:p>
          <a:p>
            <a:pPr marL="0" indent="0">
              <a:buNone/>
            </a:pPr>
            <a:r>
              <a:rPr lang="el-GR" sz="2400" dirty="0"/>
              <a:t>Όσο περισσότερο προπονούμαι, τόσο πιο τυχερός γίνομαι.</a:t>
            </a:r>
          </a:p>
          <a:p>
            <a:pPr marL="0" indent="0" algn="r">
              <a:buNone/>
            </a:pPr>
            <a:r>
              <a:rPr lang="en-US" b="1" dirty="0"/>
              <a:t>Gary Player</a:t>
            </a:r>
            <a:r>
              <a:rPr lang="el-GR" b="1" dirty="0"/>
              <a:t>, παίκτης γκόλφ</a:t>
            </a:r>
            <a:endParaRPr lang="el-GR" dirty="0"/>
          </a:p>
          <a:p>
            <a:pPr marL="0" indent="0">
              <a:buNone/>
            </a:pPr>
            <a:r>
              <a:rPr lang="el-GR" dirty="0"/>
              <a:t> </a:t>
            </a:r>
          </a:p>
          <a:p>
            <a:pPr marL="0" indent="0">
              <a:buNone/>
            </a:pPr>
            <a:r>
              <a:rPr lang="el-GR" dirty="0"/>
              <a:t> </a:t>
            </a:r>
          </a:p>
          <a:p>
            <a:pPr marL="0" indent="0">
              <a:buNone/>
            </a:pPr>
            <a:r>
              <a:rPr lang="el-GR" dirty="0"/>
              <a:t> </a:t>
            </a:r>
          </a:p>
          <a:p>
            <a:pPr marL="0" indent="0">
              <a:buNone/>
            </a:pPr>
            <a:r>
              <a:rPr lang="el-GR" sz="2400" dirty="0"/>
              <a:t>Αν δεν πιστέψεις στον εαυτό σου, κανείς άλλος δεν θα το κάνει για εσένα.</a:t>
            </a:r>
          </a:p>
          <a:p>
            <a:pPr marL="0" indent="0" algn="r">
              <a:buNone/>
            </a:pPr>
            <a:r>
              <a:rPr lang="en-US" b="1" dirty="0"/>
              <a:t>Kobe Bryant, μπα</a:t>
            </a:r>
            <a:r>
              <a:rPr lang="en-US" b="1" dirty="0" err="1"/>
              <a:t>σκετμ</a:t>
            </a:r>
            <a:r>
              <a:rPr lang="en-US" b="1" dirty="0"/>
              <a:t>πολίστας</a:t>
            </a:r>
            <a:endParaRPr lang="el-GR" dirty="0"/>
          </a:p>
          <a:p>
            <a:pPr marL="0" indent="0">
              <a:buNone/>
            </a:pPr>
            <a:endParaRPr lang="el-GR" dirty="0"/>
          </a:p>
        </p:txBody>
      </p:sp>
    </p:spTree>
    <p:extLst>
      <p:ext uri="{BB962C8B-B14F-4D97-AF65-F5344CB8AC3E}">
        <p14:creationId xmlns:p14="http://schemas.microsoft.com/office/powerpoint/2010/main" val="408807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033030-6009-4B57-98B5-33F69B7DF870}"/>
              </a:ext>
            </a:extLst>
          </p:cNvPr>
          <p:cNvSpPr>
            <a:spLocks noGrp="1"/>
          </p:cNvSpPr>
          <p:nvPr>
            <p:ph type="title"/>
          </p:nvPr>
        </p:nvSpPr>
        <p:spPr>
          <a:xfrm>
            <a:off x="485273" y="642594"/>
            <a:ext cx="11024937" cy="1371600"/>
          </a:xfrm>
        </p:spPr>
        <p:txBody>
          <a:bodyPr>
            <a:normAutofit/>
          </a:bodyPr>
          <a:lstStyle/>
          <a:p>
            <a:r>
              <a:rPr lang="el-GR" sz="4000" dirty="0"/>
              <a:t>Πτυχές (της διοίκησης) του ταλέντου </a:t>
            </a:r>
            <a:r>
              <a:rPr lang="el-GR" sz="2400" dirty="0"/>
              <a:t>(</a:t>
            </a:r>
            <a:r>
              <a:rPr lang="en-US" sz="2400" dirty="0" err="1"/>
              <a:t>Thunnissen</a:t>
            </a:r>
            <a:r>
              <a:rPr lang="el-GR" sz="2400" dirty="0"/>
              <a:t> </a:t>
            </a:r>
            <a:r>
              <a:rPr lang="en-US" sz="2400" dirty="0"/>
              <a:t>&amp; Van </a:t>
            </a:r>
            <a:r>
              <a:rPr lang="en-US" sz="2400" dirty="0" err="1"/>
              <a:t>Arensbergen</a:t>
            </a:r>
            <a:r>
              <a:rPr lang="en-US" sz="2400" dirty="0"/>
              <a:t>, 2015</a:t>
            </a:r>
            <a:r>
              <a:rPr lang="el-GR" sz="2400" dirty="0"/>
              <a:t>)</a:t>
            </a:r>
          </a:p>
        </p:txBody>
      </p:sp>
      <p:sp>
        <p:nvSpPr>
          <p:cNvPr id="3" name="Θέση περιεχομένου 2">
            <a:extLst>
              <a:ext uri="{FF2B5EF4-FFF2-40B4-BE49-F238E27FC236}">
                <a16:creationId xmlns:a16="http://schemas.microsoft.com/office/drawing/2014/main" id="{BCB06E12-BEE5-463D-9CCC-8AC5ABE2147D}"/>
              </a:ext>
            </a:extLst>
          </p:cNvPr>
          <p:cNvSpPr>
            <a:spLocks noGrp="1"/>
          </p:cNvSpPr>
          <p:nvPr>
            <p:ph idx="1"/>
          </p:nvPr>
        </p:nvSpPr>
        <p:spPr>
          <a:xfrm>
            <a:off x="593558" y="1973179"/>
            <a:ext cx="10531642" cy="4507831"/>
          </a:xfrm>
        </p:spPr>
        <p:txBody>
          <a:bodyPr>
            <a:normAutofit lnSpcReduction="10000"/>
          </a:bodyPr>
          <a:lstStyle/>
          <a:p>
            <a:r>
              <a:rPr lang="el-GR" dirty="0"/>
              <a:t>Ικανότητες (</a:t>
            </a:r>
            <a:r>
              <a:rPr lang="en-US" dirty="0"/>
              <a:t>input</a:t>
            </a:r>
            <a:r>
              <a:rPr lang="el-GR" dirty="0"/>
              <a:t>)</a:t>
            </a:r>
          </a:p>
          <a:p>
            <a:pPr lvl="1"/>
            <a:r>
              <a:rPr lang="el-GR" dirty="0"/>
              <a:t>Πνευματικές</a:t>
            </a:r>
          </a:p>
          <a:p>
            <a:pPr lvl="1"/>
            <a:r>
              <a:rPr lang="el-GR" dirty="0"/>
              <a:t>κοινωνικές</a:t>
            </a:r>
            <a:endParaRPr lang="en-US" dirty="0"/>
          </a:p>
          <a:p>
            <a:r>
              <a:rPr lang="el-GR" dirty="0"/>
              <a:t>Εξαιρετική απόδοση (</a:t>
            </a:r>
            <a:r>
              <a:rPr lang="en-US" dirty="0"/>
              <a:t>output</a:t>
            </a:r>
            <a:r>
              <a:rPr lang="el-GR" dirty="0"/>
              <a:t>)</a:t>
            </a:r>
          </a:p>
          <a:p>
            <a:pPr lvl="1"/>
            <a:r>
              <a:rPr lang="el-GR" dirty="0"/>
              <a:t>Τοπ 10% στην </a:t>
            </a:r>
            <a:r>
              <a:rPr lang="el-GR" dirty="0" err="1"/>
              <a:t>κατατάξη</a:t>
            </a:r>
            <a:endParaRPr lang="en-US" dirty="0"/>
          </a:p>
          <a:p>
            <a:r>
              <a:rPr lang="el-GR" dirty="0"/>
              <a:t>Διαπροσωπικά χαρακτηριστικά (</a:t>
            </a:r>
            <a:r>
              <a:rPr lang="en-US" dirty="0"/>
              <a:t>catalyst</a:t>
            </a:r>
            <a:r>
              <a:rPr lang="el-GR" dirty="0"/>
              <a:t>)</a:t>
            </a:r>
          </a:p>
          <a:p>
            <a:pPr lvl="1"/>
            <a:r>
              <a:rPr lang="el-GR" dirty="0"/>
              <a:t>Υποκίνηση</a:t>
            </a:r>
          </a:p>
          <a:p>
            <a:pPr lvl="1"/>
            <a:r>
              <a:rPr lang="el-GR" dirty="0"/>
              <a:t>Δέσμευση</a:t>
            </a:r>
            <a:endParaRPr lang="en-US" dirty="0"/>
          </a:p>
          <a:p>
            <a:r>
              <a:rPr lang="el-GR" dirty="0"/>
              <a:t>Περιβαλλοντικές επιρροές (</a:t>
            </a:r>
            <a:r>
              <a:rPr lang="en-US" dirty="0"/>
              <a:t>catalyst</a:t>
            </a:r>
            <a:r>
              <a:rPr lang="el-GR" dirty="0"/>
              <a:t>)</a:t>
            </a:r>
            <a:endParaRPr lang="en-US" dirty="0"/>
          </a:p>
          <a:p>
            <a:pPr lvl="1"/>
            <a:r>
              <a:rPr lang="el-GR" dirty="0"/>
              <a:t>Συνάδελφοι</a:t>
            </a:r>
          </a:p>
          <a:p>
            <a:pPr lvl="1"/>
            <a:r>
              <a:rPr lang="el-GR" dirty="0"/>
              <a:t>Εργασιακές συνθήκες</a:t>
            </a:r>
            <a:endParaRPr lang="en-US" dirty="0"/>
          </a:p>
          <a:p>
            <a:r>
              <a:rPr lang="el-GR" dirty="0"/>
              <a:t>Αναπτυξιακή διαδικασία (</a:t>
            </a:r>
            <a:r>
              <a:rPr lang="en-US" dirty="0"/>
              <a:t>throughput</a:t>
            </a:r>
            <a:r>
              <a:rPr lang="el-GR" dirty="0"/>
              <a:t>)</a:t>
            </a:r>
          </a:p>
          <a:p>
            <a:pPr lvl="1"/>
            <a:r>
              <a:rPr lang="el-GR" dirty="0"/>
              <a:t>Εκπαίδευση και ανάπτυξη</a:t>
            </a:r>
          </a:p>
          <a:p>
            <a:pPr lvl="1"/>
            <a:r>
              <a:rPr lang="el-GR" dirty="0"/>
              <a:t>Μάθηση</a:t>
            </a:r>
            <a:endParaRPr lang="en-US" dirty="0"/>
          </a:p>
          <a:p>
            <a:endParaRPr lang="el-GR" dirty="0"/>
          </a:p>
        </p:txBody>
      </p:sp>
    </p:spTree>
    <p:extLst>
      <p:ext uri="{BB962C8B-B14F-4D97-AF65-F5344CB8AC3E}">
        <p14:creationId xmlns:p14="http://schemas.microsoft.com/office/powerpoint/2010/main" val="2407817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B4BF7-4649-964B-9666-BFE559274427}"/>
              </a:ext>
            </a:extLst>
          </p:cNvPr>
          <p:cNvSpPr>
            <a:spLocks noGrp="1"/>
          </p:cNvSpPr>
          <p:nvPr>
            <p:ph type="title"/>
          </p:nvPr>
        </p:nvSpPr>
        <p:spPr/>
        <p:txBody>
          <a:bodyPr/>
          <a:lstStyle/>
          <a:p>
            <a:r>
              <a:rPr lang="el-GR" dirty="0"/>
              <a:t>Το ταλέντο στον χώρο εργασίας</a:t>
            </a:r>
            <a:endParaRPr lang="en-US" dirty="0"/>
          </a:p>
        </p:txBody>
      </p:sp>
      <p:sp>
        <p:nvSpPr>
          <p:cNvPr id="3" name="Content Placeholder 2">
            <a:extLst>
              <a:ext uri="{FF2B5EF4-FFF2-40B4-BE49-F238E27FC236}">
                <a16:creationId xmlns:a16="http://schemas.microsoft.com/office/drawing/2014/main" id="{CA36EC1F-F892-8946-B116-EB1B2D12DDA2}"/>
              </a:ext>
            </a:extLst>
          </p:cNvPr>
          <p:cNvSpPr>
            <a:spLocks noGrp="1"/>
          </p:cNvSpPr>
          <p:nvPr>
            <p:ph idx="1"/>
          </p:nvPr>
        </p:nvSpPr>
        <p:spPr>
          <a:xfrm>
            <a:off x="914405" y="2103120"/>
            <a:ext cx="11125200" cy="3931920"/>
          </a:xfrm>
        </p:spPr>
        <p:txBody>
          <a:bodyPr>
            <a:noAutofit/>
          </a:bodyPr>
          <a:lstStyle/>
          <a:p>
            <a:r>
              <a:rPr lang="el-GR" sz="2800" dirty="0"/>
              <a:t>Περιγράφει μόνο τους καλύτερους και πιο πολλά υποσχόμενους εργαζόμενους, που αποδίδουν περισσότερο από τους άλλους συναδέλφους</a:t>
            </a:r>
          </a:p>
          <a:p>
            <a:pPr marL="0" indent="0" algn="ctr">
              <a:buNone/>
            </a:pPr>
            <a:r>
              <a:rPr lang="en-US" sz="2800" dirty="0">
                <a:solidFill>
                  <a:srgbClr val="FF0000"/>
                </a:solidFill>
              </a:rPr>
              <a:t>vs</a:t>
            </a:r>
            <a:endParaRPr lang="el-GR" sz="2800" dirty="0">
              <a:solidFill>
                <a:srgbClr val="FF0000"/>
              </a:solidFill>
            </a:endParaRPr>
          </a:p>
          <a:p>
            <a:r>
              <a:rPr lang="el-GR" sz="2800" dirty="0"/>
              <a:t>Περιγράφει το σύνολο των εργαζομένων, αντανακλώντας την αξία όλων και αποφεύγοντας τους διαχωρισμούς </a:t>
            </a:r>
            <a:r>
              <a:rPr lang="en-US" sz="2800" dirty="0"/>
              <a:t> </a:t>
            </a:r>
            <a:endParaRPr lang="el-GR" sz="2800" dirty="0"/>
          </a:p>
          <a:p>
            <a:endParaRPr lang="el-GR" sz="2800" dirty="0"/>
          </a:p>
          <a:p>
            <a:endParaRPr lang="el-GR" sz="2800" dirty="0"/>
          </a:p>
        </p:txBody>
      </p:sp>
    </p:spTree>
    <p:extLst>
      <p:ext uri="{BB962C8B-B14F-4D97-AF65-F5344CB8AC3E}">
        <p14:creationId xmlns:p14="http://schemas.microsoft.com/office/powerpoint/2010/main" val="6748766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{17A50067-948F-1248-AF6D-8103A5E3BE77}tf10001067</Template>
  <TotalTime>1356</TotalTime>
  <Words>1323</Words>
  <Application>Microsoft Office PowerPoint</Application>
  <PresentationFormat>Ευρεία οθόνη</PresentationFormat>
  <Paragraphs>161</Paragraphs>
  <Slides>28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28</vt:i4>
      </vt:variant>
    </vt:vector>
  </HeadingPairs>
  <TitlesOfParts>
    <vt:vector size="32" baseType="lpstr">
      <vt:lpstr>Calibri</vt:lpstr>
      <vt:lpstr>Century Gothic</vt:lpstr>
      <vt:lpstr>Garamond</vt:lpstr>
      <vt:lpstr>Savon</vt:lpstr>
      <vt:lpstr>Απόκτηση και διοίκηση ταλέντων</vt:lpstr>
      <vt:lpstr>Βασικοί όροι</vt:lpstr>
      <vt:lpstr>Τι είναι το ταλέντο;</vt:lpstr>
      <vt:lpstr>Ταλέντο είναι…</vt:lpstr>
      <vt:lpstr>Ορισμός ταλέντου</vt:lpstr>
      <vt:lpstr>Πτυχές της διοίκησης του ταλέντου</vt:lpstr>
      <vt:lpstr>Γνωμικά επιτυχίας</vt:lpstr>
      <vt:lpstr>Πτυχές (της διοίκησης) του ταλέντου (Thunnissen &amp; Van Arensbergen, 2015)</vt:lpstr>
      <vt:lpstr>Το ταλέντο στον χώρο εργασίας</vt:lpstr>
      <vt:lpstr>Το ταλέντο στον χώρο εργασίας</vt:lpstr>
      <vt:lpstr>The war for talent  vs    Fighting the war for talent</vt:lpstr>
      <vt:lpstr>Τι λένε οι CEOs… </vt:lpstr>
      <vt:lpstr>Τί είναι η διοίκηση ταλέντου;</vt:lpstr>
      <vt:lpstr>Διοίκηση ταλέντου</vt:lpstr>
      <vt:lpstr>Παρουσίαση του PowerPoint</vt:lpstr>
      <vt:lpstr>Παρουσίαση του PowerPoint</vt:lpstr>
      <vt:lpstr>The happy secret to better work</vt:lpstr>
      <vt:lpstr>The old paradigm: Organizations as machines </vt:lpstr>
      <vt:lpstr>Σύγχρονες τάσεις που προκαλούν το “παλιό παράδειγμα”…</vt:lpstr>
      <vt:lpstr>Στόχος</vt:lpstr>
      <vt:lpstr>Αποτελέσματα ευέλικτων οργανισμών</vt:lpstr>
      <vt:lpstr>Τα πέντε κύρια γνωρίσματα των ευέλικτων οργανισμών (1/5) –McKinsey &amp; Company </vt:lpstr>
      <vt:lpstr>Τα πέντε κύρια γνωρίσματα των ευέλικτων οργανισμών (2/5)</vt:lpstr>
      <vt:lpstr>Τα πέντε κύρια γνωρίσματα των ευέλικτων οργανισμών (3/5)</vt:lpstr>
      <vt:lpstr>Τα πέντε κύρια γνωρίσματα των ευέλικτων οργανισμών (4/5)</vt:lpstr>
      <vt:lpstr>Τα πέντε κύρια γνωρίσματα των ευέλικτων οργανισμών (5/5)</vt:lpstr>
      <vt:lpstr>Πλαίσιο διοίκησης ταλέντου</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Administrator</cp:lastModifiedBy>
  <cp:revision>84</cp:revision>
  <dcterms:modified xsi:type="dcterms:W3CDTF">2023-03-03T14:07:31Z</dcterms:modified>
</cp:coreProperties>
</file>