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2" r:id="rId3"/>
    <p:sldId id="257" r:id="rId4"/>
    <p:sldId id="271" r:id="rId5"/>
    <p:sldId id="258" r:id="rId6"/>
    <p:sldId id="272" r:id="rId7"/>
    <p:sldId id="259" r:id="rId8"/>
    <p:sldId id="273" r:id="rId9"/>
    <p:sldId id="260" r:id="rId10"/>
    <p:sldId id="274" r:id="rId11"/>
    <p:sldId id="261" r:id="rId12"/>
    <p:sldId id="275" r:id="rId13"/>
    <p:sldId id="263" r:id="rId14"/>
    <p:sldId id="276" r:id="rId15"/>
    <p:sldId id="265" r:id="rId16"/>
    <p:sldId id="277" r:id="rId17"/>
    <p:sldId id="266" r:id="rId18"/>
    <p:sldId id="278" r:id="rId19"/>
    <p:sldId id="269" r:id="rId20"/>
    <p:sldId id="279" r:id="rId21"/>
    <p:sldId id="267" r:id="rId22"/>
    <p:sldId id="281" r:id="rId23"/>
    <p:sldId id="270" r:id="rId24"/>
    <p:sldId id="280"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D70DE1A5-9359-4D1F-A6DC-74D0A2D1D7FF}" type="datetimeFigureOut">
              <a:rPr lang="el-GR" smtClean="0"/>
              <a:pPr/>
              <a:t>19/3/21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70DE1A5-9359-4D1F-A6DC-74D0A2D1D7FF}" type="datetimeFigureOut">
              <a:rPr lang="el-GR" smtClean="0"/>
              <a:pPr/>
              <a:t>19/3/21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70DE1A5-9359-4D1F-A6DC-74D0A2D1D7FF}" type="datetimeFigureOut">
              <a:rPr lang="el-GR" smtClean="0"/>
              <a:pPr/>
              <a:t>19/3/21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70DE1A5-9359-4D1F-A6DC-74D0A2D1D7FF}" type="datetimeFigureOut">
              <a:rPr lang="el-GR" smtClean="0"/>
              <a:pPr/>
              <a:t>19/3/21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70DE1A5-9359-4D1F-A6DC-74D0A2D1D7FF}" type="datetimeFigureOut">
              <a:rPr lang="el-GR" smtClean="0"/>
              <a:pPr/>
              <a:t>19/3/21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D70DE1A5-9359-4D1F-A6DC-74D0A2D1D7FF}" type="datetimeFigureOut">
              <a:rPr lang="el-GR" smtClean="0"/>
              <a:pPr/>
              <a:t>19/3/21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D70DE1A5-9359-4D1F-A6DC-74D0A2D1D7FF}" type="datetimeFigureOut">
              <a:rPr lang="el-GR" smtClean="0"/>
              <a:pPr/>
              <a:t>19/3/21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D70DE1A5-9359-4D1F-A6DC-74D0A2D1D7FF}" type="datetimeFigureOut">
              <a:rPr lang="el-GR" smtClean="0"/>
              <a:pPr/>
              <a:t>19/3/21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70DE1A5-9359-4D1F-A6DC-74D0A2D1D7FF}" type="datetimeFigureOut">
              <a:rPr lang="el-GR" smtClean="0"/>
              <a:pPr/>
              <a:t>19/3/21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70DE1A5-9359-4D1F-A6DC-74D0A2D1D7FF}" type="datetimeFigureOut">
              <a:rPr lang="el-GR" smtClean="0"/>
              <a:pPr/>
              <a:t>19/3/21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70DE1A5-9359-4D1F-A6DC-74D0A2D1D7FF}" type="datetimeFigureOut">
              <a:rPr lang="el-GR" smtClean="0"/>
              <a:pPr/>
              <a:t>19/3/21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E2AE9EE-9060-49BE-ADB5-F114589520F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DE1A5-9359-4D1F-A6DC-74D0A2D1D7FF}" type="datetimeFigureOut">
              <a:rPr lang="el-GR" smtClean="0"/>
              <a:pPr/>
              <a:t>19/3/21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AE9EE-9060-49BE-ADB5-F114589520F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420888"/>
            <a:ext cx="7772400" cy="1296144"/>
          </a:xfrm>
        </p:spPr>
        <p:txBody>
          <a:bodyPr>
            <a:normAutofit fontScale="90000"/>
          </a:bodyPr>
          <a:lstStyle/>
          <a:p>
            <a:br>
              <a:rPr lang="en-US" dirty="0"/>
            </a:br>
            <a:br>
              <a:rPr lang="en-US" dirty="0"/>
            </a:br>
            <a:r>
              <a:rPr lang="en-US" dirty="0"/>
              <a:t>Globalization:</a:t>
            </a:r>
            <a:br>
              <a:rPr lang="en-US" dirty="0"/>
            </a:br>
            <a:r>
              <a:rPr lang="en-US" dirty="0"/>
              <a:t>Aspects</a:t>
            </a:r>
            <a:r>
              <a:rPr lang="el-GR" dirty="0"/>
              <a:t> </a:t>
            </a:r>
            <a:r>
              <a:rPr lang="en-US" dirty="0"/>
              <a:t>of globalization, support and criticism</a:t>
            </a:r>
            <a:endParaRPr lang="el-GR" dirty="0"/>
          </a:p>
        </p:txBody>
      </p:sp>
      <p:sp>
        <p:nvSpPr>
          <p:cNvPr id="3" name="2 - Υπότιτλος"/>
          <p:cNvSpPr>
            <a:spLocks noGrp="1"/>
          </p:cNvSpPr>
          <p:nvPr>
            <p:ph type="subTitle" idx="1"/>
          </p:nvPr>
        </p:nvSpPr>
        <p:spPr>
          <a:xfrm>
            <a:off x="1371600" y="4725144"/>
            <a:ext cx="6400800" cy="1512168"/>
          </a:xfrm>
        </p:spPr>
        <p:txBody>
          <a:bodyPr>
            <a:normAutofit fontScale="25000" lnSpcReduction="20000"/>
          </a:bodyPr>
          <a:lstStyle/>
          <a:p>
            <a:pPr algn="l"/>
            <a:r>
              <a:rPr lang="en-US" sz="6000" dirty="0">
                <a:solidFill>
                  <a:schemeClr val="tx1"/>
                </a:solidFill>
              </a:rPr>
              <a:t>Presenters: XXXXXXXX(</a:t>
            </a:r>
            <a:r>
              <a:rPr lang="en-US" sz="6000" dirty="0" err="1">
                <a:solidFill>
                  <a:schemeClr val="tx1"/>
                </a:solidFill>
              </a:rPr>
              <a:t>xxxx</a:t>
            </a:r>
            <a:r>
              <a:rPr lang="en-US" sz="6000" dirty="0">
                <a:solidFill>
                  <a:schemeClr val="tx1"/>
                </a:solidFill>
              </a:rPr>
              <a:t>), </a:t>
            </a:r>
          </a:p>
          <a:p>
            <a:pPr algn="l"/>
            <a:r>
              <a:rPr lang="en-US" sz="6000" dirty="0">
                <a:solidFill>
                  <a:schemeClr val="tx1"/>
                </a:solidFill>
              </a:rPr>
              <a:t>XXXXXXX (</a:t>
            </a:r>
            <a:r>
              <a:rPr lang="en-US" sz="6000" dirty="0" err="1">
                <a:solidFill>
                  <a:schemeClr val="tx1"/>
                </a:solidFill>
              </a:rPr>
              <a:t>xxxx</a:t>
            </a:r>
            <a:r>
              <a:rPr lang="en-US" sz="6000" dirty="0">
                <a:solidFill>
                  <a:schemeClr val="tx1"/>
                </a:solidFill>
              </a:rPr>
              <a:t>)</a:t>
            </a:r>
          </a:p>
          <a:p>
            <a:pPr algn="l"/>
            <a:r>
              <a:rPr lang="en-US" sz="6000" dirty="0">
                <a:solidFill>
                  <a:schemeClr val="tx1"/>
                </a:solidFill>
              </a:rPr>
              <a:t>Department of: </a:t>
            </a:r>
            <a:r>
              <a:rPr lang="en-US" sz="6000" dirty="0" err="1">
                <a:solidFill>
                  <a:schemeClr val="tx1"/>
                </a:solidFill>
              </a:rPr>
              <a:t>xxxxxx</a:t>
            </a:r>
            <a:endParaRPr lang="en-US" sz="6000" dirty="0">
              <a:solidFill>
                <a:schemeClr val="tx1"/>
              </a:solidFill>
            </a:endParaRPr>
          </a:p>
          <a:p>
            <a:pPr algn="l"/>
            <a:r>
              <a:rPr lang="en-US" sz="6000" dirty="0">
                <a:solidFill>
                  <a:schemeClr val="tx1"/>
                </a:solidFill>
              </a:rPr>
              <a:t>Lecturer: </a:t>
            </a:r>
            <a:r>
              <a:rPr lang="en-US" sz="6000" dirty="0" err="1">
                <a:solidFill>
                  <a:schemeClr val="tx1"/>
                </a:solidFill>
              </a:rPr>
              <a:t>Mahili</a:t>
            </a:r>
            <a:r>
              <a:rPr lang="en-US" sz="6000" dirty="0">
                <a:solidFill>
                  <a:schemeClr val="tx1"/>
                </a:solidFill>
              </a:rPr>
              <a:t> </a:t>
            </a:r>
            <a:r>
              <a:rPr lang="en-US" sz="6000" dirty="0" err="1">
                <a:solidFill>
                  <a:schemeClr val="tx1"/>
                </a:solidFill>
              </a:rPr>
              <a:t>Ifigenia</a:t>
            </a:r>
            <a:endParaRPr lang="en-US" sz="6000" dirty="0">
              <a:solidFill>
                <a:schemeClr val="tx1"/>
              </a:solidFill>
            </a:endParaRPr>
          </a:p>
          <a:p>
            <a:pPr algn="l"/>
            <a:r>
              <a:rPr lang="en-US" sz="6000" dirty="0">
                <a:solidFill>
                  <a:schemeClr val="tx1"/>
                </a:solidFill>
              </a:rPr>
              <a:t>Course: </a:t>
            </a:r>
            <a:r>
              <a:rPr lang="en-US" sz="6000">
                <a:solidFill>
                  <a:schemeClr val="tx1"/>
                </a:solidFill>
              </a:rPr>
              <a:t>xxxxxxxxxx </a:t>
            </a:r>
            <a:endParaRPr lang="en-US" sz="6000" dirty="0">
              <a:solidFill>
                <a:schemeClr val="tx1"/>
              </a:solidFill>
            </a:endParaRPr>
          </a:p>
          <a:p>
            <a:r>
              <a:rPr lang="en-US" b="1" u="sng" dirty="0">
                <a:solidFill>
                  <a:srgbClr val="FF0000"/>
                </a:solidFill>
              </a:rPr>
              <a:t> </a:t>
            </a:r>
            <a:endParaRPr lang="el-GR" dirty="0">
              <a:solidFill>
                <a:srgbClr val="FF0000"/>
              </a:solidFill>
            </a:endParaRPr>
          </a:p>
          <a:p>
            <a:endParaRPr lang="el-GR" dirty="0"/>
          </a:p>
        </p:txBody>
      </p:sp>
      <p:pic>
        <p:nvPicPr>
          <p:cNvPr id="4" name="3 - Εικόνα" descr="GLOBALIZATION1.jpg"/>
          <p:cNvPicPr>
            <a:picLocks noChangeAspect="1"/>
          </p:cNvPicPr>
          <p:nvPr/>
        </p:nvPicPr>
        <p:blipFill>
          <a:blip r:embed="rId2" cstate="print"/>
          <a:stretch>
            <a:fillRect/>
          </a:stretch>
        </p:blipFill>
        <p:spPr>
          <a:xfrm>
            <a:off x="0" y="260648"/>
            <a:ext cx="9144000" cy="25922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4000" dirty="0"/>
              <a:t>Multilingualism and the emergence of lingua </a:t>
            </a:r>
            <a:r>
              <a:rPr lang="en-US" sz="4000" dirty="0" err="1"/>
              <a:t>francas</a:t>
            </a:r>
            <a:endParaRPr lang="el-GR" sz="4000" dirty="0"/>
          </a:p>
        </p:txBody>
      </p:sp>
      <p:sp>
        <p:nvSpPr>
          <p:cNvPr id="3" name="2 - Θέση περιεχομένου"/>
          <p:cNvSpPr>
            <a:spLocks noGrp="1"/>
          </p:cNvSpPr>
          <p:nvPr>
            <p:ph idx="1"/>
          </p:nvPr>
        </p:nvSpPr>
        <p:spPr>
          <a:xfrm>
            <a:off x="323528" y="2348880"/>
            <a:ext cx="8229600" cy="3667545"/>
          </a:xfrm>
        </p:spPr>
        <p:txBody>
          <a:bodyPr>
            <a:normAutofit fontScale="70000" lnSpcReduction="20000"/>
          </a:bodyPr>
          <a:lstStyle/>
          <a:p>
            <a:pPr algn="just"/>
            <a:r>
              <a:rPr lang="en-US" sz="3000" dirty="0"/>
              <a:t>Multiplicity of multilingual people. </a:t>
            </a:r>
          </a:p>
          <a:p>
            <a:pPr algn="just"/>
            <a:r>
              <a:rPr lang="en-US" sz="3000" dirty="0"/>
              <a:t>Multilingualism as an effect of the needs of globalization and cultural openness</a:t>
            </a:r>
            <a:r>
              <a:rPr lang="el-GR" sz="3000" dirty="0"/>
              <a:t>.</a:t>
            </a:r>
            <a:endParaRPr lang="en-US" sz="3000" dirty="0"/>
          </a:p>
          <a:p>
            <a:pPr algn="just"/>
            <a:r>
              <a:rPr lang="en-US" sz="3000" dirty="0"/>
              <a:t>Lingua franca: a language systematically used to make communication possible between people not sharing a mother tongue</a:t>
            </a:r>
            <a:r>
              <a:rPr lang="el-GR" sz="3000" dirty="0"/>
              <a:t>.</a:t>
            </a:r>
            <a:endParaRPr lang="en-US" sz="3000" dirty="0"/>
          </a:p>
          <a:p>
            <a:pPr algn="just"/>
            <a:r>
              <a:rPr lang="en-US" sz="3000" dirty="0"/>
              <a:t>English as the most popular second language </a:t>
            </a:r>
          </a:p>
          <a:p>
            <a:pPr lvl="1" algn="just"/>
            <a:r>
              <a:rPr lang="en-US" sz="2600" dirty="0"/>
              <a:t>35% world's mail</a:t>
            </a:r>
          </a:p>
          <a:p>
            <a:pPr lvl="1" algn="just"/>
            <a:r>
              <a:rPr lang="en-US" sz="2600" dirty="0"/>
              <a:t>40% of the world's radio programs </a:t>
            </a:r>
          </a:p>
          <a:p>
            <a:pPr algn="just"/>
            <a:r>
              <a:rPr lang="en-US" sz="3000" dirty="0"/>
              <a:t>Speakers of regional and minority languages unable to compete with those who speak dominant languages</a:t>
            </a:r>
            <a:r>
              <a:rPr lang="el-GR" sz="3000" dirty="0"/>
              <a:t>.</a:t>
            </a:r>
            <a:endParaRPr lang="en-US" sz="3000" dirty="0"/>
          </a:p>
          <a:p>
            <a:pPr lvl="1" algn="just"/>
            <a:r>
              <a:rPr lang="en-US" sz="2600" dirty="0"/>
              <a:t>6.000 and 7.000 languages spoken</a:t>
            </a:r>
          </a:p>
          <a:p>
            <a:pPr lvl="1" algn="just"/>
            <a:r>
              <a:rPr lang="en-US" sz="2600" dirty="0"/>
              <a:t>50–90% of languages will have become extinct by 2100.            </a:t>
            </a:r>
            <a:r>
              <a:rPr lang="en-US" dirty="0">
                <a:solidFill>
                  <a:srgbClr val="FF0000"/>
                </a:solidFill>
              </a:rPr>
              <a:t>Good example</a:t>
            </a:r>
            <a:r>
              <a:rPr lang="en-US" sz="2600" dirty="0"/>
              <a:t>    </a:t>
            </a:r>
            <a:endParaRPr lang="el-GR" sz="2600" dirty="0"/>
          </a:p>
          <a:p>
            <a:endParaRPr lang="el-GR" dirty="0"/>
          </a:p>
        </p:txBody>
      </p:sp>
      <p:pic>
        <p:nvPicPr>
          <p:cNvPr id="4" name="3 - Εικόνα" descr="english.jpg"/>
          <p:cNvPicPr>
            <a:picLocks noChangeAspect="1"/>
          </p:cNvPicPr>
          <p:nvPr/>
        </p:nvPicPr>
        <p:blipFill>
          <a:blip r:embed="rId2" cstate="print"/>
          <a:stretch>
            <a:fillRect/>
          </a:stretch>
        </p:blipFill>
        <p:spPr>
          <a:xfrm>
            <a:off x="6156176" y="846138"/>
            <a:ext cx="2771800" cy="1628800"/>
          </a:xfrm>
          <a:prstGeom prst="rect">
            <a:avLst/>
          </a:prstGeom>
        </p:spPr>
      </p:pic>
    </p:spTree>
    <p:extLst>
      <p:ext uri="{BB962C8B-B14F-4D97-AF65-F5344CB8AC3E}">
        <p14:creationId xmlns:p14="http://schemas.microsoft.com/office/powerpoint/2010/main" val="1734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u="sng" dirty="0"/>
              <a:t>Internet</a:t>
            </a:r>
            <a:br>
              <a:rPr lang="en-US" u="sng" dirty="0"/>
            </a:br>
            <a:endParaRPr lang="el-GR" u="sng" dirty="0"/>
          </a:p>
        </p:txBody>
      </p:sp>
      <p:sp>
        <p:nvSpPr>
          <p:cNvPr id="3" name="2 - Θέση περιεχομένου"/>
          <p:cNvSpPr>
            <a:spLocks noGrp="1"/>
          </p:cNvSpPr>
          <p:nvPr>
            <p:ph idx="1"/>
          </p:nvPr>
        </p:nvSpPr>
        <p:spPr>
          <a:xfrm>
            <a:off x="457200" y="1196753"/>
            <a:ext cx="8229600" cy="4536504"/>
          </a:xfrm>
        </p:spPr>
        <p:txBody>
          <a:bodyPr>
            <a:normAutofit fontScale="92500" lnSpcReduction="20000"/>
          </a:bodyPr>
          <a:lstStyle/>
          <a:p>
            <a:pPr algn="just"/>
            <a:r>
              <a:rPr lang="en-US" sz="3000" dirty="0"/>
              <a:t>Both a product of globalization as well as a catalyst, the Internet connects computer users around the world</a:t>
            </a:r>
            <a:r>
              <a:rPr lang="el-GR" sz="3000" dirty="0"/>
              <a:t>.</a:t>
            </a:r>
            <a:endParaRPr lang="en-US" sz="3000" dirty="0"/>
          </a:p>
          <a:p>
            <a:pPr algn="just"/>
            <a:r>
              <a:rPr lang="en-US" sz="3000" dirty="0"/>
              <a:t> From 2000 to 2009, the number of Internet users globally rose from 394 million to 1.858 billion</a:t>
            </a:r>
            <a:r>
              <a:rPr lang="el-GR" sz="3000" dirty="0"/>
              <a:t>.</a:t>
            </a:r>
            <a:endParaRPr lang="en-US" sz="3000" dirty="0"/>
          </a:p>
          <a:p>
            <a:pPr algn="just"/>
            <a:r>
              <a:rPr lang="en-US" sz="3000" dirty="0"/>
              <a:t> According to research firm IDC (International Data Corporation), the size of total worldwide e-commerce , will equate to US $16 trillion in 2013. </a:t>
            </a:r>
          </a:p>
          <a:p>
            <a:pPr algn="just"/>
            <a:r>
              <a:rPr lang="en-US" sz="3000" dirty="0"/>
              <a:t> A report by Oxford Economics estimates the total size of the digital economy at $20.4 trillion, equivalent to roughly 13.8% of global sales.</a:t>
            </a:r>
            <a:endParaRPr lang="el-GR" sz="3000" dirty="0"/>
          </a:p>
          <a:p>
            <a:endParaRPr lang="el-GR" dirty="0"/>
          </a:p>
        </p:txBody>
      </p:sp>
      <p:pic>
        <p:nvPicPr>
          <p:cNvPr id="4" name="3 - Εικόνα" descr="internet.jpg"/>
          <p:cNvPicPr>
            <a:picLocks noChangeAspect="1"/>
          </p:cNvPicPr>
          <p:nvPr/>
        </p:nvPicPr>
        <p:blipFill>
          <a:blip r:embed="rId2" cstate="print"/>
          <a:stretch>
            <a:fillRect/>
          </a:stretch>
        </p:blipFill>
        <p:spPr>
          <a:xfrm>
            <a:off x="0" y="5229201"/>
            <a:ext cx="9144000" cy="1628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554960" cy="1143000"/>
          </a:xfrm>
        </p:spPr>
        <p:txBody>
          <a:bodyPr>
            <a:noAutofit/>
          </a:bodyPr>
          <a:lstStyle/>
          <a:p>
            <a:r>
              <a:rPr lang="en-US" b="1" dirty="0"/>
              <a:t>The Internet</a:t>
            </a:r>
            <a:br>
              <a:rPr lang="en-US" u="sng" dirty="0"/>
            </a:br>
            <a:endParaRPr lang="el-GR" u="sng" dirty="0"/>
          </a:p>
        </p:txBody>
      </p:sp>
      <p:sp>
        <p:nvSpPr>
          <p:cNvPr id="3" name="2 - Θέση περιεχομένου"/>
          <p:cNvSpPr>
            <a:spLocks noGrp="1"/>
          </p:cNvSpPr>
          <p:nvPr>
            <p:ph idx="1"/>
          </p:nvPr>
        </p:nvSpPr>
        <p:spPr>
          <a:xfrm>
            <a:off x="440189" y="1980994"/>
            <a:ext cx="8229600" cy="4680521"/>
          </a:xfrm>
        </p:spPr>
        <p:txBody>
          <a:bodyPr>
            <a:normAutofit/>
          </a:bodyPr>
          <a:lstStyle/>
          <a:p>
            <a:pPr algn="just"/>
            <a:r>
              <a:rPr lang="en-US" sz="3000" dirty="0"/>
              <a:t>Internet users</a:t>
            </a:r>
          </a:p>
          <a:p>
            <a:pPr algn="just"/>
            <a:endParaRPr lang="en-US" sz="3000" dirty="0"/>
          </a:p>
          <a:p>
            <a:pPr algn="just"/>
            <a:r>
              <a:rPr lang="en-US" sz="3000" dirty="0"/>
              <a:t>Total worldwide e-commerce US$16 trillion in 2013 (IDC, 2015)</a:t>
            </a:r>
          </a:p>
          <a:p>
            <a:r>
              <a:rPr lang="en-US" sz="3000" dirty="0"/>
              <a:t>Total size of digital economy $20.4 trillion = 13.8% of global sales (Oxford Economics Report, 2014)						</a:t>
            </a:r>
            <a:r>
              <a:rPr lang="en-US" sz="2000" dirty="0">
                <a:solidFill>
                  <a:srgbClr val="FF0000"/>
                </a:solidFill>
              </a:rPr>
              <a:t>Good example</a:t>
            </a:r>
          </a:p>
          <a:p>
            <a:endParaRPr lang="el-GR" dirty="0"/>
          </a:p>
        </p:txBody>
      </p:sp>
      <p:pic>
        <p:nvPicPr>
          <p:cNvPr id="4" name="3 - Εικόνα" descr="internet.jpg"/>
          <p:cNvPicPr>
            <a:picLocks noChangeAspect="1"/>
          </p:cNvPicPr>
          <p:nvPr/>
        </p:nvPicPr>
        <p:blipFill>
          <a:blip r:embed="rId2" cstate="print"/>
          <a:stretch>
            <a:fillRect/>
          </a:stretch>
        </p:blipFill>
        <p:spPr>
          <a:xfrm>
            <a:off x="6444208" y="196485"/>
            <a:ext cx="2520280" cy="85625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99681442"/>
              </p:ext>
            </p:extLst>
          </p:nvPr>
        </p:nvGraphicFramePr>
        <p:xfrm>
          <a:off x="3851920" y="1980994"/>
          <a:ext cx="2736304" cy="74168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ctr"/>
                      <a:r>
                        <a:rPr lang="en-US" dirty="0"/>
                        <a:t>2000</a:t>
                      </a:r>
                    </a:p>
                  </a:txBody>
                  <a:tcPr/>
                </a:tc>
                <a:tc>
                  <a:txBody>
                    <a:bodyPr/>
                    <a:lstStyle/>
                    <a:p>
                      <a:pPr algn="ctr"/>
                      <a:r>
                        <a:rPr lang="en-US" dirty="0"/>
                        <a:t>2009</a:t>
                      </a:r>
                    </a:p>
                  </a:txBody>
                  <a:tcPr/>
                </a:tc>
                <a:extLst>
                  <a:ext uri="{0D108BD9-81ED-4DB2-BD59-A6C34878D82A}">
                    <a16:rowId xmlns:a16="http://schemas.microsoft.com/office/drawing/2014/main" val="10000"/>
                  </a:ext>
                </a:extLst>
              </a:tr>
              <a:tr h="370840">
                <a:tc>
                  <a:txBody>
                    <a:bodyPr/>
                    <a:lstStyle/>
                    <a:p>
                      <a:pPr algn="ctr"/>
                      <a:r>
                        <a:rPr lang="en-US" dirty="0"/>
                        <a:t>394 million</a:t>
                      </a:r>
                    </a:p>
                  </a:txBody>
                  <a:tcPr/>
                </a:tc>
                <a:tc>
                  <a:txBody>
                    <a:bodyPr/>
                    <a:lstStyle/>
                    <a:p>
                      <a:pPr algn="ctr"/>
                      <a:r>
                        <a:rPr lang="en-US" dirty="0"/>
                        <a:t>1858 billion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122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a:t>International tourism</a:t>
            </a:r>
            <a:endParaRPr lang="el-GR" u="sng" dirty="0"/>
          </a:p>
        </p:txBody>
      </p:sp>
      <p:sp>
        <p:nvSpPr>
          <p:cNvPr id="3" name="2 - Θέση περιεχομένου"/>
          <p:cNvSpPr>
            <a:spLocks noGrp="1"/>
          </p:cNvSpPr>
          <p:nvPr>
            <p:ph idx="1"/>
          </p:nvPr>
        </p:nvSpPr>
        <p:spPr>
          <a:xfrm>
            <a:off x="457200" y="1340769"/>
            <a:ext cx="8229600" cy="4320480"/>
          </a:xfrm>
        </p:spPr>
        <p:txBody>
          <a:bodyPr>
            <a:normAutofit fontScale="92500" lnSpcReduction="20000"/>
          </a:bodyPr>
          <a:lstStyle/>
          <a:p>
            <a:pPr algn="just"/>
            <a:r>
              <a:rPr lang="en-US" dirty="0">
                <a:solidFill>
                  <a:schemeClr val="tx1">
                    <a:lumMod val="95000"/>
                    <a:lumOff val="5000"/>
                  </a:schemeClr>
                </a:solidFill>
              </a:rPr>
              <a:t>Globalization has made tourism a popular global leisure activity.</a:t>
            </a:r>
          </a:p>
          <a:p>
            <a:pPr algn="just"/>
            <a:r>
              <a:rPr lang="en-US" dirty="0">
                <a:solidFill>
                  <a:schemeClr val="tx1">
                    <a:lumMod val="95000"/>
                    <a:lumOff val="5000"/>
                  </a:schemeClr>
                </a:solidFill>
              </a:rPr>
              <a:t>The World Tourism Organization defines tourists as people "traveling to and staying in places outside their usual environment for not more than one consecutive year for leisure, business and other purposes”.</a:t>
            </a:r>
          </a:p>
          <a:p>
            <a:pPr algn="just"/>
            <a:r>
              <a:rPr lang="en-US" dirty="0">
                <a:solidFill>
                  <a:schemeClr val="tx1">
                    <a:lumMod val="95000"/>
                    <a:lumOff val="5000"/>
                  </a:schemeClr>
                </a:solidFill>
              </a:rPr>
              <a:t>The World Health Organization (WHO) estimates that up to 500,000 people are in flight at any one time.</a:t>
            </a:r>
            <a:endParaRPr lang="el-GR" dirty="0">
              <a:solidFill>
                <a:schemeClr val="tx1">
                  <a:lumMod val="95000"/>
                  <a:lumOff val="5000"/>
                </a:schemeClr>
              </a:solidFill>
            </a:endParaRPr>
          </a:p>
          <a:p>
            <a:endParaRPr lang="el-GR" dirty="0"/>
          </a:p>
        </p:txBody>
      </p:sp>
      <p:pic>
        <p:nvPicPr>
          <p:cNvPr id="4" name="3 - Εικόνα" descr="International tourism.jpg"/>
          <p:cNvPicPr>
            <a:picLocks noChangeAspect="1"/>
          </p:cNvPicPr>
          <p:nvPr/>
        </p:nvPicPr>
        <p:blipFill>
          <a:blip r:embed="rId2" cstate="print"/>
          <a:stretch>
            <a:fillRect/>
          </a:stretch>
        </p:blipFill>
        <p:spPr>
          <a:xfrm>
            <a:off x="1763688" y="4869160"/>
            <a:ext cx="7380312" cy="19888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dirty="0"/>
              <a:t>International tourism</a:t>
            </a:r>
            <a:endParaRPr lang="el-GR" sz="4000" dirty="0"/>
          </a:p>
        </p:txBody>
      </p:sp>
      <p:sp>
        <p:nvSpPr>
          <p:cNvPr id="3" name="2 - Θέση περιεχομένου"/>
          <p:cNvSpPr>
            <a:spLocks noGrp="1"/>
          </p:cNvSpPr>
          <p:nvPr>
            <p:ph idx="1"/>
          </p:nvPr>
        </p:nvSpPr>
        <p:spPr>
          <a:xfrm>
            <a:off x="539552" y="1523560"/>
            <a:ext cx="8229600" cy="4320480"/>
          </a:xfrm>
        </p:spPr>
        <p:txBody>
          <a:bodyPr>
            <a:normAutofit/>
          </a:bodyPr>
          <a:lstStyle/>
          <a:p>
            <a:pPr algn="just"/>
            <a:r>
              <a:rPr lang="en-US" sz="2800" dirty="0">
                <a:solidFill>
                  <a:schemeClr val="tx1">
                    <a:lumMod val="95000"/>
                    <a:lumOff val="5000"/>
                  </a:schemeClr>
                </a:solidFill>
              </a:rPr>
              <a:t>Tourism as a popular global leisure activity.</a:t>
            </a:r>
          </a:p>
          <a:p>
            <a:pPr algn="just"/>
            <a:r>
              <a:rPr lang="en-US" sz="2800" dirty="0">
                <a:solidFill>
                  <a:schemeClr val="tx1">
                    <a:lumMod val="95000"/>
                    <a:lumOff val="5000"/>
                  </a:schemeClr>
                </a:solidFill>
              </a:rPr>
              <a:t>Tourists are people “traveling to and staying in places outside their usual environment for not more than one consecutive year for leisure, business and other purposes” (The World Tourism Organization, 2010, p. 23).</a:t>
            </a:r>
          </a:p>
          <a:p>
            <a:pPr algn="just"/>
            <a:r>
              <a:rPr lang="en-US" sz="2800" dirty="0">
                <a:solidFill>
                  <a:schemeClr val="tx1">
                    <a:lumMod val="95000"/>
                    <a:lumOff val="5000"/>
                  </a:schemeClr>
                </a:solidFill>
              </a:rPr>
              <a:t>500,000 people in flight (WHO, 2011)	</a:t>
            </a:r>
            <a:r>
              <a:rPr lang="en-US" sz="2000" dirty="0">
                <a:solidFill>
                  <a:srgbClr val="FF0000"/>
                </a:solidFill>
              </a:rPr>
              <a:t>Good example</a:t>
            </a:r>
          </a:p>
          <a:p>
            <a:pPr algn="just"/>
            <a:endParaRPr lang="el-GR" sz="2800" dirty="0">
              <a:solidFill>
                <a:schemeClr val="tx1">
                  <a:lumMod val="95000"/>
                  <a:lumOff val="5000"/>
                </a:schemeClr>
              </a:solidFill>
            </a:endParaRPr>
          </a:p>
          <a:p>
            <a:endParaRPr lang="el-GR" dirty="0"/>
          </a:p>
        </p:txBody>
      </p:sp>
      <p:pic>
        <p:nvPicPr>
          <p:cNvPr id="4" name="3 - Εικόνα" descr="International tourism.jpg"/>
          <p:cNvPicPr>
            <a:picLocks noChangeAspect="1"/>
          </p:cNvPicPr>
          <p:nvPr/>
        </p:nvPicPr>
        <p:blipFill>
          <a:blip r:embed="rId2" cstate="print"/>
          <a:stretch>
            <a:fillRect/>
          </a:stretch>
        </p:blipFill>
        <p:spPr>
          <a:xfrm>
            <a:off x="5770984" y="5229200"/>
            <a:ext cx="2915816" cy="1196751"/>
          </a:xfrm>
          <a:prstGeom prst="rect">
            <a:avLst/>
          </a:prstGeom>
        </p:spPr>
      </p:pic>
    </p:spTree>
    <p:extLst>
      <p:ext uri="{BB962C8B-B14F-4D97-AF65-F5344CB8AC3E}">
        <p14:creationId xmlns:p14="http://schemas.microsoft.com/office/powerpoint/2010/main" val="142104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n-US" u="sng" dirty="0"/>
              <a:t>Support</a:t>
            </a:r>
            <a:endParaRPr lang="el-GR" u="sng" dirty="0"/>
          </a:p>
        </p:txBody>
      </p:sp>
      <p:sp>
        <p:nvSpPr>
          <p:cNvPr id="7" name="Rectangle 1"/>
          <p:cNvSpPr>
            <a:spLocks noGrp="1" noChangeArrowheads="1"/>
          </p:cNvSpPr>
          <p:nvPr>
            <p:ph idx="1"/>
          </p:nvPr>
        </p:nvSpPr>
        <p:spPr bwMode="auto">
          <a:xfrm>
            <a:off x="457200" y="1024722"/>
            <a:ext cx="8229600" cy="60939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altLang="el-GR" sz="2800" i="0" u="none" strike="noStrike" cap="none" normalizeH="0" baseline="0" dirty="0" err="1">
                <a:ln>
                  <a:noFill/>
                </a:ln>
                <a:solidFill>
                  <a:schemeClr val="tx1"/>
                </a:solidFill>
                <a:effectLst/>
              </a:rPr>
              <a:t>Supporters</a:t>
            </a:r>
            <a:r>
              <a:rPr kumimoji="0" lang="el-GR" altLang="el-GR" sz="2800" i="0" u="none" strike="noStrike" cap="none" normalizeH="0" baseline="0" dirty="0">
                <a:ln>
                  <a:noFill/>
                </a:ln>
                <a:solidFill>
                  <a:schemeClr val="tx1"/>
                </a:solidFill>
                <a:effectLst/>
              </a:rPr>
              <a:t> of </a:t>
            </a:r>
            <a:r>
              <a:rPr kumimoji="0" lang="en-US" altLang="el-GR" sz="2800" i="0" u="none" strike="noStrike" cap="none" normalizeH="0" baseline="0" dirty="0">
                <a:ln>
                  <a:noFill/>
                </a:ln>
                <a:solidFill>
                  <a:schemeClr val="tx1"/>
                </a:solidFill>
                <a:effectLst/>
              </a:rPr>
              <a:t>globalization</a:t>
            </a:r>
            <a:r>
              <a:rPr kumimoji="0" lang="el-GR" altLang="el-GR" sz="2800" i="0" u="none" strike="noStrike" cap="none" normalizeH="0" baseline="0" dirty="0">
                <a:ln>
                  <a:noFill/>
                </a:ln>
                <a:solidFill>
                  <a:schemeClr val="tx1"/>
                </a:solidFill>
                <a:effectLst/>
              </a:rPr>
              <a:t> argue that the </a:t>
            </a:r>
            <a:r>
              <a:rPr kumimoji="0" lang="en-US" altLang="el-GR" sz="2800" i="0" u="none" strike="noStrike" cap="none" normalizeH="0" baseline="0" dirty="0">
                <a:ln>
                  <a:noFill/>
                </a:ln>
                <a:solidFill>
                  <a:schemeClr val="tx1"/>
                </a:solidFill>
                <a:effectLst/>
              </a:rPr>
              <a:t>benefits</a:t>
            </a:r>
            <a:r>
              <a:rPr kumimoji="0" lang="el-GR" altLang="el-GR" sz="2800" i="0" u="none" strike="noStrike" cap="none" normalizeH="0" baseline="0" dirty="0">
                <a:ln>
                  <a:noFill/>
                </a:ln>
                <a:solidFill>
                  <a:schemeClr val="tx1"/>
                </a:solidFill>
                <a:effectLst/>
              </a:rPr>
              <a:t> of a more </a:t>
            </a:r>
            <a:r>
              <a:rPr kumimoji="0" lang="el-GR" altLang="el-GR" sz="2800" i="0" u="none" strike="noStrike" cap="none" normalizeH="0" baseline="0" dirty="0" err="1">
                <a:ln>
                  <a:noFill/>
                </a:ln>
                <a:solidFill>
                  <a:schemeClr val="tx1"/>
                </a:solidFill>
                <a:effectLst/>
              </a:rPr>
              <a:t>interdependent</a:t>
            </a:r>
            <a:r>
              <a:rPr kumimoji="0" lang="en-US" altLang="el-GR" sz="2800" i="0" u="none" strike="noStrike" cap="none" normalizeH="0" baseline="0" dirty="0" err="1">
                <a:ln>
                  <a:noFill/>
                </a:ln>
                <a:solidFill>
                  <a:schemeClr val="tx1"/>
                </a:solidFill>
                <a:effectLst/>
              </a:rPr>
              <a:t>ent</a:t>
            </a:r>
            <a:r>
              <a:rPr lang="en-US" altLang="el-GR" sz="2800" dirty="0"/>
              <a:t> g</a:t>
            </a:r>
            <a:r>
              <a:rPr kumimoji="0" lang="el-GR" altLang="el-GR" sz="2800" i="0" u="none" strike="noStrike" cap="none" normalizeH="0" baseline="0" dirty="0" err="1">
                <a:ln>
                  <a:noFill/>
                </a:ln>
                <a:solidFill>
                  <a:schemeClr val="tx1"/>
                </a:solidFill>
                <a:effectLst/>
              </a:rPr>
              <a:t>lobal</a:t>
            </a:r>
            <a:r>
              <a:rPr kumimoji="0" lang="el-GR" altLang="el-GR" sz="2800" i="0" u="none" strike="noStrike" cap="none" normalizeH="0" baseline="0" dirty="0">
                <a:ln>
                  <a:noFill/>
                </a:ln>
                <a:solidFill>
                  <a:schemeClr val="tx1"/>
                </a:solidFill>
                <a:effectLst/>
              </a:rPr>
              <a:t> economy outweigh the drawbacks.</a:t>
            </a:r>
            <a:endParaRPr kumimoji="0" lang="en-US" altLang="el-GR" sz="280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l-GR" sz="2800" i="0" u="none" strike="noStrike" cap="none" normalizeH="0" baseline="0" dirty="0">
                <a:ln>
                  <a:noFill/>
                </a:ln>
                <a:solidFill>
                  <a:schemeClr val="tx1"/>
                </a:solidFill>
                <a:effectLst/>
              </a:rPr>
              <a:t> </a:t>
            </a:r>
            <a:r>
              <a:rPr kumimoji="0" lang="el-GR" altLang="el-GR" sz="2800" i="0" u="none" strike="noStrike" cap="none" normalizeH="0" baseline="0" dirty="0">
                <a:ln>
                  <a:noFill/>
                </a:ln>
                <a:solidFill>
                  <a:schemeClr val="tx1"/>
                </a:solidFill>
                <a:effectLst/>
              </a:rPr>
              <a:t>Economies that are developing</a:t>
            </a:r>
            <a:r>
              <a:rPr lang="en-US" altLang="el-GR" sz="2800" dirty="0"/>
              <a:t> </a:t>
            </a:r>
            <a:r>
              <a:rPr kumimoji="0" lang="el-GR" altLang="el-GR" sz="2800" i="0" u="none" strike="noStrike" cap="none" normalizeH="0" baseline="0" dirty="0">
                <a:ln>
                  <a:noFill/>
                </a:ln>
                <a:solidFill>
                  <a:schemeClr val="tx1"/>
                </a:solidFill>
                <a:effectLst/>
              </a:rPr>
              <a:t>globally have more economic </a:t>
            </a:r>
            <a:r>
              <a:rPr kumimoji="0" lang="el-GR" altLang="el-GR" sz="2800" i="0" u="none" strike="noStrike" cap="none" normalizeH="0" baseline="0" dirty="0" err="1">
                <a:ln>
                  <a:noFill/>
                </a:ln>
                <a:solidFill>
                  <a:schemeClr val="tx1"/>
                </a:solidFill>
                <a:effectLst/>
              </a:rPr>
              <a:t>growth</a:t>
            </a:r>
            <a:r>
              <a:rPr kumimoji="0" lang="el-GR" altLang="el-GR" sz="2800" i="0" u="none" strike="noStrike" cap="none" normalizeH="0" baseline="0" dirty="0">
                <a:ln>
                  <a:noFill/>
                </a:ln>
                <a:solidFill>
                  <a:schemeClr val="tx1"/>
                </a:solidFill>
                <a:effectLst/>
              </a:rPr>
              <a:t> </a:t>
            </a:r>
            <a:r>
              <a:rPr kumimoji="0" lang="el-GR" altLang="el-GR" sz="2800" i="0" u="none" strike="noStrike" cap="none" normalizeH="0" baseline="0" dirty="0" err="1">
                <a:ln>
                  <a:noFill/>
                </a:ln>
                <a:solidFill>
                  <a:schemeClr val="tx1"/>
                </a:solidFill>
                <a:effectLst/>
              </a:rPr>
              <a:t>than</a:t>
            </a:r>
            <a:r>
              <a:rPr kumimoji="0" lang="el-GR" altLang="el-GR" sz="2800" i="0" u="none" strike="noStrike" cap="none" normalizeH="0" baseline="0" dirty="0">
                <a:ln>
                  <a:noFill/>
                </a:ln>
                <a:solidFill>
                  <a:schemeClr val="tx1"/>
                </a:solidFill>
                <a:effectLst/>
              </a:rPr>
              <a:t> </a:t>
            </a:r>
            <a:r>
              <a:rPr lang="en-US" altLang="el-GR" sz="2800" dirty="0"/>
              <a:t>e</a:t>
            </a:r>
            <a:r>
              <a:rPr kumimoji="0" lang="el-GR" altLang="el-GR" sz="2800" i="0" u="none" strike="noStrike" cap="none" normalizeH="0" baseline="0" dirty="0" err="1">
                <a:ln>
                  <a:noFill/>
                </a:ln>
                <a:solidFill>
                  <a:schemeClr val="tx1"/>
                </a:solidFill>
                <a:effectLst/>
              </a:rPr>
              <a:t>stablished</a:t>
            </a:r>
            <a:r>
              <a:rPr kumimoji="0" lang="el-GR" altLang="el-GR" sz="2800" i="0" u="none" strike="noStrike" cap="none" normalizeH="0" baseline="0" dirty="0">
                <a:ln>
                  <a:noFill/>
                </a:ln>
                <a:solidFill>
                  <a:schemeClr val="tx1"/>
                </a:solidFill>
                <a:effectLst/>
              </a:rPr>
              <a:t> economies, demonstrating globalization's benefits for </a:t>
            </a:r>
            <a:r>
              <a:rPr kumimoji="0" lang="el-GR" altLang="el-GR" sz="2800" i="0" u="none" strike="noStrike" cap="none" normalizeH="0" baseline="0" dirty="0" err="1">
                <a:ln>
                  <a:noFill/>
                </a:ln>
                <a:solidFill>
                  <a:schemeClr val="tx1"/>
                </a:solidFill>
                <a:effectLst/>
              </a:rPr>
              <a:t>developing</a:t>
            </a:r>
            <a:r>
              <a:rPr kumimoji="0" lang="el-GR" altLang="el-GR" sz="2800" i="0" u="none" strike="noStrike" cap="none" normalizeH="0" baseline="0" dirty="0">
                <a:ln>
                  <a:noFill/>
                </a:ln>
                <a:solidFill>
                  <a:schemeClr val="tx1"/>
                </a:solidFill>
                <a:effectLst/>
              </a:rPr>
              <a:t> </a:t>
            </a:r>
            <a:r>
              <a:rPr kumimoji="0" lang="en-US" altLang="el-GR" sz="2800" i="0" u="none" strike="noStrike" cap="none" normalizeH="0" baseline="0" dirty="0">
                <a:ln>
                  <a:noFill/>
                </a:ln>
                <a:solidFill>
                  <a:schemeClr val="tx1"/>
                </a:solidFill>
                <a:effectLst/>
              </a:rPr>
              <a:t>         </a:t>
            </a:r>
            <a:r>
              <a:rPr kumimoji="0" lang="el-GR" altLang="el-GR" sz="2800" i="0" u="none" strike="noStrike" cap="none" normalizeH="0" baseline="0" dirty="0" err="1">
                <a:ln>
                  <a:noFill/>
                </a:ln>
                <a:solidFill>
                  <a:schemeClr val="tx1"/>
                </a:solidFill>
                <a:effectLst/>
              </a:rPr>
              <a:t>regions</a:t>
            </a:r>
            <a:r>
              <a:rPr lang="en-US" altLang="el-GR" sz="2800" dirty="0"/>
              <a:t>.</a:t>
            </a:r>
            <a:endParaRPr kumimoji="0" lang="el-GR" altLang="el-GR" sz="280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l-GR" sz="2800" i="0" u="none" strike="noStrike" cap="none" normalizeH="0" baseline="0" dirty="0">
                <a:ln>
                  <a:noFill/>
                </a:ln>
                <a:solidFill>
                  <a:schemeClr val="tx1"/>
                </a:solidFill>
                <a:effectLst/>
              </a:rPr>
              <a:t> Globalization</a:t>
            </a:r>
            <a:r>
              <a:rPr kumimoji="0" lang="el-GR" altLang="el-GR" sz="2800" i="0" u="none" strike="noStrike" cap="none" normalizeH="0" baseline="0" dirty="0">
                <a:ln>
                  <a:noFill/>
                </a:ln>
                <a:solidFill>
                  <a:schemeClr val="tx1"/>
                </a:solidFill>
                <a:effectLst/>
              </a:rPr>
              <a:t> can help create capitalistic and democratic political systems.</a:t>
            </a:r>
            <a:endParaRPr kumimoji="0" lang="en-US" altLang="el-GR" sz="280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l-GR" sz="2800" i="0" u="none" strike="noStrike" cap="none" normalizeH="0" baseline="0" dirty="0">
                <a:ln>
                  <a:noFill/>
                </a:ln>
                <a:solidFill>
                  <a:schemeClr val="tx1">
                    <a:lumMod val="95000"/>
                    <a:lumOff val="5000"/>
                  </a:schemeClr>
                </a:solidFill>
                <a:effectLst/>
              </a:rPr>
              <a:t> </a:t>
            </a:r>
            <a:r>
              <a:rPr kumimoji="0" lang="el-GR" altLang="el-GR" sz="2800" i="0" u="none" strike="noStrike" cap="none" normalizeH="0" baseline="0" dirty="0">
                <a:ln>
                  <a:noFill/>
                </a:ln>
                <a:solidFill>
                  <a:schemeClr val="tx1">
                    <a:lumMod val="95000"/>
                    <a:lumOff val="5000"/>
                  </a:schemeClr>
                </a:solidFill>
                <a:effectLst/>
              </a:rPr>
              <a:t>Foreign exchange allows more products and services to </a:t>
            </a:r>
            <a:r>
              <a:rPr kumimoji="0" lang="el-GR" altLang="el-GR" sz="2800" i="0" u="none" strike="noStrike" cap="none" normalizeH="0" baseline="0" dirty="0" err="1">
                <a:ln>
                  <a:noFill/>
                </a:ln>
                <a:solidFill>
                  <a:schemeClr val="tx1">
                    <a:lumMod val="95000"/>
                    <a:lumOff val="5000"/>
                  </a:schemeClr>
                </a:solidFill>
                <a:effectLst/>
              </a:rPr>
              <a:t>be</a:t>
            </a:r>
            <a:r>
              <a:rPr kumimoji="0" lang="el-GR" altLang="el-GR" sz="2800" i="0" u="none" strike="noStrike" cap="none" normalizeH="0" baseline="0" dirty="0">
                <a:ln>
                  <a:noFill/>
                </a:ln>
                <a:solidFill>
                  <a:schemeClr val="tx1">
                    <a:lumMod val="95000"/>
                    <a:lumOff val="5000"/>
                  </a:schemeClr>
                </a:solidFill>
                <a:effectLst/>
              </a:rPr>
              <a:t> </a:t>
            </a:r>
            <a:r>
              <a:rPr kumimoji="0" lang="el-GR" altLang="el-GR" sz="2800" i="0" u="none" strike="noStrike" cap="none" normalizeH="0" baseline="0" dirty="0" err="1">
                <a:ln>
                  <a:noFill/>
                </a:ln>
                <a:solidFill>
                  <a:schemeClr val="tx1">
                    <a:lumMod val="95000"/>
                    <a:lumOff val="5000"/>
                  </a:schemeClr>
                </a:solidFill>
                <a:effectLst/>
              </a:rPr>
              <a:t>available</a:t>
            </a:r>
            <a:r>
              <a:rPr kumimoji="0" lang="el-GR" altLang="el-GR" sz="2800" i="0" u="none" strike="noStrike" cap="none" normalizeH="0" baseline="0" dirty="0">
                <a:ln>
                  <a:noFill/>
                </a:ln>
                <a:solidFill>
                  <a:schemeClr val="tx1">
                    <a:lumMod val="95000"/>
                    <a:lumOff val="5000"/>
                  </a:schemeClr>
                </a:solidFill>
                <a:effectLst/>
              </a:rPr>
              <a:t>,</a:t>
            </a:r>
            <a:r>
              <a:rPr kumimoji="0" lang="en-US" altLang="el-GR" sz="2800" i="0" u="none" strike="noStrike" cap="none" normalizeH="0" baseline="0" dirty="0">
                <a:ln>
                  <a:noFill/>
                </a:ln>
                <a:solidFill>
                  <a:schemeClr val="tx1">
                    <a:lumMod val="95000"/>
                    <a:lumOff val="5000"/>
                  </a:schemeClr>
                </a:solidFill>
                <a:effectLst/>
              </a:rPr>
              <a:t> w</a:t>
            </a:r>
            <a:r>
              <a:rPr kumimoji="0" lang="el-GR" altLang="el-GR" sz="2800" i="0" u="none" strike="noStrike" cap="none" normalizeH="0" baseline="0" dirty="0" err="1">
                <a:ln>
                  <a:noFill/>
                </a:ln>
                <a:solidFill>
                  <a:schemeClr val="tx1">
                    <a:lumMod val="95000"/>
                    <a:lumOff val="5000"/>
                  </a:schemeClr>
                </a:solidFill>
                <a:effectLst/>
              </a:rPr>
              <a:t>hile</a:t>
            </a:r>
            <a:r>
              <a:rPr kumimoji="0" lang="el-GR" altLang="el-GR" sz="2800" i="0" u="none" strike="noStrike" cap="none" normalizeH="0" baseline="0" dirty="0">
                <a:ln>
                  <a:noFill/>
                </a:ln>
                <a:solidFill>
                  <a:schemeClr val="tx1">
                    <a:lumMod val="95000"/>
                    <a:lumOff val="5000"/>
                  </a:schemeClr>
                </a:solidFill>
                <a:effectLst/>
              </a:rPr>
              <a:t> </a:t>
            </a:r>
            <a:r>
              <a:rPr kumimoji="0" lang="el-GR" altLang="el-GR" sz="2800" i="0" u="none" strike="noStrike" cap="none" normalizeH="0" baseline="0" dirty="0" err="1">
                <a:ln>
                  <a:noFill/>
                </a:ln>
                <a:solidFill>
                  <a:schemeClr val="tx1">
                    <a:lumMod val="95000"/>
                    <a:lumOff val="5000"/>
                  </a:schemeClr>
                </a:solidFill>
                <a:effectLst/>
              </a:rPr>
              <a:t>also</a:t>
            </a:r>
            <a:r>
              <a:rPr kumimoji="0" lang="el-GR" altLang="el-GR" sz="2800" i="0" u="none" strike="noStrike" cap="none" normalizeH="0" baseline="0" dirty="0">
                <a:ln>
                  <a:noFill/>
                </a:ln>
                <a:solidFill>
                  <a:schemeClr val="tx1">
                    <a:lumMod val="95000"/>
                    <a:lumOff val="5000"/>
                  </a:schemeClr>
                </a:solidFill>
                <a:effectLst/>
              </a:rPr>
              <a:t> </a:t>
            </a:r>
            <a:r>
              <a:rPr kumimoji="0" lang="en-US" altLang="el-GR" sz="2800" i="0" u="none" strike="noStrike" cap="none" normalizeH="0" baseline="0" dirty="0">
                <a:ln>
                  <a:noFill/>
                </a:ln>
                <a:solidFill>
                  <a:schemeClr val="tx1">
                    <a:lumMod val="95000"/>
                    <a:lumOff val="5000"/>
                  </a:schemeClr>
                </a:solidFill>
                <a:effectLst/>
              </a:rPr>
              <a:t>l</a:t>
            </a:r>
            <a:r>
              <a:rPr kumimoji="0" lang="el-GR" altLang="el-GR" sz="2800" i="0" u="none" strike="noStrike" cap="none" normalizeH="0" baseline="0" dirty="0" err="1">
                <a:ln>
                  <a:noFill/>
                </a:ln>
                <a:solidFill>
                  <a:schemeClr val="tx1">
                    <a:lumMod val="95000"/>
                    <a:lumOff val="5000"/>
                  </a:schemeClr>
                </a:solidFill>
                <a:effectLst/>
              </a:rPr>
              <a:t>owering</a:t>
            </a:r>
            <a:r>
              <a:rPr kumimoji="0" lang="el-GR" altLang="el-GR" sz="2800" i="0" u="none" strike="noStrike" cap="none" normalizeH="0" baseline="0" dirty="0">
                <a:ln>
                  <a:noFill/>
                </a:ln>
                <a:solidFill>
                  <a:schemeClr val="tx1">
                    <a:lumMod val="95000"/>
                    <a:lumOff val="5000"/>
                  </a:schemeClr>
                </a:solidFill>
                <a:effectLst/>
              </a:rPr>
              <a:t> costs, because of specialization.</a:t>
            </a: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dirty="0">
                <a:ln>
                  <a:noFill/>
                </a:ln>
                <a:solidFill>
                  <a:schemeClr val="tx1"/>
                </a:solidFill>
                <a:effectLst/>
                <a:latin typeface="Arial" panose="020B0604020202020204" pitchFamily="34" charset="0"/>
              </a:rPr>
            </a:br>
            <a:br>
              <a:rPr kumimoji="0" lang="el-GR" altLang="el-GR" sz="1800" b="0" i="0" u="none" strike="noStrike" cap="none" normalizeH="0" baseline="0" dirty="0">
                <a:ln>
                  <a:noFill/>
                </a:ln>
                <a:solidFill>
                  <a:schemeClr val="tx1"/>
                </a:solidFill>
                <a:effectLst/>
                <a:latin typeface="Arial" panose="020B0604020202020204" pitchFamily="34" charset="0"/>
              </a:rPr>
            </a:b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5" name="4 - Ορθογώνιο"/>
          <p:cNvSpPr/>
          <p:nvPr/>
        </p:nvSpPr>
        <p:spPr>
          <a:xfrm>
            <a:off x="467544" y="1124745"/>
            <a:ext cx="8208912" cy="369332"/>
          </a:xfrm>
          <a:prstGeom prst="rect">
            <a:avLst/>
          </a:prstGeom>
        </p:spPr>
        <p:txBody>
          <a:bodyPr wrap="square">
            <a:spAutoFit/>
          </a:bodyPr>
          <a:lstStyle/>
          <a:p>
            <a:pPr lvl="0" algn="just" eaLnBrk="0" fontAlgn="base" hangingPunct="0">
              <a:spcBef>
                <a:spcPct val="0"/>
              </a:spcBef>
              <a:spcAft>
                <a:spcPct val="0"/>
              </a:spcAft>
              <a:buFontTx/>
              <a:buChar char="•"/>
            </a:pPr>
            <a:r>
              <a:rPr kumimoji="0" lang="en-US" altLang="el-GR" b="0" i="0" u="none" strike="noStrike" cap="none" normalizeH="0" baseline="0" dirty="0">
                <a:ln>
                  <a:noFill/>
                </a:ln>
                <a:solidFill>
                  <a:schemeClr val="tx1"/>
                </a:solidFill>
                <a:effectLst/>
                <a:latin typeface="Arial" panose="020B0604020202020204" pitchFamily="34" charset="0"/>
              </a:rPr>
              <a:t> </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n-US" b="1" dirty="0"/>
              <a:t>In support of globalization</a:t>
            </a:r>
            <a:endParaRPr lang="el-GR" b="1" dirty="0"/>
          </a:p>
        </p:txBody>
      </p:sp>
      <p:sp>
        <p:nvSpPr>
          <p:cNvPr id="7" name="Rectangle 1"/>
          <p:cNvSpPr>
            <a:spLocks noGrp="1" noChangeArrowheads="1"/>
          </p:cNvSpPr>
          <p:nvPr>
            <p:ph idx="1"/>
          </p:nvPr>
        </p:nvSpPr>
        <p:spPr bwMode="auto">
          <a:xfrm>
            <a:off x="683568" y="1850340"/>
            <a:ext cx="8229600" cy="39395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FontTx/>
              <a:buChar char="•"/>
            </a:pPr>
            <a:r>
              <a:rPr kumimoji="0" lang="en-US" altLang="el-GR" sz="2800" i="0" u="none" strike="noStrike" cap="none" normalizeH="0" baseline="0" dirty="0">
                <a:ln>
                  <a:noFill/>
                </a:ln>
                <a:solidFill>
                  <a:schemeClr val="tx1"/>
                </a:solidFill>
                <a:effectLst/>
              </a:rPr>
              <a:t>More important b</a:t>
            </a:r>
            <a:r>
              <a:rPr lang="en-US" altLang="el-GR" sz="2800" dirty="0"/>
              <a:t>enefits than </a:t>
            </a:r>
            <a:r>
              <a:rPr kumimoji="0" lang="el-GR" altLang="el-GR" sz="2800" i="0" u="none" strike="noStrike" cap="none" normalizeH="0" baseline="0" dirty="0" err="1">
                <a:ln>
                  <a:noFill/>
                </a:ln>
                <a:solidFill>
                  <a:schemeClr val="tx1"/>
                </a:solidFill>
                <a:effectLst/>
              </a:rPr>
              <a:t>drawbacks</a:t>
            </a:r>
            <a:r>
              <a:rPr kumimoji="0" lang="el-GR" altLang="el-GR" sz="2800" i="0" u="none" strike="noStrike" cap="none" normalizeH="0" baseline="0" dirty="0">
                <a:ln>
                  <a:noFill/>
                </a:ln>
                <a:solidFill>
                  <a:schemeClr val="tx1"/>
                </a:solidFill>
                <a:effectLst/>
              </a:rPr>
              <a:t>.</a:t>
            </a:r>
            <a:endParaRPr kumimoji="0" lang="en-US" altLang="el-GR" sz="280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l-GR" sz="2800" i="0" u="none" strike="noStrike" cap="none" normalizeH="0" baseline="0" dirty="0">
                <a:ln>
                  <a:noFill/>
                </a:ln>
                <a:solidFill>
                  <a:schemeClr val="tx1"/>
                </a:solidFill>
                <a:effectLst/>
              </a:rPr>
              <a:t> More economic growth in e</a:t>
            </a:r>
            <a:r>
              <a:rPr kumimoji="0" lang="el-GR" altLang="el-GR" sz="2800" i="0" u="none" strike="noStrike" cap="none" normalizeH="0" baseline="0" dirty="0" err="1">
                <a:ln>
                  <a:noFill/>
                </a:ln>
                <a:solidFill>
                  <a:schemeClr val="tx1"/>
                </a:solidFill>
                <a:effectLst/>
              </a:rPr>
              <a:t>conomies</a:t>
            </a:r>
            <a:r>
              <a:rPr kumimoji="0" lang="el-GR" altLang="el-GR" sz="2800" i="0" u="none" strike="noStrike" cap="none" normalizeH="0" baseline="0" dirty="0">
                <a:ln>
                  <a:noFill/>
                </a:ln>
                <a:solidFill>
                  <a:schemeClr val="tx1"/>
                </a:solidFill>
                <a:effectLst/>
              </a:rPr>
              <a:t> </a:t>
            </a:r>
            <a:r>
              <a:rPr kumimoji="0" lang="el-GR" altLang="el-GR" sz="2800" i="0" u="none" strike="noStrike" cap="none" normalizeH="0" baseline="0" dirty="0" err="1">
                <a:ln>
                  <a:noFill/>
                </a:ln>
                <a:solidFill>
                  <a:schemeClr val="tx1"/>
                </a:solidFill>
                <a:effectLst/>
              </a:rPr>
              <a:t>developing</a:t>
            </a:r>
            <a:r>
              <a:rPr lang="en-US" altLang="el-GR" sz="2800" dirty="0"/>
              <a:t>        </a:t>
            </a:r>
            <a:r>
              <a:rPr kumimoji="0" lang="el-GR" altLang="el-GR" sz="2800" i="0" u="none" strike="noStrike" cap="none" normalizeH="0" baseline="0" dirty="0" err="1">
                <a:ln>
                  <a:noFill/>
                </a:ln>
                <a:solidFill>
                  <a:schemeClr val="tx1"/>
                </a:solidFill>
                <a:effectLst/>
              </a:rPr>
              <a:t>globally</a:t>
            </a:r>
            <a:r>
              <a:rPr kumimoji="0" lang="el-GR" altLang="el-GR" sz="2800" i="0" u="none" strike="noStrike" cap="none" normalizeH="0" baseline="0" dirty="0">
                <a:ln>
                  <a:noFill/>
                </a:ln>
                <a:solidFill>
                  <a:schemeClr val="tx1"/>
                </a:solidFill>
                <a:effectLst/>
              </a:rPr>
              <a:t> </a:t>
            </a:r>
            <a:r>
              <a:rPr kumimoji="0" lang="el-GR" altLang="el-GR" sz="2800" i="0" u="none" strike="noStrike" cap="none" normalizeH="0" baseline="0" dirty="0" err="1">
                <a:ln>
                  <a:noFill/>
                </a:ln>
                <a:solidFill>
                  <a:schemeClr val="tx1"/>
                </a:solidFill>
                <a:effectLst/>
              </a:rPr>
              <a:t>than</a:t>
            </a:r>
            <a:r>
              <a:rPr kumimoji="0" lang="el-GR" altLang="el-GR" sz="2800" i="0" u="none" strike="noStrike" cap="none" normalizeH="0" baseline="0" dirty="0">
                <a:ln>
                  <a:noFill/>
                </a:ln>
                <a:solidFill>
                  <a:schemeClr val="tx1"/>
                </a:solidFill>
                <a:effectLst/>
              </a:rPr>
              <a:t> </a:t>
            </a:r>
            <a:r>
              <a:rPr kumimoji="0" lang="en-US" altLang="el-GR" sz="2800" i="0" u="none" strike="noStrike" cap="none" normalizeH="0" baseline="0" dirty="0">
                <a:ln>
                  <a:noFill/>
                </a:ln>
                <a:solidFill>
                  <a:schemeClr val="tx1"/>
                </a:solidFill>
                <a:effectLst/>
              </a:rPr>
              <a:t>in </a:t>
            </a:r>
            <a:r>
              <a:rPr lang="en-US" altLang="el-GR" sz="2800" dirty="0"/>
              <a:t>e</a:t>
            </a:r>
            <a:r>
              <a:rPr kumimoji="0" lang="el-GR" altLang="el-GR" sz="2800" i="0" u="none" strike="noStrike" cap="none" normalizeH="0" baseline="0" dirty="0" err="1">
                <a:ln>
                  <a:noFill/>
                </a:ln>
                <a:solidFill>
                  <a:schemeClr val="tx1"/>
                </a:solidFill>
                <a:effectLst/>
              </a:rPr>
              <a:t>stablished</a:t>
            </a:r>
            <a:r>
              <a:rPr kumimoji="0" lang="el-GR" altLang="el-GR" sz="2800" i="0" u="none" strike="noStrike" cap="none" normalizeH="0" baseline="0" dirty="0">
                <a:ln>
                  <a:noFill/>
                </a:ln>
                <a:solidFill>
                  <a:schemeClr val="tx1"/>
                </a:solidFill>
                <a:effectLst/>
              </a:rPr>
              <a:t> </a:t>
            </a:r>
            <a:r>
              <a:rPr kumimoji="0" lang="en-US" altLang="el-GR" sz="2800" i="0" u="none" strike="noStrike" cap="none" normalizeH="0" baseline="0" dirty="0">
                <a:ln>
                  <a:noFill/>
                </a:ln>
                <a:solidFill>
                  <a:schemeClr val="tx1"/>
                </a:solidFill>
                <a:effectLst/>
              </a:rPr>
              <a:t>economies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l-GR" sz="2800" i="0" u="none" strike="noStrike" cap="none" normalizeH="0" baseline="0" dirty="0">
                <a:ln>
                  <a:noFill/>
                </a:ln>
                <a:solidFill>
                  <a:schemeClr val="tx1"/>
                </a:solidFill>
                <a:effectLst/>
              </a:rPr>
              <a:t>C</a:t>
            </a:r>
            <a:r>
              <a:rPr kumimoji="0" lang="el-GR" altLang="el-GR" sz="2800" i="0" u="none" strike="noStrike" cap="none" normalizeH="0" baseline="0" dirty="0" err="1">
                <a:ln>
                  <a:noFill/>
                </a:ln>
                <a:solidFill>
                  <a:schemeClr val="tx1"/>
                </a:solidFill>
                <a:effectLst/>
              </a:rPr>
              <a:t>reat</a:t>
            </a:r>
            <a:r>
              <a:rPr kumimoji="0" lang="en-US" altLang="el-GR" sz="2800" i="0" u="none" strike="noStrike" cap="none" normalizeH="0" baseline="0" dirty="0">
                <a:ln>
                  <a:noFill/>
                </a:ln>
                <a:solidFill>
                  <a:schemeClr val="tx1"/>
                </a:solidFill>
                <a:effectLst/>
              </a:rPr>
              <a:t>ion of </a:t>
            </a:r>
            <a:r>
              <a:rPr kumimoji="0" lang="el-GR" altLang="el-GR" sz="2800" i="0" u="none" strike="noStrike" cap="none" normalizeH="0" baseline="0" dirty="0" err="1">
                <a:ln>
                  <a:noFill/>
                </a:ln>
                <a:solidFill>
                  <a:schemeClr val="tx1"/>
                </a:solidFill>
                <a:effectLst/>
              </a:rPr>
              <a:t>capitalistic</a:t>
            </a:r>
            <a:r>
              <a:rPr kumimoji="0" lang="el-GR" altLang="el-GR" sz="2800" i="0" u="none" strike="noStrike" cap="none" normalizeH="0" baseline="0" dirty="0">
                <a:ln>
                  <a:noFill/>
                </a:ln>
                <a:solidFill>
                  <a:schemeClr val="tx1"/>
                </a:solidFill>
                <a:effectLst/>
              </a:rPr>
              <a:t> and democratic political systems.</a:t>
            </a:r>
            <a:endParaRPr kumimoji="0" lang="en-US" altLang="el-GR" sz="2800" i="0" u="none" strike="noStrike" cap="none" normalizeH="0" baseline="0" dirty="0">
              <a:ln>
                <a:noFill/>
              </a:ln>
              <a:solidFill>
                <a:schemeClr val="tx1"/>
              </a:solidFill>
              <a:effectLst/>
            </a:endParaRPr>
          </a:p>
          <a:p>
            <a:pPr marL="0" indent="0" eaLnBrk="0" fontAlgn="base" hangingPunct="0">
              <a:spcBef>
                <a:spcPct val="0"/>
              </a:spcBef>
              <a:spcAft>
                <a:spcPct val="0"/>
              </a:spcAft>
              <a:buFontTx/>
              <a:buChar char="•"/>
            </a:pPr>
            <a:r>
              <a:rPr kumimoji="0" lang="en-US" altLang="el-GR" sz="2800" i="0" u="none" strike="noStrike" cap="none" normalizeH="0" dirty="0">
                <a:ln>
                  <a:noFill/>
                </a:ln>
                <a:solidFill>
                  <a:schemeClr val="tx1">
                    <a:lumMod val="95000"/>
                    <a:lumOff val="5000"/>
                  </a:schemeClr>
                </a:solidFill>
                <a:effectLst/>
              </a:rPr>
              <a:t> A</a:t>
            </a:r>
            <a:r>
              <a:rPr kumimoji="0" lang="en-US" altLang="el-GR" sz="2800" i="0" u="none" strike="noStrike" cap="none" normalizeH="0" baseline="0" dirty="0">
                <a:ln>
                  <a:noFill/>
                </a:ln>
                <a:solidFill>
                  <a:schemeClr val="tx1">
                    <a:lumMod val="95000"/>
                    <a:lumOff val="5000"/>
                  </a:schemeClr>
                </a:solidFill>
                <a:effectLst/>
              </a:rPr>
              <a:t>vailability &amp; lower cost</a:t>
            </a:r>
            <a:r>
              <a:rPr kumimoji="0" lang="en-US" altLang="el-GR" sz="2800" i="0" u="none" strike="noStrike" cap="none" normalizeH="0" dirty="0">
                <a:ln>
                  <a:noFill/>
                </a:ln>
                <a:solidFill>
                  <a:schemeClr val="tx1">
                    <a:lumMod val="95000"/>
                    <a:lumOff val="5000"/>
                  </a:schemeClr>
                </a:solidFill>
                <a:effectLst/>
              </a:rPr>
              <a:t> </a:t>
            </a:r>
            <a:r>
              <a:rPr kumimoji="0" lang="en-US" altLang="el-GR" sz="2800" i="0" u="none" strike="noStrike" cap="none" normalizeH="0" baseline="0" dirty="0">
                <a:ln>
                  <a:noFill/>
                </a:ln>
                <a:solidFill>
                  <a:schemeClr val="tx1">
                    <a:lumMod val="95000"/>
                    <a:lumOff val="5000"/>
                  </a:schemeClr>
                </a:solidFill>
                <a:effectLst/>
              </a:rPr>
              <a:t>of more products &amp; services due to f</a:t>
            </a:r>
            <a:r>
              <a:rPr kumimoji="0" lang="el-GR" altLang="el-GR" sz="2800" i="0" u="none" strike="noStrike" cap="none" normalizeH="0" baseline="0" dirty="0" err="1">
                <a:ln>
                  <a:noFill/>
                </a:ln>
                <a:solidFill>
                  <a:schemeClr val="tx1">
                    <a:lumMod val="95000"/>
                    <a:lumOff val="5000"/>
                  </a:schemeClr>
                </a:solidFill>
                <a:effectLst/>
              </a:rPr>
              <a:t>oreign</a:t>
            </a:r>
            <a:r>
              <a:rPr kumimoji="0" lang="el-GR" altLang="el-GR" sz="2800" i="0" u="none" strike="noStrike" cap="none" normalizeH="0" baseline="0" dirty="0">
                <a:ln>
                  <a:noFill/>
                </a:ln>
                <a:solidFill>
                  <a:schemeClr val="tx1">
                    <a:lumMod val="95000"/>
                    <a:lumOff val="5000"/>
                  </a:schemeClr>
                </a:solidFill>
                <a:effectLst/>
              </a:rPr>
              <a:t> </a:t>
            </a:r>
            <a:r>
              <a:rPr kumimoji="0" lang="el-GR" altLang="el-GR" sz="2800" i="0" u="none" strike="noStrike" cap="none" normalizeH="0" baseline="0" dirty="0" err="1">
                <a:ln>
                  <a:noFill/>
                </a:ln>
                <a:solidFill>
                  <a:schemeClr val="tx1">
                    <a:lumMod val="95000"/>
                    <a:lumOff val="5000"/>
                  </a:schemeClr>
                </a:solidFill>
                <a:effectLst/>
              </a:rPr>
              <a:t>exchange</a:t>
            </a:r>
            <a:r>
              <a:rPr kumimoji="0" lang="el-GR" altLang="el-GR" sz="2800" i="0" u="none" strike="noStrike" cap="none" normalizeH="0" baseline="0" dirty="0">
                <a:ln>
                  <a:noFill/>
                </a:ln>
                <a:solidFill>
                  <a:schemeClr val="tx1">
                    <a:lumMod val="95000"/>
                    <a:lumOff val="5000"/>
                  </a:schemeClr>
                </a:solidFill>
                <a:effectLst/>
              </a:rPr>
              <a:t> </a:t>
            </a:r>
            <a:r>
              <a:rPr kumimoji="0" lang="en-US" altLang="el-GR" sz="2800" i="0" u="none" strike="noStrike" cap="none" normalizeH="0" baseline="0" dirty="0">
                <a:ln>
                  <a:noFill/>
                </a:ln>
                <a:solidFill>
                  <a:schemeClr val="tx1">
                    <a:lumMod val="95000"/>
                    <a:lumOff val="5000"/>
                  </a:schemeClr>
                </a:solidFill>
                <a:effectLst/>
              </a:rPr>
              <a:t>				</a:t>
            </a:r>
            <a:r>
              <a:rPr lang="en-US" sz="1800" dirty="0">
                <a:solidFill>
                  <a:srgbClr val="FF0000"/>
                </a:solidFill>
              </a:rPr>
              <a:t>Good example</a:t>
            </a:r>
          </a:p>
          <a:p>
            <a:pPr marL="0" marR="0" lvl="0" indent="0" defTabSz="914400" rtl="0" eaLnBrk="0" fontAlgn="base" latinLnBrk="0" hangingPunct="0">
              <a:lnSpc>
                <a:spcPct val="100000"/>
              </a:lnSpc>
              <a:spcBef>
                <a:spcPct val="0"/>
              </a:spcBef>
              <a:spcAft>
                <a:spcPct val="0"/>
              </a:spcAft>
              <a:buClrTx/>
              <a:buSzTx/>
              <a:buNone/>
              <a:tabLst/>
            </a:pPr>
            <a:br>
              <a:rPr kumimoji="0" lang="el-GR" altLang="el-GR" sz="1800" b="0" i="0" u="none" strike="noStrike" cap="none" normalizeH="0" baseline="0" dirty="0">
                <a:ln>
                  <a:noFill/>
                </a:ln>
                <a:solidFill>
                  <a:schemeClr val="tx1"/>
                </a:solidFill>
                <a:effectLst/>
                <a:latin typeface="Arial" panose="020B0604020202020204" pitchFamily="34" charset="0"/>
              </a:rPr>
            </a:br>
            <a:br>
              <a:rPr kumimoji="0" lang="el-GR" altLang="el-GR" sz="1800" b="0" i="0" u="none" strike="noStrike" cap="none" normalizeH="0" baseline="0" dirty="0">
                <a:ln>
                  <a:noFill/>
                </a:ln>
                <a:solidFill>
                  <a:schemeClr val="tx1"/>
                </a:solidFill>
                <a:effectLst/>
                <a:latin typeface="Arial" panose="020B0604020202020204" pitchFamily="34" charset="0"/>
              </a:rPr>
            </a:b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312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a:t>Criticism</a:t>
            </a:r>
            <a:endParaRPr lang="el-GR" u="sng" dirty="0"/>
          </a:p>
        </p:txBody>
      </p:sp>
      <p:sp>
        <p:nvSpPr>
          <p:cNvPr id="3" name="2 - Θέση περιεχομένου"/>
          <p:cNvSpPr>
            <a:spLocks noGrp="1"/>
          </p:cNvSpPr>
          <p:nvPr>
            <p:ph idx="1"/>
          </p:nvPr>
        </p:nvSpPr>
        <p:spPr/>
        <p:txBody>
          <a:bodyPr>
            <a:normAutofit fontScale="62500" lnSpcReduction="20000"/>
          </a:bodyPr>
          <a:lstStyle/>
          <a:p>
            <a:pPr algn="just"/>
            <a:r>
              <a:rPr lang="en-US" dirty="0"/>
              <a:t>Globalization causes unemployment in industrialized countries because firms</a:t>
            </a:r>
            <a:r>
              <a:rPr lang="en-US" b="1" dirty="0"/>
              <a:t> </a:t>
            </a:r>
            <a:r>
              <a:rPr lang="en-US" dirty="0"/>
              <a:t>move their factories</a:t>
            </a:r>
            <a:r>
              <a:rPr lang="en-US" b="1" dirty="0"/>
              <a:t> </a:t>
            </a:r>
            <a:r>
              <a:rPr lang="en-US" dirty="0"/>
              <a:t>to places where they can get cheaper workers. </a:t>
            </a:r>
          </a:p>
          <a:p>
            <a:pPr algn="just"/>
            <a:r>
              <a:rPr lang="en-US" dirty="0"/>
              <a:t>Globalization may lead</a:t>
            </a:r>
            <a:r>
              <a:rPr lang="en-US" b="1" dirty="0"/>
              <a:t> </a:t>
            </a:r>
            <a:r>
              <a:rPr lang="en-US" dirty="0"/>
              <a:t>to more environmental</a:t>
            </a:r>
            <a:r>
              <a:rPr lang="en-US" b="1" dirty="0"/>
              <a:t> </a:t>
            </a:r>
            <a:r>
              <a:rPr lang="en-US" dirty="0"/>
              <a:t>problems. A company may want to build factories in other countries because environmental laws are not as strict as they are at home. Poor countries in the Third World may have to cut down more trees so that they can sell wood to richer countries. </a:t>
            </a:r>
          </a:p>
          <a:p>
            <a:pPr algn="just"/>
            <a:r>
              <a:rPr lang="en-US" dirty="0"/>
              <a:t>Globalization can lead</a:t>
            </a:r>
            <a:r>
              <a:rPr lang="en-US" b="1" dirty="0"/>
              <a:t> </a:t>
            </a:r>
            <a:r>
              <a:rPr lang="en-US" dirty="0"/>
              <a:t>to financial problems . In the </a:t>
            </a:r>
            <a:r>
              <a:rPr lang="en-US" dirty="0" err="1"/>
              <a:t>1970s</a:t>
            </a:r>
            <a:r>
              <a:rPr lang="en-US" dirty="0"/>
              <a:t> and </a:t>
            </a:r>
            <a:r>
              <a:rPr lang="en-US" dirty="0" err="1"/>
              <a:t>80s</a:t>
            </a:r>
            <a:r>
              <a:rPr lang="en-US" dirty="0"/>
              <a:t> countries like Mexico, Thailand, Indonesia or Brazil got a lot of money from investors who hoped they could build up new businesses</a:t>
            </a:r>
            <a:r>
              <a:rPr lang="en-US" b="1" dirty="0"/>
              <a:t> </a:t>
            </a:r>
            <a:r>
              <a:rPr lang="en-US" dirty="0"/>
              <a:t>there. These new companies often didn’t work, so they had to close down and investors pulled out their money. </a:t>
            </a:r>
          </a:p>
          <a:p>
            <a:pPr algn="just"/>
            <a:r>
              <a:rPr lang="en-US" dirty="0"/>
              <a:t>Some of the poorest countries in the world, especially</a:t>
            </a:r>
            <a:r>
              <a:rPr lang="en-US" b="1" dirty="0"/>
              <a:t> </a:t>
            </a:r>
            <a:r>
              <a:rPr lang="en-US" dirty="0"/>
              <a:t>in Africa, may get even poorer. Their population is not as educated as in developed countries and they don’t have the new technology that we do. </a:t>
            </a:r>
          </a:p>
          <a:p>
            <a:pPr algn="just"/>
            <a:r>
              <a:rPr lang="en-US" dirty="0"/>
              <a:t>Human, animal and plant diseases</a:t>
            </a:r>
            <a:r>
              <a:rPr lang="en-US" b="1" dirty="0"/>
              <a:t> </a:t>
            </a:r>
            <a:r>
              <a:rPr lang="en-US" dirty="0"/>
              <a:t>can spread</a:t>
            </a:r>
            <a:r>
              <a:rPr lang="en-US" b="1" dirty="0"/>
              <a:t> </a:t>
            </a:r>
            <a:r>
              <a:rPr lang="en-US" dirty="0"/>
              <a:t>more quickly through globalization. </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u="sng" dirty="0"/>
              <a:t>Against globalization</a:t>
            </a:r>
            <a:endParaRPr lang="el-GR" u="sng" dirty="0"/>
          </a:p>
        </p:txBody>
      </p:sp>
      <p:sp>
        <p:nvSpPr>
          <p:cNvPr id="3" name="2 - Θέση περιεχομένου"/>
          <p:cNvSpPr>
            <a:spLocks noGrp="1"/>
          </p:cNvSpPr>
          <p:nvPr>
            <p:ph idx="1"/>
          </p:nvPr>
        </p:nvSpPr>
        <p:spPr/>
        <p:txBody>
          <a:bodyPr>
            <a:normAutofit/>
          </a:bodyPr>
          <a:lstStyle/>
          <a:p>
            <a:pPr algn="just"/>
            <a:r>
              <a:rPr lang="en-US" dirty="0"/>
              <a:t>Unemployment in industrialized countries </a:t>
            </a:r>
          </a:p>
          <a:p>
            <a:pPr algn="just"/>
            <a:r>
              <a:rPr lang="en-US" dirty="0"/>
              <a:t>More environmental</a:t>
            </a:r>
            <a:r>
              <a:rPr lang="en-US" b="1" dirty="0"/>
              <a:t> </a:t>
            </a:r>
            <a:r>
              <a:rPr lang="en-US" dirty="0"/>
              <a:t>problems. </a:t>
            </a:r>
          </a:p>
          <a:p>
            <a:pPr algn="just"/>
            <a:r>
              <a:rPr lang="en-US" dirty="0"/>
              <a:t>Financial problems </a:t>
            </a:r>
            <a:r>
              <a:rPr lang="en-US" sz="2400" dirty="0"/>
              <a:t>(e. g. Mexico, Thailand, Indonesia or Brazil) </a:t>
            </a:r>
          </a:p>
          <a:p>
            <a:pPr algn="just"/>
            <a:r>
              <a:rPr lang="en-US" dirty="0"/>
              <a:t>The poorer become even poorer </a:t>
            </a:r>
            <a:r>
              <a:rPr lang="en-US" sz="2400" dirty="0"/>
              <a:t>(e. g. Africa) </a:t>
            </a:r>
          </a:p>
          <a:p>
            <a:pPr algn="just"/>
            <a:r>
              <a:rPr lang="en-US" dirty="0"/>
              <a:t>Spread of human, animal and plant diseases</a:t>
            </a:r>
          </a:p>
          <a:p>
            <a:pPr algn="just"/>
            <a:r>
              <a:rPr lang="en-US" sz="2000" dirty="0">
                <a:solidFill>
                  <a:srgbClr val="FF0000"/>
                </a:solidFill>
              </a:rPr>
              <a:t>Good example</a:t>
            </a:r>
          </a:p>
          <a:p>
            <a:pPr algn="just"/>
            <a:endParaRPr lang="el-GR" dirty="0"/>
          </a:p>
        </p:txBody>
      </p:sp>
    </p:spTree>
    <p:extLst>
      <p:ext uri="{BB962C8B-B14F-4D97-AF65-F5344CB8AC3E}">
        <p14:creationId xmlns:p14="http://schemas.microsoft.com/office/powerpoint/2010/main" val="51943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globalization quoite.jpg"/>
          <p:cNvPicPr>
            <a:picLocks noGrp="1" noChangeAspect="1"/>
          </p:cNvPicPr>
          <p:nvPr>
            <p:ph idx="1"/>
          </p:nvPr>
        </p:nvPicPr>
        <p:blipFill>
          <a:blip r:embed="rId2" cstate="print"/>
          <a:stretch>
            <a:fillRect/>
          </a:stretch>
        </p:blipFill>
        <p:spPr>
          <a:xfrm>
            <a:off x="179512" y="0"/>
            <a:ext cx="8964487"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420888"/>
            <a:ext cx="7772400" cy="1296144"/>
          </a:xfrm>
        </p:spPr>
        <p:txBody>
          <a:bodyPr>
            <a:normAutofit fontScale="90000"/>
          </a:bodyPr>
          <a:lstStyle/>
          <a:p>
            <a:br>
              <a:rPr lang="en-US" dirty="0"/>
            </a:br>
            <a:br>
              <a:rPr lang="en-US" dirty="0"/>
            </a:br>
            <a:r>
              <a:rPr lang="en-US" dirty="0"/>
              <a:t>Globalization:</a:t>
            </a:r>
            <a:br>
              <a:rPr lang="en-US" dirty="0"/>
            </a:br>
            <a:r>
              <a:rPr lang="en-US" dirty="0"/>
              <a:t>Aspects, support &amp; criticism</a:t>
            </a:r>
            <a:endParaRPr lang="el-GR" dirty="0"/>
          </a:p>
        </p:txBody>
      </p:sp>
      <p:sp>
        <p:nvSpPr>
          <p:cNvPr id="3" name="2 - Υπότιτλος"/>
          <p:cNvSpPr>
            <a:spLocks noGrp="1"/>
          </p:cNvSpPr>
          <p:nvPr>
            <p:ph type="subTitle" idx="1"/>
          </p:nvPr>
        </p:nvSpPr>
        <p:spPr>
          <a:xfrm>
            <a:off x="323528" y="4725144"/>
            <a:ext cx="6400800" cy="1584176"/>
          </a:xfrm>
        </p:spPr>
        <p:txBody>
          <a:bodyPr>
            <a:normAutofit fontScale="25000" lnSpcReduction="20000"/>
          </a:bodyPr>
          <a:lstStyle/>
          <a:p>
            <a:pPr algn="l"/>
            <a:r>
              <a:rPr lang="en-US" sz="6000" dirty="0">
                <a:solidFill>
                  <a:schemeClr val="tx1"/>
                </a:solidFill>
              </a:rPr>
              <a:t>XXXXXXXX(</a:t>
            </a:r>
            <a:r>
              <a:rPr lang="en-US" sz="6000" dirty="0" err="1">
                <a:solidFill>
                  <a:schemeClr val="tx1"/>
                </a:solidFill>
              </a:rPr>
              <a:t>xxxx</a:t>
            </a:r>
            <a:r>
              <a:rPr lang="en-US" sz="6000" dirty="0">
                <a:solidFill>
                  <a:schemeClr val="tx1"/>
                </a:solidFill>
              </a:rPr>
              <a:t>), XXXXXXX (</a:t>
            </a:r>
            <a:r>
              <a:rPr lang="en-US" sz="6000" dirty="0" err="1">
                <a:solidFill>
                  <a:schemeClr val="tx1"/>
                </a:solidFill>
              </a:rPr>
              <a:t>xxxx</a:t>
            </a:r>
            <a:r>
              <a:rPr lang="en-US" sz="6000" dirty="0">
                <a:solidFill>
                  <a:schemeClr val="tx1"/>
                </a:solidFill>
              </a:rPr>
              <a:t>)</a:t>
            </a:r>
          </a:p>
          <a:p>
            <a:pPr algn="l"/>
            <a:r>
              <a:rPr lang="en-US" sz="6000" dirty="0">
                <a:solidFill>
                  <a:schemeClr val="tx1"/>
                </a:solidFill>
              </a:rPr>
              <a:t>Department of: </a:t>
            </a:r>
            <a:r>
              <a:rPr lang="en-US" sz="6000" dirty="0" err="1">
                <a:solidFill>
                  <a:schemeClr val="tx1"/>
                </a:solidFill>
              </a:rPr>
              <a:t>xxxxxx</a:t>
            </a:r>
            <a:endParaRPr lang="en-US" sz="6000" dirty="0">
              <a:solidFill>
                <a:schemeClr val="tx1"/>
              </a:solidFill>
            </a:endParaRPr>
          </a:p>
          <a:p>
            <a:pPr algn="l"/>
            <a:r>
              <a:rPr lang="en-US" sz="6000" dirty="0">
                <a:solidFill>
                  <a:schemeClr val="tx1"/>
                </a:solidFill>
              </a:rPr>
              <a:t>Instructor: </a:t>
            </a:r>
            <a:r>
              <a:rPr lang="en-US" sz="6000" dirty="0" err="1">
                <a:solidFill>
                  <a:schemeClr val="tx1"/>
                </a:solidFill>
              </a:rPr>
              <a:t>Machili</a:t>
            </a:r>
            <a:r>
              <a:rPr lang="en-US" sz="6000" dirty="0">
                <a:solidFill>
                  <a:schemeClr val="tx1"/>
                </a:solidFill>
              </a:rPr>
              <a:t> </a:t>
            </a:r>
            <a:r>
              <a:rPr lang="en-US" sz="6000" dirty="0" err="1">
                <a:solidFill>
                  <a:schemeClr val="tx1"/>
                </a:solidFill>
              </a:rPr>
              <a:t>Ifigeneia</a:t>
            </a:r>
            <a:endParaRPr lang="en-US" sz="6000" dirty="0">
              <a:solidFill>
                <a:schemeClr val="tx1"/>
              </a:solidFill>
            </a:endParaRPr>
          </a:p>
          <a:p>
            <a:pPr algn="l"/>
            <a:r>
              <a:rPr lang="en-US" sz="6000" dirty="0">
                <a:solidFill>
                  <a:schemeClr val="tx1"/>
                </a:solidFill>
              </a:rPr>
              <a:t>4</a:t>
            </a:r>
            <a:r>
              <a:rPr lang="en-US" sz="6000" baseline="30000" dirty="0">
                <a:solidFill>
                  <a:schemeClr val="tx1"/>
                </a:solidFill>
              </a:rPr>
              <a:t>th</a:t>
            </a:r>
            <a:r>
              <a:rPr lang="en-US" sz="6000" dirty="0">
                <a:solidFill>
                  <a:schemeClr val="tx1"/>
                </a:solidFill>
              </a:rPr>
              <a:t> semester English: Oral presentations</a:t>
            </a:r>
          </a:p>
          <a:p>
            <a:pPr algn="l"/>
            <a:r>
              <a:rPr lang="en-US" sz="6000" dirty="0">
                <a:solidFill>
                  <a:srgbClr val="FF0000"/>
                </a:solidFill>
              </a:rPr>
              <a:t>Good example</a:t>
            </a:r>
          </a:p>
          <a:p>
            <a:r>
              <a:rPr lang="en-US" b="1" u="sng" dirty="0">
                <a:solidFill>
                  <a:srgbClr val="FF0000"/>
                </a:solidFill>
              </a:rPr>
              <a:t> </a:t>
            </a:r>
            <a:endParaRPr lang="el-GR" dirty="0">
              <a:solidFill>
                <a:srgbClr val="FF0000"/>
              </a:solidFill>
            </a:endParaRPr>
          </a:p>
          <a:p>
            <a:endParaRPr lang="el-GR" dirty="0"/>
          </a:p>
        </p:txBody>
      </p:sp>
      <p:pic>
        <p:nvPicPr>
          <p:cNvPr id="4" name="3 - Εικόνα" descr="GLOBALIZATION1.jpg"/>
          <p:cNvPicPr>
            <a:picLocks noChangeAspect="1"/>
          </p:cNvPicPr>
          <p:nvPr/>
        </p:nvPicPr>
        <p:blipFill>
          <a:blip r:embed="rId2" cstate="print"/>
          <a:stretch>
            <a:fillRect/>
          </a:stretch>
        </p:blipFill>
        <p:spPr>
          <a:xfrm>
            <a:off x="2123728" y="692696"/>
            <a:ext cx="4464496" cy="2160240"/>
          </a:xfrm>
          <a:prstGeom prst="rect">
            <a:avLst/>
          </a:prstGeom>
        </p:spPr>
      </p:pic>
    </p:spTree>
    <p:extLst>
      <p:ext uri="{BB962C8B-B14F-4D97-AF65-F5344CB8AC3E}">
        <p14:creationId xmlns:p14="http://schemas.microsoft.com/office/powerpoint/2010/main" val="121101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globalization quoite.jpg"/>
          <p:cNvPicPr>
            <a:picLocks noGrp="1" noChangeAspect="1"/>
          </p:cNvPicPr>
          <p:nvPr>
            <p:ph idx="4294967295"/>
          </p:nvPr>
        </p:nvPicPr>
        <p:blipFill>
          <a:blip r:embed="rId2" cstate="print"/>
          <a:stretch>
            <a:fillRect/>
          </a:stretch>
        </p:blipFill>
        <p:spPr>
          <a:xfrm>
            <a:off x="2717794" y="2060848"/>
            <a:ext cx="3708412" cy="1800200"/>
          </a:xfrm>
        </p:spPr>
      </p:pic>
      <p:sp>
        <p:nvSpPr>
          <p:cNvPr id="2" name="Ορθογώνιο 1">
            <a:extLst>
              <a:ext uri="{FF2B5EF4-FFF2-40B4-BE49-F238E27FC236}">
                <a16:creationId xmlns:a16="http://schemas.microsoft.com/office/drawing/2014/main" id="{9B533948-A579-B342-B108-0058E03D42A5}"/>
              </a:ext>
            </a:extLst>
          </p:cNvPr>
          <p:cNvSpPr/>
          <p:nvPr/>
        </p:nvSpPr>
        <p:spPr>
          <a:xfrm>
            <a:off x="6804248" y="5661248"/>
            <a:ext cx="1541191" cy="369332"/>
          </a:xfrm>
          <a:prstGeom prst="rect">
            <a:avLst/>
          </a:prstGeom>
        </p:spPr>
        <p:txBody>
          <a:bodyPr wrap="none">
            <a:spAutoFit/>
          </a:bodyPr>
          <a:lstStyle/>
          <a:p>
            <a:r>
              <a:rPr lang="en-US" dirty="0">
                <a:solidFill>
                  <a:srgbClr val="FF0000"/>
                </a:solidFill>
              </a:rPr>
              <a:t>Good example</a:t>
            </a:r>
          </a:p>
        </p:txBody>
      </p:sp>
    </p:spTree>
    <p:extLst>
      <p:ext uri="{BB962C8B-B14F-4D97-AF65-F5344CB8AC3E}">
        <p14:creationId xmlns:p14="http://schemas.microsoft.com/office/powerpoint/2010/main" val="153028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Conclusion</a:t>
            </a:r>
            <a:endParaRPr lang="el-GR" dirty="0"/>
          </a:p>
        </p:txBody>
      </p:sp>
      <p:sp>
        <p:nvSpPr>
          <p:cNvPr id="3" name="2 - Θέση περιεχομένου"/>
          <p:cNvSpPr>
            <a:spLocks noGrp="1"/>
          </p:cNvSpPr>
          <p:nvPr>
            <p:ph idx="1"/>
          </p:nvPr>
        </p:nvSpPr>
        <p:spPr/>
        <p:txBody>
          <a:bodyPr>
            <a:normAutofit/>
          </a:bodyPr>
          <a:lstStyle/>
          <a:p>
            <a:pPr algn="just">
              <a:buNone/>
            </a:pPr>
            <a:r>
              <a:rPr lang="en-US" dirty="0"/>
              <a:t>Globalization is</a:t>
            </a:r>
          </a:p>
          <a:p>
            <a:pPr algn="just"/>
            <a:r>
              <a:rPr lang="en-US" dirty="0"/>
              <a:t>a broad, evolving, multifaceted issue that affects people and cultures around the world. </a:t>
            </a:r>
          </a:p>
          <a:p>
            <a:pPr algn="just"/>
            <a:r>
              <a:rPr lang="en-US" dirty="0"/>
              <a:t>a serious issue that affects many nations.</a:t>
            </a:r>
            <a:endParaRPr lang="el-GR" dirty="0"/>
          </a:p>
        </p:txBody>
      </p:sp>
      <p:pic>
        <p:nvPicPr>
          <p:cNvPr id="4" name="3 - Εικόνα" descr="conclusion.jpg"/>
          <p:cNvPicPr>
            <a:picLocks noChangeAspect="1"/>
          </p:cNvPicPr>
          <p:nvPr/>
        </p:nvPicPr>
        <p:blipFill>
          <a:blip r:embed="rId2" cstate="print"/>
          <a:stretch>
            <a:fillRect/>
          </a:stretch>
        </p:blipFill>
        <p:spPr>
          <a:xfrm>
            <a:off x="0" y="4122034"/>
            <a:ext cx="9144000" cy="273596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Globalization is </a:t>
            </a:r>
            <a:r>
              <a:rPr lang="mr-IN" dirty="0"/>
              <a:t>…</a:t>
            </a:r>
            <a:endParaRPr lang="el-GR" dirty="0"/>
          </a:p>
        </p:txBody>
      </p:sp>
      <p:sp>
        <p:nvSpPr>
          <p:cNvPr id="3" name="2 - Θέση περιεχομένου"/>
          <p:cNvSpPr>
            <a:spLocks noGrp="1"/>
          </p:cNvSpPr>
          <p:nvPr>
            <p:ph idx="1"/>
          </p:nvPr>
        </p:nvSpPr>
        <p:spPr>
          <a:xfrm>
            <a:off x="457200" y="1196752"/>
            <a:ext cx="8229600" cy="4525963"/>
          </a:xfrm>
        </p:spPr>
        <p:txBody>
          <a:bodyPr>
            <a:normAutofit/>
          </a:bodyPr>
          <a:lstStyle/>
          <a:p>
            <a:pPr algn="just">
              <a:buNone/>
            </a:pPr>
            <a:endParaRPr lang="en-US" dirty="0"/>
          </a:p>
          <a:p>
            <a:pPr algn="just"/>
            <a:r>
              <a:rPr lang="en-US" dirty="0"/>
              <a:t>a serious, broad, evolving, multifaceted issue affecting people, cultures 7 nations around the world. </a:t>
            </a:r>
          </a:p>
        </p:txBody>
      </p:sp>
      <p:pic>
        <p:nvPicPr>
          <p:cNvPr id="4" name="3 - Εικόνα" descr="conclusion.jpg"/>
          <p:cNvPicPr>
            <a:picLocks noChangeAspect="1"/>
          </p:cNvPicPr>
          <p:nvPr/>
        </p:nvPicPr>
        <p:blipFill>
          <a:blip r:embed="rId2" cstate="print"/>
          <a:stretch>
            <a:fillRect/>
          </a:stretch>
        </p:blipFill>
        <p:spPr>
          <a:xfrm>
            <a:off x="2466020" y="3933056"/>
            <a:ext cx="4211960" cy="2204864"/>
          </a:xfrm>
          <a:prstGeom prst="rect">
            <a:avLst/>
          </a:prstGeom>
        </p:spPr>
      </p:pic>
    </p:spTree>
    <p:extLst>
      <p:ext uri="{BB962C8B-B14F-4D97-AF65-F5344CB8AC3E}">
        <p14:creationId xmlns:p14="http://schemas.microsoft.com/office/powerpoint/2010/main" val="1695009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426170"/>
          </a:xfrm>
        </p:spPr>
        <p:txBody>
          <a:bodyPr>
            <a:noAutofit/>
          </a:bodyPr>
          <a:lstStyle/>
          <a:p>
            <a:r>
              <a:rPr lang="en-US" dirty="0"/>
              <a:t>Thank you for listening to our presentation!</a:t>
            </a:r>
            <a:endParaRPr lang="el-GR" dirty="0"/>
          </a:p>
        </p:txBody>
      </p:sp>
      <p:pic>
        <p:nvPicPr>
          <p:cNvPr id="3" name="2 - Εικόνα" descr="thank you.png"/>
          <p:cNvPicPr>
            <a:picLocks noChangeAspect="1"/>
          </p:cNvPicPr>
          <p:nvPr/>
        </p:nvPicPr>
        <p:blipFill>
          <a:blip r:embed="rId2" cstate="print"/>
          <a:stretch>
            <a:fillRect/>
          </a:stretch>
        </p:blipFill>
        <p:spPr>
          <a:xfrm>
            <a:off x="0" y="2132856"/>
            <a:ext cx="9144000" cy="472514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426170"/>
          </a:xfrm>
        </p:spPr>
        <p:txBody>
          <a:bodyPr>
            <a:noAutofit/>
          </a:bodyPr>
          <a:lstStyle/>
          <a:p>
            <a:r>
              <a:rPr lang="en-US" dirty="0"/>
              <a:t>The end</a:t>
            </a:r>
            <a:endParaRPr lang="el-GR" dirty="0"/>
          </a:p>
        </p:txBody>
      </p:sp>
      <p:pic>
        <p:nvPicPr>
          <p:cNvPr id="3" name="2 - Εικόνα" descr="thank you.png"/>
          <p:cNvPicPr>
            <a:picLocks noChangeAspect="1"/>
          </p:cNvPicPr>
          <p:nvPr/>
        </p:nvPicPr>
        <p:blipFill>
          <a:blip r:embed="rId2" cstate="print"/>
          <a:stretch>
            <a:fillRect/>
          </a:stretch>
        </p:blipFill>
        <p:spPr>
          <a:xfrm>
            <a:off x="2159732" y="2780928"/>
            <a:ext cx="4824536" cy="2736304"/>
          </a:xfrm>
          <a:prstGeom prst="rect">
            <a:avLst/>
          </a:prstGeom>
        </p:spPr>
      </p:pic>
    </p:spTree>
    <p:extLst>
      <p:ext uri="{BB962C8B-B14F-4D97-AF65-F5344CB8AC3E}">
        <p14:creationId xmlns:p14="http://schemas.microsoft.com/office/powerpoint/2010/main" val="87749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u="sng" dirty="0"/>
              <a:t>Definition of globalization</a:t>
            </a:r>
            <a:br>
              <a:rPr lang="en-US" u="sng" dirty="0"/>
            </a:br>
            <a:endParaRPr lang="el-GR" u="sng" dirty="0"/>
          </a:p>
        </p:txBody>
      </p:sp>
      <p:sp>
        <p:nvSpPr>
          <p:cNvPr id="3" name="2 - Θέση περιεχομένου"/>
          <p:cNvSpPr>
            <a:spLocks noGrp="1"/>
          </p:cNvSpPr>
          <p:nvPr>
            <p:ph idx="1"/>
          </p:nvPr>
        </p:nvSpPr>
        <p:spPr/>
        <p:txBody>
          <a:bodyPr>
            <a:normAutofit lnSpcReduction="10000"/>
          </a:bodyPr>
          <a:lstStyle/>
          <a:p>
            <a:pPr algn="just">
              <a:buFont typeface="Wingdings" panose="05000000000000000000" pitchFamily="2" charset="2"/>
              <a:buChar char=""/>
            </a:pPr>
            <a:r>
              <a:rPr lang="en-US" dirty="0">
                <a:sym typeface="Wingdings" panose="05000000000000000000" pitchFamily="2" charset="2"/>
              </a:rPr>
              <a:t>T</a:t>
            </a:r>
            <a:r>
              <a:rPr lang="en-US" dirty="0"/>
              <a:t>he process of international integration.</a:t>
            </a:r>
          </a:p>
          <a:p>
            <a:pPr>
              <a:buFont typeface="Wingdings" panose="05000000000000000000" pitchFamily="2" charset="2"/>
              <a:buChar char=""/>
            </a:pPr>
            <a:r>
              <a:rPr lang="en-US" dirty="0"/>
              <a:t> Advances in transportation and telecommunications infrastructure the major factors of globalization.</a:t>
            </a:r>
          </a:p>
          <a:p>
            <a:pPr algn="just">
              <a:buFont typeface="Wingdings" panose="05000000000000000000" pitchFamily="2" charset="2"/>
              <a:buChar char=""/>
            </a:pPr>
            <a:r>
              <a:rPr lang="en-US" dirty="0"/>
              <a:t> Further interdependence of economic and cultural activities.</a:t>
            </a:r>
          </a:p>
          <a:p>
            <a:pPr algn="just">
              <a:buFont typeface="Wingdings" panose="05000000000000000000" pitchFamily="2" charset="2"/>
              <a:buChar char=""/>
            </a:pPr>
            <a:r>
              <a:rPr lang="en-US" dirty="0"/>
              <a:t> The term globalization has been increasingly used since the mid-</a:t>
            </a:r>
            <a:r>
              <a:rPr lang="en-US" dirty="0" err="1"/>
              <a:t>1980s</a:t>
            </a:r>
            <a:r>
              <a:rPr lang="en-US" dirty="0"/>
              <a:t> and especially since the mid-</a:t>
            </a:r>
            <a:r>
              <a:rPr lang="en-US" dirty="0" err="1"/>
              <a:t>1990s</a:t>
            </a:r>
            <a:r>
              <a:rPr lang="en-US" dirty="0"/>
              <a:t>.</a:t>
            </a:r>
            <a:endParaRPr lang="el-GR" dirty="0"/>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143000"/>
          </a:xfrm>
        </p:spPr>
        <p:txBody>
          <a:bodyPr>
            <a:noAutofit/>
          </a:bodyPr>
          <a:lstStyle/>
          <a:p>
            <a:r>
              <a:rPr lang="en-US" sz="3600" dirty="0"/>
              <a:t>Globalization: definition </a:t>
            </a:r>
            <a:r>
              <a:rPr lang="en-US" sz="3600" dirty="0">
                <a:solidFill>
                  <a:srgbClr val="FF0000"/>
                </a:solidFill>
              </a:rPr>
              <a:t>or</a:t>
            </a:r>
            <a:br>
              <a:rPr lang="en-US" sz="3600" dirty="0"/>
            </a:br>
            <a:r>
              <a:rPr lang="en-US" sz="3600" dirty="0"/>
              <a:t>What is globalization?</a:t>
            </a:r>
            <a:br>
              <a:rPr lang="en-US" sz="3600" dirty="0"/>
            </a:br>
            <a:endParaRPr lang="el-GR" sz="3600" dirty="0"/>
          </a:p>
        </p:txBody>
      </p:sp>
      <p:sp>
        <p:nvSpPr>
          <p:cNvPr id="3" name="2 - Θέση περιεχομένου"/>
          <p:cNvSpPr>
            <a:spLocks noGrp="1"/>
          </p:cNvSpPr>
          <p:nvPr>
            <p:ph idx="1"/>
          </p:nvPr>
        </p:nvSpPr>
        <p:spPr>
          <a:xfrm>
            <a:off x="683568" y="2332037"/>
            <a:ext cx="8229600" cy="4525963"/>
          </a:xfrm>
        </p:spPr>
        <p:txBody>
          <a:bodyPr>
            <a:normAutofit/>
          </a:bodyPr>
          <a:lstStyle/>
          <a:p>
            <a:pPr algn="just">
              <a:buFont typeface="Wingdings" panose="05000000000000000000" pitchFamily="2" charset="2"/>
              <a:buChar char=""/>
            </a:pPr>
            <a:r>
              <a:rPr lang="en-US" dirty="0">
                <a:sym typeface="Wingdings" panose="05000000000000000000" pitchFamily="2" charset="2"/>
              </a:rPr>
              <a:t>T</a:t>
            </a:r>
            <a:r>
              <a:rPr lang="en-US" dirty="0"/>
              <a:t>he process of international integration</a:t>
            </a:r>
          </a:p>
          <a:p>
            <a:pPr>
              <a:buFont typeface="Wingdings" panose="05000000000000000000" pitchFamily="2" charset="2"/>
              <a:buChar char=""/>
            </a:pPr>
            <a:r>
              <a:rPr lang="en-US" dirty="0"/>
              <a:t>Advances in transportation and telecommunications infrastructure </a:t>
            </a:r>
          </a:p>
          <a:p>
            <a:pPr>
              <a:buFont typeface="Wingdings" panose="05000000000000000000" pitchFamily="2" charset="2"/>
              <a:buChar char=""/>
            </a:pPr>
            <a:r>
              <a:rPr lang="en-US" dirty="0"/>
              <a:t>Interdependence of economic and cultural activities</a:t>
            </a:r>
          </a:p>
          <a:p>
            <a:pPr algn="just">
              <a:buFont typeface="Wingdings" panose="05000000000000000000" pitchFamily="2" charset="2"/>
              <a:buChar char=""/>
            </a:pPr>
            <a:r>
              <a:rPr lang="en-US" dirty="0"/>
              <a:t>Term use since 1980s/1990s</a:t>
            </a:r>
          </a:p>
          <a:p>
            <a:pPr>
              <a:buFont typeface="Wingdings" panose="05000000000000000000" pitchFamily="2" charset="2"/>
              <a:buChar char=""/>
            </a:pPr>
            <a:r>
              <a:rPr lang="en-US" sz="2000" dirty="0">
                <a:solidFill>
                  <a:srgbClr val="FF0000"/>
                </a:solidFill>
              </a:rPr>
              <a:t>Good example</a:t>
            </a:r>
          </a:p>
          <a:p>
            <a:pPr algn="just">
              <a:buFont typeface="Wingdings" panose="05000000000000000000" pitchFamily="2" charset="2"/>
              <a:buChar char=""/>
            </a:pPr>
            <a:endParaRPr lang="el-GR" dirty="0"/>
          </a:p>
        </p:txBody>
      </p:sp>
    </p:spTree>
    <p:extLst>
      <p:ext uri="{BB962C8B-B14F-4D97-AF65-F5344CB8AC3E}">
        <p14:creationId xmlns:p14="http://schemas.microsoft.com/office/powerpoint/2010/main" val="1138958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u="sng" dirty="0"/>
              <a:t>Globalization of the economy</a:t>
            </a:r>
            <a:endParaRPr lang="el-GR" u="sng" dirty="0"/>
          </a:p>
        </p:txBody>
      </p:sp>
      <p:sp>
        <p:nvSpPr>
          <p:cNvPr id="3" name="2 - Θέση περιεχομένου"/>
          <p:cNvSpPr>
            <a:spLocks noGrp="1"/>
          </p:cNvSpPr>
          <p:nvPr>
            <p:ph idx="1"/>
          </p:nvPr>
        </p:nvSpPr>
        <p:spPr>
          <a:xfrm>
            <a:off x="457200" y="1844824"/>
            <a:ext cx="8229600" cy="4968552"/>
          </a:xfrm>
        </p:spPr>
        <p:txBody>
          <a:bodyPr>
            <a:normAutofit fontScale="47500" lnSpcReduction="20000"/>
          </a:bodyPr>
          <a:lstStyle/>
          <a:p>
            <a:pPr algn="just"/>
            <a:r>
              <a:rPr lang="en-US" dirty="0"/>
              <a:t> </a:t>
            </a:r>
            <a:r>
              <a:rPr lang="en-US" sz="5100" dirty="0"/>
              <a:t>Advances in communication and transportation technology, combined with free-market ideology, have given goods, services, and capital unprecedented mobility.</a:t>
            </a:r>
          </a:p>
          <a:p>
            <a:pPr algn="just"/>
            <a:r>
              <a:rPr lang="en-US" sz="5100" dirty="0"/>
              <a:t> Western countries want to open world markets supported by Southern elites and use international financial institutions to reduce tariffs, privatize state enterprises</a:t>
            </a:r>
            <a:r>
              <a:rPr lang="el-GR" sz="5100" dirty="0"/>
              <a:t>.</a:t>
            </a:r>
            <a:endParaRPr lang="en-US" sz="5100" dirty="0"/>
          </a:p>
          <a:p>
            <a:pPr algn="just"/>
            <a:r>
              <a:rPr lang="en-US" sz="5100" dirty="0"/>
              <a:t> Profits for investors but offered pittances to laborers</a:t>
            </a:r>
            <a:r>
              <a:rPr lang="el-GR" sz="5100" dirty="0"/>
              <a:t>.</a:t>
            </a:r>
            <a:endParaRPr lang="en-US" sz="5100" dirty="0"/>
          </a:p>
          <a:p>
            <a:pPr algn="just"/>
            <a:r>
              <a:rPr lang="en-US" sz="5100" dirty="0"/>
              <a:t> Capitalist economic theory holds that a completely liberalized global market is the most efficient way to foster growth</a:t>
            </a:r>
            <a:r>
              <a:rPr lang="el-GR" sz="5100" dirty="0"/>
              <a:t>.</a:t>
            </a:r>
            <a:endParaRPr lang="en-US" sz="5100" dirty="0"/>
          </a:p>
          <a:p>
            <a:pPr algn="just"/>
            <a:r>
              <a:rPr lang="en-US" sz="5100" dirty="0"/>
              <a:t> Rich countries and large corporations dominate the global marketplace and create very unequal relations of power and as a result, trade is inherently unequal and poor countries seldom experience rising well-being but increasing unemployment, poverty, and income inequality.</a:t>
            </a:r>
            <a:endParaRPr lang="el-GR" sz="5100" dirty="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6208" y="113771"/>
            <a:ext cx="8229600" cy="1143000"/>
          </a:xfrm>
        </p:spPr>
        <p:txBody>
          <a:bodyPr>
            <a:normAutofit/>
          </a:bodyPr>
          <a:lstStyle/>
          <a:p>
            <a:r>
              <a:rPr lang="en-US" b="1" dirty="0"/>
              <a:t>Economic globalization</a:t>
            </a:r>
            <a:endParaRPr lang="el-GR" b="1" dirty="0"/>
          </a:p>
        </p:txBody>
      </p:sp>
      <p:sp>
        <p:nvSpPr>
          <p:cNvPr id="3" name="2 - Θέση περιεχομένου"/>
          <p:cNvSpPr>
            <a:spLocks noGrp="1"/>
          </p:cNvSpPr>
          <p:nvPr>
            <p:ph idx="1"/>
          </p:nvPr>
        </p:nvSpPr>
        <p:spPr>
          <a:xfrm>
            <a:off x="467599" y="1412776"/>
            <a:ext cx="8364264" cy="5035698"/>
          </a:xfrm>
        </p:spPr>
        <p:txBody>
          <a:bodyPr>
            <a:normAutofit fontScale="55000" lnSpcReduction="20000"/>
          </a:bodyPr>
          <a:lstStyle/>
          <a:p>
            <a:pPr algn="just"/>
            <a:r>
              <a:rPr lang="en-US" sz="4500" dirty="0"/>
              <a:t>Unprecedented mobility of goods, services, and capital</a:t>
            </a:r>
          </a:p>
          <a:p>
            <a:pPr algn="just"/>
            <a:endParaRPr lang="en-US" sz="4500" dirty="0"/>
          </a:p>
          <a:p>
            <a:pPr algn="just"/>
            <a:r>
              <a:rPr lang="en-US" sz="4500" dirty="0"/>
              <a:t>Use of international financial institutions to reduce tariffs &amp; privatize state enterprises</a:t>
            </a:r>
          </a:p>
          <a:p>
            <a:pPr algn="just"/>
            <a:endParaRPr lang="en-US" sz="4500" dirty="0"/>
          </a:p>
          <a:p>
            <a:pPr algn="just"/>
            <a:r>
              <a:rPr lang="en-US" sz="4500" dirty="0"/>
              <a:t>Entailed profits for investors but pittances to laborers</a:t>
            </a:r>
          </a:p>
          <a:p>
            <a:pPr algn="just"/>
            <a:endParaRPr lang="en-US" sz="4500" dirty="0"/>
          </a:p>
          <a:p>
            <a:pPr algn="just"/>
            <a:r>
              <a:rPr lang="en-US" sz="4500" dirty="0"/>
              <a:t>Liberalized global market as the most efficient way to foster growth (Capitalist economic theory)</a:t>
            </a:r>
          </a:p>
          <a:p>
            <a:pPr algn="just"/>
            <a:endParaRPr lang="en-US" sz="4500" dirty="0"/>
          </a:p>
          <a:p>
            <a:pPr algn="just"/>
            <a:r>
              <a:rPr lang="en-US" sz="4500" dirty="0"/>
              <a:t>Unequal relations of power &amp; inherently unequal trade between the rich and the poor</a:t>
            </a:r>
          </a:p>
          <a:p>
            <a:r>
              <a:rPr lang="en-US" sz="3600" dirty="0">
                <a:solidFill>
                  <a:srgbClr val="FF0000"/>
                </a:solidFill>
              </a:rPr>
              <a:t>Good example</a:t>
            </a:r>
          </a:p>
          <a:p>
            <a:endParaRPr lang="el-GR" dirty="0"/>
          </a:p>
        </p:txBody>
      </p:sp>
    </p:spTree>
    <p:extLst>
      <p:ext uri="{BB962C8B-B14F-4D97-AF65-F5344CB8AC3E}">
        <p14:creationId xmlns:p14="http://schemas.microsoft.com/office/powerpoint/2010/main" val="171155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4900" u="sng" dirty="0"/>
              <a:t>Cultural globalization</a:t>
            </a:r>
            <a:br>
              <a:rPr lang="en-US" dirty="0"/>
            </a:br>
            <a:endParaRPr lang="el-GR" dirty="0"/>
          </a:p>
        </p:txBody>
      </p:sp>
      <p:sp>
        <p:nvSpPr>
          <p:cNvPr id="3" name="2 - Θέση περιεχομένου"/>
          <p:cNvSpPr>
            <a:spLocks noGrp="1"/>
          </p:cNvSpPr>
          <p:nvPr>
            <p:ph idx="1"/>
          </p:nvPr>
        </p:nvSpPr>
        <p:spPr>
          <a:xfrm>
            <a:off x="457200" y="1124744"/>
            <a:ext cx="8229600" cy="4680520"/>
          </a:xfrm>
        </p:spPr>
        <p:txBody>
          <a:bodyPr>
            <a:normAutofit fontScale="55000" lnSpcReduction="20000"/>
          </a:bodyPr>
          <a:lstStyle/>
          <a:p>
            <a:pPr algn="just"/>
            <a:r>
              <a:rPr lang="en-US" sz="3800" dirty="0"/>
              <a:t>Refers to the transmission of ideas, meanings and values around the world in such a way as to extend and intensify social relations and is marked by the common consumption of cultures that have been diffused by the Internet, popular culture media, and international travel.</a:t>
            </a:r>
          </a:p>
          <a:p>
            <a:pPr algn="just"/>
            <a:r>
              <a:rPr lang="en-US" sz="3800" dirty="0"/>
              <a:t> Formation of shared norms and knowledge and brings increasing interconnectedness among different populations and cultures.</a:t>
            </a:r>
          </a:p>
          <a:p>
            <a:pPr algn="just"/>
            <a:r>
              <a:rPr lang="en-US" sz="3800" dirty="0"/>
              <a:t> The diffusion of certain cuisines such as American fast food chains is a visible aspect of cultural globalization. McDonald's and Starbucks with over 32,000 and 18,000 locations operating worldwide.</a:t>
            </a:r>
          </a:p>
          <a:p>
            <a:pPr algn="just"/>
            <a:r>
              <a:rPr lang="en-US" sz="3800" dirty="0"/>
              <a:t> Music has an important role in economic and cultural development during globalization. Jazz and reggae began locally and later became international phenomena.</a:t>
            </a:r>
          </a:p>
          <a:p>
            <a:pPr algn="just"/>
            <a:r>
              <a:rPr lang="en-US" sz="3800" dirty="0"/>
              <a:t> Some critics of globalization argue that it harms the diversity of cultures.</a:t>
            </a:r>
            <a:endParaRPr lang="el-GR" sz="3800" dirty="0"/>
          </a:p>
          <a:p>
            <a:endParaRPr lang="el-GR" dirty="0"/>
          </a:p>
        </p:txBody>
      </p:sp>
      <p:pic>
        <p:nvPicPr>
          <p:cNvPr id="5" name="4 - Εικόνα" descr="macdonalds.jpg"/>
          <p:cNvPicPr>
            <a:picLocks noChangeAspect="1"/>
          </p:cNvPicPr>
          <p:nvPr/>
        </p:nvPicPr>
        <p:blipFill>
          <a:blip r:embed="rId2" cstate="print"/>
          <a:stretch>
            <a:fillRect/>
          </a:stretch>
        </p:blipFill>
        <p:spPr>
          <a:xfrm>
            <a:off x="1187624" y="5229200"/>
            <a:ext cx="7423472" cy="162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701" y="445976"/>
            <a:ext cx="8229600" cy="1143000"/>
          </a:xfrm>
        </p:spPr>
        <p:txBody>
          <a:bodyPr>
            <a:normAutofit fontScale="90000"/>
          </a:bodyPr>
          <a:lstStyle/>
          <a:p>
            <a:r>
              <a:rPr lang="en-US" dirty="0">
                <a:latin typeface="Comic Sans MS" charset="0"/>
                <a:ea typeface="Comic Sans MS" charset="0"/>
                <a:cs typeface="Comic Sans MS" charset="0"/>
              </a:rPr>
              <a:t>Cultural globalization</a:t>
            </a:r>
            <a:br>
              <a:rPr lang="en-US" dirty="0"/>
            </a:br>
            <a:endParaRPr lang="el-GR" dirty="0"/>
          </a:p>
        </p:txBody>
      </p:sp>
      <p:sp>
        <p:nvSpPr>
          <p:cNvPr id="3" name="2 - Θέση περιεχομένου"/>
          <p:cNvSpPr>
            <a:spLocks noGrp="1"/>
          </p:cNvSpPr>
          <p:nvPr>
            <p:ph idx="1"/>
          </p:nvPr>
        </p:nvSpPr>
        <p:spPr>
          <a:xfrm>
            <a:off x="432698" y="1412776"/>
            <a:ext cx="8229600" cy="5192960"/>
          </a:xfrm>
        </p:spPr>
        <p:txBody>
          <a:bodyPr>
            <a:normAutofit fontScale="70000" lnSpcReduction="20000"/>
          </a:bodyPr>
          <a:lstStyle/>
          <a:p>
            <a:r>
              <a:rPr lang="en-US" sz="3800" dirty="0"/>
              <a:t>Transmission of ideas, meanings and values to extend and intensify social relations by the Internet, popular culture media etc.</a:t>
            </a:r>
          </a:p>
          <a:p>
            <a:r>
              <a:rPr lang="en-US" sz="3800" dirty="0"/>
              <a:t>Formation of shared norms and knowledge and increasing interconnectedness among different populations and cultures.</a:t>
            </a:r>
          </a:p>
          <a:p>
            <a:r>
              <a:rPr lang="en-US" sz="3800" dirty="0"/>
              <a:t>Ex: Spread of certain cuisines e. g. American fast food chains </a:t>
            </a:r>
          </a:p>
          <a:p>
            <a:r>
              <a:rPr lang="en-US" sz="3800" dirty="0"/>
              <a:t>Ex: Spread of music e. g. Jazz &amp; reggae</a:t>
            </a:r>
          </a:p>
          <a:p>
            <a:endParaRPr lang="en-US" sz="3800" dirty="0"/>
          </a:p>
          <a:p>
            <a:endParaRPr lang="en-US" sz="3800" dirty="0"/>
          </a:p>
          <a:p>
            <a:endParaRPr lang="en-US" sz="3800" dirty="0"/>
          </a:p>
          <a:p>
            <a:r>
              <a:rPr lang="en-US" sz="2900" dirty="0">
                <a:solidFill>
                  <a:srgbClr val="FF0000"/>
                </a:solidFill>
              </a:rPr>
              <a:t>Good example</a:t>
            </a:r>
          </a:p>
          <a:p>
            <a:pPr marL="0" indent="0" algn="just">
              <a:buNone/>
            </a:pPr>
            <a:endParaRPr lang="el-GR" dirty="0"/>
          </a:p>
        </p:txBody>
      </p:sp>
      <p:pic>
        <p:nvPicPr>
          <p:cNvPr id="5" name="4 - Εικόνα" descr="macdonalds.jpg"/>
          <p:cNvPicPr>
            <a:picLocks noChangeAspect="1"/>
          </p:cNvPicPr>
          <p:nvPr/>
        </p:nvPicPr>
        <p:blipFill>
          <a:blip r:embed="rId2" cstate="print"/>
          <a:stretch>
            <a:fillRect/>
          </a:stretch>
        </p:blipFill>
        <p:spPr>
          <a:xfrm>
            <a:off x="5652120" y="4976936"/>
            <a:ext cx="2746648" cy="1628800"/>
          </a:xfrm>
          <a:prstGeom prst="rect">
            <a:avLst/>
          </a:prstGeom>
        </p:spPr>
      </p:pic>
    </p:spTree>
    <p:extLst>
      <p:ext uri="{BB962C8B-B14F-4D97-AF65-F5344CB8AC3E}">
        <p14:creationId xmlns:p14="http://schemas.microsoft.com/office/powerpoint/2010/main" val="194631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u="sng" dirty="0"/>
              <a:t>Multilingualism and the emergence of lingua </a:t>
            </a:r>
            <a:r>
              <a:rPr lang="en-US" u="sng" dirty="0" err="1"/>
              <a:t>francas</a:t>
            </a:r>
            <a:endParaRPr lang="el-GR" u="sng" dirty="0"/>
          </a:p>
        </p:txBody>
      </p:sp>
      <p:sp>
        <p:nvSpPr>
          <p:cNvPr id="3" name="2 - Θέση περιεχομένου"/>
          <p:cNvSpPr>
            <a:spLocks noGrp="1"/>
          </p:cNvSpPr>
          <p:nvPr>
            <p:ph idx="1"/>
          </p:nvPr>
        </p:nvSpPr>
        <p:spPr>
          <a:xfrm>
            <a:off x="457200" y="1417638"/>
            <a:ext cx="8229600" cy="4641379"/>
          </a:xfrm>
        </p:spPr>
        <p:txBody>
          <a:bodyPr>
            <a:normAutofit fontScale="70000" lnSpcReduction="20000"/>
          </a:bodyPr>
          <a:lstStyle/>
          <a:p>
            <a:pPr algn="just"/>
            <a:r>
              <a:rPr lang="en-US" sz="3000" dirty="0"/>
              <a:t> Most people in the world are multilingual</a:t>
            </a:r>
            <a:r>
              <a:rPr lang="el-GR" sz="3000" dirty="0"/>
              <a:t>.</a:t>
            </a:r>
            <a:endParaRPr lang="en-US" sz="3000" dirty="0"/>
          </a:p>
          <a:p>
            <a:pPr algn="just"/>
            <a:r>
              <a:rPr lang="en-US" sz="3000" dirty="0"/>
              <a:t> Multilingualism is becoming a social phenomenon governed by the needs of globalization and cultural openness</a:t>
            </a:r>
            <a:r>
              <a:rPr lang="el-GR" sz="3000" dirty="0"/>
              <a:t>.</a:t>
            </a:r>
            <a:endParaRPr lang="en-US" sz="3000" dirty="0"/>
          </a:p>
          <a:p>
            <a:pPr algn="just"/>
            <a:r>
              <a:rPr lang="en-US" sz="3000" dirty="0"/>
              <a:t> A lingua franca is a language systematically used to make communication possible between people not sharing a mother tongue</a:t>
            </a:r>
            <a:r>
              <a:rPr lang="el-GR" sz="3000" dirty="0"/>
              <a:t>.</a:t>
            </a:r>
            <a:endParaRPr lang="en-US" sz="3000" dirty="0"/>
          </a:p>
          <a:p>
            <a:pPr algn="just"/>
            <a:r>
              <a:rPr lang="en-US" sz="3000" dirty="0"/>
              <a:t> Today, the most popular second language is English. Some 3.5       billion people have some acquaintance of the language</a:t>
            </a:r>
            <a:r>
              <a:rPr lang="el-GR" sz="3000" dirty="0"/>
              <a:t>.</a:t>
            </a:r>
            <a:endParaRPr lang="en-US" sz="3000" dirty="0"/>
          </a:p>
          <a:p>
            <a:pPr algn="just"/>
            <a:r>
              <a:rPr lang="en-US" sz="3000" dirty="0"/>
              <a:t> 35% of the world's mail  and 40% of the world's radio programs  are in English </a:t>
            </a:r>
            <a:r>
              <a:rPr lang="el-GR" sz="3000" dirty="0"/>
              <a:t>.</a:t>
            </a:r>
            <a:endParaRPr lang="en-US" sz="3000" dirty="0"/>
          </a:p>
          <a:p>
            <a:pPr algn="just"/>
            <a:r>
              <a:rPr lang="en-US" sz="3000" dirty="0"/>
              <a:t> Speakers of regional and minority languages are increasingly unable to compete with those who speak dominant languages</a:t>
            </a:r>
            <a:r>
              <a:rPr lang="el-GR" sz="3000" dirty="0"/>
              <a:t>.</a:t>
            </a:r>
            <a:endParaRPr lang="en-US" sz="3000" dirty="0"/>
          </a:p>
          <a:p>
            <a:pPr algn="just"/>
            <a:r>
              <a:rPr lang="en-US" sz="3000" dirty="0"/>
              <a:t> The current number is between 6000 and 7000 languages spoken and between 50–90% of those will have become extinct by the year 2100.</a:t>
            </a:r>
            <a:endParaRPr lang="el-GR" sz="3000" dirty="0"/>
          </a:p>
          <a:p>
            <a:endParaRPr lang="el-GR" dirty="0"/>
          </a:p>
        </p:txBody>
      </p:sp>
      <p:pic>
        <p:nvPicPr>
          <p:cNvPr id="4" name="3 - Εικόνα" descr="english.jpg"/>
          <p:cNvPicPr>
            <a:picLocks noChangeAspect="1"/>
          </p:cNvPicPr>
          <p:nvPr/>
        </p:nvPicPr>
        <p:blipFill>
          <a:blip r:embed="rId2" cstate="print"/>
          <a:stretch>
            <a:fillRect/>
          </a:stretch>
        </p:blipFill>
        <p:spPr>
          <a:xfrm>
            <a:off x="-108520" y="5229200"/>
            <a:ext cx="9252520" cy="1628800"/>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TotalTime>
  <Words>1497</Words>
  <Application>Microsoft Macintosh PowerPoint</Application>
  <PresentationFormat>Προβολή στην οθόνη (4:3)</PresentationFormat>
  <Paragraphs>133</Paragraphs>
  <Slides>24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24</vt:i4>
      </vt:variant>
    </vt:vector>
  </HeadingPairs>
  <TitlesOfParts>
    <vt:vector size="29" baseType="lpstr">
      <vt:lpstr>Arial</vt:lpstr>
      <vt:lpstr>Calibri</vt:lpstr>
      <vt:lpstr>Comic Sans MS</vt:lpstr>
      <vt:lpstr>Wingdings</vt:lpstr>
      <vt:lpstr>Θέμα του Office</vt:lpstr>
      <vt:lpstr>  Globalization: Aspects of globalization, support and criticism</vt:lpstr>
      <vt:lpstr>  Globalization: Aspects, support &amp; criticism</vt:lpstr>
      <vt:lpstr>Definition of globalization </vt:lpstr>
      <vt:lpstr>Globalization: definition or What is globalization? </vt:lpstr>
      <vt:lpstr>Globalization of the economy</vt:lpstr>
      <vt:lpstr>Economic globalization</vt:lpstr>
      <vt:lpstr>Cultural globalization </vt:lpstr>
      <vt:lpstr>Cultural globalization </vt:lpstr>
      <vt:lpstr>Multilingualism and the emergence of lingua francas</vt:lpstr>
      <vt:lpstr>Multilingualism and the emergence of lingua francas</vt:lpstr>
      <vt:lpstr>Internet </vt:lpstr>
      <vt:lpstr>The Internet </vt:lpstr>
      <vt:lpstr>International tourism</vt:lpstr>
      <vt:lpstr>International tourism</vt:lpstr>
      <vt:lpstr>Support</vt:lpstr>
      <vt:lpstr>In support of globalization</vt:lpstr>
      <vt:lpstr>Criticism</vt:lpstr>
      <vt:lpstr>Against globalization</vt:lpstr>
      <vt:lpstr>Παρουσίαση του PowerPoint</vt:lpstr>
      <vt:lpstr>Παρουσίαση του PowerPoint</vt:lpstr>
      <vt:lpstr>Conclusion</vt:lpstr>
      <vt:lpstr>Globalization is …</vt:lpstr>
      <vt:lpstr>Thank you for listening to our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Globalization: Aspects, support and criticism</dc:title>
  <dc:creator>maria liami</dc:creator>
  <cp:lastModifiedBy>Ifigeneia Machili</cp:lastModifiedBy>
  <cp:revision>39</cp:revision>
  <dcterms:created xsi:type="dcterms:W3CDTF">2015-05-25T17:03:37Z</dcterms:created>
  <dcterms:modified xsi:type="dcterms:W3CDTF">2021-03-19T06:52:09Z</dcterms:modified>
</cp:coreProperties>
</file>