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C77943-B39A-4237-AB8F-18730656B75E}" type="datetimeFigureOut">
              <a:rPr lang="el-GR" smtClean="0"/>
              <a:pPr/>
              <a:t>12/12/2017</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1B6F6B-AE35-4FC3-A06F-7C7949AB4E34}" type="slidenum">
              <a:rPr lang="el-GR" smtClean="0"/>
              <a:pPr/>
              <a:t>‹#›</a:t>
            </a:fld>
            <a:endParaRPr lang="el-GR"/>
          </a:p>
        </p:txBody>
      </p:sp>
    </p:spTree>
    <p:extLst>
      <p:ext uri="{BB962C8B-B14F-4D97-AF65-F5344CB8AC3E}">
        <p14:creationId xmlns="" xmlns:p14="http://schemas.microsoft.com/office/powerpoint/2010/main" val="1010942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49269156-0220-4ADC-853B-63EA31E03394}" type="datetime1">
              <a:rPr lang="el-GR" smtClean="0"/>
              <a:pPr/>
              <a:t>12/12/2017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9C99F54-BEA7-420A-9F7D-3111E6E72881}" type="slidenum">
              <a:rPr lang="el-GR" smtClean="0"/>
              <a:pPr/>
              <a:t>‹#›</a:t>
            </a:fld>
            <a:endParaRPr lang="el-GR"/>
          </a:p>
        </p:txBody>
      </p:sp>
    </p:spTree>
    <p:extLst>
      <p:ext uri="{BB962C8B-B14F-4D97-AF65-F5344CB8AC3E}">
        <p14:creationId xmlns="" xmlns:p14="http://schemas.microsoft.com/office/powerpoint/2010/main" val="2850951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795F723-5ADE-4C97-BC33-61EE68777843}" type="datetime1">
              <a:rPr lang="el-GR" smtClean="0"/>
              <a:pPr/>
              <a:t>12/12/2017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9C99F54-BEA7-420A-9F7D-3111E6E72881}" type="slidenum">
              <a:rPr lang="el-GR" smtClean="0"/>
              <a:pPr/>
              <a:t>‹#›</a:t>
            </a:fld>
            <a:endParaRPr lang="el-GR"/>
          </a:p>
        </p:txBody>
      </p:sp>
    </p:spTree>
    <p:extLst>
      <p:ext uri="{BB962C8B-B14F-4D97-AF65-F5344CB8AC3E}">
        <p14:creationId xmlns="" xmlns:p14="http://schemas.microsoft.com/office/powerpoint/2010/main" val="4244574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D543CFF-1CD8-489A-B8F1-27DBB9469DC2}" type="datetime1">
              <a:rPr lang="el-GR" smtClean="0"/>
              <a:pPr/>
              <a:t>12/12/2017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9C99F54-BEA7-420A-9F7D-3111E6E72881}" type="slidenum">
              <a:rPr lang="el-GR" smtClean="0"/>
              <a:pPr/>
              <a:t>‹#›</a:t>
            </a:fld>
            <a:endParaRPr lang="el-GR"/>
          </a:p>
        </p:txBody>
      </p:sp>
    </p:spTree>
    <p:extLst>
      <p:ext uri="{BB962C8B-B14F-4D97-AF65-F5344CB8AC3E}">
        <p14:creationId xmlns="" xmlns:p14="http://schemas.microsoft.com/office/powerpoint/2010/main" val="1072044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4E67CD-57AC-4CAC-B604-D35F4C8B9243}" type="datetime1">
              <a:rPr lang="el-GR" smtClean="0"/>
              <a:pPr/>
              <a:t>12/12/2017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7" name="Ορθογώνιο 6"/>
          <p:cNvSpPr/>
          <p:nvPr userDrawn="1"/>
        </p:nvSpPr>
        <p:spPr>
          <a:xfrm>
            <a:off x="0" y="6311900"/>
            <a:ext cx="12192000" cy="2880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WAVE 2017 					25 – 26 November 2017 Thessaloniki, Greece</a:t>
            </a:r>
            <a:endParaRPr lang="el-GR" dirty="0">
              <a:solidFill>
                <a:schemeClr val="bg1"/>
              </a:solidFill>
            </a:endParaRPr>
          </a:p>
        </p:txBody>
      </p:sp>
      <p:sp>
        <p:nvSpPr>
          <p:cNvPr id="6" name="Θέση αριθμού διαφάνειας 5"/>
          <p:cNvSpPr>
            <a:spLocks noGrp="1"/>
          </p:cNvSpPr>
          <p:nvPr>
            <p:ph type="sldNum" sz="quarter" idx="12"/>
          </p:nvPr>
        </p:nvSpPr>
        <p:spPr>
          <a:xfrm>
            <a:off x="11460843" y="6273337"/>
            <a:ext cx="584200" cy="365125"/>
          </a:xfrm>
          <a:noFill/>
        </p:spPr>
        <p:txBody>
          <a:bodyPr/>
          <a:lstStyle>
            <a:lvl1pPr>
              <a:defRPr sz="1800">
                <a:solidFill>
                  <a:schemeClr val="bg1"/>
                </a:solidFill>
              </a:defRPr>
            </a:lvl1pPr>
          </a:lstStyle>
          <a:p>
            <a:fld id="{49C99F54-BEA7-420A-9F7D-3111E6E72881}" type="slidenum">
              <a:rPr lang="el-GR" smtClean="0"/>
              <a:pPr/>
              <a:t>‹#›</a:t>
            </a:fld>
            <a:endParaRPr lang="el-GR" dirty="0"/>
          </a:p>
        </p:txBody>
      </p:sp>
    </p:spTree>
    <p:extLst>
      <p:ext uri="{BB962C8B-B14F-4D97-AF65-F5344CB8AC3E}">
        <p14:creationId xmlns="" xmlns:p14="http://schemas.microsoft.com/office/powerpoint/2010/main" val="4247412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B207B65C-4909-4A02-BCE5-EB7665EF68CF}" type="datetime1">
              <a:rPr lang="el-GR" smtClean="0"/>
              <a:pPr/>
              <a:t>12/12/2017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9C99F54-BEA7-420A-9F7D-3111E6E72881}" type="slidenum">
              <a:rPr lang="el-GR" smtClean="0"/>
              <a:pPr/>
              <a:t>‹#›</a:t>
            </a:fld>
            <a:endParaRPr lang="el-GR"/>
          </a:p>
        </p:txBody>
      </p:sp>
    </p:spTree>
    <p:extLst>
      <p:ext uri="{BB962C8B-B14F-4D97-AF65-F5344CB8AC3E}">
        <p14:creationId xmlns="" xmlns:p14="http://schemas.microsoft.com/office/powerpoint/2010/main" val="858867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9E9A5377-0FDC-4667-A20C-8BA0F5B5D32F}" type="datetime1">
              <a:rPr lang="el-GR" smtClean="0"/>
              <a:pPr/>
              <a:t>12/12/2017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11" name="Ορθογώνιο 10"/>
          <p:cNvSpPr/>
          <p:nvPr userDrawn="1"/>
        </p:nvSpPr>
        <p:spPr>
          <a:xfrm>
            <a:off x="0" y="6311900"/>
            <a:ext cx="12192000" cy="2880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WAVE 2017 					25 – 26 November 2017 Thessaloniki, Greece</a:t>
            </a:r>
            <a:endParaRPr lang="el-GR" dirty="0">
              <a:solidFill>
                <a:schemeClr val="bg1"/>
              </a:solidFill>
            </a:endParaRPr>
          </a:p>
        </p:txBody>
      </p:sp>
      <p:sp>
        <p:nvSpPr>
          <p:cNvPr id="12" name="Θέση αριθμού διαφάνειας 5"/>
          <p:cNvSpPr txBox="1">
            <a:spLocks/>
          </p:cNvSpPr>
          <p:nvPr userDrawn="1"/>
        </p:nvSpPr>
        <p:spPr>
          <a:xfrm>
            <a:off x="11460843" y="6273337"/>
            <a:ext cx="584200" cy="365125"/>
          </a:xfrm>
          <a:prstGeom prst="rect">
            <a:avLst/>
          </a:prstGeom>
          <a:noFill/>
        </p:spPr>
        <p:txBody>
          <a:bodyPr vert="horz" lIns="91440" tIns="45720" rIns="91440" bIns="45720" rtlCol="0" anchor="ctr"/>
          <a:lstStyle>
            <a:defPPr>
              <a:defRPr lang="el-GR"/>
            </a:defPPr>
            <a:lvl1pPr marL="0" algn="r"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9C99F54-BEA7-420A-9F7D-3111E6E72881}" type="slidenum">
              <a:rPr lang="el-GR" smtClean="0"/>
              <a:pPr/>
              <a:t>‹#›</a:t>
            </a:fld>
            <a:endParaRPr lang="el-GR" dirty="0"/>
          </a:p>
        </p:txBody>
      </p:sp>
    </p:spTree>
    <p:extLst>
      <p:ext uri="{BB962C8B-B14F-4D97-AF65-F5344CB8AC3E}">
        <p14:creationId xmlns="" xmlns:p14="http://schemas.microsoft.com/office/powerpoint/2010/main" val="3748702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F0DE4B3-C4C6-421B-B366-05768C84C128}" type="datetime1">
              <a:rPr lang="el-GR" smtClean="0"/>
              <a:pPr/>
              <a:t>12/12/2017</a:t>
            </a:fld>
            <a:endParaRPr lang="el-GR"/>
          </a:p>
        </p:txBody>
      </p:sp>
      <p:sp>
        <p:nvSpPr>
          <p:cNvPr id="8" name="Θέση υποσέλιδου 7"/>
          <p:cNvSpPr>
            <a:spLocks noGrp="1"/>
          </p:cNvSpPr>
          <p:nvPr>
            <p:ph type="ftr" sz="quarter" idx="11"/>
          </p:nvPr>
        </p:nvSpPr>
        <p:spPr/>
        <p:txBody>
          <a:bodyPr/>
          <a:lstStyle/>
          <a:p>
            <a:endParaRPr lang="el-GR"/>
          </a:p>
        </p:txBody>
      </p:sp>
      <p:sp>
        <p:nvSpPr>
          <p:cNvPr id="13" name="Ορθογώνιο 12"/>
          <p:cNvSpPr/>
          <p:nvPr userDrawn="1"/>
        </p:nvSpPr>
        <p:spPr>
          <a:xfrm>
            <a:off x="0" y="6311900"/>
            <a:ext cx="12192000" cy="2880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WAVE 2017 					25 – 26 November 2017 Thessaloniki, Greece</a:t>
            </a:r>
            <a:endParaRPr lang="el-GR" dirty="0">
              <a:solidFill>
                <a:schemeClr val="bg1"/>
              </a:solidFill>
            </a:endParaRPr>
          </a:p>
        </p:txBody>
      </p:sp>
      <p:sp>
        <p:nvSpPr>
          <p:cNvPr id="14" name="Θέση αριθμού διαφάνειας 5"/>
          <p:cNvSpPr txBox="1">
            <a:spLocks/>
          </p:cNvSpPr>
          <p:nvPr userDrawn="1"/>
        </p:nvSpPr>
        <p:spPr>
          <a:xfrm>
            <a:off x="11460843" y="6273337"/>
            <a:ext cx="584200" cy="365125"/>
          </a:xfrm>
          <a:prstGeom prst="rect">
            <a:avLst/>
          </a:prstGeom>
          <a:noFill/>
        </p:spPr>
        <p:txBody>
          <a:bodyPr vert="horz" lIns="91440" tIns="45720" rIns="91440" bIns="45720" rtlCol="0" anchor="ctr"/>
          <a:lstStyle>
            <a:defPPr>
              <a:defRPr lang="el-GR"/>
            </a:defPPr>
            <a:lvl1pPr marL="0" algn="r"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9C99F54-BEA7-420A-9F7D-3111E6E72881}" type="slidenum">
              <a:rPr lang="el-GR" smtClean="0"/>
              <a:pPr/>
              <a:t>‹#›</a:t>
            </a:fld>
            <a:endParaRPr lang="el-GR" dirty="0"/>
          </a:p>
        </p:txBody>
      </p:sp>
    </p:spTree>
    <p:extLst>
      <p:ext uri="{BB962C8B-B14F-4D97-AF65-F5344CB8AC3E}">
        <p14:creationId xmlns="" xmlns:p14="http://schemas.microsoft.com/office/powerpoint/2010/main" val="412210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102685DB-2524-4D79-B3AF-F21C0BC3ABDE}" type="datetime1">
              <a:rPr lang="el-GR" smtClean="0"/>
              <a:pPr/>
              <a:t>12/12/2017</a:t>
            </a:fld>
            <a:endParaRPr lang="el-GR"/>
          </a:p>
        </p:txBody>
      </p:sp>
      <p:sp>
        <p:nvSpPr>
          <p:cNvPr id="4" name="Θέση υποσέλιδου 3"/>
          <p:cNvSpPr>
            <a:spLocks noGrp="1"/>
          </p:cNvSpPr>
          <p:nvPr>
            <p:ph type="ftr" sz="quarter" idx="11"/>
          </p:nvPr>
        </p:nvSpPr>
        <p:spPr/>
        <p:txBody>
          <a:bodyPr/>
          <a:lstStyle/>
          <a:p>
            <a:endParaRPr lang="el-GR"/>
          </a:p>
        </p:txBody>
      </p:sp>
      <p:sp>
        <p:nvSpPr>
          <p:cNvPr id="9" name="Ορθογώνιο 8"/>
          <p:cNvSpPr/>
          <p:nvPr userDrawn="1"/>
        </p:nvSpPr>
        <p:spPr>
          <a:xfrm>
            <a:off x="0" y="6311900"/>
            <a:ext cx="12192000" cy="2880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WAVE 2017 					25 – 26 November 2017 Thessaloniki, Greece</a:t>
            </a:r>
            <a:endParaRPr lang="el-GR" dirty="0">
              <a:solidFill>
                <a:schemeClr val="bg1"/>
              </a:solidFill>
            </a:endParaRPr>
          </a:p>
        </p:txBody>
      </p:sp>
      <p:sp>
        <p:nvSpPr>
          <p:cNvPr id="10" name="Θέση αριθμού διαφάνειας 5"/>
          <p:cNvSpPr txBox="1">
            <a:spLocks/>
          </p:cNvSpPr>
          <p:nvPr userDrawn="1"/>
        </p:nvSpPr>
        <p:spPr>
          <a:xfrm>
            <a:off x="11460843" y="6273337"/>
            <a:ext cx="584200" cy="365125"/>
          </a:xfrm>
          <a:prstGeom prst="rect">
            <a:avLst/>
          </a:prstGeom>
          <a:noFill/>
        </p:spPr>
        <p:txBody>
          <a:bodyPr vert="horz" lIns="91440" tIns="45720" rIns="91440" bIns="45720" rtlCol="0" anchor="ctr"/>
          <a:lstStyle>
            <a:defPPr>
              <a:defRPr lang="el-GR"/>
            </a:defPPr>
            <a:lvl1pPr marL="0" algn="r"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9C99F54-BEA7-420A-9F7D-3111E6E72881}" type="slidenum">
              <a:rPr lang="el-GR" smtClean="0"/>
              <a:pPr/>
              <a:t>‹#›</a:t>
            </a:fld>
            <a:endParaRPr lang="el-GR" dirty="0"/>
          </a:p>
        </p:txBody>
      </p:sp>
    </p:spTree>
    <p:extLst>
      <p:ext uri="{BB962C8B-B14F-4D97-AF65-F5344CB8AC3E}">
        <p14:creationId xmlns="" xmlns:p14="http://schemas.microsoft.com/office/powerpoint/2010/main" val="3267611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B437DBC-2E36-4810-A3E5-600313180F9D}" type="datetime1">
              <a:rPr lang="el-GR" smtClean="0"/>
              <a:pPr/>
              <a:t>12/12/2017</a:t>
            </a:fld>
            <a:endParaRPr lang="el-GR"/>
          </a:p>
        </p:txBody>
      </p:sp>
      <p:sp>
        <p:nvSpPr>
          <p:cNvPr id="3" name="Θέση υποσέλιδου 2"/>
          <p:cNvSpPr>
            <a:spLocks noGrp="1"/>
          </p:cNvSpPr>
          <p:nvPr>
            <p:ph type="ftr" sz="quarter" idx="11"/>
          </p:nvPr>
        </p:nvSpPr>
        <p:spPr/>
        <p:txBody>
          <a:bodyPr/>
          <a:lstStyle/>
          <a:p>
            <a:endParaRPr lang="el-GR"/>
          </a:p>
        </p:txBody>
      </p:sp>
      <p:sp>
        <p:nvSpPr>
          <p:cNvPr id="8" name="Ορθογώνιο 7"/>
          <p:cNvSpPr/>
          <p:nvPr userDrawn="1"/>
        </p:nvSpPr>
        <p:spPr>
          <a:xfrm>
            <a:off x="0" y="6311900"/>
            <a:ext cx="12192000" cy="2880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WAVE 2017 					25 – 26 November 2017 Thessaloniki, Greece</a:t>
            </a:r>
            <a:endParaRPr lang="el-GR" dirty="0">
              <a:solidFill>
                <a:schemeClr val="bg1"/>
              </a:solidFill>
            </a:endParaRPr>
          </a:p>
        </p:txBody>
      </p:sp>
      <p:sp>
        <p:nvSpPr>
          <p:cNvPr id="9" name="Θέση αριθμού διαφάνειας 5"/>
          <p:cNvSpPr txBox="1">
            <a:spLocks/>
          </p:cNvSpPr>
          <p:nvPr userDrawn="1"/>
        </p:nvSpPr>
        <p:spPr>
          <a:xfrm>
            <a:off x="11460843" y="6273337"/>
            <a:ext cx="584200" cy="365125"/>
          </a:xfrm>
          <a:prstGeom prst="rect">
            <a:avLst/>
          </a:prstGeom>
          <a:noFill/>
        </p:spPr>
        <p:txBody>
          <a:bodyPr vert="horz" lIns="91440" tIns="45720" rIns="91440" bIns="45720" rtlCol="0" anchor="ctr"/>
          <a:lstStyle>
            <a:defPPr>
              <a:defRPr lang="el-GR"/>
            </a:defPPr>
            <a:lvl1pPr marL="0" algn="r"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9C99F54-BEA7-420A-9F7D-3111E6E72881}" type="slidenum">
              <a:rPr lang="el-GR" smtClean="0"/>
              <a:pPr/>
              <a:t>‹#›</a:t>
            </a:fld>
            <a:endParaRPr lang="el-GR" dirty="0"/>
          </a:p>
        </p:txBody>
      </p:sp>
    </p:spTree>
    <p:extLst>
      <p:ext uri="{BB962C8B-B14F-4D97-AF65-F5344CB8AC3E}">
        <p14:creationId xmlns="" xmlns:p14="http://schemas.microsoft.com/office/powerpoint/2010/main" val="3578077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A2CA2DD-6F80-48F5-9574-1DBA1EC53D59}" type="datetime1">
              <a:rPr lang="el-GR" smtClean="0"/>
              <a:pPr/>
              <a:t>12/12/2017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9C99F54-BEA7-420A-9F7D-3111E6E72881}" type="slidenum">
              <a:rPr lang="el-GR" smtClean="0"/>
              <a:pPr/>
              <a:t>‹#›</a:t>
            </a:fld>
            <a:endParaRPr lang="el-GR"/>
          </a:p>
        </p:txBody>
      </p:sp>
    </p:spTree>
    <p:extLst>
      <p:ext uri="{BB962C8B-B14F-4D97-AF65-F5344CB8AC3E}">
        <p14:creationId xmlns="" xmlns:p14="http://schemas.microsoft.com/office/powerpoint/2010/main" val="3777641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B00A281D-F1B9-49F8-BFAB-08E3255AE81A}" type="datetime1">
              <a:rPr lang="el-GR" smtClean="0"/>
              <a:pPr/>
              <a:t>12/12/2017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9C99F54-BEA7-420A-9F7D-3111E6E72881}" type="slidenum">
              <a:rPr lang="el-GR" smtClean="0"/>
              <a:pPr/>
              <a:t>‹#›</a:t>
            </a:fld>
            <a:endParaRPr lang="el-GR"/>
          </a:p>
        </p:txBody>
      </p:sp>
    </p:spTree>
    <p:extLst>
      <p:ext uri="{BB962C8B-B14F-4D97-AF65-F5344CB8AC3E}">
        <p14:creationId xmlns="" xmlns:p14="http://schemas.microsoft.com/office/powerpoint/2010/main" val="2271486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4000"/>
            <a:lum/>
          </a:blip>
          <a:srcRect/>
          <a:stretch>
            <a:fillRect l="25000" t="10000" b="10000"/>
          </a:stretch>
        </a:blip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175C3-7758-41CC-B3EA-C770AEBC45A0}" type="datetime1">
              <a:rPr lang="el-GR" smtClean="0"/>
              <a:pPr/>
              <a:t>12/12/2017</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99F54-BEA7-420A-9F7D-3111E6E72881}" type="slidenum">
              <a:rPr lang="el-GR" smtClean="0"/>
              <a:pPr/>
              <a:t>‹#›</a:t>
            </a:fld>
            <a:endParaRPr lang="el-GR"/>
          </a:p>
        </p:txBody>
      </p:sp>
    </p:spTree>
    <p:extLst>
      <p:ext uri="{BB962C8B-B14F-4D97-AF65-F5344CB8AC3E}">
        <p14:creationId xmlns="" xmlns:p14="http://schemas.microsoft.com/office/powerpoint/2010/main" val="1668301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figavriil@hotmail.g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noFill/>
        </p:spPr>
        <p:txBody>
          <a:bodyPr/>
          <a:lstStyle/>
          <a:p>
            <a:r>
              <a:rPr lang="el-GR" b="1" dirty="0" smtClean="0"/>
              <a:t>Εξ αποστάσεως εκπαίδευση: Αρχές, μοντέλα και οφέλη</a:t>
            </a:r>
            <a:endParaRPr lang="el-GR" b="1" dirty="0">
              <a:solidFill>
                <a:srgbClr val="000066"/>
              </a:solidFill>
            </a:endParaRPr>
          </a:p>
        </p:txBody>
      </p:sp>
      <p:sp>
        <p:nvSpPr>
          <p:cNvPr id="3" name="Υπότιτλος 2"/>
          <p:cNvSpPr>
            <a:spLocks noGrp="1"/>
          </p:cNvSpPr>
          <p:nvPr>
            <p:ph type="subTitle" idx="1"/>
          </p:nvPr>
        </p:nvSpPr>
        <p:spPr>
          <a:xfrm>
            <a:off x="1524000" y="3602038"/>
            <a:ext cx="9144000" cy="3007768"/>
          </a:xfrm>
        </p:spPr>
        <p:txBody>
          <a:bodyPr>
            <a:normAutofit lnSpcReduction="10000"/>
          </a:bodyPr>
          <a:lstStyle/>
          <a:p>
            <a:r>
              <a:rPr lang="el-GR" sz="2800" b="1" i="1" dirty="0" smtClean="0"/>
              <a:t>Γαβριήλ Ευθυμία- Σουζάνα</a:t>
            </a:r>
          </a:p>
          <a:p>
            <a:r>
              <a:rPr lang="el-GR" sz="2800" b="1" dirty="0" smtClean="0"/>
              <a:t>Υποψήφια Διδάκτωρ</a:t>
            </a:r>
          </a:p>
          <a:p>
            <a:r>
              <a:rPr lang="el-GR" sz="2800" b="1" dirty="0" smtClean="0"/>
              <a:t>Πανεπιστήμιο Μακεδονίας</a:t>
            </a:r>
          </a:p>
          <a:p>
            <a:r>
              <a:rPr lang="en-US" sz="2800" b="1" dirty="0" smtClean="0">
                <a:hlinkClick r:id="rId2"/>
              </a:rPr>
              <a:t>efigavriil@hotmail.gr</a:t>
            </a:r>
            <a:r>
              <a:rPr lang="en-US" sz="2800" b="1" dirty="0" smtClean="0"/>
              <a:t> </a:t>
            </a:r>
          </a:p>
          <a:p>
            <a:endParaRPr lang="en-US" sz="2800" b="1" dirty="0" smtClean="0"/>
          </a:p>
          <a:p>
            <a:r>
              <a:rPr lang="el-GR" sz="2800" b="1" dirty="0" smtClean="0"/>
              <a:t>Τύπος εργασίας: Βιβλιογραφική ανασκόπηση </a:t>
            </a:r>
          </a:p>
          <a:p>
            <a:endParaRPr lang="el-GR" sz="2800" dirty="0">
              <a:solidFill>
                <a:schemeClr val="accent1">
                  <a:lumMod val="50000"/>
                </a:schemeClr>
              </a:solidFill>
            </a:endParaRPr>
          </a:p>
        </p:txBody>
      </p:sp>
      <p:sp>
        <p:nvSpPr>
          <p:cNvPr id="5" name="Θέση αριθμού διαφάνειας 4"/>
          <p:cNvSpPr>
            <a:spLocks noGrp="1"/>
          </p:cNvSpPr>
          <p:nvPr>
            <p:ph type="sldNum" sz="quarter" idx="12"/>
          </p:nvPr>
        </p:nvSpPr>
        <p:spPr/>
        <p:txBody>
          <a:bodyPr/>
          <a:lstStyle/>
          <a:p>
            <a:fld id="{49C99F54-BEA7-420A-9F7D-3111E6E72881}" type="slidenum">
              <a:rPr lang="el-GR" smtClean="0"/>
              <a:pPr/>
              <a:t>1</a:t>
            </a:fld>
            <a:endParaRPr lang="el-GR"/>
          </a:p>
        </p:txBody>
      </p:sp>
    </p:spTree>
    <p:extLst>
      <p:ext uri="{BB962C8B-B14F-4D97-AF65-F5344CB8AC3E}">
        <p14:creationId xmlns="" xmlns:p14="http://schemas.microsoft.com/office/powerpoint/2010/main" val="1262300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Συμπεράσματα - Προοπτικές</a:t>
            </a:r>
            <a:endParaRPr lang="el-GR" dirty="0"/>
          </a:p>
        </p:txBody>
      </p:sp>
      <p:sp>
        <p:nvSpPr>
          <p:cNvPr id="3" name="Content Placeholder 2"/>
          <p:cNvSpPr>
            <a:spLocks noGrp="1"/>
          </p:cNvSpPr>
          <p:nvPr>
            <p:ph idx="1"/>
          </p:nvPr>
        </p:nvSpPr>
        <p:spPr/>
        <p:txBody>
          <a:bodyPr/>
          <a:lstStyle/>
          <a:p>
            <a:pPr algn="just"/>
            <a:r>
              <a:rPr lang="el-GR" dirty="0" smtClean="0"/>
              <a:t> Η εξ αποστάσεως εκπαίδευση αξιοποιώντας τη συνεχή ανάπτυξη της υπερμεσικής και διαδικτυακής τεχνολογίας, αναδεικνύεται σε έναν συναρπαστικό και πολλά υποσχόμενο τομέα, καθώς είναι πολλές οι προσδοκίες τόσο για τους εκπαιδευόμενους όσο και για τους εκπαιδευτές, προσδίδοντας μια νέα δυναμική στη μάθηση και στην πρόσβαση της πληροφορίας και της γνώσης. Δεν είναι λίγοι εκείνοι που υποστηρίζουν ότι το όραμα για μια ανοιχτή, ευέλικτη, μαθητοκεντρική, διαδραστική εκπαιδευτική διαδικασία υψηλών προδιαγραφών, απαλλαγμένη από τους παραδοσιακούς χωροχρονικούς περιορισμούς του παρελθόντος, είναι πολύ κοντά (Λιοναράκης, 2001).</a:t>
            </a:r>
          </a:p>
          <a:p>
            <a:endParaRPr lang="el-GR" dirty="0"/>
          </a:p>
        </p:txBody>
      </p:sp>
      <p:sp>
        <p:nvSpPr>
          <p:cNvPr id="4" name="Slide Number Placeholder 3"/>
          <p:cNvSpPr>
            <a:spLocks noGrp="1"/>
          </p:cNvSpPr>
          <p:nvPr>
            <p:ph type="sldNum" sz="quarter" idx="12"/>
          </p:nvPr>
        </p:nvSpPr>
        <p:spPr/>
        <p:txBody>
          <a:bodyPr/>
          <a:lstStyle/>
          <a:p>
            <a:fld id="{49C99F54-BEA7-420A-9F7D-3111E6E72881}" type="slidenum">
              <a:rPr lang="el-GR" smtClean="0"/>
              <a:pPr/>
              <a:t>10</a:t>
            </a:fld>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Συμπεράσματα - Προοπτικές</a:t>
            </a:r>
            <a:endParaRPr lang="el-GR" dirty="0"/>
          </a:p>
        </p:txBody>
      </p:sp>
      <p:sp>
        <p:nvSpPr>
          <p:cNvPr id="3" name="Content Placeholder 2"/>
          <p:cNvSpPr>
            <a:spLocks noGrp="1"/>
          </p:cNvSpPr>
          <p:nvPr>
            <p:ph idx="1"/>
          </p:nvPr>
        </p:nvSpPr>
        <p:spPr/>
        <p:txBody>
          <a:bodyPr/>
          <a:lstStyle/>
          <a:p>
            <a:pPr algn="just"/>
            <a:r>
              <a:rPr lang="el-GR" dirty="0" smtClean="0"/>
              <a:t> Σημαντικό ρόλο σε αυτή τη διαδικασία διαδραμματίζει ο εκπαιδευτής καθώς ο ρόλος του εστιάζει περισσότερο στην αλληλεπίδραση με τους εκπαιδευτόμενους και σε διαδικασίες διαχείρισης συνεργατικών δραστηριοτήτων και για το λόγο αυτό θα πρέπει να διαθέτει ικανότητες ανάλυσης και διαχείρισης της επικοινωνίας είτε αυτή είναι ασύχρονη είτε σε πραγματικό χρόνο (</a:t>
            </a:r>
            <a:r>
              <a:rPr lang="en-US" dirty="0" err="1" smtClean="0"/>
              <a:t>Kalatzis</a:t>
            </a:r>
            <a:r>
              <a:rPr lang="el-GR" dirty="0" smtClean="0"/>
              <a:t> &amp; </a:t>
            </a:r>
            <a:r>
              <a:rPr lang="en-US" dirty="0" smtClean="0"/>
              <a:t>Cope</a:t>
            </a:r>
            <a:r>
              <a:rPr lang="el-GR" dirty="0" smtClean="0"/>
              <a:t>, 2004).</a:t>
            </a:r>
          </a:p>
          <a:p>
            <a:endParaRPr lang="el-GR" dirty="0"/>
          </a:p>
        </p:txBody>
      </p:sp>
      <p:sp>
        <p:nvSpPr>
          <p:cNvPr id="4" name="Slide Number Placeholder 3"/>
          <p:cNvSpPr>
            <a:spLocks noGrp="1"/>
          </p:cNvSpPr>
          <p:nvPr>
            <p:ph type="sldNum" sz="quarter" idx="12"/>
          </p:nvPr>
        </p:nvSpPr>
        <p:spPr/>
        <p:txBody>
          <a:bodyPr/>
          <a:lstStyle/>
          <a:p>
            <a:fld id="{49C99F54-BEA7-420A-9F7D-3111E6E72881}" type="slidenum">
              <a:rPr lang="el-GR" smtClean="0"/>
              <a:pPr/>
              <a:t>11</a:t>
            </a:fld>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Ενδεικτική Βιβλιογραφία</a:t>
            </a:r>
            <a:endParaRPr lang="el-GR" dirty="0"/>
          </a:p>
        </p:txBody>
      </p:sp>
      <p:sp>
        <p:nvSpPr>
          <p:cNvPr id="3" name="Content Placeholder 2"/>
          <p:cNvSpPr>
            <a:spLocks noGrp="1"/>
          </p:cNvSpPr>
          <p:nvPr>
            <p:ph idx="1"/>
          </p:nvPr>
        </p:nvSpPr>
        <p:spPr/>
        <p:txBody>
          <a:bodyPr>
            <a:normAutofit fontScale="85000" lnSpcReduction="20000"/>
          </a:bodyPr>
          <a:lstStyle/>
          <a:p>
            <a:pPr algn="just"/>
            <a:r>
              <a:rPr lang="en-US" dirty="0" smtClean="0">
                <a:latin typeface="Cambria" pitchFamily="18" charset="0"/>
              </a:rPr>
              <a:t>Ally, M. (2004). Foundations of educational theory for online learning, in Anderson T., and </a:t>
            </a:r>
            <a:r>
              <a:rPr lang="en-US" dirty="0" err="1" smtClean="0">
                <a:latin typeface="Cambria" pitchFamily="18" charset="0"/>
              </a:rPr>
              <a:t>Fathi</a:t>
            </a:r>
            <a:r>
              <a:rPr lang="en-US" dirty="0" smtClean="0">
                <a:latin typeface="Cambria" pitchFamily="18" charset="0"/>
              </a:rPr>
              <a:t> E., (</a:t>
            </a:r>
            <a:r>
              <a:rPr lang="en-US" dirty="0" err="1" smtClean="0">
                <a:latin typeface="Cambria" pitchFamily="18" charset="0"/>
              </a:rPr>
              <a:t>Eds</a:t>
            </a:r>
            <a:r>
              <a:rPr lang="en-US" dirty="0" smtClean="0">
                <a:latin typeface="Cambria" pitchFamily="18" charset="0"/>
              </a:rPr>
              <a:t>), </a:t>
            </a:r>
            <a:r>
              <a:rPr lang="en-US" i="1" dirty="0" smtClean="0">
                <a:latin typeface="Cambria" pitchFamily="18" charset="0"/>
              </a:rPr>
              <a:t>Theory and Practice of Online Learning</a:t>
            </a:r>
            <a:r>
              <a:rPr lang="en-US" dirty="0" smtClean="0">
                <a:latin typeface="Cambria" pitchFamily="18" charset="0"/>
              </a:rPr>
              <a:t>, Athabasca University.</a:t>
            </a:r>
            <a:endParaRPr lang="el-GR" dirty="0" smtClean="0">
              <a:latin typeface="Cambria" pitchFamily="18" charset="0"/>
            </a:endParaRPr>
          </a:p>
          <a:p>
            <a:pPr algn="just"/>
            <a:r>
              <a:rPr lang="en-US" dirty="0" smtClean="0">
                <a:latin typeface="Cambria" pitchFamily="18" charset="0"/>
              </a:rPr>
              <a:t>Anderson T. (2004). Toward a theory of online learning, in Anderson T., and </a:t>
            </a:r>
            <a:r>
              <a:rPr lang="en-US" dirty="0" err="1" smtClean="0">
                <a:latin typeface="Cambria" pitchFamily="18" charset="0"/>
              </a:rPr>
              <a:t>Fathi</a:t>
            </a:r>
            <a:r>
              <a:rPr lang="en-US" dirty="0" smtClean="0">
                <a:latin typeface="Cambria" pitchFamily="18" charset="0"/>
              </a:rPr>
              <a:t> E., (</a:t>
            </a:r>
            <a:r>
              <a:rPr lang="en-US" dirty="0" err="1" smtClean="0">
                <a:latin typeface="Cambria" pitchFamily="18" charset="0"/>
              </a:rPr>
              <a:t>Eds</a:t>
            </a:r>
            <a:r>
              <a:rPr lang="en-US" dirty="0" smtClean="0">
                <a:latin typeface="Cambria" pitchFamily="18" charset="0"/>
              </a:rPr>
              <a:t>), </a:t>
            </a:r>
            <a:r>
              <a:rPr lang="en-US" i="1" dirty="0" smtClean="0">
                <a:latin typeface="Cambria" pitchFamily="18" charset="0"/>
              </a:rPr>
              <a:t>Theory and Practice of Online Learning</a:t>
            </a:r>
            <a:r>
              <a:rPr lang="en-US" dirty="0" smtClean="0">
                <a:latin typeface="Cambria" pitchFamily="18" charset="0"/>
              </a:rPr>
              <a:t>, Athabasca University.</a:t>
            </a:r>
            <a:endParaRPr lang="el-GR" dirty="0" smtClean="0">
              <a:latin typeface="Cambria" pitchFamily="18" charset="0"/>
            </a:endParaRPr>
          </a:p>
          <a:p>
            <a:pPr algn="just"/>
            <a:r>
              <a:rPr lang="en-US" dirty="0" err="1" smtClean="0">
                <a:latin typeface="Cambria" pitchFamily="18" charset="0"/>
              </a:rPr>
              <a:t>Kalantzis</a:t>
            </a:r>
            <a:r>
              <a:rPr lang="en-US" dirty="0" smtClean="0">
                <a:latin typeface="Cambria" pitchFamily="18" charset="0"/>
              </a:rPr>
              <a:t>, M. &amp; Cope B. (2004). ‘Designs for Learning’, </a:t>
            </a:r>
            <a:r>
              <a:rPr lang="en-US" i="1" dirty="0" smtClean="0">
                <a:latin typeface="Cambria" pitchFamily="18" charset="0"/>
              </a:rPr>
              <a:t>e-Learning,</a:t>
            </a:r>
            <a:r>
              <a:rPr lang="en-US" dirty="0" smtClean="0">
                <a:latin typeface="Cambria" pitchFamily="18" charset="0"/>
              </a:rPr>
              <a:t>Vol.1, No.1, pp.38-92.</a:t>
            </a:r>
            <a:endParaRPr lang="el-GR" dirty="0" smtClean="0">
              <a:latin typeface="Cambria" pitchFamily="18" charset="0"/>
            </a:endParaRPr>
          </a:p>
          <a:p>
            <a:pPr algn="just"/>
            <a:r>
              <a:rPr lang="el-GR" dirty="0" smtClean="0">
                <a:latin typeface="Cambria" pitchFamily="18" charset="0"/>
              </a:rPr>
              <a:t>Λιοναράκης Α., (2001). Ανοικτή και εξ Αποστάσεως Πολυμορφική Εκπαίδευση: Προβληματισμοί για μία ποιοτική προσέγγιση σχεδιασμού διδακτικού υλικού</a:t>
            </a:r>
            <a:r>
              <a:rPr lang="el-GR" i="1" dirty="0" smtClean="0">
                <a:latin typeface="Cambria" pitchFamily="18" charset="0"/>
              </a:rPr>
              <a:t>, στο Λιοναράκης (Επιμ.) Απόψεις και προβληματισμοί για την ανοικτή και εξ αποστάσεως εκπαίδευση</a:t>
            </a:r>
            <a:r>
              <a:rPr lang="el-GR" dirty="0" smtClean="0">
                <a:latin typeface="Cambria" pitchFamily="18" charset="0"/>
              </a:rPr>
              <a:t>, Αθήνα: Προπομπός.</a:t>
            </a:r>
          </a:p>
          <a:p>
            <a:pPr algn="just"/>
            <a:r>
              <a:rPr lang="el-GR" dirty="0" smtClean="0">
                <a:latin typeface="Cambria" pitchFamily="18" charset="0"/>
              </a:rPr>
              <a:t>Παπανικολάου, Κ. (2005). Η συμβολή του Διαδικτύου στην Ανανέωση εκπαιδευτικών πρακτικών στην Τριτοβάθμια Εκπαίδευση, </a:t>
            </a:r>
            <a:r>
              <a:rPr lang="el-GR" i="1" dirty="0" smtClean="0">
                <a:latin typeface="Cambria" pitchFamily="18" charset="0"/>
              </a:rPr>
              <a:t>Θέματα στην Εκπαίδευση</a:t>
            </a:r>
            <a:r>
              <a:rPr lang="el-GR" dirty="0" smtClean="0">
                <a:latin typeface="Cambria" pitchFamily="18" charset="0"/>
              </a:rPr>
              <a:t>, 6(1), 23-57. </a:t>
            </a:r>
          </a:p>
          <a:p>
            <a:endParaRPr lang="el-GR" dirty="0"/>
          </a:p>
        </p:txBody>
      </p:sp>
      <p:sp>
        <p:nvSpPr>
          <p:cNvPr id="4" name="Slide Number Placeholder 3"/>
          <p:cNvSpPr>
            <a:spLocks noGrp="1"/>
          </p:cNvSpPr>
          <p:nvPr>
            <p:ph type="sldNum" sz="quarter" idx="12"/>
          </p:nvPr>
        </p:nvSpPr>
        <p:spPr/>
        <p:txBody>
          <a:bodyPr/>
          <a:lstStyle/>
          <a:p>
            <a:fld id="{49C99F54-BEA7-420A-9F7D-3111E6E72881}" type="slidenum">
              <a:rPr lang="el-GR" smtClean="0"/>
              <a:pPr/>
              <a:t>12</a:t>
            </a:fld>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389755"/>
          </a:xfrm>
        </p:spPr>
        <p:txBody>
          <a:bodyPr>
            <a:normAutofit/>
          </a:bodyPr>
          <a:lstStyle/>
          <a:p>
            <a:pPr algn="ctr"/>
            <a:r>
              <a:rPr lang="el-GR" sz="6000" b="1" dirty="0" smtClean="0"/>
              <a:t>Ευχαριστώ για την προσοχή σας!</a:t>
            </a:r>
            <a:endParaRPr lang="el-GR"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Στόχος έρευνας</a:t>
            </a:r>
            <a:endParaRPr lang="el-GR" dirty="0"/>
          </a:p>
        </p:txBody>
      </p:sp>
      <p:sp>
        <p:nvSpPr>
          <p:cNvPr id="3" name="Content Placeholder 2"/>
          <p:cNvSpPr>
            <a:spLocks noGrp="1"/>
          </p:cNvSpPr>
          <p:nvPr>
            <p:ph idx="1"/>
          </p:nvPr>
        </p:nvSpPr>
        <p:spPr/>
        <p:txBody>
          <a:bodyPr/>
          <a:lstStyle/>
          <a:p>
            <a:pPr algn="just"/>
            <a:r>
              <a:rPr lang="en-US" dirty="0" smtClean="0"/>
              <a:t> </a:t>
            </a:r>
            <a:r>
              <a:rPr lang="el-GR" dirty="0" smtClean="0"/>
              <a:t>Στόχος της παρούσας εργασίας είναι να κατανοηθεί το περιεχόμενο της εξ αποστάσεως εκπαίδευσης, οι αρχές που την διέπουν, τα οφέλη της τόσο προς τον μαθητή όσο και ως προς τον καθηγητή, τα υλικά και μέσα που χρησιμοποιεί και τελικά θα καταλήξουμε για την μελλοντική πορεία και τις προοπτικές που προσφέρει. </a:t>
            </a:r>
          </a:p>
        </p:txBody>
      </p:sp>
      <p:sp>
        <p:nvSpPr>
          <p:cNvPr id="4" name="Slide Number Placeholder 3"/>
          <p:cNvSpPr>
            <a:spLocks noGrp="1"/>
          </p:cNvSpPr>
          <p:nvPr>
            <p:ph type="sldNum" sz="quarter" idx="12"/>
          </p:nvPr>
        </p:nvSpPr>
        <p:spPr/>
        <p:txBody>
          <a:bodyPr/>
          <a:lstStyle/>
          <a:p>
            <a:fld id="{49C99F54-BEA7-420A-9F7D-3111E6E72881}" type="slidenum">
              <a:rPr lang="el-GR" smtClean="0"/>
              <a:pPr/>
              <a:t>2</a:t>
            </a:fld>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Εισαγωγή</a:t>
            </a:r>
            <a:endParaRPr lang="el-GR" dirty="0"/>
          </a:p>
        </p:txBody>
      </p:sp>
      <p:sp>
        <p:nvSpPr>
          <p:cNvPr id="3" name="Content Placeholder 2"/>
          <p:cNvSpPr>
            <a:spLocks noGrp="1"/>
          </p:cNvSpPr>
          <p:nvPr>
            <p:ph idx="1"/>
          </p:nvPr>
        </p:nvSpPr>
        <p:spPr/>
        <p:txBody>
          <a:bodyPr>
            <a:normAutofit lnSpcReduction="10000"/>
          </a:bodyPr>
          <a:lstStyle/>
          <a:p>
            <a:pPr algn="just"/>
            <a:r>
              <a:rPr lang="en-US" dirty="0" smtClean="0"/>
              <a:t> </a:t>
            </a:r>
            <a:r>
              <a:rPr lang="el-GR" dirty="0" smtClean="0"/>
              <a:t>Ο όρος “εξ αποστάσεως εκπαίδευση” χρησιμοποιήθηκε για πρώτη φορά κατά τη δεκαετία το 1970. Επίσημα επιλέψθηκε το</a:t>
            </a:r>
            <a:r>
              <a:rPr lang="en-US" dirty="0" smtClean="0"/>
              <a:t> 1982 </a:t>
            </a:r>
            <a:r>
              <a:rPr lang="el-GR" dirty="0" smtClean="0"/>
              <a:t>όταν το</a:t>
            </a:r>
            <a:r>
              <a:rPr lang="en-US" dirty="0" smtClean="0"/>
              <a:t> International Council for Correspondence Education </a:t>
            </a:r>
            <a:r>
              <a:rPr lang="el-GR" dirty="0" smtClean="0"/>
              <a:t>άλλαξε την ονοασία του σε</a:t>
            </a:r>
            <a:r>
              <a:rPr lang="en-US" dirty="0" smtClean="0"/>
              <a:t> International Council for Distance Education. </a:t>
            </a:r>
            <a:r>
              <a:rPr lang="el-GR" dirty="0" smtClean="0"/>
              <a:t>Οι εφαρμογές της εξ αποστάσεως εκπαίδευσης έχουν παρουσιάσει μια πληθώρα συστημάτων και μοντέλων έχοντας αναδείξει το γεγονός ότι δεν υπάρχει έναν και μοναδικός τρόπος λειτουργίας και εφαρμογής της εξ αποστάσεως </a:t>
            </a:r>
            <a:r>
              <a:rPr lang="el-GR" dirty="0" smtClean="0"/>
              <a:t>εκπαίδευσης, </a:t>
            </a:r>
            <a:r>
              <a:rPr lang="el-GR" dirty="0" smtClean="0"/>
              <a:t>ούτε και μία μόνο μορφή εξάσκησής της. Η εξ αποστάσεως εκπαίδευση έχει την ιδιαιτερότητα ότι ενώ δανείζεται στοιχεία θεωρίας και εφαρμογών από άλλες μορφές και εμπειρίες εκπαίδευσης διαφέρει από αυτές (</a:t>
            </a:r>
            <a:r>
              <a:rPr lang="en-US" dirty="0" smtClean="0"/>
              <a:t>Ally</a:t>
            </a:r>
            <a:r>
              <a:rPr lang="el-GR" dirty="0" smtClean="0"/>
              <a:t>, 2004).</a:t>
            </a:r>
          </a:p>
          <a:p>
            <a:endParaRPr lang="el-GR" dirty="0" smtClean="0"/>
          </a:p>
          <a:p>
            <a:endParaRPr lang="el-GR" dirty="0"/>
          </a:p>
        </p:txBody>
      </p:sp>
      <p:sp>
        <p:nvSpPr>
          <p:cNvPr id="4" name="Slide Number Placeholder 3"/>
          <p:cNvSpPr>
            <a:spLocks noGrp="1"/>
          </p:cNvSpPr>
          <p:nvPr>
            <p:ph type="sldNum" sz="quarter" idx="12"/>
          </p:nvPr>
        </p:nvSpPr>
        <p:spPr/>
        <p:txBody>
          <a:bodyPr/>
          <a:lstStyle/>
          <a:p>
            <a:fld id="{49C99F54-BEA7-420A-9F7D-3111E6E72881}" type="slidenum">
              <a:rPr lang="el-GR" smtClean="0"/>
              <a:pPr/>
              <a:t>3</a:t>
            </a:fld>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Εξ αποστάσεως εκπαίδευση</a:t>
            </a:r>
            <a:endParaRPr lang="el-GR" dirty="0"/>
          </a:p>
        </p:txBody>
      </p:sp>
      <p:sp>
        <p:nvSpPr>
          <p:cNvPr id="3" name="Content Placeholder 2"/>
          <p:cNvSpPr>
            <a:spLocks noGrp="1"/>
          </p:cNvSpPr>
          <p:nvPr>
            <p:ph idx="1"/>
          </p:nvPr>
        </p:nvSpPr>
        <p:spPr/>
        <p:txBody>
          <a:bodyPr/>
          <a:lstStyle/>
          <a:p>
            <a:pPr algn="just"/>
            <a:r>
              <a:rPr lang="en-US" dirty="0" smtClean="0"/>
              <a:t> </a:t>
            </a:r>
            <a:r>
              <a:rPr lang="el-GR" dirty="0" smtClean="0"/>
              <a:t>Από τα πιο σημαντικά κριτήρια, τα οποία μπορούν να βοηθήσουν και να δώσουν στοιχεία ώστε να αποτυπώσουν τα δεδομένα για έναν ορισμό της εξ αποστάσεως εκπαίδευσης και τα οποία θα πρέπει να λάβουμε υπόψη για τη διαμόρφωση του μοντέλου εφαρμογής της εξ αποστάσεως εκπαίδευσης είναι: ο μαθητής, ο δάσκαλος, η μάθηση, η διδασκαλία, η επικοινωνία, το μαθησιακό/διδακτικό υλικό (δηλαδή ο σχεδιασμός διδασκαλίας, η παραγωγή και διανομή της), ο τόπος, ο χρόνος, ο εκπαιδευτικός φορέας και τέλος η αξιολόγηση. </a:t>
            </a:r>
          </a:p>
          <a:p>
            <a:endParaRPr lang="el-GR" dirty="0"/>
          </a:p>
        </p:txBody>
      </p:sp>
      <p:sp>
        <p:nvSpPr>
          <p:cNvPr id="4" name="Slide Number Placeholder 3"/>
          <p:cNvSpPr>
            <a:spLocks noGrp="1"/>
          </p:cNvSpPr>
          <p:nvPr>
            <p:ph type="sldNum" sz="quarter" idx="12"/>
          </p:nvPr>
        </p:nvSpPr>
        <p:spPr/>
        <p:txBody>
          <a:bodyPr/>
          <a:lstStyle/>
          <a:p>
            <a:fld id="{49C99F54-BEA7-420A-9F7D-3111E6E72881}" type="slidenum">
              <a:rPr lang="el-GR" smtClean="0"/>
              <a:pPr/>
              <a:t>4</a:t>
            </a:fld>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Εξ αποστάσεως εκπαίδευση</a:t>
            </a:r>
            <a:endParaRPr lang="el-GR" dirty="0"/>
          </a:p>
        </p:txBody>
      </p:sp>
      <p:sp>
        <p:nvSpPr>
          <p:cNvPr id="3" name="Content Placeholder 2"/>
          <p:cNvSpPr>
            <a:spLocks noGrp="1"/>
          </p:cNvSpPr>
          <p:nvPr>
            <p:ph idx="1"/>
          </p:nvPr>
        </p:nvSpPr>
        <p:spPr>
          <a:xfrm>
            <a:off x="838200" y="1825625"/>
            <a:ext cx="10515600" cy="4679678"/>
          </a:xfrm>
        </p:spPr>
        <p:txBody>
          <a:bodyPr>
            <a:normAutofit fontScale="92500" lnSpcReduction="10000"/>
          </a:bodyPr>
          <a:lstStyle/>
          <a:p>
            <a:pPr algn="just">
              <a:buNone/>
            </a:pPr>
            <a:r>
              <a:rPr lang="en-US" dirty="0" smtClean="0"/>
              <a:t> </a:t>
            </a:r>
            <a:r>
              <a:rPr lang="el-GR" dirty="0" smtClean="0"/>
              <a:t>Η εξ αποστάσεως εκπαίδευση  ορίζεται με βάση τέσσερα βασικά σημεία: </a:t>
            </a:r>
          </a:p>
          <a:p>
            <a:pPr algn="just"/>
            <a:r>
              <a:rPr lang="el-GR" dirty="0" smtClean="0"/>
              <a:t>σε οποιαδήποτε διαδικασία εξ αποστάσεως εκπαίδευσης θα πρέπει να υπάρχει ένας δάσκαλος και ένας ή περισσότεροι σπουδαστές, επίσης ένα σχέδιο και υλικό μαθήματος, το οποίο ο δάσκαλος είναι ικανός να διδάξει και ο σπουδαστής προσπαθεί να μάθει, </a:t>
            </a:r>
          </a:p>
          <a:p>
            <a:pPr algn="just"/>
            <a:r>
              <a:rPr lang="el-GR" dirty="0" smtClean="0"/>
              <a:t>η εξ αποστάσεως εκπαίδευση είναι μια μέθοδος εκπαίδευσης κατά την οποία ο σπουδαστής είναι φυσικά ξεκομμένος από το δάσκαλο, </a:t>
            </a:r>
          </a:p>
          <a:p>
            <a:pPr algn="just"/>
            <a:r>
              <a:rPr lang="el-GR" dirty="0" smtClean="0"/>
              <a:t>η εξ αποστάσεως εκπαίδευση είναι φυσικά ξεκομμένη από τον εκπαιδευτικό φορέα, ο οποίος χορηγεί τη διδασκαλία – καθοδήγηση, </a:t>
            </a:r>
          </a:p>
          <a:p>
            <a:pPr algn="just"/>
            <a:r>
              <a:rPr lang="el-GR" dirty="0" smtClean="0"/>
              <a:t>η επικοινωνία διδασκαλίας – μάθησης απαιτεί ο σπουδαστής να διδαχθεί, να αξιολογηθεί, να του δοθούν οδηγίες και εκεί που είναι απαρίτητο, να προετοιμαστεί για τις εξετάσεις.</a:t>
            </a:r>
          </a:p>
        </p:txBody>
      </p:sp>
      <p:sp>
        <p:nvSpPr>
          <p:cNvPr id="4" name="Slide Number Placeholder 3"/>
          <p:cNvSpPr>
            <a:spLocks noGrp="1"/>
          </p:cNvSpPr>
          <p:nvPr>
            <p:ph type="sldNum" sz="quarter" idx="12"/>
          </p:nvPr>
        </p:nvSpPr>
        <p:spPr/>
        <p:txBody>
          <a:bodyPr/>
          <a:lstStyle/>
          <a:p>
            <a:fld id="{49C99F54-BEA7-420A-9F7D-3111E6E72881}" type="slidenum">
              <a:rPr lang="el-GR" smtClean="0"/>
              <a:pPr/>
              <a:t>5</a:t>
            </a:fld>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Διδακτικά μοντέλα </a:t>
            </a:r>
            <a:endParaRPr lang="el-GR" dirty="0"/>
          </a:p>
        </p:txBody>
      </p:sp>
      <p:sp>
        <p:nvSpPr>
          <p:cNvPr id="3" name="Content Placeholder 2"/>
          <p:cNvSpPr>
            <a:spLocks noGrp="1"/>
          </p:cNvSpPr>
          <p:nvPr>
            <p:ph idx="1"/>
          </p:nvPr>
        </p:nvSpPr>
        <p:spPr/>
        <p:txBody>
          <a:bodyPr>
            <a:normAutofit lnSpcReduction="10000"/>
          </a:bodyPr>
          <a:lstStyle/>
          <a:p>
            <a:pPr algn="just"/>
            <a:r>
              <a:rPr lang="el-GR" dirty="0" smtClean="0"/>
              <a:t> Στη συμβατική εκπαίδευση η ταυτόχρονη παρουσία εκπαιδευτή και εκπαιδευόμενου στον ίδιο χώρο και η άμεση επικοινωνία επιτρέπει την παρακολουθηση των αντιδράσεων εκ μέρους του εκπαιδευόμενου δίνοντας σαφή κριτήρια για την κατανόηση και το βαθμό προσοχής και ανιχνεύοντας άμεσα την αφομοίωση της ύλης. Ωστόσο δεν συβαίνει το ίδιο και με την εξ αποστάσεως εκπαίδευση, έτσι λοιπόν, σε αυτή την περίπτωση διαφαίνεται απαραίτητη η δημιουργία ενός μοντέλου μαθητή. </a:t>
            </a:r>
          </a:p>
          <a:p>
            <a:pPr algn="just"/>
            <a:r>
              <a:rPr lang="el-GR" dirty="0" smtClean="0"/>
              <a:t>Οι τρεις άξονες πάνω στους οποίους στηρίζεται η δημιουργία του μοντέλου του μαθητή είναι: α. τα προσωπικά του χαρακτηριστικά, β. οι τρόποι μάθησης και γ. οι δεξιότητες (που οφείλει να κατέχει ή πρέπει να αποκτήσει). </a:t>
            </a:r>
          </a:p>
          <a:p>
            <a:endParaRPr lang="el-GR" dirty="0"/>
          </a:p>
        </p:txBody>
      </p:sp>
      <p:sp>
        <p:nvSpPr>
          <p:cNvPr id="4" name="Slide Number Placeholder 3"/>
          <p:cNvSpPr>
            <a:spLocks noGrp="1"/>
          </p:cNvSpPr>
          <p:nvPr>
            <p:ph type="sldNum" sz="quarter" idx="12"/>
          </p:nvPr>
        </p:nvSpPr>
        <p:spPr/>
        <p:txBody>
          <a:bodyPr/>
          <a:lstStyle/>
          <a:p>
            <a:fld id="{49C99F54-BEA7-420A-9F7D-3111E6E72881}" type="slidenum">
              <a:rPr lang="el-GR" smtClean="0"/>
              <a:pPr/>
              <a:t>6</a:t>
            </a:fld>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Γενικοί στόχοι</a:t>
            </a:r>
            <a:endParaRPr lang="el-GR" dirty="0"/>
          </a:p>
        </p:txBody>
      </p:sp>
      <p:sp>
        <p:nvSpPr>
          <p:cNvPr id="3" name="Content Placeholder 2"/>
          <p:cNvSpPr>
            <a:spLocks noGrp="1"/>
          </p:cNvSpPr>
          <p:nvPr>
            <p:ph idx="1"/>
          </p:nvPr>
        </p:nvSpPr>
        <p:spPr>
          <a:xfrm>
            <a:off x="838200" y="1825625"/>
            <a:ext cx="10515600" cy="4692742"/>
          </a:xfrm>
        </p:spPr>
        <p:txBody>
          <a:bodyPr>
            <a:normAutofit fontScale="92500" lnSpcReduction="10000"/>
          </a:bodyPr>
          <a:lstStyle/>
          <a:p>
            <a:pPr algn="just">
              <a:buNone/>
            </a:pPr>
            <a:r>
              <a:rPr lang="el-GR" dirty="0" smtClean="0"/>
              <a:t> Αφού προσδιοριστούν τα χαρακτηριστικά της ομάδας ατόμων για την οποία προορίζεται η εξ αποστάσεως εκπαίδευση το επόμενο βήμα είναι ο προσδιορισμός και η ανάπτυξη των εκπαιδευτικών στόχων.  Οι γενικοί στόχοι κατηγοριοποιούνται (</a:t>
            </a:r>
            <a:r>
              <a:rPr lang="en-US" dirty="0" smtClean="0"/>
              <a:t>Anderson</a:t>
            </a:r>
            <a:r>
              <a:rPr lang="el-GR" dirty="0" smtClean="0"/>
              <a:t>, 2004):</a:t>
            </a:r>
          </a:p>
          <a:p>
            <a:pPr lvl="0" algn="just"/>
            <a:r>
              <a:rPr lang="el-GR" dirty="0" smtClean="0"/>
              <a:t>απόκτηση ικανότητας παραγωγής λογικών σκέψεων και συσχετισμών</a:t>
            </a:r>
          </a:p>
          <a:p>
            <a:pPr lvl="0" algn="just"/>
            <a:r>
              <a:rPr lang="el-GR" dirty="0" smtClean="0"/>
              <a:t>άσκηση του νου</a:t>
            </a:r>
          </a:p>
          <a:p>
            <a:pPr lvl="0" algn="just"/>
            <a:r>
              <a:rPr lang="el-GR" dirty="0" smtClean="0"/>
              <a:t>απόκτηση ικανότητας για ακρίβεια και σαφήνεια στο γραπτό και τον προφορικό λόγο</a:t>
            </a:r>
          </a:p>
          <a:p>
            <a:pPr lvl="0" algn="just"/>
            <a:r>
              <a:rPr lang="el-GR" dirty="0" smtClean="0"/>
              <a:t>ενδυνάμωση αρετών του ατόμου.</a:t>
            </a:r>
          </a:p>
          <a:p>
            <a:pPr algn="just"/>
            <a:r>
              <a:rPr lang="el-GR" dirty="0" smtClean="0"/>
              <a:t>Γενικότερα οι επιδιωκόμενοι στόχοι σε κάθε βαθμίδα και επιστημονική περιοχή έχουν ως εξής: α. απόκτηση γνώσεων β. απόκτηση ικανοτήτων γ. αξιολόγηση.</a:t>
            </a:r>
          </a:p>
          <a:p>
            <a:endParaRPr lang="el-GR" dirty="0"/>
          </a:p>
        </p:txBody>
      </p:sp>
      <p:sp>
        <p:nvSpPr>
          <p:cNvPr id="4" name="Slide Number Placeholder 3"/>
          <p:cNvSpPr>
            <a:spLocks noGrp="1"/>
          </p:cNvSpPr>
          <p:nvPr>
            <p:ph type="sldNum" sz="quarter" idx="12"/>
          </p:nvPr>
        </p:nvSpPr>
        <p:spPr/>
        <p:txBody>
          <a:bodyPr/>
          <a:lstStyle/>
          <a:p>
            <a:fld id="{49C99F54-BEA7-420A-9F7D-3111E6E72881}" type="slidenum">
              <a:rPr lang="el-GR" smtClean="0"/>
              <a:pPr/>
              <a:t>7</a:t>
            </a:fld>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Πλεονεκτήματα</a:t>
            </a:r>
            <a:endParaRPr lang="el-GR" dirty="0"/>
          </a:p>
        </p:txBody>
      </p:sp>
      <p:sp>
        <p:nvSpPr>
          <p:cNvPr id="3" name="Content Placeholder 2"/>
          <p:cNvSpPr>
            <a:spLocks noGrp="1"/>
          </p:cNvSpPr>
          <p:nvPr>
            <p:ph idx="1"/>
          </p:nvPr>
        </p:nvSpPr>
        <p:spPr/>
        <p:txBody>
          <a:bodyPr>
            <a:normAutofit lnSpcReduction="10000"/>
          </a:bodyPr>
          <a:lstStyle/>
          <a:p>
            <a:pPr algn="just">
              <a:buNone/>
            </a:pPr>
            <a:r>
              <a:rPr lang="el-GR" dirty="0" smtClean="0"/>
              <a:t> Οι μέθοδοι της εξ αποστάσεως χαρακτηρίζονται κυρίως από ευελιξία στην επίλυση προβλημάτων που σχετίζονται με (Παπανικολάου, 2005):</a:t>
            </a:r>
          </a:p>
          <a:p>
            <a:pPr lvl="0" algn="just"/>
            <a:r>
              <a:rPr lang="el-GR" dirty="0" smtClean="0"/>
              <a:t>Την προσαρμοστικότητα: η διεθνής εμπειρία απέδειξε ότι τα προγράμματα που εφαρμόζουν μεθόδους εκπαίδευσης από απόσταση είναι περισσότερο διμοφιλή σε απομακρυσμένες και απομονωμένες περιοχές.</a:t>
            </a:r>
          </a:p>
          <a:p>
            <a:pPr lvl="0" algn="just"/>
            <a:r>
              <a:rPr lang="el-GR" dirty="0" smtClean="0"/>
              <a:t>Τον χρόνο και τον προγραματισμό: ο εκπαιδευόμενος έχει την ευχέρεια επιλογής του χρόνου και του ρυθμού της μάθησης. </a:t>
            </a:r>
          </a:p>
          <a:p>
            <a:pPr lvl="0" algn="just"/>
            <a:r>
              <a:rPr lang="el-GR" dirty="0" smtClean="0"/>
              <a:t>Το κόστος: η κλασσική μορφή φοίτησης περιλαμβάνει χρήματα για αγορά υλικού ή έξοδα για μετακινήσεις ή για ενοίκιο κατοικίας. </a:t>
            </a:r>
          </a:p>
          <a:p>
            <a:pPr algn="just"/>
            <a:endParaRPr lang="el-GR" dirty="0"/>
          </a:p>
        </p:txBody>
      </p:sp>
      <p:sp>
        <p:nvSpPr>
          <p:cNvPr id="4" name="Slide Number Placeholder 3"/>
          <p:cNvSpPr>
            <a:spLocks noGrp="1"/>
          </p:cNvSpPr>
          <p:nvPr>
            <p:ph type="sldNum" sz="quarter" idx="12"/>
          </p:nvPr>
        </p:nvSpPr>
        <p:spPr/>
        <p:txBody>
          <a:bodyPr/>
          <a:lstStyle/>
          <a:p>
            <a:fld id="{49C99F54-BEA7-420A-9F7D-3111E6E72881}" type="slidenum">
              <a:rPr lang="el-GR" smtClean="0"/>
              <a:pPr/>
              <a:t>8</a:t>
            </a:fld>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Πλεονεκτήματα</a:t>
            </a:r>
            <a:endParaRPr lang="el-GR" dirty="0"/>
          </a:p>
        </p:txBody>
      </p:sp>
      <p:sp>
        <p:nvSpPr>
          <p:cNvPr id="3" name="Content Placeholder 2"/>
          <p:cNvSpPr>
            <a:spLocks noGrp="1"/>
          </p:cNvSpPr>
          <p:nvPr>
            <p:ph idx="1"/>
          </p:nvPr>
        </p:nvSpPr>
        <p:spPr/>
        <p:txBody>
          <a:bodyPr>
            <a:normAutofit lnSpcReduction="10000"/>
          </a:bodyPr>
          <a:lstStyle/>
          <a:p>
            <a:pPr lvl="0" algn="just"/>
            <a:r>
              <a:rPr lang="el-GR" dirty="0" smtClean="0"/>
              <a:t> Την έλλειψη εξειδικευμένων εκπαιδευτών ή της γεωγραφικής συγκέντρωσης τους: οι εκπαιδευτές σπαταλούν λιγότερο χρόνο σε μετακινήσεις και επικεντρώνονται στον καθοδηγητικό τους ρόλο. </a:t>
            </a:r>
          </a:p>
          <a:p>
            <a:pPr lvl="0" algn="just"/>
            <a:r>
              <a:rPr lang="el-GR" dirty="0" smtClean="0"/>
              <a:t>Τον αριθμό των εκπαιδευόμενων: στην εξ αποστάσεως εκπαίδευση τα όρια που σχετίζονται με τον αριθμό των συμμετεχόντων είναι ελαστικότερα.</a:t>
            </a:r>
          </a:p>
          <a:p>
            <a:pPr lvl="0" algn="just"/>
            <a:r>
              <a:rPr lang="el-GR" dirty="0" smtClean="0"/>
              <a:t>Την επικέντρωση σε συγκεκριμένο γνωσιακό αντικείμενο: υπάρχει ελεύθερη επιλογή και συνειδητή απόφαση για την παρακολούθηση συγκεκριμένων κύκλων μαθημάτων. Η επιλογή αυτή οδηγεί στην ολοκλήρωση του σπουδών παρόλες τις δυσκολίες που τυχόν θα παρουσιαστούν.</a:t>
            </a:r>
          </a:p>
        </p:txBody>
      </p:sp>
      <p:sp>
        <p:nvSpPr>
          <p:cNvPr id="4" name="Slide Number Placeholder 3"/>
          <p:cNvSpPr>
            <a:spLocks noGrp="1"/>
          </p:cNvSpPr>
          <p:nvPr>
            <p:ph type="sldNum" sz="quarter" idx="12"/>
          </p:nvPr>
        </p:nvSpPr>
        <p:spPr/>
        <p:txBody>
          <a:bodyPr/>
          <a:lstStyle/>
          <a:p>
            <a:fld id="{49C99F54-BEA7-420A-9F7D-3111E6E72881}" type="slidenum">
              <a:rPr lang="el-GR" smtClean="0"/>
              <a:pPr/>
              <a:t>9</a:t>
            </a:fld>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1125</Words>
  <Application>Microsoft Office PowerPoint</Application>
  <PresentationFormat>Custom</PresentationFormat>
  <Paragraphs>61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Θέμα του Office</vt:lpstr>
      <vt:lpstr>Εξ αποστάσεως εκπαίδευση: Αρχές, μοντέλα και οφέλη</vt:lpstr>
      <vt:lpstr>Στόχος έρευνας</vt:lpstr>
      <vt:lpstr>Εισαγωγή</vt:lpstr>
      <vt:lpstr>Εξ αποστάσεως εκπαίδευση</vt:lpstr>
      <vt:lpstr>Εξ αποστάσεως εκπαίδευση</vt:lpstr>
      <vt:lpstr>Διδακτικά μοντέλα </vt:lpstr>
      <vt:lpstr>Γενικοί στόχοι</vt:lpstr>
      <vt:lpstr>Πλεονεκτήματα</vt:lpstr>
      <vt:lpstr>Πλεονεκτήματα</vt:lpstr>
      <vt:lpstr>Συμπεράσματα - Προοπτικές</vt:lpstr>
      <vt:lpstr>Συμπεράσματα - Προοπτικές</vt:lpstr>
      <vt:lpstr>Ενδεικτική Βιβλιογραφία</vt:lpstr>
      <vt:lpstr>Ευχαριστώ για την προσοχή σας!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Danae - Zoe Mitkas</dc:creator>
  <cp:lastModifiedBy>Κωνσταντίνα</cp:lastModifiedBy>
  <cp:revision>12</cp:revision>
  <dcterms:created xsi:type="dcterms:W3CDTF">2017-10-29T16:10:17Z</dcterms:created>
  <dcterms:modified xsi:type="dcterms:W3CDTF">2017-12-12T21:56:09Z</dcterms:modified>
</cp:coreProperties>
</file>