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98" r:id="rId3"/>
    <p:sldId id="301" r:id="rId4"/>
    <p:sldId id="304" r:id="rId5"/>
    <p:sldId id="312" r:id="rId6"/>
    <p:sldId id="305" r:id="rId7"/>
    <p:sldId id="308" r:id="rId8"/>
    <p:sldId id="299" r:id="rId9"/>
    <p:sldId id="257" r:id="rId10"/>
    <p:sldId id="302" r:id="rId11"/>
    <p:sldId id="296" r:id="rId12"/>
    <p:sldId id="303" r:id="rId13"/>
    <p:sldId id="287" r:id="rId14"/>
    <p:sldId id="288" r:id="rId15"/>
    <p:sldId id="309" r:id="rId16"/>
    <p:sldId id="289" r:id="rId17"/>
    <p:sldId id="310" r:id="rId18"/>
    <p:sldId id="311" r:id="rId19"/>
    <p:sldId id="282" r:id="rId20"/>
    <p:sldId id="295" r:id="rId21"/>
    <p:sldId id="293" r:id="rId22"/>
    <p:sldId id="297" r:id="rId23"/>
    <p:sldId id="294" r:id="rId24"/>
    <p:sldId id="284" r:id="rId25"/>
    <p:sldId id="285" r:id="rId26"/>
    <p:sldId id="286" r:id="rId27"/>
    <p:sldId id="260" r:id="rId28"/>
    <p:sldId id="261" r:id="rId29"/>
    <p:sldId id="262" r:id="rId30"/>
    <p:sldId id="263" r:id="rId31"/>
    <p:sldId id="264" r:id="rId32"/>
    <p:sldId id="265" r:id="rId33"/>
    <p:sldId id="266" r:id="rId34"/>
    <p:sldId id="267" r:id="rId35"/>
    <p:sldId id="268" r:id="rId36"/>
    <p:sldId id="269" r:id="rId37"/>
    <p:sldId id="270" r:id="rId38"/>
    <p:sldId id="271" r:id="rId39"/>
    <p:sldId id="272" r:id="rId40"/>
    <p:sldId id="273" r:id="rId41"/>
    <p:sldId id="274" r:id="rId42"/>
    <p:sldId id="275" r:id="rId43"/>
    <p:sldId id="276" r:id="rId44"/>
    <p:sldId id="277" r:id="rId45"/>
    <p:sldId id="278" r:id="rId46"/>
    <p:sldId id="279" r:id="rId47"/>
    <p:sldId id="315" r:id="rId48"/>
    <p:sldId id="280" r:id="rId49"/>
    <p:sldId id="281" r:id="rId50"/>
    <p:sldId id="316" r:id="rId51"/>
    <p:sldId id="317" r:id="rId52"/>
    <p:sldId id="318" r:id="rId53"/>
    <p:sldId id="320" r:id="rId54"/>
    <p:sldId id="321" r:id="rId55"/>
    <p:sldId id="322" r:id="rId56"/>
    <p:sldId id="323" r:id="rId57"/>
    <p:sldId id="324" r:id="rId58"/>
    <p:sldId id="325" r:id="rId59"/>
    <p:sldId id="326" r:id="rId60"/>
    <p:sldId id="327" r:id="rId61"/>
    <p:sldId id="328" r:id="rId62"/>
    <p:sldId id="329" r:id="rId63"/>
  </p:sldIdLst>
  <p:sldSz cx="9144000" cy="6858000" type="screen4x3"/>
  <p:notesSz cx="6858000"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83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EE0B8C6B-D2B0-4330-B0CE-E0491EB181B8}" type="datetimeFigureOut">
              <a:rPr lang="el-GR" smtClean="0"/>
              <a:pPr/>
              <a:t>28/1/2022</a:t>
            </a:fld>
            <a:endParaRPr lang="el-GR"/>
          </a:p>
        </p:txBody>
      </p:sp>
      <p:sp>
        <p:nvSpPr>
          <p:cNvPr id="4" name="3 - Θέση εικόνας διαφάνειας"/>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3C39D4E5-FCBB-448A-B484-45A39CBDA83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C39D4E5-FCBB-448A-B484-45A39CBDA83C}"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7FD0C5-2F71-4A44-824C-69370D34CD1C}" type="datetimeFigureOut">
              <a:rPr lang="el-GR" smtClean="0"/>
              <a:pPr/>
              <a:t>28/1/2022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144C8D9-BED1-4649-A08D-EDB332DE31F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FD0C5-2F71-4A44-824C-69370D34CD1C}" type="datetimeFigureOut">
              <a:rPr lang="el-GR" smtClean="0"/>
              <a:pPr/>
              <a:t>28/1/2022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44C8D9-BED1-4649-A08D-EDB332DE31F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ppothess.gr/wp-content/uploads/2018/02/&#932;&#963;&#953;&#945;&#961;&#948;&#945;&#954;&#955;&#942;-&#927;&#956;&#953;&#955;&#943;&#945;-&#963;&#949;-&#966;&#959;&#953;&#964;&#951;&#964;&#941;&#962;-&#957;&#959;&#956;&#953;&#954;&#942;&#962;-&#921;&#921;.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Εισαγγελέας ανηλίκων</a:t>
            </a:r>
          </a:p>
        </p:txBody>
      </p:sp>
      <p:sp>
        <p:nvSpPr>
          <p:cNvPr id="3" name="2 - Υπότιτλος"/>
          <p:cNvSpPr>
            <a:spLocks noGrp="1"/>
          </p:cNvSpPr>
          <p:nvPr>
            <p:ph type="subTitle" idx="1"/>
          </p:nvPr>
        </p:nvSpPr>
        <p:spPr/>
        <p:txBody>
          <a:bodyPr/>
          <a:lstStyle/>
          <a:p>
            <a:r>
              <a:rPr lang="el-GR" dirty="0"/>
              <a:t>Δέσποινα Αναγνωστοπούλου</a:t>
            </a:r>
          </a:p>
          <a:p>
            <a:r>
              <a:rPr lang="el-GR" dirty="0"/>
              <a:t>Δικαιώματα του παιδιού</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46. - Αποχή από την ποινική δίωξη ανηλίκου</a:t>
            </a:r>
          </a:p>
        </p:txBody>
      </p:sp>
      <p:sp>
        <p:nvSpPr>
          <p:cNvPr id="3" name="2 - Θέση περιεχομένου"/>
          <p:cNvSpPr>
            <a:spLocks noGrp="1"/>
          </p:cNvSpPr>
          <p:nvPr>
            <p:ph idx="1"/>
          </p:nvPr>
        </p:nvSpPr>
        <p:spPr>
          <a:xfrm>
            <a:off x="179512" y="1412776"/>
            <a:ext cx="8712968" cy="5040560"/>
          </a:xfrm>
        </p:spPr>
        <p:txBody>
          <a:bodyPr>
            <a:normAutofit fontScale="47500" lnSpcReduction="20000"/>
          </a:bodyPr>
          <a:lstStyle/>
          <a:p>
            <a:pPr>
              <a:buNone/>
            </a:pPr>
            <a:r>
              <a:rPr lang="el-GR" dirty="0"/>
              <a:t>1</a:t>
            </a:r>
            <a:r>
              <a:rPr lang="el-GR" sz="3800" dirty="0"/>
              <a:t>. Αν ανήλικος τελέσει αξιόποινη πράξη, η οποία είναι πλημμέλημα, </a:t>
            </a:r>
            <a:endParaRPr lang="en-US" sz="3800" dirty="0"/>
          </a:p>
          <a:p>
            <a:r>
              <a:rPr lang="el-GR" sz="3800" dirty="0"/>
              <a:t>ο εισαγγελέας μπορεί να απόσχει από την άσκηση της ποινικής δίωξης αν κρίνει, ερευνώντας τις περιστάσεις υπό τις οποίες τελέστηκε η πράξη και την όλη προσωπικότητα του ανηλίκου, ότι η άσκησή της δεν είναι αναγκαία για να συγκρατηθεί ο ανήλικος από την τέλεση νέων αξιόποινων πράξεων. Απαιτείται σε κάθε περίπτωση ακρόαση του ανηλίκου.  </a:t>
            </a:r>
          </a:p>
          <a:p>
            <a:pPr>
              <a:buNone/>
            </a:pPr>
            <a:r>
              <a:rPr lang="el-GR" sz="3800" dirty="0"/>
              <a:t>2. Στον ανήλικο μπορεί να επιβληθούν με διάταξη του εισαγγελέα ένα ή περισσότερα από τα αναμορφωτικά μέτρα που προβλέπονται στις </a:t>
            </a:r>
            <a:r>
              <a:rPr lang="el-GR" sz="3800" dirty="0" err="1"/>
              <a:t>περ</a:t>
            </a:r>
            <a:r>
              <a:rPr lang="el-GR" sz="3800" dirty="0"/>
              <a:t>. α` έως και ια` του άρθρου 122 παρ. 1 ΠΚ. Με την ίδια διάταξη ορίζεται και η προθεσμία συμμόρφωσης. Για την έκδοση της διάταξης απαιτείται </a:t>
            </a:r>
            <a:r>
              <a:rPr lang="el-GR" sz="3800" b="1" dirty="0"/>
              <a:t>προηγούμενη έκθεση του αρμόδιου επιμελητή ανηλίκων (με Νόμο 4322/2015). </a:t>
            </a:r>
            <a:endParaRPr lang="en-US" sz="3800" b="1" dirty="0"/>
          </a:p>
          <a:p>
            <a:pPr>
              <a:buNone/>
            </a:pPr>
            <a:r>
              <a:rPr lang="el-GR" sz="3800" b="1" dirty="0"/>
              <a:t>Πρέπει να σημειωθεί ότι η υποχρέωση σύνταξης έκθεσης του αρμόδιου επιμελητή ανηλίκων έχει ως αποτέλεσμα να καταστήσει πιο ανελαστική την ευέλικτη κατά τα λοιπά διαδικασία του άρθρου 45Α, που δεν θεσπίστηκε χάριν της αποσυμφόρηση των δικαστηρίων από συγκεκριμένες υποθέσεις, αλλά και κυρίως </a:t>
            </a:r>
            <a:r>
              <a:rPr lang="el-GR" sz="3800" b="1" dirty="0" err="1"/>
              <a:t>επ΄</a:t>
            </a:r>
            <a:r>
              <a:rPr lang="el-GR" sz="3800" b="1" dirty="0"/>
              <a:t> ωφελεία του ανηλίκου δράστη</a:t>
            </a:r>
            <a:r>
              <a:rPr lang="el-GR" sz="3800" dirty="0"/>
              <a:t>.  (Πηγή ΕΑ </a:t>
            </a:r>
            <a:r>
              <a:rPr lang="el-GR" sz="3800" dirty="0" err="1"/>
              <a:t>Τσιαρδακλή</a:t>
            </a:r>
            <a:r>
              <a:rPr lang="el-GR" sz="3800" dirty="0"/>
              <a:t>)</a:t>
            </a:r>
          </a:p>
          <a:p>
            <a:r>
              <a:rPr lang="el-GR" sz="3800" dirty="0"/>
              <a:t>Αν ο ανήλικος συμμορφωθεί με τα μέτρα και τις υποχρεώσεις που του επιβλήθηκαν, ο εισαγγελέας ενεργεί σύμφωνα με όσα προβλέπονται στο άρθρο 43 παρ. 3. Σε αντίθετη περίπτωση ο εισαγγελέας κινεί την ποινική δίωξη σύμφωνα με το άρθρο 43 παρ. 1.  </a:t>
            </a:r>
          </a:p>
          <a:p>
            <a:pPr>
              <a:buNone/>
            </a:pPr>
            <a:r>
              <a:rPr lang="el-GR" sz="3800" dirty="0"/>
              <a:t>Η διάταξη αυτή εφαρμόζεται κυρίως σε παραβιάσεις του ΚΟΚ ενώ προβλέπεται και στις περιπτώσεις ενδοοικογενειακής βίας με δράστη ανήλικο. </a:t>
            </a:r>
            <a:endParaRPr lang="en-US" sz="3800"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Άρθρο 126   Ποινική μεταχείριση  των ανηλίκων</a:t>
            </a:r>
          </a:p>
        </p:txBody>
      </p:sp>
      <p:sp>
        <p:nvSpPr>
          <p:cNvPr id="3" name="2 - Θέση περιεχομένου"/>
          <p:cNvSpPr>
            <a:spLocks noGrp="1"/>
          </p:cNvSpPr>
          <p:nvPr>
            <p:ph idx="1"/>
          </p:nvPr>
        </p:nvSpPr>
        <p:spPr/>
        <p:txBody>
          <a:bodyPr>
            <a:normAutofit fontScale="92500" lnSpcReduction="20000"/>
          </a:bodyPr>
          <a:lstStyle/>
          <a:p>
            <a:pPr marL="514350" indent="-514350">
              <a:buAutoNum type="arabicPeriod"/>
            </a:pPr>
            <a:r>
              <a:rPr lang="el-GR" dirty="0"/>
              <a:t>Η αξιόποινη πράξη που τελέστηκε από ανήλικο δώδεκα έως δεκαπέντε ετών δεν καταλογίζεται σε αυτόν. Το δικαστήριο μπορεί να του επιβάλει αναμορφωτικά ή θεραπευτικά μέτρα.</a:t>
            </a:r>
          </a:p>
          <a:p>
            <a:pPr>
              <a:buNone/>
            </a:pPr>
            <a:r>
              <a:rPr lang="el-GR" dirty="0"/>
              <a:t>2. Σε ανήλικο που τέλεσε αξιόποινη πράξη και έχει </a:t>
            </a:r>
            <a:r>
              <a:rPr lang="el-GR" b="1" dirty="0"/>
              <a:t>συμπληρώσει το δέκατο πέμπτο έτος της ηλικίας του επιβάλλονται επίσης αναμορφωτικά ή θεραπευτικά μέτρα</a:t>
            </a:r>
            <a:r>
              <a:rPr lang="el-GR" dirty="0"/>
              <a:t>, εκτός αν κρίνεται αναγκαίο να επιβληθεί περιορισμός σε ειδικό κατάστημα κράτησης νέων κατά το επόμενο άρθρο.</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287 ΚΠΔ - Η προσωρινή κράτηση ανηλίκων</a:t>
            </a:r>
          </a:p>
        </p:txBody>
      </p:sp>
      <p:sp>
        <p:nvSpPr>
          <p:cNvPr id="3" name="2 - Θέση περιεχομένου"/>
          <p:cNvSpPr>
            <a:spLocks noGrp="1"/>
          </p:cNvSpPr>
          <p:nvPr>
            <p:ph idx="1"/>
          </p:nvPr>
        </p:nvSpPr>
        <p:spPr/>
        <p:txBody>
          <a:bodyPr>
            <a:normAutofit fontScale="70000" lnSpcReduction="20000"/>
          </a:bodyPr>
          <a:lstStyle/>
          <a:p>
            <a:pPr>
              <a:buNone/>
            </a:pPr>
            <a:r>
              <a:rPr lang="el-GR" dirty="0"/>
              <a:t>Προσωρινή κράτηση μπορεί να επιβληθεί και σε ανήλικο κατηγορούμενο που έχει συμπληρώσει το δέκατο πέμπτο έτος της ηλικίας του, υπό τους όρους του προηγούμενου άρθρου και εφόσον κατηγορείται για πράξη από τις αναφερόμενες στο άρθρο 127 ΠΚ. Στην περίπτωση αυτή η προσωρινή κράτηση δεν μπορεί σε καμία περίπτωση να υπερβαίνει τους έξι (6) μήνες. </a:t>
            </a:r>
          </a:p>
          <a:p>
            <a:pPr>
              <a:buNone/>
            </a:pPr>
            <a:r>
              <a:rPr lang="el-GR" dirty="0"/>
              <a:t>Η παραβίαση των περιοριστικών όρων που έχουν επιβληθεί στον ανήλικο δεν επιτρέπεται να οδηγήσει από μόνη της σε προσωρινή κράτηση. </a:t>
            </a:r>
          </a:p>
          <a:p>
            <a:pPr>
              <a:buNone/>
            </a:pPr>
            <a:r>
              <a:rPr lang="el-GR" dirty="0"/>
              <a:t>Το ένταλμα προσωρινής κράτησης πρέπει να περιέχει ειδική και εμπεριστατωμένη αιτιολογία από την οποία να προκύπτει γιατί τα αναμορφωτικά ή θεραπευτικά μέτρα δεν κρίνονται στη συγκεκριμένη περίπτωση επαρκή, λαμβανομένων κατά περίπτωση υπόψη των ιδιαίτερων συνθηκών τέλεσης της πράξης και της προσωπικότητας του ανηλίκου.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Άρθρο 122 - Αναμορφωτικά μέτρα</a:t>
            </a:r>
          </a:p>
        </p:txBody>
      </p:sp>
      <p:sp>
        <p:nvSpPr>
          <p:cNvPr id="3" name="2 - Θέση περιεχομένου"/>
          <p:cNvSpPr>
            <a:spLocks noGrp="1"/>
          </p:cNvSpPr>
          <p:nvPr>
            <p:ph idx="1"/>
          </p:nvPr>
        </p:nvSpPr>
        <p:spPr>
          <a:xfrm>
            <a:off x="457200" y="1196752"/>
            <a:ext cx="8229600" cy="5184576"/>
          </a:xfrm>
        </p:spPr>
        <p:txBody>
          <a:bodyPr>
            <a:normAutofit fontScale="40000" lnSpcReduction="20000"/>
          </a:bodyPr>
          <a:lstStyle/>
          <a:p>
            <a:pPr marL="514350" indent="-514350">
              <a:buNone/>
            </a:pPr>
            <a:r>
              <a:rPr lang="el-GR" sz="4200" dirty="0"/>
              <a:t>Αναμορφωτικά μέτρα είναι: </a:t>
            </a:r>
          </a:p>
          <a:p>
            <a:pPr marL="514350" indent="-514350">
              <a:buNone/>
            </a:pPr>
            <a:r>
              <a:rPr lang="el-GR" sz="4200" dirty="0"/>
              <a:t>α) η επίπληξη του ανηλίκου, </a:t>
            </a:r>
          </a:p>
          <a:p>
            <a:pPr marL="514350" indent="-514350">
              <a:buNone/>
            </a:pPr>
            <a:r>
              <a:rPr lang="el-GR" sz="4200" dirty="0"/>
              <a:t>β) η ανάθεση της υπεύθυνης επιμέλειας του ανηλίκου στους γονείς ή στους επιτρόπους του, </a:t>
            </a:r>
          </a:p>
          <a:p>
            <a:pPr marL="514350" indent="-514350">
              <a:buNone/>
            </a:pPr>
            <a:r>
              <a:rPr lang="el-GR" sz="4200" dirty="0"/>
              <a:t>γ) η ανάθεση της υπεύθυνης επιμέλειας του ανηλίκου σε ανάδοχη οικογένεια, </a:t>
            </a:r>
          </a:p>
          <a:p>
            <a:pPr marL="514350" indent="-514350">
              <a:buNone/>
            </a:pPr>
            <a:r>
              <a:rPr lang="el-GR" sz="4200" dirty="0"/>
              <a:t>δ) η ανάθεση της επιμέλειας του ανηλίκου σε προστατευτικές εταιρείες ή σε ιδρύματα ανηλίκων ή σε επιμελητές ανηλίκων, </a:t>
            </a:r>
          </a:p>
          <a:p>
            <a:pPr marL="514350" indent="-514350">
              <a:buNone/>
            </a:pPr>
            <a:r>
              <a:rPr lang="el-GR" sz="4200" dirty="0"/>
              <a:t>ε) η συνδιαλλαγή μεταξύ ανήλικου δράστη και θύματος για έκφραση συγγνώμης και εν γένει για εξώδικη διευθέτηση των συνεπειών της πράξης, </a:t>
            </a:r>
          </a:p>
          <a:p>
            <a:pPr marL="514350" indent="-514350">
              <a:buNone/>
            </a:pPr>
            <a:r>
              <a:rPr lang="el-GR" sz="4200" dirty="0"/>
              <a:t>στ) η αποζημίωση του θύματος ή η κατ` άλλον τρόπο άρση ή μείωση των συνεπειών της πράξης από τον ανήλικο, </a:t>
            </a:r>
          </a:p>
          <a:p>
            <a:pPr marL="514350" indent="-514350">
              <a:buNone/>
            </a:pPr>
            <a:r>
              <a:rPr lang="el-GR" sz="4200" dirty="0"/>
              <a:t>ζ) η παρακολούθηση κοινωνικών και ψυχολογικών προγραμμάτων σε κρατικούς, δημοτικούς, κοινοτικούς ή ιδιωτικούς φορείς, </a:t>
            </a:r>
          </a:p>
          <a:p>
            <a:pPr marL="514350" indent="-514350">
              <a:buNone/>
            </a:pPr>
            <a:r>
              <a:rPr lang="el-GR" sz="4200" dirty="0"/>
              <a:t>η) η φοίτηση σε σχολές επαγγελματικής ή άλλης εκπαίδευσης ή κατάρτισης, </a:t>
            </a:r>
          </a:p>
          <a:p>
            <a:pPr marL="514350" indent="-514350">
              <a:buNone/>
            </a:pPr>
            <a:r>
              <a:rPr lang="el-GR" sz="4200" dirty="0"/>
              <a:t>θ) η παρακολούθηση ειδικών προγραμμάτων </a:t>
            </a:r>
            <a:r>
              <a:rPr lang="el-GR" sz="4200" dirty="0" err="1"/>
              <a:t>κυκλο</a:t>
            </a:r>
            <a:r>
              <a:rPr lang="el-GR" sz="4200" dirty="0"/>
              <a:t>-</a:t>
            </a:r>
            <a:r>
              <a:rPr lang="el-GR" sz="4200" dirty="0" err="1"/>
              <a:t>φοριακής</a:t>
            </a:r>
            <a:r>
              <a:rPr lang="el-GR" sz="4200" dirty="0"/>
              <a:t> αγωγής,</a:t>
            </a:r>
          </a:p>
          <a:p>
            <a:pPr marL="514350" indent="-514350">
              <a:buNone/>
            </a:pPr>
            <a:r>
              <a:rPr lang="el-GR" sz="4200" dirty="0"/>
              <a:t> ι) η παροχή κοινωφελούς εργασίας, </a:t>
            </a:r>
          </a:p>
          <a:p>
            <a:pPr marL="514350" indent="-514350">
              <a:buNone/>
            </a:pPr>
            <a:r>
              <a:rPr lang="el-GR" sz="4200" dirty="0"/>
              <a:t>ια) η ανάθεση της επιμέλειας και επιτήρησης του ανηλίκου σε προστατευτικές εταιρείες ή σε επιμελητές ανηλίκων και </a:t>
            </a:r>
          </a:p>
          <a:p>
            <a:pPr marL="514350" indent="-514350">
              <a:buNone/>
            </a:pPr>
            <a:r>
              <a:rPr lang="el-GR" sz="4200" dirty="0"/>
              <a:t>ιβ) η τοποθέτηση σε κατάλληλο κρατικό, δημοτικό, κοινοτικό ή ιδιωτικό ίδρυμα αγωγής.</a:t>
            </a:r>
          </a:p>
          <a:p>
            <a:pPr marL="514350" indent="-514350">
              <a:buNone/>
            </a:pPr>
            <a:r>
              <a:rPr lang="el-GR" sz="4000" b="1" dirty="0"/>
              <a:t>Ειδικά η περίπτωση ιβ` επιβάλλεται μόνο για πράξη, την οποία αν τελούσε ενήλικος θα ήταν κακούργημα</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Επιλογή μέτρων</a:t>
            </a:r>
          </a:p>
        </p:txBody>
      </p:sp>
      <p:sp>
        <p:nvSpPr>
          <p:cNvPr id="3" name="2 - Θέση περιεχομένου"/>
          <p:cNvSpPr>
            <a:spLocks noGrp="1"/>
          </p:cNvSpPr>
          <p:nvPr>
            <p:ph idx="1"/>
          </p:nvPr>
        </p:nvSpPr>
        <p:spPr/>
        <p:txBody>
          <a:bodyPr>
            <a:normAutofit fontScale="55000" lnSpcReduction="20000"/>
          </a:bodyPr>
          <a:lstStyle/>
          <a:p>
            <a:r>
              <a:rPr lang="el-GR" dirty="0"/>
              <a:t>2. Σε κάθε περίπτωση, το δικαστήριο μπορεί να επιβάλει ως πρόσθετα αναμορφωτικά μέτρα </a:t>
            </a:r>
            <a:r>
              <a:rPr lang="el-GR" b="1" dirty="0"/>
              <a:t>επιπλέον υποχρεώσεις που αφορούν στον τρόπο ζωής του ανηλίκου ή στη διαπαιδαγώγησή του</a:t>
            </a:r>
            <a:r>
              <a:rPr lang="el-GR" dirty="0"/>
              <a:t>. Σε εξαιρετικές περιπτώσεις μπορεί να επιβάλει δύο ή περισσότερα από τα μέτρα που προβλέπονται στα στοιχεία α` έως και ια` της προηγούμενης παραγράφου.</a:t>
            </a:r>
          </a:p>
          <a:p>
            <a:endParaRPr lang="el-GR" dirty="0"/>
          </a:p>
          <a:p>
            <a:r>
              <a:rPr lang="el-GR" dirty="0"/>
              <a:t> 3. </a:t>
            </a:r>
            <a:r>
              <a:rPr lang="el-GR" b="1" dirty="0"/>
              <a:t>Η επιλογή του αναμορφωτικού μέτρου που πρόκειται να επιβληθεί διέπεται από την αρχή της επικουρικότητας</a:t>
            </a:r>
            <a:r>
              <a:rPr lang="el-GR" dirty="0"/>
              <a:t>, για την εφαρμογή της οποίας τα αναμορφωτικά μέτρα που προβλέπονται στα στοιχεία α`-θ` της πρώτης παραγράφου προτάσσονται των υπολοίπων. Το περιεχόμενο και η διάρκεια κάθε μέτρου πρέπει να είναι </a:t>
            </a:r>
            <a:r>
              <a:rPr lang="el-GR" b="1" dirty="0"/>
              <a:t>ανάλογα προς τη βαρύτητα της πράξης που έχει τελεστεί, την προσωπικότητα του ανηλίκου και τις βιοτικές του συνθήκες</a:t>
            </a:r>
            <a:r>
              <a:rPr lang="el-GR" dirty="0"/>
              <a:t>. Με αποφάσεις του Υπουργού Δικαιοσύνης, Διαφάνειας και Ανθρωπίνων Δικαιωμάτων ρυθμίζονται όλα τα θέματα που αφορούν στην επιβολή και εκτέλεση των μέτρων της πρώτης παραγράφου.</a:t>
            </a:r>
          </a:p>
          <a:p>
            <a:r>
              <a:rPr lang="el-GR" dirty="0"/>
              <a:t> 4. Στην απόφαση του δικαστηρίου ορίζεται η μέγιστη διάρκεια του αναμορφωτικού μέτρου.</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Στατιστικά στοιχεία</a:t>
            </a:r>
          </a:p>
        </p:txBody>
      </p:sp>
      <p:sp>
        <p:nvSpPr>
          <p:cNvPr id="3" name="2 - Θέση περιεχομένου"/>
          <p:cNvSpPr>
            <a:spLocks noGrp="1"/>
          </p:cNvSpPr>
          <p:nvPr>
            <p:ph idx="1"/>
          </p:nvPr>
        </p:nvSpPr>
        <p:spPr/>
        <p:txBody>
          <a:bodyPr>
            <a:normAutofit fontScale="55000" lnSpcReduction="20000"/>
          </a:bodyPr>
          <a:lstStyle/>
          <a:p>
            <a:r>
              <a:rPr lang="el-GR" dirty="0"/>
              <a:t>Στην πράξη με βάση στατιστικά στοιχεία που τηρούνται στην Υπηρεσία Επιμελητών Ανηλίκων, τα τελευταία πέντε έτη </a:t>
            </a:r>
          </a:p>
          <a:p>
            <a:r>
              <a:rPr lang="el-GR" dirty="0"/>
              <a:t>το αναμορφωτικό μέτρο που συχνότερα επιβάλλεται από  το Μονομελές Δικαστήριο Ανηλίκων είναι η </a:t>
            </a:r>
            <a:r>
              <a:rPr lang="el-GR" b="1" dirty="0"/>
              <a:t>επίπληξη </a:t>
            </a:r>
          </a:p>
          <a:p>
            <a:r>
              <a:rPr lang="el-GR" dirty="0"/>
              <a:t>ακολουθούν με μικρές διαφοροποιήσεις </a:t>
            </a:r>
            <a:r>
              <a:rPr lang="el-GR" dirty="0" err="1"/>
              <a:t>κατ΄</a:t>
            </a:r>
            <a:r>
              <a:rPr lang="el-GR" dirty="0"/>
              <a:t> έτος </a:t>
            </a:r>
            <a:r>
              <a:rPr lang="el-GR" b="1" dirty="0"/>
              <a:t>η ανάθεση της επιμέλειας του ανηλίκου στην υπηρεσία επιμελητών ανηλίκων, η παρακολούθηση από τον ανήλικο κοινωνικών και ψυχολογικών προγραμμάτων, η αποζημίωση του θύματος </a:t>
            </a:r>
            <a:r>
              <a:rPr lang="el-GR" dirty="0"/>
              <a:t>και η ανάθεση της υπεύθυνης επιμέλειας του ανηλίκου στους γονείς του,</a:t>
            </a:r>
          </a:p>
          <a:p>
            <a:r>
              <a:rPr lang="el-GR" dirty="0"/>
              <a:t>η τοποθέτηση σε ίδρυμα αγωγής είτε δεν επιβλήθηκε καθόλου το δικαστικό έτος 2013-2014 είτε επιβλήθηκε </a:t>
            </a:r>
            <a:r>
              <a:rPr lang="el-GR" b="1" dirty="0" err="1"/>
              <a:t>κατ΄</a:t>
            </a:r>
            <a:r>
              <a:rPr lang="el-GR" b="1" dirty="0"/>
              <a:t> ανώτατο όριο πέντε φορές κατά το δικαστικό έτος 2012-2013</a:t>
            </a:r>
            <a:r>
              <a:rPr lang="el-GR" dirty="0"/>
              <a:t>. </a:t>
            </a:r>
          </a:p>
          <a:p>
            <a:r>
              <a:rPr lang="el-GR" dirty="0"/>
              <a:t>Όσον αφορά δε το Τριμελές Δικαστήριο Ανηλίκων το αναμορφωτικό μέτρο που συχνότερα επιβάλλεται είναι η </a:t>
            </a:r>
            <a:r>
              <a:rPr lang="el-GR" b="1" u="sng" dirty="0"/>
              <a:t>παροχή κοινωφελούς εργασίας από τον ανήλικο </a:t>
            </a:r>
            <a:r>
              <a:rPr lang="el-GR" dirty="0"/>
              <a:t>και ακολουθούν με μικρές διαφοροποιήσεις </a:t>
            </a:r>
            <a:r>
              <a:rPr lang="el-GR" dirty="0" err="1"/>
              <a:t>κατ΄</a:t>
            </a:r>
            <a:r>
              <a:rPr lang="el-GR" dirty="0"/>
              <a:t> έτος η </a:t>
            </a:r>
            <a:r>
              <a:rPr lang="el-GR" b="1" dirty="0"/>
              <a:t>τοποθέτηση σε ίδρυμα αγωγής, η ανάθεση της επιμέλειας του ανηλίκου στην υπηρεσία επιμελητών ανηλίκων, η παρακολούθηση από τον ανήλικο κοινωνικών και ψυχολογικών προγραμμάτων </a:t>
            </a:r>
            <a:r>
              <a:rPr lang="el-GR" dirty="0"/>
              <a:t>και η ανάθεση της υπεύθυνης επιμέλειας του ανηλίκου στους γονείς του.  (Πηγή ΕΑ </a:t>
            </a:r>
            <a:r>
              <a:rPr lang="el-GR" dirty="0" err="1"/>
              <a:t>Τσιαρδακλή</a:t>
            </a:r>
            <a:r>
              <a:rPr lang="el-GR"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Άρθρο 123 -  Θεραπευτικά μέτρα</a:t>
            </a:r>
            <a:br>
              <a:rPr lang="el-GR" dirty="0"/>
            </a:br>
            <a:endParaRPr lang="el-GR" dirty="0"/>
          </a:p>
        </p:txBody>
      </p:sp>
      <p:sp>
        <p:nvSpPr>
          <p:cNvPr id="3" name="2 - Θέση περιεχομένου"/>
          <p:cNvSpPr>
            <a:spLocks noGrp="1"/>
          </p:cNvSpPr>
          <p:nvPr>
            <p:ph idx="1"/>
          </p:nvPr>
        </p:nvSpPr>
        <p:spPr>
          <a:xfrm>
            <a:off x="457200" y="1052736"/>
            <a:ext cx="8229600" cy="5256584"/>
          </a:xfrm>
        </p:spPr>
        <p:txBody>
          <a:bodyPr>
            <a:normAutofit fontScale="55000" lnSpcReduction="20000"/>
          </a:bodyPr>
          <a:lstStyle/>
          <a:p>
            <a:pPr>
              <a:buNone/>
            </a:pPr>
            <a:r>
              <a:rPr lang="el-GR" dirty="0"/>
              <a:t> 1. Αν η κατάσταση του ανηλίκου απαιτεί ιδιαίτερη μεταχείριση, ιδίως αν αυτός πάσχει από </a:t>
            </a:r>
            <a:r>
              <a:rPr lang="el-GR" b="1" dirty="0"/>
              <a:t>ψυχική διαταραχή ή από οργανική νόσο ή βρίσκεται σε κατάσταση που του δημιουργεί σοβαρή σωματική δυσλειτουργία ή του έχει γίνει έξη η χρήση ηλεκτρονικών υπολογιστών, οινοπνευματωδών ποτών ή ναρκωτικών </a:t>
            </a:r>
            <a:r>
              <a:rPr lang="el-GR" dirty="0"/>
              <a:t>ουσιών και δεν μπορεί να την αποβάλει με τις δικές του δυνάμεις ή εμφανίζει ουσιώδη καθυστέρηση στην πνευματική και ηθική του ανάπτυξη, το δικαστήριο διατάσσει: </a:t>
            </a:r>
          </a:p>
          <a:p>
            <a:r>
              <a:rPr lang="el-GR" dirty="0"/>
              <a:t>α) την ανάθεση της υπεύθυνης επιμέλειας του ανηλίκου στους γονείς, στους επιτρόπους του ή σε ανάδοχη οικογένεια, </a:t>
            </a:r>
          </a:p>
          <a:p>
            <a:r>
              <a:rPr lang="el-GR" dirty="0"/>
              <a:t>β) την ανάθεση της επιμέλειας του ανηλίκου σε προστατευτικές εταιρείες ή σε επιμελητές ανηλίκων,</a:t>
            </a:r>
          </a:p>
          <a:p>
            <a:r>
              <a:rPr lang="el-GR" dirty="0"/>
              <a:t>γ) την παρακολούθηση συμβουλευτικού θεραπευτικού προγράμματος από τον ανήλικο ή</a:t>
            </a:r>
          </a:p>
          <a:p>
            <a:r>
              <a:rPr lang="el-GR" dirty="0"/>
              <a:t>δ) την παραπομπή του ανηλίκου σε θεραπευτικό ή άλλο κατάλληλο κατάστημα. Σε εξαιρετικές περιπτώσεις μπορεί να επιβληθούν τα μέτρα που προβλέπονται στα στοιχεία α` ή β` σε συνδυασμό με το μέτρο που προβλέπεται στο στοιχείο γ.</a:t>
            </a:r>
          </a:p>
          <a:p>
            <a:pPr>
              <a:buNone/>
            </a:pPr>
            <a:r>
              <a:rPr lang="el-GR" dirty="0"/>
              <a:t>2. Τα θεραπευτικά μέτρα διατάσσονται ύστερα από προηγούμενη διάγνωση και γνωμοδότηση από εξειδικευμένη ομάδα ιατρών, ψυχολόγων και κοινωνικών λειτουργών, οι οποίοι κατά περίπτωση υπάγονται σε Μονάδα του Υπουργείου Δικαιοσύνης, Διαφάνειας και Ανθρωπίνων Δικαιωμάτων ή σε ιατρικά κέντρα υγείας ή κρατικά νοσηλευτικά ιδρύματα.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Ανήλικος χρήστης ναρκωτικών</a:t>
            </a:r>
          </a:p>
        </p:txBody>
      </p:sp>
      <p:sp>
        <p:nvSpPr>
          <p:cNvPr id="3" name="2 - Θέση περιεχομένου"/>
          <p:cNvSpPr>
            <a:spLocks noGrp="1"/>
          </p:cNvSpPr>
          <p:nvPr>
            <p:ph idx="1"/>
          </p:nvPr>
        </p:nvSpPr>
        <p:spPr>
          <a:xfrm>
            <a:off x="251520" y="1196752"/>
            <a:ext cx="8712968" cy="5544616"/>
          </a:xfrm>
        </p:spPr>
        <p:txBody>
          <a:bodyPr>
            <a:normAutofit fontScale="47500" lnSpcReduction="20000"/>
          </a:bodyPr>
          <a:lstStyle/>
          <a:p>
            <a:r>
              <a:rPr lang="el-GR" dirty="0"/>
              <a:t>Προκειμένου να διαπιστωθεί εάν η χρήση ναρκωτικών του έχει γίνει έξη και δεν μπορεί να την αποβάλει με τις δικές του δυνάμεις, το δικαστήριο πριν επιβάλει τα ανωτέρω θεραπευτικά μέτρα διατάσσει </a:t>
            </a:r>
            <a:r>
              <a:rPr lang="el-GR" b="1" dirty="0"/>
              <a:t>ψυχιατρική πραγματογνωμοσύνη και εργαστηριακή εξέταση</a:t>
            </a:r>
            <a:r>
              <a:rPr lang="el-GR" dirty="0"/>
              <a:t>.</a:t>
            </a:r>
          </a:p>
          <a:p>
            <a:r>
              <a:rPr lang="el-GR" dirty="0"/>
              <a:t>Οι αυστηρές αυτές προϋποθέσεις, που τίθενται στο νόμο και δη η </a:t>
            </a:r>
            <a:r>
              <a:rPr lang="el-GR" b="1" dirty="0"/>
              <a:t>αναγκαιότητα διάγνωσης της κατάστασης του ανηλίκου από εξειδικευμένη ομάδα ιατρών και η διενέργεια ψυχιατρικής πραγματογνωμοσύνης προκειμένου περί ανηλίκου χρήστη ναρκωτικών ουσιών</a:t>
            </a:r>
            <a:r>
              <a:rPr lang="el-GR" dirty="0"/>
              <a:t>, αποτελούν και την κύρια αιτία μη επιβολής στην πράξη θεραπευτικών μέτρων από τα Δικαστήρια Ανηλίκων, Μονομελή και Τριμελή. </a:t>
            </a:r>
          </a:p>
          <a:p>
            <a:r>
              <a:rPr lang="el-GR" dirty="0"/>
              <a:t>Ακόμη δε και στην περίπτωση του αδικήματος της χρήσης ναρκωτικών ουσιών σε ποσότητα που αποδεδειγμένα εξυπηρετεί αποκλειστικά τις ανάγκες του δράστη, (άρθρο 29 παρ. 1 του Ν. 4139/2013) δεν επιβάλλονται από το δικαστήριο θεραπευτικά μέτρα αλλά το </a:t>
            </a:r>
            <a:r>
              <a:rPr lang="el-GR" b="1" dirty="0"/>
              <a:t>αναμορφωτικό μέτρο της παρακολούθησης επί τρίμηνο από τον ανήλικο του συμβουλευτικού προγράμματος «ΑΝΑΔΥΣΙΣ» του ΚΕΘΕΑ. </a:t>
            </a:r>
          </a:p>
          <a:p>
            <a:r>
              <a:rPr lang="el-GR" dirty="0"/>
              <a:t>Ο λόγος δε που προκρίνεται η παρακολούθηση του ως άνω συμβουλευτικού προγράμματος ως αναμορφωτικό μέτρο και δεν  επιβάλλονται από το Δικαστήριο θεραπευτικά μέτρα είναι ότι σε περιπτώσεις χρηστών ναρκωτικών ουσιών </a:t>
            </a:r>
            <a:r>
              <a:rPr lang="el-GR" b="1" dirty="0"/>
              <a:t>η ψυχιατρική πραγματογνωμοσύνη που υποχρεωτικά διατάσσεται, προκειμένου να διαπιστωθεί εάν ο ανήλικος είναι εξαρτημένος, αποτελεί μία εξαιρετικά χρονοβόρα διαδικασία, που κάποιες φορές μπορεί να ολοκληρωθεί όταν πια θα είναι αργά για τον ανήλικο χρήστη</a:t>
            </a:r>
            <a:r>
              <a:rPr lang="el-GR" dirty="0"/>
              <a:t>. </a:t>
            </a:r>
          </a:p>
          <a:p>
            <a:r>
              <a:rPr lang="el-GR" dirty="0"/>
              <a:t>Στο Τριμελές Δικαστήριο Ανηλίκων, που δικάζει τις πράξεις εμπορίας ναρκωτικών ουσιών, (άρθρο 20 -25 του Ν. 4139/2013), όπως και σε περίπτωση εγκλήματος που φέρεται ότι τελέστηκε για να διευκολυνθεί η χρήση ναρκωτικών ουσιών, </a:t>
            </a:r>
          </a:p>
          <a:p>
            <a:r>
              <a:rPr lang="el-GR" dirty="0"/>
              <a:t>εφόσον τα εγκλήματα αυτά έχουν τελεστεί από πρόσωπο το οποίο απέκτησε την έξη της χρήσης ναρκωτικών ουσιών και δεν μπορεί να την αποβάλει με τις δικές του δυνάμεις (άρθρο 39 του Ν. 4139/2013) επιβάλλεται στην πράξη πάντοτε και όχι δυνητικά όπως αναφέρεται στο νόμο αντί της ποινής η </a:t>
            </a:r>
            <a:r>
              <a:rPr lang="el-GR" b="1" dirty="0"/>
              <a:t>παρακολούθηση ειδικού προγράμματος απεξάρτησης ανηλίκων. (Πηγή ΕΑ </a:t>
            </a:r>
            <a:r>
              <a:rPr lang="el-GR" b="1" dirty="0" err="1"/>
              <a:t>Τσιαρδακλή</a:t>
            </a:r>
            <a:r>
              <a:rPr lang="el-GR" b="1"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Στατιστικά στοιχεία</a:t>
            </a:r>
          </a:p>
        </p:txBody>
      </p:sp>
      <p:sp>
        <p:nvSpPr>
          <p:cNvPr id="3" name="2 - Θέση περιεχομένου"/>
          <p:cNvSpPr>
            <a:spLocks noGrp="1"/>
          </p:cNvSpPr>
          <p:nvPr>
            <p:ph idx="1"/>
          </p:nvPr>
        </p:nvSpPr>
        <p:spPr/>
        <p:txBody>
          <a:bodyPr>
            <a:normAutofit fontScale="55000" lnSpcReduction="20000"/>
          </a:bodyPr>
          <a:lstStyle/>
          <a:p>
            <a:r>
              <a:rPr lang="el-GR" dirty="0"/>
              <a:t>Κατά το δικαστικό έτος 2009-2010 σε σύνολο 1411 </a:t>
            </a:r>
            <a:r>
              <a:rPr lang="el-GR" dirty="0" err="1"/>
              <a:t>παραβατικών</a:t>
            </a:r>
            <a:r>
              <a:rPr lang="el-GR" dirty="0"/>
              <a:t> ανηλίκων, </a:t>
            </a:r>
          </a:p>
          <a:p>
            <a:r>
              <a:rPr lang="el-GR" dirty="0"/>
              <a:t>37 ήταν οι ανήλικοι που εισήχθησαν στο Μονομελές Δικαστήριο Ανηλίκων για παράβαση του Νόμου περί ναρκωτικών, αποτελώντας η ανωτέρω παράβαση αυτή την </a:t>
            </a:r>
            <a:r>
              <a:rPr lang="el-GR" b="1" dirty="0"/>
              <a:t>έκτη κατά σειρά συχνότερη παράβαση των ανηλίκων</a:t>
            </a:r>
            <a:r>
              <a:rPr lang="el-GR" dirty="0"/>
              <a:t>, με </a:t>
            </a:r>
          </a:p>
          <a:p>
            <a:r>
              <a:rPr lang="el-GR" dirty="0"/>
              <a:t>πρώτη την παράβαση του ΚΟΚ (796 ανήλικοι), </a:t>
            </a:r>
          </a:p>
          <a:p>
            <a:r>
              <a:rPr lang="el-GR" dirty="0"/>
              <a:t>δεύτερη την παράβαση του Νόμου περί αλλοδαπών (217 ανήλικοι), </a:t>
            </a:r>
          </a:p>
          <a:p>
            <a:r>
              <a:rPr lang="el-GR" dirty="0"/>
              <a:t>τρίτη τα αδικήματα κατά της ιδιοκτησίας (157 ανήλικοι) </a:t>
            </a:r>
          </a:p>
          <a:p>
            <a:r>
              <a:rPr lang="el-GR" dirty="0"/>
              <a:t>και τέταρτη και πέμπτη την </a:t>
            </a:r>
            <a:r>
              <a:rPr lang="el-GR" b="1" dirty="0"/>
              <a:t>επαιτεία και τα αδικήματα κατά της σωματικής ακεραιότητας </a:t>
            </a:r>
            <a:r>
              <a:rPr lang="el-GR" dirty="0"/>
              <a:t>(42 ανήλικοι σε κάθε κατηγορία).</a:t>
            </a:r>
          </a:p>
          <a:p>
            <a:pPr lvl="0"/>
            <a:r>
              <a:rPr lang="el-GR" dirty="0"/>
              <a:t>Με τον Ν. </a:t>
            </a:r>
            <a:r>
              <a:rPr lang="el-GR" b="1" dirty="0"/>
              <a:t>4198/2013 όλες οι υποθέσεις κατοχής και χρήσης ναρκωτικών ουσιών που τελέσθηκαν μέχρι την 31-08-2013 τέθηκαν στο αρχείο </a:t>
            </a:r>
            <a:r>
              <a:rPr lang="el-GR" dirty="0"/>
              <a:t>σύμφωνα με τη διάταξη του άρθρου 8 παρ. 3</a:t>
            </a:r>
            <a:r>
              <a:rPr lang="el-GR" baseline="30000" dirty="0"/>
              <a:t>α</a:t>
            </a:r>
            <a:r>
              <a:rPr lang="el-GR" dirty="0"/>
              <a:t> </a:t>
            </a:r>
            <a:r>
              <a:rPr lang="el-GR" dirty="0" err="1"/>
              <a:t>περ</a:t>
            </a:r>
            <a:r>
              <a:rPr lang="el-GR" dirty="0"/>
              <a:t>. β του ανωτέρω νόμου, ωστόσο η παράβαση του νόμου περί ναρκωτικών αποτελεί πια την τρίτη κατά σειρά συχνότερη παράβαση των ανηλίκων, με πρώτη την παράβαση του ΚΟΚ (232 υποθέσεις) και δεύτερα τα αδικήματα κατά της ιδιοκτησίας (145 υποθέσεις).</a:t>
            </a:r>
          </a:p>
          <a:p>
            <a:endParaRPr lang="el-GR" dirty="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124  Μεταβολή ή άρση μέτρων</a:t>
            </a:r>
          </a:p>
        </p:txBody>
      </p:sp>
      <p:sp>
        <p:nvSpPr>
          <p:cNvPr id="3" name="2 - Θέση περιεχομένου"/>
          <p:cNvSpPr>
            <a:spLocks noGrp="1"/>
          </p:cNvSpPr>
          <p:nvPr>
            <p:ph idx="1"/>
          </p:nvPr>
        </p:nvSpPr>
        <p:spPr>
          <a:xfrm>
            <a:off x="457200" y="1268760"/>
            <a:ext cx="8229600" cy="4857403"/>
          </a:xfrm>
        </p:spPr>
        <p:txBody>
          <a:bodyPr>
            <a:normAutofit fontScale="47500" lnSpcReduction="20000"/>
          </a:bodyPr>
          <a:lstStyle/>
          <a:p>
            <a:pPr marL="514350" indent="-514350">
              <a:buNone/>
            </a:pPr>
            <a:r>
              <a:rPr lang="el-GR" dirty="0"/>
              <a:t>1.Το δικαστήριο που δίκασε μπορεί οποτεδήποτε να αντικαταστήσει τα αναμορφωτικά μέτρα που επέβαλε με άλλα, αν το κρίνει αναγκαίο. Αν τα μέτρα εκπλήρωσαν το σκοπό τους, τα αίρει.</a:t>
            </a:r>
          </a:p>
          <a:p>
            <a:pPr>
              <a:buNone/>
            </a:pPr>
            <a:r>
              <a:rPr lang="el-GR" dirty="0"/>
              <a:t>2. Το ίδιο μπορεί να πράξει και για τα θεραπευτικά μέτρα ύστερα από γνωμοδότηση, σύμφωνα με το άρθρο 123 παρ. 2.</a:t>
            </a:r>
          </a:p>
          <a:p>
            <a:pPr>
              <a:buNone/>
            </a:pPr>
            <a:r>
              <a:rPr lang="el-GR" dirty="0"/>
              <a:t> 3. Το δικαστήριο αντικαθιστά τα αναμορφωτικά μέτρα με θεραπευτικά ύστερα από γνωμοδότηση, σύμφωνα με το άρθρο 123 παρ. 2.</a:t>
            </a:r>
          </a:p>
          <a:p>
            <a:pPr>
              <a:buNone/>
            </a:pPr>
            <a:r>
              <a:rPr lang="el-GR" dirty="0"/>
              <a:t> 4. Η συνδρομή των προϋποθέσεων αντικατάστασης ή άρσης των αναμορφωτικών ή θεραπευτικών μέτρων ελέγχεται από το δικαστήριο το αργότερο μετά την πάροδο ενός έτους από την επιβολή τους.</a:t>
            </a:r>
          </a:p>
          <a:p>
            <a:pPr>
              <a:buNone/>
            </a:pPr>
            <a:r>
              <a:rPr lang="el-GR" b="1" dirty="0"/>
              <a:t>Στην πράξη σπανιότατα εισάγονται στο δικαστήριο Ανηλίκων αιτήσεις για άρση ή αντικατάσταση αναμορφωτικών μέτρων, γιατί θεραπευτικά μέτρα ουδέποτε επιβάλλονται. </a:t>
            </a:r>
          </a:p>
          <a:p>
            <a:pPr>
              <a:buNone/>
            </a:pPr>
            <a:r>
              <a:rPr lang="el-GR" dirty="0"/>
              <a:t>Κατά την πενταετία 2010-2015 εισήχθη μόνο μία τέτοια αίτηση του Τριμελούς Δικαστηρίου Ανηλίκων και αφορούσε μία περίπτωση ανηλίκου, στον οποίο είχε επιβληθεί το αναμορφωτικό μέτρο της τοποθέτησης στο ίδρυμα αγωγής αρρένων Βόλου, που είναι το μόνο που υπάρχει στην Ελλάδα, και που ο Διευθυντής του ιδρύματος εισηγούταν την άρση του ανωτέρω μέτρου, γιατί μετά από δύο δοκιμαστικές άδειες που χορήγησε στον ανήλικο και την άριστη ανταπόκριση αυτού, έκρινε ότι το μέτρο είχε εκπληρώσει το σκοπό του. </a:t>
            </a:r>
          </a:p>
          <a:p>
            <a:pPr>
              <a:buNone/>
            </a:pPr>
            <a:r>
              <a:rPr lang="el-GR" dirty="0"/>
              <a:t>Στις λοιπές περιπτώσεις, όταν για παράδειγμα έχει επιβληθεί το αναμορφωτικό μέτρο της ανάθεσης της επιμέλειας του ανηλίκου στην υπηρεσία επιμελητών ανηλίκων και οι επιμελητές θεωρούν ότι και πριν την πάροδο του χρόνου που όρισε το δικαστήριο, εκπληρώθηκε ο σκοπός του μέτρου, προγραμματίζουν τις συναντήσεις με τον ανήλικο σε πιο αραιά διαστήματα μέχρι τη λήξη του ορισμένου χρόνου</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Εισαγγελέας Ανηλίκων</a:t>
            </a:r>
          </a:p>
        </p:txBody>
      </p:sp>
      <p:sp>
        <p:nvSpPr>
          <p:cNvPr id="3" name="2 - Θέση περιεχομένου"/>
          <p:cNvSpPr>
            <a:spLocks noGrp="1"/>
          </p:cNvSpPr>
          <p:nvPr>
            <p:ph idx="1"/>
          </p:nvPr>
        </p:nvSpPr>
        <p:spPr/>
        <p:txBody>
          <a:bodyPr>
            <a:normAutofit fontScale="85000" lnSpcReduction="10000"/>
          </a:bodyPr>
          <a:lstStyle/>
          <a:p>
            <a:pPr lvl="0"/>
            <a:r>
              <a:rPr lang="el-GR" dirty="0"/>
              <a:t>Το Τμήμα Ανηλίκων, μία ξεχωριστή και εν μέρει αυτοτελής υπηρεσία της εκάστοτε Εισαγγελίας Πρωτοδικών, αποτελεί τον βασικό εγγυητή των δικαιωμάτων των ανηλίκων. </a:t>
            </a:r>
          </a:p>
          <a:p>
            <a:pPr lvl="0"/>
            <a:r>
              <a:rPr lang="el-GR" dirty="0"/>
              <a:t>Διαδραματίζει έναν σημαντικό προληπτικό και εγγυητικό ρόλο στον κοινωνικό τομέα, καθώς έχει τον ρόλο του συντονιστή της εφαρμογής της </a:t>
            </a:r>
            <a:r>
              <a:rPr lang="el-GR" dirty="0" err="1"/>
              <a:t>προνοιακής</a:t>
            </a:r>
            <a:r>
              <a:rPr lang="el-GR" dirty="0"/>
              <a:t> πολιτειακής μέριμνας για τον ανήλικο, ενώ κρίσιμος είναι και ο κατασταλτικός του ρόλος.</a:t>
            </a:r>
          </a:p>
          <a:p>
            <a:pPr lvl="0"/>
            <a:r>
              <a:rPr lang="el-GR" dirty="0"/>
              <a:t>Πηγή – Ομιλία Εισαγγελέως Ανηλίκων κ. </a:t>
            </a:r>
            <a:r>
              <a:rPr lang="el-GR" dirty="0" err="1">
                <a:hlinkClick r:id="rId2"/>
              </a:rPr>
              <a:t>Τσιαρδακλή</a:t>
            </a:r>
            <a:r>
              <a:rPr lang="el-GR" dirty="0">
                <a:hlinkClick r:id="rId2"/>
              </a:rPr>
              <a:t> - Ομιλία σε φοιτητές νομικής (ΙΙ)</a:t>
            </a:r>
            <a:endParaRPr lang="el-GR" dirty="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125  Διάρκεια μέτρων</a:t>
            </a:r>
            <a:br>
              <a:rPr lang="el-GR" dirty="0"/>
            </a:b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endParaRPr lang="el-GR" dirty="0"/>
          </a:p>
          <a:p>
            <a:r>
              <a:rPr lang="el-GR" dirty="0"/>
              <a:t> 1. Τα αναμορφωτικά μέτρα που επέβαλε το δικαστήριο παύουν αυτοδικαίως, όταν ο ανήλικος συμπληρώσει το δέκατο όγδοο έτος της ηλικίας. Το δικαστήριο μπορεί, με ειδικά αιτιολογημένη απόφασή του, να παρατείνει τα μέτρα έως τη συμπλήρωση του εικοστού πρώτου έτους. </a:t>
            </a:r>
          </a:p>
          <a:p>
            <a:r>
              <a:rPr lang="el-GR" dirty="0"/>
              <a:t> 2. Τα θεραπευτικά μέτρα επιτρέπεται να παραταθούν και μετά το δέκατο όγδοο έτος ύστερα από γνωμοδότηση, σύμφωνα με το άρθρο 123 παρ. 2, έως τη συμπλήρωση του εικοστού πρώτου έτους.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Άρθρο 127   Περιορισμός σε ειδικό  κατάστημα κράτησης νέων</a:t>
            </a:r>
          </a:p>
        </p:txBody>
      </p:sp>
      <p:sp>
        <p:nvSpPr>
          <p:cNvPr id="3" name="2 - Θέση περιεχομένου"/>
          <p:cNvSpPr>
            <a:spLocks noGrp="1"/>
          </p:cNvSpPr>
          <p:nvPr>
            <p:ph idx="1"/>
          </p:nvPr>
        </p:nvSpPr>
        <p:spPr>
          <a:xfrm>
            <a:off x="457200" y="1600200"/>
            <a:ext cx="8229600" cy="4997152"/>
          </a:xfrm>
        </p:spPr>
        <p:txBody>
          <a:bodyPr>
            <a:normAutofit fontScale="62500" lnSpcReduction="20000"/>
          </a:bodyPr>
          <a:lstStyle/>
          <a:p>
            <a:pPr marL="514350" indent="-514350">
              <a:buNone/>
            </a:pPr>
            <a:r>
              <a:rPr lang="el-GR" dirty="0"/>
              <a:t>Περιορισμός σε ειδικό κατάστημα κράτησης νέων επιβάλλεται μόνο σε ανηλίκους που έχουν συμπληρώσει το </a:t>
            </a:r>
            <a:r>
              <a:rPr lang="el-GR" b="1" dirty="0"/>
              <a:t>δέκατο πέμπτο έτος της ηλικίας τους</a:t>
            </a:r>
            <a:r>
              <a:rPr lang="el-GR" dirty="0"/>
              <a:t>, εφόσον η πράξη τους, </a:t>
            </a:r>
            <a:r>
              <a:rPr lang="el-GR" b="1" dirty="0"/>
              <a:t>αν την τελούσε ενήλικος θα ήταν κακούργημα </a:t>
            </a:r>
            <a:r>
              <a:rPr lang="el-GR" dirty="0"/>
              <a:t>και εμπεριέχει </a:t>
            </a:r>
            <a:r>
              <a:rPr lang="el-GR" b="1" dirty="0"/>
              <a:t>στοιχεία βίας ή στρέφεται κατά της ζωής ή της σωματικής ακεραιότητας</a:t>
            </a:r>
            <a:r>
              <a:rPr lang="el-GR" dirty="0"/>
              <a:t>. </a:t>
            </a:r>
          </a:p>
          <a:p>
            <a:pPr marL="514350" indent="-514350">
              <a:buNone/>
            </a:pPr>
            <a:r>
              <a:rPr lang="el-GR" dirty="0"/>
              <a:t>Η απόφαση πρέπει να περιέχει ειδική και εμπεριστατωμένη αιτιολογία, από την οποία να προκύπτει γιατί τα αναμορφωτικά ή θεραπευτικά μέτρα [ή η έκτιση της ποινής στην κατοικία σε συνδυασμό με τέτοια μέτρα]</a:t>
            </a:r>
          </a:p>
          <a:p>
            <a:pPr>
              <a:buNone/>
            </a:pPr>
            <a:r>
              <a:rPr lang="el-GR" dirty="0"/>
              <a:t>δεν κρίνονται στη συγκεκριμένη περίπτωση επαρκή ενόψει των ιδιαίτερων συνθηκών τέλεσης της πράξης και της προσωπικότητας του ανηλίκου.</a:t>
            </a:r>
          </a:p>
          <a:p>
            <a:pPr>
              <a:buNone/>
            </a:pPr>
            <a:r>
              <a:rPr lang="el-GR" dirty="0"/>
              <a:t>(άρθρο 95  </a:t>
            </a:r>
            <a:r>
              <a:rPr lang="el-GR" dirty="0" err="1"/>
              <a:t>περ.ζ΄</a:t>
            </a:r>
            <a:r>
              <a:rPr lang="el-GR" dirty="0"/>
              <a:t> Ν.4623/2019,ΦΕΚ Α 134/9.8.2019</a:t>
            </a:r>
          </a:p>
          <a:p>
            <a:pPr>
              <a:buNone/>
            </a:pPr>
            <a:r>
              <a:rPr lang="el-GR" dirty="0"/>
              <a:t>2. Στην απόφαση ορίζεται επακριβώς ο χρόνος παραμονής του ανηλίκου στο κατάστημα αυτό, σύμφωνα με το άρθρο 54.</a:t>
            </a:r>
          </a:p>
          <a:p>
            <a:pPr>
              <a:buNone/>
            </a:pPr>
            <a:r>
              <a:rPr lang="el-GR" dirty="0"/>
              <a:t>Στην πράξη ο περιορισμός σε ειδικό κατάστημα κράτησης νέων επιβλήθηκε από το Μονομελές Δικαστήριο Ανηλίκων από το 2010-2015 δύο φορές ενώ από το Τριμελές Δικαστήριο Ανηλίκων επιβλήθηκε 8 φορές. </a:t>
            </a:r>
          </a:p>
          <a:p>
            <a:pPr>
              <a:buNone/>
            </a:pPr>
            <a:r>
              <a:rPr lang="el-GR" dirty="0"/>
              <a:t> (Πηγή ΕΑ </a:t>
            </a:r>
            <a:r>
              <a:rPr lang="el-GR" dirty="0" err="1"/>
              <a:t>Τσιαρδακλή</a:t>
            </a:r>
            <a:r>
              <a:rPr lang="el-GR" dirty="0"/>
              <a:t>)</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Άρθρο 128  Αντικατάσταση του περιορισμού σε  ειδικό κατάστημα κράτησης νέων</a:t>
            </a:r>
          </a:p>
        </p:txBody>
      </p:sp>
      <p:sp>
        <p:nvSpPr>
          <p:cNvPr id="3" name="2 - Θέση περιεχομένου"/>
          <p:cNvSpPr>
            <a:spLocks noGrp="1"/>
          </p:cNvSpPr>
          <p:nvPr>
            <p:ph idx="1"/>
          </p:nvPr>
        </p:nvSpPr>
        <p:spPr/>
        <p:txBody>
          <a:bodyPr>
            <a:normAutofit fontScale="92500" lnSpcReduction="10000"/>
          </a:bodyPr>
          <a:lstStyle/>
          <a:p>
            <a:r>
              <a:rPr lang="el-GR" dirty="0"/>
              <a:t>  1. Ο περιορισμός σε ειδικό κατάστημα κράτησης νέων μπορεί να αντικατασταθεί εν </a:t>
            </a:r>
            <a:r>
              <a:rPr lang="el-GR" dirty="0" err="1"/>
              <a:t>όλω</a:t>
            </a:r>
            <a:r>
              <a:rPr lang="el-GR" dirty="0"/>
              <a:t> ή εν μέρει από την κατ` οίκον έκτιση της ποινής, με ανάλογη εφαρμογή του άρθρου 105 παρ. 2.</a:t>
            </a:r>
          </a:p>
          <a:p>
            <a:r>
              <a:rPr lang="el-GR" dirty="0"/>
              <a:t> 2. Το ίδιο ισχύει για την εν μέρει αντικατάσταση του περιορισμού από την παροχή κοινωφελούς εργασίας, με ανάλογη εφαρμογή του άρθρου 105 Α. Το δικαστήριο ορίζει το κατάλληλο για τον ανήλικο είδος κοινωφελούς εργασίας.</a:t>
            </a:r>
          </a:p>
          <a:p>
            <a:pPr>
              <a:buNone/>
            </a:pPr>
            <a:r>
              <a:rPr lang="el-GR" dirty="0"/>
              <a:t> </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Το παιδί θύμα</a:t>
            </a:r>
          </a:p>
        </p:txBody>
      </p:sp>
      <p:sp>
        <p:nvSpPr>
          <p:cNvPr id="3" name="2 - Θέση περιεχομένου"/>
          <p:cNvSpPr>
            <a:spLocks noGrp="1"/>
          </p:cNvSpPr>
          <p:nvPr>
            <p:ph idx="1"/>
          </p:nvPr>
        </p:nvSpPr>
        <p:spPr/>
        <p:txBody>
          <a:bodyPr/>
          <a:lstStyle/>
          <a:p>
            <a:r>
              <a:rPr lang="el-GR" dirty="0"/>
              <a:t>Οικογένεια</a:t>
            </a:r>
          </a:p>
          <a:p>
            <a:r>
              <a:rPr lang="el-GR" dirty="0"/>
              <a:t>Σωματική βλάβη </a:t>
            </a:r>
          </a:p>
          <a:p>
            <a:r>
              <a:rPr lang="el-GR" dirty="0"/>
              <a:t>Προσβολή γενετήσιας αξιοπρέπειας και γενετήσιες πράξεις</a:t>
            </a:r>
          </a:p>
          <a:p>
            <a:r>
              <a:rPr lang="el-GR" dirty="0"/>
              <a:t>Δικονομικές προβλέψεις για κατάθεση στο δικαστήριο</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Εγκατάλειψη εγκύου και διατροφή</a:t>
            </a:r>
          </a:p>
        </p:txBody>
      </p:sp>
      <p:sp>
        <p:nvSpPr>
          <p:cNvPr id="3" name="2 - Θέση περιεχομένου"/>
          <p:cNvSpPr>
            <a:spLocks noGrp="1"/>
          </p:cNvSpPr>
          <p:nvPr>
            <p:ph idx="1"/>
          </p:nvPr>
        </p:nvSpPr>
        <p:spPr/>
        <p:txBody>
          <a:bodyPr>
            <a:normAutofit fontScale="40000" lnSpcReduction="20000"/>
          </a:bodyPr>
          <a:lstStyle/>
          <a:p>
            <a:r>
              <a:rPr lang="el-GR" sz="6000" dirty="0"/>
              <a:t> Άρθρο 359</a:t>
            </a:r>
            <a:r>
              <a:rPr lang="en-US" sz="6000" dirty="0"/>
              <a:t> - </a:t>
            </a:r>
            <a:r>
              <a:rPr lang="el-GR" sz="6000" dirty="0"/>
              <a:t> Εγκατάλειψη εγκύου </a:t>
            </a:r>
          </a:p>
          <a:p>
            <a:r>
              <a:rPr lang="el-GR" sz="6000" dirty="0"/>
              <a:t>Όποιος εγκαταλείπει σε απορία γυναίκα που έμεινε απ` αυτόν έγκυος και που λόγω της εγκυμοσύνης ή του τοκετού της δεν μπορεί να φροντίσει τον εαυτό της τιμωρείται με φυλάκιση έως δύο έτη ή χρηματική ποινή. Για την ποινική δίωξη απαιτείται έγκληση.</a:t>
            </a:r>
            <a:endParaRPr lang="en-US" sz="6000" dirty="0"/>
          </a:p>
          <a:p>
            <a:endParaRPr lang="el-GR" sz="6000" dirty="0"/>
          </a:p>
          <a:p>
            <a:r>
              <a:rPr lang="el-GR" sz="6000" dirty="0"/>
              <a:t>Άρθρο 358</a:t>
            </a:r>
            <a:r>
              <a:rPr lang="en-US" sz="6000" dirty="0"/>
              <a:t> </a:t>
            </a:r>
            <a:r>
              <a:rPr lang="el-GR" sz="6000" dirty="0"/>
              <a:t> Παραβίαση της υποχρέωσης διατροφής</a:t>
            </a:r>
          </a:p>
          <a:p>
            <a:r>
              <a:rPr lang="el-GR" sz="6000" dirty="0"/>
              <a:t>Όποιος κακόβουλα παραβιάζει την υποχρέωση διατροφής που την επιβάλει σε αυτόν ο νόμος και έχει αναγνωριστεί, έστω προσωρινά, με εκτελεστό τίτλο, με τρόπο τέτοιο ώστε ο δικαιούχος να υποστεί στερήσεις ή να αναγκαστεί να δεχτεί την βοήθεια άλλων, τιμωρείται με φυλάκιση έως ένα έτος ή χρηματική ποινή. Για την ποινική δίωξη απαιτείται έγκληση.</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360</a:t>
            </a:r>
            <a:r>
              <a:rPr lang="en-US" dirty="0"/>
              <a:t> - </a:t>
            </a:r>
            <a:r>
              <a:rPr lang="el-GR" dirty="0"/>
              <a:t>Παραμέληση της εποπτείας ανηλίκου</a:t>
            </a:r>
          </a:p>
        </p:txBody>
      </p:sp>
      <p:sp>
        <p:nvSpPr>
          <p:cNvPr id="3" name="2 - Θέση περιεχομένου"/>
          <p:cNvSpPr>
            <a:spLocks noGrp="1"/>
          </p:cNvSpPr>
          <p:nvPr>
            <p:ph idx="1"/>
          </p:nvPr>
        </p:nvSpPr>
        <p:spPr/>
        <p:txBody>
          <a:bodyPr>
            <a:normAutofit fontScale="85000" lnSpcReduction="20000"/>
          </a:bodyPr>
          <a:lstStyle/>
          <a:p>
            <a:pPr>
              <a:buNone/>
            </a:pPr>
            <a:r>
              <a:rPr lang="el-GR" dirty="0"/>
              <a:t>1. Όποιος, ενώ έχει υποχρέωση εποπτείας ανηλίκου νεότερου από δεκαπέντε έτη </a:t>
            </a:r>
            <a:r>
              <a:rPr lang="el-GR" b="1" dirty="0"/>
              <a:t>παραλείπει να το παρεμποδίσει από την τέλεση αξιόποινης πράξης, </a:t>
            </a:r>
            <a:r>
              <a:rPr lang="el-GR" dirty="0"/>
              <a:t>τιμωρείται με φυλάκιση έως ένα έτος, αν δε συντρέχει περίπτωση να τιμωρηθεί αυστηρότερα με άλλη διάταξη.</a:t>
            </a:r>
          </a:p>
          <a:p>
            <a:pPr>
              <a:buNone/>
            </a:pPr>
            <a:r>
              <a:rPr lang="en-US" dirty="0"/>
              <a:t>2</a:t>
            </a:r>
            <a:r>
              <a:rPr lang="el-GR" dirty="0"/>
              <a:t>. Αν ο υπαίτιος της παράλειψης είναι πρόσωπο που έχει την επιμέλεια του ανηλίκου και ιδίως γονέας ή επίτροπος υπό την υπεύθυνη επιμέλεια του οποίου έχει τεθεί ο ανήλικος σύμφωνα με τα άρθρα 122 και 123, επιβάλλεται φυλάκιση έως δύο έτη ή χρηματική ποινή.</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360Α -  Παραβάσεις σχετικά με  την υιοθεσία ανηλίκου </a:t>
            </a:r>
          </a:p>
        </p:txBody>
      </p:sp>
      <p:sp>
        <p:nvSpPr>
          <p:cNvPr id="3" name="2 - Θέση περιεχομένου"/>
          <p:cNvSpPr>
            <a:spLocks noGrp="1"/>
          </p:cNvSpPr>
          <p:nvPr>
            <p:ph idx="1"/>
          </p:nvPr>
        </p:nvSpPr>
        <p:spPr/>
        <p:txBody>
          <a:bodyPr>
            <a:normAutofit fontScale="77500" lnSpcReduction="20000"/>
          </a:bodyPr>
          <a:lstStyle/>
          <a:p>
            <a:r>
              <a:rPr lang="el-GR" dirty="0"/>
              <a:t>1. Όποιος υιοθετεί ανήλικο με σκοπό να τον απασχολήσει σε δραστηριότητες επικίνδυνες για την υγεία του και τον απασχολεί σε αυτές, τιμωρείται, εφόσον δεν συντρέχει άλλη αξιόποινη πράξη που τιμωρείται βαρύτερα, με φυλάκιση τουλάχιστον ενός έτους και χρηματική ποινή.</a:t>
            </a:r>
          </a:p>
          <a:p>
            <a:r>
              <a:rPr lang="el-GR" dirty="0"/>
              <a:t> 2. Με φυλάκιση και χρηματική ποινή τιμωρείται εκείνος που δίνει σε υιοθεσία το παιδί του καθώς και εκείνος που μεσολαβεί στην υιοθεσία αποκομίζοντας ο ίδιος ή προσπορίζοντας σε άλλον αθέμιτο όφελος.</a:t>
            </a:r>
          </a:p>
          <a:p>
            <a:r>
              <a:rPr lang="el-GR" dirty="0"/>
              <a:t>  3. Εκείνος που τελεί κατ` επάγγελμα τις αξιόποινες πράξεις των προηγούμενων παραγράφων τιμωρείται με κάθειρξη έως δέκα έτη και χρηματική ποινή.</a:t>
            </a:r>
          </a:p>
          <a:p>
            <a:r>
              <a:rPr lang="el-GR" dirty="0"/>
              <a:t> </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fontScale="90000"/>
          </a:bodyPr>
          <a:lstStyle/>
          <a:p>
            <a:r>
              <a:rPr lang="el-GR" sz="2800" dirty="0"/>
              <a:t>Άρθρο 312  ποινικού Κώδικα- Σωματική βλάβη  αδυνάμων ατόμων</a:t>
            </a:r>
          </a:p>
        </p:txBody>
      </p:sp>
      <p:sp>
        <p:nvSpPr>
          <p:cNvPr id="3" name="2 - Θέση περιεχομένου"/>
          <p:cNvSpPr>
            <a:spLocks noGrp="1"/>
          </p:cNvSpPr>
          <p:nvPr>
            <p:ph idx="1"/>
          </p:nvPr>
        </p:nvSpPr>
        <p:spPr>
          <a:xfrm>
            <a:off x="179512" y="1124744"/>
            <a:ext cx="8867328" cy="5328592"/>
          </a:xfrm>
        </p:spPr>
        <p:txBody>
          <a:bodyPr>
            <a:noAutofit/>
          </a:bodyPr>
          <a:lstStyle/>
          <a:p>
            <a:pPr marL="514350" indent="-514350">
              <a:buNone/>
            </a:pPr>
            <a:r>
              <a:rPr lang="el-GR" sz="1600" b="1" dirty="0"/>
              <a:t>Όποιος προκαλεί σωματική κάκωση ή βλάβη της υγείας σε ανήλικο ή σε πρόσωπο που δεν μπορεί να υπερασπίσει τον εαυτό του, εφόσον τα πρόσωπα αυτά βρίσκονται υπό την επιμέλεια ή την προστασία του δράστη </a:t>
            </a:r>
            <a:r>
              <a:rPr lang="el-GR" sz="1600" dirty="0"/>
              <a:t>βάσει νόμου, δικαστικής απόφασης ή πραγματικής κατάστασης, συνοικούν με τον δράστη ή έχουν μαζί του </a:t>
            </a:r>
            <a:r>
              <a:rPr lang="el-GR" sz="1600" b="1" dirty="0"/>
              <a:t>σχέση εργασίας ή υπηρεσίας</a:t>
            </a:r>
            <a:r>
              <a:rPr lang="el-GR" sz="1600" dirty="0"/>
              <a:t>, τιμωρείται:</a:t>
            </a:r>
          </a:p>
          <a:p>
            <a:pPr marL="514350" indent="-514350">
              <a:buNone/>
            </a:pPr>
            <a:r>
              <a:rPr lang="el-GR" sz="1600" dirty="0"/>
              <a:t>α) για την πράξη του άρθρου 308 παρ. 1 εδάφιο α`, με φυλάκιση τουλάχιστον ενός έτους, </a:t>
            </a:r>
          </a:p>
          <a:p>
            <a:pPr marL="514350" indent="-514350">
              <a:buNone/>
            </a:pPr>
            <a:r>
              <a:rPr lang="el-GR" sz="1600" dirty="0"/>
              <a:t>β) για την πράξη του άρθρου 309, με φυλάκιση τουλάχιστον δύο ετών,</a:t>
            </a:r>
          </a:p>
          <a:p>
            <a:pPr marL="514350" indent="-514350">
              <a:buNone/>
            </a:pPr>
            <a:r>
              <a:rPr lang="el-GR" sz="1600" dirty="0"/>
              <a:t>γ) για την πράξη του άρθρου 310 παρ. 1 </a:t>
            </a:r>
            <a:r>
              <a:rPr lang="el-GR" sz="1600" dirty="0" err="1"/>
              <a:t>εδ</a:t>
            </a:r>
            <a:r>
              <a:rPr lang="el-GR" sz="1600" dirty="0"/>
              <a:t>. α`, με φυλάκιση τουλάχιστον τριών ετών και αν επεδίωκε την πρόκληση βαριάς σωματικής βλάβης, με κάθειρξη και </a:t>
            </a:r>
          </a:p>
          <a:p>
            <a:pPr marL="514350" indent="-514350">
              <a:buNone/>
            </a:pPr>
            <a:r>
              <a:rPr lang="el-GR" sz="1600" dirty="0"/>
              <a:t>δ) για την πράξη του άρθρου </a:t>
            </a:r>
            <a:r>
              <a:rPr lang="el-GR" sz="1600" b="1" dirty="0"/>
              <a:t>311, με κάθειρξη</a:t>
            </a:r>
            <a:r>
              <a:rPr lang="el-GR" sz="1600" dirty="0"/>
              <a:t>.  </a:t>
            </a:r>
          </a:p>
          <a:p>
            <a:pPr marL="514350" indent="-514350">
              <a:buNone/>
            </a:pPr>
            <a:r>
              <a:rPr lang="el-GR" sz="1600" dirty="0"/>
              <a:t>2. Οι ίδιες ποινές επιβάλλονται όταν η πράξη τελείται </a:t>
            </a:r>
            <a:r>
              <a:rPr lang="el-GR" sz="1600" b="1" dirty="0"/>
              <a:t>σε βάρος συζύγου κατά τη διάρκεια του γάμου ή σε βάρος συντρόφου</a:t>
            </a:r>
            <a:r>
              <a:rPr lang="el-GR" sz="1600" dirty="0"/>
              <a:t> κατά τη διάρκεια της συμβίωσης. Η τέλεση της πράξης σε βάρος εγκύου συνιστά επιβαρυντική περίπτωση. </a:t>
            </a:r>
          </a:p>
          <a:p>
            <a:pPr marL="514350" indent="-514350">
              <a:buNone/>
            </a:pPr>
            <a:r>
              <a:rPr lang="el-GR" sz="1600" dirty="0"/>
              <a:t>3. </a:t>
            </a:r>
            <a:r>
              <a:rPr lang="el-GR" sz="1600" b="1" dirty="0"/>
              <a:t>Με την πρόκληση σωματικής βλάβης σε βάρος ανηλίκου κατά την παράγραφο 1 στοιχείο α` εξομοιώνεται και η τέλεση των πράξεων των προηγούμενων παραγράφων ενώπιον ανηλίκου. </a:t>
            </a:r>
            <a:r>
              <a:rPr lang="el-GR" sz="1600" dirty="0"/>
              <a:t> </a:t>
            </a:r>
          </a:p>
          <a:p>
            <a:pPr marL="514350" indent="-514350">
              <a:buNone/>
            </a:pPr>
            <a:r>
              <a:rPr lang="el-GR" sz="1600" dirty="0"/>
              <a:t>4. Με την πρόκληση σωματικής βλάβης κατά την παράγραφο 1 στοιχείο γ` εξομοιώνεται και η </a:t>
            </a:r>
            <a:r>
              <a:rPr lang="el-GR" sz="1600" b="1" dirty="0"/>
              <a:t>μεθοδευμένη πρόκληση έντονου σωματικού πόνου ή σωματικής εξάντλησης επικίνδυνης για την υγεία, ή ψυχικού πόνου ικανού να επιφέρει σοβαρή ψυχική βλάβη</a:t>
            </a:r>
            <a:r>
              <a:rPr lang="el-GR" sz="1600" dirty="0"/>
              <a:t>, ιδίως με την </a:t>
            </a:r>
            <a:r>
              <a:rPr lang="el-GR" sz="1600" b="1" dirty="0"/>
              <a:t>παρατεταμένη απομόνωση </a:t>
            </a:r>
            <a:r>
              <a:rPr lang="el-GR" sz="1600" dirty="0"/>
              <a:t>σε βάρος των προσώπων της πρώτης παραγράφου.  </a:t>
            </a:r>
          </a:p>
          <a:p>
            <a:pPr marL="514350" indent="-514350">
              <a:buNone/>
            </a:pPr>
            <a:r>
              <a:rPr lang="el-GR" sz="1600" dirty="0"/>
              <a:t>Το άρθρο αυτό διαμορφώθηκε έτσι μετά την υπόθεση </a:t>
            </a:r>
            <a:r>
              <a:rPr lang="en-US" sz="1600" dirty="0"/>
              <a:t>bullying </a:t>
            </a:r>
            <a:r>
              <a:rPr lang="el-GR" sz="1600" dirty="0"/>
              <a:t>κατά του </a:t>
            </a:r>
            <a:r>
              <a:rPr lang="el-GR" sz="1600" b="1" dirty="0" err="1"/>
              <a:t>Γιαμουμάκη</a:t>
            </a:r>
            <a:r>
              <a:rPr lang="el-GR" sz="1600" b="1" dirty="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Άρθρο 324  Αρπαγή ανηλίκων</a:t>
            </a:r>
          </a:p>
        </p:txBody>
      </p:sp>
      <p:sp>
        <p:nvSpPr>
          <p:cNvPr id="3" name="2 - Θέση περιεχομένου"/>
          <p:cNvSpPr>
            <a:spLocks noGrp="1"/>
          </p:cNvSpPr>
          <p:nvPr>
            <p:ph idx="1"/>
          </p:nvPr>
        </p:nvSpPr>
        <p:spPr/>
        <p:txBody>
          <a:bodyPr>
            <a:normAutofit fontScale="55000" lnSpcReduction="20000"/>
          </a:bodyPr>
          <a:lstStyle/>
          <a:p>
            <a:pPr>
              <a:buNone/>
            </a:pPr>
            <a:r>
              <a:rPr lang="el-GR" dirty="0"/>
              <a:t>1. Όποιος αφαιρεί ανήλικο από τους γονείς, τους επιτρόπους ή από </a:t>
            </a:r>
            <a:r>
              <a:rPr lang="el-GR" b="1" dirty="0"/>
              <a:t>οποιονδήποτε δικαιούται να μεριμνήσει για το πρόσωπό του </a:t>
            </a:r>
          </a:p>
          <a:p>
            <a:r>
              <a:rPr lang="el-GR" b="1" dirty="0"/>
              <a:t>ή όποιος υποστηρίζει την εκούσια διαφυγή του ανηλίκου</a:t>
            </a:r>
            <a:r>
              <a:rPr lang="el-GR" dirty="0"/>
              <a:t> από την εξουσία των παραπάνω προσώπων τιμωρείται με φυλάκιση. </a:t>
            </a:r>
          </a:p>
          <a:p>
            <a:pPr>
              <a:buNone/>
            </a:pPr>
            <a:r>
              <a:rPr lang="el-GR" dirty="0"/>
              <a:t>Αν ο ανήλικος από τη στέρηση της επιμέλειας διέτρεξε σοβαρό κίνδυνο ζωής ή βαριάς βλάβης της υγείας του, ο δράστης τιμωρείται με φυλάκιση τουλάχιστον ενός έτους.  </a:t>
            </a:r>
          </a:p>
          <a:p>
            <a:pPr>
              <a:buNone/>
            </a:pPr>
            <a:r>
              <a:rPr lang="el-GR" dirty="0"/>
              <a:t>2. Αν ο ανήλικος δεν έχει συμπληρώσει τα δεκατέσσερα έτη, επιβάλλεται κάθειρξη έως δέκα έτη, εκτός εάν η πράξη τελέστηκε από ανιόντα, οπότε εφαρμόζεται η προηγούμενη παράγραφος. </a:t>
            </a:r>
          </a:p>
          <a:p>
            <a:pPr>
              <a:buNone/>
            </a:pPr>
            <a:r>
              <a:rPr lang="el-GR" dirty="0"/>
              <a:t>Σε κάθε περίπτωση, αν ο υπαίτιος τέλεσε την πράξη από κερδοσκοπία ή με σκοπό να μεταχειριστεί τον ανήλικο σε ανήθικες ασχολίες ή να επιτύχει τη μεταβολή της οικογενειακής τάξης του ανηλίκου επιβάλλεται κάθειρξη έως δέκα έτη.  </a:t>
            </a:r>
          </a:p>
          <a:p>
            <a:pPr>
              <a:buNone/>
            </a:pPr>
            <a:r>
              <a:rPr lang="el-GR" dirty="0"/>
              <a:t>3. Αν ο υπαίτιος των πράξεων των προηγουμένων παραγράφων είχε σκοπό να </a:t>
            </a:r>
            <a:r>
              <a:rPr lang="el-GR" b="1" dirty="0"/>
              <a:t>εισπράξει λύτρα ή να εξαναγκάσει άλλον σε πράξη ή παράλειψη, επιβάλλεται κάθειρξη.</a:t>
            </a:r>
            <a:r>
              <a:rPr lang="el-GR" dirty="0"/>
              <a:t> Στην περίπτωση που ο δράστης με τη θέλησή του και προτού εκπληρωθεί οποιοσδήποτε όρος ή αξίωσή του απελευθέρωσε και απέδωσε υγιή και σώο τον ανήλικο επιβάλλεται φυλάκιση.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t>Αρθρο</a:t>
            </a:r>
            <a:r>
              <a:rPr lang="el-GR" dirty="0"/>
              <a:t> 333 - Απειλή</a:t>
            </a:r>
          </a:p>
        </p:txBody>
      </p:sp>
      <p:sp>
        <p:nvSpPr>
          <p:cNvPr id="3" name="2 - Θέση περιεχομένου"/>
          <p:cNvSpPr>
            <a:spLocks noGrp="1"/>
          </p:cNvSpPr>
          <p:nvPr>
            <p:ph idx="1"/>
          </p:nvPr>
        </p:nvSpPr>
        <p:spPr/>
        <p:txBody>
          <a:bodyPr>
            <a:normAutofit fontScale="55000" lnSpcReduction="20000"/>
          </a:bodyPr>
          <a:lstStyle/>
          <a:p>
            <a:r>
              <a:rPr lang="el-GR" dirty="0"/>
              <a:t>1. </a:t>
            </a:r>
            <a:r>
              <a:rPr lang="el-GR" b="1" dirty="0"/>
              <a:t>Όποιος προκαλεί σε άλλον τρόμο ή ανησυχία απειλώντας αυτόν με βία ή άλλη παράνομη πράξη ή παράλειψη</a:t>
            </a:r>
            <a:r>
              <a:rPr lang="el-GR" dirty="0"/>
              <a:t>, τιμωρείται με φυλάκιση έως ένα έτος ή χρηματική ποινή. </a:t>
            </a:r>
          </a:p>
          <a:p>
            <a:r>
              <a:rPr lang="el-GR" dirty="0"/>
              <a:t>Με την ποινή του προηγούμενου εδαφίου τιμωρείται και όποιος, χωρίς απειλή βίας ή άλλης παράνομης πράξης, </a:t>
            </a:r>
            <a:r>
              <a:rPr lang="el-GR" b="1" dirty="0"/>
              <a:t>προκαλεί σε άλλον τρόμο ή ανησυχία με την επίμονη καταδίωξη ή παρακολούθησή του, όπως ιδίως με την επιδίωξη διαρκούς επαφής με τη χρήση τηλεπικοινωνιακού ή ηλεκτρονικού μέσου ή με επανειλημμένες επισκέψεις </a:t>
            </a:r>
            <a:r>
              <a:rPr lang="el-GR" dirty="0"/>
              <a:t>στο οικογενειακό, κοινωνικό ή εργασιακό περιβάλλον αυτού, παρά την εκφρασμένη αντίθετη βούλησή του.</a:t>
            </a:r>
          </a:p>
          <a:p>
            <a:r>
              <a:rPr lang="el-GR" dirty="0"/>
              <a:t>2. Επιβάλλεται φυλάκιση έως τρία έτη ή χρηματική </a:t>
            </a:r>
            <a:r>
              <a:rPr lang="el-GR" b="1" dirty="0"/>
              <a:t>ποινή αν η πράξη τελείται σε βάρος ανηλίκου ή προσώπου που δεν μπορεί να υπερασπίσει τον εαυτό του, εφόσον τα πρόσωπα αυτά βρίσκονται υπό την επιμέλεια ή την προστασία του δράστη βάσει νόμου</a:t>
            </a:r>
            <a:r>
              <a:rPr lang="el-GR" dirty="0"/>
              <a:t>, δικαστικής απόφασης ή πραγματικής κατάστασης, συνοικούν με αυτόν ή έχουν με αυτόν σχέση εργασίας ή υπηρεσίας. Η ίδια ποινή επιβάλλεται όταν η πράξη τελείται σε βάρος συζύγου κατά τη διάρκεια του γάμου ή σε βάρος συντρόφου κατά τη διάρκεια της συμβίωσης.</a:t>
            </a:r>
          </a:p>
          <a:p>
            <a:r>
              <a:rPr lang="el-GR" dirty="0"/>
              <a:t> 3. Για την ποινική δίωξη της πράξης της παραγράφου 1 απαιτείται έγκληση.</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113 ΚΠΔ - Δικαστήριο ανηλίκων</a:t>
            </a:r>
          </a:p>
        </p:txBody>
      </p:sp>
      <p:sp>
        <p:nvSpPr>
          <p:cNvPr id="3" name="2 - Θέση περιεχομένου"/>
          <p:cNvSpPr>
            <a:spLocks noGrp="1"/>
          </p:cNvSpPr>
          <p:nvPr>
            <p:ph idx="1"/>
          </p:nvPr>
        </p:nvSpPr>
        <p:spPr/>
        <p:txBody>
          <a:bodyPr>
            <a:normAutofit fontScale="55000" lnSpcReduction="20000"/>
          </a:bodyPr>
          <a:lstStyle/>
          <a:p>
            <a:r>
              <a:rPr lang="el-GR" dirty="0"/>
              <a:t>1. Τα δικαστήρια ανηλίκων δικάζουν τις αξιόποινες πράξεις που τελούνται από ανηλίκους και επιβάλλουν τα αναμορφωτικά ή θεραπευτικά μέτρα, που ορίζονται από τον ποινικό κώδικα ή τις ποινές, κατά τις παρακάτω διακρίσεις:  </a:t>
            </a:r>
          </a:p>
          <a:p>
            <a:r>
              <a:rPr lang="el-GR" dirty="0"/>
              <a:t>Α. Το μονομελές δικαστήριο ανηλίκων δικάζει τις πράξεις που τελούνται από ανηλίκους εκτός από εκείνες που δικάζονται από το τριμελές δικαστήριο ανηλίκων.  </a:t>
            </a:r>
          </a:p>
          <a:p>
            <a:r>
              <a:rPr lang="el-GR" dirty="0"/>
              <a:t>«Β. Το τριμελές δικαστήριο ανηλίκων δικάζει τις αξιόποινες πράξεις που τελούνται </a:t>
            </a:r>
            <a:r>
              <a:rPr lang="el-GR" b="1" dirty="0"/>
              <a:t>από ανηλίκους που έχουν συμπληρώσει το δέκατο πέμπτο έτος </a:t>
            </a:r>
            <a:r>
              <a:rPr lang="el-GR" dirty="0"/>
              <a:t>της ηλικίας τους και αναφέρονται στο άρθρο 127 ΠΚ.» (άρθρο 7 παρ. 13  Ν.4637/2019)</a:t>
            </a:r>
          </a:p>
          <a:p>
            <a:r>
              <a:rPr lang="el-GR" dirty="0"/>
              <a:t>Η δίκη διεξάγεται </a:t>
            </a:r>
            <a:r>
              <a:rPr lang="el-GR" b="1" dirty="0"/>
              <a:t>κεκλεισμένων των θυρών </a:t>
            </a:r>
            <a:r>
              <a:rPr lang="el-GR" dirty="0"/>
              <a:t>και παρίστανται εκτός από τους ανηλίκους, τους γονείς τους και τους συνηγόρους υποχρεωτικά οι επιμελητές ανηλίκων, οι οποίοι προηγουμένως έχουν έρθει σε προσωπική επαφή με τον ανήλικο και το οικογενειακό του περιβάλλον και συντάσσουν σχετική έκθεση, η οποία αναγιγνώσκεται από το Δικαστή και τον Εισαγγελέα Ανηλίκων και στην οποία περιλαμβάνεται η πρόταση του επιμελητή ανηλίκων σχετικά με το μέτρο, που θα πρέπει να επιβληθεί στον ανήλικο δράστη.</a:t>
            </a:r>
          </a:p>
          <a:p>
            <a:pPr>
              <a:buNone/>
            </a:pPr>
            <a:r>
              <a:rPr lang="el-GR" dirty="0"/>
              <a:t>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868958"/>
          </a:xfrm>
        </p:spPr>
        <p:txBody>
          <a:bodyPr>
            <a:normAutofit fontScale="90000"/>
          </a:bodyPr>
          <a:lstStyle/>
          <a:p>
            <a:r>
              <a:rPr lang="el-GR" dirty="0"/>
              <a:t>Άρθρο 337</a:t>
            </a:r>
            <a:r>
              <a:rPr lang="en-US" dirty="0"/>
              <a:t>  - </a:t>
            </a:r>
            <a:r>
              <a:rPr lang="el-GR" dirty="0"/>
              <a:t> Προσβολή της γενετήσιας</a:t>
            </a:r>
            <a:r>
              <a:rPr lang="en-US" dirty="0"/>
              <a:t> </a:t>
            </a:r>
            <a:r>
              <a:rPr lang="el-GR" dirty="0"/>
              <a:t> αξιοπρέπειας</a:t>
            </a:r>
            <a:br>
              <a:rPr lang="el-GR" dirty="0"/>
            </a:br>
            <a:endParaRPr lang="el-GR" dirty="0"/>
          </a:p>
        </p:txBody>
      </p:sp>
      <p:sp>
        <p:nvSpPr>
          <p:cNvPr id="3" name="2 - Θέση περιεχομένου"/>
          <p:cNvSpPr>
            <a:spLocks noGrp="1"/>
          </p:cNvSpPr>
          <p:nvPr>
            <p:ph idx="1"/>
          </p:nvPr>
        </p:nvSpPr>
        <p:spPr/>
        <p:txBody>
          <a:bodyPr>
            <a:normAutofit fontScale="55000" lnSpcReduction="20000"/>
          </a:bodyPr>
          <a:lstStyle/>
          <a:p>
            <a:pPr>
              <a:buNone/>
            </a:pPr>
            <a:r>
              <a:rPr lang="el-GR" dirty="0"/>
              <a:t> 1. Όποιος με χειρονομίες γενετήσιου χαρακτήρα, με προτάσεις που αφορούν γενετήσιες πράξεις, με γενετήσιες πράξεις που τελούνται ενώπιον άλλου ή με επίδειξη των γεννητικών του οργάνων, προσβάλλει βάναυσα την τιμή άλλου, τιμωρείται με φυλάκιση έως ένα έτος ή χρηματική ποινή. Για την ποινική δίωξη απαιτείται έγκληση. </a:t>
            </a:r>
          </a:p>
          <a:p>
            <a:pPr>
              <a:buNone/>
            </a:pPr>
            <a:r>
              <a:rPr lang="el-GR" dirty="0"/>
              <a:t>2. Με φυλάκιση έως δύο έτη ή χρηματική ποινή τιμωρείται η πράξη της προηγουμένης παραγράφου, αν ο παθών είναι νεότερος των δώδεκα ετών.</a:t>
            </a:r>
            <a:endParaRPr lang="en-US" dirty="0"/>
          </a:p>
          <a:p>
            <a:pPr>
              <a:buNone/>
            </a:pPr>
            <a:r>
              <a:rPr lang="el-GR" dirty="0"/>
              <a:t>3. Ενήλικος, ο οποίος μέσω διαδικτύου ή άλλων μέσων ή τεχνολογιών πληροφορικής αποκτά επαφή με πρόσωπο που δεν συμπλήρωσε τα δέκα πέντε έτη και με χειρονομίες ή προτάσεις, προσβάλλει την τιμή του ανηλίκου στο πεδίο της γενετήσιας ζωής του, τιμωρείται με φυλάκιση τουλάχιστον δύο ετών. Αν επακολούθησε συνάντηση ο ενήλικος τιμωρείται με φυλάκιση τουλάχιστον τριών ετών.</a:t>
            </a:r>
          </a:p>
          <a:p>
            <a:pPr>
              <a:buNone/>
            </a:pPr>
            <a:r>
              <a:rPr lang="el-GR" dirty="0"/>
              <a:t> 4. Όποιος προβαίνει σε χειρονομίες γενετήσιου χαρακτήρα ή διατυπώνει προτάσεις για τέλεση γενετήσιων πράξεων σε πρόσωπο που εξαρτάται εργασιακά από αυτόν ή εκμεταλλευόμενος την ανάγκη ενός προσώπου να εργαστεί, τιμωρείται με φυλάκιση έως τρία έτη ή χρηματική ποινή. Για την ποινική δίωξη απαιτείται έγκληση.</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t>Άρθρο 338</a:t>
            </a:r>
            <a:r>
              <a:rPr lang="en-US" sz="4000" dirty="0"/>
              <a:t> </a:t>
            </a:r>
            <a:r>
              <a:rPr lang="el-GR" sz="4000" dirty="0"/>
              <a:t> Κατάχρηση ανικάνου προς αντίσταση</a:t>
            </a:r>
            <a:r>
              <a:rPr lang="en-US" sz="4000" dirty="0"/>
              <a:t> </a:t>
            </a:r>
            <a:r>
              <a:rPr lang="el-GR" sz="4000" dirty="0"/>
              <a:t>σε γενετήσια πράξη</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a:t> 1. Όποιος με κατάχρηση της διανοητικής ή σωματικής αναπηρίας άλλου ή της από οποιαδήποτε αιτία ανικανότητάς του να αντισταθεί ενεργεί με αυτόν γενετήσια πράξη τιμωρείται με κάθειρξη έως δέκα έτη.</a:t>
            </a:r>
          </a:p>
          <a:p>
            <a:r>
              <a:rPr lang="el-GR" dirty="0"/>
              <a:t> </a:t>
            </a:r>
          </a:p>
          <a:p>
            <a:r>
              <a:rPr lang="el-GR" dirty="0"/>
              <a:t> 2. Αν η πράξη της προηγούμενης παραγράφου έγινε από δύο ή περισσότερους που ενεργούσαν από κοινού, επιβάλλεται κάθειρξη.</a:t>
            </a:r>
          </a:p>
          <a:p>
            <a:r>
              <a:rPr lang="el-GR" dirty="0"/>
              <a:t>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Γενετήσιες πράξεις με</a:t>
            </a:r>
            <a:br>
              <a:rPr lang="el-GR" dirty="0"/>
            </a:br>
            <a:r>
              <a:rPr lang="el-GR" dirty="0"/>
              <a:t> ανηλίκους ή </a:t>
            </a:r>
            <a:r>
              <a:rPr lang="el-GR" dirty="0" err="1"/>
              <a:t>ενώπιόν</a:t>
            </a:r>
            <a:r>
              <a:rPr lang="el-GR" dirty="0"/>
              <a:t> τους</a:t>
            </a:r>
            <a:br>
              <a:rPr lang="el-GR" dirty="0"/>
            </a:br>
            <a:endParaRPr lang="el-GR" dirty="0"/>
          </a:p>
        </p:txBody>
      </p:sp>
      <p:sp>
        <p:nvSpPr>
          <p:cNvPr id="3" name="2 - Θέση περιεχομένου"/>
          <p:cNvSpPr>
            <a:spLocks noGrp="1"/>
          </p:cNvSpPr>
          <p:nvPr>
            <p:ph idx="1"/>
          </p:nvPr>
        </p:nvSpPr>
        <p:spPr>
          <a:xfrm>
            <a:off x="457200" y="1600200"/>
            <a:ext cx="8229600" cy="4997152"/>
          </a:xfrm>
        </p:spPr>
        <p:txBody>
          <a:bodyPr>
            <a:normAutofit fontScale="55000" lnSpcReduction="20000"/>
          </a:bodyPr>
          <a:lstStyle/>
          <a:p>
            <a:pPr>
              <a:buNone/>
            </a:pPr>
            <a:r>
              <a:rPr lang="el-GR" dirty="0"/>
              <a:t>1. Όποιος ενεργεί γενετήσια πράξη με </a:t>
            </a:r>
            <a:r>
              <a:rPr lang="el-GR" b="1" dirty="0"/>
              <a:t>πρόσωπο νεότερο των δεκαπέντε ετών </a:t>
            </a:r>
            <a:r>
              <a:rPr lang="el-GR" dirty="0"/>
              <a:t>ή το παραπλανά με αποτέλεσμα να ενεργήσει ή να υποστεί τέτοια πράξη τιμωρείται, αν δεν υπάρχει περίπτωση να τιμωρηθεί βαρύτερα με το άρθρο 351Α, ως εξής: </a:t>
            </a:r>
            <a:endParaRPr lang="en-US" dirty="0"/>
          </a:p>
          <a:p>
            <a:r>
              <a:rPr lang="el-GR" dirty="0"/>
              <a:t>α</a:t>
            </a:r>
            <a:r>
              <a:rPr lang="el-GR" b="1" dirty="0"/>
              <a:t>) αν ο παθών δεν συμπλήρωσε τα δώδεκα έτη, με κάθειρξη</a:t>
            </a:r>
            <a:r>
              <a:rPr lang="el-GR" dirty="0"/>
              <a:t>, </a:t>
            </a:r>
            <a:endParaRPr lang="en-US" dirty="0"/>
          </a:p>
          <a:p>
            <a:r>
              <a:rPr lang="el-GR" dirty="0"/>
              <a:t>β) αν ο παθών συμπλήρωσε τα δώδεκα αλλά όχι τα δεκατέσσερα έτη, με κάθειρξη έως δέκα έτη και </a:t>
            </a:r>
            <a:endParaRPr lang="en-US" dirty="0"/>
          </a:p>
          <a:p>
            <a:r>
              <a:rPr lang="el-GR" dirty="0"/>
              <a:t>γ) αν συμπλήρωσε τα δεκατέσσερα έτη, με φυλάκιση τουλάχιστον δύο ετών.</a:t>
            </a:r>
          </a:p>
          <a:p>
            <a:pPr>
              <a:buNone/>
            </a:pPr>
            <a:r>
              <a:rPr lang="el-GR" dirty="0"/>
              <a:t> </a:t>
            </a:r>
          </a:p>
          <a:p>
            <a:pPr>
              <a:buNone/>
            </a:pPr>
            <a:r>
              <a:rPr lang="el-GR" b="1" dirty="0"/>
              <a:t>2. Οι γενετήσιες πράξεις μεταξύ ανηλίκων κάτω των δεκαπέντε ετών δεν τιμωρούνται, εκτός αν η μεταξύ τους διαφορά ηλικίας είναι μεγαλύτερη των τριών ετών, οπότε μπορούν να επιβληθούν μόνο αναμορφωτικά ή θεραπευτικά μέτρα.</a:t>
            </a:r>
          </a:p>
          <a:p>
            <a:pPr>
              <a:buNone/>
            </a:pPr>
            <a:r>
              <a:rPr lang="el-GR" dirty="0"/>
              <a:t> </a:t>
            </a:r>
          </a:p>
          <a:p>
            <a:pPr>
              <a:buNone/>
            </a:pPr>
            <a:r>
              <a:rPr lang="el-GR" b="1" dirty="0"/>
              <a:t>3. Όποιος εξωθεί ή παρασύρει ανήλικο, που δεν συμπλήρωσε τα δεκαπέντε έτη, να παρίσταται σε γενετήσια πράξη μεταξύ άλλων</a:t>
            </a:r>
            <a:r>
              <a:rPr lang="el-GR" dirty="0"/>
              <a:t>, χωρίς να συμμετέχει σε αυτήν, τιμωρείται με φυλάκιση τουλάχιστον δύο ετών και χρηματική ποινή αν ο ανήλικος είναι μικρότερος των δεκατεσσάρων ετών και με φυλάκιση έως τρία έτη ή χρηματική ποινή αν έχει συμπληρώσει το δέκατο τέταρτο έτος της ηλικίας του.</a:t>
            </a:r>
          </a:p>
          <a:p>
            <a:pPr>
              <a:buNone/>
            </a:pPr>
            <a:r>
              <a:rPr lang="el-GR" dirty="0"/>
              <a:t> </a:t>
            </a:r>
          </a:p>
          <a:p>
            <a:pPr>
              <a:buNone/>
            </a:pPr>
            <a:r>
              <a:rPr lang="el-GR" dirty="0"/>
              <a:t> </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 Άρθρο 342</a:t>
            </a:r>
            <a:r>
              <a:rPr lang="en-US" dirty="0"/>
              <a:t> - </a:t>
            </a:r>
            <a:r>
              <a:rPr lang="el-GR" dirty="0"/>
              <a:t>Κατάχρηση ανηλίκων</a:t>
            </a:r>
          </a:p>
        </p:txBody>
      </p:sp>
      <p:sp>
        <p:nvSpPr>
          <p:cNvPr id="3" name="2 - Θέση περιεχομένου"/>
          <p:cNvSpPr>
            <a:spLocks noGrp="1"/>
          </p:cNvSpPr>
          <p:nvPr>
            <p:ph idx="1"/>
          </p:nvPr>
        </p:nvSpPr>
        <p:spPr/>
        <p:txBody>
          <a:bodyPr>
            <a:normAutofit fontScale="70000" lnSpcReduction="20000"/>
          </a:bodyPr>
          <a:lstStyle/>
          <a:p>
            <a:pPr>
              <a:buNone/>
            </a:pPr>
            <a:r>
              <a:rPr lang="el-GR" dirty="0"/>
              <a:t>1. Ο ενήλικος ο οποίος </a:t>
            </a:r>
            <a:r>
              <a:rPr lang="el-GR" b="1" dirty="0"/>
              <a:t>ενεργεί γενετήσιες πράξεις με ανήλικο, τον οποίον του έχουν εμπιστευθεί για να τον επιβλέπει ή να τον φυλάσσει</a:t>
            </a:r>
            <a:r>
              <a:rPr lang="el-GR" dirty="0"/>
              <a:t>, έστω και προσωρινά, τιμωρείται ως εξής:</a:t>
            </a:r>
          </a:p>
          <a:p>
            <a:r>
              <a:rPr lang="el-GR" dirty="0"/>
              <a:t> α) αν ο παθών δεν συμπλήρωσε τα δώδεκα έτη, </a:t>
            </a:r>
            <a:r>
              <a:rPr lang="el-GR" b="1" dirty="0"/>
              <a:t>με κάθειρξη τουλάχιστον δέκα ετών,</a:t>
            </a:r>
          </a:p>
          <a:p>
            <a:r>
              <a:rPr lang="el-GR" dirty="0"/>
              <a:t> β) αν ο παθών συμπλήρωσε τα δώδεκα αλλά όχι τα δεκατέσσερα έτη, με κάθειρξη,</a:t>
            </a:r>
          </a:p>
          <a:p>
            <a:r>
              <a:rPr lang="el-GR" dirty="0"/>
              <a:t> γ) αν ο παθών συμπλήρωσε τα δεκατέσσερα έτη, με κάθειρξη ως δέκα έτη.</a:t>
            </a:r>
          </a:p>
          <a:p>
            <a:pPr>
              <a:buNone/>
            </a:pPr>
            <a:r>
              <a:rPr lang="el-GR" dirty="0"/>
              <a:t>2. Ο ενήλικος ο οποίος </a:t>
            </a:r>
            <a:r>
              <a:rPr lang="el-GR" b="1" dirty="0"/>
              <a:t>απευθύνει χειρονομίες, προτάσεις ή εξιστορεί ή απεικονίζει ή παρουσιάζει πράξεις γενετήσιου χαρακτήρα σε ανήλικο, τον οποίον του έχουν εμπιστευθεί </a:t>
            </a:r>
            <a:r>
              <a:rPr lang="el-GR" dirty="0"/>
              <a:t>για να τον επιβλέπει ή να τον φυλάσσει, έστω και προσωρινά, τιμωρείται με φυλάκιση τουλάχιστον έξι μηνών.</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507288" cy="868958"/>
          </a:xfrm>
        </p:spPr>
        <p:txBody>
          <a:bodyPr>
            <a:normAutofit fontScale="90000"/>
          </a:bodyPr>
          <a:lstStyle/>
          <a:p>
            <a:r>
              <a:rPr lang="el-GR" sz="4000" dirty="0"/>
              <a:t>Άρθρο 343</a:t>
            </a:r>
            <a:r>
              <a:rPr lang="en-US" sz="4000" dirty="0"/>
              <a:t> - </a:t>
            </a:r>
            <a:r>
              <a:rPr lang="el-GR" sz="4000" dirty="0"/>
              <a:t>Κατάχρηση σε γενετήσια πράξη</a:t>
            </a:r>
            <a:br>
              <a:rPr lang="el-GR" dirty="0"/>
            </a:b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a:t>Με φυλάκιση τουλάχιστον δύο ετών και χρηματική ποινή τιμωρούνται: </a:t>
            </a:r>
            <a:endParaRPr lang="en-US" dirty="0"/>
          </a:p>
          <a:p>
            <a:r>
              <a:rPr lang="el-GR" dirty="0"/>
              <a:t>α) όποιος υποχρεώνει άλλον σε επιχείρηση ή ανοχή γενετήσιας πράξης, με κατάχρηση σχέσης </a:t>
            </a:r>
            <a:r>
              <a:rPr lang="el-GR" b="1" dirty="0"/>
              <a:t>εργασιακής εξάρτησης </a:t>
            </a:r>
            <a:r>
              <a:rPr lang="el-GR" dirty="0"/>
              <a:t>οποιασδήποτε φύσης, </a:t>
            </a:r>
            <a:endParaRPr lang="en-US" dirty="0"/>
          </a:p>
          <a:p>
            <a:r>
              <a:rPr lang="el-GR" dirty="0"/>
              <a:t>β) όποιος υποχρεώνει άλλον σε επιχείρηση ή ανοχή γενετήσιας πράξης, εκμεταλλευόμενος την </a:t>
            </a:r>
            <a:r>
              <a:rPr lang="el-GR" b="1" dirty="0"/>
              <a:t>άμεση ανάγκη του να εργασθεί</a:t>
            </a:r>
            <a:r>
              <a:rPr lang="el-GR" dirty="0"/>
              <a:t>, </a:t>
            </a:r>
            <a:endParaRPr lang="en-US" dirty="0"/>
          </a:p>
          <a:p>
            <a:r>
              <a:rPr lang="el-GR" dirty="0"/>
              <a:t>γ) οι διορισμένοι ή οπωσδήποτε εργαζόμενοι σε φυλακές ή άλλα κρατητήρια, σε αστυνομικές υπηρεσίες, </a:t>
            </a:r>
            <a:r>
              <a:rPr lang="el-GR" b="1" dirty="0"/>
              <a:t>σε σχολές, παιδαγωγικά ιδρύματα, νοσοκομεία, κλινικές ή κάθε είδους θεραπευτικά καταστήματα ή σε άλλα ιδρύματα </a:t>
            </a:r>
            <a:r>
              <a:rPr lang="el-GR" dirty="0"/>
              <a:t>προορισμένα να περιθάλπουν πρόσωπα που έχουν ανάγκη από βοήθεια αν, </a:t>
            </a:r>
            <a:endParaRPr lang="en-US" dirty="0"/>
          </a:p>
          <a:p>
            <a:r>
              <a:rPr lang="el-GR" dirty="0"/>
              <a:t>με κατάχρηση της θέσης τους, υποχρεώσουν σε γενετήσια πράξη πρόσωπο που έχει εισαχθεί σε αυτά τα ιδρύματα.</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344</a:t>
            </a:r>
            <a:r>
              <a:rPr lang="en-US" dirty="0"/>
              <a:t> - </a:t>
            </a:r>
            <a:r>
              <a:rPr lang="el-GR" dirty="0"/>
              <a:t> Έγκληση</a:t>
            </a:r>
            <a:br>
              <a:rPr lang="en-US" dirty="0"/>
            </a:b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dirty="0"/>
              <a:t>Στις περιπτώσεις του άρθρου 343 στοιχεία α` και β` για την ποινική δίωξη απαιτείται έγκληση του παθόντος. </a:t>
            </a:r>
            <a:endParaRPr lang="en-US" dirty="0"/>
          </a:p>
          <a:p>
            <a:pPr>
              <a:buNone/>
            </a:pPr>
            <a:r>
              <a:rPr lang="el-GR" dirty="0"/>
              <a:t>Στις περιπτώσεις των άρθρων 336 και 343 στοιχείο γ` </a:t>
            </a:r>
            <a:r>
              <a:rPr lang="el-GR" b="1" dirty="0"/>
              <a:t>η ποινική δίωξη ασκείται αυτεπαγγέλτως</a:t>
            </a:r>
            <a:r>
              <a:rPr lang="el-GR" dirty="0"/>
              <a:t>, αλλά αν ο </a:t>
            </a:r>
            <a:r>
              <a:rPr lang="el-GR" b="1" dirty="0"/>
              <a:t>παθών δηλώσει ότι δεν επιθυμεί την ποινική δίωξη, </a:t>
            </a:r>
            <a:endParaRPr lang="en-US" b="1" dirty="0"/>
          </a:p>
          <a:p>
            <a:pPr>
              <a:buNone/>
            </a:pPr>
            <a:r>
              <a:rPr lang="el-GR" dirty="0"/>
              <a:t>ο εισαγγελέας μπορεί να απόσχει οριστικά από την ποινική δίωξη ή, αν αυτή έχει ασκηθεί, να εισαγάγει την υπόθεση στο αρμόδιο δικαστικό συμβούλιο, το οποίο μπορεί να παύσει οριστικά την ποινική δίωξη.</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40966"/>
          </a:xfrm>
        </p:spPr>
        <p:txBody>
          <a:bodyPr>
            <a:normAutofit fontScale="90000"/>
          </a:bodyPr>
          <a:lstStyle/>
          <a:p>
            <a:r>
              <a:rPr lang="el-GR" dirty="0"/>
              <a:t>Άρθρο 345</a:t>
            </a:r>
            <a:r>
              <a:rPr lang="en-US" dirty="0"/>
              <a:t> - </a:t>
            </a:r>
            <a:r>
              <a:rPr lang="el-GR" dirty="0"/>
              <a:t>Γενετήσια πράξη μεταξύ συγγενών</a:t>
            </a:r>
          </a:p>
        </p:txBody>
      </p:sp>
      <p:sp>
        <p:nvSpPr>
          <p:cNvPr id="3" name="2 - Θέση περιεχομένου"/>
          <p:cNvSpPr>
            <a:spLocks noGrp="1"/>
          </p:cNvSpPr>
          <p:nvPr>
            <p:ph idx="1"/>
          </p:nvPr>
        </p:nvSpPr>
        <p:spPr/>
        <p:txBody>
          <a:bodyPr>
            <a:normAutofit fontScale="77500" lnSpcReduction="20000"/>
          </a:bodyPr>
          <a:lstStyle/>
          <a:p>
            <a:pPr>
              <a:buNone/>
            </a:pPr>
            <a:r>
              <a:rPr lang="el-GR" dirty="0"/>
              <a:t> 1. Η γενετήσια πράξη μεταξύ συγγενών </a:t>
            </a:r>
            <a:r>
              <a:rPr lang="el-GR" b="1" dirty="0"/>
              <a:t>εξ αίματος ή από υιοθεσία, ανιούσας και κατιούσας γραμμής και μεταξύ αμφιθαλών ή ετεροθαλών αδελφών </a:t>
            </a:r>
            <a:r>
              <a:rPr lang="el-GR" dirty="0"/>
              <a:t>τιμωρείται: </a:t>
            </a:r>
            <a:endParaRPr lang="en-US" dirty="0"/>
          </a:p>
          <a:p>
            <a:pPr>
              <a:buNone/>
            </a:pPr>
            <a:r>
              <a:rPr lang="el-GR" dirty="0"/>
              <a:t>α) ως προς τους ανιόντες με φυλάκιση τουλάχιστον τριών ετών, </a:t>
            </a:r>
            <a:endParaRPr lang="en-US" dirty="0"/>
          </a:p>
          <a:p>
            <a:pPr>
              <a:buNone/>
            </a:pPr>
            <a:r>
              <a:rPr lang="el-GR" dirty="0"/>
              <a:t>β) ως προς τους κατιόντες με φυλάκιση έως δύο έτη ή χρηματική ποινή και </a:t>
            </a:r>
            <a:endParaRPr lang="en-US" dirty="0"/>
          </a:p>
          <a:p>
            <a:pPr>
              <a:buNone/>
            </a:pPr>
            <a:r>
              <a:rPr lang="el-GR" dirty="0"/>
              <a:t>γ) μεταξύ αδελφών με φυλάκιση έως δύο έτη ή χρηματική ποινή.</a:t>
            </a:r>
          </a:p>
          <a:p>
            <a:pPr>
              <a:buNone/>
            </a:pPr>
            <a:endParaRPr lang="el-GR" dirty="0"/>
          </a:p>
          <a:p>
            <a:r>
              <a:rPr lang="el-GR" dirty="0"/>
              <a:t> 2. Συγγενείς κατιούσας γραμμής ή αδελφοί μπορούν να απαλλαγούν από κάθε ποινή, αν κατά τον χρόνο της πράξης </a:t>
            </a:r>
            <a:r>
              <a:rPr lang="el-GR" b="1" dirty="0"/>
              <a:t>δεν είχαν συμπληρώσει το δέκατο όγδοο έτος</a:t>
            </a:r>
            <a:r>
              <a:rPr lang="el-GR" dirty="0"/>
              <a:t>.</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348</a:t>
            </a:r>
            <a:r>
              <a:rPr lang="en-US" dirty="0"/>
              <a:t> - </a:t>
            </a:r>
            <a:r>
              <a:rPr lang="el-GR" dirty="0"/>
              <a:t>Διευκόλυνση προσβολών</a:t>
            </a:r>
            <a:r>
              <a:rPr lang="en-US" dirty="0"/>
              <a:t> </a:t>
            </a:r>
            <a:r>
              <a:rPr lang="el-GR" dirty="0"/>
              <a:t>της ανηλικότητας</a:t>
            </a:r>
            <a:endParaRPr lang="el-GR" b="1" dirty="0"/>
          </a:p>
        </p:txBody>
      </p:sp>
      <p:sp>
        <p:nvSpPr>
          <p:cNvPr id="3" name="2 - Θέση περιεχομένου"/>
          <p:cNvSpPr>
            <a:spLocks noGrp="1"/>
          </p:cNvSpPr>
          <p:nvPr>
            <p:ph idx="1"/>
          </p:nvPr>
        </p:nvSpPr>
        <p:spPr/>
        <p:txBody>
          <a:bodyPr>
            <a:normAutofit fontScale="70000" lnSpcReduction="20000"/>
          </a:bodyPr>
          <a:lstStyle/>
          <a:p>
            <a:pPr marL="514350" indent="-514350">
              <a:buAutoNum type="arabicPeriod"/>
            </a:pPr>
            <a:r>
              <a:rPr lang="el-GR" dirty="0"/>
              <a:t>Όποιος κατ` επάγγελμα ή από κερδοσκοπία επιχειρεί να διευκολύνει, έστω και συγκαλυμμένα, με τη δημοσίευση αγγελίας ή εικόνας ή αριθμού τηλεφωνικής σύνδεσης ή με τη μετάδοση ηλεκτρονικών μηνυμάτων ή με οποιονδήποτε άλλο τρόπο τη γενετήσια πράξη με ανήλικο τιμωρείται με φυλάκιση τουλάχιστον τριών ετών και χρηματική ποινή.</a:t>
            </a:r>
          </a:p>
          <a:p>
            <a:pPr marL="514350" indent="-514350">
              <a:buAutoNum type="arabicPeriod"/>
            </a:pPr>
            <a:r>
              <a:rPr lang="el-GR" dirty="0"/>
              <a:t>Όποιος οργανώνει, χρηματοδοτεί, κατευθύνει, εποπτεύει, διαφημίζει ή μεσολαβεί με οποιονδήποτε τρόπο ή μέσο σε διενέργεια ταξιδιών με σκοπό από τους μετέχοντες σε αυτά την τέλεση γενετήσιων πράξεων σε βάρος ανηλίκου, τιμωρείται με κάθειρξη έως δέκα έτη. Όποιος με τον παραπάνω σκοπό μετέχει σε ταξίδια του προηγούμενου εδαφίου τιμωρείται με φυλάκιση τουλάχιστον ενός έτους, ανεξάρτητα από την ευθύνη του για την τέλεση άλλων αξιόποινων πράξεων.</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348</a:t>
            </a:r>
            <a:r>
              <a:rPr lang="el-GR" baseline="30000" dirty="0"/>
              <a:t>Α</a:t>
            </a:r>
            <a:r>
              <a:rPr lang="en-US" dirty="0"/>
              <a:t> - </a:t>
            </a:r>
            <a:r>
              <a:rPr lang="el-GR" dirty="0"/>
              <a:t> Πορνογραφία ανηλίκων</a:t>
            </a:r>
          </a:p>
        </p:txBody>
      </p:sp>
      <p:sp>
        <p:nvSpPr>
          <p:cNvPr id="3" name="2 - Θέση περιεχομένου"/>
          <p:cNvSpPr>
            <a:spLocks noGrp="1"/>
          </p:cNvSpPr>
          <p:nvPr>
            <p:ph idx="1"/>
          </p:nvPr>
        </p:nvSpPr>
        <p:spPr/>
        <p:txBody>
          <a:bodyPr>
            <a:normAutofit fontScale="32500" lnSpcReduction="20000"/>
          </a:bodyPr>
          <a:lstStyle/>
          <a:p>
            <a:pPr>
              <a:buNone/>
            </a:pPr>
            <a:r>
              <a:rPr lang="el-GR" dirty="0"/>
              <a:t> </a:t>
            </a:r>
            <a:r>
              <a:rPr lang="el-GR" sz="5500" dirty="0"/>
              <a:t>1. Όποιος με πρόθεση παράγει, διανέμει, δημοσιεύει, επιδεικνύει, εισάγει στην Επικράτεια ή εξάγει από αυτήν, μεταφέρει, προσφέρει, πωλεί ή με άλλον τρόπο διαθέτει, αγοράζει, προμηθεύεται, αποκτά ή κατέχει υλικό παιδικής πορνογραφίας ή διαδίδει ή μεταδίδει πληροφορίες σχετικά με την τέλεση των παραπάνω πράξεων, τιμωρείται με φυλάκιση τουλάχιστον ενός έτους και χρηματική ποινή.</a:t>
            </a:r>
          </a:p>
          <a:p>
            <a:pPr>
              <a:buNone/>
            </a:pPr>
            <a:r>
              <a:rPr lang="el-GR" sz="5500" dirty="0"/>
              <a:t>2. Όποιος με πρόθεση παράγει, προσφέρει, πωλεί ή με οποιονδήποτε τρόπο διαθέτει, διανέμει, διαβιβάζει, αγοράζει, προμηθεύεται ή κατέχει υλικό παιδικής πορνογραφίας ή διαδίδει πληροφορίες σχετικά με την τέλεση των παραπάνω πράξεων, μέσω πληροφοριακών συστημάτων, τιμωρείται με φυλάκιση τουλάχιστον δύο ετών και χρηματική ποινή.</a:t>
            </a:r>
          </a:p>
          <a:p>
            <a:pPr>
              <a:buNone/>
            </a:pPr>
            <a:r>
              <a:rPr lang="el-GR" sz="5500" dirty="0"/>
              <a:t>3. Υλικό παιδικής πορνογραφίας, κατά την έννοια των προηγούμενων παραγράφων συνιστά η αναπαράσταση ή η πραγματική ή η εικονική αποτύπωση σε ηλεκτρονικό ή άλλο υλικό φορέα των γεννητικών οργάνων ή του σώματος εν γένει του ανηλίκου, κατά τρόπο που προδήλως προκαλεί γενετήσια διέγερση, καθώς και της πραγματικής ή εικονικής γενετήσιας πράξης που διενεργείται από ή με ανήλικο.</a:t>
            </a:r>
          </a:p>
          <a:p>
            <a:pPr>
              <a:buNone/>
            </a:pPr>
            <a:endParaRPr lang="el-GR" sz="5500" dirty="0"/>
          </a:p>
          <a:p>
            <a:endParaRPr lang="el-GR" sz="55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Επιβαρυντικές περιπτώσεις - κάθειρξη</a:t>
            </a:r>
          </a:p>
        </p:txBody>
      </p:sp>
      <p:sp>
        <p:nvSpPr>
          <p:cNvPr id="3" name="2 - Θέση περιεχομένου"/>
          <p:cNvSpPr>
            <a:spLocks noGrp="1"/>
          </p:cNvSpPr>
          <p:nvPr>
            <p:ph idx="1"/>
          </p:nvPr>
        </p:nvSpPr>
        <p:spPr>
          <a:xfrm>
            <a:off x="457200" y="1124744"/>
            <a:ext cx="8229600" cy="5472608"/>
          </a:xfrm>
        </p:spPr>
        <p:txBody>
          <a:bodyPr>
            <a:normAutofit fontScale="55000" lnSpcReduction="20000"/>
          </a:bodyPr>
          <a:lstStyle/>
          <a:p>
            <a:pPr>
              <a:buNone/>
            </a:pPr>
            <a:r>
              <a:rPr lang="el-GR" dirty="0"/>
              <a:t>4. Οι πράξεις των παραγράφων 1 και 2 τιμωρούνται με κάθειρξη έως δέκα έτη και χρηματική ποινή:</a:t>
            </a:r>
          </a:p>
          <a:p>
            <a:r>
              <a:rPr lang="el-GR" dirty="0"/>
              <a:t>α. αν τελέσθηκαν κατ` επάγγελμα,</a:t>
            </a:r>
          </a:p>
          <a:p>
            <a:r>
              <a:rPr lang="el-GR" dirty="0"/>
              <a:t>β. αν η παραγωγή του υλικού της παιδικής πορνογραφίας συνδέεται με </a:t>
            </a:r>
            <a:r>
              <a:rPr lang="el-GR" b="1" dirty="0"/>
              <a:t>την εκμετάλλευση της ανάγκης, της ψυχικής ή της διανοητικής ασθένειας ή της σωματικής δυσλειτουργίας, λόγω οργανικής νόσου </a:t>
            </a:r>
            <a:r>
              <a:rPr lang="el-GR" dirty="0"/>
              <a:t>ανηλίκου ή με την άσκηση ή απειλή χρήσης βίας ανηλίκου ή με τη χρησιμοποίηση ανηλίκου που δεν έχει συμπληρώσει το δέκατο πέμπτο έτος ή αν η παραγωγή του υλικού της παιδικής πορνογραφίας εξέθεσε τη ζωή του ανηλίκου σε σοβαρό κίνδυνο και</a:t>
            </a:r>
          </a:p>
          <a:p>
            <a:r>
              <a:rPr lang="el-GR" dirty="0"/>
              <a:t>γ. αν δράστης της παραγωγής του υλικού παιδικής πορνογραφίας είναι πρόσωπο </a:t>
            </a:r>
            <a:r>
              <a:rPr lang="el-GR" b="1" dirty="0"/>
              <a:t>στο οποίο έχουν εμπιστευθεί ανήλικο για να τον επιβλέπει ή να τον φυλάσσει, έστω και προσωρινά.</a:t>
            </a:r>
          </a:p>
          <a:p>
            <a:pPr>
              <a:buNone/>
            </a:pPr>
            <a:r>
              <a:rPr lang="el-GR" dirty="0"/>
              <a:t>5. Αν η παραγωγή του υλικού της παιδικής πορνογραφίας συνδέεται με τη χρησιμοποίηση ανηλίκου που δεν έχει συμπληρώσει το δωδέκατο έτος της ηλικίας του, επιβάλλεται κάθειρξη τουλάχιστον δέκα ετών και χρηματική ποινή. Η ίδια ποινή επιβάλλεται αν η πράξη των περιπτώσεων β` και γ` της προηγούμενης παραγράφου είχε ως αποτέλεσμα τη βαριά σωματική βλάβη του παθόντος, αν δε αυτή είχε ως αποτέλεσμα το θάνατο, επιβάλλεται κάθειρξη ισόβια ή πρόσκαιρη τουλάχιστον δέκα ετών και χρηματική ποινή. </a:t>
            </a:r>
          </a:p>
          <a:p>
            <a:pPr>
              <a:buNone/>
            </a:pPr>
            <a:r>
              <a:rPr lang="el-GR" dirty="0"/>
              <a:t>6. Όποιος εν γνώσει αποκτά πρόσβαση σε υλικό παιδικής πορνογραφίας μέσω πληροφοριακών συστημάτων, τιμωρείται με φυλάκιση έως τρία έτη ή χρηματική ποινή.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Περίπτωση 1: Κακή άσκηση γονικής μέριμνας και επιμέλειας </a:t>
            </a:r>
          </a:p>
        </p:txBody>
      </p:sp>
      <p:sp>
        <p:nvSpPr>
          <p:cNvPr id="3" name="2 - Θέση περιεχομένου"/>
          <p:cNvSpPr>
            <a:spLocks noGrp="1"/>
          </p:cNvSpPr>
          <p:nvPr>
            <p:ph idx="1"/>
          </p:nvPr>
        </p:nvSpPr>
        <p:spPr/>
        <p:txBody>
          <a:bodyPr>
            <a:normAutofit fontScale="62500" lnSpcReduction="20000"/>
          </a:bodyPr>
          <a:lstStyle/>
          <a:p>
            <a:pPr>
              <a:buNone/>
            </a:pPr>
            <a:r>
              <a:rPr lang="el-GR" dirty="0"/>
              <a:t>Πρόκειται για περιπτώσεις παιδιών κακοποιημένων, εγκαταλειμμένων, βρεφών τοξικομανών γονέων. </a:t>
            </a:r>
          </a:p>
          <a:p>
            <a:r>
              <a:rPr lang="el-GR" dirty="0"/>
              <a:t>Οι περιπτώσεις αυτές γίνονται γνωστές στην Εισαγγελία κατόπιν </a:t>
            </a:r>
            <a:r>
              <a:rPr lang="el-GR" b="1" dirty="0"/>
              <a:t>καταγγελιών φορέων </a:t>
            </a:r>
            <a:r>
              <a:rPr lang="el-GR" dirty="0"/>
              <a:t>ή αναφορικά με τις γεννήσεις βρεφών τοξικομανών γονέων κατόπιν αποστολής ενημερωτικών σημειωμάτων από </a:t>
            </a:r>
            <a:r>
              <a:rPr lang="el-GR" b="1" dirty="0"/>
              <a:t>κοινωνικούς λειτουργούς των νοσοκομείων, </a:t>
            </a:r>
          </a:p>
          <a:p>
            <a:r>
              <a:rPr lang="el-GR" dirty="0"/>
              <a:t>οπότε διατάσσεται αμέσως κοινωνική έρευνα, ώστε να αποφασιστεί </a:t>
            </a:r>
            <a:r>
              <a:rPr lang="el-GR" b="1" dirty="0"/>
              <a:t>η άμεση απομάκρυνση του παιδιού από το περιβάλλον και η αφαίρεση της γονικής μέριμνας </a:t>
            </a:r>
            <a:r>
              <a:rPr lang="el-GR" dirty="0"/>
              <a:t>ή της επιμέλειας με έκδοση διάταξης του άρθρου 1532 του ΑΚ. </a:t>
            </a:r>
          </a:p>
          <a:p>
            <a:r>
              <a:rPr lang="el-GR" dirty="0"/>
              <a:t>Στις περιπτώσεις αυτές ερευνούμε το ενδεχόμενο ύπαρξης </a:t>
            </a:r>
            <a:r>
              <a:rPr lang="el-GR" b="1" dirty="0"/>
              <a:t>υποστηρικτικού ευρύτερου οικογενειακού περιβάλλοντος, παππούδες, θείοι, στους οποίους αναθέτουμε την επιμέλεια </a:t>
            </a:r>
            <a:r>
              <a:rPr lang="el-GR" dirty="0"/>
              <a:t>ή και τη γονική μέριμνα ενίοτε των ανηλίκων, άλλως τις αναθέτουμε στα ιδρύματα, που υπάρχουν για τον σκοπό αυτό ανάλογα με την ηλικία των ανηλίκων και τα ιδιαίτερα χαρακτηριστικά της κάθε περίπτωσης.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348Β Προσέλκυση παιδιών για γενετήσιους λόγους</a:t>
            </a:r>
          </a:p>
        </p:txBody>
      </p:sp>
      <p:sp>
        <p:nvSpPr>
          <p:cNvPr id="3" name="2 - Θέση περιεχομένου"/>
          <p:cNvSpPr>
            <a:spLocks noGrp="1"/>
          </p:cNvSpPr>
          <p:nvPr>
            <p:ph idx="1"/>
          </p:nvPr>
        </p:nvSpPr>
        <p:spPr/>
        <p:txBody>
          <a:bodyPr>
            <a:normAutofit fontScale="62500" lnSpcReduction="20000"/>
          </a:bodyPr>
          <a:lstStyle/>
          <a:p>
            <a:r>
              <a:rPr lang="el-GR" dirty="0"/>
              <a:t>Όποιος με πρόθεση, μέσω πληροφοριακών συστημάτων, </a:t>
            </a:r>
          </a:p>
          <a:p>
            <a:r>
              <a:rPr lang="el-GR" dirty="0"/>
              <a:t>προτείνει σε ανήλικο που </a:t>
            </a:r>
            <a:r>
              <a:rPr lang="el-GR" b="1" dirty="0"/>
              <a:t>δεν συμπλήρωσε τα δεκαπέντε έτη, να συναντήσει τον ίδιο ή τρίτο, </a:t>
            </a:r>
            <a:r>
              <a:rPr lang="el-GR" dirty="0"/>
              <a:t>με σκοπό τη διάπραξη σε βάρος του ανηλίκου των αδικημάτων των άρθρων 339 παρ. 1 και 2 ή 348Α, </a:t>
            </a:r>
          </a:p>
          <a:p>
            <a:r>
              <a:rPr lang="el-GR" dirty="0"/>
              <a:t>όταν η πρόταση αυτή ακολουθείται από περαιτέρω πράξεις που οδηγούν σε μία τέτοια συνάντηση, </a:t>
            </a:r>
          </a:p>
          <a:p>
            <a:r>
              <a:rPr lang="el-GR" dirty="0"/>
              <a:t>τιμωρείται με φυλάκιση τουλάχιστον δύο ετών και χρηματική ποινή.</a:t>
            </a:r>
            <a:endParaRPr lang="en-US" dirty="0"/>
          </a:p>
          <a:p>
            <a:endParaRPr lang="en-US" dirty="0"/>
          </a:p>
          <a:p>
            <a:r>
              <a:rPr lang="el-GR" dirty="0"/>
              <a:t>Άρθρο 348Δ</a:t>
            </a:r>
            <a:r>
              <a:rPr lang="en-US" dirty="0"/>
              <a:t> </a:t>
            </a:r>
            <a:r>
              <a:rPr lang="el-GR" dirty="0"/>
              <a:t>Γενική διάταξη</a:t>
            </a:r>
          </a:p>
          <a:p>
            <a:r>
              <a:rPr lang="el-GR" dirty="0"/>
              <a:t>  Οι διατάξεις των άρθρων 339, 342, 348, 348Α, 348Β, 348Γ, 349 και 351Α εφαρμόζονται και για πράξεις που τέλεσε ημεδαπός στην αλλοδαπή, ανεξάρτητα αν ήταν αξιόποινες και κατά τους νόμους της χώρας που τελέστηκαν. </a:t>
            </a:r>
          </a:p>
          <a:p>
            <a:endParaRPr lang="el-GR" dirty="0"/>
          </a:p>
          <a:p>
            <a:pPr>
              <a:buNone/>
            </a:pPr>
            <a:r>
              <a:rPr lang="el-GR" dirty="0"/>
              <a:t> </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348Γ   Πορνογραφικές παραστάσεις ανηλίκων</a:t>
            </a:r>
          </a:p>
        </p:txBody>
      </p:sp>
      <p:sp>
        <p:nvSpPr>
          <p:cNvPr id="3" name="2 - Θέση περιεχομένου"/>
          <p:cNvSpPr>
            <a:spLocks noGrp="1"/>
          </p:cNvSpPr>
          <p:nvPr>
            <p:ph idx="1"/>
          </p:nvPr>
        </p:nvSpPr>
        <p:spPr/>
        <p:txBody>
          <a:bodyPr>
            <a:normAutofit fontScale="47500" lnSpcReduction="20000"/>
          </a:bodyPr>
          <a:lstStyle/>
          <a:p>
            <a:pPr>
              <a:buNone/>
            </a:pPr>
            <a:r>
              <a:rPr lang="el-GR" dirty="0"/>
              <a:t> 1. Όποιος εξωθεί ή παρασύρει ανήλικο προκειμένου να συμμετάσχει σε πορνογραφικές παραστάσεις ή διοργανώνει αυτές, τιμωρείται ως εξής:</a:t>
            </a:r>
          </a:p>
          <a:p>
            <a:pPr>
              <a:buNone/>
            </a:pPr>
            <a:r>
              <a:rPr lang="el-GR" dirty="0"/>
              <a:t>α) αν ο παθών δεν συμπλήρωσε τα δώδεκα έτη, με κάθειρξη, </a:t>
            </a:r>
            <a:endParaRPr lang="en-US" dirty="0"/>
          </a:p>
          <a:p>
            <a:pPr>
              <a:buNone/>
            </a:pPr>
            <a:r>
              <a:rPr lang="el-GR" dirty="0"/>
              <a:t>β) αν ο παθών συμπλήρωσε τα δώδεκα αλλά όχι τα δεκατέσσερα έτη, με κάθειρξη έως δέκα έτη,</a:t>
            </a:r>
            <a:endParaRPr lang="en-US" dirty="0"/>
          </a:p>
          <a:p>
            <a:pPr>
              <a:buNone/>
            </a:pPr>
            <a:r>
              <a:rPr lang="el-GR" dirty="0"/>
              <a:t>γ) αν ο παθών συμπλήρωσε τα δεκατέσσερα έτη, με φυλάκιση τουλάχιστον δύο ετών. Όποιος εν γνώσει, έχοντας καταβάλει σχετικό αντίτιμο, παρακολουθεί πορνογραφική παράσταση στην οποία συμμετέχουν ανήλικοι τιμωρείται στις περιπτώσεις α` και β` του προηγούμενου εδαφίου με φυλάκιση τουλάχιστον δύο ετών και στην περίπτωση γ` με φυλάκιση τουλάχιστον ενός έτους.</a:t>
            </a:r>
          </a:p>
          <a:p>
            <a:pPr>
              <a:buNone/>
            </a:pPr>
            <a:r>
              <a:rPr lang="el-GR" dirty="0"/>
              <a:t>2. Εφόσον οι πράξεις της προηγούμενης παραγράφου τελέστηκαν με τη χρήση βίας ή απειλής, προκειμένου να συμμετάσχει ανήλικος σε πορνογραφικές παραστάσεις ή με σκοπό την επιδίωξη οικονομικού οφέλους από αυτές, επιβάλλεται: α) στην περίπτωση α` της προηγούμενης παραγράφου κάθειρξη τουλάχιστον δέκα ετών, β) στην περίπτωση β` κάθειρξη, γ) στην περίπτωση γ` κάθειρξη έως δέκα έτη.</a:t>
            </a:r>
          </a:p>
          <a:p>
            <a:r>
              <a:rPr lang="el-GR" dirty="0"/>
              <a:t> </a:t>
            </a:r>
          </a:p>
          <a:p>
            <a:pPr>
              <a:buNone/>
            </a:pPr>
            <a:r>
              <a:rPr lang="el-GR" dirty="0"/>
              <a:t> 3. Πορνογραφική παράσταση, κατά την έννοια των προηγουμένων παραγράφων, συνιστά η οργανωμένη απευθείας έκθεση, που προορίζεται για θέαση ή ακρόαση, μεταξύ άλλων και με χρήση της τεχνολογίας των πληροφοριών και επικοινωνιών:</a:t>
            </a:r>
          </a:p>
          <a:p>
            <a:r>
              <a:rPr lang="el-GR" dirty="0"/>
              <a:t> α) ανηλίκου που επιδίδεται σε πραγματική ή εικονική πράξη γενετήσιου χαρακτήρα ή</a:t>
            </a:r>
          </a:p>
          <a:p>
            <a:r>
              <a:rPr lang="el-GR" dirty="0"/>
              <a:t> β) των γεννητικών οργάνων ή του σώματος εν γένει του ανηλίκου κατά τρόπο που προδήλως προκαλεί γενετήσια διέγερση.</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349</a:t>
            </a:r>
            <a:r>
              <a:rPr lang="en-US" dirty="0"/>
              <a:t> - </a:t>
            </a:r>
            <a:r>
              <a:rPr lang="el-GR" dirty="0"/>
              <a:t>Μαστροπεία</a:t>
            </a:r>
            <a:br>
              <a:rPr lang="el-GR" dirty="0"/>
            </a:br>
            <a:endParaRPr lang="el-GR" b="1" dirty="0"/>
          </a:p>
        </p:txBody>
      </p:sp>
      <p:sp>
        <p:nvSpPr>
          <p:cNvPr id="3" name="2 - Θέση περιεχομένου"/>
          <p:cNvSpPr>
            <a:spLocks noGrp="1"/>
          </p:cNvSpPr>
          <p:nvPr>
            <p:ph idx="1"/>
          </p:nvPr>
        </p:nvSpPr>
        <p:spPr/>
        <p:txBody>
          <a:bodyPr>
            <a:normAutofit fontScale="55000" lnSpcReduction="20000"/>
          </a:bodyPr>
          <a:lstStyle/>
          <a:p>
            <a:pPr>
              <a:buNone/>
            </a:pPr>
            <a:r>
              <a:rPr lang="el-GR" dirty="0"/>
              <a:t> 1. Όποιος, για να εξυπηρετήσει την ακολασία άλλων, προάγει ή εξωθεί στην πορνεία ανήλικο ή υποθάλπει ή εξαναγκάζει ή διευκολύνει ή συμμετέχει στην πορνεία ανηλίκων, τιμωρείται με κάθειρξη έως δέκα έτη και χρηματική ποινή.</a:t>
            </a:r>
          </a:p>
          <a:p>
            <a:pPr>
              <a:buNone/>
            </a:pPr>
            <a:r>
              <a:rPr lang="el-GR" dirty="0"/>
              <a:t> </a:t>
            </a:r>
          </a:p>
          <a:p>
            <a:pPr>
              <a:buNone/>
            </a:pPr>
            <a:r>
              <a:rPr lang="el-GR" dirty="0"/>
              <a:t> 2. Με κάθειρξη και χρηματική ποινή τιμωρείται ο υπαίτιος αν το έγκλημα τελέστηκε: </a:t>
            </a:r>
            <a:endParaRPr lang="en-US" dirty="0"/>
          </a:p>
          <a:p>
            <a:pPr>
              <a:buNone/>
            </a:pPr>
            <a:r>
              <a:rPr lang="el-GR" dirty="0"/>
              <a:t>α) εναντίον προσώπου νεότερου των δεκαπέντε ετών, </a:t>
            </a:r>
            <a:endParaRPr lang="en-US" dirty="0"/>
          </a:p>
          <a:p>
            <a:pPr>
              <a:buNone/>
            </a:pPr>
            <a:r>
              <a:rPr lang="el-GR" dirty="0"/>
              <a:t>β) με απατηλά μέσα, </a:t>
            </a:r>
            <a:endParaRPr lang="en-US" dirty="0"/>
          </a:p>
          <a:p>
            <a:pPr>
              <a:buNone/>
            </a:pPr>
            <a:r>
              <a:rPr lang="el-GR" dirty="0"/>
              <a:t>γ) από τον ανιόντα συγγενή εξ αίματος ή εξ αγχιστείας ή από θετό γονέα, σύζυγο, επίτροπο ή από άλλον στον οποίο έχουν εμπιστευθεί τον ανήλικο για ανατροφή, διδασκαλία επίβλεψη ή φύλαξη, έστω και προσωρινή, </a:t>
            </a:r>
            <a:endParaRPr lang="en-US" dirty="0"/>
          </a:p>
          <a:p>
            <a:pPr>
              <a:buNone/>
            </a:pPr>
            <a:r>
              <a:rPr lang="el-GR" dirty="0"/>
              <a:t>δ) από υπάλληλο ο οποίος κατά την άσκηση της υπηρεσίας του ή επωφελούμενος από την ιδιότητά του αυτή διαπράττει ή συμμετέχει με οποιονδήποτε τρόπο στην πράξη, </a:t>
            </a:r>
            <a:endParaRPr lang="en-US" dirty="0"/>
          </a:p>
          <a:p>
            <a:pPr>
              <a:buNone/>
            </a:pPr>
            <a:r>
              <a:rPr lang="el-GR" dirty="0"/>
              <a:t>ε) με τη χρήση ηλεκτρονικών μέσων επικοινωνίας, </a:t>
            </a:r>
            <a:endParaRPr lang="en-US" dirty="0"/>
          </a:p>
          <a:p>
            <a:pPr>
              <a:buNone/>
            </a:pPr>
            <a:r>
              <a:rPr lang="el-GR" dirty="0"/>
              <a:t>στ) με προσφορά ή υπόσχεση πληρωμής χρημάτων ή οποιουδήποτε άλλου ανταλλάγματος. </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351</a:t>
            </a:r>
            <a:r>
              <a:rPr lang="el-GR" baseline="30000" dirty="0"/>
              <a:t>Α</a:t>
            </a:r>
            <a:r>
              <a:rPr lang="el-GR" dirty="0"/>
              <a:t>   Γενετήσια πράξη με ανήλικο έναντι αμοιβής</a:t>
            </a:r>
          </a:p>
        </p:txBody>
      </p:sp>
      <p:sp>
        <p:nvSpPr>
          <p:cNvPr id="3" name="2 - Θέση περιεχομένου"/>
          <p:cNvSpPr>
            <a:spLocks noGrp="1"/>
          </p:cNvSpPr>
          <p:nvPr>
            <p:ph idx="1"/>
          </p:nvPr>
        </p:nvSpPr>
        <p:spPr/>
        <p:txBody>
          <a:bodyPr>
            <a:normAutofit fontScale="70000" lnSpcReduction="20000"/>
          </a:bodyPr>
          <a:lstStyle/>
          <a:p>
            <a:pPr>
              <a:buNone/>
            </a:pPr>
            <a:r>
              <a:rPr lang="el-GR" dirty="0"/>
              <a:t> 1. Η γενετήσια πράξη με ανήλικο που </a:t>
            </a:r>
            <a:r>
              <a:rPr lang="el-GR" b="1" dirty="0"/>
              <a:t>τελείται από ενήλικο με αμοιβή ή με άλλα υλικά ανταλλάγματα ή η γενετήσια πράξη </a:t>
            </a:r>
            <a:r>
              <a:rPr lang="el-GR" dirty="0"/>
              <a:t>μεταξύ ανηλίκων που προκαλείται από ενήλικο με τον ίδιο τρόπο και τελείται ενώπιον αυτού ή άλλου ενηλίκου τιμωρείται:</a:t>
            </a:r>
          </a:p>
          <a:p>
            <a:pPr>
              <a:buNone/>
            </a:pPr>
            <a:r>
              <a:rPr lang="el-GR" dirty="0"/>
              <a:t>α) αν ο παθών δεν συμπλήρωσε τα δώδεκα έτη, με κάθειρξη τουλάχιστον δέκα ετών και χρηματική ποινή, </a:t>
            </a:r>
          </a:p>
          <a:p>
            <a:pPr>
              <a:buNone/>
            </a:pPr>
            <a:r>
              <a:rPr lang="el-GR" dirty="0"/>
              <a:t>β) αν ο παθών συμπλήρωσε τα δώδεκα, όχι όμως και τα δεκατέσσερα έτη, με κάθειρξη και χρηματική ποινή και</a:t>
            </a:r>
            <a:endParaRPr lang="en-US" dirty="0"/>
          </a:p>
          <a:p>
            <a:pPr>
              <a:buNone/>
            </a:pPr>
            <a:r>
              <a:rPr lang="el-GR" dirty="0"/>
              <a:t>γ) αν συμπλήρωσε τα δεκατέσσερα έτη, με φυλάκιση τουλάχιστον τριών ετών και χρηματική ποινή.</a:t>
            </a:r>
          </a:p>
          <a:p>
            <a:pPr>
              <a:buNone/>
            </a:pPr>
            <a:r>
              <a:rPr lang="el-GR" dirty="0"/>
              <a:t> </a:t>
            </a:r>
          </a:p>
          <a:p>
            <a:r>
              <a:rPr lang="el-GR" dirty="0"/>
              <a:t> 2. Αν η πράξη της πρώτης παραγράφου είχε ως αποτέλεσμα τον </a:t>
            </a:r>
            <a:r>
              <a:rPr lang="el-GR" b="1" dirty="0"/>
              <a:t>θάνατο του παθόντος επιβάλλεται κάθειρξη ισόβια ή πρόσκαιρη τουλάχιστον δέκα ετών και χρηματική ποινή.</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712968" cy="1143000"/>
          </a:xfrm>
        </p:spPr>
        <p:txBody>
          <a:bodyPr>
            <a:noAutofit/>
          </a:bodyPr>
          <a:lstStyle/>
          <a:p>
            <a:r>
              <a:rPr lang="el-GR" sz="2400" dirty="0"/>
              <a:t>Άρθρο 352</a:t>
            </a:r>
            <a:r>
              <a:rPr lang="el-GR" sz="2400" baseline="30000" dirty="0"/>
              <a:t>Α</a:t>
            </a:r>
            <a:r>
              <a:rPr lang="el-GR" sz="2400" dirty="0"/>
              <a:t>   Ψυχοδιαγνωστική εξέταση και θεραπεία του  δράστη και του θύματος εγκλημάτων κατά  της γενετήσιας ελευθερίας και της οικονομικής  εκμετάλλευσης της γενετήσιας ζωής</a:t>
            </a:r>
            <a:r>
              <a:rPr lang="en-US" sz="2400" dirty="0"/>
              <a:t> </a:t>
            </a:r>
            <a:r>
              <a:rPr lang="el-GR" sz="2400" dirty="0"/>
              <a:t> </a:t>
            </a:r>
          </a:p>
        </p:txBody>
      </p:sp>
      <p:sp>
        <p:nvSpPr>
          <p:cNvPr id="3" name="2 - Θέση περιεχομένου"/>
          <p:cNvSpPr>
            <a:spLocks noGrp="1"/>
          </p:cNvSpPr>
          <p:nvPr>
            <p:ph idx="1"/>
          </p:nvPr>
        </p:nvSpPr>
        <p:spPr>
          <a:xfrm>
            <a:off x="251520" y="1600200"/>
            <a:ext cx="8784976" cy="4997152"/>
          </a:xfrm>
        </p:spPr>
        <p:txBody>
          <a:bodyPr>
            <a:normAutofit fontScale="25000" lnSpcReduction="20000"/>
          </a:bodyPr>
          <a:lstStyle/>
          <a:p>
            <a:pPr>
              <a:buNone/>
            </a:pPr>
            <a:r>
              <a:rPr lang="el-GR" sz="6200" dirty="0"/>
              <a:t> 1. Όταν το θύμα είναι ανήλικο, ο ύποπτος ή κατηγορούμενος για εγκλήματα κατά της γενετήσιας ελευθερίας και εγκλήματα οικονομικής εκμετάλλευσης της γενετήσιας ζωής, υποβάλλεται σε διαγνωστική εξέταση της </a:t>
            </a:r>
            <a:r>
              <a:rPr lang="el-GR" sz="6200" dirty="0" err="1"/>
              <a:t>ψυχογενετήσιας</a:t>
            </a:r>
            <a:r>
              <a:rPr lang="el-GR" sz="6200" dirty="0"/>
              <a:t> κατάστασής του. Η εξέταση αυτή διατάσσεται μόνο εφόσον συναινεί ο καθ` ου αφορά αυτή κατά την προδικασία από τον αρμόδιο εισαγγελέα ή, αν διενεργείται τακτική ανάκριση, από τον αρμόδιο ανακριτή και κατά την κύρια διαδικασία από το δικαστήριο.</a:t>
            </a:r>
          </a:p>
          <a:p>
            <a:pPr>
              <a:buNone/>
            </a:pPr>
            <a:r>
              <a:rPr lang="el-GR" sz="6200" dirty="0"/>
              <a:t> 2. Αν κάποιος καταδικασθεί για έγκλημα που αναφέρεται στην προηγούμενη παράγραφο, το δικαστήριο υπό την προϋπόθεση της παραγράφου 1 μπορεί να διατάξει και την παρακολούθηση προγράμματος </a:t>
            </a:r>
            <a:r>
              <a:rPr lang="el-GR" sz="6200" dirty="0" err="1"/>
              <a:t>ψυχογενετήσιας</a:t>
            </a:r>
            <a:r>
              <a:rPr lang="el-GR" sz="6200" dirty="0"/>
              <a:t> θεραπείας του, η οποία εκτελείται κατά τον χρόνο έκτισης της ποινής ή ανεξάρτητα από αυτήν. Στα προγράμματα αυτά συμμετέχουν και οι διωκόμενοι ή οι υπόδικοι, εφόσον συναινούν, χωρίς η συμμετοχή τους αυτή να επηρεάζει το δικαίωμα της υπεράσπισης και το τεκμήριο της αθωότητας. </a:t>
            </a:r>
          </a:p>
          <a:p>
            <a:pPr>
              <a:buNone/>
            </a:pPr>
            <a:r>
              <a:rPr lang="el-GR" sz="6200" dirty="0"/>
              <a:t> 3. Σε ειδική εξέταση της ψυχικής και σωματικής κατάστασής του υποβάλλεται και το ανήλικο θύμα των πράξεων της παραγράφου 1, προκειμένου να κριθεί αν έχει ανάγκη θεραπείας. Η θεραπεία του ανήλικου θύματος διατάσσεται κατά την προδικασία από τον αρμόδιο εισαγγελέα ή, αν διενεργείται τακτική ανάκριση, από τον αρμόδιο ανακριτή και κατά την κύρια διαδικασία από το δικαστήριο.</a:t>
            </a:r>
          </a:p>
          <a:p>
            <a:pPr>
              <a:buNone/>
            </a:pPr>
            <a:r>
              <a:rPr lang="el-GR" sz="6200" dirty="0"/>
              <a:t> 4. Αν κριθεί αναγκαίο για την προστασία του ανήλικου θύματος, ο εισαγγελέας, ο ανακριτής ή το δικαστήριο διατάσσει την απομάκρυνση του υπαιτίου από το περιβάλλον του θύματος ή την απομάκρυνση του θύματος </a:t>
            </a:r>
            <a:r>
              <a:rPr lang="el-GR" sz="7200" dirty="0"/>
              <a:t>και την προσωρινή διαμονή του σε προστατευμένο περιβάλλον, καθώς και την απαγόρευση της μεταξύ υπαιτίου και θύματος επικοινωνίας.</a:t>
            </a:r>
            <a:r>
              <a:rPr lang="el-GR" dirty="0"/>
              <a:t> </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Άρθρο 352Β  Προστασία της ιδιωτικής ζωής του ανήλικου θύματος</a:t>
            </a:r>
          </a:p>
        </p:txBody>
      </p:sp>
      <p:sp>
        <p:nvSpPr>
          <p:cNvPr id="3" name="2 - Θέση περιεχομένου"/>
          <p:cNvSpPr>
            <a:spLocks noGrp="1"/>
          </p:cNvSpPr>
          <p:nvPr>
            <p:ph idx="1"/>
          </p:nvPr>
        </p:nvSpPr>
        <p:spPr/>
        <p:txBody>
          <a:bodyPr>
            <a:normAutofit fontScale="62500" lnSpcReduction="20000"/>
          </a:bodyPr>
          <a:lstStyle/>
          <a:p>
            <a:pPr>
              <a:buNone/>
            </a:pPr>
            <a:r>
              <a:rPr lang="el-GR" dirty="0"/>
              <a:t> Όποιος, από την καταγγελία πράξης που υπάγεται στα εγκλήματα κατά της γενετήσιας ελευθερίας και οικονομικής εκμετάλλευσης της γενετήσιας ζωής έως την έκδοση αμετάκλητης απόφασης, </a:t>
            </a:r>
            <a:endParaRPr lang="en-US" dirty="0"/>
          </a:p>
          <a:p>
            <a:r>
              <a:rPr lang="el-GR" dirty="0"/>
              <a:t>δημοσιοποιεί με οποιονδήποτε τρόπο περιστατικά που θα μπορούσαν να οδηγήσουν στην αποκάλυψη της ταυτότητας του ανήλικου θύματος, </a:t>
            </a:r>
            <a:endParaRPr lang="en-US" dirty="0"/>
          </a:p>
          <a:p>
            <a:r>
              <a:rPr lang="el-GR" dirty="0"/>
              <a:t>τιμωρείται με φυλάκιση έως δύο έτη.</a:t>
            </a:r>
            <a:endParaRPr lang="en-US" dirty="0"/>
          </a:p>
          <a:p>
            <a:pPr>
              <a:buNone/>
            </a:pPr>
            <a:r>
              <a:rPr lang="el-GR" dirty="0"/>
              <a:t>Άρθρο 353</a:t>
            </a:r>
            <a:r>
              <a:rPr lang="en-US" dirty="0"/>
              <a:t> -  </a:t>
            </a:r>
            <a:r>
              <a:rPr lang="el-GR" dirty="0"/>
              <a:t>Προσβολή γενετήσιας ευπρέπειας</a:t>
            </a:r>
          </a:p>
          <a:p>
            <a:r>
              <a:rPr lang="el-GR" dirty="0"/>
              <a:t>  1. Όποιος εν γνώσει προσβάλλει βάναυσα τη γενετήσια ευπρέπεια άλλου με πράξη γενετήσιου χαρακτήρα που ενεργείται </a:t>
            </a:r>
            <a:r>
              <a:rPr lang="el-GR" dirty="0" err="1"/>
              <a:t>ενώπιόν</a:t>
            </a:r>
            <a:r>
              <a:rPr lang="el-GR" dirty="0"/>
              <a:t> του τιμωρείται με χρηματική ποινή ή παροχή κοινωφελούς εργασίας. Αν η πράξη του προηγούμενου εδαφίου ενεργείται ενώπιον προσώπου νεότερου των δεκαπέντε ετών τιμωρείται με φυλάκιση έως τρία έτη ή χρηματική ποινή.</a:t>
            </a:r>
          </a:p>
          <a:p>
            <a:r>
              <a:rPr lang="el-GR" dirty="0"/>
              <a:t>2. Για την ποινική δίωξη της πράξης της προηγούμενης παραγράφου απαιτείται έγκληση.</a:t>
            </a:r>
          </a:p>
          <a:p>
            <a:endParaRPr lang="el-GR" dirty="0"/>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a:t>Άρθρο 108</a:t>
            </a:r>
            <a:r>
              <a:rPr lang="en-US" sz="2400" b="1" dirty="0"/>
              <a:t> </a:t>
            </a:r>
            <a:r>
              <a:rPr lang="el-GR" sz="2400" b="1" dirty="0"/>
              <a:t>ΚΠΔ - Δικαιώματα ανήλικου θύματος προσβολής προσωπικής και γενετήσιας ελευθερίας.</a:t>
            </a:r>
          </a:p>
        </p:txBody>
      </p:sp>
      <p:sp>
        <p:nvSpPr>
          <p:cNvPr id="3" name="2 - Θέση περιεχομένου"/>
          <p:cNvSpPr>
            <a:spLocks noGrp="1"/>
          </p:cNvSpPr>
          <p:nvPr>
            <p:ph idx="1"/>
          </p:nvPr>
        </p:nvSpPr>
        <p:spPr/>
        <p:txBody>
          <a:bodyPr>
            <a:normAutofit fontScale="85000" lnSpcReduction="10000"/>
          </a:bodyPr>
          <a:lstStyle/>
          <a:p>
            <a:pPr>
              <a:buNone/>
            </a:pPr>
            <a:r>
              <a:rPr lang="el-GR" dirty="0"/>
              <a:t>Ο ανήλικος - θύμα των πράξεων που αναφέρονται στα άρθρα 323Α παρ. 4, 324, 336, 337 παρ.3, 338, 339, 342, 343, 345, 348, 348Α, 348Β, 348Γ, 349, 351 ΠΚ, καθώς και στο άρθρο 29 παρ. 5 και 6 και </a:t>
            </a:r>
            <a:r>
              <a:rPr lang="el-GR" b="1" u="sng" dirty="0"/>
              <a:t>άρθρο 30</a:t>
            </a:r>
            <a:r>
              <a:rPr lang="el-GR" dirty="0"/>
              <a:t> του ν. 4251/2014 έχει τα δικαιώματα που προβλέπονται από τα άρθρα 92 και 100 και αν ακόμη δεν παρίσταται για την υποστήριξη της κατηγορίας. </a:t>
            </a:r>
          </a:p>
          <a:p>
            <a:pPr>
              <a:buNone/>
            </a:pPr>
            <a:r>
              <a:rPr lang="el-GR" dirty="0"/>
              <a:t>Επίσης, έχει το δικαίωμα ενημέρωσης από τον αρμόδιο εισαγγελέα εκτέλεσης ποινών για την προσωρινή ή οριστική απόλυση του υπαιτίου, καθώς και για τις άδειες εξόδου από το κατάστημα κράτησης.</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Διαδικασία σε ποινικά αδικήματα σε βάρος ανηλίκων</a:t>
            </a:r>
          </a:p>
        </p:txBody>
      </p:sp>
      <p:sp>
        <p:nvSpPr>
          <p:cNvPr id="3" name="2 - Θέση περιεχομένου"/>
          <p:cNvSpPr>
            <a:spLocks noGrp="1"/>
          </p:cNvSpPr>
          <p:nvPr>
            <p:ph idx="1"/>
          </p:nvPr>
        </p:nvSpPr>
        <p:spPr/>
        <p:txBody>
          <a:bodyPr>
            <a:normAutofit fontScale="55000" lnSpcReduction="20000"/>
          </a:bodyPr>
          <a:lstStyle/>
          <a:p>
            <a:r>
              <a:rPr lang="el-GR" b="1" dirty="0"/>
              <a:t> (1).</a:t>
            </a:r>
            <a:r>
              <a:rPr lang="el-GR" dirty="0"/>
              <a:t> </a:t>
            </a:r>
            <a:r>
              <a:rPr lang="el-GR" b="1" dirty="0"/>
              <a:t>Σύνταξη χωρίς υπαίτια καθυστέρηση έκθεσης εξέτασης μάρτυρα για τη καταγγελλόμενη πράξη</a:t>
            </a:r>
            <a:r>
              <a:rPr lang="el-GR" dirty="0"/>
              <a:t>. Εξασφάλιση μιας αξιόπιστης κατάθεσης κατά το δυνατόν σαφούς και λεπτομερούς ώστε να περιλαμβάνει πραγματικά περιστατικά που αναλύονται με πληρότητα κατά χρόνο, τόπο, τρόπο και λοιπές περιστάσεις για τη μετέπειτα ορθή αξιολόγηση και υπαγωγή στο ποινικό κώδικα. </a:t>
            </a:r>
          </a:p>
          <a:p>
            <a:r>
              <a:rPr lang="el-GR" u="sng" dirty="0"/>
              <a:t>α) Η λήψη της μαρτυρικής κατάθεσης ιδίως του ανηλίκου θύματος</a:t>
            </a:r>
            <a:r>
              <a:rPr lang="el-GR" dirty="0"/>
              <a:t> πρέπει να γίνεται πάντοτε με γνώμονα το σεβασμό προς το συμφέρον και τα δικαιώματα του ανηλίκου και να στοχεύει στη μείωση των καταθέσεων και της παρουσίας του ενώπιον των Αρχών προκειμένου να αποφεύγεται η δευτερογενής κακοποίηση του θύματος. </a:t>
            </a:r>
            <a:r>
              <a:rPr lang="el-GR" b="1" dirty="0"/>
              <a:t>Από την ενασχόληση με υποθέσεις εγκλημάτων με θύματα ανηλίκους,</a:t>
            </a:r>
            <a:r>
              <a:rPr lang="el-GR" dirty="0"/>
              <a:t> </a:t>
            </a:r>
            <a:r>
              <a:rPr lang="el-GR" b="1" dirty="0"/>
              <a:t>γίνεται αντιληπτό ότι η ορθή και αποτελεσματική αντιμετώπιση αυτών ξεπερνά το γνωστικό αντικείμενο του ποινικού δικαίου</a:t>
            </a:r>
            <a:r>
              <a:rPr lang="el-GR" dirty="0"/>
              <a:t>. Η εξέταση του ανηλίκου θύματος αποτελεί μια εξαιρετικά δυσχερή διαδικασία δεδομένου ότι το θύμα επιλέγει τη σιωπή για την αντιμετώπιση της τραυματικής και επώδυνης εμπειρίας του καθώς καλείται να αποκαλύψει αυτή σε άγνωστα σε εκείνο πρόσωπα. Κρίσιμη λοιπόν είναι η προσέγγιση του ανηλίκου. </a:t>
            </a:r>
          </a:p>
          <a:p>
            <a:r>
              <a:rPr lang="el-GR" dirty="0"/>
              <a:t>Πηγή ΓΕ Ανηλίκων Δ. Σωτηρίου</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ormAutofit/>
          </a:bodyPr>
          <a:lstStyle/>
          <a:p>
            <a:r>
              <a:rPr lang="el-GR" sz="2800" dirty="0"/>
              <a:t> Άρθρο 227. - Ανήλικοι μάρτυρες θύματα προσβολής προσωπικής και γενετήσιας ελευθερίας</a:t>
            </a:r>
          </a:p>
        </p:txBody>
      </p:sp>
      <p:sp>
        <p:nvSpPr>
          <p:cNvPr id="3" name="2 - Θέση περιεχομένου"/>
          <p:cNvSpPr>
            <a:spLocks noGrp="1"/>
          </p:cNvSpPr>
          <p:nvPr>
            <p:ph idx="1"/>
          </p:nvPr>
        </p:nvSpPr>
        <p:spPr>
          <a:xfrm>
            <a:off x="251520" y="1340768"/>
            <a:ext cx="8712968" cy="5328592"/>
          </a:xfrm>
        </p:spPr>
        <p:txBody>
          <a:bodyPr>
            <a:normAutofit fontScale="32500" lnSpcReduction="20000"/>
          </a:bodyPr>
          <a:lstStyle/>
          <a:p>
            <a:pPr>
              <a:buNone/>
            </a:pPr>
            <a:r>
              <a:rPr lang="el-GR" dirty="0"/>
              <a:t>1. </a:t>
            </a:r>
            <a:r>
              <a:rPr lang="el-GR" sz="4500" dirty="0"/>
              <a:t>Κατά την εξέταση ως μάρτυρα του ανήλικου θύματος των πράξεων που αναφέρονται στα άρθρα 323Α παρ. 4, 324, 336, 337 παρ. 3, 338, 339, 342, 343, 345, 348, 348Α, 348Β, 348Γ, 349, «351Α» ΠΚ, καθώς και στα άρθρα 29 παρ. 5 και 6 και 30 του ν. 4251/2014</a:t>
            </a:r>
            <a:r>
              <a:rPr lang="el-GR" sz="4500" b="1" dirty="0"/>
              <a:t>, διορίζεται και παρίσταται, ως πραγματογνώμων, ειδικά εκπαιδευμένος παιδοψυχολόγος ή παιδοψυχίατρος και σε περίπτωση έλλειψής τους, ψυχολόγος ή ψυχίατρος, που υπηρετεί στα Αυτοτελή Γραφεία Προστασίας Ανήλικων Θυμάτων </a:t>
            </a:r>
            <a:r>
              <a:rPr lang="el-GR" sz="4500" dirty="0"/>
              <a:t>ή που περιλαμβάνεται στον πίνακα πραγματογνωμόνων, όπου αυτά δεν λειτουργούν. Η εξέταση ως μάρτυρα του ανήλικου θύματος διενεργείται </a:t>
            </a:r>
            <a:r>
              <a:rPr lang="el-GR" sz="4500" b="1" dirty="0"/>
              <a:t>υποχρεωτικά στα Αυτοτελή Γραφεία Προστασίας Ανήλικων Θυμάτων </a:t>
            </a:r>
            <a:r>
              <a:rPr lang="el-GR" sz="4500" dirty="0"/>
              <a:t>της Εφετειακής Περιφέρειας ή, όπου αυτά δεν λειτουργούν, σε χώρους ειδικά σχεδιασμένους και προσαρμοσμένους για το σκοπό αυτόν, χωρίς υπαίτια καθυστέρηση και με όσο το δυνατόν περιορισμένο αριθμό συνεντεύξεων.</a:t>
            </a:r>
          </a:p>
          <a:p>
            <a:pPr>
              <a:buNone/>
            </a:pPr>
            <a:r>
              <a:rPr lang="el-GR" sz="4500" dirty="0"/>
              <a:t> 2. </a:t>
            </a:r>
            <a:r>
              <a:rPr lang="el-GR" sz="4500" b="1" dirty="0"/>
              <a:t>Ο παιδοψυχολόγος ή ο παιδοψυχίατρος προετοιμάζει τον ανήλικο για την εξέταση</a:t>
            </a:r>
            <a:r>
              <a:rPr lang="el-GR" sz="4500" dirty="0"/>
              <a:t>, συνεργαζόμενος προς τούτο με τους προανακριτικούς υπαλλήλους και με τους δικαστικούς λειτουργούς, καθώς και με τους τυχόν διορισμένους τεχνικούς συμβούλους του κατηγορουμένου, μη εφαρμοζομένου κατά τα λοιπά του άρθρου 207 ως προς το θέμα της προσωπικής επαφής αυτών με τον ανήλικο. Για το σκοπό αυτόν </a:t>
            </a:r>
            <a:r>
              <a:rPr lang="el-GR" sz="4500" b="1" dirty="0"/>
              <a:t>χρησιμοποιεί κατάλληλες διαγνωστικές μεθόδους, αποφαίνεται για την αντιληπτική ικανότητα και την ψυχική κατάσταση του ανηλίκου και διατυπώνει τις διαπιστώσεις του σε γραπτή έκθεση, που αποτελεί αναπόσπαστο στοιχείο της δικογραφίας. </a:t>
            </a:r>
            <a:r>
              <a:rPr lang="el-GR" sz="4500" dirty="0"/>
              <a:t>Η εξέταση του ανηλίκου διενεργείται από τους προανακριτικούς υπαλλήλους και τους δικαστικούς λειτουργούς διά του παρισταμένου παιδοψυχολόγου ή </a:t>
            </a:r>
            <a:r>
              <a:rPr lang="el-GR" sz="4500" dirty="0" err="1"/>
              <a:t>παιδοψυχιάτρου</a:t>
            </a:r>
            <a:r>
              <a:rPr lang="el-GR" sz="4500" dirty="0"/>
              <a:t>. Κατά την εξέταση ο ανήλικος μπορεί να συνοδεύεται από τον νόμιμο εκπρόσωπό του, εκτός αν ο </a:t>
            </a:r>
            <a:r>
              <a:rPr lang="el-GR" sz="4500" b="1" dirty="0"/>
              <a:t>ανακριτής απαγορεύσει την παρουσία του προσώπου </a:t>
            </a:r>
            <a:r>
              <a:rPr lang="el-GR" sz="4500" dirty="0"/>
              <a:t>αυτού με αιτιολογημένη απόφασή του για σπουδαίο λόγο, ιδίως, σε περίπτωση σύγκρουσης συμφερόντων ή ανάμειξης του προσώπου αυτού στην ερευνώμενη πράξη (άρθρο 96 περ.ι΄Ν.4623/2019,ΦΕΚ Α 134/9.8.2019 (επανάληψη ρύθμισης άρθρου δεύτερου παρ.3 </a:t>
            </a:r>
            <a:r>
              <a:rPr lang="el-GR" sz="4500" dirty="0" err="1"/>
              <a:t>περ.ι</a:t>
            </a:r>
            <a:r>
              <a:rPr lang="el-GR" sz="4500" dirty="0"/>
              <a:t>` της από 27.6.2019 ΠΝΠ,  ΦΕΚ Α 106/27.6.2019).</a:t>
            </a:r>
          </a:p>
          <a:p>
            <a:pPr>
              <a:buNone/>
            </a:pPr>
            <a:r>
              <a:rPr lang="el-GR" sz="4500" dirty="0"/>
              <a:t> 3. </a:t>
            </a:r>
            <a:r>
              <a:rPr lang="el-GR" sz="4500" b="1" dirty="0"/>
              <a:t>Οι συνήγοροι των διαδίκων έχουν δικαίωμα να ζητήσουν να υποβληθούν στον ανήλικο από τον ανακρίνοντα ερωτήσεις, τις οποίες έχουν προηγουμένως διατυπώσει εγγράφως</a:t>
            </a:r>
            <a:r>
              <a:rPr lang="el-GR" sz="4500" dirty="0"/>
              <a:t>, εκτός αν κατά την κρίση του παιδοψυχολόγου ή του ψυχιάτρου οι ερωτήσεις αυτές είναι δυνατόν να επηρεάσουν την ψυχική κατάσταση του ανηλίκου. </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Κατάθεση και εξέταση ανηλίκου</a:t>
            </a:r>
          </a:p>
        </p:txBody>
      </p:sp>
      <p:sp>
        <p:nvSpPr>
          <p:cNvPr id="3" name="2 - Θέση περιεχομένου"/>
          <p:cNvSpPr>
            <a:spLocks noGrp="1"/>
          </p:cNvSpPr>
          <p:nvPr>
            <p:ph idx="1"/>
          </p:nvPr>
        </p:nvSpPr>
        <p:spPr/>
        <p:txBody>
          <a:bodyPr>
            <a:normAutofit fontScale="47500" lnSpcReduction="20000"/>
          </a:bodyPr>
          <a:lstStyle/>
          <a:p>
            <a:pPr>
              <a:buNone/>
            </a:pPr>
            <a:r>
              <a:rPr lang="el-GR" dirty="0"/>
              <a:t> 4. Η κατάθεση του ανηλίκου συντάσσεται εγγράφως και καταχωρίζεται και σε </a:t>
            </a:r>
            <a:r>
              <a:rPr lang="el-GR" b="1" dirty="0"/>
              <a:t>ηλεκτρονικό οπτικοακουστικό μέσο. </a:t>
            </a:r>
            <a:r>
              <a:rPr lang="el-GR" dirty="0"/>
              <a:t>Η ηλεκτρονική προβολή της κατάθεσης του ανηλίκου αντικαθιστά τη φυσική παρουσία του στα επόμενα στάδια της διαδικασίας.</a:t>
            </a:r>
          </a:p>
          <a:p>
            <a:pPr>
              <a:buNone/>
            </a:pPr>
            <a:r>
              <a:rPr lang="el-GR" dirty="0"/>
              <a:t> 5. Αν δεν είναι δυνατή η ηλεκτρονική προβολή της κατάθεσης του ανηλίκου, η γραπτή κατάθεσή του αναγιγνώσκεται στο ακροατήριο. Αν ο ανήλικος κατά την ακροαματική διαδικασία έχει συμπληρώσει το δέκατο όγδοο έτος, μπορεί να παρίσταται αυτοπροσώπως, εφόσον κρίνεται απολύτως αναγκαίο.</a:t>
            </a:r>
          </a:p>
          <a:p>
            <a:pPr>
              <a:buNone/>
            </a:pPr>
            <a:r>
              <a:rPr lang="el-GR" dirty="0"/>
              <a:t> 6. Μετά την εισαγωγή της υπόθεσης που αφορά σε πράξεις της παρ. 1 στο ακροατήριο, ο εισαγγελέας ή οι διάδικοι μπορούν να ζητήσουν από τον πρόεδρο του </a:t>
            </a:r>
            <a:r>
              <a:rPr lang="el-GR" b="1" dirty="0"/>
              <a:t>δικαστηρίου την εξέταση του ανηλίκου, αν δεν έχει εξετασθεί στην ανάκριση ή πρέπει να εξετασθεί συμπληρωματικά</a:t>
            </a:r>
            <a:r>
              <a:rPr lang="el-GR" dirty="0"/>
              <a:t>. Αν η αίτηση γίνει δεκτή, η εξέταση του ανηλίκου γίνεται με βάση ερωτήσεις που έχουν τεθεί σαφώς, χωρίς την παρουσία των διαδίκων, στον τόπο όπου αυτός βρίσκεται, από ανακριτικό υπάλληλο που τον διορίζει ο δικαστής που διέταξε την εξέταση. Οι παρ. 1 και 2 του παρόντος άρθρου εφαρμόζονται και στις περιπτώσεις αυτές</a:t>
            </a:r>
            <a:r>
              <a:rPr lang="el-GR" b="1" dirty="0"/>
              <a:t>. Οι ερωτήσεις τίθενται από το δικαστήριο μετά από ακρόαση του εισαγγελέα και των παριστάμενων διαδίκων και υποβάλλονται στον ανήλικο</a:t>
            </a:r>
            <a:r>
              <a:rPr lang="el-GR" dirty="0"/>
              <a:t>, εκτός αν κατά την κρίση του παιδοψυχολόγου ή του ψυχιάτρου είναι δυνατόν να επηρεάσουν την ψυχική κατάσταση του ανηλίκου.</a:t>
            </a:r>
          </a:p>
          <a:p>
            <a:pPr>
              <a:buNone/>
            </a:pPr>
            <a:r>
              <a:rPr lang="el-GR" dirty="0"/>
              <a:t> 7. Η διάταξη του άρθρου 239 παρ. 2 εφαρμόζεται ανάλογα και επί ανηλίκων θυμάτων των αναφερόμενων στην παρ. 1 πράξεων. Στην περίπτωση αυτή η κοινωνική έρευνα μπορεί να διεξαχθεί και από κοινωνικούς λειτουργούς δήμων ή νομαρχιών.</a:t>
            </a:r>
          </a:p>
          <a:p>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Για την αφαίρεση της επιμέλειας</a:t>
            </a:r>
          </a:p>
        </p:txBody>
      </p:sp>
      <p:sp>
        <p:nvSpPr>
          <p:cNvPr id="3" name="2 - Θέση περιεχομένου"/>
          <p:cNvSpPr>
            <a:spLocks noGrp="1"/>
          </p:cNvSpPr>
          <p:nvPr>
            <p:ph idx="1"/>
          </p:nvPr>
        </p:nvSpPr>
        <p:spPr>
          <a:xfrm>
            <a:off x="457200" y="1600200"/>
            <a:ext cx="8229600" cy="4925144"/>
          </a:xfrm>
        </p:spPr>
        <p:txBody>
          <a:bodyPr>
            <a:normAutofit fontScale="55000" lnSpcReduction="20000"/>
          </a:bodyPr>
          <a:lstStyle/>
          <a:p>
            <a:pPr>
              <a:buNone/>
            </a:pPr>
            <a:r>
              <a:rPr lang="el-GR" dirty="0"/>
              <a:t>Συνάντηση στις 18-10-2018 με όλους τους εμπλεκόμενους φορείς της περιφέρειας Κεντρικής Μακεδονίας και συγκεκριμένα με τους κοινωνικούς λειτουργούς όλων των δήμων, τους κοινωνικούς λειτουργούς και τους </a:t>
            </a:r>
            <a:r>
              <a:rPr lang="el-GR" dirty="0" err="1"/>
              <a:t>παιδοψυχιάτρους</a:t>
            </a:r>
            <a:r>
              <a:rPr lang="el-GR" dirty="0"/>
              <a:t> όλων των νοσηλευτικών ιδρυμάτων, τους εκπροσώπους όλων των φορέων παιδικής προστασίας αλλά και των αστυνομικών του Τμήματος Ανηλίκων της Διεύθυνσης Ασφάλειας Θεσσαλονίκης.</a:t>
            </a:r>
          </a:p>
          <a:p>
            <a:pPr>
              <a:buNone/>
            </a:pPr>
            <a:r>
              <a:rPr lang="el-GR" dirty="0"/>
              <a:t>Σκοπός - Δίκτυο συνεργασίας για τη διαδικασία αφαίρεσης της επιμέλειας παραμελημένων και κακοποιημένων ανηλίκων από τους γονείς τους ή τους ασκούντες την επιμέλεια του προσώπου τους (στο εξής «φροντιστές»), με σκοπό να προωθηθεί μία ενιαία και διεπιστημονική προσέγγιση, παρέχοντας κατευθυντήριες γραμμές σε όλους τους επαγγελματίες που εμπλέκονται στην ανωτέρω διαδικασία. </a:t>
            </a:r>
          </a:p>
          <a:p>
            <a:pPr>
              <a:buNone/>
            </a:pPr>
            <a:r>
              <a:rPr lang="el-GR" dirty="0"/>
              <a:t>Μέσο – πρωτόκολλο συνεργασίας </a:t>
            </a:r>
          </a:p>
          <a:p>
            <a:pPr>
              <a:buNone/>
            </a:pPr>
            <a:r>
              <a:rPr lang="el-GR" dirty="0"/>
              <a:t>Βασικοί στόχοι του πρωτοκόλλου συνεργασίας είναι αφενός μεν να ελαχιστοποιηθεί η δευτερογενής </a:t>
            </a:r>
            <a:r>
              <a:rPr lang="el-GR" dirty="0" err="1"/>
              <a:t>θυματοποίηση</a:t>
            </a:r>
            <a:r>
              <a:rPr lang="el-GR" dirty="0"/>
              <a:t> που συχνά είναι συνυφασμένη με τη διαδικασία της απομάκρυνσης ενός ανηλίκου από το περιβάλλον του και της τοποθέτησής του σε φορέα παιδικής προστασίας, αφετέρου δε να θεσπιστεί μια ενιαία διαδικασία, η οποία θα εξασφαλίζει την προστασία και την ευημερία των ανηλίκων. </a:t>
            </a:r>
          </a:p>
          <a:p>
            <a:pPr>
              <a:buNone/>
            </a:pPr>
            <a:r>
              <a:rPr lang="el-GR" dirty="0"/>
              <a:t>Ομιλία Δ. </a:t>
            </a:r>
            <a:r>
              <a:rPr lang="el-GR" dirty="0" err="1"/>
              <a:t>Τσιαρδακλή</a:t>
            </a:r>
            <a:endParaRPr lang="el-GR" dirty="0"/>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Συνεπώς -Εξέταση του παιδιού ως μάρτυρα</a:t>
            </a:r>
          </a:p>
        </p:txBody>
      </p:sp>
      <p:sp>
        <p:nvSpPr>
          <p:cNvPr id="3" name="2 - Θέση περιεχομένου"/>
          <p:cNvSpPr>
            <a:spLocks noGrp="1"/>
          </p:cNvSpPr>
          <p:nvPr>
            <p:ph idx="1"/>
          </p:nvPr>
        </p:nvSpPr>
        <p:spPr>
          <a:xfrm>
            <a:off x="457200" y="1196752"/>
            <a:ext cx="8229600" cy="5472608"/>
          </a:xfrm>
        </p:spPr>
        <p:txBody>
          <a:bodyPr>
            <a:normAutofit fontScale="47500" lnSpcReduction="20000"/>
          </a:bodyPr>
          <a:lstStyle/>
          <a:p>
            <a:r>
              <a:rPr lang="en-US" b="1" dirty="0"/>
              <a:t>O</a:t>
            </a:r>
            <a:r>
              <a:rPr lang="el-GR" b="1" dirty="0"/>
              <a:t> ειδικότερος τρόπος εξέτασης του άρθ. 226 Α ΚΠΔ</a:t>
            </a:r>
            <a:r>
              <a:rPr lang="el-GR" dirty="0"/>
              <a:t> </a:t>
            </a:r>
            <a:r>
              <a:rPr lang="el-GR" b="1" dirty="0"/>
              <a:t>αφορά μόνο την εξέταση ως μάρτυρα του ανηλίκου θύματος </a:t>
            </a:r>
            <a:r>
              <a:rPr lang="el-GR" dirty="0"/>
              <a:t>εγκλημάτων που περιοριστικά αναφέρονται σε αυτό (άρθ. 323 Α παρ. 3 και 4, 338, 339, 342,343,345,346,348,348</a:t>
            </a:r>
            <a:r>
              <a:rPr lang="el-GR" baseline="30000" dirty="0"/>
              <a:t>Α</a:t>
            </a:r>
            <a:r>
              <a:rPr lang="el-GR" dirty="0"/>
              <a:t>,348Β, 348Γ, 349,351,351</a:t>
            </a:r>
            <a:r>
              <a:rPr lang="el-GR" baseline="30000" dirty="0"/>
              <a:t>Α</a:t>
            </a:r>
            <a:r>
              <a:rPr lang="el-GR" dirty="0"/>
              <a:t> του Π.Κ.  καθώς και τα άρθρα 29 παρ. 5 και 6 και 30 του Ν.4251/2014). Επισημαίνεται ότι το άρθρο 226</a:t>
            </a:r>
            <a:r>
              <a:rPr lang="el-GR" baseline="30000" dirty="0"/>
              <a:t>Α</a:t>
            </a:r>
            <a:r>
              <a:rPr lang="el-GR" dirty="0"/>
              <a:t> ΚΠΔ καταλαμβάνει και αξιόποινες πράξεις που δεν εντάσσονται στα εγκλήματα κατά της γενετήσιας ελευθερίας. </a:t>
            </a:r>
          </a:p>
          <a:p>
            <a:r>
              <a:rPr lang="el-GR" b="1" dirty="0"/>
              <a:t>Με τη διάταξη αυτή εισάγεται καινοτόμος τρόπος εξέτασης του ανηλίκου θύματος των ανωτέρω αδικημάτων κατά τη προδικασία</a:t>
            </a:r>
            <a:r>
              <a:rPr lang="el-GR" dirty="0"/>
              <a:t> (και αστυνομική προανάκριση).</a:t>
            </a:r>
          </a:p>
          <a:p>
            <a:r>
              <a:rPr lang="el-GR" dirty="0"/>
              <a:t> Σκοπός της διάταξης είναι να εξασφαλισθεί η αντικειμενική και ανεπηρέαστη από τα συναισθήματα της, κατάθεση των ανηλίκων θυμάτων εξασφαλίζοντας τις ελάχιστες εγγυήσεις για το κατηγορούμενο. </a:t>
            </a:r>
          </a:p>
          <a:p>
            <a:r>
              <a:rPr lang="el-GR" b="1" dirty="0"/>
              <a:t>Η διάταξη αυτή δεν εφαρμόζεται για την εξέταση του ανηλίκου δράστη.</a:t>
            </a:r>
            <a:r>
              <a:rPr lang="el-GR" dirty="0"/>
              <a:t> </a:t>
            </a:r>
          </a:p>
          <a:p>
            <a:r>
              <a:rPr lang="el-GR" b="1" dirty="0"/>
              <a:t>Για την εξέταση διορίζεται ως πραγματογνώμων παιδοψυχολόγος ή παιδοψυχίατρος ή σε περίπτωση έλλειψης του, ψυχολόγος ή ψυχίατρος</a:t>
            </a:r>
            <a:r>
              <a:rPr lang="el-GR" dirty="0"/>
              <a:t>, </a:t>
            </a:r>
            <a:r>
              <a:rPr lang="el-GR" b="1" dirty="0"/>
              <a:t>κατ’ αρχάς από τον πίνακα των πραγματογνωμόνων που καταρτίζεται </a:t>
            </a:r>
            <a:r>
              <a:rPr lang="el-GR" b="1" dirty="0" err="1"/>
              <a:t>κατ΄</a:t>
            </a:r>
            <a:r>
              <a:rPr lang="el-GR" b="1" dirty="0"/>
              <a:t> άρθρο 185 ΚΠΔ</a:t>
            </a:r>
            <a:r>
              <a:rPr lang="el-GR" dirty="0"/>
              <a:t> και μόνο κατ’ εξαίρεση και εφόσον συντρέχουν οι όροι του άρθρου 186 ΚΠΔ μπορεί να διορίζονται εκτός του πίνακα πραγματογνωμόνων. </a:t>
            </a:r>
          </a:p>
          <a:p>
            <a:r>
              <a:rPr lang="el-GR" b="1" dirty="0"/>
              <a:t>Δεν επιτρέπεται ο διορισμός τεχνικού συμβούλου από κανένα διάδικο, επομένως ούτε και από τον κατηγορούμενο</a:t>
            </a:r>
            <a:r>
              <a:rPr lang="el-GR" dirty="0"/>
              <a:t>. </a:t>
            </a:r>
          </a:p>
          <a:p>
            <a:r>
              <a:rPr lang="el-GR" dirty="0"/>
              <a:t>Η εξέταση του ανήλικου θύματος </a:t>
            </a:r>
            <a:r>
              <a:rPr lang="el-GR" b="1" dirty="0"/>
              <a:t>διενεργείται υποχρεωτικά στα Αυτοτελή Γραφεία</a:t>
            </a:r>
            <a:r>
              <a:rPr lang="el-GR" dirty="0"/>
              <a:t> Προστασίας Ανηλίκων Θυμάτων της Εφετειακής Περιφέρειας ή, όπου αυτά δε λειτουργούν, σε χώρους ειδικά σχεδιασμένους και προσαρμοσμένους για το σκοπό αυτόν, </a:t>
            </a:r>
            <a:r>
              <a:rPr lang="el-GR" b="1" dirty="0"/>
              <a:t>χωρίς υπαίτια καθυστέρηση </a:t>
            </a:r>
            <a:r>
              <a:rPr lang="el-GR" b="1" u="sng" dirty="0"/>
              <a:t>και με όσο το δυνατόν περιορισμένο αριθμό συνεντεύξεων</a:t>
            </a:r>
            <a:r>
              <a:rPr lang="el-GR" dirty="0"/>
              <a:t> (226 Α ΚΠΔ και άρθ. 69 παρ. 3 Ν. 4478/2017). </a:t>
            </a:r>
            <a:r>
              <a:rPr lang="el-GR" u="sng" dirty="0"/>
              <a:t>Έτσι αποφεύγεται η αδικαιολόγητη ταλαιπωρία του ανηλίκου και διαμορφώνονται οι προϋποθέσεις για την ελεύθερη και ανεπηρέαστη κατάθεση του ανηλίκου. </a:t>
            </a:r>
            <a:r>
              <a:rPr lang="el-GR" dirty="0"/>
              <a:t>Στόχος της προετοιμασίας του ανηλίκου είναι η δημιουργία ενός κλίματος εμπιστοσύνης προκειμένου να ελαττωθεί η αμηχανία του και να ενημερωθεί για τη σημασία της παρουσίασης της αλήθειας. </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t>Αλλοι</a:t>
            </a:r>
            <a:r>
              <a:rPr lang="el-GR" dirty="0"/>
              <a:t> μάρτυρες</a:t>
            </a:r>
          </a:p>
        </p:txBody>
      </p:sp>
      <p:sp>
        <p:nvSpPr>
          <p:cNvPr id="3" name="2 - Θέση περιεχομένου"/>
          <p:cNvSpPr>
            <a:spLocks noGrp="1"/>
          </p:cNvSpPr>
          <p:nvPr>
            <p:ph idx="1"/>
          </p:nvPr>
        </p:nvSpPr>
        <p:spPr/>
        <p:txBody>
          <a:bodyPr>
            <a:normAutofit fontScale="55000" lnSpcReduction="20000"/>
          </a:bodyPr>
          <a:lstStyle/>
          <a:p>
            <a:r>
              <a:rPr lang="el-GR" b="1" dirty="0"/>
              <a:t>Γ) λαμβάνονται καταθέσεις και από αυτόπτες ή αυτήκοους μάρτυρες,</a:t>
            </a:r>
            <a:r>
              <a:rPr lang="el-GR" dirty="0"/>
              <a:t> που μπορεί να είναι μέλη της οικογένειας του ανηλίκου ή εκπαιδευτικοί ή ιατροί ή άλλοι δημόσιοι υπάλληλοι, ιδίως αν η καταγγελία έγινε από δημόσια υπηρεσία (νοσοκομείο, σχολείο, δήμο κ.α.) ενώ σε κάθε περίπτωση είναι απολύτως αναγκαίο να ελέγχεται η αξιοπιστία του μάρτυρα και η ακρίβεια του περιεχομένου της κατάθεσης του, η αντιληπτική του ικανότητα και τα τυχόν κίνητρα του καθώς δεν είναι λίγες οι φορές που προκλήθηκαν δικαστικές πλάνες από αναληθείς μαρτυρικές καταθέσεις καθώς και από εσφαλμένη ερμηνεία και αξιολόγηση πραγματικών ενδείξεων. </a:t>
            </a:r>
            <a:r>
              <a:rPr lang="el-GR" b="1" dirty="0"/>
              <a:t>Επισημαίνεται μόνο ότι στα εγκλήματα ενδοοικογενειακής βίας σύμφωνα με το αρ. 19 Ν.3500/2006, τα μέλη της οικογένειας εξετάζονται ως μάρτυρες χωρίς όρκο.</a:t>
            </a:r>
            <a:r>
              <a:rPr lang="el-GR" dirty="0"/>
              <a:t> Μάλιστα το αρ. 222 </a:t>
            </a:r>
            <a:r>
              <a:rPr lang="el-GR" dirty="0" err="1"/>
              <a:t>εδ</a:t>
            </a:r>
            <a:r>
              <a:rPr lang="el-GR" dirty="0"/>
              <a:t>. </a:t>
            </a:r>
            <a:r>
              <a:rPr lang="el-GR" dirty="0" err="1"/>
              <a:t>α΄</a:t>
            </a:r>
            <a:r>
              <a:rPr lang="el-GR" dirty="0"/>
              <a:t> ΚΠΔ δίνει την δυνατότητα στο σύζυγο ή την σύζυγο και τους συγγενείς εξ αίματος του κατηγορουμένου έως και τον δεύτερο βαθμό (γονέας, παιδί, αδέλφια) να αρνηθούν την μαρτυρία τους και στην προδικασία και στο ακροατήριο. Αντίθετα όμως όταν ο κατηγορούμενος είναι ανήλικος, η μαρτυρία των συγγενών είναι υποχρεωτική, στην περίπτωση του όμως ο Εισαγγελέας θα πρέπει να ανατρέχει στις διατάξεις του αρ. 45 Α ΚΠΔ για την αποχή από την ποινική δίωξη σύμφωνα με το άρθρο του Ν. 3500/2006.   </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 Ιατροδικαστική εξέταση και αναλύσεις</a:t>
            </a:r>
          </a:p>
        </p:txBody>
      </p:sp>
      <p:sp>
        <p:nvSpPr>
          <p:cNvPr id="3" name="2 - Θέση περιεχομένου"/>
          <p:cNvSpPr>
            <a:spLocks noGrp="1"/>
          </p:cNvSpPr>
          <p:nvPr>
            <p:ph idx="1"/>
          </p:nvPr>
        </p:nvSpPr>
        <p:spPr/>
        <p:txBody>
          <a:bodyPr>
            <a:normAutofit fontScale="55000" lnSpcReduction="20000"/>
          </a:bodyPr>
          <a:lstStyle/>
          <a:p>
            <a:r>
              <a:rPr lang="el-GR" b="1" dirty="0"/>
              <a:t>Παραπομπή θύματος για ιατροδικαστική εξέταση για να διαπιστωθεί το καταγγελλόμενο γεγονός με διαβιβαστικό έγγραφο όπου θα καθορίζονται τα σχετικά ερωτήματα που πρέπει να απαντηθούν</a:t>
            </a:r>
            <a:r>
              <a:rPr lang="el-GR" dirty="0"/>
              <a:t> </a:t>
            </a:r>
            <a:r>
              <a:rPr lang="el-GR" u="sng" dirty="0"/>
              <a:t>(για περιστατικά σωματικής κακοποίησης αν υπάρχουν κακώσεις, το είδος τους, το μέσο που χρησιμοποιήθηκε, ο χρόνος στον οποίο ανάγονται κλπ και αντίστοιχα ερωτήματα αν πρόκειται για περιστατικά σεξουαλικής παραβίασης</a:t>
            </a:r>
            <a:r>
              <a:rPr lang="el-GR" dirty="0"/>
              <a:t>). Σε περίπτωση αδυναμίας άμεσης εξέτασης από ιατροδικαστική υπηρεσία, όπως λόγω αργιών, ενδείκνυται το θύμα να παραπέμπεται σε δημόσιο νοσοκομείο για την άμεση καταγραφή των σχετικών αποδεικτικών στοιχείων όσο και για άμεσο </a:t>
            </a:r>
            <a:r>
              <a:rPr lang="el-GR" dirty="0" err="1"/>
              <a:t>κλινικο</a:t>
            </a:r>
            <a:r>
              <a:rPr lang="el-GR" dirty="0"/>
              <a:t>-εργαστηριακό έλεγχο και πιθανή ιατροφαρμακευτική κάλυψη. Στο άρθρο 183 ΚΠΔ άλλωστε, προβλέπεται η δυνατότητα του ανακριτικού υπαλλήλου για διορισμό πραγματογνώμονα είτε αυτεπάγγελτα είτε με αίτηση κάποιου διαδίκου ή του εισαγγελέα. </a:t>
            </a:r>
          </a:p>
          <a:p>
            <a:r>
              <a:rPr lang="el-GR" b="1" dirty="0"/>
              <a:t>Επίσης απαραίτητη είναι η διενέργεια των αναγκαίων ανακριτικών πράξεων που συντελούν στην αποκάλυψη της αλήθειας, με βάση τα καταγγελλόμενα και το </a:t>
            </a:r>
            <a:r>
              <a:rPr lang="el-GR" b="1" dirty="0" err="1"/>
              <a:t>συλλεγέν</a:t>
            </a:r>
            <a:r>
              <a:rPr lang="el-GR" b="1" dirty="0"/>
              <a:t> αξιοποιήσιμο αποδεικτικό υλικό</a:t>
            </a:r>
            <a:r>
              <a:rPr lang="el-GR" dirty="0"/>
              <a:t> (γενετικό υλικό, αποτυπώματα, </a:t>
            </a:r>
            <a:r>
              <a:rPr lang="el-GR" dirty="0" err="1"/>
              <a:t>βιντεοληπτικό</a:t>
            </a:r>
            <a:r>
              <a:rPr lang="el-GR" dirty="0"/>
              <a:t> υλικό κλπ) όπως η ανάλυση </a:t>
            </a:r>
            <a:r>
              <a:rPr lang="en-US" dirty="0"/>
              <a:t>DNA</a:t>
            </a:r>
            <a:r>
              <a:rPr lang="el-GR" dirty="0"/>
              <a:t> ή διενέργεια πραγματογνωμοσύνης κατά τις κείμενες διατάξεις. </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Σύλληψη δράστη </a:t>
            </a:r>
          </a:p>
        </p:txBody>
      </p:sp>
      <p:sp>
        <p:nvSpPr>
          <p:cNvPr id="3" name="2 - Θέση περιεχομένου"/>
          <p:cNvSpPr>
            <a:spLocks noGrp="1"/>
          </p:cNvSpPr>
          <p:nvPr>
            <p:ph idx="1"/>
          </p:nvPr>
        </p:nvSpPr>
        <p:spPr>
          <a:xfrm>
            <a:off x="457200" y="1600200"/>
            <a:ext cx="8229600" cy="5069160"/>
          </a:xfrm>
        </p:spPr>
        <p:txBody>
          <a:bodyPr>
            <a:normAutofit fontScale="55000" lnSpcReduction="20000"/>
          </a:bodyPr>
          <a:lstStyle/>
          <a:p>
            <a:r>
              <a:rPr lang="el-GR" b="1" dirty="0"/>
              <a:t>Αν πρόκειται για αυτόφωρο έγκλημα, αναζήτηση και σύλληψη του δράστη (άρθ.275 ΚΠΔ).</a:t>
            </a:r>
            <a:r>
              <a:rPr lang="el-GR" dirty="0"/>
              <a:t> </a:t>
            </a:r>
          </a:p>
          <a:p>
            <a:r>
              <a:rPr lang="el-GR" dirty="0"/>
              <a:t>Εξέταση του κατηγορουμένου (άρθ. 273 ΚΠΔ). Να  λαμβάνεται μέριμνα προς αποφυγή επαφής μεταξύ δράστη και θύματος. Ειδικά στο άρθρο 65 του Ν.4478/2017 προβλέπονται τα εξής : </a:t>
            </a:r>
          </a:p>
          <a:p>
            <a:r>
              <a:rPr lang="el-GR" dirty="0"/>
              <a:t>1. Το θύμα μπορεί να ζητήσει εγγράφως τη </a:t>
            </a:r>
            <a:r>
              <a:rPr lang="el-GR" b="1" dirty="0"/>
              <a:t>λήψη μέτρων για την αποφυγή της επαφής μεταξύ αυτού </a:t>
            </a:r>
            <a:r>
              <a:rPr lang="el-GR" dirty="0"/>
              <a:t>και, εφόσον απαιτείται, των μελών της οικογένειάς του και του δράστη στους χώρους διεξαγωγής της ποινικής διαδικασίας.</a:t>
            </a:r>
          </a:p>
          <a:p>
            <a:r>
              <a:rPr lang="el-GR" dirty="0"/>
              <a:t> Για τη παραπάνω αίτηση αποφαίνεται αμετακλήτως το Τριμελές Πλημμελειοδικείο του τόπου διεξαγωγής της ποινικής διαδικασία, σε οποιοδήποτε στάδιο και αν αυτή ευρίσκεται, δικάζοντας με την αυτόφωρη διαδικασία. 2. Με την επιφύλαξη των διατάξεων του Κώδικα Ποινικής Δικονομίας για τους μάρτυρες, στο σχεδιασμό νέων δικαστικών κτιρίων προβλέπονται χωριστοί χώροι αναμονής για τα θύματα.» </a:t>
            </a:r>
          </a:p>
          <a:p>
            <a:r>
              <a:rPr lang="el-GR" dirty="0"/>
              <a:t>Σε κάθε στάδιο και πριν την υποβολή της δικογραφίας στον αρμόδιο Εισαγγελέα, δύναται ο προανακριτικός υπάλληλος να τον ενημερώσει προκειμένου να επιλύονται τυχόν αναφυόμενα ζητήματα. </a:t>
            </a:r>
          </a:p>
          <a:p>
            <a:r>
              <a:rPr lang="el-GR" dirty="0"/>
              <a:t>Αφού ολοκληρωθούν οι αναγκαίες για τη βεβαίωση του εγκλήματος και την αποκάλυψη του δράστη ανακριτικές πράξεις, </a:t>
            </a:r>
            <a:r>
              <a:rPr lang="el-GR" b="1" dirty="0"/>
              <a:t>ειδοποιείται ο Εισαγγελέας με το ταχύτερο μέσο και του υποβάλλονται χωρίς χρονοτριβή οι εκθέσεις που συντάχθηκαν. </a:t>
            </a:r>
          </a:p>
          <a:p>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Ενδοοικογενειακή βία</a:t>
            </a:r>
          </a:p>
        </p:txBody>
      </p:sp>
      <p:sp>
        <p:nvSpPr>
          <p:cNvPr id="3" name="2 - Θέση περιεχομένου"/>
          <p:cNvSpPr>
            <a:spLocks noGrp="1"/>
          </p:cNvSpPr>
          <p:nvPr>
            <p:ph idx="1"/>
          </p:nvPr>
        </p:nvSpPr>
        <p:spPr>
          <a:xfrm>
            <a:off x="457200" y="1196752"/>
            <a:ext cx="8435280" cy="5400600"/>
          </a:xfrm>
        </p:spPr>
        <p:txBody>
          <a:bodyPr>
            <a:normAutofit fontScale="47500" lnSpcReduction="20000"/>
          </a:bodyPr>
          <a:lstStyle/>
          <a:p>
            <a:r>
              <a:rPr lang="el-GR" b="1" dirty="0"/>
              <a:t>  Ορισμός του όρου οικογένεια</a:t>
            </a:r>
            <a:r>
              <a:rPr lang="el-GR" dirty="0"/>
              <a:t> (άρθρ. 1 παρ.2):</a:t>
            </a:r>
          </a:p>
          <a:p>
            <a:r>
              <a:rPr lang="el-GR" b="1" u="sng" dirty="0"/>
              <a:t>Στις προστατευτικές διατάξεις του νόμου περί ενδοοικογενειακής βίας εμπίπτουν.</a:t>
            </a:r>
            <a:endParaRPr lang="el-GR" dirty="0"/>
          </a:p>
          <a:p>
            <a:r>
              <a:rPr lang="el-GR" dirty="0"/>
              <a:t>- Ανεξάρτητα από το εάν υπάρχει συγκατοίκηση οι σύζυγοι, γονείς, συγγενείς πρώτου και δεύτερου βαθμού εξ αίματος και εξ αγχιστείας  και τα εξ υιοθεσίας τέκνα τους (αρ. 1 § 2 </a:t>
            </a:r>
            <a:r>
              <a:rPr lang="el-GR" dirty="0" err="1"/>
              <a:t>περ</a:t>
            </a:r>
            <a:r>
              <a:rPr lang="el-GR" dirty="0"/>
              <a:t>. α΄Ν.3500/2006).</a:t>
            </a:r>
          </a:p>
          <a:p>
            <a:pPr lvl="0"/>
            <a:r>
              <a:rPr lang="el-GR" sz="3800" b="1" u="sng" dirty="0"/>
              <a:t>Α' βαθμού</a:t>
            </a:r>
            <a:r>
              <a:rPr lang="el-GR" sz="3800" dirty="0"/>
              <a:t>: </a:t>
            </a:r>
          </a:p>
          <a:p>
            <a:pPr lvl="1"/>
            <a:r>
              <a:rPr lang="el-GR" sz="3800" i="1" dirty="0"/>
              <a:t>(κατιόντες - ανιόντες)</a:t>
            </a:r>
            <a:r>
              <a:rPr lang="el-GR" sz="3800" dirty="0"/>
              <a:t> </a:t>
            </a:r>
            <a:r>
              <a:rPr lang="el-GR" sz="3800" b="1" dirty="0"/>
              <a:t>γονείς, παιδιά</a:t>
            </a:r>
            <a:endParaRPr lang="el-GR" sz="3800" dirty="0"/>
          </a:p>
          <a:p>
            <a:pPr lvl="1"/>
            <a:r>
              <a:rPr lang="el-GR" sz="3800" i="1" dirty="0"/>
              <a:t>(εξ αγχιστείας)</a:t>
            </a:r>
            <a:r>
              <a:rPr lang="el-GR" sz="3800" dirty="0"/>
              <a:t> </a:t>
            </a:r>
            <a:r>
              <a:rPr lang="el-GR" sz="3800" b="1" dirty="0"/>
              <a:t>ο σύζυγος, η σύζυγος, πεθερός, πεθερά </a:t>
            </a:r>
            <a:endParaRPr lang="el-GR" sz="3800" dirty="0"/>
          </a:p>
          <a:p>
            <a:pPr lvl="0"/>
            <a:r>
              <a:rPr lang="el-GR" sz="3800" b="1" u="sng" dirty="0"/>
              <a:t>Β' βαθμού</a:t>
            </a:r>
            <a:r>
              <a:rPr lang="el-GR" sz="3800" dirty="0"/>
              <a:t>: </a:t>
            </a:r>
          </a:p>
          <a:p>
            <a:pPr lvl="1"/>
            <a:r>
              <a:rPr lang="el-GR" sz="3800" i="1" dirty="0"/>
              <a:t>(κατιόντες - ανιόντες</a:t>
            </a:r>
            <a:r>
              <a:rPr lang="el-GR" sz="3800" b="1" i="1" dirty="0"/>
              <a:t>)</a:t>
            </a:r>
            <a:r>
              <a:rPr lang="el-GR" sz="3800" b="1" dirty="0"/>
              <a:t> παππούδες, γιαγιάδες, εγγόνια </a:t>
            </a:r>
            <a:endParaRPr lang="el-GR" sz="3800" dirty="0"/>
          </a:p>
          <a:p>
            <a:pPr lvl="1"/>
            <a:r>
              <a:rPr lang="el-GR" sz="3800" i="1" dirty="0"/>
              <a:t>(εξ αγχιστείας) </a:t>
            </a:r>
            <a:r>
              <a:rPr lang="el-GR" sz="3800" b="1" dirty="0"/>
              <a:t>γαμπρός, νύφη, κουνιάδος, κουνιάδα (γυναικάδελφοι)</a:t>
            </a:r>
            <a:endParaRPr lang="el-GR" sz="3800" dirty="0"/>
          </a:p>
          <a:p>
            <a:pPr lvl="1"/>
            <a:r>
              <a:rPr lang="el-GR" sz="3800" i="1" dirty="0"/>
              <a:t>(εκ πλαγίου)</a:t>
            </a:r>
            <a:r>
              <a:rPr lang="el-GR" sz="3800" dirty="0"/>
              <a:t> </a:t>
            </a:r>
            <a:r>
              <a:rPr lang="el-GR" sz="3800" b="1" dirty="0"/>
              <a:t>αδέρφια</a:t>
            </a:r>
            <a:endParaRPr lang="el-GR" sz="3800" dirty="0"/>
          </a:p>
          <a:p>
            <a:r>
              <a:rPr lang="el-GR" sz="3800" dirty="0"/>
              <a:t>- Εφόσον συνοικούν οι συγγενείς εξ αίματος ή εξ αγχιστείας μέχρι τετάρτου βαθμού και πρόσωπα των οποίων επίτροπος, δικαστικός συμπαραστάτης ή ανάδοχος γονέας έχει ορισθεί μέλος ανάδοχης οικογένειας, καθώς και κάθε ανήλικο πρόσωπο που συνοικεί στην οικογένεια</a:t>
            </a:r>
          </a:p>
          <a:p>
            <a:pPr lvl="0"/>
            <a:r>
              <a:rPr lang="el-GR" sz="3800" b="1" u="sng" dirty="0"/>
              <a:t>Γ' βαθμού</a:t>
            </a:r>
            <a:r>
              <a:rPr lang="el-GR" sz="3800" dirty="0"/>
              <a:t>: </a:t>
            </a:r>
          </a:p>
          <a:p>
            <a:pPr lvl="1"/>
            <a:r>
              <a:rPr lang="el-GR" sz="3800" i="1" dirty="0"/>
              <a:t>(κατιόντες - ανιόντες)</a:t>
            </a:r>
            <a:r>
              <a:rPr lang="el-GR" sz="3800" dirty="0"/>
              <a:t>, </a:t>
            </a:r>
            <a:r>
              <a:rPr lang="el-GR" sz="3800" b="1" dirty="0"/>
              <a:t>προ-παππούδες, προ-γιαγιάδες, δισέγγονα</a:t>
            </a:r>
            <a:endParaRPr lang="el-GR" sz="3800" dirty="0"/>
          </a:p>
          <a:p>
            <a:pPr lvl="1"/>
            <a:r>
              <a:rPr lang="el-GR" sz="3800" i="1" dirty="0"/>
              <a:t>(εκ πλαγίου) </a:t>
            </a:r>
            <a:r>
              <a:rPr lang="el-GR" sz="3800" b="1" dirty="0"/>
              <a:t>ανίψια, θείοι, θείες</a:t>
            </a:r>
            <a:endParaRPr lang="el-GR" sz="3800" dirty="0"/>
          </a:p>
          <a:p>
            <a:pPr lvl="0"/>
            <a:r>
              <a:rPr lang="el-GR" sz="3800" b="1" u="sng" dirty="0"/>
              <a:t>Δ' βαθμού</a:t>
            </a:r>
            <a:r>
              <a:rPr lang="el-GR" sz="3800" dirty="0"/>
              <a:t>: </a:t>
            </a:r>
          </a:p>
          <a:p>
            <a:pPr lvl="1"/>
            <a:r>
              <a:rPr lang="el-GR" sz="3800" i="1" dirty="0"/>
              <a:t>(εκ πλαγίου) </a:t>
            </a:r>
            <a:r>
              <a:rPr lang="el-GR" sz="3800" b="1" dirty="0"/>
              <a:t>ξαδέρφια, θείοι και θείες των γονέων, προ-προ-παππούδες, προ-προ-γιαγιάδες, τρισέγγονα</a:t>
            </a:r>
            <a:endParaRPr lang="el-GR" sz="3800" dirty="0"/>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t>Ενδοικογενειακή</a:t>
            </a:r>
            <a:r>
              <a:rPr lang="el-GR" dirty="0"/>
              <a:t> βία και θύμα</a:t>
            </a:r>
          </a:p>
        </p:txBody>
      </p:sp>
      <p:sp>
        <p:nvSpPr>
          <p:cNvPr id="3" name="2 - Θέση περιεχομένου"/>
          <p:cNvSpPr>
            <a:spLocks noGrp="1"/>
          </p:cNvSpPr>
          <p:nvPr>
            <p:ph idx="1"/>
          </p:nvPr>
        </p:nvSpPr>
        <p:spPr/>
        <p:txBody>
          <a:bodyPr>
            <a:normAutofit fontScale="77500" lnSpcReduction="20000"/>
          </a:bodyPr>
          <a:lstStyle/>
          <a:p>
            <a:r>
              <a:rPr lang="el-GR" b="1" dirty="0"/>
              <a:t>Ως Ενδοοικογενειακή βία στο άρθρο 1  ορίζεται</a:t>
            </a:r>
            <a:r>
              <a:rPr lang="el-GR" dirty="0"/>
              <a:t>: Κάθε αξιόποινη πράξη σε  βάρος μέλους της οικογένειας σύμφωνα με τα άρθρα 6,7,8,9 και τα άρθρα 299 και 311 Π.Κ., που αφορούν στην ανθρωποκτονία και τη θανατηφόρο σωματική βλάβη.</a:t>
            </a:r>
          </a:p>
          <a:p>
            <a:r>
              <a:rPr lang="el-GR" dirty="0"/>
              <a:t>Περαιτέρω στην παράγραφο 2 του </a:t>
            </a:r>
            <a:r>
              <a:rPr lang="el-GR" dirty="0" err="1"/>
              <a:t>άρθρ</a:t>
            </a:r>
            <a:r>
              <a:rPr lang="el-GR" dirty="0"/>
              <a:t> . 1 δίδεται </a:t>
            </a:r>
            <a:r>
              <a:rPr lang="el-GR" b="1" dirty="0"/>
              <a:t>ο ορισμός του θύματος της </a:t>
            </a:r>
            <a:r>
              <a:rPr lang="el-GR" dirty="0"/>
              <a:t>ενδοοικογενειακής βίας κάθε πρόσωπο της προηγούμενης παραγράφου σε βάρος του οποίου τελείται αξιόποινη πράξη κατά τα άρθρα 6, 7, 8 και 9 του παρόντος. Θύμα είναι και το μέλος, στην οικογένεια του οποίου τελέσθηκε αξιόποινη πράξη, κατά τα άρθρα 299 και 311 του Ποινικού Κώδικα, καθώς και ο ανήλικος κατά την παράγραφο 2, ενώπιον του οποίου τελείται μία από τις αξιόποινες πράξεις της παρούσας.</a:t>
            </a:r>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784976" cy="778098"/>
          </a:xfrm>
        </p:spPr>
        <p:txBody>
          <a:bodyPr>
            <a:normAutofit/>
          </a:bodyPr>
          <a:lstStyle/>
          <a:p>
            <a:r>
              <a:rPr lang="el-GR" sz="2000" b="1" u="sng" dirty="0"/>
              <a:t>Ποιες συμπεριφορές θεωρούνται ως ποινικά αδικήματα (ν. 3500/2006)</a:t>
            </a:r>
            <a:endParaRPr lang="el-GR" sz="2000" dirty="0"/>
          </a:p>
        </p:txBody>
      </p:sp>
      <p:sp>
        <p:nvSpPr>
          <p:cNvPr id="3" name="2 - Θέση περιεχομένου"/>
          <p:cNvSpPr>
            <a:spLocks noGrp="1"/>
          </p:cNvSpPr>
          <p:nvPr>
            <p:ph idx="1"/>
          </p:nvPr>
        </p:nvSpPr>
        <p:spPr>
          <a:xfrm>
            <a:off x="179512" y="980728"/>
            <a:ext cx="8856984" cy="5544616"/>
          </a:xfrm>
        </p:spPr>
        <p:txBody>
          <a:bodyPr>
            <a:normAutofit fontScale="32500" lnSpcReduction="20000"/>
          </a:bodyPr>
          <a:lstStyle/>
          <a:p>
            <a:pPr>
              <a:buNone/>
            </a:pPr>
            <a:r>
              <a:rPr lang="el-GR" sz="4500" b="1" dirty="0"/>
              <a:t>Α) Πλημμελήματα (ποινές φυλάκισης δηλαδή όχι πάνω από 5 έτη:</a:t>
            </a:r>
            <a:endParaRPr lang="el-GR" sz="4500" dirty="0"/>
          </a:p>
          <a:p>
            <a:pPr>
              <a:buNone/>
            </a:pPr>
            <a:r>
              <a:rPr lang="el-GR" sz="4500" b="1" dirty="0"/>
              <a:t>Προσβολές της Σωματικής ακεραιότητας</a:t>
            </a:r>
            <a:endParaRPr lang="el-GR" sz="4500" dirty="0"/>
          </a:p>
          <a:p>
            <a:pPr>
              <a:buNone/>
            </a:pPr>
            <a:r>
              <a:rPr lang="el-GR" sz="4500" dirty="0"/>
              <a:t>- αρ. 6 § 1 ενδοοικογενειακή απλή σωματική βλάβη και εντελώς ελαφριά σωματική βλάβη που </a:t>
            </a:r>
            <a:r>
              <a:rPr lang="el-GR" sz="4500" dirty="0" err="1"/>
              <a:t>προξενείται</a:t>
            </a:r>
            <a:r>
              <a:rPr lang="el-GR" sz="4500" dirty="0"/>
              <a:t> από συνεχή συμπεριφορά </a:t>
            </a:r>
            <a:r>
              <a:rPr lang="el-GR" sz="4500" b="1" u="sng" dirty="0"/>
              <a:t>(</a:t>
            </a:r>
            <a:r>
              <a:rPr lang="el-GR" sz="4500" b="1" u="sng" dirty="0" err="1"/>
              <a:t>τουλ</a:t>
            </a:r>
            <a:r>
              <a:rPr lang="el-GR" sz="4500" b="1" u="sng" dirty="0"/>
              <a:t>. 1χρόνος έως 5 χρόνια ποινή),</a:t>
            </a:r>
            <a:br>
              <a:rPr lang="el-GR" sz="4500" b="1" u="sng" dirty="0"/>
            </a:br>
            <a:r>
              <a:rPr lang="el-GR" sz="4500" dirty="0"/>
              <a:t>- 6 § 2 εδάφιο </a:t>
            </a:r>
            <a:r>
              <a:rPr lang="el-GR" sz="4500" dirty="0" err="1"/>
              <a:t>α΄</a:t>
            </a:r>
            <a:r>
              <a:rPr lang="el-GR" sz="4500" dirty="0"/>
              <a:t> ενδοοικογενειακή επικίνδυνη σωματική βλάβη</a:t>
            </a:r>
            <a:r>
              <a:rPr lang="el-GR" sz="4500" b="1" u="sng" dirty="0"/>
              <a:t> (2χρόνια έως 5 χρόνια φυλάκιση)</a:t>
            </a:r>
            <a:endParaRPr lang="el-GR" sz="4500" dirty="0"/>
          </a:p>
          <a:p>
            <a:pPr>
              <a:buNone/>
            </a:pPr>
            <a:r>
              <a:rPr lang="el-GR" sz="4500" dirty="0"/>
              <a:t>- 6 § 3 εδάφιο </a:t>
            </a:r>
            <a:r>
              <a:rPr lang="el-GR" sz="4500" dirty="0" err="1"/>
              <a:t>α΄</a:t>
            </a:r>
            <a:r>
              <a:rPr lang="el-GR" sz="4500" dirty="0"/>
              <a:t> ενδοοικογενειακή σωματική βλάβη σε βάρος εγκύου ή σε βάρος μέλους της οικογένειας το οποίο, από οποιαδήποτε αιτία, είναι ανίκανο να αντισταθεί</a:t>
            </a:r>
          </a:p>
          <a:p>
            <a:pPr>
              <a:buNone/>
            </a:pPr>
            <a:r>
              <a:rPr lang="el-GR" sz="4500" dirty="0"/>
              <a:t>- 6 § 3 εδάφιο </a:t>
            </a:r>
            <a:r>
              <a:rPr lang="el-GR" sz="4500" dirty="0" err="1"/>
              <a:t>β΄</a:t>
            </a:r>
            <a:r>
              <a:rPr lang="el-GR" sz="4500" dirty="0"/>
              <a:t> ενδοοικογενειακή σωματική βλάβη τελεσθείσα ενώπιον ανήλικου μέλους της οικογένειας</a:t>
            </a:r>
          </a:p>
          <a:p>
            <a:pPr>
              <a:buNone/>
            </a:pPr>
            <a:r>
              <a:rPr lang="el-GR" sz="4500" dirty="0"/>
              <a:t> </a:t>
            </a:r>
            <a:r>
              <a:rPr lang="el-GR" sz="4500" b="1" u="sng" dirty="0"/>
              <a:t>Προσβολές της Προσωπικής ελευθερίας</a:t>
            </a:r>
            <a:endParaRPr lang="el-GR" sz="4500" dirty="0"/>
          </a:p>
          <a:p>
            <a:pPr>
              <a:buNone/>
            </a:pPr>
            <a:r>
              <a:rPr lang="el-GR" sz="4500" dirty="0"/>
              <a:t>- 7 § 1 ενδοοικογενειακή παράνομη βία,</a:t>
            </a:r>
          </a:p>
          <a:p>
            <a:pPr>
              <a:buNone/>
            </a:pPr>
            <a:r>
              <a:rPr lang="el-GR" sz="4500" dirty="0"/>
              <a:t>- 7 § 2 ενδοοικογενειακή παράνομη απειλή,</a:t>
            </a:r>
          </a:p>
          <a:p>
            <a:pPr>
              <a:buNone/>
            </a:pPr>
            <a:r>
              <a:rPr lang="el-GR" sz="4500" b="1" u="sng" dirty="0"/>
              <a:t>Προσβολές της Γενετήσιας αξιοπρέπειας </a:t>
            </a:r>
            <a:endParaRPr lang="el-GR" sz="4500" dirty="0"/>
          </a:p>
          <a:p>
            <a:pPr>
              <a:buNone/>
            </a:pPr>
            <a:r>
              <a:rPr lang="el-GR" sz="4500" dirty="0"/>
              <a:t>- 9 § 1 ενδοοικογενειακή προσβολή της γενετήσιας αξιοπρέπειας,</a:t>
            </a:r>
          </a:p>
          <a:p>
            <a:pPr>
              <a:buNone/>
            </a:pPr>
            <a:r>
              <a:rPr lang="el-GR" sz="4500" dirty="0"/>
              <a:t>- 9 § 2 ενδοοικογενειακή προσβολή της γενετήσιας αξιοπρέπειας σε βάρος ανήλικου</a:t>
            </a:r>
          </a:p>
          <a:p>
            <a:pPr>
              <a:buNone/>
            </a:pPr>
            <a:r>
              <a:rPr lang="el-GR" sz="4500" dirty="0"/>
              <a:t>- 10 παρακώλυση απονομής της δικαιοσύνης ( για όποιον  σε υπόθεση ενδοοικογενειακής βίας απειλεί μάρτυρα ή μέλος της οικογένειάς του ή ασκεί βία εναντίον του ή τον δωροδοκεί, με σκοπό την παρακώλυση απονομής της δικαιοσύνης, τιμωρείται με φυλάκιση τουλάχιστον τριών μηνών μέχρι τριών ετών ).</a:t>
            </a:r>
          </a:p>
          <a:p>
            <a:pPr>
              <a:buNone/>
            </a:pPr>
            <a:r>
              <a:rPr lang="el-GR" sz="4500" b="1" u="sng" dirty="0"/>
              <a:t>Β) Κακουργήματα:</a:t>
            </a:r>
            <a:endParaRPr lang="el-GR" sz="4500" dirty="0"/>
          </a:p>
          <a:p>
            <a:pPr>
              <a:buNone/>
            </a:pPr>
            <a:r>
              <a:rPr lang="el-GR" sz="4500" dirty="0"/>
              <a:t>- ενδοοικογενειακή βαριά σωματική βλάβη (αρ. 6 § 2 εδάφιο </a:t>
            </a:r>
            <a:r>
              <a:rPr lang="el-GR" sz="4500" dirty="0" err="1"/>
              <a:t>β΄</a:t>
            </a:r>
            <a:r>
              <a:rPr lang="el-GR" sz="4500" dirty="0"/>
              <a:t>) με επιβαρυντική περίσταση αν ο υπαίτιος επεδίωκε ή γνώριζε και αποδέχθηκε το αποτέλεσμα της πράξης του (αρ. 6 § 2 εδάφιο γ),</a:t>
            </a:r>
          </a:p>
          <a:p>
            <a:pPr>
              <a:buNone/>
            </a:pPr>
            <a:r>
              <a:rPr lang="el-GR" sz="4500" dirty="0"/>
              <a:t>- βασανιστήρια (αρ. 6 § 4 εδάφιο </a:t>
            </a:r>
            <a:r>
              <a:rPr lang="el-GR" sz="4500" dirty="0" err="1"/>
              <a:t>α΄</a:t>
            </a:r>
            <a:r>
              <a:rPr lang="el-GR" sz="4500" dirty="0"/>
              <a:t>) με επιβαρυντική περίσταση όταν το θύμα είναι ανήλικος (αρ. 6 § 4 εδάφιο </a:t>
            </a:r>
            <a:r>
              <a:rPr lang="el-GR" sz="4500" dirty="0" err="1"/>
              <a:t>β΄</a:t>
            </a:r>
            <a:r>
              <a:rPr lang="el-GR" sz="4500" dirty="0"/>
              <a:t>),</a:t>
            </a:r>
          </a:p>
          <a:p>
            <a:pPr>
              <a:buNone/>
            </a:pPr>
            <a:r>
              <a:rPr lang="el-GR" sz="4500" dirty="0"/>
              <a:t>- βιασμός εντός του γάμου (αρ. 8 § 1), - κατάχρηση σε ασέλγεια εντός του γάμου (αρ. 8 § 2)</a:t>
            </a:r>
          </a:p>
          <a:p>
            <a:pPr>
              <a:buNone/>
            </a:pPr>
            <a:endParaRPr lang="el-GR" sz="45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Ά.6 ν. 3500/2006 Ενδοοικογενειακή σωματική βλάβη</a:t>
            </a:r>
          </a:p>
        </p:txBody>
      </p:sp>
      <p:sp>
        <p:nvSpPr>
          <p:cNvPr id="3" name="2 - Θέση περιεχομένου"/>
          <p:cNvSpPr>
            <a:spLocks noGrp="1"/>
          </p:cNvSpPr>
          <p:nvPr>
            <p:ph idx="1"/>
          </p:nvPr>
        </p:nvSpPr>
        <p:spPr>
          <a:xfrm>
            <a:off x="179512" y="1628800"/>
            <a:ext cx="8856984" cy="4896544"/>
          </a:xfrm>
        </p:spPr>
        <p:txBody>
          <a:bodyPr>
            <a:noAutofit/>
          </a:bodyPr>
          <a:lstStyle/>
          <a:p>
            <a:pPr marL="90488" indent="0">
              <a:buNone/>
            </a:pPr>
            <a:r>
              <a:rPr lang="el-GR" sz="1800" dirty="0"/>
              <a:t>6 παρ. 1  Το αδίκημα βάλλει κατά της σωματικής ακεραιότητας του θύματος στα πλαίσια της οικογένειας </a:t>
            </a:r>
          </a:p>
          <a:p>
            <a:pPr marL="90488" indent="0">
              <a:buNone/>
            </a:pPr>
            <a:r>
              <a:rPr lang="el-GR" sz="1800" dirty="0"/>
              <a:t>Τιμωρείται το μέλος της οικογένειας που προξενεί (με πρόθεση) σε άλλο μέλος αυτής </a:t>
            </a:r>
            <a:r>
              <a:rPr lang="el-GR" sz="1800" b="1" dirty="0"/>
              <a:t>σωματική κάκωση ή βλάβη της υγείας</a:t>
            </a:r>
            <a:r>
              <a:rPr lang="el-GR" sz="1800" dirty="0"/>
              <a:t> του ή που με </a:t>
            </a:r>
            <a:r>
              <a:rPr lang="el-GR" sz="1800" b="1" dirty="0"/>
              <a:t>συνεχή συμπεριφορά προξενεί εντελώς ελαφρά κάκωση ή βλάβη.  </a:t>
            </a:r>
          </a:p>
          <a:p>
            <a:pPr marL="90488" indent="0">
              <a:buNone/>
            </a:pPr>
            <a:r>
              <a:rPr lang="el-GR" sz="1800" dirty="0"/>
              <a:t>6 παρ. 2 </a:t>
            </a:r>
            <a:r>
              <a:rPr lang="el-GR" sz="1800" dirty="0" err="1"/>
              <a:t>εδ</a:t>
            </a:r>
            <a:r>
              <a:rPr lang="el-GR" sz="1800" dirty="0"/>
              <a:t>. Α </a:t>
            </a:r>
            <a:r>
              <a:rPr lang="el-GR" sz="1800" dirty="0" err="1"/>
              <a:t>Aν</a:t>
            </a:r>
            <a:r>
              <a:rPr lang="el-GR" sz="1800" dirty="0"/>
              <a:t> η σωματική βλάβη δύναται να προκαλέσει στο θύμα </a:t>
            </a:r>
            <a:r>
              <a:rPr lang="el-GR" sz="1800" b="1" dirty="0"/>
              <a:t>κίνδυνο για τη ζωή του ή βαριά σωματική βλάβη υπάρχει </a:t>
            </a:r>
            <a:r>
              <a:rPr lang="el-GR" sz="1800" dirty="0"/>
              <a:t>ενδοοικογενειακή επικίνδυνη σωματική βλάβη.</a:t>
            </a:r>
          </a:p>
          <a:p>
            <a:pPr marL="90488" indent="0">
              <a:buNone/>
            </a:pPr>
            <a:r>
              <a:rPr lang="el-GR" sz="1800" dirty="0"/>
              <a:t>Αρκεί η δυνατότητα να προκληθεί κίνδυνος ζωής ή βαριάς σωματικής βλάβης στο θύμα και δεν απαιτείται όπως στο αρ. 309 ΠΚ αυτός να προκύπτει από τον τρόπο τέλεσης της πράξης. </a:t>
            </a:r>
          </a:p>
          <a:p>
            <a:pPr marL="90488" indent="0">
              <a:buNone/>
            </a:pPr>
            <a:r>
              <a:rPr lang="el-GR" sz="1800" b="1" dirty="0"/>
              <a:t>6 παρ. 2 </a:t>
            </a:r>
            <a:r>
              <a:rPr lang="el-GR" sz="1800" b="1" dirty="0" err="1"/>
              <a:t>εδ</a:t>
            </a:r>
            <a:r>
              <a:rPr lang="el-GR" sz="1800" b="1" dirty="0"/>
              <a:t>. Β Αν τελικά επακολουθήσει βαριά σωματική ή διανοητική πάθηση του θύματος, τότε η πράξη είναι κακούργημα</a:t>
            </a:r>
            <a:r>
              <a:rPr lang="el-GR" sz="1800" dirty="0"/>
              <a: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1143000"/>
          </a:xfrm>
        </p:spPr>
        <p:txBody>
          <a:bodyPr>
            <a:normAutofit fontScale="90000"/>
          </a:bodyPr>
          <a:lstStyle/>
          <a:p>
            <a:r>
              <a:rPr lang="el-GR" dirty="0"/>
              <a:t>Ανήλικος θύμα ενδοοικογενειακής βίας</a:t>
            </a:r>
          </a:p>
        </p:txBody>
      </p:sp>
      <p:sp>
        <p:nvSpPr>
          <p:cNvPr id="3" name="2 - Θέση περιεχομένου"/>
          <p:cNvSpPr>
            <a:spLocks noGrp="1"/>
          </p:cNvSpPr>
          <p:nvPr>
            <p:ph idx="1"/>
          </p:nvPr>
        </p:nvSpPr>
        <p:spPr/>
        <p:txBody>
          <a:bodyPr>
            <a:normAutofit fontScale="77500" lnSpcReduction="20000"/>
          </a:bodyPr>
          <a:lstStyle/>
          <a:p>
            <a:r>
              <a:rPr lang="el-GR" dirty="0"/>
              <a:t>θεωρείται θύμα ενδοοικογενειακής βίας όχι μόνο ο άμεσα παθών επί του οποίου μπορεί να ασκείται σωματική βία, αλλά και ο ανήλικος (μέλος της οικογένειας) που γίνεται αυτόπτης μάρτυρας μίας βίαιης και καταδικαστέας συμπεριφοράς μέσα στους κόλπους της οικογένειας, διότι η ελληνική έννομη τάξη είναι πλέον πεπεισμένη ότι τα παιδιά που βιώνουν χρόνια την ενδοοικογενειακή βία (σε κάθε της μορφή) σχεδόν αναπότρεπτα καταλήγουν σε </a:t>
            </a:r>
            <a:r>
              <a:rPr lang="el-GR" dirty="0" err="1"/>
              <a:t>παραβατικές</a:t>
            </a:r>
            <a:r>
              <a:rPr lang="el-GR" dirty="0"/>
              <a:t> συμπεριφορές, αφού </a:t>
            </a:r>
            <a:r>
              <a:rPr lang="el-GR" b="1" dirty="0"/>
              <a:t>αυτές οι βίαιες σκηνές και εικόνες στιγματίζουν την ψυχή τους. </a:t>
            </a:r>
          </a:p>
          <a:p>
            <a:r>
              <a:rPr lang="el-GR" dirty="0"/>
              <a:t>Δεν απαιτείται, επομένως, να αποδειχτεί η ψυχική βλάβη του ανηλίκου ενώπιον του οποίου τελείται μία εγκληματική πράξη στην οικογένεια, αλλά αρκεί η παρουσία του στο χώρο.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Διαδικασία</a:t>
            </a:r>
          </a:p>
        </p:txBody>
      </p:sp>
      <p:sp>
        <p:nvSpPr>
          <p:cNvPr id="3" name="2 - Θέση περιεχομένου"/>
          <p:cNvSpPr>
            <a:spLocks noGrp="1"/>
          </p:cNvSpPr>
          <p:nvPr>
            <p:ph idx="1"/>
          </p:nvPr>
        </p:nvSpPr>
        <p:spPr/>
        <p:txBody>
          <a:bodyPr>
            <a:normAutofit fontScale="55000" lnSpcReduction="20000"/>
          </a:bodyPr>
          <a:lstStyle/>
          <a:p>
            <a:r>
              <a:rPr lang="el-GR" dirty="0"/>
              <a:t>Στις περιπτώσεις των άρθρων 6,7, 9,10 εφαρμόζεται η </a:t>
            </a:r>
            <a:r>
              <a:rPr lang="el-GR" b="1" dirty="0"/>
              <a:t>αυτόφωρη διαδικασία</a:t>
            </a:r>
          </a:p>
          <a:p>
            <a:r>
              <a:rPr lang="el-GR" dirty="0"/>
              <a:t> Ο αστυνομικός που επιλαμβάνεται στο πλαίσιο προανάκρισης, σύμφωνα με το αρ. 243 § 2 ΚΠΔ, υποθέσεων ενδοοικογενειακής βίας επέχει υποχρέωση εχεμύθειας κατ’ αρ. 22 Ν.3500/2006 και </a:t>
            </a:r>
            <a:r>
              <a:rPr lang="el-GR" b="1" dirty="0"/>
              <a:t>απαγορεύεται να ανακοινώνει με οποιονδήποτε τρόπο το ονοματεπώνυμο του θύματος και του κατηγορουμένου, τη διεύθυνση κατοικίας τους, </a:t>
            </a:r>
            <a:r>
              <a:rPr lang="el-GR" dirty="0"/>
              <a:t>καθώς και οποιαδήποτε άλλα στοιχεία είναι δυνατόν να αποκαλύψουν την ταυτότητα τους. </a:t>
            </a:r>
          </a:p>
          <a:p>
            <a:r>
              <a:rPr lang="el-GR" dirty="0"/>
              <a:t>Η παράβαση της υποχρέωσης αποτελεί πλημμέλημα με απειλούμενη ποινή φυλάκιση μέχρι δυο ετών (αρ. 22 § 2 Ν.3500/2006). </a:t>
            </a:r>
          </a:p>
          <a:p>
            <a:r>
              <a:rPr lang="el-GR" dirty="0"/>
              <a:t>Απαραίτητες ενέργειες σε υποθέσεις ενδοοικογενειακής βίας στις οποίες διαπράχθηκαν ποινικά αδικήματα είναι οι ακόλουθες: </a:t>
            </a:r>
            <a:r>
              <a:rPr lang="el-GR" b="1" dirty="0"/>
              <a:t>σύνταξη έκθεσης εξέτασης μάρτυρα για το θύμα</a:t>
            </a:r>
            <a:r>
              <a:rPr lang="el-GR" dirty="0"/>
              <a:t>, παραπομπή θύματος για Ιατροδικαστική εξέταση και ενημέρωση του αρμόδιου Εισαγγελέα. </a:t>
            </a:r>
          </a:p>
          <a:p>
            <a:r>
              <a:rPr lang="el-GR" dirty="0"/>
              <a:t>Σε περίπτωση αδυναμίας άμεσης εξέτασης από ιατροδικαστική υπηρεσία, όπως λόγω αργιών, ενδείκνυται το θύμα να παραπέμπεται σε δημόσιο νοσοκομείο για την άμεση καταγραφή των σχετικών αποδεικτικών στοιχείων όσο και για άμεσο κλινικό και εργαστηριακό έλεγχο και πιθανή ιατροφαρμακευτική κάλυψη.</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dirty="0"/>
              <a:t>Περίπτωση 2 - πλημμελής άσκηση γονικής μέριμνας και επιμέλειας</a:t>
            </a:r>
          </a:p>
        </p:txBody>
      </p:sp>
      <p:sp>
        <p:nvSpPr>
          <p:cNvPr id="3" name="2 - Θέση περιεχομένου"/>
          <p:cNvSpPr>
            <a:spLocks noGrp="1"/>
          </p:cNvSpPr>
          <p:nvPr>
            <p:ph idx="1"/>
          </p:nvPr>
        </p:nvSpPr>
        <p:spPr>
          <a:xfrm>
            <a:off x="457200" y="1600200"/>
            <a:ext cx="8229600" cy="4997152"/>
          </a:xfrm>
        </p:spPr>
        <p:txBody>
          <a:bodyPr>
            <a:normAutofit fontScale="47500" lnSpcReduction="20000"/>
          </a:bodyPr>
          <a:lstStyle/>
          <a:p>
            <a:pPr>
              <a:buNone/>
            </a:pPr>
            <a:r>
              <a:rPr lang="el-GR" dirty="0"/>
              <a:t>Α) Διαβιβάζονται ως ανώνυμες κυρίως από τον εθελοντικό οργανισμό «Το χαμόγελο του παιδιού», όπου και διατάσσεται άμεσα </a:t>
            </a:r>
            <a:r>
              <a:rPr lang="el-GR" b="1" dirty="0"/>
              <a:t>κοινωνική έρευνα για τη διαπίστωση των συνθηκών διαβίωσης </a:t>
            </a:r>
            <a:r>
              <a:rPr lang="el-GR" dirty="0"/>
              <a:t>των ανηλίκων και εν συνεχεία, εφόσον διαπιστωθεί με βάση την έκθεση κοινωνικής έρευνας που αποστέλλει ο εκάστοτε κοινωνικός λειτουργός στην Εισαγγελία, ότι </a:t>
            </a:r>
            <a:r>
              <a:rPr lang="el-GR" b="1" dirty="0"/>
              <a:t>δεν συντρέχει περίπτωση κακής άσκησης της γονικής μέριμνας</a:t>
            </a:r>
            <a:r>
              <a:rPr lang="el-GR" dirty="0"/>
              <a:t> και άρα αφαίρεσης της επιμέλειας ή της γονικής μέριμνας, αλλά η οικογένεια </a:t>
            </a:r>
            <a:r>
              <a:rPr lang="el-GR" b="1" dirty="0"/>
              <a:t>χρειάζεται στήριξη από τις αρμόδιες κοινωνικές υπηρεσίες </a:t>
            </a:r>
            <a:r>
              <a:rPr lang="el-GR" dirty="0"/>
              <a:t>του εκάστοτε Δήμου, </a:t>
            </a:r>
            <a:r>
              <a:rPr lang="el-GR" b="1" dirty="0"/>
              <a:t>ο Εισαγγελέας Ανηλίκων έρχεται σε προσωπική επαφή με τους γονείς των ανηλίκων, πολλές φορές και με τα ίδια τα ανήλικα και διατάσσει την παρακολούθηση και στήριξη της οικογένειας από άποψη τόσο ψυχολογική </a:t>
            </a:r>
            <a:r>
              <a:rPr lang="el-GR" dirty="0"/>
              <a:t>(που παρέχεται από τους ψυχολόγους και τους κοινωνικούς λειτουργούς) όσο και οικονομική (που παρέχεται μέσω των κοινωνικών παντοπωλείων αλλά και άλλων υπηρεσιών, όπως παροχή δωρεάν μαθημάτων στους ανήλικους μαθητές ή άλλων κοινωνικών δραστηριοτήτων). </a:t>
            </a:r>
          </a:p>
          <a:p>
            <a:pPr>
              <a:buNone/>
            </a:pPr>
            <a:r>
              <a:rPr lang="el-GR" dirty="0"/>
              <a:t>Β) Ο ένας γονέας, σε περιπτώσεις κυρίως διαζευγμένων γονέων, </a:t>
            </a:r>
            <a:r>
              <a:rPr lang="el-GR" b="1" dirty="0"/>
              <a:t>επισκέπτεται την Εισαγγελία Ανηλίκων, για να καταγγείλει, εντός και εκτός εισαγωγικών τον/ην πρώην σύζυγο ως υπαίτιο για την προβληματική συμπεριφορά που παρουσιάζει το ανήλικο τέκνο τους.</a:t>
            </a:r>
          </a:p>
          <a:p>
            <a:r>
              <a:rPr lang="el-GR" dirty="0"/>
              <a:t>Συνηθέστερες περιπτώσεις είναι αυτές όπου ο ένας γονέας καταγγέλλει ότι ο άλλος γονέας δεν τηρεί τη δικαστική απόφαση που έχει εκδοθεί και </a:t>
            </a:r>
            <a:r>
              <a:rPr lang="el-GR" b="1" dirty="0"/>
              <a:t>παρεμποδίζει την επικοινωνία του με το ανήλικο δημιουργώντας του ψυχολογικά προβλήματα, </a:t>
            </a:r>
            <a:r>
              <a:rPr lang="el-GR" dirty="0"/>
              <a:t>ότι ο άλλος γονέας δεν έχει την πρέπουσα συμπεριφορά  απέναντι στο παιδί και επίσης του δημιουργεί προβλήματα.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Εκπαιδευτικός μάρτυρας</a:t>
            </a:r>
          </a:p>
        </p:txBody>
      </p:sp>
      <p:sp>
        <p:nvSpPr>
          <p:cNvPr id="3" name="2 - Θέση περιεχομένου"/>
          <p:cNvSpPr>
            <a:spLocks noGrp="1"/>
          </p:cNvSpPr>
          <p:nvPr>
            <p:ph idx="1"/>
          </p:nvPr>
        </p:nvSpPr>
        <p:spPr>
          <a:xfrm>
            <a:off x="457200" y="1268760"/>
            <a:ext cx="8229600" cy="5400600"/>
          </a:xfrm>
        </p:spPr>
        <p:txBody>
          <a:bodyPr>
            <a:normAutofit fontScale="55000" lnSpcReduction="20000"/>
          </a:bodyPr>
          <a:lstStyle/>
          <a:p>
            <a:r>
              <a:rPr lang="el-GR" b="1" u="sng" dirty="0"/>
              <a:t>Εκπαιδευτικός- μάρτυρας: </a:t>
            </a:r>
            <a:r>
              <a:rPr lang="el-GR" dirty="0"/>
              <a:t> Το άρθρο 23 ν. 3500/2006 ορίζει ότι ο εκπαιδευτικός της </a:t>
            </a:r>
            <a:r>
              <a:rPr lang="el-GR" dirty="0" err="1"/>
              <a:t>Α΄βάθμιας</a:t>
            </a:r>
            <a:r>
              <a:rPr lang="el-GR" dirty="0"/>
              <a:t> ή </a:t>
            </a:r>
            <a:r>
              <a:rPr lang="el-GR" dirty="0" err="1"/>
              <a:t>Β΄βάθμιας</a:t>
            </a:r>
            <a:r>
              <a:rPr lang="el-GR" dirty="0"/>
              <a:t> εκπαίδευσης, ο οποίος κατά την εκτέλεση του εκπαιδευτικού του έργου, </a:t>
            </a:r>
          </a:p>
          <a:p>
            <a:r>
              <a:rPr lang="el-GR" dirty="0"/>
              <a:t>πληροφορείται ή διαπιστώνει ότι έχει διαπραχθεί σε βάρος του μαθητή έγκλημα ενδοοικογενειακής βίας, </a:t>
            </a:r>
            <a:r>
              <a:rPr lang="el-GR" b="1" dirty="0"/>
              <a:t>ενημερώνει χωρίς καθυστέρηση, τον διευθυντή της σχολικής μονάδας</a:t>
            </a:r>
            <a:r>
              <a:rPr lang="el-GR" dirty="0"/>
              <a:t>, ο οποίος σύμφωνα με το άρθρο 37 ΚΠΔ, ανακοινώνει την αξιόποινη πράξη στον αρμόδιο Εισαγγελέα ή την πλησιέστερη αστυνομική αρχή. </a:t>
            </a:r>
          </a:p>
          <a:p>
            <a:r>
              <a:rPr lang="el-GR" dirty="0"/>
              <a:t>Την ίδια υποχρέωση έχουν οι εκπαιδευτικοί των ιδιωτικών Σχολείων και οι υπεύθυνοι των πάσης φύσεως μονάδων Προσχολικής Αγωγής. Σύμφωνα με το άρθρο 23 παρ. 2 του νόμου 3500/2006, ο διευθυντής της σχολικής μονάδας που ανακοίνωσε την αξιόποινη πράξη στις αρμόδιες αρχές και ο εκπαιδευτικός που τη διαπίστωσε ή πληροφορήθηκε, </a:t>
            </a:r>
            <a:r>
              <a:rPr lang="el-GR" b="1" dirty="0"/>
              <a:t>καλούνται να εξεταστούν ως μάρτυρες κατά την προδικασία και τη διαδικασία στο ακροατήριο, μόνον αν η πληροφορία δεν αποδεικνύεται με άλλο αποδεικτικό μέσο.</a:t>
            </a:r>
          </a:p>
          <a:p>
            <a:r>
              <a:rPr lang="el-GR" b="1" u="sng" dirty="0"/>
              <a:t>Προστασία των μαρτύρων</a:t>
            </a:r>
            <a:r>
              <a:rPr lang="el-GR" dirty="0"/>
              <a:t> Σύμφωνα με το άρθρο 10 του νόμου 3500/2006 τιμωρείται με ποινή φυλάκισης τριών μηνών μέχρι τριών ετών όποιος σε υπόθεση ενδοοικογενειακής βίας απειλεί μάρτυρα ή μέλος της οικογένειάς του ή ασκεί βία εναντίον του ή τον δωροδοκεί, με σκοπό την παρακώλυση δικαιοσύνης. Η διάταξη αυτή έχει σκοπό να κάμψει την αντίσταση μερικών συγγενών που φοβούνται να μιλήσουν καθώς δίνει εγγυήσεις για την προστασία τους και την τιμωρία του </a:t>
            </a:r>
            <a:r>
              <a:rPr lang="el-GR" dirty="0" err="1"/>
              <a:t>εκφοβιστή</a:t>
            </a:r>
            <a:r>
              <a:rPr lang="el-GR" dirty="0"/>
              <a:t>.</a:t>
            </a:r>
            <a:endParaRPr lang="el-GR" b="1" dirty="0"/>
          </a:p>
          <a:p>
            <a:pPr>
              <a:buNone/>
            </a:pPr>
            <a:endParaRPr lang="el-G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036496" cy="1143000"/>
          </a:xfrm>
        </p:spPr>
        <p:txBody>
          <a:bodyPr>
            <a:normAutofit/>
          </a:bodyPr>
          <a:lstStyle/>
          <a:p>
            <a:r>
              <a:rPr lang="el-GR" sz="3200" dirty="0"/>
              <a:t>Ποινική διαμεσολάβηση (άρθρο 11 και 13 Ν. 3500/2006 </a:t>
            </a:r>
          </a:p>
        </p:txBody>
      </p:sp>
      <p:sp>
        <p:nvSpPr>
          <p:cNvPr id="3" name="2 - Θέση περιεχομένου"/>
          <p:cNvSpPr>
            <a:spLocks noGrp="1"/>
          </p:cNvSpPr>
          <p:nvPr>
            <p:ph idx="1"/>
          </p:nvPr>
        </p:nvSpPr>
        <p:spPr>
          <a:xfrm>
            <a:off x="107504" y="1196752"/>
            <a:ext cx="8856984" cy="5472608"/>
          </a:xfrm>
        </p:spPr>
        <p:txBody>
          <a:bodyPr>
            <a:noAutofit/>
          </a:bodyPr>
          <a:lstStyle/>
          <a:p>
            <a:pPr marL="1588" indent="0">
              <a:buNone/>
            </a:pPr>
            <a:r>
              <a:rPr lang="el-GR" sz="2000" dirty="0"/>
              <a:t>Ά .11 παρ. 1 και παρ. 4 : Δυνατότητα ποινικής διαμεσολάβησης θύτη-θύματος μέσω του Εισαγγελέα Ανηλίκων, αν το αδίκημα είναι πλημμέλημα. Δεν εφαρμόζεται όμως εάν ο θύτης είναι επίτροπος, δικαστικός συμπαραστάτης ή ανάδοχος γονέας του ανήλικου θύματος. </a:t>
            </a:r>
          </a:p>
          <a:p>
            <a:pPr marL="1588" indent="0">
              <a:buNone/>
            </a:pPr>
            <a:r>
              <a:rPr lang="el-GR" sz="2000" dirty="0"/>
              <a:t>Ά. 11 παρ. 2: Ο θύτης υποχρεούται να δηλώσει επίσημα σε έκθεση ότι: 1. </a:t>
            </a:r>
            <a:r>
              <a:rPr lang="el-GR" sz="2000" b="1" dirty="0"/>
              <a:t>Υπόσχεται να μην επαναλάβει στο μέλλον αντίστοιχη πράξη και δέχεται να απέχει από την οικογενειακή κατοικία για εύλογο διάστημα</a:t>
            </a:r>
            <a:r>
              <a:rPr lang="el-GR" sz="2000" dirty="0"/>
              <a:t>, 2. Δεσμεύεται να παρακολουθήσει εξειδικευμένο πρόγραμμα σε δημόσιο φορέα για την αντιμετώπιση της άσκησης ενδοοικογενειακής βίας, την ολοκλήρωση του οποίου θα επισφραγίσει ο υπεύθυνος του προγράμματος, 3. Θα αποκαταστήσει –αν αυτό είναι δυνατόν- τις συνέπειες της αξιόποινης πράξης του. </a:t>
            </a:r>
          </a:p>
          <a:p>
            <a:pPr marL="1588" indent="0">
              <a:buNone/>
            </a:pPr>
            <a:r>
              <a:rPr lang="el-GR" sz="2000" dirty="0"/>
              <a:t>Ά. 11 παρ. 3: η διαδικασία διαμεσολάβησης τελείται υπέρ του ανήλικου θύματος μέσω του κηδεμόνα του, εφόσον αυτός δεν συμπίπτει με τον θύτη. </a:t>
            </a:r>
          </a:p>
          <a:p>
            <a:pPr marL="1588" indent="0">
              <a:buNone/>
            </a:pPr>
            <a:r>
              <a:rPr lang="el-GR" sz="2000" dirty="0"/>
              <a:t>Ά. 13 παρ. 1 και 3: Αν σε διάστημα 3 ετών από την έναρξη της ποινικής διαμεσολάβησης, ο θύτης συμμορφωθεί προς τους όρους αυτής, ολοκληρώνεται η διαδικασία και η πολιτεία δεν του επιβάλλει ποινές. Διαφορετικά, ακυρώνονται τα αποτελέσματα αυτής- ο θύτης δεν έχει δικαίωμα για εκ νέου αίτηση </a:t>
            </a:r>
            <a:r>
              <a:rPr lang="el-GR" sz="2000" dirty="0" err="1"/>
              <a:t>Ποιν.Διαμεσ</a:t>
            </a:r>
            <a:r>
              <a:rPr lang="el-GR" sz="2000"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Άλλα δικαιώματα του θύματος</a:t>
            </a:r>
          </a:p>
        </p:txBody>
      </p:sp>
      <p:sp>
        <p:nvSpPr>
          <p:cNvPr id="3" name="2 - Θέση περιεχομένου"/>
          <p:cNvSpPr>
            <a:spLocks noGrp="1"/>
          </p:cNvSpPr>
          <p:nvPr>
            <p:ph idx="1"/>
          </p:nvPr>
        </p:nvSpPr>
        <p:spPr/>
        <p:txBody>
          <a:bodyPr>
            <a:normAutofit fontScale="70000" lnSpcReduction="20000"/>
          </a:bodyPr>
          <a:lstStyle/>
          <a:p>
            <a:pPr>
              <a:buNone/>
            </a:pPr>
            <a:r>
              <a:rPr lang="el-GR" dirty="0"/>
              <a:t>Ά. 15 Ν. 3500/2006: Το ενήλικο πρόσωπο που ασκεί ενδοοικογενειακή βία υποχρεούται –εφόσον υπάρχει δικαστική απόφαση- να απέχει από τους χώρους όπου συχνάζει το ανήλικο θύμα (εκπαιδευτήρια, χώρος φιλοξενίας, κατοικίες στενών συγγενών) για την ασφάλεια του θύματος. </a:t>
            </a:r>
          </a:p>
          <a:p>
            <a:pPr>
              <a:buNone/>
            </a:pPr>
            <a:r>
              <a:rPr lang="el-GR" dirty="0"/>
              <a:t>Ά. 20 Ν. 3500/2006: Υλική βοήθεια, ηθική συμπαράσταση από οργανισμούς ιδιωτικού, δημοσίου δικαίου και κοινωνικές υπηρεσίες της τοπικής αυτοδιοίκησης . </a:t>
            </a:r>
          </a:p>
          <a:p>
            <a:pPr>
              <a:buNone/>
            </a:pPr>
            <a:r>
              <a:rPr lang="el-GR" dirty="0"/>
              <a:t>Ά. 21 Ν. 3500/2006: Δικαίωμα πλήρους ενημέρωσης για τα δικαιώματα του ανηλίκου από τις αστυνομικές αρχές. </a:t>
            </a:r>
          </a:p>
          <a:p>
            <a:pPr>
              <a:buNone/>
            </a:pPr>
            <a:r>
              <a:rPr lang="el-GR" dirty="0"/>
              <a:t>Ά. 22 Ν. 3500/2006: Κάλυψη των δικαστικών εξόδων με μόνη απόδειξη της άσκηση ενδοοικογενειακής βίας εις βάρος ανηλίκου («ευεργέτημα πενίας»). </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Περίπτωση 3 – ανήλικος παραβάτης</a:t>
            </a:r>
          </a:p>
          <a:p>
            <a:r>
              <a:rPr lang="el-GR" dirty="0"/>
              <a:t>Περίπτωση 4 – το παιδί θύμα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Το παιδί θύτης – ανήλικοι παραβάτες</a:t>
            </a:r>
          </a:p>
        </p:txBody>
      </p:sp>
      <p:sp>
        <p:nvSpPr>
          <p:cNvPr id="3" name="2 - Θέση περιεχομένου"/>
          <p:cNvSpPr>
            <a:spLocks noGrp="1"/>
          </p:cNvSpPr>
          <p:nvPr>
            <p:ph idx="1"/>
          </p:nvPr>
        </p:nvSpPr>
        <p:spPr/>
        <p:txBody>
          <a:bodyPr/>
          <a:lstStyle/>
          <a:p>
            <a:r>
              <a:rPr lang="el-GR" dirty="0"/>
              <a:t>Ποινική μεταχείριση – αναμορφωτικά και θεραπευτικά μέτρα</a:t>
            </a:r>
          </a:p>
          <a:p>
            <a:r>
              <a:rPr lang="el-GR" dirty="0"/>
              <a:t>Προσωρινή κράτηση και περιορισμός</a:t>
            </a:r>
          </a:p>
          <a:p>
            <a:endParaRPr lang="el-GR" dirty="0"/>
          </a:p>
          <a:p>
            <a:endParaRPr lang="el-GR" dirty="0"/>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Άρθρο 121 Ορισμός</a:t>
            </a:r>
            <a:br>
              <a:rPr lang="el-GR" dirty="0"/>
            </a:br>
            <a:endParaRPr lang="el-GR" dirty="0"/>
          </a:p>
        </p:txBody>
      </p:sp>
      <p:sp>
        <p:nvSpPr>
          <p:cNvPr id="3" name="2 - Θέση περιεχομένου"/>
          <p:cNvSpPr>
            <a:spLocks noGrp="1"/>
          </p:cNvSpPr>
          <p:nvPr>
            <p:ph idx="1"/>
          </p:nvPr>
        </p:nvSpPr>
        <p:spPr/>
        <p:txBody>
          <a:bodyPr>
            <a:normAutofit fontScale="62500" lnSpcReduction="20000"/>
          </a:bodyPr>
          <a:lstStyle/>
          <a:p>
            <a:pPr lvl="0"/>
            <a:r>
              <a:rPr lang="el-GR" dirty="0"/>
              <a:t>Νήπια θεωρούνται όσα παιδιά δεν έχουν συμπληρώσει το 7</a:t>
            </a:r>
            <a:r>
              <a:rPr lang="el-GR" baseline="30000" dirty="0"/>
              <a:t>ο</a:t>
            </a:r>
            <a:r>
              <a:rPr lang="el-GR" dirty="0"/>
              <a:t> έτος της ηλικίας τους και η συμπεριφορά τους είναι απολύτως αδιάφορη για το ποινικό δίκαιο</a:t>
            </a:r>
          </a:p>
          <a:p>
            <a:pPr lvl="0"/>
            <a:r>
              <a:rPr lang="el-GR" dirty="0"/>
              <a:t>Ανήλικοι ηλικίας 8-15 πλέον έναντι των 13 που ίσχυε προ του Ν. 4322/2015 ετών: ποινικά ανεύθυνα – </a:t>
            </a:r>
            <a:r>
              <a:rPr lang="el-GR" dirty="0" err="1"/>
              <a:t>κατ΄</a:t>
            </a:r>
            <a:r>
              <a:rPr lang="el-GR" dirty="0"/>
              <a:t> αμάχητο τεκμήριο ακαταλόγιστα</a:t>
            </a:r>
          </a:p>
          <a:p>
            <a:pPr lvl="0"/>
            <a:r>
              <a:rPr lang="el-GR" dirty="0"/>
              <a:t>Ανήλικοι 15-18 ετών: ποινικά υπεύθυνοι στους οποίους επιβάλλονται αναμορφωτικά – θεραπευτικά μέτρα –περιορισμός σε ειδικό κατάστημα κράτησης νέων, αν συντρέχουν οι όροι ποινικού σωφρονισμού. </a:t>
            </a:r>
          </a:p>
          <a:p>
            <a:pPr>
              <a:buNone/>
            </a:pPr>
            <a:r>
              <a:rPr lang="el-GR" dirty="0"/>
              <a:t> Πλέον με τον νέο Ποινικό Κώδικα</a:t>
            </a:r>
          </a:p>
          <a:p>
            <a:r>
              <a:rPr lang="el-GR" dirty="0"/>
              <a:t>με τον όρο ανήλικοι (παραβάτες) νοούνται αυτοί που </a:t>
            </a:r>
            <a:r>
              <a:rPr lang="el-GR" b="1" dirty="0"/>
              <a:t>κατά τον χρόνο τέλεσης της πράξης έχουν ηλικία μεταξύ του δωδέκατου και του δέκατου όγδοου </a:t>
            </a:r>
            <a:r>
              <a:rPr lang="el-GR" dirty="0"/>
              <a:t>έτους της ηλικίας τους συμπληρωμένων.</a:t>
            </a:r>
          </a:p>
          <a:p>
            <a:r>
              <a:rPr lang="el-GR" dirty="0"/>
              <a:t> 2. Οι ανήλικοι υποβάλλονται </a:t>
            </a:r>
            <a:r>
              <a:rPr lang="el-GR" b="1" dirty="0"/>
              <a:t>σε αναμορφωτικά ή θεραπευτικά μέτρα ή σε περιορισμό σε ειδικό κατάστημα κράτησης νέων </a:t>
            </a:r>
            <a:r>
              <a:rPr lang="el-GR" dirty="0"/>
              <a:t>σύμφωνα με τις διατάξεις των επόμενων άρθρων.</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10684</Words>
  <Application>Microsoft Office PowerPoint</Application>
  <PresentationFormat>Προβολή στην οθόνη (4:3)</PresentationFormat>
  <Paragraphs>379</Paragraphs>
  <Slides>62</Slides>
  <Notes>1</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62</vt:i4>
      </vt:variant>
    </vt:vector>
  </HeadingPairs>
  <TitlesOfParts>
    <vt:vector size="65" baseType="lpstr">
      <vt:lpstr>Arial</vt:lpstr>
      <vt:lpstr>Calibri</vt:lpstr>
      <vt:lpstr>Θέμα του Office</vt:lpstr>
      <vt:lpstr>Εισαγγελέας ανηλίκων</vt:lpstr>
      <vt:lpstr>Εισαγγελέας Ανηλίκων</vt:lpstr>
      <vt:lpstr>Άρθρο 113 ΚΠΔ - Δικαστήριο ανηλίκων</vt:lpstr>
      <vt:lpstr>Περίπτωση 1: Κακή άσκηση γονικής μέριμνας και επιμέλειας </vt:lpstr>
      <vt:lpstr>Για την αφαίρεση της επιμέλειας</vt:lpstr>
      <vt:lpstr>Περίπτωση 2 - πλημμελής άσκηση γονικής μέριμνας και επιμέλειας</vt:lpstr>
      <vt:lpstr>Παρουσίαση του PowerPoint</vt:lpstr>
      <vt:lpstr>Το παιδί θύτης – ανήλικοι παραβάτες</vt:lpstr>
      <vt:lpstr> Άρθρο 121 Ορισμός </vt:lpstr>
      <vt:lpstr>Άρθρο 46. - Αποχή από την ποινική δίωξη ανηλίκου</vt:lpstr>
      <vt:lpstr> Άρθρο 126   Ποινική μεταχείριση  των ανηλίκων</vt:lpstr>
      <vt:lpstr>Άρθρο 287 ΚΠΔ - Η προσωρινή κράτηση ανηλίκων</vt:lpstr>
      <vt:lpstr>Άρθρο 122 - Αναμορφωτικά μέτρα</vt:lpstr>
      <vt:lpstr>Επιλογή μέτρων</vt:lpstr>
      <vt:lpstr>Στατιστικά στοιχεία</vt:lpstr>
      <vt:lpstr> Άρθρο 123 -  Θεραπευτικά μέτρα </vt:lpstr>
      <vt:lpstr>Ανήλικος χρήστης ναρκωτικών</vt:lpstr>
      <vt:lpstr>Στατιστικά στοιχεία</vt:lpstr>
      <vt:lpstr>Άρθρο 124  Μεταβολή ή άρση μέτρων</vt:lpstr>
      <vt:lpstr>Άρθρο 125  Διάρκεια μέτρων </vt:lpstr>
      <vt:lpstr> Άρθρο 127   Περιορισμός σε ειδικό  κατάστημα κράτησης νέων</vt:lpstr>
      <vt:lpstr>Άρθρο 128  Αντικατάσταση του περιορισμού σε  ειδικό κατάστημα κράτησης νέων</vt:lpstr>
      <vt:lpstr>Το παιδί θύμα</vt:lpstr>
      <vt:lpstr>Εγκατάλειψη εγκύου και διατροφή</vt:lpstr>
      <vt:lpstr>Άρθρο 360 - Παραμέληση της εποπτείας ανηλίκου</vt:lpstr>
      <vt:lpstr>Άρθρο 360Α -  Παραβάσεις σχετικά με  την υιοθεσία ανηλίκου </vt:lpstr>
      <vt:lpstr>Άρθρο 312  ποινικού Κώδικα- Σωματική βλάβη  αδυνάμων ατόμων</vt:lpstr>
      <vt:lpstr>Άρθρο 324  Αρπαγή ανηλίκων</vt:lpstr>
      <vt:lpstr>Αρθρο 333 - Απειλή</vt:lpstr>
      <vt:lpstr>Άρθρο 337  -  Προσβολή της γενετήσιας  αξιοπρέπειας </vt:lpstr>
      <vt:lpstr>Άρθρο 338  Κατάχρηση ανικάνου προς αντίσταση σε γενετήσια πράξη</vt:lpstr>
      <vt:lpstr>Γενετήσιες πράξεις με  ανηλίκους ή ενώπιόν τους </vt:lpstr>
      <vt:lpstr> Άρθρο 342 - Κατάχρηση ανηλίκων</vt:lpstr>
      <vt:lpstr>Άρθρο 343 - Κατάχρηση σε γενετήσια πράξη </vt:lpstr>
      <vt:lpstr>Άρθρο 344 -  Έγκληση </vt:lpstr>
      <vt:lpstr>Άρθρο 345 - Γενετήσια πράξη μεταξύ συγγενών</vt:lpstr>
      <vt:lpstr>Άρθρο 348 - Διευκόλυνση προσβολών της ανηλικότητας</vt:lpstr>
      <vt:lpstr>Άρθρο 348Α -  Πορνογραφία ανηλίκων</vt:lpstr>
      <vt:lpstr>Επιβαρυντικές περιπτώσεις - κάθειρξη</vt:lpstr>
      <vt:lpstr>Άρθρο 348Β Προσέλκυση παιδιών για γενετήσιους λόγους</vt:lpstr>
      <vt:lpstr>Άρθρο 348Γ   Πορνογραφικές παραστάσεις ανηλίκων</vt:lpstr>
      <vt:lpstr>Άρθρο 349 - Μαστροπεία </vt:lpstr>
      <vt:lpstr>Άρθρο 351Α   Γενετήσια πράξη με ανήλικο έναντι αμοιβής</vt:lpstr>
      <vt:lpstr>Άρθρο 352Α   Ψυχοδιαγνωστική εξέταση και θεραπεία του  δράστη και του θύματος εγκλημάτων κατά  της γενετήσιας ελευθερίας και της οικονομικής  εκμετάλλευσης της γενετήσιας ζωής  </vt:lpstr>
      <vt:lpstr>Άρθρο 352Β  Προστασία της ιδιωτικής ζωής του ανήλικου θύματος</vt:lpstr>
      <vt:lpstr>Άρθρο 108 ΚΠΔ - Δικαιώματα ανήλικου θύματος προσβολής προσωπικής και γενετήσιας ελευθερίας.</vt:lpstr>
      <vt:lpstr>Διαδικασία σε ποινικά αδικήματα σε βάρος ανηλίκων</vt:lpstr>
      <vt:lpstr> Άρθρο 227. - Ανήλικοι μάρτυρες θύματα προσβολής προσωπικής και γενετήσιας ελευθερίας</vt:lpstr>
      <vt:lpstr>Κατάθεση και εξέταση ανηλίκου</vt:lpstr>
      <vt:lpstr>Συνεπώς -Εξέταση του παιδιού ως μάρτυρα</vt:lpstr>
      <vt:lpstr>Αλλοι μάρτυρες</vt:lpstr>
      <vt:lpstr>Δ) Ιατροδικαστική εξέταση και αναλύσεις</vt:lpstr>
      <vt:lpstr>Σύλληψη δράστη </vt:lpstr>
      <vt:lpstr>Ενδοοικογενειακή βία</vt:lpstr>
      <vt:lpstr>Ενδοικογενειακή βία και θύμα</vt:lpstr>
      <vt:lpstr>Ποιες συμπεριφορές θεωρούνται ως ποινικά αδικήματα (ν. 3500/2006)</vt:lpstr>
      <vt:lpstr>Ά.6 ν. 3500/2006 Ενδοοικογενειακή σωματική βλάβη</vt:lpstr>
      <vt:lpstr>Ανήλικος θύμα ενδοοικογενειακής βίας</vt:lpstr>
      <vt:lpstr>Διαδικασία</vt:lpstr>
      <vt:lpstr>Εκπαιδευτικός μάρτυρας</vt:lpstr>
      <vt:lpstr>Ποινική διαμεσολάβηση (άρθρο 11 και 13 Ν. 3500/2006 </vt:lpstr>
      <vt:lpstr>Άλλα δικαιώματα του θύματος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Εισαγγελέας ανηλίκων</dc:title>
  <dc:creator>user</dc:creator>
  <cp:lastModifiedBy>Despoina Anagnostopoulou</cp:lastModifiedBy>
  <cp:revision>80</cp:revision>
  <dcterms:created xsi:type="dcterms:W3CDTF">2020-02-03T13:06:25Z</dcterms:created>
  <dcterms:modified xsi:type="dcterms:W3CDTF">2022-01-28T14:45:27Z</dcterms:modified>
</cp:coreProperties>
</file>