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92"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4976" autoAdjust="0"/>
    <p:restoredTop sz="94249" autoAdjust="0"/>
  </p:normalViewPr>
  <p:slideViewPr>
    <p:cSldViewPr>
      <p:cViewPr varScale="1">
        <p:scale>
          <a:sx n="68" d="100"/>
          <a:sy n="68" d="100"/>
        </p:scale>
        <p:origin x="182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9EB91B-9A30-4FC2-87A6-FB0A1C48F774}" type="datetimeFigureOut">
              <a:rPr lang="el-GR" smtClean="0"/>
              <a:pPr/>
              <a:t>11/3/2021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5E8135-BA02-4854-9F78-D724C128CAD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Π.χ. πανεπιστήμιο</a:t>
            </a:r>
            <a:r>
              <a:rPr lang="el-GR" baseline="0" dirty="0"/>
              <a:t> (φοιτητές, έτος σπουδών, Εξετάσεις) ή Ανελκυστήρας (επιβάτες, όροφος, είσοδος έξοδος)</a:t>
            </a:r>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4</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Ο ΜΡΧ παράγει την άφιξη ενός πελάτη</a:t>
            </a:r>
            <a:r>
              <a:rPr lang="el-GR" baseline="0" dirty="0"/>
              <a:t> όσον αφορά τον χρόνο, αλλά ίσως χρειάζεται ένα διαφορετικό από τον ΜΡΧ αντικείμενο, το οποίο διαχειρίζεται χαρακτηριστικά του πελάτη.</a:t>
            </a:r>
          </a:p>
          <a:p>
            <a:endParaRPr lang="el-GR" baseline="0" dirty="0"/>
          </a:p>
          <a:p>
            <a:r>
              <a:rPr lang="el-GR" baseline="0" dirty="0"/>
              <a:t>Μήπως χρειάζεται και μηχανισμός διαχείρισης ουρών;</a:t>
            </a:r>
          </a:p>
          <a:p>
            <a:endParaRPr lang="el-GR" baseline="0" dirty="0"/>
          </a:p>
          <a:p>
            <a:r>
              <a:rPr lang="el-GR" baseline="0" dirty="0"/>
              <a:t>Στα </a:t>
            </a:r>
            <a:r>
              <a:rPr lang="en-US" baseline="0" dirty="0"/>
              <a:t>PN: </a:t>
            </a:r>
            <a:r>
              <a:rPr lang="el-GR" baseline="0" dirty="0"/>
              <a:t>Με πολλαπλά κουπόνια σε μία θέση</a:t>
            </a:r>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25</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Σε</a:t>
            </a:r>
            <a:r>
              <a:rPr lang="el-GR" baseline="0" dirty="0"/>
              <a:t> ένα απλό σχετικά πρόγραμμα προσομοίωσης, ΠΡΕΠΕΙ να έχουμε πολλών ειδών αντικείμενα που κάνουν διαφορετικές δουλειές. </a:t>
            </a:r>
          </a:p>
          <a:p>
            <a:endParaRPr lang="el-GR" baseline="0" dirty="0"/>
          </a:p>
          <a:p>
            <a:pPr marL="228600" indent="-228600">
              <a:buAutoNum type="arabicParenR"/>
            </a:pPr>
            <a:r>
              <a:rPr lang="el-GR" baseline="0" dirty="0"/>
              <a:t>Πελάτη: Το αντικείμενο πελάτη περιέχει ρουτίνες περιγραφής των ενεργειών του (άφιξη, αναχώρηση)</a:t>
            </a:r>
          </a:p>
          <a:p>
            <a:pPr marL="228600" indent="-228600">
              <a:buAutoNum type="arabicParenR"/>
            </a:pPr>
            <a:r>
              <a:rPr lang="el-GR" baseline="0" dirty="0"/>
              <a:t>Παραγωγή κυκλοφορίας: Αντικείμενο που φτιάχνει νέους πελάτες και ορίζει τα χαρακτηριστικά.</a:t>
            </a:r>
          </a:p>
          <a:p>
            <a:pPr marL="228600" indent="-228600">
              <a:buAutoNum type="arabicParenR"/>
            </a:pPr>
            <a:r>
              <a:rPr lang="el-GR" baseline="0" dirty="0"/>
              <a:t>Έλεγχος Εξυπηρέτη: Διαχείριση εξυπηρέτη</a:t>
            </a:r>
          </a:p>
          <a:p>
            <a:pPr marL="228600" indent="-228600">
              <a:buAutoNum type="arabicParenR"/>
            </a:pPr>
            <a:r>
              <a:rPr lang="el-GR" baseline="0" dirty="0"/>
              <a:t>Διαχείριση ουράς (είσοδος έξοδος αύξηση μείωση μεγέθους ουράς)</a:t>
            </a:r>
          </a:p>
          <a:p>
            <a:pPr marL="228600" indent="-228600">
              <a:buAutoNum type="arabicParenR"/>
            </a:pPr>
            <a:r>
              <a:rPr lang="el-GR" baseline="0" dirty="0"/>
              <a:t>Τυχαίοι αριθμοί: Γεννήτριες τυχαίων αριθμών, οι οποίοι χρησιμοποιούνται από τον ΜΡΧ</a:t>
            </a:r>
          </a:p>
          <a:p>
            <a:pPr marL="228600" indent="-228600">
              <a:buAutoNum type="arabicParenR"/>
            </a:pPr>
            <a:r>
              <a:rPr lang="el-GR" baseline="0" dirty="0"/>
              <a:t>Στατιστικά στοιχεία  (μέσοι χρόνοι παραμονής στο σύστημα κλπ)</a:t>
            </a:r>
          </a:p>
          <a:p>
            <a:pPr marL="228600" indent="-228600">
              <a:buAutoNum type="arabicParenR"/>
            </a:pPr>
            <a:r>
              <a:rPr lang="el-GR" baseline="0" dirty="0"/>
              <a:t>ΜΡΧ</a:t>
            </a:r>
          </a:p>
          <a:p>
            <a:pPr marL="228600" indent="-228600">
              <a:buAutoNum type="arabicParenR"/>
            </a:pPr>
            <a:endParaRPr lang="el-GR" baseline="0" dirty="0"/>
          </a:p>
          <a:p>
            <a:pPr marL="228600" indent="-228600">
              <a:buNone/>
            </a:pPr>
            <a:r>
              <a:rPr lang="en-US" baseline="0" dirty="0"/>
              <a:t>PN -&gt; </a:t>
            </a:r>
            <a:r>
              <a:rPr lang="el-GR" baseline="0" dirty="0"/>
              <a:t>Διαφορετικού τύπου κουπόνια. </a:t>
            </a:r>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26</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dirty="0"/>
              <a:t>PN</a:t>
            </a:r>
          </a:p>
          <a:p>
            <a:endParaRPr lang="en-US" dirty="0"/>
          </a:p>
          <a:p>
            <a:r>
              <a:rPr lang="el-GR" dirty="0"/>
              <a:t>Κουπόνι</a:t>
            </a:r>
            <a:r>
              <a:rPr lang="el-GR" baseline="0" dirty="0"/>
              <a:t> με τα 4 χαρακτηριστικά</a:t>
            </a:r>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27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7</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Ο λόγος για τον οποίο προτιμάται</a:t>
            </a:r>
            <a:r>
              <a:rPr lang="el-GR" baseline="0" dirty="0"/>
              <a:t> ο πρώτος μηχανισμός έχει να κάνει με το γεγονός ότι είναι λιγότερο χρονοβόρος. </a:t>
            </a:r>
          </a:p>
          <a:p>
            <a:r>
              <a:rPr lang="el-GR" baseline="0" dirty="0"/>
              <a:t>Εξήγηση: ο δεύτερος μπορεί να σταματάει το πρόγραμμα για το τίποτα, δηλαδή να μην υπάρχει γεγονός ανάμεσα σε 2 διαδοχικούς ελέγχους -&gt; ΧΑΣΙΜΟ ΧΡΟΝΟΥ</a:t>
            </a:r>
          </a:p>
          <a:p>
            <a:endParaRPr lang="el-GR" baseline="0"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13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Καθορισμός Αρχικών Συνθηκών: Μηδενίζουμε</a:t>
            </a:r>
            <a:r>
              <a:rPr lang="el-GR" baseline="0" dirty="0"/>
              <a:t> ή να δώσουμε μία άλλη αρχική τιμή σε παραμέτρους της προσομοίωσης. Π.χ. μηδενίζουμε το πλήθος πελατών σε ένα σύστημα λεωφορείου. </a:t>
            </a:r>
          </a:p>
          <a:p>
            <a:endParaRPr lang="el-GR" baseline="0" dirty="0"/>
          </a:p>
          <a:p>
            <a:r>
              <a:rPr lang="el-GR" baseline="0" dirty="0"/>
              <a:t>Επιλογή Επόμενου Γεγονότος: Ο ΜΡΧ εξετάζει και επιλέγει το επόμενο γεγονός. Π.χ. ο χρόνος άφιξης 10 πελατών στο λεωφορείο</a:t>
            </a:r>
          </a:p>
          <a:p>
            <a:r>
              <a:rPr lang="el-GR" baseline="0" dirty="0"/>
              <a:t>Εκτέλεση: Δεν εμπλέκεται καθαρά με τον χρόνο. Σημαίνει και άλλα πράγματα-&gt; π.χ. αύξηση του πλήθους πελατών.</a:t>
            </a:r>
          </a:p>
          <a:p>
            <a:endParaRPr lang="el-GR" baseline="0" dirty="0"/>
          </a:p>
          <a:p>
            <a:r>
              <a:rPr lang="el-GR" baseline="0" dirty="0"/>
              <a:t>Αν υπάρχει άλλο γεγονός στον ίδιο χρόνο: ΕΛΕΓΧΟΣ. Αν ναι-&gt; εκτέλεση, αν όχι ελέγχεται αν φτάσαμε στο τέλος.</a:t>
            </a:r>
          </a:p>
          <a:p>
            <a:endParaRPr lang="el-GR" baseline="0" dirty="0"/>
          </a:p>
          <a:p>
            <a:r>
              <a:rPr lang="el-GR" baseline="0" dirty="0"/>
              <a:t>Η προσομοίωση τρέχει ΠΑΝΤΑ για κάποιο χρόνο που ορίζουμε εμείς. Αν το ρολόι της προσομοίωσης έχει ζητηθεί να λειτουργήσει για 10 χρονικές μονάδες, το σύστημα ΔΕΝ θα καταγράψει γεγονότα που τυχόν συνέβησαν μετά.</a:t>
            </a:r>
          </a:p>
          <a:p>
            <a:endParaRPr lang="el-GR" baseline="0" dirty="0"/>
          </a:p>
          <a:p>
            <a:endParaRPr lang="el-GR" baseline="0" dirty="0"/>
          </a:p>
          <a:p>
            <a:endParaRPr lang="el-GR" baseline="0" dirty="0"/>
          </a:p>
          <a:p>
            <a:endParaRPr lang="el-GR" baseline="0"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14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Το</a:t>
            </a:r>
            <a:r>
              <a:rPr lang="el-GR" baseline="0" dirty="0"/>
              <a:t> σύστημα έστω ότι είναι αυτό του λεωφορείου.</a:t>
            </a:r>
          </a:p>
          <a:p>
            <a:r>
              <a:rPr lang="el-GR" baseline="0" dirty="0"/>
              <a:t>Έστω ότι έχουμε υλοποιήσει ένα πρόγραμμα προσομοίωσης.  Τα προγράμματα παράγουν αφίξεις πελατών χρησιμοποιώντας στατιστικές κατανομές. </a:t>
            </a:r>
          </a:p>
          <a:p>
            <a:r>
              <a:rPr lang="el-GR" baseline="0" dirty="0"/>
              <a:t>Το πρόγραμμά μας παρήγαγε τις αφίξεις 4 πελατών Ι =1 ως 4 </a:t>
            </a:r>
            <a:r>
              <a:rPr lang="el-GR" baseline="0" dirty="0" err="1"/>
              <a:t>οπου</a:t>
            </a:r>
            <a:r>
              <a:rPr lang="el-GR" baseline="0" dirty="0"/>
              <a:t> με Α(Ι) δηλώνεται ο χρόνος  άφιξης του πελάτη Ι</a:t>
            </a:r>
          </a:p>
          <a:p>
            <a:r>
              <a:rPr lang="el-GR" baseline="0" dirty="0"/>
              <a:t>Α(1) άφιξη σε χρόνο 0, ο Α(2) σε χρόνο 6 κλπ</a:t>
            </a:r>
          </a:p>
          <a:p>
            <a:r>
              <a:rPr lang="en-US" baseline="0" dirty="0"/>
              <a:t>D(I) </a:t>
            </a:r>
            <a:r>
              <a:rPr lang="el-GR" baseline="0" dirty="0"/>
              <a:t>ο χρόνος αποχώρησης από το σύστημα</a:t>
            </a:r>
          </a:p>
          <a:p>
            <a:r>
              <a:rPr lang="el-GR" baseline="0" dirty="0"/>
              <a:t>Τα προγράμματα παράγουν χρόνους εξυπηρέτησης πελατών χρησιμοποιώντας στατιστικές κατανομές. </a:t>
            </a:r>
          </a:p>
          <a:p>
            <a:r>
              <a:rPr lang="el-GR" baseline="0" dirty="0"/>
              <a:t>Έστω το πρόγραμμά μας παράγει τους χρόνους </a:t>
            </a:r>
            <a:r>
              <a:rPr lang="en-US" baseline="0" dirty="0"/>
              <a:t>ST </a:t>
            </a:r>
            <a:r>
              <a:rPr lang="el-GR" baseline="0" dirty="0"/>
              <a:t>για καθέναν από τους πελάτες. </a:t>
            </a:r>
          </a:p>
          <a:p>
            <a:endParaRPr lang="el-GR" baseline="0" dirty="0"/>
          </a:p>
          <a:p>
            <a:r>
              <a:rPr lang="el-GR" baseline="0" dirty="0"/>
              <a:t>Ο ΜΡΧ τοποθετεί όλα τα γεγονότα στον άξονα του χρόνου (ΑΦΙΞΕΙΣ ΚΑΙ ΑΝΑΧΩΡΗΣΕΙΣ)</a:t>
            </a:r>
          </a:p>
          <a:p>
            <a:endParaRPr lang="el-GR" baseline="0" dirty="0"/>
          </a:p>
          <a:p>
            <a:r>
              <a:rPr lang="el-GR" dirty="0"/>
              <a:t>Χρόνος 0:</a:t>
            </a:r>
            <a:r>
              <a:rPr lang="el-GR" baseline="0" dirty="0"/>
              <a:t> Γεγονός -&gt; Άφιξη πελάτη 1. Στη συνέχεια, ελέγχει τον τυχαίο χρόνο εξυπηρέτησης του πελάτη 1 = 9. Άρα, έχουμε γεγονός αναχώρησης στον χρόνο </a:t>
            </a:r>
            <a:r>
              <a:rPr lang="en-US" baseline="0" dirty="0"/>
              <a:t>t=9.</a:t>
            </a:r>
          </a:p>
          <a:p>
            <a:r>
              <a:rPr lang="el-GR" baseline="0" dirty="0"/>
              <a:t>Έλεγχος: Υπάρχει άλλη άφιξη πριν τον χρόνο 9, ΥΠΑΡΧΕΙ στον χρόνο 6, </a:t>
            </a:r>
            <a:r>
              <a:rPr lang="el-GR" baseline="0" dirty="0" err="1"/>
              <a:t>κ.ο.κ</a:t>
            </a:r>
            <a:r>
              <a:rPr lang="el-GR" baseline="0" dirty="0"/>
              <a:t>.</a:t>
            </a:r>
            <a:endParaRPr lang="en-US" baseline="0" dirty="0"/>
          </a:p>
          <a:p>
            <a:endParaRPr lang="el-GR" baseline="0" dirty="0"/>
          </a:p>
          <a:p>
            <a:endParaRPr lang="el-GR" baseline="0" dirty="0"/>
          </a:p>
          <a:p>
            <a:endParaRPr lang="el-GR"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17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Γεγονότα</a:t>
            </a:r>
            <a:r>
              <a:rPr lang="el-GR" baseline="0" dirty="0"/>
              <a:t> -&gt; οτιδήποτε αλλάζει την κατάσταση ενός συστήματος.</a:t>
            </a:r>
          </a:p>
          <a:p>
            <a:endParaRPr lang="el-GR" baseline="0" dirty="0"/>
          </a:p>
          <a:p>
            <a:r>
              <a:rPr lang="el-GR" baseline="0" dirty="0"/>
              <a:t>Κάθε γεγονός πρέπει να περιγράφεται ΠΛΗΡΩΣ: Τι συνέπειες έχει στο σύστημα, πως μπορεί να συνδέεται με άλλα γεγονότα και να επηρεάζει συνολικά το σύστημα, ποιες οντότητες του συστήματος μετέχουν.</a:t>
            </a:r>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18</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Αντιστοίχιση: αφορά τα</a:t>
            </a:r>
            <a:r>
              <a:rPr lang="el-GR" baseline="0" dirty="0"/>
              <a:t> </a:t>
            </a:r>
            <a:r>
              <a:rPr lang="en-US" baseline="0" dirty="0"/>
              <a:t>PN </a:t>
            </a:r>
            <a:r>
              <a:rPr lang="el-GR" baseline="0" dirty="0"/>
              <a:t>στα θεωρητικά μοντέλα, γλώσσες προγραμματισμού ή </a:t>
            </a:r>
            <a:r>
              <a:rPr lang="en-US" baseline="0" dirty="0"/>
              <a:t>PN </a:t>
            </a:r>
            <a:r>
              <a:rPr lang="el-GR" baseline="0" dirty="0"/>
              <a:t>στα πρακτικά.</a:t>
            </a:r>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21</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dirty="0"/>
              <a:t>A</a:t>
            </a:r>
            <a:r>
              <a:rPr lang="el-GR" dirty="0" err="1"/>
              <a:t>ντίστοιχα</a:t>
            </a:r>
            <a:r>
              <a:rPr lang="el-GR" baseline="0" dirty="0"/>
              <a:t> για </a:t>
            </a:r>
            <a:r>
              <a:rPr lang="en-US" baseline="0" dirty="0"/>
              <a:t>PN</a:t>
            </a:r>
          </a:p>
          <a:p>
            <a:endParaRPr lang="en-US" baseline="0" dirty="0"/>
          </a:p>
          <a:p>
            <a:r>
              <a:rPr lang="el-GR" baseline="0" dirty="0"/>
              <a:t>Κουπόνια </a:t>
            </a:r>
          </a:p>
          <a:p>
            <a:r>
              <a:rPr lang="el-GR" baseline="0" dirty="0"/>
              <a:t>Θέσεις</a:t>
            </a:r>
          </a:p>
          <a:p>
            <a:r>
              <a:rPr lang="el-GR" baseline="0" dirty="0"/>
              <a:t>Μαρκαρίσματα </a:t>
            </a:r>
          </a:p>
          <a:p>
            <a:r>
              <a:rPr lang="el-GR" baseline="0" dirty="0"/>
              <a:t>Πυροδοτήσεις</a:t>
            </a:r>
          </a:p>
          <a:p>
            <a:endParaRPr lang="el-GR" baseline="0" dirty="0"/>
          </a:p>
          <a:p>
            <a:r>
              <a:rPr lang="el-GR" baseline="0" dirty="0"/>
              <a:t>Χρωματιστά </a:t>
            </a:r>
            <a:r>
              <a:rPr lang="en-US" baseline="0" dirty="0"/>
              <a:t>PN</a:t>
            </a:r>
          </a:p>
          <a:p>
            <a:r>
              <a:rPr lang="el-GR" baseline="0" dirty="0"/>
              <a:t>Πεδία (το κάθε κουπόνι διαθέτει και περιγράφει ένα πλήθος χαρακτηριστικών μίας οντότητας του συστήματος)</a:t>
            </a:r>
            <a:endParaRPr lang="en-US" baseline="0"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23</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Π.χ., όταν ένας</a:t>
            </a:r>
            <a:r>
              <a:rPr lang="el-GR" baseline="0" dirty="0"/>
              <a:t> πελάτης μπει στο σύστημα σε χρόνο </a:t>
            </a:r>
            <a:r>
              <a:rPr lang="en-US" baseline="0" dirty="0"/>
              <a:t>t </a:t>
            </a:r>
            <a:r>
              <a:rPr lang="el-GR" baseline="0" dirty="0"/>
              <a:t>και βγει σε χρόνο </a:t>
            </a:r>
            <a:r>
              <a:rPr lang="en-US" baseline="0" dirty="0"/>
              <a:t>x, </a:t>
            </a:r>
            <a:r>
              <a:rPr lang="el-GR" baseline="0" dirty="0"/>
              <a:t>έμεινε στο σύστημα για χρόνο </a:t>
            </a:r>
            <a:r>
              <a:rPr lang="en-US" baseline="0" dirty="0"/>
              <a:t>x-t.</a:t>
            </a:r>
          </a:p>
          <a:p>
            <a:r>
              <a:rPr lang="el-GR" baseline="0" dirty="0"/>
              <a:t>ΑΥΤΟΣ ο χρόνος όπως και άλλα χαρακτηριστικά του πελάτη από ποιον διαχειρίζονται;</a:t>
            </a:r>
          </a:p>
          <a:p>
            <a:r>
              <a:rPr lang="el-GR" baseline="0" dirty="0"/>
              <a:t>Ασανσέρ: πελάτης ανεβαίνει, ποιος διαχειρίζεται την </a:t>
            </a:r>
            <a:r>
              <a:rPr lang="el-GR" baseline="0" dirty="0" err="1"/>
              <a:t>κατατάστασή</a:t>
            </a:r>
            <a:r>
              <a:rPr lang="el-GR" baseline="0" dirty="0"/>
              <a:t> του (πχ σε ποιον όροφο βρίσκεται;)</a:t>
            </a:r>
          </a:p>
          <a:p>
            <a:endParaRPr lang="el-GR" baseline="0" dirty="0"/>
          </a:p>
          <a:p>
            <a:r>
              <a:rPr lang="el-GR" baseline="0" dirty="0"/>
              <a:t>ΥΠΑΡΧΕΙ ένα κρυφό αντικείμενο εκτός του ΜΡΧ, το οποίο διαχειρίζεται τα χαρακτηριστικά των πελατών, όπως αυτά προκύπτουν κατά την προσομοίωση.</a:t>
            </a:r>
          </a:p>
          <a:p>
            <a:r>
              <a:rPr lang="el-GR" baseline="0" dirty="0"/>
              <a:t>Προγραμματιστικά: Μια άλλη ρουτίνα</a:t>
            </a:r>
          </a:p>
          <a:p>
            <a:r>
              <a:rPr lang="en-US" baseline="0" dirty="0"/>
              <a:t>PN</a:t>
            </a:r>
            <a:r>
              <a:rPr lang="el-GR" baseline="0" dirty="0"/>
              <a:t>: Κάποια πεδία ενός κουπονιού.</a:t>
            </a:r>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24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1A0FB95F-634C-475E-BA7F-62B05DC854C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C90972E-F5F0-4BF4-AF2F-F51891CC216F}" type="datetimeFigureOut">
              <a:rPr lang="el-GR" smtClean="0"/>
              <a:pPr/>
              <a:t>11/3/2021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C90972E-F5F0-4BF4-AF2F-F51891CC216F}" type="datetimeFigureOut">
              <a:rPr lang="el-GR" smtClean="0"/>
              <a:pPr/>
              <a:t>11/3/2021</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A0FB95F-634C-475E-BA7F-62B05DC854C6}"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ΠΡΟΣΟΜΟΙΩΣΗ ΚΑΙ ΜΟΝΤΕΛΑ ΣΥΣΤΗΜΑΤΩΝ</a:t>
            </a:r>
          </a:p>
        </p:txBody>
      </p:sp>
      <p:sp>
        <p:nvSpPr>
          <p:cNvPr id="3" name="2 - Υπότιτλος"/>
          <p:cNvSpPr>
            <a:spLocks noGrp="1"/>
          </p:cNvSpPr>
          <p:nvPr>
            <p:ph type="subTitle" idx="1"/>
          </p:nvPr>
        </p:nvSpPr>
        <p:spPr/>
        <p:txBody>
          <a:bodyPr>
            <a:normAutofit fontScale="92500" lnSpcReduction="10000"/>
          </a:bodyPr>
          <a:lstStyle/>
          <a:p>
            <a:r>
              <a:rPr lang="el-GR" dirty="0"/>
              <a:t>Περιγραφή και ανάλυση συμπεριφοράς ενός συστήματος</a:t>
            </a:r>
          </a:p>
          <a:p>
            <a:r>
              <a:rPr lang="el-GR" dirty="0"/>
              <a:t>Στόχος: Επαλήθευση ορθότητας και εντοπισμών σφαλμάτων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ΠΑΡΑΔΕΙΓΜΑ</a:t>
            </a:r>
          </a:p>
        </p:txBody>
      </p:sp>
      <p:sp>
        <p:nvSpPr>
          <p:cNvPr id="3" name="2 - Θέση περιεχομένου"/>
          <p:cNvSpPr>
            <a:spLocks noGrp="1"/>
          </p:cNvSpPr>
          <p:nvPr>
            <p:ph idx="1"/>
          </p:nvPr>
        </p:nvSpPr>
        <p:spPr/>
        <p:txBody>
          <a:bodyPr/>
          <a:lstStyle/>
          <a:p>
            <a:r>
              <a:rPr lang="el-GR" dirty="0"/>
              <a:t>Οντότητες: Πελάτες και </a:t>
            </a:r>
            <a:r>
              <a:rPr lang="el-GR" dirty="0" err="1"/>
              <a:t>Ταμείες</a:t>
            </a:r>
            <a:endParaRPr lang="el-GR" dirty="0"/>
          </a:p>
          <a:p>
            <a:r>
              <a:rPr lang="el-GR" dirty="0"/>
              <a:t>Γεγονότα: Άφιξη, Αναχώρηση (Πελάτες),</a:t>
            </a:r>
          </a:p>
          <a:p>
            <a:pPr>
              <a:buNone/>
            </a:pPr>
            <a:r>
              <a:rPr lang="el-GR" dirty="0"/>
              <a:t>                      Εξυπηρέτηση, Κλείσιμο (</a:t>
            </a:r>
            <a:r>
              <a:rPr lang="el-GR" dirty="0" err="1"/>
              <a:t>Ταμείες</a:t>
            </a:r>
            <a:r>
              <a:rPr lang="el-GR" dirty="0"/>
              <a:t>)</a:t>
            </a:r>
          </a:p>
          <a:p>
            <a:r>
              <a:rPr lang="el-GR" dirty="0"/>
              <a:t>Δραστηριότητες: Κατάθεση (Πελάτες)</a:t>
            </a:r>
          </a:p>
          <a:p>
            <a:pPr>
              <a:buNone/>
            </a:pPr>
            <a:r>
              <a:rPr lang="el-GR" dirty="0"/>
              <a:t>                                 Αποδείξεις (Προσωπικό)</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ΔΙΑΓΡΑΜΜΑ ΡΟΗΣ</a:t>
            </a:r>
          </a:p>
        </p:txBody>
      </p:sp>
      <p:sp>
        <p:nvSpPr>
          <p:cNvPr id="3" name="2 - Θέση περιεχομένου"/>
          <p:cNvSpPr>
            <a:spLocks noGrp="1"/>
          </p:cNvSpPr>
          <p:nvPr>
            <p:ph idx="1"/>
          </p:nvPr>
        </p:nvSpPr>
        <p:spPr/>
        <p:txBody>
          <a:bodyPr/>
          <a:lstStyle/>
          <a:p>
            <a:endParaRPr lang="el-GR"/>
          </a:p>
        </p:txBody>
      </p:sp>
      <p:pic>
        <p:nvPicPr>
          <p:cNvPr id="2050" name="Picture 2"/>
          <p:cNvPicPr>
            <a:picLocks noChangeAspect="1" noChangeArrowheads="1"/>
          </p:cNvPicPr>
          <p:nvPr/>
        </p:nvPicPr>
        <p:blipFill>
          <a:blip r:embed="rId2" cstate="print"/>
          <a:srcRect/>
          <a:stretch>
            <a:fillRect/>
          </a:stretch>
        </p:blipFill>
        <p:spPr bwMode="auto">
          <a:xfrm>
            <a:off x="2928926" y="2285992"/>
            <a:ext cx="2943225" cy="378621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ΣΧΕΔΙΑΣΗ ΜΟΝΤΕΛΩΝ</a:t>
            </a:r>
          </a:p>
        </p:txBody>
      </p:sp>
      <p:sp>
        <p:nvSpPr>
          <p:cNvPr id="3" name="2 - Θέση περιεχομένου"/>
          <p:cNvSpPr>
            <a:spLocks noGrp="1"/>
          </p:cNvSpPr>
          <p:nvPr>
            <p:ph idx="1"/>
          </p:nvPr>
        </p:nvSpPr>
        <p:spPr/>
        <p:txBody>
          <a:bodyPr/>
          <a:lstStyle/>
          <a:p>
            <a:r>
              <a:rPr lang="el-GR" dirty="0"/>
              <a:t>Βασικά Στοιχεία:</a:t>
            </a:r>
          </a:p>
          <a:p>
            <a:pPr lvl="1"/>
            <a:r>
              <a:rPr lang="el-GR" dirty="0"/>
              <a:t>Χρόνος</a:t>
            </a:r>
          </a:p>
          <a:p>
            <a:pPr lvl="1"/>
            <a:r>
              <a:rPr lang="el-GR" dirty="0"/>
              <a:t>Επιλογή ανάμεσα σε αιτιοκρατικό ή στοχαστικό </a:t>
            </a:r>
          </a:p>
          <a:p>
            <a:pPr lvl="1"/>
            <a:r>
              <a:rPr lang="el-GR" dirty="0"/>
              <a:t>Συνεχείς ή διακριτές αλλαγές των παραμέτρων του συστήματος;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ΧΡΟΝΟΣ</a:t>
            </a:r>
          </a:p>
        </p:txBody>
      </p:sp>
      <p:sp>
        <p:nvSpPr>
          <p:cNvPr id="3" name="2 - Θέση περιεχομένου"/>
          <p:cNvSpPr>
            <a:spLocks noGrp="1"/>
          </p:cNvSpPr>
          <p:nvPr>
            <p:ph idx="1"/>
          </p:nvPr>
        </p:nvSpPr>
        <p:spPr/>
        <p:txBody>
          <a:bodyPr/>
          <a:lstStyle/>
          <a:p>
            <a:r>
              <a:rPr lang="el-GR" dirty="0"/>
              <a:t>ΜΡΧ Επόμενου Γεγονότος: Το ρολόι σταματά μόνο ανάμεσα στα γεγονότα</a:t>
            </a:r>
          </a:p>
          <a:p>
            <a:r>
              <a:rPr lang="el-GR" dirty="0"/>
              <a:t>ΜΡΧ Σταθερού Χρονικού Διαστήματος: Το ρολόι σταματά ανά τακτά, μικρά χρονικά διαστήματα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ΜΡΧ Επόμενου Γεγονότος</a:t>
            </a:r>
          </a:p>
        </p:txBody>
      </p:sp>
      <p:pic>
        <p:nvPicPr>
          <p:cNvPr id="4" name="3 - Θέση περιεχομένου" descr="5.JPG"/>
          <p:cNvPicPr>
            <a:picLocks noGrp="1" noChangeAspect="1"/>
          </p:cNvPicPr>
          <p:nvPr>
            <p:ph idx="1"/>
          </p:nvPr>
        </p:nvPicPr>
        <p:blipFill>
          <a:blip r:embed="rId3" cstate="print"/>
          <a:stretch>
            <a:fillRect/>
          </a:stretch>
        </p:blipFill>
        <p:spPr>
          <a:xfrm>
            <a:off x="2494167" y="1600200"/>
            <a:ext cx="4155665" cy="4708525"/>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ΜΡΧ Επόμενου Γεγονότος-Παράδειγμα</a:t>
            </a:r>
          </a:p>
        </p:txBody>
      </p:sp>
      <p:sp>
        <p:nvSpPr>
          <p:cNvPr id="3" name="2 - Θέση περιεχομένου"/>
          <p:cNvSpPr>
            <a:spLocks noGrp="1"/>
          </p:cNvSpPr>
          <p:nvPr>
            <p:ph idx="1"/>
          </p:nvPr>
        </p:nvSpPr>
        <p:spPr/>
        <p:txBody>
          <a:bodyPr>
            <a:normAutofit fontScale="92500" lnSpcReduction="10000"/>
          </a:bodyPr>
          <a:lstStyle/>
          <a:p>
            <a:r>
              <a:rPr lang="el-GR" dirty="0"/>
              <a:t>Έστω:</a:t>
            </a:r>
          </a:p>
          <a:p>
            <a:pPr lvl="1"/>
            <a:r>
              <a:rPr lang="el-GR" dirty="0"/>
              <a:t>Τ: Χρόνος</a:t>
            </a:r>
          </a:p>
          <a:p>
            <a:pPr lvl="1"/>
            <a:r>
              <a:rPr lang="el-GR" dirty="0"/>
              <a:t>ΑΙ: Χρόνος μεταξύ διαδοχικών αφίξεων (τυχαία κατανομή)</a:t>
            </a:r>
          </a:p>
          <a:p>
            <a:pPr lvl="1"/>
            <a:r>
              <a:rPr lang="el-GR" dirty="0"/>
              <a:t>Α(Ι): Χρόνος άφιξης πελάτη </a:t>
            </a:r>
            <a:r>
              <a:rPr lang="en-US" dirty="0"/>
              <a:t>I</a:t>
            </a:r>
          </a:p>
          <a:p>
            <a:pPr lvl="1"/>
            <a:r>
              <a:rPr lang="en-US" dirty="0"/>
              <a:t>D(I): T</a:t>
            </a:r>
            <a:r>
              <a:rPr lang="el-GR" dirty="0"/>
              <a:t>έλος χρόνου εξυπηρέτησης πελάτη </a:t>
            </a:r>
            <a:r>
              <a:rPr lang="en-US" dirty="0"/>
              <a:t>I</a:t>
            </a:r>
          </a:p>
          <a:p>
            <a:pPr lvl="1"/>
            <a:r>
              <a:rPr lang="en-US" dirty="0"/>
              <a:t>ST: </a:t>
            </a:r>
            <a:r>
              <a:rPr lang="el-GR" dirty="0"/>
              <a:t>Χρόνος εξυπηρέτησης (Τυχαία μεταβλητή)</a:t>
            </a:r>
          </a:p>
          <a:p>
            <a:pPr lvl="1"/>
            <a:r>
              <a:rPr lang="el-GR" dirty="0"/>
              <a:t>Ν: Πλήθος πελατών στο σύστημα</a:t>
            </a:r>
          </a:p>
          <a:p>
            <a:pPr lvl="1"/>
            <a:r>
              <a:rPr lang="en-US" dirty="0"/>
              <a:t>NMAX: </a:t>
            </a:r>
            <a:r>
              <a:rPr lang="el-GR" dirty="0"/>
              <a:t>Πλήθος πελατών που θα εξυπηρετηθούν</a:t>
            </a:r>
          </a:p>
          <a:p>
            <a:pPr lvl="1"/>
            <a:r>
              <a:rPr lang="en-US" dirty="0"/>
              <a:t>TSUM: </a:t>
            </a:r>
            <a:r>
              <a:rPr lang="el-GR" dirty="0"/>
              <a:t>Άθροισμα των χρόνων στο σύστημα</a:t>
            </a:r>
          </a:p>
          <a:p>
            <a:pPr lvl="1"/>
            <a:r>
              <a:rPr lang="en-US" dirty="0"/>
              <a:t>TMEAN: </a:t>
            </a:r>
            <a:r>
              <a:rPr lang="el-GR" dirty="0"/>
              <a:t>Μέσος χρόνος παραμονής στο σύστημα</a:t>
            </a:r>
          </a:p>
          <a:p>
            <a:pPr lvl="1"/>
            <a:r>
              <a:rPr lang="en-US" dirty="0"/>
              <a:t>DT: </a:t>
            </a:r>
            <a:r>
              <a:rPr lang="el-GR" dirty="0"/>
              <a:t>Χρόνος τέλους εξυπηρέτησης πελάτη</a:t>
            </a:r>
          </a:p>
          <a:p>
            <a:pPr lvl="1"/>
            <a:r>
              <a:rPr lang="en-US" dirty="0"/>
              <a:t>M: </a:t>
            </a:r>
            <a:r>
              <a:rPr lang="el-GR" dirty="0"/>
              <a:t>Πλήθος πελατών που εξυπηρετήθηκαν</a:t>
            </a:r>
          </a:p>
          <a:p>
            <a:pPr lvl="1"/>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ΛΟΓΙΚΟ ΔΙΑΓΡΑΜΜΑ</a:t>
            </a:r>
          </a:p>
        </p:txBody>
      </p:sp>
      <p:pic>
        <p:nvPicPr>
          <p:cNvPr id="4" name="3 - Θέση περιεχομένου" descr="6.JPG"/>
          <p:cNvPicPr>
            <a:picLocks noGrp="1" noChangeAspect="1"/>
          </p:cNvPicPr>
          <p:nvPr>
            <p:ph idx="1"/>
          </p:nvPr>
        </p:nvPicPr>
        <p:blipFill>
          <a:blip r:embed="rId2" cstate="print"/>
          <a:stretch>
            <a:fillRect/>
          </a:stretch>
        </p:blipFill>
        <p:spPr>
          <a:xfrm>
            <a:off x="2571736" y="1285860"/>
            <a:ext cx="3786214" cy="5421411"/>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Παράδειγμα</a:t>
            </a:r>
          </a:p>
        </p:txBody>
      </p:sp>
      <p:graphicFrame>
        <p:nvGraphicFramePr>
          <p:cNvPr id="4" name="3 - Θέση περιεχομένου"/>
          <p:cNvGraphicFramePr>
            <a:graphicFrameLocks noGrp="1"/>
          </p:cNvGraphicFramePr>
          <p:nvPr>
            <p:ph idx="1"/>
          </p:nvPr>
        </p:nvGraphicFramePr>
        <p:xfrm>
          <a:off x="457200" y="1600200"/>
          <a:ext cx="8229600" cy="18542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l-GR" dirty="0"/>
                        <a:t>Ι</a:t>
                      </a:r>
                    </a:p>
                  </a:txBody>
                  <a:tcPr/>
                </a:tc>
                <a:tc>
                  <a:txBody>
                    <a:bodyPr/>
                    <a:lstStyle/>
                    <a:p>
                      <a:r>
                        <a:rPr lang="el-GR" dirty="0"/>
                        <a:t>Α(Ι)</a:t>
                      </a:r>
                    </a:p>
                  </a:txBody>
                  <a:tcPr/>
                </a:tc>
                <a:tc>
                  <a:txBody>
                    <a:bodyPr/>
                    <a:lstStyle/>
                    <a:p>
                      <a:r>
                        <a:rPr lang="en-US" dirty="0"/>
                        <a:t>D(I)</a:t>
                      </a:r>
                      <a:endParaRPr lang="el-GR" dirty="0"/>
                    </a:p>
                  </a:txBody>
                  <a:tcPr/>
                </a:tc>
                <a:extLst>
                  <a:ext uri="{0D108BD9-81ED-4DB2-BD59-A6C34878D82A}">
                    <a16:rowId xmlns:a16="http://schemas.microsoft.com/office/drawing/2014/main" val="10000"/>
                  </a:ext>
                </a:extLst>
              </a:tr>
              <a:tr h="370840">
                <a:tc>
                  <a:txBody>
                    <a:bodyPr/>
                    <a:lstStyle/>
                    <a:p>
                      <a:r>
                        <a:rPr lang="en-US" dirty="0"/>
                        <a:t>1</a:t>
                      </a:r>
                      <a:endParaRPr lang="el-GR" dirty="0"/>
                    </a:p>
                  </a:txBody>
                  <a:tcPr/>
                </a:tc>
                <a:tc>
                  <a:txBody>
                    <a:bodyPr/>
                    <a:lstStyle/>
                    <a:p>
                      <a:r>
                        <a:rPr lang="en-US" dirty="0"/>
                        <a:t>0</a:t>
                      </a:r>
                      <a:endParaRPr lang="el-GR" dirty="0"/>
                    </a:p>
                  </a:txBody>
                  <a:tcPr/>
                </a:tc>
                <a:tc>
                  <a:txBody>
                    <a:bodyPr/>
                    <a:lstStyle/>
                    <a:p>
                      <a:r>
                        <a:rPr lang="el-GR" dirty="0"/>
                        <a:t>άγνωστος</a:t>
                      </a:r>
                    </a:p>
                  </a:txBody>
                  <a:tcPr/>
                </a:tc>
                <a:extLst>
                  <a:ext uri="{0D108BD9-81ED-4DB2-BD59-A6C34878D82A}">
                    <a16:rowId xmlns:a16="http://schemas.microsoft.com/office/drawing/2014/main" val="10001"/>
                  </a:ext>
                </a:extLst>
              </a:tr>
              <a:tr h="370840">
                <a:tc>
                  <a:txBody>
                    <a:bodyPr/>
                    <a:lstStyle/>
                    <a:p>
                      <a:r>
                        <a:rPr lang="en-US" dirty="0"/>
                        <a:t>2</a:t>
                      </a:r>
                      <a:endParaRPr lang="el-GR" dirty="0"/>
                    </a:p>
                  </a:txBody>
                  <a:tcPr/>
                </a:tc>
                <a:tc>
                  <a:txBody>
                    <a:bodyPr/>
                    <a:lstStyle/>
                    <a:p>
                      <a:r>
                        <a:rPr lang="en-US" dirty="0"/>
                        <a:t>6</a:t>
                      </a:r>
                      <a:endParaRPr lang="el-GR" dirty="0"/>
                    </a:p>
                  </a:txBody>
                  <a:tcPr/>
                </a:tc>
                <a:tc>
                  <a:txBody>
                    <a:bodyPr/>
                    <a:lstStyle/>
                    <a:p>
                      <a:r>
                        <a:rPr lang="el-GR" dirty="0"/>
                        <a:t>άγνωστος</a:t>
                      </a:r>
                    </a:p>
                  </a:txBody>
                  <a:tcPr/>
                </a:tc>
                <a:extLst>
                  <a:ext uri="{0D108BD9-81ED-4DB2-BD59-A6C34878D82A}">
                    <a16:rowId xmlns:a16="http://schemas.microsoft.com/office/drawing/2014/main" val="10002"/>
                  </a:ext>
                </a:extLst>
              </a:tr>
              <a:tr h="370840">
                <a:tc>
                  <a:txBody>
                    <a:bodyPr/>
                    <a:lstStyle/>
                    <a:p>
                      <a:r>
                        <a:rPr lang="en-US" dirty="0"/>
                        <a:t>3</a:t>
                      </a:r>
                      <a:endParaRPr lang="el-GR" dirty="0"/>
                    </a:p>
                  </a:txBody>
                  <a:tcPr/>
                </a:tc>
                <a:tc>
                  <a:txBody>
                    <a:bodyPr/>
                    <a:lstStyle/>
                    <a:p>
                      <a:r>
                        <a:rPr lang="en-US" dirty="0"/>
                        <a:t>15</a:t>
                      </a:r>
                      <a:endParaRPr lang="el-GR" dirty="0"/>
                    </a:p>
                  </a:txBody>
                  <a:tcPr/>
                </a:tc>
                <a:tc>
                  <a:txBody>
                    <a:bodyPr/>
                    <a:lstStyle/>
                    <a:p>
                      <a:r>
                        <a:rPr lang="el-GR" dirty="0"/>
                        <a:t>άγνωστος</a:t>
                      </a:r>
                    </a:p>
                  </a:txBody>
                  <a:tcPr/>
                </a:tc>
                <a:extLst>
                  <a:ext uri="{0D108BD9-81ED-4DB2-BD59-A6C34878D82A}">
                    <a16:rowId xmlns:a16="http://schemas.microsoft.com/office/drawing/2014/main" val="10003"/>
                  </a:ext>
                </a:extLst>
              </a:tr>
              <a:tr h="370840">
                <a:tc>
                  <a:txBody>
                    <a:bodyPr/>
                    <a:lstStyle/>
                    <a:p>
                      <a:r>
                        <a:rPr lang="en-US" dirty="0"/>
                        <a:t>4</a:t>
                      </a:r>
                      <a:endParaRPr lang="el-GR" dirty="0"/>
                    </a:p>
                  </a:txBody>
                  <a:tcPr/>
                </a:tc>
                <a:tc>
                  <a:txBody>
                    <a:bodyPr/>
                    <a:lstStyle/>
                    <a:p>
                      <a:r>
                        <a:rPr lang="en-US" dirty="0"/>
                        <a:t>33</a:t>
                      </a:r>
                      <a:endParaRPr lang="el-GR" dirty="0"/>
                    </a:p>
                  </a:txBody>
                  <a:tcPr/>
                </a:tc>
                <a:tc>
                  <a:txBody>
                    <a:bodyPr/>
                    <a:lstStyle/>
                    <a:p>
                      <a:r>
                        <a:rPr lang="el-GR" dirty="0"/>
                        <a:t>άγνωστος</a:t>
                      </a:r>
                    </a:p>
                  </a:txBody>
                  <a:tcPr/>
                </a:tc>
                <a:extLst>
                  <a:ext uri="{0D108BD9-81ED-4DB2-BD59-A6C34878D82A}">
                    <a16:rowId xmlns:a16="http://schemas.microsoft.com/office/drawing/2014/main" val="10004"/>
                  </a:ext>
                </a:extLst>
              </a:tr>
            </a:tbl>
          </a:graphicData>
        </a:graphic>
      </p:graphicFrame>
      <p:pic>
        <p:nvPicPr>
          <p:cNvPr id="5" name="4 - Εικόνα" descr="7.JPG"/>
          <p:cNvPicPr>
            <a:picLocks noChangeAspect="1"/>
          </p:cNvPicPr>
          <p:nvPr/>
        </p:nvPicPr>
        <p:blipFill>
          <a:blip r:embed="rId3" cstate="print"/>
          <a:stretch>
            <a:fillRect/>
          </a:stretch>
        </p:blipFill>
        <p:spPr>
          <a:xfrm>
            <a:off x="1357290" y="3786190"/>
            <a:ext cx="5500726" cy="1600200"/>
          </a:xfrm>
          <a:prstGeom prst="rect">
            <a:avLst/>
          </a:prstGeom>
        </p:spPr>
      </p:pic>
      <p:graphicFrame>
        <p:nvGraphicFramePr>
          <p:cNvPr id="6" name="5 - Πίνακας"/>
          <p:cNvGraphicFramePr>
            <a:graphicFrameLocks noGrp="1"/>
          </p:cNvGraphicFramePr>
          <p:nvPr/>
        </p:nvGraphicFramePr>
        <p:xfrm>
          <a:off x="1071538" y="5929330"/>
          <a:ext cx="6096000" cy="3708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r>
                        <a:rPr lang="en-US" dirty="0"/>
                        <a:t>9</a:t>
                      </a:r>
                      <a:endParaRPr lang="el-GR" dirty="0"/>
                    </a:p>
                  </a:txBody>
                  <a:tcPr/>
                </a:tc>
                <a:tc>
                  <a:txBody>
                    <a:bodyPr/>
                    <a:lstStyle/>
                    <a:p>
                      <a:r>
                        <a:rPr lang="en-US" dirty="0"/>
                        <a:t>14</a:t>
                      </a:r>
                      <a:endParaRPr lang="el-GR" dirty="0"/>
                    </a:p>
                  </a:txBody>
                  <a:tcPr/>
                </a:tc>
                <a:tc>
                  <a:txBody>
                    <a:bodyPr/>
                    <a:lstStyle/>
                    <a:p>
                      <a:r>
                        <a:rPr lang="en-US" dirty="0"/>
                        <a:t>11</a:t>
                      </a:r>
                      <a:endParaRPr lang="el-GR" dirty="0"/>
                    </a:p>
                  </a:txBody>
                  <a:tcPr/>
                </a:tc>
                <a:tc>
                  <a:txBody>
                    <a:bodyPr/>
                    <a:lstStyle/>
                    <a:p>
                      <a:r>
                        <a:rPr lang="en-US" dirty="0"/>
                        <a:t>…</a:t>
                      </a:r>
                      <a:endParaRPr lang="el-GR" dirty="0"/>
                    </a:p>
                  </a:txBody>
                  <a:tcPr/>
                </a:tc>
                <a:extLst>
                  <a:ext uri="{0D108BD9-81ED-4DB2-BD59-A6C34878D82A}">
                    <a16:rowId xmlns:a16="http://schemas.microsoft.com/office/drawing/2014/main" val="10000"/>
                  </a:ext>
                </a:extLst>
              </a:tr>
            </a:tbl>
          </a:graphicData>
        </a:graphic>
      </p:graphicFrame>
      <p:sp>
        <p:nvSpPr>
          <p:cNvPr id="7" name="6 - TextBox"/>
          <p:cNvSpPr txBox="1"/>
          <p:nvPr/>
        </p:nvSpPr>
        <p:spPr>
          <a:xfrm>
            <a:off x="214282" y="5929330"/>
            <a:ext cx="714380" cy="369332"/>
          </a:xfrm>
          <a:prstGeom prst="rect">
            <a:avLst/>
          </a:prstGeom>
          <a:noFill/>
        </p:spPr>
        <p:txBody>
          <a:bodyPr wrap="square" rtlCol="0">
            <a:spAutoFit/>
          </a:bodyPr>
          <a:lstStyle/>
          <a:p>
            <a:r>
              <a:rPr lang="en-US" dirty="0"/>
              <a:t>ST=</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ANAΠΤΥΞΗ ΜΟΝΤΕΛΩΝ ΔΙΑΚΡΙΤΩΝ ΣΥΣΤΗΜΑΤΩΝ</a:t>
            </a:r>
          </a:p>
        </p:txBody>
      </p:sp>
      <p:sp>
        <p:nvSpPr>
          <p:cNvPr id="3" name="2 - Θέση περιεχομένου"/>
          <p:cNvSpPr>
            <a:spLocks noGrp="1"/>
          </p:cNvSpPr>
          <p:nvPr>
            <p:ph idx="1"/>
          </p:nvPr>
        </p:nvSpPr>
        <p:spPr/>
        <p:txBody>
          <a:bodyPr/>
          <a:lstStyle/>
          <a:p>
            <a:r>
              <a:rPr lang="el-GR" dirty="0"/>
              <a:t>Κατάσταση σε διάφορες χρονικές στιγμές</a:t>
            </a:r>
          </a:p>
          <a:p>
            <a:pPr lvl="1"/>
            <a:r>
              <a:rPr lang="el-GR" dirty="0"/>
              <a:t>Εγγενώς διακριτά χαρακτηριστικά</a:t>
            </a:r>
          </a:p>
          <a:p>
            <a:pPr lvl="1"/>
            <a:r>
              <a:rPr lang="el-GR" dirty="0"/>
              <a:t>Συνεχώς μεταβαλλόμενα</a:t>
            </a:r>
          </a:p>
          <a:p>
            <a:r>
              <a:rPr lang="el-GR" dirty="0"/>
              <a:t>Πεπερασμένο πλήθος γεγονότων</a:t>
            </a:r>
          </a:p>
          <a:p>
            <a:r>
              <a:rPr lang="el-GR" dirty="0"/>
              <a:t>Κάθε καθορισμένο γεγονός πρέπει να συνοδεύεται από πλήρη περιγραφή</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ΠΑΡΑΔΕΙΓΜΑ</a:t>
            </a:r>
          </a:p>
        </p:txBody>
      </p:sp>
      <p:sp>
        <p:nvSpPr>
          <p:cNvPr id="3" name="2 - Θέση περιεχομένου"/>
          <p:cNvSpPr>
            <a:spLocks noGrp="1"/>
          </p:cNvSpPr>
          <p:nvPr>
            <p:ph idx="1"/>
          </p:nvPr>
        </p:nvSpPr>
        <p:spPr/>
        <p:txBody>
          <a:bodyPr/>
          <a:lstStyle/>
          <a:p>
            <a:r>
              <a:rPr lang="el-GR" dirty="0"/>
              <a:t>Είσοδος πελάτη</a:t>
            </a:r>
          </a:p>
          <a:p>
            <a:pPr lvl="1"/>
            <a:r>
              <a:rPr lang="el-GR" dirty="0"/>
              <a:t>Βρίσκει άδειο </a:t>
            </a:r>
            <a:r>
              <a:rPr lang="el-GR" dirty="0" err="1"/>
              <a:t>εξυπηρέτη</a:t>
            </a:r>
            <a:endParaRPr lang="el-GR" dirty="0"/>
          </a:p>
          <a:p>
            <a:pPr lvl="1"/>
            <a:r>
              <a:rPr lang="el-GR" dirty="0"/>
              <a:t>Βρίσκει υπερβολικά μεγάλες ουρές</a:t>
            </a:r>
          </a:p>
          <a:p>
            <a:pPr lvl="1"/>
            <a:r>
              <a:rPr lang="el-GR" dirty="0"/>
              <a:t>Βρίσκει «κανονικό μέγεθος» ουρών και περιμένει</a:t>
            </a:r>
          </a:p>
          <a:p>
            <a:r>
              <a:rPr lang="el-GR" dirty="0"/>
              <a:t>Μέθοδος προσομοίωσης: Άμεσα εξαρτώμενη από το μοντέλο</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Παραδείγματα</a:t>
            </a:r>
          </a:p>
        </p:txBody>
      </p:sp>
      <p:sp>
        <p:nvSpPr>
          <p:cNvPr id="3" name="2 - Θέση περιεχομένου"/>
          <p:cNvSpPr>
            <a:spLocks noGrp="1"/>
          </p:cNvSpPr>
          <p:nvPr>
            <p:ph idx="1"/>
          </p:nvPr>
        </p:nvSpPr>
        <p:spPr/>
        <p:txBody>
          <a:bodyPr/>
          <a:lstStyle/>
          <a:p>
            <a:r>
              <a:rPr lang="el-GR" dirty="0"/>
              <a:t>Ανάλυση και σχεδίαση συστημάτων παραγωγής</a:t>
            </a:r>
          </a:p>
          <a:p>
            <a:r>
              <a:rPr lang="el-GR" dirty="0"/>
              <a:t>Συστήματα μεταφορών </a:t>
            </a:r>
          </a:p>
          <a:p>
            <a:r>
              <a:rPr lang="el-GR" dirty="0"/>
              <a:t>Ανάλυση υλικού και λογισμικού</a:t>
            </a:r>
          </a:p>
          <a:p>
            <a:r>
              <a:rPr lang="el-GR" dirty="0"/>
              <a:t>Εφοδιαστικές αλυσίδες</a:t>
            </a:r>
          </a:p>
          <a:p>
            <a:r>
              <a:rPr lang="el-GR" dirty="0"/>
              <a:t>Χρηματοοικονομικές εφαρμογές (π.χ. πρόβλεψη τιμών)</a:t>
            </a:r>
          </a:p>
          <a:p>
            <a:r>
              <a:rPr lang="el-GR" dirty="0"/>
              <a:t>Συστήματα παροχής υπηρεσιών (τράπεζες, ανελκυστήρες)</a:t>
            </a:r>
          </a:p>
          <a:p>
            <a:r>
              <a:rPr lang="el-GR" dirty="0"/>
              <a:t>Μετεωρολογικά και άλλα πολύπλοκα συστήματα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ΣΤΟΙΧΕΙΑ ΑΝΑΠΤΥΞΗΣ ΜΟΝΤΕΛΩΝ</a:t>
            </a:r>
          </a:p>
        </p:txBody>
      </p:sp>
      <p:sp>
        <p:nvSpPr>
          <p:cNvPr id="3" name="2 - Θέση περιεχομένου"/>
          <p:cNvSpPr>
            <a:spLocks noGrp="1"/>
          </p:cNvSpPr>
          <p:nvPr>
            <p:ph idx="1"/>
          </p:nvPr>
        </p:nvSpPr>
        <p:spPr/>
        <p:txBody>
          <a:bodyPr/>
          <a:lstStyle/>
          <a:p>
            <a:r>
              <a:rPr lang="el-GR" dirty="0"/>
              <a:t>Οντότητα: Τι προσομοιώνουμε </a:t>
            </a:r>
          </a:p>
          <a:p>
            <a:r>
              <a:rPr lang="el-GR" dirty="0"/>
              <a:t>Χαρακτηριστικά: Γνωρίσματα οντότητας</a:t>
            </a:r>
          </a:p>
          <a:p>
            <a:r>
              <a:rPr lang="el-GR" dirty="0"/>
              <a:t>Προσομοίωση Γεγονότων: Το μοντέλο περιέχει όλες τις χρονικές στιγμές που αλλάζουν το σύστημα</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ΤΙ ΧΡΕΙΑΖΟΜΑΣΤΕ</a:t>
            </a:r>
          </a:p>
        </p:txBody>
      </p:sp>
      <p:sp>
        <p:nvSpPr>
          <p:cNvPr id="3" name="2 - Θέση περιεχομένου"/>
          <p:cNvSpPr>
            <a:spLocks noGrp="1"/>
          </p:cNvSpPr>
          <p:nvPr>
            <p:ph idx="1"/>
          </p:nvPr>
        </p:nvSpPr>
        <p:spPr/>
        <p:txBody>
          <a:bodyPr/>
          <a:lstStyle/>
          <a:p>
            <a:r>
              <a:rPr lang="el-GR" dirty="0"/>
              <a:t>Ένα εργαλείο</a:t>
            </a:r>
          </a:p>
          <a:p>
            <a:r>
              <a:rPr lang="el-GR" dirty="0"/>
              <a:t>Αντιστοίχιση στοιχείων του εργαλείου με τα χαρακτηριστικά του μοντέλου μας</a:t>
            </a:r>
          </a:p>
          <a:p>
            <a:r>
              <a:rPr lang="el-GR" dirty="0"/>
              <a:t>Διαχείριση προσομοίωσης γεγονότων</a:t>
            </a:r>
          </a:p>
          <a:p>
            <a:r>
              <a:rPr lang="el-GR" dirty="0"/>
              <a:t>Υλοποίηση με ρουτίνες</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ΑΝΤΙΣΤΟΙΧΙΣΗ ΜΟΝΤΕΛΟΥ-ΕΡΓΑΛΕΙΟΥ</a:t>
            </a:r>
          </a:p>
        </p:txBody>
      </p:sp>
      <p:sp>
        <p:nvSpPr>
          <p:cNvPr id="3" name="2 - Θέση περιεχομένου"/>
          <p:cNvSpPr>
            <a:spLocks noGrp="1"/>
          </p:cNvSpPr>
          <p:nvPr>
            <p:ph idx="1"/>
          </p:nvPr>
        </p:nvSpPr>
        <p:spPr/>
        <p:txBody>
          <a:bodyPr/>
          <a:lstStyle/>
          <a:p>
            <a:r>
              <a:rPr lang="el-GR" dirty="0"/>
              <a:t>Έστω το παράδειγμα απλής ουράς</a:t>
            </a:r>
          </a:p>
          <a:p>
            <a:pPr marL="971550" lvl="1" indent="-514350"/>
            <a:r>
              <a:rPr lang="el-GR" dirty="0"/>
              <a:t>Στοιχεία εργαλείου</a:t>
            </a:r>
          </a:p>
          <a:p>
            <a:pPr marL="971550" lvl="1" indent="-514350"/>
            <a:r>
              <a:rPr lang="el-GR" dirty="0"/>
              <a:t>Στοιχεία συστήματος</a:t>
            </a:r>
          </a:p>
          <a:p>
            <a:pPr marL="971550" lvl="1" indent="-514350">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ΣΤΟΙΧΕΙΑ ΕΡΓΑΛΕΙΟΥ</a:t>
            </a:r>
          </a:p>
        </p:txBody>
      </p:sp>
      <p:sp>
        <p:nvSpPr>
          <p:cNvPr id="3" name="2 - Θέση περιεχομένου"/>
          <p:cNvSpPr>
            <a:spLocks noGrp="1"/>
          </p:cNvSpPr>
          <p:nvPr>
            <p:ph idx="1"/>
          </p:nvPr>
        </p:nvSpPr>
        <p:spPr/>
        <p:txBody>
          <a:bodyPr/>
          <a:lstStyle/>
          <a:p>
            <a:r>
              <a:rPr lang="el-GR" dirty="0"/>
              <a:t>Αντικείμενα</a:t>
            </a:r>
          </a:p>
          <a:p>
            <a:r>
              <a:rPr lang="el-GR" dirty="0"/>
              <a:t>Μέθοδοι</a:t>
            </a:r>
          </a:p>
          <a:p>
            <a:r>
              <a:rPr lang="el-GR" dirty="0"/>
              <a:t>Πεδία</a:t>
            </a:r>
          </a:p>
          <a:p>
            <a:r>
              <a:rPr lang="el-GR" dirty="0"/>
              <a:t>Διασύνδεση</a:t>
            </a:r>
          </a:p>
          <a:p>
            <a:endParaRPr lang="el-GR" dirty="0"/>
          </a:p>
          <a:p>
            <a:r>
              <a:rPr lang="el-GR" dirty="0"/>
              <a:t>Αν πρόκειται για γραφιστικό πακέτο</a:t>
            </a:r>
          </a:p>
          <a:p>
            <a:pPr lvl="1"/>
            <a:r>
              <a:rPr lang="el-GR" dirty="0"/>
              <a:t>Τμήματα (</a:t>
            </a:r>
            <a:r>
              <a:rPr lang="en-US" dirty="0"/>
              <a:t>Parts)</a:t>
            </a:r>
          </a:p>
          <a:p>
            <a:pPr lvl="1"/>
            <a:r>
              <a:rPr lang="el-GR" dirty="0"/>
              <a:t>Χαρακτηριστικά τους (ορισμός τιμών)</a:t>
            </a:r>
          </a:p>
          <a:p>
            <a:pPr lvl="1"/>
            <a:r>
              <a:rPr lang="el-GR" dirty="0"/>
              <a:t>Διασύνδεση</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Αντικείμενα</a:t>
            </a:r>
          </a:p>
        </p:txBody>
      </p:sp>
      <p:sp>
        <p:nvSpPr>
          <p:cNvPr id="3" name="2 - Θέση περιεχομένου"/>
          <p:cNvSpPr>
            <a:spLocks noGrp="1"/>
          </p:cNvSpPr>
          <p:nvPr>
            <p:ph idx="1"/>
          </p:nvPr>
        </p:nvSpPr>
        <p:spPr/>
        <p:txBody>
          <a:bodyPr/>
          <a:lstStyle/>
          <a:p>
            <a:r>
              <a:rPr lang="el-GR" dirty="0"/>
              <a:t>Απαντούμε σε μία σειρά από ερωτήματα</a:t>
            </a:r>
          </a:p>
          <a:p>
            <a:r>
              <a:rPr lang="el-GR" dirty="0"/>
              <a:t>Εκτός από τα προφανή</a:t>
            </a:r>
          </a:p>
          <a:p>
            <a:pPr lvl="1"/>
            <a:r>
              <a:rPr lang="el-GR" dirty="0"/>
              <a:t>Πελάτης</a:t>
            </a:r>
          </a:p>
          <a:p>
            <a:pPr lvl="1"/>
            <a:r>
              <a:rPr lang="el-GR" dirty="0" err="1"/>
              <a:t>Εξυπηρέτης</a:t>
            </a:r>
            <a:endParaRPr lang="el-GR" dirty="0"/>
          </a:p>
          <a:p>
            <a:r>
              <a:rPr lang="el-GR" dirty="0"/>
              <a:t>ΠΩΣ παράγεται κυκλοφορία</a:t>
            </a:r>
          </a:p>
          <a:p>
            <a:r>
              <a:rPr lang="el-GR" dirty="0"/>
              <a:t>Σε ΠΟΙΟΥΣ χρόνους;</a:t>
            </a:r>
          </a:p>
          <a:p>
            <a:r>
              <a:rPr lang="el-GR" dirty="0"/>
              <a:t>Από ΠΟΙΟΝ;</a:t>
            </a:r>
          </a:p>
          <a:p>
            <a:r>
              <a:rPr lang="el-GR" dirty="0"/>
              <a:t>ΠΟΙΟΣ ελέγχει το τέλος εξυπηρέτησης;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ΑΝΤΙΚΕΙΜΕΝΑ (συνέχεια)</a:t>
            </a:r>
          </a:p>
        </p:txBody>
      </p:sp>
      <p:sp>
        <p:nvSpPr>
          <p:cNvPr id="3" name="2 - Θέση περιεχομένου"/>
          <p:cNvSpPr>
            <a:spLocks noGrp="1"/>
          </p:cNvSpPr>
          <p:nvPr>
            <p:ph idx="1"/>
          </p:nvPr>
        </p:nvSpPr>
        <p:spPr/>
        <p:txBody>
          <a:bodyPr/>
          <a:lstStyle/>
          <a:p>
            <a:r>
              <a:rPr lang="el-GR" dirty="0"/>
              <a:t>Ανάγκη δημιουργίας αντικειμένου παραγωγής κυκλοφορίας (αφίξεις, οι οποίες κανονικά παράγονται από τους ίδιους τους πελάτες)</a:t>
            </a:r>
          </a:p>
          <a:p>
            <a:r>
              <a:rPr lang="el-GR" dirty="0"/>
              <a:t>Ο υπολογιστής ΠΩΣ βλέπει ουρές; Άρα υπάρχει ΚΑΤΙ που του δείχνει την ύπαρξη ουράς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ΑΝΤΙΚΕΙΜΕΝΑ</a:t>
            </a:r>
          </a:p>
        </p:txBody>
      </p:sp>
      <p:sp>
        <p:nvSpPr>
          <p:cNvPr id="3" name="2 - Θέση περιεχομένου"/>
          <p:cNvSpPr>
            <a:spLocks noGrp="1"/>
          </p:cNvSpPr>
          <p:nvPr>
            <p:ph idx="1"/>
          </p:nvPr>
        </p:nvSpPr>
        <p:spPr/>
        <p:txBody>
          <a:bodyPr/>
          <a:lstStyle/>
          <a:p>
            <a:r>
              <a:rPr lang="el-GR" dirty="0"/>
              <a:t>Πελάτη: Περιγράφει τις δραστηριότητές του</a:t>
            </a:r>
          </a:p>
          <a:p>
            <a:r>
              <a:rPr lang="el-GR" dirty="0"/>
              <a:t>Παραγωγής κυκλοφορίας: Παράγει αφίξεις</a:t>
            </a:r>
          </a:p>
          <a:p>
            <a:r>
              <a:rPr lang="el-GR" dirty="0"/>
              <a:t>Ελέγχου εξυπηρέτησης: Άδειασμα </a:t>
            </a:r>
            <a:r>
              <a:rPr lang="el-GR" dirty="0" err="1"/>
              <a:t>εξυπηρέτη</a:t>
            </a:r>
            <a:r>
              <a:rPr lang="el-GR" dirty="0"/>
              <a:t> και είσοδος σε αυτόν</a:t>
            </a:r>
          </a:p>
          <a:p>
            <a:r>
              <a:rPr lang="el-GR" dirty="0"/>
              <a:t>Ουράς: Διαχείριση ουράς</a:t>
            </a:r>
          </a:p>
          <a:p>
            <a:r>
              <a:rPr lang="el-GR" dirty="0"/>
              <a:t>Τυχαίων αριθμοί: Γεννήτριας, παράγει χρόνους άφιξης και εξυπηρέτησης</a:t>
            </a:r>
          </a:p>
          <a:p>
            <a:r>
              <a:rPr lang="el-GR" dirty="0"/>
              <a:t>Στατιστικών στοιχείων: Αποτελέσματα</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ΑΝΤΙΚΕΙΜΕΝΟ-ΠΕΛΑΤΗΣ</a:t>
            </a:r>
          </a:p>
        </p:txBody>
      </p:sp>
      <p:sp>
        <p:nvSpPr>
          <p:cNvPr id="3" name="2 - Θέση περιεχομένου"/>
          <p:cNvSpPr>
            <a:spLocks noGrp="1"/>
          </p:cNvSpPr>
          <p:nvPr>
            <p:ph idx="1"/>
          </p:nvPr>
        </p:nvSpPr>
        <p:spPr/>
        <p:txBody>
          <a:bodyPr/>
          <a:lstStyle/>
          <a:p>
            <a:r>
              <a:rPr lang="en-US" dirty="0"/>
              <a:t>Service Time: </a:t>
            </a:r>
            <a:r>
              <a:rPr lang="el-GR" dirty="0"/>
              <a:t>Χρόνος εξυπηρέτησης</a:t>
            </a:r>
          </a:p>
          <a:p>
            <a:r>
              <a:rPr lang="en-US" dirty="0"/>
              <a:t>Start Time: </a:t>
            </a:r>
            <a:r>
              <a:rPr lang="el-GR" dirty="0"/>
              <a:t>Χρόνος έναρξης</a:t>
            </a:r>
          </a:p>
          <a:p>
            <a:r>
              <a:rPr lang="en-US" dirty="0"/>
              <a:t>Service: </a:t>
            </a:r>
            <a:r>
              <a:rPr lang="el-GR" dirty="0"/>
              <a:t>Εξυπηρέτηση</a:t>
            </a:r>
          </a:p>
          <a:p>
            <a:r>
              <a:rPr lang="en-US" dirty="0"/>
              <a:t>Init: </a:t>
            </a:r>
            <a:r>
              <a:rPr lang="el-GR" dirty="0"/>
              <a:t>Αρχικοποίηση αντικειμένου (Χρόνος άφιξης και άλλα αρχικά χαρακτηριστικά)</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ΠΑΡΑΓΩΓΗ ΚΥΚΛΟΦΟΡΙΑΣ</a:t>
            </a:r>
          </a:p>
        </p:txBody>
      </p:sp>
      <p:sp>
        <p:nvSpPr>
          <p:cNvPr id="3" name="2 - Θέση περιεχομένου"/>
          <p:cNvSpPr>
            <a:spLocks noGrp="1"/>
          </p:cNvSpPr>
          <p:nvPr>
            <p:ph idx="1"/>
          </p:nvPr>
        </p:nvSpPr>
        <p:spPr/>
        <p:txBody>
          <a:bodyPr>
            <a:normAutofit lnSpcReduction="10000"/>
          </a:bodyPr>
          <a:lstStyle/>
          <a:p>
            <a:r>
              <a:rPr lang="en-US" dirty="0" err="1"/>
              <a:t>NumArrived</a:t>
            </a:r>
            <a:r>
              <a:rPr lang="en-US" dirty="0"/>
              <a:t>: </a:t>
            </a:r>
            <a:r>
              <a:rPr lang="el-GR" dirty="0"/>
              <a:t>Πλήθος αφίξεων</a:t>
            </a:r>
          </a:p>
          <a:p>
            <a:r>
              <a:rPr lang="en-US" dirty="0" err="1"/>
              <a:t>NumServed</a:t>
            </a:r>
            <a:r>
              <a:rPr lang="en-US" dirty="0"/>
              <a:t>: </a:t>
            </a:r>
            <a:r>
              <a:rPr lang="el-GR" dirty="0"/>
              <a:t>Πλήθος πελατών που εξυπηρετήθηκαν</a:t>
            </a:r>
          </a:p>
          <a:p>
            <a:r>
              <a:rPr lang="en-US" dirty="0" err="1"/>
              <a:t>ArrivalRate</a:t>
            </a:r>
            <a:r>
              <a:rPr lang="en-US" dirty="0"/>
              <a:t>: </a:t>
            </a:r>
            <a:r>
              <a:rPr lang="el-GR" dirty="0"/>
              <a:t>Μέσος ρυθμός αφίξεων (Τυχαίος αριθμός, εκθετική κατανομή)</a:t>
            </a:r>
          </a:p>
          <a:p>
            <a:r>
              <a:rPr lang="en-US" dirty="0" err="1"/>
              <a:t>TotalTime</a:t>
            </a:r>
            <a:r>
              <a:rPr lang="en-US" dirty="0"/>
              <a:t>: </a:t>
            </a:r>
            <a:r>
              <a:rPr lang="el-GR" dirty="0"/>
              <a:t>Συνολικός χρόνος παραμονής στο σύστημα</a:t>
            </a:r>
          </a:p>
          <a:p>
            <a:r>
              <a:rPr lang="en-US" dirty="0" err="1"/>
              <a:t>GenTraffic</a:t>
            </a:r>
            <a:r>
              <a:rPr lang="en-US" dirty="0"/>
              <a:t>: </a:t>
            </a:r>
            <a:r>
              <a:rPr lang="el-GR" dirty="0"/>
              <a:t>Παραγωγή αφίξεων με χρόνο </a:t>
            </a:r>
            <a:r>
              <a:rPr lang="en-US" dirty="0" err="1"/>
              <a:t>ArrivalRate</a:t>
            </a:r>
            <a:endParaRPr lang="en-US" dirty="0"/>
          </a:p>
          <a:p>
            <a:r>
              <a:rPr lang="en-US" dirty="0"/>
              <a:t>Completion: </a:t>
            </a:r>
            <a:r>
              <a:rPr lang="el-GR" dirty="0"/>
              <a:t>Ολοκλήρωση, στατιστικά</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Έλεγχος Εξυπηρέτησης</a:t>
            </a:r>
          </a:p>
        </p:txBody>
      </p:sp>
      <p:sp>
        <p:nvSpPr>
          <p:cNvPr id="3" name="2 - Θέση περιεχομένου"/>
          <p:cNvSpPr>
            <a:spLocks noGrp="1"/>
          </p:cNvSpPr>
          <p:nvPr>
            <p:ph idx="1"/>
          </p:nvPr>
        </p:nvSpPr>
        <p:spPr/>
        <p:txBody>
          <a:bodyPr/>
          <a:lstStyle/>
          <a:p>
            <a:r>
              <a:rPr lang="en-US" dirty="0" err="1"/>
              <a:t>ServingClearance</a:t>
            </a:r>
            <a:r>
              <a:rPr lang="en-US" dirty="0"/>
              <a:t>: </a:t>
            </a:r>
            <a:r>
              <a:rPr lang="el-GR" dirty="0"/>
              <a:t>Ελέγχει διαθεσιμότητα </a:t>
            </a:r>
            <a:r>
              <a:rPr lang="el-GR" dirty="0" err="1"/>
              <a:t>εξυπηρέτη</a:t>
            </a:r>
            <a:r>
              <a:rPr lang="el-GR" dirty="0"/>
              <a:t> </a:t>
            </a:r>
          </a:p>
          <a:p>
            <a:r>
              <a:rPr lang="en-US" dirty="0" err="1"/>
              <a:t>ClearQueue</a:t>
            </a:r>
            <a:r>
              <a:rPr lang="en-US" dirty="0"/>
              <a:t>: </a:t>
            </a:r>
            <a:r>
              <a:rPr lang="el-GR" dirty="0"/>
              <a:t>Καθαρισμός ουράς: Εισαγωγή προς εξυπηρέτηση και μείωση ουράς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1.JPG"/>
          <p:cNvPicPr>
            <a:picLocks noChangeAspect="1"/>
          </p:cNvPicPr>
          <p:nvPr/>
        </p:nvPicPr>
        <p:blipFill>
          <a:blip r:embed="rId2" cstate="print"/>
          <a:stretch>
            <a:fillRect/>
          </a:stretch>
        </p:blipFill>
        <p:spPr>
          <a:xfrm>
            <a:off x="1142976" y="3357563"/>
            <a:ext cx="3415370" cy="2428892"/>
          </a:xfrm>
          <a:prstGeom prst="rect">
            <a:avLst/>
          </a:prstGeom>
          <a:noFill/>
        </p:spPr>
      </p:pic>
      <p:sp>
        <p:nvSpPr>
          <p:cNvPr id="2" name="1 - Τίτλος"/>
          <p:cNvSpPr>
            <a:spLocks noGrp="1"/>
          </p:cNvSpPr>
          <p:nvPr>
            <p:ph type="title"/>
          </p:nvPr>
        </p:nvSpPr>
        <p:spPr/>
        <p:txBody>
          <a:bodyPr/>
          <a:lstStyle/>
          <a:p>
            <a:r>
              <a:rPr lang="el-GR" dirty="0"/>
              <a:t>Προσομοίωση και Εξομοίωση</a:t>
            </a:r>
          </a:p>
        </p:txBody>
      </p:sp>
      <p:sp>
        <p:nvSpPr>
          <p:cNvPr id="3" name="2 - Θέση περιεχομένου"/>
          <p:cNvSpPr>
            <a:spLocks noGrp="1"/>
          </p:cNvSpPr>
          <p:nvPr>
            <p:ph idx="1"/>
          </p:nvPr>
        </p:nvSpPr>
        <p:spPr/>
        <p:txBody>
          <a:bodyPr/>
          <a:lstStyle/>
          <a:p>
            <a:r>
              <a:rPr lang="el-GR" dirty="0"/>
              <a:t>Προσομοίωση: Χρησιμοποιεί άλλο σύστημα π.χ. υπολογιστή</a:t>
            </a:r>
          </a:p>
          <a:p>
            <a:r>
              <a:rPr lang="el-GR" dirty="0"/>
              <a:t>Εξομοίωση: Χρησιμοποιεί το ίδιο το σύστημα</a:t>
            </a:r>
          </a:p>
        </p:txBody>
      </p:sp>
      <p:pic>
        <p:nvPicPr>
          <p:cNvPr id="7" name="6 - Εικόνα" descr="2.JPG"/>
          <p:cNvPicPr>
            <a:picLocks noChangeAspect="1"/>
          </p:cNvPicPr>
          <p:nvPr/>
        </p:nvPicPr>
        <p:blipFill>
          <a:blip r:embed="rId3" cstate="print"/>
          <a:stretch>
            <a:fillRect/>
          </a:stretch>
        </p:blipFill>
        <p:spPr>
          <a:xfrm>
            <a:off x="5072066" y="3357562"/>
            <a:ext cx="3592632" cy="2469624"/>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ΠΑΡΑΔΕΙΓΜΑ </a:t>
            </a:r>
            <a:r>
              <a:rPr lang="en-US" dirty="0" err="1"/>
              <a:t>Traffic_GEN</a:t>
            </a:r>
            <a:endParaRPr lang="el-GR" dirty="0"/>
          </a:p>
        </p:txBody>
      </p:sp>
      <p:sp>
        <p:nvSpPr>
          <p:cNvPr id="5" name="4 - Θέση περιεχομένου"/>
          <p:cNvSpPr>
            <a:spLocks noGrp="1"/>
          </p:cNvSpPr>
          <p:nvPr>
            <p:ph idx="1"/>
          </p:nvPr>
        </p:nvSpPr>
        <p:spPr/>
        <p:txBody>
          <a:bodyPr/>
          <a:lstStyle/>
          <a:p>
            <a:endParaRPr lang="el-GR"/>
          </a:p>
        </p:txBody>
      </p:sp>
      <p:pic>
        <p:nvPicPr>
          <p:cNvPr id="1026" name="Picture 2"/>
          <p:cNvPicPr>
            <a:picLocks noChangeAspect="1" noChangeArrowheads="1"/>
          </p:cNvPicPr>
          <p:nvPr/>
        </p:nvPicPr>
        <p:blipFill>
          <a:blip r:embed="rId2" cstate="print"/>
          <a:srcRect/>
          <a:stretch>
            <a:fillRect/>
          </a:stretch>
        </p:blipFill>
        <p:spPr bwMode="auto">
          <a:xfrm>
            <a:off x="1547664" y="2492896"/>
            <a:ext cx="5765062" cy="2618394"/>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ΔΙΑΣΥΝΔΕΣΗ</a:t>
            </a:r>
          </a:p>
        </p:txBody>
      </p:sp>
      <p:sp>
        <p:nvSpPr>
          <p:cNvPr id="3" name="2 - Θέση περιεχομένου"/>
          <p:cNvSpPr>
            <a:spLocks noGrp="1"/>
          </p:cNvSpPr>
          <p:nvPr>
            <p:ph idx="1"/>
          </p:nvPr>
        </p:nvSpPr>
        <p:spPr/>
        <p:txBody>
          <a:bodyPr/>
          <a:lstStyle/>
          <a:p>
            <a:r>
              <a:rPr lang="el-GR" dirty="0"/>
              <a:t>ΠΡΟΣΟΧΗ: Όπως δείχνει ο μικρός παραπάνω </a:t>
            </a:r>
            <a:r>
              <a:rPr lang="el-GR" dirty="0" err="1"/>
              <a:t>ψυδοκώδικας</a:t>
            </a:r>
            <a:r>
              <a:rPr lang="el-GR" dirty="0"/>
              <a:t>, τα αντικείμενα ΔΙΑΣΥΝΔΕΟΝΤΑΙ (ΕΠΙΚΟΙΝΩΝΟΥΝ)</a:t>
            </a:r>
          </a:p>
          <a:p>
            <a:r>
              <a:rPr lang="el-GR" dirty="0"/>
              <a:t>Η </a:t>
            </a:r>
            <a:r>
              <a:rPr lang="en-US" dirty="0" err="1"/>
              <a:t>Traffic_GEN</a:t>
            </a:r>
            <a:r>
              <a:rPr lang="en-US" dirty="0"/>
              <a:t> </a:t>
            </a:r>
            <a:r>
              <a:rPr lang="el-GR" dirty="0"/>
              <a:t>παράγει πελάτες!</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ΔΙΑΧΕΙΡΙΣΤΗΣ ΠΡΟΣΟΜΟΙΩΣΗΣ ΓΕΓΟΝΟΤΩΝ</a:t>
            </a:r>
          </a:p>
        </p:txBody>
      </p:sp>
      <p:pic>
        <p:nvPicPr>
          <p:cNvPr id="5122" name="Picture 2"/>
          <p:cNvPicPr>
            <a:picLocks noGrp="1" noChangeAspect="1" noChangeArrowheads="1"/>
          </p:cNvPicPr>
          <p:nvPr>
            <p:ph idx="1"/>
          </p:nvPr>
        </p:nvPicPr>
        <p:blipFill>
          <a:blip r:embed="rId2" cstate="print"/>
          <a:srcRect/>
          <a:stretch>
            <a:fillRect/>
          </a:stretch>
        </p:blipFill>
        <p:spPr bwMode="auto">
          <a:xfrm>
            <a:off x="2915816" y="1484784"/>
            <a:ext cx="3150181" cy="521547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ΕΝΝΟΙΑ ΤΟΥ ΣΥΣΤΗΜΑΤΟΣ</a:t>
            </a:r>
          </a:p>
        </p:txBody>
      </p:sp>
      <p:sp>
        <p:nvSpPr>
          <p:cNvPr id="3" name="2 - Θέση περιεχομένου"/>
          <p:cNvSpPr>
            <a:spLocks noGrp="1"/>
          </p:cNvSpPr>
          <p:nvPr>
            <p:ph idx="1"/>
          </p:nvPr>
        </p:nvSpPr>
        <p:spPr/>
        <p:txBody>
          <a:bodyPr/>
          <a:lstStyle/>
          <a:p>
            <a:r>
              <a:rPr lang="el-GR" dirty="0"/>
              <a:t>Περιβάλλον συστήματος: Ορίζεται από τις αλλαγές στο σύστημα</a:t>
            </a:r>
          </a:p>
          <a:p>
            <a:r>
              <a:rPr lang="el-GR" dirty="0"/>
              <a:t>Σύστημα: Σύνολο στοιχείων που αλληλεπιδρούν μεταξύ τους για να πετύχουν έναν στόχο</a:t>
            </a:r>
          </a:p>
          <a:p>
            <a:r>
              <a:rPr lang="el-GR" dirty="0"/>
              <a:t>Στοιχεία συστήματος:</a:t>
            </a:r>
          </a:p>
          <a:p>
            <a:pPr lvl="1"/>
            <a:r>
              <a:rPr lang="el-GR" dirty="0"/>
              <a:t>Οντότητες: Αντικείμενα προς μελέτη</a:t>
            </a:r>
          </a:p>
          <a:p>
            <a:pPr lvl="1"/>
            <a:r>
              <a:rPr lang="el-GR" dirty="0"/>
              <a:t>Χαρακτηριστικά: Ιδιότητες οντοτήτων</a:t>
            </a:r>
          </a:p>
          <a:p>
            <a:pPr lvl="1"/>
            <a:r>
              <a:rPr lang="el-GR" dirty="0"/>
              <a:t>Δραστηριότητες: Διεργασίες που αλλάζουν το σύστημα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ΜΟΝΤΕΛΟ ΣΥΣΤΗΜΑΤΟΣ</a:t>
            </a:r>
          </a:p>
        </p:txBody>
      </p:sp>
      <p:sp>
        <p:nvSpPr>
          <p:cNvPr id="3" name="2 - Θέση περιεχομένου"/>
          <p:cNvSpPr>
            <a:spLocks noGrp="1"/>
          </p:cNvSpPr>
          <p:nvPr>
            <p:ph idx="1"/>
          </p:nvPr>
        </p:nvSpPr>
        <p:spPr/>
        <p:txBody>
          <a:bodyPr/>
          <a:lstStyle/>
          <a:p>
            <a:r>
              <a:rPr lang="el-GR" dirty="0"/>
              <a:t>Η προσομοίωση γίνεται πάνω σε μοντέλα, ΌΧΙ πάνω στο σύστημα:</a:t>
            </a:r>
          </a:p>
          <a:p>
            <a:pPr lvl="1"/>
            <a:r>
              <a:rPr lang="el-GR" dirty="0"/>
              <a:t>Ευκολία στην κατανόηση</a:t>
            </a:r>
          </a:p>
          <a:p>
            <a:pPr lvl="1"/>
            <a:r>
              <a:rPr lang="el-GR" dirty="0"/>
              <a:t>Επικοινωνία</a:t>
            </a:r>
          </a:p>
          <a:p>
            <a:pPr lvl="1"/>
            <a:r>
              <a:rPr lang="el-GR" dirty="0"/>
              <a:t>Πρόβλεψη</a:t>
            </a:r>
          </a:p>
          <a:p>
            <a:pPr lvl="1"/>
            <a:r>
              <a:rPr lang="el-GR" dirty="0"/>
              <a:t>Αδυναμία πρόσβασης</a:t>
            </a:r>
          </a:p>
          <a:p>
            <a:pPr lvl="1"/>
            <a:r>
              <a:rPr lang="el-GR" dirty="0"/>
              <a:t>Εκπαίδευση</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ΤΥΠΟΙ ΣΥΣΤΗΜΑΤΩΝ</a:t>
            </a:r>
          </a:p>
        </p:txBody>
      </p:sp>
      <p:sp>
        <p:nvSpPr>
          <p:cNvPr id="3" name="2 - Θέση περιεχομένου"/>
          <p:cNvSpPr>
            <a:spLocks noGrp="1"/>
          </p:cNvSpPr>
          <p:nvPr>
            <p:ph idx="1"/>
          </p:nvPr>
        </p:nvSpPr>
        <p:spPr/>
        <p:txBody>
          <a:bodyPr/>
          <a:lstStyle/>
          <a:p>
            <a:r>
              <a:rPr lang="el-GR" dirty="0"/>
              <a:t>Αιτιοκρατικό: Πρόβλεψη συμπεριφοράς με βεβαιότητα (π.χ. ψηφιακό)</a:t>
            </a:r>
          </a:p>
          <a:p>
            <a:r>
              <a:rPr lang="el-GR" dirty="0"/>
              <a:t>Στοχαστικά: Υπάρχει η </a:t>
            </a:r>
            <a:r>
              <a:rPr lang="el-GR" dirty="0" err="1"/>
              <a:t>τυχαιότητα</a:t>
            </a:r>
            <a:r>
              <a:rPr lang="el-GR" dirty="0"/>
              <a:t> (π.χ. ουρά τράπεζας)</a:t>
            </a:r>
          </a:p>
          <a:p>
            <a:r>
              <a:rPr lang="el-GR" dirty="0"/>
              <a:t>Ανοικτά: Δέχεται εξωγενείς δραστηριότητες</a:t>
            </a:r>
          </a:p>
          <a:p>
            <a:r>
              <a:rPr lang="el-GR" dirty="0"/>
              <a:t>Κλειστό: Δεν δέχεται (π.χ. θερμοστάτης)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ΤΥΠΟΙ ΜΟΝΤΕΛΩΝ</a:t>
            </a:r>
          </a:p>
        </p:txBody>
      </p:sp>
      <p:sp>
        <p:nvSpPr>
          <p:cNvPr id="3" name="2 - Θέση περιεχομένου"/>
          <p:cNvSpPr>
            <a:spLocks noGrp="1"/>
          </p:cNvSpPr>
          <p:nvPr>
            <p:ph idx="1"/>
          </p:nvPr>
        </p:nvSpPr>
        <p:spPr/>
        <p:txBody>
          <a:bodyPr>
            <a:normAutofit lnSpcReduction="10000"/>
          </a:bodyPr>
          <a:lstStyle/>
          <a:p>
            <a:r>
              <a:rPr lang="el-GR" dirty="0"/>
              <a:t>Φυσικά: Φυσική αναπαράσταση αντικειμένου</a:t>
            </a:r>
          </a:p>
          <a:p>
            <a:pPr lvl="1"/>
            <a:r>
              <a:rPr lang="el-GR" dirty="0"/>
              <a:t>Στατικό φυσικό: Απλή αναπαράσταση</a:t>
            </a:r>
          </a:p>
          <a:p>
            <a:pPr lvl="1"/>
            <a:r>
              <a:rPr lang="el-GR" dirty="0"/>
              <a:t>Δυναμικό: Όταν αυτή η αναπαράσταση δείχνει και τη λειτουργία (π.χ. αυτοκίνητο)</a:t>
            </a:r>
          </a:p>
          <a:p>
            <a:r>
              <a:rPr lang="el-GR" dirty="0"/>
              <a:t>Μαθηματικά: Χρησιμοποιούν μαθηματικές έννοιες, σύμβολα και σχέσεις</a:t>
            </a:r>
          </a:p>
          <a:p>
            <a:pPr lvl="1"/>
            <a:r>
              <a:rPr lang="el-GR" dirty="0"/>
              <a:t>Στατικά: Αμετάβλητα στον χρόνο</a:t>
            </a:r>
          </a:p>
          <a:p>
            <a:pPr lvl="1"/>
            <a:r>
              <a:rPr lang="el-GR" dirty="0"/>
              <a:t>Δυναμικά: Επηρεάζονται από τον χρόνο</a:t>
            </a:r>
          </a:p>
          <a:p>
            <a:pPr lvl="2"/>
            <a:r>
              <a:rPr lang="el-GR" dirty="0"/>
              <a:t>Π.χ., στατικά μοντέλα εισροών-εκροών</a:t>
            </a:r>
          </a:p>
          <a:p>
            <a:pPr lvl="1"/>
            <a:r>
              <a:rPr lang="el-GR" dirty="0"/>
              <a:t>Αναλυτικά: Περιγραφή με σύνολο εξισώσεων</a:t>
            </a:r>
          </a:p>
          <a:p>
            <a:pPr lvl="1"/>
            <a:r>
              <a:rPr lang="el-GR" dirty="0"/>
              <a:t>Αριθμητικά: Περιγραφή με εμπειρικό τρόπο</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ΤΥΠΟΙ ΜΟΝΤΕΛΩΝ</a:t>
            </a:r>
          </a:p>
        </p:txBody>
      </p:sp>
      <p:pic>
        <p:nvPicPr>
          <p:cNvPr id="4" name="3 - Θέση περιεχομένου" descr="3.JPG"/>
          <p:cNvPicPr>
            <a:picLocks noGrp="1" noChangeAspect="1"/>
          </p:cNvPicPr>
          <p:nvPr>
            <p:ph idx="1"/>
          </p:nvPr>
        </p:nvPicPr>
        <p:blipFill>
          <a:blip r:embed="rId2" cstate="print"/>
          <a:stretch>
            <a:fillRect/>
          </a:stretch>
        </p:blipFill>
        <p:spPr>
          <a:xfrm>
            <a:off x="1714480" y="1428736"/>
            <a:ext cx="5214973" cy="4303359"/>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ΠΑΡΑΔΕΙΓΜΑ</a:t>
            </a:r>
          </a:p>
        </p:txBody>
      </p:sp>
      <p:sp>
        <p:nvSpPr>
          <p:cNvPr id="3" name="2 - Θέση περιεχομένου"/>
          <p:cNvSpPr>
            <a:spLocks noGrp="1"/>
          </p:cNvSpPr>
          <p:nvPr>
            <p:ph idx="1"/>
          </p:nvPr>
        </p:nvSpPr>
        <p:spPr/>
        <p:txBody>
          <a:bodyPr>
            <a:normAutofit fontScale="92500" lnSpcReduction="10000"/>
          </a:bodyPr>
          <a:lstStyle/>
          <a:p>
            <a:r>
              <a:rPr lang="el-GR" dirty="0"/>
              <a:t>Τράπεζα με 3 ταμεία</a:t>
            </a:r>
          </a:p>
          <a:p>
            <a:r>
              <a:rPr lang="el-GR" dirty="0"/>
              <a:t>Κάθε ταμείο έχει ουρά</a:t>
            </a:r>
          </a:p>
          <a:p>
            <a:r>
              <a:rPr lang="el-GR" dirty="0"/>
              <a:t>Ο νέος πελάτης πάει στην μικρότερη ουρά</a:t>
            </a:r>
          </a:p>
          <a:p>
            <a:r>
              <a:rPr lang="el-GR" dirty="0"/>
              <a:t>Μεταξύ ίσων ουρών, πάει πιο κοντά στην είσοδο</a:t>
            </a:r>
          </a:p>
          <a:p>
            <a:r>
              <a:rPr lang="el-GR" dirty="0"/>
              <a:t>Αν μεταβληθούν τα μήκη των ουρών, αλλάζουν θέση οι πελάτες</a:t>
            </a:r>
          </a:p>
          <a:p>
            <a:r>
              <a:rPr lang="el-GR" dirty="0"/>
              <a:t>Μοντέλο: </a:t>
            </a:r>
          </a:p>
          <a:p>
            <a:pPr lvl="1"/>
            <a:r>
              <a:rPr lang="el-GR" dirty="0"/>
              <a:t>Μαθηματικό (Μήκος ουράς, Πλήθος πελατών είναι μαθηματικές έννοιες)</a:t>
            </a:r>
          </a:p>
          <a:p>
            <a:pPr lvl="1"/>
            <a:r>
              <a:rPr lang="el-GR" dirty="0"/>
              <a:t>Δυναμικό: Προφανώς λόγω αλλαγών</a:t>
            </a:r>
          </a:p>
          <a:p>
            <a:pPr lvl="1"/>
            <a:r>
              <a:rPr lang="el-GR" dirty="0"/>
              <a:t>Στοχαστικό: Υπάρχει η έννοια της </a:t>
            </a:r>
            <a:r>
              <a:rPr lang="el-GR" dirty="0" err="1"/>
              <a:t>τυχαιότητας</a:t>
            </a:r>
            <a:endParaRPr lang="el-GR" dirty="0"/>
          </a:p>
          <a:p>
            <a:pPr>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437</TotalTime>
  <Words>1573</Words>
  <Application>Microsoft Office PowerPoint</Application>
  <PresentationFormat>Προβολή στην οθόνη (4:3)</PresentationFormat>
  <Paragraphs>258</Paragraphs>
  <Slides>32</Slides>
  <Notes>12</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32</vt:i4>
      </vt:variant>
    </vt:vector>
  </HeadingPairs>
  <TitlesOfParts>
    <vt:vector size="41" baseType="lpstr">
      <vt:lpstr>Arial</vt:lpstr>
      <vt:lpstr>Book Antiqua</vt:lpstr>
      <vt:lpstr>Calibri</vt:lpstr>
      <vt:lpstr>Lucida Sans</vt:lpstr>
      <vt:lpstr>Times New Roman</vt:lpstr>
      <vt:lpstr>Wingdings</vt:lpstr>
      <vt:lpstr>Wingdings 2</vt:lpstr>
      <vt:lpstr>Wingdings 3</vt:lpstr>
      <vt:lpstr>Αποκορύφωμα</vt:lpstr>
      <vt:lpstr>ΠΡΟΣΟΜΟΙΩΣΗ ΚΑΙ ΜΟΝΤΕΛΑ ΣΥΣΤΗΜΑΤΩΝ</vt:lpstr>
      <vt:lpstr>Παραδείγματα</vt:lpstr>
      <vt:lpstr>Προσομοίωση και Εξομοίωση</vt:lpstr>
      <vt:lpstr>ΕΝΝΟΙΑ ΤΟΥ ΣΥΣΤΗΜΑΤΟΣ</vt:lpstr>
      <vt:lpstr>ΜΟΝΤΕΛΟ ΣΥΣΤΗΜΑΤΟΣ</vt:lpstr>
      <vt:lpstr>ΤΥΠΟΙ ΣΥΣΤΗΜΑΤΩΝ</vt:lpstr>
      <vt:lpstr>ΤΥΠΟΙ ΜΟΝΤΕΛΩΝ</vt:lpstr>
      <vt:lpstr>ΤΥΠΟΙ ΜΟΝΤΕΛΩΝ</vt:lpstr>
      <vt:lpstr>ΠΑΡΑΔΕΙΓΜΑ</vt:lpstr>
      <vt:lpstr>ΠΑΡΑΔΕΙΓΜΑ</vt:lpstr>
      <vt:lpstr>ΔΙΑΓΡΑΜΜΑ ΡΟΗΣ</vt:lpstr>
      <vt:lpstr>ΣΧΕΔΙΑΣΗ ΜΟΝΤΕΛΩΝ</vt:lpstr>
      <vt:lpstr>ΧΡΟΝΟΣ</vt:lpstr>
      <vt:lpstr>ΜΡΧ Επόμενου Γεγονότος</vt:lpstr>
      <vt:lpstr>ΜΡΧ Επόμενου Γεγονότος-Παράδειγμα</vt:lpstr>
      <vt:lpstr>ΛΟΓΙΚΟ ΔΙΑΓΡΑΜΜΑ</vt:lpstr>
      <vt:lpstr>Παράδειγμα</vt:lpstr>
      <vt:lpstr>ANAΠΤΥΞΗ ΜΟΝΤΕΛΩΝ ΔΙΑΚΡΙΤΩΝ ΣΥΣΤΗΜΑΤΩΝ</vt:lpstr>
      <vt:lpstr>ΠΑΡΑΔΕΙΓΜΑ</vt:lpstr>
      <vt:lpstr>ΣΤΟΙΧΕΙΑ ΑΝΑΠΤΥΞΗΣ ΜΟΝΤΕΛΩΝ</vt:lpstr>
      <vt:lpstr>ΤΙ ΧΡΕΙΑΖΟΜΑΣΤΕ</vt:lpstr>
      <vt:lpstr>ΑΝΤΙΣΤΟΙΧΙΣΗ ΜΟΝΤΕΛΟΥ-ΕΡΓΑΛΕΙΟΥ</vt:lpstr>
      <vt:lpstr>ΣΤΟΙΧΕΙΑ ΕΡΓΑΛΕΙΟΥ</vt:lpstr>
      <vt:lpstr>Αντικείμενα</vt:lpstr>
      <vt:lpstr>ΑΝΤΙΚΕΙΜΕΝΑ (συνέχεια)</vt:lpstr>
      <vt:lpstr>ΑΝΤΙΚΕΙΜΕΝΑ</vt:lpstr>
      <vt:lpstr>ΑΝΤΙΚΕΙΜΕΝΟ-ΠΕΛΑΤΗΣ</vt:lpstr>
      <vt:lpstr>ΠΑΡΑΓΩΓΗ ΚΥΚΛΟΦΟΡΙΑΣ</vt:lpstr>
      <vt:lpstr>Έλεγχος Εξυπηρέτησης</vt:lpstr>
      <vt:lpstr>ΠΑΡΑΔΕΙΓΜΑ Traffic_GEN</vt:lpstr>
      <vt:lpstr>ΔΙΑΣΥΝΔΕΣΗ</vt:lpstr>
      <vt:lpstr>ΔΙΑΧΕΙΡΙΣΤΗΣ ΠΡΟΣΟΜΟΙΩΣΗΣ ΓΕΓΟΝΟΤΩΝ</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ΠΡΟΣΟΜΟΙΩΣΗ ΚΑΙ ΜΟΝΤΕΛΑ ΣΥΣΤΗΜΑΤΩΝ</dc:title>
  <dc:creator>user</dc:creator>
  <cp:lastModifiedBy>Stavros Souravlas</cp:lastModifiedBy>
  <cp:revision>45</cp:revision>
  <dcterms:created xsi:type="dcterms:W3CDTF">2016-10-13T10:01:16Z</dcterms:created>
  <dcterms:modified xsi:type="dcterms:W3CDTF">2021-03-11T14:10:13Z</dcterms:modified>
</cp:coreProperties>
</file>