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3" r:id="rId5"/>
    <p:sldId id="264" r:id="rId6"/>
    <p:sldId id="265" r:id="rId7"/>
    <p:sldId id="267" r:id="rId8"/>
    <p:sldId id="268" r:id="rId9"/>
    <p:sldId id="270" r:id="rId10"/>
    <p:sldId id="273" r:id="rId11"/>
    <p:sldId id="274" r:id="rId12"/>
    <p:sldId id="281" r:id="rId13"/>
    <p:sldId id="277" r:id="rId14"/>
    <p:sldId id="282" r:id="rId15"/>
    <p:sldId id="285" r:id="rId16"/>
    <p:sldId id="286" r:id="rId17"/>
    <p:sldId id="287" r:id="rId18"/>
    <p:sldId id="331" r:id="rId19"/>
    <p:sldId id="332" r:id="rId20"/>
    <p:sldId id="324" r:id="rId21"/>
    <p:sldId id="328" r:id="rId22"/>
    <p:sldId id="329" r:id="rId23"/>
    <p:sldId id="325" r:id="rId24"/>
    <p:sldId id="326" r:id="rId25"/>
    <p:sldId id="288" r:id="rId26"/>
    <p:sldId id="291" r:id="rId27"/>
    <p:sldId id="293" r:id="rId28"/>
    <p:sldId id="294" r:id="rId29"/>
    <p:sldId id="296" r:id="rId30"/>
    <p:sldId id="297" r:id="rId31"/>
    <p:sldId id="298" r:id="rId32"/>
    <p:sldId id="299" r:id="rId33"/>
    <p:sldId id="300" r:id="rId34"/>
    <p:sldId id="301" r:id="rId35"/>
    <p:sldId id="302" r:id="rId36"/>
    <p:sldId id="303" r:id="rId37"/>
    <p:sldId id="304" r:id="rId38"/>
    <p:sldId id="307" r:id="rId39"/>
    <p:sldId id="306" r:id="rId40"/>
    <p:sldId id="308" r:id="rId41"/>
    <p:sldId id="309" r:id="rId42"/>
    <p:sldId id="310" r:id="rId43"/>
    <p:sldId id="311" r:id="rId44"/>
    <p:sldId id="312" r:id="rId45"/>
    <p:sldId id="330" r:id="rId4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s Kyrkilis" userId="e96603508ab75866" providerId="LiveId" clId="{7F897144-328A-8846-9D67-63430BD182D2}"/>
    <pc:docChg chg="custSel delSld modSld">
      <pc:chgData name="Dimitris Kyrkilis" userId="e96603508ab75866" providerId="LiveId" clId="{7F897144-328A-8846-9D67-63430BD182D2}" dt="2020-05-03T12:30:29.558" v="5077" actId="20577"/>
      <pc:docMkLst>
        <pc:docMk/>
      </pc:docMkLst>
      <pc:sldChg chg="modSp">
        <pc:chgData name="Dimitris Kyrkilis" userId="e96603508ab75866" providerId="LiveId" clId="{7F897144-328A-8846-9D67-63430BD182D2}" dt="2020-05-02T12:21:23.122" v="61" actId="20577"/>
        <pc:sldMkLst>
          <pc:docMk/>
          <pc:sldMk cId="1459355681" sldId="263"/>
        </pc:sldMkLst>
        <pc:spChg chg="mod">
          <ac:chgData name="Dimitris Kyrkilis" userId="e96603508ab75866" providerId="LiveId" clId="{7F897144-328A-8846-9D67-63430BD182D2}" dt="2020-05-02T12:21:23.122" v="61" actId="20577"/>
          <ac:spMkLst>
            <pc:docMk/>
            <pc:sldMk cId="1459355681" sldId="263"/>
            <ac:spMk id="3" creationId="{47B7F952-DEC0-7B4E-A6B2-C23726123025}"/>
          </ac:spMkLst>
        </pc:spChg>
      </pc:sldChg>
      <pc:sldChg chg="modSp">
        <pc:chgData name="Dimitris Kyrkilis" userId="e96603508ab75866" providerId="LiveId" clId="{7F897144-328A-8846-9D67-63430BD182D2}" dt="2020-05-02T12:22:34.262" v="101" actId="20577"/>
        <pc:sldMkLst>
          <pc:docMk/>
          <pc:sldMk cId="1964204186" sldId="264"/>
        </pc:sldMkLst>
        <pc:spChg chg="mod">
          <ac:chgData name="Dimitris Kyrkilis" userId="e96603508ab75866" providerId="LiveId" clId="{7F897144-328A-8846-9D67-63430BD182D2}" dt="2020-05-02T12:22:34.262" v="101" actId="20577"/>
          <ac:spMkLst>
            <pc:docMk/>
            <pc:sldMk cId="1964204186" sldId="264"/>
            <ac:spMk id="3" creationId="{4BD23AF7-FE3F-5848-92F7-78E50D759A51}"/>
          </ac:spMkLst>
        </pc:spChg>
      </pc:sldChg>
      <pc:sldChg chg="modSp">
        <pc:chgData name="Dimitris Kyrkilis" userId="e96603508ab75866" providerId="LiveId" clId="{7F897144-328A-8846-9D67-63430BD182D2}" dt="2020-05-02T12:28:55.392" v="210" actId="20577"/>
        <pc:sldMkLst>
          <pc:docMk/>
          <pc:sldMk cId="1116026324" sldId="265"/>
        </pc:sldMkLst>
        <pc:spChg chg="mod">
          <ac:chgData name="Dimitris Kyrkilis" userId="e96603508ab75866" providerId="LiveId" clId="{7F897144-328A-8846-9D67-63430BD182D2}" dt="2020-05-02T12:28:55.392" v="210" actId="20577"/>
          <ac:spMkLst>
            <pc:docMk/>
            <pc:sldMk cId="1116026324" sldId="265"/>
            <ac:spMk id="3" creationId="{B80D4087-55F1-0248-9196-6CE53B1988FB}"/>
          </ac:spMkLst>
        </pc:spChg>
      </pc:sldChg>
      <pc:sldChg chg="addSp delSp modSp">
        <pc:chgData name="Dimitris Kyrkilis" userId="e96603508ab75866" providerId="LiveId" clId="{7F897144-328A-8846-9D67-63430BD182D2}" dt="2020-05-02T12:41:36.655" v="642" actId="6549"/>
        <pc:sldMkLst>
          <pc:docMk/>
          <pc:sldMk cId="2444229942" sldId="267"/>
        </pc:sldMkLst>
        <pc:spChg chg="del">
          <ac:chgData name="Dimitris Kyrkilis" userId="e96603508ab75866" providerId="LiveId" clId="{7F897144-328A-8846-9D67-63430BD182D2}" dt="2020-05-02T12:31:36.301" v="266" actId="478"/>
          <ac:spMkLst>
            <pc:docMk/>
            <pc:sldMk cId="2444229942" sldId="267"/>
            <ac:spMk id="2" creationId="{ED5834CC-6519-A046-8C28-90FB49431C63}"/>
          </ac:spMkLst>
        </pc:spChg>
        <pc:spChg chg="mod">
          <ac:chgData name="Dimitris Kyrkilis" userId="e96603508ab75866" providerId="LiveId" clId="{7F897144-328A-8846-9D67-63430BD182D2}" dt="2020-05-02T12:40:19.809" v="588" actId="20577"/>
          <ac:spMkLst>
            <pc:docMk/>
            <pc:sldMk cId="2444229942" sldId="267"/>
            <ac:spMk id="3" creationId="{EDA2E6DD-1E6F-DF48-97A8-D1B9C9BFF19F}"/>
          </ac:spMkLst>
        </pc:spChg>
        <pc:spChg chg="add mod">
          <ac:chgData name="Dimitris Kyrkilis" userId="e96603508ab75866" providerId="LiveId" clId="{7F897144-328A-8846-9D67-63430BD182D2}" dt="2020-05-02T12:41:36.655" v="642" actId="6549"/>
          <ac:spMkLst>
            <pc:docMk/>
            <pc:sldMk cId="2444229942" sldId="267"/>
            <ac:spMk id="5" creationId="{B0508548-D302-0145-ADC3-76188609B4A0}"/>
          </ac:spMkLst>
        </pc:spChg>
      </pc:sldChg>
      <pc:sldChg chg="modSp">
        <pc:chgData name="Dimitris Kyrkilis" userId="e96603508ab75866" providerId="LiveId" clId="{7F897144-328A-8846-9D67-63430BD182D2}" dt="2020-05-02T12:43:25.629" v="675" actId="20577"/>
        <pc:sldMkLst>
          <pc:docMk/>
          <pc:sldMk cId="2488085290" sldId="268"/>
        </pc:sldMkLst>
        <pc:spChg chg="mod">
          <ac:chgData name="Dimitris Kyrkilis" userId="e96603508ab75866" providerId="LiveId" clId="{7F897144-328A-8846-9D67-63430BD182D2}" dt="2020-05-02T12:43:25.629" v="675" actId="20577"/>
          <ac:spMkLst>
            <pc:docMk/>
            <pc:sldMk cId="2488085290" sldId="268"/>
            <ac:spMk id="3" creationId="{9D0D0A33-BFFF-E046-96BE-C4E88F240758}"/>
          </ac:spMkLst>
        </pc:spChg>
      </pc:sldChg>
      <pc:sldChg chg="modSp">
        <pc:chgData name="Dimitris Kyrkilis" userId="e96603508ab75866" providerId="LiveId" clId="{7F897144-328A-8846-9D67-63430BD182D2}" dt="2020-05-02T13:33:38.965" v="760" actId="20577"/>
        <pc:sldMkLst>
          <pc:docMk/>
          <pc:sldMk cId="681936190" sldId="270"/>
        </pc:sldMkLst>
        <pc:spChg chg="mod">
          <ac:chgData name="Dimitris Kyrkilis" userId="e96603508ab75866" providerId="LiveId" clId="{7F897144-328A-8846-9D67-63430BD182D2}" dt="2020-05-02T13:33:38.965" v="760" actId="20577"/>
          <ac:spMkLst>
            <pc:docMk/>
            <pc:sldMk cId="681936190" sldId="270"/>
            <ac:spMk id="4" creationId="{5C1B943E-B01F-47FB-AAC5-F68245C9A99E}"/>
          </ac:spMkLst>
        </pc:spChg>
        <pc:spChg chg="mod">
          <ac:chgData name="Dimitris Kyrkilis" userId="e96603508ab75866" providerId="LiveId" clId="{7F897144-328A-8846-9D67-63430BD182D2}" dt="2020-05-02T13:30:45.659" v="680" actId="1076"/>
          <ac:spMkLst>
            <pc:docMk/>
            <pc:sldMk cId="681936190" sldId="270"/>
            <ac:spMk id="7" creationId="{00000000-0000-0000-0000-000000000000}"/>
          </ac:spMkLst>
        </pc:spChg>
      </pc:sldChg>
      <pc:sldChg chg="modSp">
        <pc:chgData name="Dimitris Kyrkilis" userId="e96603508ab75866" providerId="LiveId" clId="{7F897144-328A-8846-9D67-63430BD182D2}" dt="2020-05-02T13:49:22.712" v="1021" actId="20577"/>
        <pc:sldMkLst>
          <pc:docMk/>
          <pc:sldMk cId="4035215483" sldId="273"/>
        </pc:sldMkLst>
        <pc:spChg chg="mod">
          <ac:chgData name="Dimitris Kyrkilis" userId="e96603508ab75866" providerId="LiveId" clId="{7F897144-328A-8846-9D67-63430BD182D2}" dt="2020-05-02T13:38:58.886" v="832" actId="20577"/>
          <ac:spMkLst>
            <pc:docMk/>
            <pc:sldMk cId="4035215483" sldId="273"/>
            <ac:spMk id="4" creationId="{5C1B943E-B01F-47FB-AAC5-F68245C9A99E}"/>
          </ac:spMkLst>
        </pc:spChg>
        <pc:spChg chg="mod">
          <ac:chgData name="Dimitris Kyrkilis" userId="e96603508ab75866" providerId="LiveId" clId="{7F897144-328A-8846-9D67-63430BD182D2}" dt="2020-05-02T13:49:22.712" v="1021" actId="20577"/>
          <ac:spMkLst>
            <pc:docMk/>
            <pc:sldMk cId="4035215483" sldId="273"/>
            <ac:spMk id="6" creationId="{00000000-0000-0000-0000-000000000000}"/>
          </ac:spMkLst>
        </pc:spChg>
      </pc:sldChg>
      <pc:sldChg chg="modSp">
        <pc:chgData name="Dimitris Kyrkilis" userId="e96603508ab75866" providerId="LiveId" clId="{7F897144-328A-8846-9D67-63430BD182D2}" dt="2020-05-02T13:58:54.317" v="1421" actId="1076"/>
        <pc:sldMkLst>
          <pc:docMk/>
          <pc:sldMk cId="3905248292" sldId="274"/>
        </pc:sldMkLst>
        <pc:spChg chg="mod">
          <ac:chgData name="Dimitris Kyrkilis" userId="e96603508ab75866" providerId="LiveId" clId="{7F897144-328A-8846-9D67-63430BD182D2}" dt="2020-05-02T13:58:54.317" v="1421" actId="1076"/>
          <ac:spMkLst>
            <pc:docMk/>
            <pc:sldMk cId="3905248292" sldId="274"/>
            <ac:spMk id="4" creationId="{5C1B943E-B01F-47FB-AAC5-F68245C9A99E}"/>
          </ac:spMkLst>
        </pc:spChg>
      </pc:sldChg>
      <pc:sldChg chg="modSp">
        <pc:chgData name="Dimitris Kyrkilis" userId="e96603508ab75866" providerId="LiveId" clId="{7F897144-328A-8846-9D67-63430BD182D2}" dt="2020-05-03T10:11:27.788" v="1929" actId="6549"/>
        <pc:sldMkLst>
          <pc:docMk/>
          <pc:sldMk cId="39104981" sldId="277"/>
        </pc:sldMkLst>
        <pc:spChg chg="mod">
          <ac:chgData name="Dimitris Kyrkilis" userId="e96603508ab75866" providerId="LiveId" clId="{7F897144-328A-8846-9D67-63430BD182D2}" dt="2020-05-03T10:11:27.788" v="1929" actId="6549"/>
          <ac:spMkLst>
            <pc:docMk/>
            <pc:sldMk cId="39104981" sldId="277"/>
            <ac:spMk id="3" creationId="{37D31E0E-0AAC-6A47-BD3A-DD70213257F5}"/>
          </ac:spMkLst>
        </pc:spChg>
      </pc:sldChg>
      <pc:sldChg chg="modSp">
        <pc:chgData name="Dimitris Kyrkilis" userId="e96603508ab75866" providerId="LiveId" clId="{7F897144-328A-8846-9D67-63430BD182D2}" dt="2020-05-03T10:05:52.195" v="1629" actId="20577"/>
        <pc:sldMkLst>
          <pc:docMk/>
          <pc:sldMk cId="200059901" sldId="281"/>
        </pc:sldMkLst>
        <pc:spChg chg="mod">
          <ac:chgData name="Dimitris Kyrkilis" userId="e96603508ab75866" providerId="LiveId" clId="{7F897144-328A-8846-9D67-63430BD182D2}" dt="2020-05-03T10:05:52.195" v="1629" actId="20577"/>
          <ac:spMkLst>
            <pc:docMk/>
            <pc:sldMk cId="200059901" sldId="281"/>
            <ac:spMk id="3" creationId="{5ED35456-A782-5645-B8AB-71765E00F471}"/>
          </ac:spMkLst>
        </pc:spChg>
      </pc:sldChg>
      <pc:sldChg chg="modSp">
        <pc:chgData name="Dimitris Kyrkilis" userId="e96603508ab75866" providerId="LiveId" clId="{7F897144-328A-8846-9D67-63430BD182D2}" dt="2020-05-03T10:14:58.121" v="2012" actId="20577"/>
        <pc:sldMkLst>
          <pc:docMk/>
          <pc:sldMk cId="2813611731" sldId="282"/>
        </pc:sldMkLst>
        <pc:spChg chg="mod">
          <ac:chgData name="Dimitris Kyrkilis" userId="e96603508ab75866" providerId="LiveId" clId="{7F897144-328A-8846-9D67-63430BD182D2}" dt="2020-05-03T10:14:58.121" v="2012" actId="20577"/>
          <ac:spMkLst>
            <pc:docMk/>
            <pc:sldMk cId="2813611731" sldId="282"/>
            <ac:spMk id="3" creationId="{7279FB48-8B3D-BF46-9DCF-C27C9A4523ED}"/>
          </ac:spMkLst>
        </pc:spChg>
      </pc:sldChg>
      <pc:sldChg chg="del">
        <pc:chgData name="Dimitris Kyrkilis" userId="e96603508ab75866" providerId="LiveId" clId="{7F897144-328A-8846-9D67-63430BD182D2}" dt="2020-04-25T23:54:30.241" v="0" actId="21"/>
        <pc:sldMkLst>
          <pc:docMk/>
          <pc:sldMk cId="1947145909" sldId="283"/>
        </pc:sldMkLst>
      </pc:sldChg>
      <pc:sldChg chg="modSp">
        <pc:chgData name="Dimitris Kyrkilis" userId="e96603508ab75866" providerId="LiveId" clId="{7F897144-328A-8846-9D67-63430BD182D2}" dt="2020-05-03T10:28:57.892" v="2266" actId="1076"/>
        <pc:sldMkLst>
          <pc:docMk/>
          <pc:sldMk cId="1394956759" sldId="285"/>
        </pc:sldMkLst>
        <pc:spChg chg="mod">
          <ac:chgData name="Dimitris Kyrkilis" userId="e96603508ab75866" providerId="LiveId" clId="{7F897144-328A-8846-9D67-63430BD182D2}" dt="2020-05-03T10:28:57.892" v="2266" actId="1076"/>
          <ac:spMkLst>
            <pc:docMk/>
            <pc:sldMk cId="1394956759" sldId="285"/>
            <ac:spMk id="3" creationId="{43A0B0F2-74DC-3349-B09B-D2FEF19B67C6}"/>
          </ac:spMkLst>
        </pc:spChg>
      </pc:sldChg>
      <pc:sldChg chg="modSp">
        <pc:chgData name="Dimitris Kyrkilis" userId="e96603508ab75866" providerId="LiveId" clId="{7F897144-328A-8846-9D67-63430BD182D2}" dt="2020-05-03T10:31:51.457" v="2381" actId="1076"/>
        <pc:sldMkLst>
          <pc:docMk/>
          <pc:sldMk cId="2612772939" sldId="286"/>
        </pc:sldMkLst>
        <pc:spChg chg="mod">
          <ac:chgData name="Dimitris Kyrkilis" userId="e96603508ab75866" providerId="LiveId" clId="{7F897144-328A-8846-9D67-63430BD182D2}" dt="2020-05-03T10:31:51.457" v="2381" actId="1076"/>
          <ac:spMkLst>
            <pc:docMk/>
            <pc:sldMk cId="2612772939" sldId="286"/>
            <ac:spMk id="3" creationId="{CEE51550-ABB5-F745-8918-5D5C43BCD401}"/>
          </ac:spMkLst>
        </pc:spChg>
      </pc:sldChg>
      <pc:sldChg chg="modSp">
        <pc:chgData name="Dimitris Kyrkilis" userId="e96603508ab75866" providerId="LiveId" clId="{7F897144-328A-8846-9D67-63430BD182D2}" dt="2020-05-03T10:36:17.665" v="2443" actId="20577"/>
        <pc:sldMkLst>
          <pc:docMk/>
          <pc:sldMk cId="180677057" sldId="287"/>
        </pc:sldMkLst>
        <pc:spChg chg="mod">
          <ac:chgData name="Dimitris Kyrkilis" userId="e96603508ab75866" providerId="LiveId" clId="{7F897144-328A-8846-9D67-63430BD182D2}" dt="2020-05-03T10:36:17.665" v="2443" actId="20577"/>
          <ac:spMkLst>
            <pc:docMk/>
            <pc:sldMk cId="180677057" sldId="287"/>
            <ac:spMk id="3" creationId="{7E431033-215D-6144-B13E-83F512441649}"/>
          </ac:spMkLst>
        </pc:spChg>
      </pc:sldChg>
      <pc:sldChg chg="modSp">
        <pc:chgData name="Dimitris Kyrkilis" userId="e96603508ab75866" providerId="LiveId" clId="{7F897144-328A-8846-9D67-63430BD182D2}" dt="2020-05-03T11:40:12.785" v="4447" actId="20577"/>
        <pc:sldMkLst>
          <pc:docMk/>
          <pc:sldMk cId="3424642657" sldId="288"/>
        </pc:sldMkLst>
        <pc:spChg chg="mod">
          <ac:chgData name="Dimitris Kyrkilis" userId="e96603508ab75866" providerId="LiveId" clId="{7F897144-328A-8846-9D67-63430BD182D2}" dt="2020-05-03T11:40:12.785" v="4447" actId="20577"/>
          <ac:spMkLst>
            <pc:docMk/>
            <pc:sldMk cId="3424642657" sldId="288"/>
            <ac:spMk id="3" creationId="{7F53057C-7B36-AF48-9B96-BDEAC30DE002}"/>
          </ac:spMkLst>
        </pc:spChg>
      </pc:sldChg>
      <pc:sldChg chg="modSp">
        <pc:chgData name="Dimitris Kyrkilis" userId="e96603508ab75866" providerId="LiveId" clId="{7F897144-328A-8846-9D67-63430BD182D2}" dt="2020-05-03T11:40:56.986" v="4448" actId="20577"/>
        <pc:sldMkLst>
          <pc:docMk/>
          <pc:sldMk cId="422256584" sldId="291"/>
        </pc:sldMkLst>
        <pc:spChg chg="mod">
          <ac:chgData name="Dimitris Kyrkilis" userId="e96603508ab75866" providerId="LiveId" clId="{7F897144-328A-8846-9D67-63430BD182D2}" dt="2020-05-03T11:40:56.986" v="4448" actId="20577"/>
          <ac:spMkLst>
            <pc:docMk/>
            <pc:sldMk cId="422256584" sldId="291"/>
            <ac:spMk id="8195" creationId="{00000000-0000-0000-0000-000000000000}"/>
          </ac:spMkLst>
        </pc:spChg>
      </pc:sldChg>
      <pc:sldChg chg="modSp">
        <pc:chgData name="Dimitris Kyrkilis" userId="e96603508ab75866" providerId="LiveId" clId="{7F897144-328A-8846-9D67-63430BD182D2}" dt="2020-05-03T11:46:59.553" v="4452" actId="20577"/>
        <pc:sldMkLst>
          <pc:docMk/>
          <pc:sldMk cId="4043519485" sldId="294"/>
        </pc:sldMkLst>
        <pc:spChg chg="mod">
          <ac:chgData name="Dimitris Kyrkilis" userId="e96603508ab75866" providerId="LiveId" clId="{7F897144-328A-8846-9D67-63430BD182D2}" dt="2020-05-03T11:46:59.553" v="4452" actId="20577"/>
          <ac:spMkLst>
            <pc:docMk/>
            <pc:sldMk cId="4043519485" sldId="294"/>
            <ac:spMk id="4" creationId="{852879BE-405F-F04F-811E-74CA194441AA}"/>
          </ac:spMkLst>
        </pc:spChg>
      </pc:sldChg>
      <pc:sldChg chg="modSp">
        <pc:chgData name="Dimitris Kyrkilis" userId="e96603508ab75866" providerId="LiveId" clId="{7F897144-328A-8846-9D67-63430BD182D2}" dt="2020-05-03T11:51:08.758" v="4484" actId="20577"/>
        <pc:sldMkLst>
          <pc:docMk/>
          <pc:sldMk cId="779829253" sldId="297"/>
        </pc:sldMkLst>
        <pc:spChg chg="mod">
          <ac:chgData name="Dimitris Kyrkilis" userId="e96603508ab75866" providerId="LiveId" clId="{7F897144-328A-8846-9D67-63430BD182D2}" dt="2020-05-03T11:51:08.758" v="4484" actId="20577"/>
          <ac:spMkLst>
            <pc:docMk/>
            <pc:sldMk cId="779829253" sldId="297"/>
            <ac:spMk id="3" creationId="{FEA2E2B3-5DA8-DE43-AF9D-6DA45F4A2E47}"/>
          </ac:spMkLst>
        </pc:spChg>
      </pc:sldChg>
      <pc:sldChg chg="modSp">
        <pc:chgData name="Dimitris Kyrkilis" userId="e96603508ab75866" providerId="LiveId" clId="{7F897144-328A-8846-9D67-63430BD182D2}" dt="2020-05-03T11:55:16.883" v="4583" actId="20577"/>
        <pc:sldMkLst>
          <pc:docMk/>
          <pc:sldMk cId="1950236638" sldId="298"/>
        </pc:sldMkLst>
        <pc:spChg chg="mod">
          <ac:chgData name="Dimitris Kyrkilis" userId="e96603508ab75866" providerId="LiveId" clId="{7F897144-328A-8846-9D67-63430BD182D2}" dt="2020-05-03T11:55:16.883" v="4583" actId="20577"/>
          <ac:spMkLst>
            <pc:docMk/>
            <pc:sldMk cId="1950236638" sldId="298"/>
            <ac:spMk id="3" creationId="{91595CF7-13FE-1B4C-BC06-E8F84458ABD8}"/>
          </ac:spMkLst>
        </pc:spChg>
      </pc:sldChg>
      <pc:sldChg chg="modSp">
        <pc:chgData name="Dimitris Kyrkilis" userId="e96603508ab75866" providerId="LiveId" clId="{7F897144-328A-8846-9D67-63430BD182D2}" dt="2020-05-03T11:59:45.095" v="4783" actId="27636"/>
        <pc:sldMkLst>
          <pc:docMk/>
          <pc:sldMk cId="2220749872" sldId="299"/>
        </pc:sldMkLst>
        <pc:spChg chg="mod">
          <ac:chgData name="Dimitris Kyrkilis" userId="e96603508ab75866" providerId="LiveId" clId="{7F897144-328A-8846-9D67-63430BD182D2}" dt="2020-05-03T11:59:45.095" v="4783" actId="27636"/>
          <ac:spMkLst>
            <pc:docMk/>
            <pc:sldMk cId="2220749872" sldId="299"/>
            <ac:spMk id="3" creationId="{E4CF25E7-47D0-CB4C-B457-961AEACDDD44}"/>
          </ac:spMkLst>
        </pc:spChg>
      </pc:sldChg>
      <pc:sldChg chg="modSp">
        <pc:chgData name="Dimitris Kyrkilis" userId="e96603508ab75866" providerId="LiveId" clId="{7F897144-328A-8846-9D67-63430BD182D2}" dt="2020-05-03T12:04:32.566" v="4876" actId="20577"/>
        <pc:sldMkLst>
          <pc:docMk/>
          <pc:sldMk cId="4007157523" sldId="300"/>
        </pc:sldMkLst>
        <pc:spChg chg="mod">
          <ac:chgData name="Dimitris Kyrkilis" userId="e96603508ab75866" providerId="LiveId" clId="{7F897144-328A-8846-9D67-63430BD182D2}" dt="2020-05-03T12:04:32.566" v="4876" actId="20577"/>
          <ac:spMkLst>
            <pc:docMk/>
            <pc:sldMk cId="4007157523" sldId="300"/>
            <ac:spMk id="3" creationId="{D4864549-21C5-2849-AD6F-5333E210A9D0}"/>
          </ac:spMkLst>
        </pc:spChg>
      </pc:sldChg>
      <pc:sldChg chg="modSp">
        <pc:chgData name="Dimitris Kyrkilis" userId="e96603508ab75866" providerId="LiveId" clId="{7F897144-328A-8846-9D67-63430BD182D2}" dt="2020-05-03T12:07:06.386" v="4923" actId="20577"/>
        <pc:sldMkLst>
          <pc:docMk/>
          <pc:sldMk cId="2808719915" sldId="301"/>
        </pc:sldMkLst>
        <pc:spChg chg="mod">
          <ac:chgData name="Dimitris Kyrkilis" userId="e96603508ab75866" providerId="LiveId" clId="{7F897144-328A-8846-9D67-63430BD182D2}" dt="2020-05-03T12:07:06.386" v="4923" actId="20577"/>
          <ac:spMkLst>
            <pc:docMk/>
            <pc:sldMk cId="2808719915" sldId="301"/>
            <ac:spMk id="3" creationId="{9ABA9CF6-07DA-4C48-BB6F-9AB0A198BAFA}"/>
          </ac:spMkLst>
        </pc:spChg>
      </pc:sldChg>
      <pc:sldChg chg="modSp">
        <pc:chgData name="Dimitris Kyrkilis" userId="e96603508ab75866" providerId="LiveId" clId="{7F897144-328A-8846-9D67-63430BD182D2}" dt="2020-05-03T12:08:23.504" v="4929" actId="20577"/>
        <pc:sldMkLst>
          <pc:docMk/>
          <pc:sldMk cId="2880381212" sldId="303"/>
        </pc:sldMkLst>
        <pc:spChg chg="mod">
          <ac:chgData name="Dimitris Kyrkilis" userId="e96603508ab75866" providerId="LiveId" clId="{7F897144-328A-8846-9D67-63430BD182D2}" dt="2020-05-03T12:08:23.504" v="4929" actId="20577"/>
          <ac:spMkLst>
            <pc:docMk/>
            <pc:sldMk cId="2880381212" sldId="303"/>
            <ac:spMk id="3" creationId="{D224D9F0-93F5-0445-B832-697133543665}"/>
          </ac:spMkLst>
        </pc:spChg>
      </pc:sldChg>
      <pc:sldChg chg="modSp">
        <pc:chgData name="Dimitris Kyrkilis" userId="e96603508ab75866" providerId="LiveId" clId="{7F897144-328A-8846-9D67-63430BD182D2}" dt="2020-05-03T12:09:05.437" v="4930" actId="20577"/>
        <pc:sldMkLst>
          <pc:docMk/>
          <pc:sldMk cId="1551656168" sldId="304"/>
        </pc:sldMkLst>
        <pc:spChg chg="mod">
          <ac:chgData name="Dimitris Kyrkilis" userId="e96603508ab75866" providerId="LiveId" clId="{7F897144-328A-8846-9D67-63430BD182D2}" dt="2020-05-03T12:09:05.437" v="4930" actId="20577"/>
          <ac:spMkLst>
            <pc:docMk/>
            <pc:sldMk cId="1551656168" sldId="304"/>
            <ac:spMk id="3" creationId="{34A56D2C-1ADB-CB43-BC75-E2820C6F158E}"/>
          </ac:spMkLst>
        </pc:spChg>
      </pc:sldChg>
      <pc:sldChg chg="modSp">
        <pc:chgData name="Dimitris Kyrkilis" userId="e96603508ab75866" providerId="LiveId" clId="{7F897144-328A-8846-9D67-63430BD182D2}" dt="2020-05-03T12:14:46.299" v="4997" actId="6549"/>
        <pc:sldMkLst>
          <pc:docMk/>
          <pc:sldMk cId="2668720679" sldId="306"/>
        </pc:sldMkLst>
        <pc:spChg chg="mod">
          <ac:chgData name="Dimitris Kyrkilis" userId="e96603508ab75866" providerId="LiveId" clId="{7F897144-328A-8846-9D67-63430BD182D2}" dt="2020-05-03T12:14:46.299" v="4997" actId="6549"/>
          <ac:spMkLst>
            <pc:docMk/>
            <pc:sldMk cId="2668720679" sldId="306"/>
            <ac:spMk id="3" creationId="{1128F11E-4E95-CF4B-9E1F-4604056B6489}"/>
          </ac:spMkLst>
        </pc:spChg>
      </pc:sldChg>
      <pc:sldChg chg="modSp">
        <pc:chgData name="Dimitris Kyrkilis" userId="e96603508ab75866" providerId="LiveId" clId="{7F897144-328A-8846-9D67-63430BD182D2}" dt="2020-05-03T12:11:39.187" v="4985" actId="20577"/>
        <pc:sldMkLst>
          <pc:docMk/>
          <pc:sldMk cId="2675032760" sldId="307"/>
        </pc:sldMkLst>
        <pc:spChg chg="mod">
          <ac:chgData name="Dimitris Kyrkilis" userId="e96603508ab75866" providerId="LiveId" clId="{7F897144-328A-8846-9D67-63430BD182D2}" dt="2020-05-03T12:11:39.187" v="4985" actId="20577"/>
          <ac:spMkLst>
            <pc:docMk/>
            <pc:sldMk cId="2675032760" sldId="307"/>
            <ac:spMk id="3" creationId="{2F46DA7E-3D04-054D-BCD7-BF98CDD7CE86}"/>
          </ac:spMkLst>
        </pc:spChg>
      </pc:sldChg>
      <pc:sldChg chg="modSp">
        <pc:chgData name="Dimitris Kyrkilis" userId="e96603508ab75866" providerId="LiveId" clId="{7F897144-328A-8846-9D67-63430BD182D2}" dt="2020-05-03T12:18:35.070" v="5006" actId="20577"/>
        <pc:sldMkLst>
          <pc:docMk/>
          <pc:sldMk cId="3035445059" sldId="308"/>
        </pc:sldMkLst>
        <pc:spChg chg="mod">
          <ac:chgData name="Dimitris Kyrkilis" userId="e96603508ab75866" providerId="LiveId" clId="{7F897144-328A-8846-9D67-63430BD182D2}" dt="2020-05-03T12:18:35.070" v="5006" actId="20577"/>
          <ac:spMkLst>
            <pc:docMk/>
            <pc:sldMk cId="3035445059" sldId="308"/>
            <ac:spMk id="5" creationId="{A3E5DFFB-5C5A-474B-B51F-2BFC0F41616E}"/>
          </ac:spMkLst>
        </pc:spChg>
      </pc:sldChg>
      <pc:sldChg chg="modSp">
        <pc:chgData name="Dimitris Kyrkilis" userId="e96603508ab75866" providerId="LiveId" clId="{7F897144-328A-8846-9D67-63430BD182D2}" dt="2020-05-03T12:24:52.322" v="5039" actId="20577"/>
        <pc:sldMkLst>
          <pc:docMk/>
          <pc:sldMk cId="1384298891" sldId="311"/>
        </pc:sldMkLst>
        <pc:spChg chg="mod">
          <ac:chgData name="Dimitris Kyrkilis" userId="e96603508ab75866" providerId="LiveId" clId="{7F897144-328A-8846-9D67-63430BD182D2}" dt="2020-05-03T12:24:52.322" v="5039" actId="20577"/>
          <ac:spMkLst>
            <pc:docMk/>
            <pc:sldMk cId="1384298891" sldId="311"/>
            <ac:spMk id="12" creationId="{2BBC74E5-55EA-0549-821E-CA17BF498BC1}"/>
          </ac:spMkLst>
        </pc:spChg>
      </pc:sldChg>
      <pc:sldChg chg="modSp">
        <pc:chgData name="Dimitris Kyrkilis" userId="e96603508ab75866" providerId="LiveId" clId="{7F897144-328A-8846-9D67-63430BD182D2}" dt="2020-05-03T12:26:41.284" v="5045" actId="20577"/>
        <pc:sldMkLst>
          <pc:docMk/>
          <pc:sldMk cId="3370230168" sldId="312"/>
        </pc:sldMkLst>
        <pc:spChg chg="mod">
          <ac:chgData name="Dimitris Kyrkilis" userId="e96603508ab75866" providerId="LiveId" clId="{7F897144-328A-8846-9D67-63430BD182D2}" dt="2020-05-03T12:26:41.284" v="5045" actId="20577"/>
          <ac:spMkLst>
            <pc:docMk/>
            <pc:sldMk cId="3370230168" sldId="312"/>
            <ac:spMk id="4" creationId="{2AF116F1-38A8-B34B-9033-4FE7B7E7FCA6}"/>
          </ac:spMkLst>
        </pc:spChg>
      </pc:sldChg>
      <pc:sldChg chg="modSp">
        <pc:chgData name="Dimitris Kyrkilis" userId="e96603508ab75866" providerId="LiveId" clId="{7F897144-328A-8846-9D67-63430BD182D2}" dt="2020-05-03T11:13:30.496" v="3357" actId="20577"/>
        <pc:sldMkLst>
          <pc:docMk/>
          <pc:sldMk cId="2723737879" sldId="324"/>
        </pc:sldMkLst>
        <pc:spChg chg="mod">
          <ac:chgData name="Dimitris Kyrkilis" userId="e96603508ab75866" providerId="LiveId" clId="{7F897144-328A-8846-9D67-63430BD182D2}" dt="2020-05-03T11:13:30.496" v="3357" actId="20577"/>
          <ac:spMkLst>
            <pc:docMk/>
            <pc:sldMk cId="2723737879" sldId="324"/>
            <ac:spMk id="5" creationId="{0C1003A7-463A-2649-A08E-7CD333F15EB3}"/>
          </ac:spMkLst>
        </pc:spChg>
      </pc:sldChg>
      <pc:sldChg chg="modSp">
        <pc:chgData name="Dimitris Kyrkilis" userId="e96603508ab75866" providerId="LiveId" clId="{7F897144-328A-8846-9D67-63430BD182D2}" dt="2020-05-03T11:33:39.716" v="4161" actId="20577"/>
        <pc:sldMkLst>
          <pc:docMk/>
          <pc:sldMk cId="3972264757" sldId="325"/>
        </pc:sldMkLst>
        <pc:spChg chg="mod">
          <ac:chgData name="Dimitris Kyrkilis" userId="e96603508ab75866" providerId="LiveId" clId="{7F897144-328A-8846-9D67-63430BD182D2}" dt="2020-05-03T11:33:39.716" v="4161" actId="20577"/>
          <ac:spMkLst>
            <pc:docMk/>
            <pc:sldMk cId="3972264757" sldId="325"/>
            <ac:spMk id="5" creationId="{99A18836-34ED-1546-850F-38E03A1121B5}"/>
          </ac:spMkLst>
        </pc:spChg>
      </pc:sldChg>
      <pc:sldChg chg="modSp">
        <pc:chgData name="Dimitris Kyrkilis" userId="e96603508ab75866" providerId="LiveId" clId="{7F897144-328A-8846-9D67-63430BD182D2}" dt="2020-05-03T11:39:17.448" v="4424" actId="20577"/>
        <pc:sldMkLst>
          <pc:docMk/>
          <pc:sldMk cId="3553247893" sldId="326"/>
        </pc:sldMkLst>
        <pc:spChg chg="mod">
          <ac:chgData name="Dimitris Kyrkilis" userId="e96603508ab75866" providerId="LiveId" clId="{7F897144-328A-8846-9D67-63430BD182D2}" dt="2020-05-03T11:39:17.448" v="4424" actId="20577"/>
          <ac:spMkLst>
            <pc:docMk/>
            <pc:sldMk cId="3553247893" sldId="326"/>
            <ac:spMk id="3" creationId="{BCF4D9BB-A64E-8947-B753-A92B502CF841}"/>
          </ac:spMkLst>
        </pc:spChg>
      </pc:sldChg>
      <pc:sldChg chg="modSp">
        <pc:chgData name="Dimitris Kyrkilis" userId="e96603508ab75866" providerId="LiveId" clId="{7F897144-328A-8846-9D67-63430BD182D2}" dt="2020-05-03T11:16:01.518" v="3360" actId="20577"/>
        <pc:sldMkLst>
          <pc:docMk/>
          <pc:sldMk cId="2488685524" sldId="328"/>
        </pc:sldMkLst>
        <pc:spChg chg="mod">
          <ac:chgData name="Dimitris Kyrkilis" userId="e96603508ab75866" providerId="LiveId" clId="{7F897144-328A-8846-9D67-63430BD182D2}" dt="2020-05-03T11:16:01.518" v="3360" actId="20577"/>
          <ac:spMkLst>
            <pc:docMk/>
            <pc:sldMk cId="2488685524" sldId="328"/>
            <ac:spMk id="5" creationId="{45F5A20A-3A62-E442-83FB-7E26357000B0}"/>
          </ac:spMkLst>
        </pc:spChg>
      </pc:sldChg>
      <pc:sldChg chg="modSp">
        <pc:chgData name="Dimitris Kyrkilis" userId="e96603508ab75866" providerId="LiveId" clId="{7F897144-328A-8846-9D67-63430BD182D2}" dt="2020-05-03T12:30:29.558" v="5077" actId="20577"/>
        <pc:sldMkLst>
          <pc:docMk/>
          <pc:sldMk cId="744538489" sldId="330"/>
        </pc:sldMkLst>
        <pc:spChg chg="mod">
          <ac:chgData name="Dimitris Kyrkilis" userId="e96603508ab75866" providerId="LiveId" clId="{7F897144-328A-8846-9D67-63430BD182D2}" dt="2020-05-03T12:30:29.558" v="5077" actId="20577"/>
          <ac:spMkLst>
            <pc:docMk/>
            <pc:sldMk cId="744538489" sldId="330"/>
            <ac:spMk id="3" creationId="{14763223-C59D-FD41-ADC1-A086AEDEA118}"/>
          </ac:spMkLst>
        </pc:spChg>
      </pc:sldChg>
      <pc:sldChg chg="modSp">
        <pc:chgData name="Dimitris Kyrkilis" userId="e96603508ab75866" providerId="LiveId" clId="{7F897144-328A-8846-9D67-63430BD182D2}" dt="2020-05-03T10:39:14.840" v="2466" actId="20577"/>
        <pc:sldMkLst>
          <pc:docMk/>
          <pc:sldMk cId="370190552" sldId="331"/>
        </pc:sldMkLst>
        <pc:spChg chg="mod">
          <ac:chgData name="Dimitris Kyrkilis" userId="e96603508ab75866" providerId="LiveId" clId="{7F897144-328A-8846-9D67-63430BD182D2}" dt="2020-05-03T10:39:14.840" v="2466" actId="20577"/>
          <ac:spMkLst>
            <pc:docMk/>
            <pc:sldMk cId="370190552" sldId="331"/>
            <ac:spMk id="5" creationId="{CAC69C6B-165E-CF48-98BA-AC4FC13D04AF}"/>
          </ac:spMkLst>
        </pc:spChg>
      </pc:sldChg>
      <pc:sldChg chg="modSp">
        <pc:chgData name="Dimitris Kyrkilis" userId="e96603508ab75866" providerId="LiveId" clId="{7F897144-328A-8846-9D67-63430BD182D2}" dt="2020-05-03T11:07:04.230" v="3200" actId="20577"/>
        <pc:sldMkLst>
          <pc:docMk/>
          <pc:sldMk cId="3493479159" sldId="332"/>
        </pc:sldMkLst>
        <pc:spChg chg="mod">
          <ac:chgData name="Dimitris Kyrkilis" userId="e96603508ab75866" providerId="LiveId" clId="{7F897144-328A-8846-9D67-63430BD182D2}" dt="2020-05-03T11:07:04.230" v="3200" actId="20577"/>
          <ac:spMkLst>
            <pc:docMk/>
            <pc:sldMk cId="3493479159" sldId="332"/>
            <ac:spMk id="3" creationId="{A01DFDAC-9575-6242-B0BB-378CF1D60F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461383-D1C9-904C-8B1A-D5C619F4F9E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4B1A3E9-1D5C-994F-B0C1-D6C46FD23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364A4A0-4707-EB4C-A5BD-320FE3C8E210}"/>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816FC585-99F6-504E-96D3-26AF846678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35B69CE-695D-3249-A63A-FF07FC20E896}"/>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358469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831D5F-1058-F441-978D-8AD78535613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FDE7489-789A-6A4C-BF83-CB4DB01C495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19D8B3-228F-9E49-8EAC-8CD4B845D468}"/>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59C658F8-2199-E044-9BF3-18796055C9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33FF66-F75E-594D-B760-9C04EF3E77B9}"/>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320090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F7C09F4-682B-0F42-B8D4-0A67BE9A2CF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3E4A547-DF2D-FB48-9D9A-E68D9453118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C7B40B2-5460-8F46-987E-8E0E98965D43}"/>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827218DA-BBFB-A84F-BF9F-37E0BBE4C07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D2BBFD5-5291-164C-B9F0-1C3C61F98AF8}"/>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932479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endParaRPr lang="en-IN"/>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a:xfrm>
            <a:off x="609600" y="6248400"/>
            <a:ext cx="2844800" cy="457200"/>
          </a:xfrm>
        </p:spPr>
        <p:txBody>
          <a:bodyPr/>
          <a:lstStyle>
            <a:lvl1pPr>
              <a:defRPr/>
            </a:lvl1pPr>
          </a:lstStyle>
          <a:p>
            <a:endParaRPr lang="en-IN"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IN" altLang="en-US"/>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D46549B0-31C5-4314-ABF4-EB5362F7183F}" type="slidenum">
              <a:rPr lang="en-IN" altLang="en-US"/>
              <a:pPr/>
              <a:t>‹#›</a:t>
            </a:fld>
            <a:endParaRPr lang="en-IN" altLang="en-US"/>
          </a:p>
        </p:txBody>
      </p:sp>
    </p:spTree>
    <p:extLst>
      <p:ext uri="{BB962C8B-B14F-4D97-AF65-F5344CB8AC3E}">
        <p14:creationId xmlns:p14="http://schemas.microsoft.com/office/powerpoint/2010/main" val="850378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0EC8C3-9EC0-A84A-98B2-AEB68B8F7D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E06D6CE-433E-0D43-AB7B-2C587D710FB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BA5CF84-BD7A-3C4A-9F7E-8771EAEE31AB}"/>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A24B9611-8CD4-7947-BF6E-69C86C4D3E3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AF76A7A-8B6F-F349-9EA1-643766404FA3}"/>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50975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952E98-B550-884A-873E-7E3180B4D09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EE2A9D6-6E3A-6349-B6D7-65CDE6FA51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F72A694-B69E-694D-A6C2-7AD68765937A}"/>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B8C80442-D099-504D-ADD6-17A3B23B4D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BB38FB-1D6B-9742-A600-27523095D3B8}"/>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93972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C3B5E5-CA60-D443-A2E0-1E50112DEC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B224E61-1F6E-1C4E-BEDC-F9BC6B2C5BB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E1F448A-FED9-D54D-9A17-3B2F928F847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8467ED1-1930-C048-AAC6-1F07A16695F7}"/>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6" name="Θέση υποσέλιδου 5">
            <a:extLst>
              <a:ext uri="{FF2B5EF4-FFF2-40B4-BE49-F238E27FC236}">
                <a16:creationId xmlns:a16="http://schemas.microsoft.com/office/drawing/2014/main" id="{31A7D7FE-001B-0D4A-8C85-77A93D5985C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79125F0-4CA6-EF49-996C-F1866826B4C7}"/>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92753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07BD06-49C4-A74E-9B72-077098C219A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B182F13-742F-AF4C-B957-C5362E01FF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226D7E8-10D3-A449-9090-5E9263B4BD4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3BFC2E1-0E81-4C4F-A1BA-6870ACD0CE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29D36EF-D5FF-884B-BB08-F37E03F2BEF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8A0E345-54F7-DB4F-B2D9-4D765BDBB000}"/>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8" name="Θέση υποσέλιδου 7">
            <a:extLst>
              <a:ext uri="{FF2B5EF4-FFF2-40B4-BE49-F238E27FC236}">
                <a16:creationId xmlns:a16="http://schemas.microsoft.com/office/drawing/2014/main" id="{AA458A43-2D87-D545-AD5A-4640615A095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45EDD6D-DFEF-554D-BDBB-343EB2BFCE37}"/>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506435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C771F1-60B3-CE42-8790-9B0C06052E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3063992-10F3-774F-ABEC-0BB55BE3F458}"/>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4" name="Θέση υποσέλιδου 3">
            <a:extLst>
              <a:ext uri="{FF2B5EF4-FFF2-40B4-BE49-F238E27FC236}">
                <a16:creationId xmlns:a16="http://schemas.microsoft.com/office/drawing/2014/main" id="{784C36B0-A6D4-1347-B3BB-00E642110AF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FB9D143-960F-D347-92C9-7C66ABC0819F}"/>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103124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11F0567-C759-B646-9969-18D764CDDE1E}"/>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3" name="Θέση υποσέλιδου 2">
            <a:extLst>
              <a:ext uri="{FF2B5EF4-FFF2-40B4-BE49-F238E27FC236}">
                <a16:creationId xmlns:a16="http://schemas.microsoft.com/office/drawing/2014/main" id="{917E2AD8-1CEA-B74D-BC85-7B9600C1E43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17789DE-F32B-8745-98CD-7358AC5B60C1}"/>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2128683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49033-A2B6-064E-95C9-0298581C8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40E842A-AEDC-C347-9F83-5F9D9CED4F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6D63A2A-BBFB-FF41-B66D-3BF38AA46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C5215F6-939E-A64B-91A3-B40957FF5281}"/>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6" name="Θέση υποσέλιδου 5">
            <a:extLst>
              <a:ext uri="{FF2B5EF4-FFF2-40B4-BE49-F238E27FC236}">
                <a16:creationId xmlns:a16="http://schemas.microsoft.com/office/drawing/2014/main" id="{D8A8056F-4772-6647-8F62-ECEF2239C1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85EC9FE-DA0B-E849-8413-E29DD08195FB}"/>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348954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6B7EAF-6F6D-964F-BD36-FFF3A448DE5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8AB4101-DD24-6D4F-9FEC-E7D00C7EA1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1859FC6-04C6-FC49-96F1-409131550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C7FFCAC-0ACE-EC4B-A3FA-2F39C94DDFA6}"/>
              </a:ext>
            </a:extLst>
          </p:cNvPr>
          <p:cNvSpPr>
            <a:spLocks noGrp="1"/>
          </p:cNvSpPr>
          <p:nvPr>
            <p:ph type="dt" sz="half" idx="10"/>
          </p:nvPr>
        </p:nvSpPr>
        <p:spPr/>
        <p:txBody>
          <a:bodyPr/>
          <a:lstStyle/>
          <a:p>
            <a:fld id="{14DE3F6A-2A20-0246-B6D3-8A69B84EFD36}" type="datetimeFigureOut">
              <a:rPr lang="el-GR" smtClean="0"/>
              <a:t>27/2/2021</a:t>
            </a:fld>
            <a:endParaRPr lang="el-GR"/>
          </a:p>
        </p:txBody>
      </p:sp>
      <p:sp>
        <p:nvSpPr>
          <p:cNvPr id="6" name="Θέση υποσέλιδου 5">
            <a:extLst>
              <a:ext uri="{FF2B5EF4-FFF2-40B4-BE49-F238E27FC236}">
                <a16:creationId xmlns:a16="http://schemas.microsoft.com/office/drawing/2014/main" id="{72F0E064-636B-6D4F-9F1F-2AF43F152E8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FBE123E-3277-8340-91BD-25F7897ECB1C}"/>
              </a:ext>
            </a:extLst>
          </p:cNvPr>
          <p:cNvSpPr>
            <a:spLocks noGrp="1"/>
          </p:cNvSpPr>
          <p:nvPr>
            <p:ph type="sldNum" sz="quarter" idx="12"/>
          </p:nvPr>
        </p:nvSpPr>
        <p:spPr/>
        <p:txBody>
          <a:bodyPr/>
          <a:lstStyle/>
          <a:p>
            <a:fld id="{62B5A7C4-8808-BD4E-B9B3-BEC6194D7344}" type="slidenum">
              <a:rPr lang="el-GR" smtClean="0"/>
              <a:t>‹#›</a:t>
            </a:fld>
            <a:endParaRPr lang="el-GR"/>
          </a:p>
        </p:txBody>
      </p:sp>
    </p:spTree>
    <p:extLst>
      <p:ext uri="{BB962C8B-B14F-4D97-AF65-F5344CB8AC3E}">
        <p14:creationId xmlns:p14="http://schemas.microsoft.com/office/powerpoint/2010/main" val="2643822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BD1F1BD-CE41-9341-A9DB-11B0D3F0B9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3475F39-CA6B-4942-8179-DA893E30C9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E4084DE-D771-DA44-AA33-82B406CA72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E3F6A-2A20-0246-B6D3-8A69B84EFD36}" type="datetimeFigureOut">
              <a:rPr lang="el-GR" smtClean="0"/>
              <a:t>27/2/2021</a:t>
            </a:fld>
            <a:endParaRPr lang="el-GR"/>
          </a:p>
        </p:txBody>
      </p:sp>
      <p:sp>
        <p:nvSpPr>
          <p:cNvPr id="5" name="Θέση υποσέλιδου 4">
            <a:extLst>
              <a:ext uri="{FF2B5EF4-FFF2-40B4-BE49-F238E27FC236}">
                <a16:creationId xmlns:a16="http://schemas.microsoft.com/office/drawing/2014/main" id="{EBBDDDBF-EC63-6247-AB1A-8A3D0405F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D262BB0-361D-4C44-9E7C-B9B200F300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B5A7C4-8808-BD4E-B9B3-BEC6194D7344}" type="slidenum">
              <a:rPr lang="el-GR" smtClean="0"/>
              <a:t>‹#›</a:t>
            </a:fld>
            <a:endParaRPr lang="el-GR"/>
          </a:p>
        </p:txBody>
      </p:sp>
    </p:spTree>
    <p:extLst>
      <p:ext uri="{BB962C8B-B14F-4D97-AF65-F5344CB8AC3E}">
        <p14:creationId xmlns:p14="http://schemas.microsoft.com/office/powerpoint/2010/main" val="567050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5A278D-B152-F543-9045-E2C1DDA0F367}"/>
              </a:ext>
            </a:extLst>
          </p:cNvPr>
          <p:cNvSpPr>
            <a:spLocks noGrp="1"/>
          </p:cNvSpPr>
          <p:nvPr>
            <p:ph type="ctrTitle"/>
          </p:nvPr>
        </p:nvSpPr>
        <p:spPr/>
        <p:txBody>
          <a:bodyPr/>
          <a:lstStyle/>
          <a:p>
            <a:r>
              <a:rPr lang="en-GB"/>
              <a:t>International Development and Global South</a:t>
            </a:r>
            <a:endParaRPr lang="el-GR"/>
          </a:p>
        </p:txBody>
      </p:sp>
      <p:sp>
        <p:nvSpPr>
          <p:cNvPr id="3" name="Υπότιτλος 2">
            <a:extLst>
              <a:ext uri="{FF2B5EF4-FFF2-40B4-BE49-F238E27FC236}">
                <a16:creationId xmlns:a16="http://schemas.microsoft.com/office/drawing/2014/main" id="{FA8728BB-88F8-864C-B484-46405FE1DC3A}"/>
              </a:ext>
            </a:extLst>
          </p:cNvPr>
          <p:cNvSpPr>
            <a:spLocks noGrp="1"/>
          </p:cNvSpPr>
          <p:nvPr>
            <p:ph type="subTitle" idx="1"/>
          </p:nvPr>
        </p:nvSpPr>
        <p:spPr/>
        <p:txBody>
          <a:bodyPr/>
          <a:lstStyle/>
          <a:p>
            <a:r>
              <a:rPr lang="en-GB"/>
              <a:t>Structural Change Models</a:t>
            </a:r>
          </a:p>
          <a:p>
            <a:r>
              <a:rPr lang="en-GB"/>
              <a:t>Dimitrios Kyrkilis</a:t>
            </a:r>
          </a:p>
          <a:p>
            <a:r>
              <a:rPr lang="en-GB"/>
              <a:t>University of Macedonia</a:t>
            </a:r>
            <a:endParaRPr lang="el-GR"/>
          </a:p>
        </p:txBody>
      </p:sp>
    </p:spTree>
    <p:extLst>
      <p:ext uri="{BB962C8B-B14F-4D97-AF65-F5344CB8AC3E}">
        <p14:creationId xmlns:p14="http://schemas.microsoft.com/office/powerpoint/2010/main" val="1019975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Ορθογώνιο">
            <a:extLst>
              <a:ext uri="{FF2B5EF4-FFF2-40B4-BE49-F238E27FC236}">
                <a16:creationId xmlns:a16="http://schemas.microsoft.com/office/drawing/2014/main" id="{5C1B943E-B01F-47FB-AAC5-F68245C9A99E}"/>
              </a:ext>
            </a:extLst>
          </p:cNvPr>
          <p:cNvSpPr/>
          <p:nvPr/>
        </p:nvSpPr>
        <p:spPr>
          <a:xfrm>
            <a:off x="2459596" y="0"/>
            <a:ext cx="7560840" cy="2585323"/>
          </a:xfrm>
          <a:prstGeom prst="rect">
            <a:avLst/>
          </a:prstGeom>
        </p:spPr>
        <p:txBody>
          <a:bodyPr wrap="square">
            <a:spAutoFit/>
          </a:bodyPr>
          <a:lstStyle/>
          <a:p>
            <a:pPr marL="342900" indent="-342900" algn="just">
              <a:buFont typeface="Arial" panose="020B0604020202020204" pitchFamily="34" charset="0"/>
              <a:buChar char="•"/>
            </a:pPr>
            <a:r>
              <a:rPr lang="en-GB">
                <a:sym typeface="Wingdings" pitchFamily="2" charset="2"/>
              </a:rPr>
              <a:t>The transfer of labour from agriculture to manufacturing takes place at a rate dictated by the rate of employment creation in manufacturing.  The latter depends on the rate of capital accumulation.  Under the assumption of constant returns to scale, if capital increases by two labour should also increase by two in order output to increase by two.  However, if technology saves labour the latter is substituted by capital and the increasing capital intensity leads to the shift of the labour demand curve to a less sensitive (rate of change) position.  The introduction of labour saving capital shifts the</a:t>
            </a:r>
            <a:endParaRPr lang="el-GR" sz="1800" dirty="0"/>
          </a:p>
        </p:txBody>
      </p:sp>
      <p:pic>
        <p:nvPicPr>
          <p:cNvPr id="5" name="4 - Εικόνα"/>
          <p:cNvPicPr/>
          <p:nvPr/>
        </p:nvPicPr>
        <p:blipFill>
          <a:blip r:embed="rId2" cstate="print"/>
          <a:srcRect l="14503" t="18425" r="15869" b="10675"/>
          <a:stretch>
            <a:fillRect/>
          </a:stretch>
        </p:blipFill>
        <p:spPr>
          <a:xfrm>
            <a:off x="1631504" y="2736304"/>
            <a:ext cx="4608512" cy="3861048"/>
          </a:xfrm>
          <a:prstGeom prst="rect">
            <a:avLst/>
          </a:prstGeom>
        </p:spPr>
      </p:pic>
      <p:sp>
        <p:nvSpPr>
          <p:cNvPr id="6" name="5 - TextBox"/>
          <p:cNvSpPr txBox="1"/>
          <p:nvPr/>
        </p:nvSpPr>
        <p:spPr>
          <a:xfrm>
            <a:off x="6204520" y="2287519"/>
            <a:ext cx="4355976" cy="4801314"/>
          </a:xfrm>
          <a:prstGeom prst="rect">
            <a:avLst/>
          </a:prstGeom>
          <a:noFill/>
        </p:spPr>
        <p:txBody>
          <a:bodyPr wrap="square" rtlCol="0">
            <a:spAutoFit/>
          </a:bodyPr>
          <a:lstStyle/>
          <a:p>
            <a:r>
              <a:rPr lang="en-US" sz="1800"/>
              <a:t> </a:t>
            </a:r>
            <a:r>
              <a:rPr lang="en-GB" sz="1800"/>
              <a:t>MPrL curve to the right,i.e. for the same level of employment MPrL is higher so labour employment should rise by a lesser percentage than before for achieving the sane rate of output increase.  Demand curve shifts from D</a:t>
            </a:r>
            <a:r>
              <a:rPr lang="en-GB" sz="1800" baseline="-25000"/>
              <a:t>1</a:t>
            </a:r>
            <a:r>
              <a:rPr lang="en-GB" sz="1800"/>
              <a:t>(K</a:t>
            </a:r>
            <a:r>
              <a:rPr lang="en-GB" sz="1800" baseline="-25000"/>
              <a:t>M1</a:t>
            </a:r>
            <a:r>
              <a:rPr lang="en-GB" sz="1800"/>
              <a:t>) to D</a:t>
            </a:r>
            <a:r>
              <a:rPr lang="en-GB" sz="1800" baseline="-25000"/>
              <a:t>2</a:t>
            </a:r>
            <a:r>
              <a:rPr lang="el-GR" sz="1800"/>
              <a:t>(K</a:t>
            </a:r>
            <a:r>
              <a:rPr lang="el-GR" sz="1800" baseline="-25000"/>
              <a:t>Μ2</a:t>
            </a:r>
            <a:r>
              <a:rPr lang="el-GR" sz="1800"/>
              <a:t> ) </a:t>
            </a:r>
          </a:p>
          <a:p>
            <a:r>
              <a:rPr lang="en-GB"/>
              <a:t>Manufacturing output rises from</a:t>
            </a:r>
            <a:r>
              <a:rPr lang="el-GR" sz="1800"/>
              <a:t> 0D</a:t>
            </a:r>
            <a:r>
              <a:rPr lang="el-GR" sz="1800" baseline="-25000"/>
              <a:t>1</a:t>
            </a:r>
            <a:r>
              <a:rPr lang="el-GR" sz="1800"/>
              <a:t>ΕL</a:t>
            </a:r>
            <a:r>
              <a:rPr lang="el-GR" sz="1800" baseline="-25000"/>
              <a:t>1</a:t>
            </a:r>
            <a:r>
              <a:rPr lang="el-GR" sz="1800"/>
              <a:t> </a:t>
            </a:r>
            <a:r>
              <a:rPr lang="en-GB" sz="1800"/>
              <a:t>to</a:t>
            </a:r>
            <a:r>
              <a:rPr lang="el-GR" sz="1800"/>
              <a:t> 0D</a:t>
            </a:r>
            <a:r>
              <a:rPr lang="el-GR" sz="1800" baseline="-25000"/>
              <a:t>2</a:t>
            </a:r>
            <a:r>
              <a:rPr lang="el-GR" sz="1800"/>
              <a:t>ΕL</a:t>
            </a:r>
            <a:r>
              <a:rPr lang="el-GR" sz="1800" baseline="-25000"/>
              <a:t>1</a:t>
            </a:r>
            <a:r>
              <a:rPr lang="el-GR" sz="1800"/>
              <a:t> </a:t>
            </a:r>
            <a:r>
              <a:rPr lang="en-GB" sz="1800"/>
              <a:t>, but both the wage share</a:t>
            </a:r>
            <a:r>
              <a:rPr lang="el-GR" sz="1800"/>
              <a:t> </a:t>
            </a:r>
            <a:r>
              <a:rPr lang="el-GR" sz="1800" dirty="0"/>
              <a:t>(0</a:t>
            </a:r>
            <a:r>
              <a:rPr lang="en-US" sz="1800" dirty="0"/>
              <a:t>W</a:t>
            </a:r>
            <a:r>
              <a:rPr lang="en-US" sz="1800" baseline="-25000" dirty="0"/>
              <a:t>M</a:t>
            </a:r>
            <a:r>
              <a:rPr lang="el-GR" sz="1800"/>
              <a:t>ΕL</a:t>
            </a:r>
            <a:r>
              <a:rPr lang="el-GR" sz="1800" baseline="-25000"/>
              <a:t>1 </a:t>
            </a:r>
            <a:r>
              <a:rPr lang="el-GR" sz="1800"/>
              <a:t>)</a:t>
            </a:r>
            <a:r>
              <a:rPr lang="en-GB" sz="1800"/>
              <a:t> and employment level (OL</a:t>
            </a:r>
            <a:r>
              <a:rPr lang="en-GB" sz="1800" baseline="-25000"/>
              <a:t>1</a:t>
            </a:r>
            <a:r>
              <a:rPr lang="en-GB" sz="1800"/>
              <a:t>) renains constant.  </a:t>
            </a:r>
          </a:p>
          <a:p>
            <a:r>
              <a:rPr lang="en-GB"/>
              <a:t>The additional output (D</a:t>
            </a:r>
            <a:r>
              <a:rPr lang="en-GB" baseline="-25000"/>
              <a:t>1</a:t>
            </a:r>
            <a:r>
              <a:rPr lang="en-GB"/>
              <a:t>D</a:t>
            </a:r>
            <a:r>
              <a:rPr lang="en-GB" baseline="-25000"/>
              <a:t>2</a:t>
            </a:r>
            <a:r>
              <a:rPr lang="en-GB"/>
              <a:t>E) is allocated fully to profits.  The share of profits rise from</a:t>
            </a:r>
            <a:r>
              <a:rPr lang="el-GR" sz="1800">
                <a:cs typeface="Arial"/>
              </a:rPr>
              <a:t> </a:t>
            </a:r>
            <a:r>
              <a:rPr lang="en-US" sz="1800" dirty="0"/>
              <a:t>W</a:t>
            </a:r>
            <a:r>
              <a:rPr lang="en-US" sz="1800" baseline="-25000" dirty="0"/>
              <a:t>M </a:t>
            </a:r>
            <a:r>
              <a:rPr lang="el-GR" sz="1800"/>
              <a:t>D</a:t>
            </a:r>
            <a:r>
              <a:rPr lang="el-GR" sz="1800" baseline="-25000"/>
              <a:t>1</a:t>
            </a:r>
            <a:r>
              <a:rPr lang="el-GR" sz="1800"/>
              <a:t>Ε </a:t>
            </a:r>
            <a:r>
              <a:rPr lang="en-GB" sz="1800"/>
              <a:t>to</a:t>
            </a:r>
            <a:r>
              <a:rPr lang="el-GR" sz="1800"/>
              <a:t> </a:t>
            </a:r>
            <a:r>
              <a:rPr lang="en-US" sz="1800" dirty="0"/>
              <a:t>W</a:t>
            </a:r>
            <a:r>
              <a:rPr lang="en-US" sz="1800" baseline="-25000" dirty="0"/>
              <a:t>M </a:t>
            </a:r>
            <a:r>
              <a:rPr lang="el-GR" sz="1800" dirty="0"/>
              <a:t>D</a:t>
            </a:r>
            <a:r>
              <a:rPr lang="en-US" sz="1800" baseline="-25000"/>
              <a:t>2</a:t>
            </a:r>
            <a:r>
              <a:rPr lang="el-GR" sz="1800"/>
              <a:t>Ε</a:t>
            </a:r>
            <a:r>
              <a:rPr lang="en-GB" sz="1800"/>
              <a:t>. Additional profits (</a:t>
            </a:r>
            <a:r>
              <a:rPr lang="en-GB"/>
              <a:t>D</a:t>
            </a:r>
            <a:r>
              <a:rPr lang="en-GB" baseline="-25000"/>
              <a:t>1</a:t>
            </a:r>
            <a:r>
              <a:rPr lang="en-GB"/>
              <a:t>D</a:t>
            </a:r>
            <a:r>
              <a:rPr lang="en-GB" baseline="-25000"/>
              <a:t>2</a:t>
            </a:r>
            <a:r>
              <a:rPr lang="en-GB"/>
              <a:t>E)</a:t>
            </a:r>
            <a:r>
              <a:rPr lang="en-GB" sz="1800"/>
              <a:t> = additional output</a:t>
            </a:r>
            <a:endParaRPr lang="en-US" sz="1800" dirty="0"/>
          </a:p>
          <a:p>
            <a:r>
              <a:rPr lang="en-GB" b="1">
                <a:solidFill>
                  <a:srgbClr val="002060"/>
                </a:solidFill>
              </a:rPr>
              <a:t>Economic growth does not lead to welfare increase for all but only for capital owners.  Income inequality increases.</a:t>
            </a:r>
            <a:endParaRPr lang="el-GR" sz="1800" b="1" dirty="0"/>
          </a:p>
        </p:txBody>
      </p:sp>
    </p:spTree>
    <p:extLst>
      <p:ext uri="{BB962C8B-B14F-4D97-AF65-F5344CB8AC3E}">
        <p14:creationId xmlns:p14="http://schemas.microsoft.com/office/powerpoint/2010/main" val="4035215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Ορθογώνιο">
            <a:extLst>
              <a:ext uri="{FF2B5EF4-FFF2-40B4-BE49-F238E27FC236}">
                <a16:creationId xmlns:a16="http://schemas.microsoft.com/office/drawing/2014/main" id="{5C1B943E-B01F-47FB-AAC5-F68245C9A99E}"/>
              </a:ext>
            </a:extLst>
          </p:cNvPr>
          <p:cNvSpPr/>
          <p:nvPr/>
        </p:nvSpPr>
        <p:spPr>
          <a:xfrm>
            <a:off x="921774" y="839807"/>
            <a:ext cx="11144250" cy="5816977"/>
          </a:xfrm>
          <a:prstGeom prst="rect">
            <a:avLst/>
          </a:prstGeom>
        </p:spPr>
        <p:txBody>
          <a:bodyPr wrap="square">
            <a:spAutoFit/>
          </a:bodyPr>
          <a:lstStyle/>
          <a:p>
            <a:pPr algn="just"/>
            <a:r>
              <a:rPr lang="en-GB" sz="2400">
                <a:sym typeface="Wingdings" pitchFamily="2" charset="2"/>
              </a:rPr>
              <a:t>Manufacturing expands when the transfer of the surplus labour leads to constant wages.  In reality wages increase due to bottlenecks of the labour market in developing countries. These bottlenecks are due to labour market segmentation.  Labour is not a homogeneous factor of production, with the exception of unskilled labour.  But manufacturing demands mainly skilled labour, which is scarce in developing countries.  Therefore, the labour market is segmented according to the various skills required.  In each labour market segment the  labour supply curve has a positive slope, which is as steeper as the scarcity of the relevant skill increases.  Therefore, increasing labour demand results to rising wages.  Wages rise at an increasing   rate especially because foreign multnationals is observed to pay higher wages than domestic firms  in order to secure labour with the required skills, which are more advanced with relatively higher scarcity in the case of foreign subsidiaries than in case of domestic firms due to the fact that foreign firms use more advanced technology transferred from their parent Multinationals than domestic firms have the capacity to employ.       </a:t>
            </a:r>
            <a:endParaRPr lang="el-GR" sz="2400" dirty="0">
              <a:sym typeface="Wingdings" pitchFamily="2" charset="2"/>
            </a:endParaRPr>
          </a:p>
          <a:p>
            <a:pPr marL="342900" indent="-342900" algn="just"/>
            <a:endParaRPr lang="el-GR" sz="1800" dirty="0">
              <a:sym typeface="Wingdings" pitchFamily="2" charset="2"/>
            </a:endParaRPr>
          </a:p>
          <a:p>
            <a:pPr marL="342900" indent="-342900" algn="just"/>
            <a:r>
              <a:rPr lang="el-GR" sz="1800">
                <a:sym typeface="Wingdings" pitchFamily="2" charset="2"/>
              </a:rPr>
              <a:t>  </a:t>
            </a:r>
            <a:endParaRPr lang="el-GR" sz="1800" dirty="0"/>
          </a:p>
        </p:txBody>
      </p:sp>
      <p:sp>
        <p:nvSpPr>
          <p:cNvPr id="7"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Tree>
    <p:extLst>
      <p:ext uri="{BB962C8B-B14F-4D97-AF65-F5344CB8AC3E}">
        <p14:creationId xmlns:p14="http://schemas.microsoft.com/office/powerpoint/2010/main" val="3905248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6F03FE-DFE5-474C-85B4-439C60186FFD}"/>
              </a:ext>
            </a:extLst>
          </p:cNvPr>
          <p:cNvSpPr>
            <a:spLocks noGrp="1"/>
          </p:cNvSpPr>
          <p:nvPr>
            <p:ph type="title"/>
          </p:nvPr>
        </p:nvSpPr>
        <p:spPr/>
        <p:txBody>
          <a:bodyPr/>
          <a:lstStyle/>
          <a:p>
            <a:pPr algn="ctr"/>
            <a:r>
              <a:rPr lang="en-GB" b="1"/>
              <a:t>Development Models</a:t>
            </a:r>
            <a:endParaRPr lang="el-GR" b="1"/>
          </a:p>
        </p:txBody>
      </p:sp>
      <p:sp>
        <p:nvSpPr>
          <p:cNvPr id="3" name="Θέση περιεχομένου 2">
            <a:extLst>
              <a:ext uri="{FF2B5EF4-FFF2-40B4-BE49-F238E27FC236}">
                <a16:creationId xmlns:a16="http://schemas.microsoft.com/office/drawing/2014/main" id="{5ED35456-A782-5645-B8AB-71765E00F471}"/>
              </a:ext>
            </a:extLst>
          </p:cNvPr>
          <p:cNvSpPr>
            <a:spLocks noGrp="1"/>
          </p:cNvSpPr>
          <p:nvPr>
            <p:ph idx="1"/>
          </p:nvPr>
        </p:nvSpPr>
        <p:spPr/>
        <p:txBody>
          <a:bodyPr>
            <a:normAutofit/>
          </a:bodyPr>
          <a:lstStyle/>
          <a:p>
            <a:r>
              <a:rPr lang="el-GR"/>
              <a:t>D</a:t>
            </a:r>
            <a:r>
              <a:rPr lang="en-GB"/>
              <a:t>evelopment models analyse </a:t>
            </a:r>
            <a:r>
              <a:rPr lang="el-GR"/>
              <a:t>the structural transformations economies and societies unertake as they evolve from the agrarian phase of development to the industrial and post indudtrial phases.</a:t>
            </a:r>
            <a:r>
              <a:rPr lang="en-GB"/>
              <a:t> </a:t>
            </a:r>
          </a:p>
          <a:p>
            <a:r>
              <a:rPr lang="en-GB"/>
              <a:t>They consider industrialisation as the locomotive of development</a:t>
            </a:r>
          </a:p>
          <a:p>
            <a:r>
              <a:rPr lang="en-GB"/>
              <a:t>They treat capital and savings accumulation as the necessary but not sufficient condition for economic growth.</a:t>
            </a:r>
          </a:p>
          <a:p>
            <a:r>
              <a:rPr lang="en-GB"/>
              <a:t>The transformation process require</a:t>
            </a:r>
            <a:r>
              <a:rPr lang="el-GR"/>
              <a:t>s</a:t>
            </a:r>
            <a:r>
              <a:rPr lang="en-GB"/>
              <a:t> a number of complementary restructurings, such as resource allocation and production patterns, consumer preferences and denand patterns, foreign trade patterns, demographic conditions e.g. urbanisation level, education, etc.</a:t>
            </a:r>
            <a:endParaRPr lang="el-GR"/>
          </a:p>
        </p:txBody>
      </p:sp>
    </p:spTree>
    <p:extLst>
      <p:ext uri="{BB962C8B-B14F-4D97-AF65-F5344CB8AC3E}">
        <p14:creationId xmlns:p14="http://schemas.microsoft.com/office/powerpoint/2010/main" val="200059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F5A3D7-2DA6-6944-9C07-DB2A566606EB}"/>
              </a:ext>
            </a:extLst>
          </p:cNvPr>
          <p:cNvSpPr>
            <a:spLocks noGrp="1"/>
          </p:cNvSpPr>
          <p:nvPr>
            <p:ph type="title"/>
          </p:nvPr>
        </p:nvSpPr>
        <p:spPr/>
        <p:txBody>
          <a:bodyPr/>
          <a:lstStyle/>
          <a:p>
            <a:pPr algn="ctr"/>
            <a:r>
              <a:rPr lang="en-GB" b="1"/>
              <a:t>Hollis Chenery</a:t>
            </a:r>
            <a:endParaRPr lang="el-GR" b="1"/>
          </a:p>
        </p:txBody>
      </p:sp>
      <p:sp>
        <p:nvSpPr>
          <p:cNvPr id="3" name="Θέση περιεχομένου 2">
            <a:extLst>
              <a:ext uri="{FF2B5EF4-FFF2-40B4-BE49-F238E27FC236}">
                <a16:creationId xmlns:a16="http://schemas.microsoft.com/office/drawing/2014/main" id="{37D31E0E-0AAC-6A47-BD3A-DD70213257F5}"/>
              </a:ext>
            </a:extLst>
          </p:cNvPr>
          <p:cNvSpPr>
            <a:spLocks noGrp="1"/>
          </p:cNvSpPr>
          <p:nvPr>
            <p:ph idx="1"/>
          </p:nvPr>
        </p:nvSpPr>
        <p:spPr/>
        <p:txBody>
          <a:bodyPr>
            <a:normAutofit fontScale="70000" lnSpcReduction="20000"/>
          </a:bodyPr>
          <a:lstStyle/>
          <a:p>
            <a:r>
              <a:rPr lang="en-GB"/>
              <a:t>Harvard economist H. Chenery et al. tested empirically the validity of development models for a number of developing countries with different per capita incomes in the postwar period. </a:t>
            </a:r>
          </a:p>
          <a:p>
            <a:r>
              <a:rPr lang="en-GB"/>
              <a:t>The empirical testing led to identifying some common characteristics of develpment:</a:t>
            </a:r>
          </a:p>
          <a:p>
            <a:pPr marL="514350" indent="-514350">
              <a:buFont typeface="+mj-lt"/>
              <a:buAutoNum type="arabicPeriod"/>
            </a:pPr>
            <a:r>
              <a:rPr lang="en-GB"/>
              <a:t>Industry becomes the dominant </a:t>
            </a:r>
            <a:r>
              <a:rPr lang="el-GR"/>
              <a:t>sector of the </a:t>
            </a:r>
            <a:r>
              <a:rPr lang="en-GB"/>
              <a:t>econom</a:t>
            </a:r>
            <a:r>
              <a:rPr lang="el-GR"/>
              <a:t>y</a:t>
            </a:r>
            <a:r>
              <a:rPr lang="en-GB"/>
              <a:t>.</a:t>
            </a:r>
          </a:p>
          <a:p>
            <a:pPr marL="514350" indent="-514350">
              <a:buFont typeface="+mj-lt"/>
              <a:buAutoNum type="arabicPeriod"/>
            </a:pPr>
            <a:r>
              <a:rPr lang="el-GR"/>
              <a:t>C</a:t>
            </a:r>
            <a:r>
              <a:rPr lang="en-GB"/>
              <a:t>apital both physical and human</a:t>
            </a:r>
            <a:r>
              <a:rPr lang="el-GR"/>
              <a:t> accumulates</a:t>
            </a:r>
            <a:r>
              <a:rPr lang="en-GB"/>
              <a:t>.</a:t>
            </a:r>
          </a:p>
          <a:p>
            <a:pPr marL="514350" indent="-514350">
              <a:buFont typeface="+mj-lt"/>
              <a:buAutoNum type="arabicPeriod"/>
            </a:pPr>
            <a:r>
              <a:rPr lang="en-GB"/>
              <a:t>Demand patterns shift from </a:t>
            </a:r>
            <a:r>
              <a:rPr lang="el-GR"/>
              <a:t>concentrsting to </a:t>
            </a:r>
            <a:r>
              <a:rPr lang="en-GB"/>
              <a:t>basic goods</a:t>
            </a:r>
            <a:r>
              <a:rPr lang="el-GR"/>
              <a:t>, e.g. food, simple clothing, shelter, etc. </a:t>
            </a:r>
            <a:r>
              <a:rPr lang="en-GB"/>
              <a:t> to differentiated manufacturing products</a:t>
            </a:r>
            <a:r>
              <a:rPr lang="el-GR"/>
              <a:t> including luxury goods, and to services, e.g. </a:t>
            </a:r>
            <a:r>
              <a:rPr lang="af-ZA"/>
              <a:t>E</a:t>
            </a:r>
            <a:r>
              <a:rPr lang="el-GR"/>
              <a:t>ducation, entertainment, holidsys, travelling, etc</a:t>
            </a:r>
            <a:r>
              <a:rPr lang="en-GB"/>
              <a:t>.</a:t>
            </a:r>
          </a:p>
          <a:p>
            <a:pPr marL="514350" indent="-514350">
              <a:buFont typeface="+mj-lt"/>
              <a:buAutoNum type="arabicPeriod"/>
            </a:pPr>
            <a:r>
              <a:rPr lang="el-GR"/>
              <a:t>P</a:t>
            </a:r>
            <a:r>
              <a:rPr lang="en-GB"/>
              <a:t>eople</a:t>
            </a:r>
            <a:r>
              <a:rPr lang="el-GR"/>
              <a:t> migrate</a:t>
            </a:r>
            <a:r>
              <a:rPr lang="en-GB"/>
              <a:t> from rural to urban areas.</a:t>
            </a:r>
          </a:p>
          <a:p>
            <a:pPr marL="514350" indent="-514350">
              <a:buFont typeface="+mj-lt"/>
              <a:buAutoNum type="arabicPeriod"/>
            </a:pPr>
            <a:r>
              <a:rPr lang="en-GB"/>
              <a:t>Both the size of family and the growth rate of population decline.  </a:t>
            </a:r>
          </a:p>
          <a:p>
            <a:pPr marL="514350" indent="-514350">
              <a:buFont typeface="+mj-lt"/>
              <a:buAutoNum type="arabicPeriod"/>
            </a:pPr>
            <a:endParaRPr lang="en-GB"/>
          </a:p>
          <a:p>
            <a:pPr marL="514350" indent="-514350">
              <a:buFont typeface="+mj-lt"/>
              <a:buAutoNum type="arabicPeriod"/>
            </a:pPr>
            <a:endParaRPr lang="en-GB"/>
          </a:p>
          <a:p>
            <a:pPr marL="0" indent="0">
              <a:buNone/>
            </a:pPr>
            <a:r>
              <a:rPr lang="en-GB"/>
              <a:t> </a:t>
            </a:r>
            <a:endParaRPr lang="el-GR"/>
          </a:p>
        </p:txBody>
      </p:sp>
    </p:spTree>
    <p:extLst>
      <p:ext uri="{BB962C8B-B14F-4D97-AF65-F5344CB8AC3E}">
        <p14:creationId xmlns:p14="http://schemas.microsoft.com/office/powerpoint/2010/main" val="3910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C04F61-E8F4-FF46-B4B0-786CA58FF8A7}"/>
              </a:ext>
            </a:extLst>
          </p:cNvPr>
          <p:cNvSpPr>
            <a:spLocks noGrp="1"/>
          </p:cNvSpPr>
          <p:nvPr>
            <p:ph type="title"/>
          </p:nvPr>
        </p:nvSpPr>
        <p:spPr/>
        <p:txBody>
          <a:bodyPr/>
          <a:lstStyle/>
          <a:p>
            <a:pPr algn="ctr"/>
            <a:r>
              <a:rPr lang="en-GB" b="1"/>
              <a:t>Big Push: Rosenstein - Rodan</a:t>
            </a:r>
            <a:endParaRPr lang="el-GR" b="1"/>
          </a:p>
        </p:txBody>
      </p:sp>
      <p:sp>
        <p:nvSpPr>
          <p:cNvPr id="3" name="Θέση περιεχομένου 2">
            <a:extLst>
              <a:ext uri="{FF2B5EF4-FFF2-40B4-BE49-F238E27FC236}">
                <a16:creationId xmlns:a16="http://schemas.microsoft.com/office/drawing/2014/main" id="{7279FB48-8B3D-BF46-9DCF-C27C9A4523ED}"/>
              </a:ext>
            </a:extLst>
          </p:cNvPr>
          <p:cNvSpPr>
            <a:spLocks noGrp="1"/>
          </p:cNvSpPr>
          <p:nvPr>
            <p:ph idx="1"/>
          </p:nvPr>
        </p:nvSpPr>
        <p:spPr/>
        <p:txBody>
          <a:bodyPr>
            <a:normAutofit lnSpcReduction="10000"/>
          </a:bodyPr>
          <a:lstStyle/>
          <a:p>
            <a:r>
              <a:rPr lang="af-ZA" b="0" i="0">
                <a:solidFill>
                  <a:srgbClr val="002328"/>
                </a:solidFill>
                <a:effectLst/>
                <a:latin typeface="MuseoSans"/>
              </a:rPr>
              <a:t>Paul Narcyz Rosenstein-Rodan (1902 – 1985)</a:t>
            </a:r>
            <a:r>
              <a:rPr lang="en-GB" b="0" i="0">
                <a:solidFill>
                  <a:srgbClr val="002328"/>
                </a:solidFill>
                <a:effectLst/>
                <a:latin typeface="MuseoSans"/>
              </a:rPr>
              <a:t> was</a:t>
            </a:r>
            <a:r>
              <a:rPr lang="af-ZA" b="0" i="0">
                <a:solidFill>
                  <a:srgbClr val="002328"/>
                </a:solidFill>
                <a:effectLst/>
                <a:latin typeface="MuseoSans"/>
              </a:rPr>
              <a:t> an Austrian economist born in Kraków</a:t>
            </a:r>
            <a:r>
              <a:rPr lang="en-GB" b="0" i="0">
                <a:solidFill>
                  <a:srgbClr val="002328"/>
                </a:solidFill>
                <a:effectLst/>
                <a:latin typeface="MuseoSans"/>
              </a:rPr>
              <a:t>.  He taught in UCL and LSE (1930 to 1947)</a:t>
            </a:r>
            <a:r>
              <a:rPr lang="af-ZA" b="0" i="0">
                <a:solidFill>
                  <a:srgbClr val="002328"/>
                </a:solidFill>
                <a:effectLst/>
                <a:latin typeface="MuseoSans"/>
              </a:rPr>
              <a:t> then moved to the</a:t>
            </a:r>
            <a:r>
              <a:rPr lang="en-GB" b="0" i="0">
                <a:solidFill>
                  <a:srgbClr val="002328"/>
                </a:solidFill>
                <a:effectLst/>
                <a:latin typeface="MuseoSans"/>
              </a:rPr>
              <a:t> World Bank</a:t>
            </a:r>
            <a:r>
              <a:rPr lang="af-ZA" b="0" i="0">
                <a:solidFill>
                  <a:srgbClr val="002328"/>
                </a:solidFill>
                <a:effectLst/>
                <a:latin typeface="MuseoSans"/>
              </a:rPr>
              <a:t>, before </a:t>
            </a:r>
            <a:r>
              <a:rPr lang="en-GB" b="0" i="0">
                <a:solidFill>
                  <a:srgbClr val="002328"/>
                </a:solidFill>
                <a:effectLst/>
                <a:latin typeface="MuseoSans"/>
              </a:rPr>
              <a:t>becoming a MIT professor</a:t>
            </a:r>
            <a:r>
              <a:rPr lang="af-ZA" b="0" i="0">
                <a:solidFill>
                  <a:srgbClr val="002328"/>
                </a:solidFill>
                <a:effectLst/>
                <a:latin typeface="MuseoSans"/>
              </a:rPr>
              <a:t> from 1953 to 1968.</a:t>
            </a:r>
          </a:p>
          <a:p>
            <a:r>
              <a:rPr lang="en-GB" b="0" i="0">
                <a:solidFill>
                  <a:srgbClr val="002328"/>
                </a:solidFill>
                <a:effectLst/>
                <a:latin typeface="MuseoSans"/>
              </a:rPr>
              <a:t>Rosenstein-Rodan as early as 1943</a:t>
            </a:r>
            <a:r>
              <a:rPr lang="af-ZA" b="0" i="0">
                <a:solidFill>
                  <a:srgbClr val="002328"/>
                </a:solidFill>
                <a:effectLst/>
                <a:latin typeface="MuseoSans"/>
              </a:rPr>
              <a:t> </a:t>
            </a:r>
            <a:r>
              <a:rPr lang="en-GB" b="0" i="0">
                <a:solidFill>
                  <a:srgbClr val="002328"/>
                </a:solidFill>
                <a:effectLst/>
                <a:latin typeface="MuseoSans"/>
              </a:rPr>
              <a:t>in a paper titled </a:t>
            </a:r>
            <a:r>
              <a:rPr lang="af-ZA" b="0" i="0">
                <a:solidFill>
                  <a:srgbClr val="002328"/>
                </a:solidFill>
                <a:effectLst/>
                <a:latin typeface="MuseoSans"/>
              </a:rPr>
              <a:t>Problems of Industrialisation of Eastern and South-Eastern Europe</a:t>
            </a:r>
            <a:r>
              <a:rPr lang="en-GB" b="0" i="0">
                <a:solidFill>
                  <a:srgbClr val="002328"/>
                </a:solidFill>
                <a:effectLst/>
                <a:latin typeface="MuseoSans"/>
              </a:rPr>
              <a:t>, </a:t>
            </a:r>
            <a:r>
              <a:rPr lang="af-ZA" b="0" i="1">
                <a:solidFill>
                  <a:srgbClr val="222222"/>
                </a:solidFill>
                <a:effectLst/>
                <a:latin typeface="-apple-system"/>
              </a:rPr>
              <a:t>Economic Journal</a:t>
            </a:r>
            <a:r>
              <a:rPr lang="af-ZA" b="0" i="0">
                <a:solidFill>
                  <a:srgbClr val="222222"/>
                </a:solidFill>
                <a:effectLst/>
                <a:latin typeface="-apple-system"/>
              </a:rPr>
              <a:t> v</a:t>
            </a:r>
            <a:r>
              <a:rPr lang="en-GB" b="0" i="0">
                <a:solidFill>
                  <a:srgbClr val="222222"/>
                </a:solidFill>
                <a:effectLst/>
                <a:latin typeface="-apple-system"/>
              </a:rPr>
              <a:t>ol.</a:t>
            </a:r>
            <a:r>
              <a:rPr lang="af-ZA" b="0" i="0">
                <a:solidFill>
                  <a:srgbClr val="222222"/>
                </a:solidFill>
                <a:effectLst/>
                <a:latin typeface="-apple-system"/>
              </a:rPr>
              <a:t> 53, No. 210/211, pp. 202–11</a:t>
            </a:r>
            <a:r>
              <a:rPr lang="en-GB" b="0" i="0">
                <a:solidFill>
                  <a:srgbClr val="222222"/>
                </a:solidFill>
                <a:effectLst/>
                <a:latin typeface="-apple-system"/>
              </a:rPr>
              <a:t>,</a:t>
            </a:r>
            <a:r>
              <a:rPr lang="en-GB" b="0" i="0">
                <a:solidFill>
                  <a:srgbClr val="002328"/>
                </a:solidFill>
                <a:effectLst/>
                <a:latin typeface="MuseoSans"/>
              </a:rPr>
              <a:t> argued </a:t>
            </a:r>
            <a:r>
              <a:rPr lang="el-GR" b="0" i="0">
                <a:solidFill>
                  <a:srgbClr val="002328"/>
                </a:solidFill>
                <a:effectLst/>
                <a:latin typeface="MuseoSans"/>
              </a:rPr>
              <a:t>in favour of </a:t>
            </a:r>
            <a:r>
              <a:rPr lang="en-GB" b="0" i="0">
                <a:solidFill>
                  <a:srgbClr val="002328"/>
                </a:solidFill>
                <a:effectLst/>
                <a:latin typeface="MuseoSans"/>
              </a:rPr>
              <a:t>planned</a:t>
            </a:r>
            <a:r>
              <a:rPr lang="af-ZA" b="0" i="0">
                <a:solidFill>
                  <a:srgbClr val="002328"/>
                </a:solidFill>
                <a:effectLst/>
                <a:latin typeface="MuseoSans"/>
              </a:rPr>
              <a:t> large-scale investment programmes</a:t>
            </a:r>
            <a:r>
              <a:rPr lang="en-GB" b="0" i="0">
                <a:solidFill>
                  <a:srgbClr val="002328"/>
                </a:solidFill>
                <a:effectLst/>
                <a:latin typeface="MuseoSans"/>
              </a:rPr>
              <a:t> ( the big push as it was lately named)</a:t>
            </a:r>
            <a:r>
              <a:rPr lang="en-GB">
                <a:solidFill>
                  <a:srgbClr val="002328"/>
                </a:solidFill>
                <a:latin typeface="MuseoSans"/>
              </a:rPr>
              <a:t> </a:t>
            </a:r>
            <a:r>
              <a:rPr lang="el-GR">
                <a:solidFill>
                  <a:srgbClr val="002328"/>
                </a:solidFill>
                <a:latin typeface="MuseoSans"/>
              </a:rPr>
              <a:t>aiming at</a:t>
            </a:r>
            <a:r>
              <a:rPr lang="en-GB">
                <a:solidFill>
                  <a:srgbClr val="002328"/>
                </a:solidFill>
                <a:latin typeface="MuseoSans"/>
              </a:rPr>
              <a:t> </a:t>
            </a:r>
            <a:r>
              <a:rPr lang="en-GB" b="0" i="0">
                <a:solidFill>
                  <a:srgbClr val="002328"/>
                </a:solidFill>
                <a:effectLst/>
                <a:latin typeface="MuseoSans"/>
              </a:rPr>
              <a:t> i</a:t>
            </a:r>
            <a:r>
              <a:rPr lang="af-ZA" b="0" i="0">
                <a:solidFill>
                  <a:srgbClr val="002328"/>
                </a:solidFill>
                <a:effectLst/>
                <a:latin typeface="MuseoSans"/>
              </a:rPr>
              <a:t>ndustriali</a:t>
            </a:r>
            <a:r>
              <a:rPr lang="en-GB" b="0" i="0">
                <a:solidFill>
                  <a:srgbClr val="002328"/>
                </a:solidFill>
                <a:effectLst/>
                <a:latin typeface="MuseoSans"/>
              </a:rPr>
              <a:t>s</a:t>
            </a:r>
            <a:r>
              <a:rPr lang="el-GR" b="0" i="0">
                <a:solidFill>
                  <a:srgbClr val="002328"/>
                </a:solidFill>
                <a:effectLst/>
                <a:latin typeface="MuseoSans"/>
              </a:rPr>
              <a:t>ing </a:t>
            </a:r>
            <a:r>
              <a:rPr lang="af-ZA" b="0" i="0">
                <a:solidFill>
                  <a:srgbClr val="002328"/>
                </a:solidFill>
                <a:effectLst/>
                <a:latin typeface="MuseoSans"/>
              </a:rPr>
              <a:t>countries with a large </a:t>
            </a:r>
            <a:r>
              <a:rPr lang="en-GB" b="0" i="0">
                <a:solidFill>
                  <a:srgbClr val="002328"/>
                </a:solidFill>
                <a:effectLst/>
                <a:latin typeface="MuseoSans"/>
              </a:rPr>
              <a:t>labour surplus i</a:t>
            </a:r>
            <a:r>
              <a:rPr lang="af-ZA" b="0" i="0">
                <a:solidFill>
                  <a:srgbClr val="002328"/>
                </a:solidFill>
                <a:effectLst/>
                <a:latin typeface="MuseoSans"/>
              </a:rPr>
              <a:t>n agriculture</a:t>
            </a:r>
            <a:r>
              <a:rPr lang="en-GB" b="0" i="0">
                <a:solidFill>
                  <a:srgbClr val="002328"/>
                </a:solidFill>
                <a:effectLst/>
                <a:latin typeface="MuseoSans"/>
              </a:rPr>
              <a:t>,</a:t>
            </a:r>
            <a:r>
              <a:rPr lang="af-ZA" b="0" i="0">
                <a:solidFill>
                  <a:srgbClr val="002328"/>
                </a:solidFill>
                <a:effectLst/>
                <a:latin typeface="MuseoSans"/>
              </a:rPr>
              <a:t> tak</a:t>
            </a:r>
            <a:r>
              <a:rPr lang="el-GR" b="0" i="0">
                <a:solidFill>
                  <a:srgbClr val="002328"/>
                </a:solidFill>
                <a:effectLst/>
                <a:latin typeface="MuseoSans"/>
              </a:rPr>
              <a:t>ing</a:t>
            </a:r>
            <a:r>
              <a:rPr lang="af-ZA" b="0" i="0">
                <a:solidFill>
                  <a:srgbClr val="002328"/>
                </a:solidFill>
                <a:effectLst/>
                <a:latin typeface="MuseoSans"/>
              </a:rPr>
              <a:t> advantage of network effects, </a:t>
            </a:r>
            <a:r>
              <a:rPr lang="en-GB" b="0" i="0">
                <a:solidFill>
                  <a:srgbClr val="002328"/>
                </a:solidFill>
                <a:effectLst/>
                <a:latin typeface="MuseoSans"/>
              </a:rPr>
              <a:t>i.e.</a:t>
            </a:r>
            <a:r>
              <a:rPr lang="af-ZA" b="0" i="0">
                <a:solidFill>
                  <a:srgbClr val="002328"/>
                </a:solidFill>
                <a:effectLst/>
                <a:latin typeface="MuseoSans"/>
              </a:rPr>
              <a:t> economies of scale and scope, </a:t>
            </a:r>
            <a:r>
              <a:rPr lang="el-GR" b="0" i="0">
                <a:solidFill>
                  <a:srgbClr val="002328"/>
                </a:solidFill>
                <a:effectLst/>
                <a:latin typeface="MuseoSans"/>
              </a:rPr>
              <a:t>in order </a:t>
            </a:r>
            <a:r>
              <a:rPr lang="af-ZA" b="0" i="0">
                <a:solidFill>
                  <a:srgbClr val="002328"/>
                </a:solidFill>
                <a:effectLst/>
                <a:latin typeface="MuseoSans"/>
              </a:rPr>
              <a:t>to escape </a:t>
            </a:r>
            <a:r>
              <a:rPr lang="el-GR" b="0" i="0">
                <a:solidFill>
                  <a:srgbClr val="002328"/>
                </a:solidFill>
                <a:effectLst/>
                <a:latin typeface="MuseoSans"/>
              </a:rPr>
              <a:t>from </a:t>
            </a:r>
            <a:r>
              <a:rPr lang="af-ZA" b="0" i="0">
                <a:solidFill>
                  <a:srgbClr val="002328"/>
                </a:solidFill>
                <a:effectLst/>
                <a:latin typeface="MuseoSans"/>
              </a:rPr>
              <a:t>the low level equilibrium 'trap’</a:t>
            </a:r>
            <a:r>
              <a:rPr lang="en-GB" b="0" i="0">
                <a:solidFill>
                  <a:srgbClr val="002328"/>
                </a:solidFill>
                <a:effectLst/>
                <a:latin typeface="MuseoSans"/>
              </a:rPr>
              <a:t>, what was called later “poverty trap”</a:t>
            </a:r>
            <a:r>
              <a:rPr lang="af-ZA" b="0" i="0">
                <a:solidFill>
                  <a:srgbClr val="002328"/>
                </a:solidFill>
                <a:effectLst/>
                <a:latin typeface="MuseoSans"/>
              </a:rPr>
              <a:t>.</a:t>
            </a:r>
            <a:r>
              <a:rPr lang="en-GB" b="0" i="0">
                <a:solidFill>
                  <a:srgbClr val="002328"/>
                </a:solidFill>
                <a:effectLst/>
                <a:latin typeface="MuseoSans"/>
              </a:rPr>
              <a:t> </a:t>
            </a:r>
            <a:endParaRPr lang="af-ZA" b="0" i="0">
              <a:solidFill>
                <a:srgbClr val="002328"/>
              </a:solidFill>
              <a:effectLst/>
              <a:latin typeface="MuseoSans"/>
            </a:endParaRPr>
          </a:p>
          <a:p>
            <a:endParaRPr lang="el-GR"/>
          </a:p>
        </p:txBody>
      </p:sp>
    </p:spTree>
    <p:extLst>
      <p:ext uri="{BB962C8B-B14F-4D97-AF65-F5344CB8AC3E}">
        <p14:creationId xmlns:p14="http://schemas.microsoft.com/office/powerpoint/2010/main" val="2813611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883419-2E99-1E4F-AC81-D6808FEB53A0}"/>
              </a:ext>
            </a:extLst>
          </p:cNvPr>
          <p:cNvSpPr>
            <a:spLocks noGrp="1"/>
          </p:cNvSpPr>
          <p:nvPr>
            <p:ph type="title"/>
          </p:nvPr>
        </p:nvSpPr>
        <p:spPr/>
        <p:txBody>
          <a:bodyPr/>
          <a:lstStyle/>
          <a:p>
            <a:pPr algn="ctr"/>
            <a:r>
              <a:rPr lang="en-GB" b="1"/>
              <a:t>Rosenstain-Rodan</a:t>
            </a:r>
            <a:endParaRPr lang="el-GR" b="1"/>
          </a:p>
        </p:txBody>
      </p:sp>
      <p:sp>
        <p:nvSpPr>
          <p:cNvPr id="3" name="Θέση περιεχομένου 2">
            <a:extLst>
              <a:ext uri="{FF2B5EF4-FFF2-40B4-BE49-F238E27FC236}">
                <a16:creationId xmlns:a16="http://schemas.microsoft.com/office/drawing/2014/main" id="{43A0B0F2-74DC-3349-B09B-D2FEF19B67C6}"/>
              </a:ext>
            </a:extLst>
          </p:cNvPr>
          <p:cNvSpPr>
            <a:spLocks noGrp="1"/>
          </p:cNvSpPr>
          <p:nvPr>
            <p:ph idx="1"/>
          </p:nvPr>
        </p:nvSpPr>
        <p:spPr>
          <a:xfrm>
            <a:off x="1796845" y="1253331"/>
            <a:ext cx="10515600" cy="4351338"/>
          </a:xfrm>
        </p:spPr>
        <p:txBody>
          <a:bodyPr/>
          <a:lstStyle/>
          <a:p>
            <a:r>
              <a:rPr lang="en-GB">
                <a:solidFill>
                  <a:srgbClr val="000000"/>
                </a:solidFill>
                <a:latin typeface="Times New Roman" panose="02020603050405020304" pitchFamily="18" charset="0"/>
              </a:rPr>
              <a:t>G</a:t>
            </a:r>
            <a:r>
              <a:rPr lang="af-ZA" b="0" i="0">
                <a:solidFill>
                  <a:srgbClr val="000000"/>
                </a:solidFill>
                <a:effectLst/>
                <a:latin typeface="Times New Roman" panose="02020603050405020304" pitchFamily="18" charset="0"/>
              </a:rPr>
              <a:t>iven increasing returns to scale, government-induced industriali</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ation </a:t>
            </a:r>
            <a:r>
              <a:rPr lang="el-GR">
                <a:solidFill>
                  <a:srgbClr val="000000"/>
                </a:solidFill>
                <a:latin typeface="Times New Roman" panose="02020603050405020304" pitchFamily="18" charset="0"/>
              </a:rPr>
              <a:t>is</a:t>
            </a:r>
            <a:r>
              <a:rPr lang="af-ZA" b="0" i="0">
                <a:solidFill>
                  <a:srgbClr val="000000"/>
                </a:solidFill>
                <a:effectLst/>
                <a:latin typeface="Times New Roman" panose="02020603050405020304" pitchFamily="18" charset="0"/>
              </a:rPr>
              <a:t> possible to break the poverty trap in underdeveloped countries.   Lack of domestic markets </a:t>
            </a:r>
            <a:r>
              <a:rPr lang="el-GR" b="0" i="0">
                <a:solidFill>
                  <a:srgbClr val="000000"/>
                </a:solidFill>
                <a:effectLst/>
                <a:latin typeface="Times New Roman" panose="02020603050405020304" pitchFamily="18" charset="0"/>
              </a:rPr>
              <a:t>is a significant dis</a:t>
            </a:r>
            <a:r>
              <a:rPr lang="af-ZA" b="0" i="0">
                <a:solidFill>
                  <a:srgbClr val="000000"/>
                </a:solidFill>
                <a:effectLst/>
                <a:latin typeface="Times New Roman" panose="02020603050405020304" pitchFamily="18" charset="0"/>
              </a:rPr>
              <a:t>incentive for a sector to mechani</a:t>
            </a:r>
            <a:r>
              <a:rPr lang="en-GB"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e by itself</a:t>
            </a:r>
            <a:r>
              <a:rPr lang="el-GR" b="0" i="0">
                <a:solidFill>
                  <a:srgbClr val="000000"/>
                </a:solidFill>
                <a:effectLst/>
                <a:latin typeface="Times New Roman" panose="02020603050405020304" pitchFamily="18" charset="0"/>
              </a:rPr>
              <a:t>.  Con</a:t>
            </a:r>
            <a:r>
              <a:rPr lang="af-ZA" b="0" i="0">
                <a:solidFill>
                  <a:srgbClr val="000000"/>
                </a:solidFill>
                <a:effectLst/>
                <a:latin typeface="Times New Roman" panose="02020603050405020304" pitchFamily="18" charset="0"/>
              </a:rPr>
              <a:t>sequently there </a:t>
            </a:r>
            <a:r>
              <a:rPr lang="el-GR" b="0" i="0">
                <a:solidFill>
                  <a:srgbClr val="000000"/>
                </a:solidFill>
                <a:effectLst/>
                <a:latin typeface="Times New Roman" panose="02020603050405020304" pitchFamily="18" charset="0"/>
              </a:rPr>
              <a:t>is</a:t>
            </a:r>
            <a:r>
              <a:rPr lang="af-ZA" b="0" i="0">
                <a:solidFill>
                  <a:srgbClr val="000000"/>
                </a:solidFill>
                <a:effectLst/>
                <a:latin typeface="Times New Roman" panose="02020603050405020304" pitchFamily="18" charset="0"/>
              </a:rPr>
              <a:t> a low likelihood that industriali</a:t>
            </a:r>
            <a:r>
              <a:rPr lang="en-GB"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ation could be </a:t>
            </a:r>
            <a:r>
              <a:rPr lang="el-GR" b="0" i="0">
                <a:solidFill>
                  <a:srgbClr val="000000"/>
                </a:solidFill>
                <a:effectLst/>
                <a:latin typeface="Times New Roman" panose="02020603050405020304" pitchFamily="18" charset="0"/>
              </a:rPr>
              <a:t>initiated within and</a:t>
            </a:r>
            <a:r>
              <a:rPr lang="af-ZA" b="0" i="0">
                <a:solidFill>
                  <a:srgbClr val="000000"/>
                </a:solidFill>
                <a:effectLst/>
                <a:latin typeface="Times New Roman" panose="02020603050405020304" pitchFamily="18" charset="0"/>
              </a:rPr>
              <a:t> by a single leading sector.  But coordinated investment</a:t>
            </a:r>
            <a:r>
              <a:rPr lang="el-GR" b="0" i="0">
                <a:solidFill>
                  <a:srgbClr val="000000"/>
                </a:solidFill>
                <a:effectLst/>
                <a:latin typeface="Times New Roman" panose="02020603050405020304" pitchFamily="18" charset="0"/>
              </a:rPr>
              <a:t>s</a:t>
            </a:r>
            <a:r>
              <a:rPr lang="af-ZA" b="0" i="0">
                <a:solidFill>
                  <a:srgbClr val="000000"/>
                </a:solidFill>
                <a:effectLst/>
                <a:latin typeface="Times New Roman" panose="02020603050405020304" pitchFamily="18" charset="0"/>
              </a:rPr>
              <a:t> in various sectors  undertaken simultaneously, would </a:t>
            </a:r>
            <a:r>
              <a:rPr lang="el-GR" b="0" i="0">
                <a:solidFill>
                  <a:srgbClr val="000000"/>
                </a:solidFill>
                <a:effectLst/>
                <a:latin typeface="Times New Roman" panose="02020603050405020304" pitchFamily="18" charset="0"/>
              </a:rPr>
              <a:t>develop</a:t>
            </a:r>
            <a:r>
              <a:rPr lang="af-ZA" b="0" i="0">
                <a:solidFill>
                  <a:srgbClr val="000000"/>
                </a:solidFill>
                <a:effectLst/>
                <a:latin typeface="Times New Roman" panose="02020603050405020304" pitchFamily="18" charset="0"/>
              </a:rPr>
              <a:t> markets</a:t>
            </a:r>
            <a:r>
              <a:rPr lang="el-GR" b="0" i="0">
                <a:solidFill>
                  <a:srgbClr val="000000"/>
                </a:solidFill>
                <a:effectLst/>
                <a:latin typeface="Times New Roman" panose="02020603050405020304" pitchFamily="18" charset="0"/>
              </a:rPr>
              <a:t> as outlets</a:t>
            </a:r>
            <a:r>
              <a:rPr lang="af-ZA" b="0" i="0">
                <a:solidFill>
                  <a:srgbClr val="000000"/>
                </a:solidFill>
                <a:effectLst/>
                <a:latin typeface="Times New Roman" panose="02020603050405020304" pitchFamily="18" charset="0"/>
              </a:rPr>
              <a:t> for each other</a:t>
            </a:r>
            <a:r>
              <a:rPr lang="el-GR" b="0" i="0">
                <a:solidFill>
                  <a:srgbClr val="000000"/>
                </a:solidFill>
                <a:effectLst/>
                <a:latin typeface="Times New Roman" panose="02020603050405020304" pitchFamily="18" charset="0"/>
              </a:rPr>
              <a:t> sector’s output</a:t>
            </a:r>
            <a:r>
              <a:rPr lang="af-ZA" b="0" i="0">
                <a:solidFill>
                  <a:srgbClr val="000000"/>
                </a:solidFill>
                <a:effectLst/>
                <a:latin typeface="Times New Roman" panose="02020603050405020304" pitchFamily="18" charset="0"/>
              </a:rPr>
              <a:t>.  These demand spillovers would produce increasing returns and </a:t>
            </a:r>
            <a:r>
              <a:rPr lang="el-GR" b="0" i="0">
                <a:solidFill>
                  <a:srgbClr val="000000"/>
                </a:solidFill>
                <a:effectLst/>
                <a:latin typeface="Times New Roman" panose="02020603050405020304" pitchFamily="18" charset="0"/>
              </a:rPr>
              <a:t>lead the ecomomy </a:t>
            </a:r>
            <a:r>
              <a:rPr lang="af-ZA" b="0" i="0">
                <a:solidFill>
                  <a:srgbClr val="000000"/>
                </a:solidFill>
                <a:effectLst/>
                <a:latin typeface="Times New Roman" panose="02020603050405020304" pitchFamily="18" charset="0"/>
              </a:rPr>
              <a:t>to</a:t>
            </a:r>
            <a:r>
              <a:rPr lang="el-GR" b="0" i="0">
                <a:solidFill>
                  <a:srgbClr val="000000"/>
                </a:solidFill>
                <a:effectLst/>
                <a:latin typeface="Times New Roman" panose="02020603050405020304" pitchFamily="18" charset="0"/>
              </a:rPr>
              <a:t>wards a ptocess of</a:t>
            </a:r>
            <a:r>
              <a:rPr lang="af-ZA" b="0" i="0">
                <a:solidFill>
                  <a:srgbClr val="000000"/>
                </a:solidFill>
                <a:effectLst/>
                <a:latin typeface="Times New Roman" panose="02020603050405020304" pitchFamily="18" charset="0"/>
              </a:rPr>
              <a:t> self-sustained growth.  </a:t>
            </a:r>
            <a:endParaRPr lang="el-GR"/>
          </a:p>
        </p:txBody>
      </p:sp>
    </p:spTree>
    <p:extLst>
      <p:ext uri="{BB962C8B-B14F-4D97-AF65-F5344CB8AC3E}">
        <p14:creationId xmlns:p14="http://schemas.microsoft.com/office/powerpoint/2010/main" val="1394956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F963B3-3057-5F49-9E0E-F576DF8D7B1A}"/>
              </a:ext>
            </a:extLst>
          </p:cNvPr>
          <p:cNvSpPr>
            <a:spLocks noGrp="1"/>
          </p:cNvSpPr>
          <p:nvPr>
            <p:ph type="title"/>
          </p:nvPr>
        </p:nvSpPr>
        <p:spPr/>
        <p:txBody>
          <a:bodyPr/>
          <a:lstStyle/>
          <a:p>
            <a:pPr algn="ctr"/>
            <a:r>
              <a:rPr lang="en-GB" b="1"/>
              <a:t>Coordination between industrial sectors</a:t>
            </a:r>
            <a:endParaRPr lang="el-GR" b="1"/>
          </a:p>
        </p:txBody>
      </p:sp>
      <p:sp>
        <p:nvSpPr>
          <p:cNvPr id="3" name="Θέση περιεχομένου 2">
            <a:extLst>
              <a:ext uri="{FF2B5EF4-FFF2-40B4-BE49-F238E27FC236}">
                <a16:creationId xmlns:a16="http://schemas.microsoft.com/office/drawing/2014/main" id="{CEE51550-ABB5-F745-8918-5D5C43BCD401}"/>
              </a:ext>
            </a:extLst>
          </p:cNvPr>
          <p:cNvSpPr>
            <a:spLocks noGrp="1"/>
          </p:cNvSpPr>
          <p:nvPr>
            <p:ph idx="1"/>
          </p:nvPr>
        </p:nvSpPr>
        <p:spPr>
          <a:xfrm>
            <a:off x="1105514" y="1551601"/>
            <a:ext cx="10515600" cy="4351338"/>
          </a:xfrm>
        </p:spPr>
        <p:txBody>
          <a:bodyPr/>
          <a:lstStyle/>
          <a:p>
            <a:r>
              <a:rPr lang="en-GB"/>
              <a:t>Succesful coordination between industrial sectors is the product of</a:t>
            </a:r>
            <a:r>
              <a:rPr lang="el-GR"/>
              <a:t> production</a:t>
            </a:r>
            <a:r>
              <a:rPr lang="en-GB"/>
              <a:t> complementarities between </a:t>
            </a:r>
            <a:r>
              <a:rPr lang="el-GR"/>
              <a:t>them, and they are set in motion </a:t>
            </a:r>
            <a:r>
              <a:rPr lang="en-GB"/>
              <a:t>when investment activity in one sector induces and/or is induced by investment activity in one or more other sectors.  If this prevails throughout the economy,  </a:t>
            </a:r>
            <a:r>
              <a:rPr lang="el-GR"/>
              <a:t>it </a:t>
            </a:r>
            <a:r>
              <a:rPr lang="en-GB"/>
              <a:t>embarks on a path of sustainable growth.  If, on the contrary, such coordination fails the economy embarks  on a path of sustainable stagnation.  </a:t>
            </a:r>
            <a:endParaRPr lang="el-GR"/>
          </a:p>
        </p:txBody>
      </p:sp>
    </p:spTree>
    <p:extLst>
      <p:ext uri="{BB962C8B-B14F-4D97-AF65-F5344CB8AC3E}">
        <p14:creationId xmlns:p14="http://schemas.microsoft.com/office/powerpoint/2010/main" val="2612772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BDF3C3-EC1C-A44E-9F26-9E6FCA6DA60B}"/>
              </a:ext>
            </a:extLst>
          </p:cNvPr>
          <p:cNvSpPr>
            <a:spLocks noGrp="1"/>
          </p:cNvSpPr>
          <p:nvPr>
            <p:ph type="title"/>
          </p:nvPr>
        </p:nvSpPr>
        <p:spPr/>
        <p:txBody>
          <a:bodyPr/>
          <a:lstStyle/>
          <a:p>
            <a:pPr algn="ctr"/>
            <a:r>
              <a:rPr lang="en-GB" b="1"/>
              <a:t>Intersectoral Linkages</a:t>
            </a:r>
            <a:endParaRPr lang="el-GR" b="1"/>
          </a:p>
        </p:txBody>
      </p:sp>
      <p:sp>
        <p:nvSpPr>
          <p:cNvPr id="3" name="Θέση περιεχομένου 2">
            <a:extLst>
              <a:ext uri="{FF2B5EF4-FFF2-40B4-BE49-F238E27FC236}">
                <a16:creationId xmlns:a16="http://schemas.microsoft.com/office/drawing/2014/main" id="{7E431033-215D-6144-B13E-83F512441649}"/>
              </a:ext>
            </a:extLst>
          </p:cNvPr>
          <p:cNvSpPr>
            <a:spLocks noGrp="1"/>
          </p:cNvSpPr>
          <p:nvPr>
            <p:ph idx="1"/>
          </p:nvPr>
        </p:nvSpPr>
        <p:spPr/>
        <p:txBody>
          <a:bodyPr>
            <a:normAutofit fontScale="92500" lnSpcReduction="10000"/>
          </a:bodyPr>
          <a:lstStyle/>
          <a:p>
            <a:r>
              <a:rPr lang="en-GB"/>
              <a:t>That investnents in one sector might induce or are induced by investments in other industrial sectors is based on the existence of linkages between industrial sectors. These intersectoral linkages create externalities which if they are internalised to the market system facilitate growth.</a:t>
            </a:r>
          </a:p>
          <a:p>
            <a:r>
              <a:rPr lang="en-GB"/>
              <a:t>Intersectoral linkages are of two kinds:</a:t>
            </a:r>
          </a:p>
          <a:p>
            <a:pPr marL="0" indent="0" algn="ctr">
              <a:buNone/>
            </a:pPr>
            <a:r>
              <a:rPr lang="en-GB"/>
              <a:t>■  </a:t>
            </a:r>
            <a:r>
              <a:rPr lang="en-GB" b="1"/>
              <a:t>Forward linkages</a:t>
            </a:r>
            <a:r>
              <a:rPr lang="en-GB"/>
              <a:t>, when the output of a sector </a:t>
            </a:r>
            <a:r>
              <a:rPr lang="el-GR"/>
              <a:t>serve as an </a:t>
            </a:r>
            <a:r>
              <a:rPr lang="en-GB"/>
              <a:t>input of the production process of another.  The output expansion of the former increases the input supply of the latter facilitat</a:t>
            </a:r>
            <a:r>
              <a:rPr lang="el-GR"/>
              <a:t>ing</a:t>
            </a:r>
            <a:r>
              <a:rPr lang="en-GB"/>
              <a:t> </a:t>
            </a:r>
            <a:r>
              <a:rPr lang="el-GR"/>
              <a:t>the </a:t>
            </a:r>
            <a:r>
              <a:rPr lang="en-GB"/>
              <a:t>production</a:t>
            </a:r>
            <a:r>
              <a:rPr lang="el-GR"/>
              <a:t> process</a:t>
            </a:r>
            <a:r>
              <a:rPr lang="en-GB"/>
              <a:t> and</a:t>
            </a:r>
            <a:r>
              <a:rPr lang="el-GR"/>
              <a:t> the</a:t>
            </a:r>
            <a:r>
              <a:rPr lang="en-GB"/>
              <a:t> output expansion. </a:t>
            </a:r>
          </a:p>
          <a:p>
            <a:pPr marL="0" indent="0" algn="ctr">
              <a:buNone/>
            </a:pPr>
            <a:r>
              <a:rPr lang="en-GB"/>
              <a:t>■</a:t>
            </a:r>
            <a:r>
              <a:rPr lang="en-GB" b="1"/>
              <a:t>Backward linkages</a:t>
            </a:r>
            <a:r>
              <a:rPr lang="en-GB"/>
              <a:t>, when the production process of one sector uses as an input the output of another sector.  A demand increase of the former as a result of its output expansion raises the production output of the latter.</a:t>
            </a:r>
            <a:endParaRPr lang="el-GR"/>
          </a:p>
        </p:txBody>
      </p:sp>
    </p:spTree>
    <p:extLst>
      <p:ext uri="{BB962C8B-B14F-4D97-AF65-F5344CB8AC3E}">
        <p14:creationId xmlns:p14="http://schemas.microsoft.com/office/powerpoint/2010/main" val="18067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E260CF-37B7-304F-BA11-EE61DFA9824D}"/>
              </a:ext>
            </a:extLst>
          </p:cNvPr>
          <p:cNvSpPr>
            <a:spLocks noGrp="1"/>
          </p:cNvSpPr>
          <p:nvPr>
            <p:ph type="title"/>
          </p:nvPr>
        </p:nvSpPr>
        <p:spPr/>
        <p:txBody>
          <a:bodyPr/>
          <a:lstStyle/>
          <a:p>
            <a:pPr algn="ctr"/>
            <a:r>
              <a:rPr lang="en-GB" b="1"/>
              <a:t>Externalities or External Economies</a:t>
            </a:r>
            <a:endParaRPr lang="el-GR" b="1"/>
          </a:p>
        </p:txBody>
      </p:sp>
      <p:sp>
        <p:nvSpPr>
          <p:cNvPr id="5" name="Rectangle 2">
            <a:extLst>
              <a:ext uri="{FF2B5EF4-FFF2-40B4-BE49-F238E27FC236}">
                <a16:creationId xmlns:a16="http://schemas.microsoft.com/office/drawing/2014/main" id="{CAC69C6B-165E-CF48-98BA-AC4FC13D04AF}"/>
              </a:ext>
            </a:extLst>
          </p:cNvPr>
          <p:cNvSpPr>
            <a:spLocks noGrp="1" noChangeArrowheads="1"/>
          </p:cNvSpPr>
          <p:nvPr>
            <p:ph idx="1"/>
          </p:nvPr>
        </p:nvSpPr>
        <p:spPr bwMode="auto">
          <a:prstGeom prst="rect">
            <a:avLst/>
          </a:prstGeom>
          <a:noFill/>
          <a:ln w="9525">
            <a:noFill/>
            <a:miter lim="800000"/>
            <a:headEnd/>
            <a:tailEnd/>
          </a:ln>
        </p:spPr>
        <p:txBody>
          <a:bodyPr>
            <a:noAutofit/>
          </a:bodyPr>
          <a:lstStyle/>
          <a:p>
            <a:pPr marL="0" indent="0" algn="just">
              <a:lnSpc>
                <a:spcPct val="110000"/>
              </a:lnSpc>
              <a:spcBef>
                <a:spcPct val="20000"/>
              </a:spcBef>
              <a:buNone/>
              <a:defRPr/>
            </a:pPr>
            <a:r>
              <a:rPr lang="en-GB" sz="2400">
                <a:latin typeface="Times New Roman" panose="02020603050405020304" pitchFamily="18" charset="0"/>
                <a:cs typeface="Times New Roman" panose="02020603050405020304" pitchFamily="18" charset="0"/>
              </a:rPr>
              <a:t>Externalities are created when the production and/or consumption of a good or service involves costs in addition to private </a:t>
            </a:r>
            <a:r>
              <a:rPr lang="el-GR" sz="2400">
                <a:latin typeface="Times New Roman" panose="02020603050405020304" pitchFamily="18" charset="0"/>
                <a:cs typeface="Times New Roman" panose="02020603050405020304" pitchFamily="18" charset="0"/>
              </a:rPr>
              <a:t>ones</a:t>
            </a:r>
            <a:r>
              <a:rPr lang="en-GB" sz="2400">
                <a:latin typeface="Times New Roman" panose="02020603050405020304" pitchFamily="18" charset="0"/>
                <a:cs typeface="Times New Roman" panose="02020603050405020304" pitchFamily="18" charset="0"/>
              </a:rPr>
              <a:t> (negative externalities)</a:t>
            </a:r>
            <a:r>
              <a:rPr lang="el-GR" sz="2400">
                <a:latin typeface="Times New Roman" panose="02020603050405020304" pitchFamily="18" charset="0"/>
                <a:cs typeface="Times New Roman" panose="02020603050405020304" pitchFamily="18" charset="0"/>
              </a:rPr>
              <a:t> </a:t>
            </a:r>
            <a:r>
              <a:rPr lang="en-GB" sz="2400">
                <a:latin typeface="Times New Roman" panose="02020603050405020304" pitchFamily="18" charset="0"/>
                <a:cs typeface="Times New Roman" panose="02020603050405020304" pitchFamily="18" charset="0"/>
              </a:rPr>
              <a:t>and/or benefits in addition to private ones (positive externalities) which either burden</a:t>
            </a:r>
            <a:r>
              <a:rPr lang="el-GR" sz="2400">
                <a:latin typeface="Times New Roman" panose="02020603050405020304" pitchFamily="18" charset="0"/>
                <a:cs typeface="Times New Roman" panose="02020603050405020304" pitchFamily="18" charset="0"/>
              </a:rPr>
              <a:t>/or bendfit</a:t>
            </a:r>
            <a:r>
              <a:rPr lang="en-GB" sz="2400">
                <a:latin typeface="Times New Roman" panose="02020603050405020304" pitchFamily="18" charset="0"/>
                <a:cs typeface="Times New Roman" panose="02020603050405020304" pitchFamily="18" charset="0"/>
              </a:rPr>
              <a:t> society without the market mecanism to be able to charge this cost to the individual producer/consumer or to compensate the  individual producer/consumer for the additional benefit generated.  The incapacity of the market to set a price is called market failure that results to the production of lower output than society would desire in cases of positive externalities or more output than society would desire in the case of neg</a:t>
            </a:r>
            <a:r>
              <a:rPr lang="el-GR" sz="2400">
                <a:latin typeface="Times New Roman" panose="02020603050405020304" pitchFamily="18" charset="0"/>
                <a:cs typeface="Times New Roman" panose="02020603050405020304" pitchFamily="18" charset="0"/>
              </a:rPr>
              <a:t>a</a:t>
            </a:r>
            <a:r>
              <a:rPr lang="en-GB" sz="2400">
                <a:latin typeface="Times New Roman" panose="02020603050405020304" pitchFamily="18" charset="0"/>
                <a:cs typeface="Times New Roman" panose="02020603050405020304" pitchFamily="18" charset="0"/>
              </a:rPr>
              <a:t>tive externalities.  </a:t>
            </a:r>
            <a:endParaRPr lang="el-GR" sz="2400" dirty="0">
              <a:latin typeface="Times New Roman" panose="02020603050405020304" pitchFamily="18" charset="0"/>
              <a:cs typeface="Times New Roman" panose="02020603050405020304" pitchFamily="18" charset="0"/>
            </a:endParaRPr>
          </a:p>
          <a:p>
            <a:pPr marL="115888" indent="-115888" algn="just">
              <a:lnSpc>
                <a:spcPct val="40000"/>
              </a:lnSpc>
              <a:spcBef>
                <a:spcPct val="20000"/>
              </a:spcBef>
              <a:defRPr/>
            </a:pPr>
            <a:endParaRPr lang="el-GR" sz="2000" dirty="0">
              <a:latin typeface="Times New Roman" panose="02020603050405020304" pitchFamily="18" charset="0"/>
              <a:cs typeface="Times New Roman" panose="02020603050405020304" pitchFamily="18" charset="0"/>
            </a:endParaRPr>
          </a:p>
          <a:p>
            <a:pPr marL="115888" indent="-115888" algn="just">
              <a:lnSpc>
                <a:spcPct val="110000"/>
              </a:lnSpc>
              <a:spcBef>
                <a:spcPct val="20000"/>
              </a:spcBef>
              <a:buFontTx/>
              <a:buChar char="•"/>
              <a:defRPr/>
            </a:pPr>
            <a:endParaRPr lang="en-GB" sz="2000">
              <a:latin typeface="Times New Roman" panose="02020603050405020304" pitchFamily="18" charset="0"/>
              <a:cs typeface="Times New Roman" panose="02020603050405020304" pitchFamily="18" charset="0"/>
            </a:endParaRPr>
          </a:p>
          <a:p>
            <a:pPr marL="115888" indent="-115888" algn="just">
              <a:lnSpc>
                <a:spcPct val="110000"/>
              </a:lnSpc>
              <a:spcBef>
                <a:spcPct val="20000"/>
              </a:spcBef>
              <a:buFontTx/>
              <a:buChar char="•"/>
              <a:defRPr/>
            </a:pPr>
            <a:endParaRPr lang="en-GB"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90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F28CA6-20B6-AA4E-B576-A4CEBA344912}"/>
              </a:ext>
            </a:extLst>
          </p:cNvPr>
          <p:cNvSpPr>
            <a:spLocks noGrp="1"/>
          </p:cNvSpPr>
          <p:nvPr>
            <p:ph type="title"/>
          </p:nvPr>
        </p:nvSpPr>
        <p:spPr/>
        <p:txBody>
          <a:bodyPr/>
          <a:lstStyle/>
          <a:p>
            <a:pPr algn="ctr"/>
            <a:r>
              <a:rPr lang="en-GB" b="1"/>
              <a:t>Externalities......continued</a:t>
            </a:r>
            <a:endParaRPr lang="el-GR" b="1"/>
          </a:p>
        </p:txBody>
      </p:sp>
      <p:sp>
        <p:nvSpPr>
          <p:cNvPr id="3" name="Θέση περιεχομένου 2">
            <a:extLst>
              <a:ext uri="{FF2B5EF4-FFF2-40B4-BE49-F238E27FC236}">
                <a16:creationId xmlns:a16="http://schemas.microsoft.com/office/drawing/2014/main" id="{A01DFDAC-9575-6242-B0BB-378CF1D60F29}"/>
              </a:ext>
            </a:extLst>
          </p:cNvPr>
          <p:cNvSpPr>
            <a:spLocks noGrp="1"/>
          </p:cNvSpPr>
          <p:nvPr>
            <p:ph idx="1"/>
          </p:nvPr>
        </p:nvSpPr>
        <p:spPr/>
        <p:txBody>
          <a:bodyPr>
            <a:normAutofit fontScale="62500" lnSpcReduction="20000"/>
          </a:bodyPr>
          <a:lstStyle/>
          <a:p>
            <a:r>
              <a:rPr lang="en-GB" sz="2800">
                <a:latin typeface="Times New Roman" panose="02020603050405020304" pitchFamily="18" charset="0"/>
                <a:cs typeface="Times New Roman" panose="02020603050405020304" pitchFamily="18" charset="0"/>
              </a:rPr>
              <a:t>For example: education services offer some private benefit to the individual trainee or student which according to his/her preferences has some marginal utility, hence he/she is willing to pay a price P=MU for the service. </a:t>
            </a:r>
            <a:r>
              <a:rPr lang="el-GR" sz="2800">
                <a:latin typeface="Times New Roman" panose="02020603050405020304" pitchFamily="18" charset="0"/>
                <a:cs typeface="Times New Roman" panose="02020603050405020304" pitchFamily="18" charset="0"/>
              </a:rPr>
              <a:t>However, t</a:t>
            </a:r>
            <a:r>
              <a:rPr lang="en-GB" sz="2800">
                <a:latin typeface="Times New Roman" panose="02020603050405020304" pitchFamily="18" charset="0"/>
                <a:cs typeface="Times New Roman" panose="02020603050405020304" pitchFamily="18" charset="0"/>
              </a:rPr>
              <a:t>here is an additional benefit diffused to society, i.e. skilled labour/human capital that increases productivity facilitating economic growth.  For this additional benefit the market cannot force any individual to pay because preferences may </a:t>
            </a:r>
            <a:r>
              <a:rPr lang="el-GR">
                <a:latin typeface="Times New Roman" panose="02020603050405020304" pitchFamily="18" charset="0"/>
                <a:cs typeface="Times New Roman" panose="02020603050405020304" pitchFamily="18" charset="0"/>
              </a:rPr>
              <a:t>are not</a:t>
            </a:r>
            <a:r>
              <a:rPr lang="en-GB" sz="2800">
                <a:latin typeface="Times New Roman" panose="02020603050405020304" pitchFamily="18" charset="0"/>
                <a:cs typeface="Times New Roman" panose="02020603050405020304" pitchFamily="18" charset="0"/>
              </a:rPr>
              <a:t> revealead (free riding) </a:t>
            </a:r>
            <a:r>
              <a:rPr lang="el-GR" sz="2800">
                <a:latin typeface="Times New Roman" panose="02020603050405020304" pitchFamily="18" charset="0"/>
                <a:cs typeface="Times New Roman" panose="02020603050405020304" pitchFamily="18" charset="0"/>
              </a:rPr>
              <a:t>and individuals pretend that they have no utility, hence they express unwillingness to pay any price.  Therefore the deman curve cannot be detrmined and the deman and supply mechanism fails to produce prices and quantities. In the case of pure public goods (education is a quasi public good in which a price can be enforced although is not fairly detrrminec)</a:t>
            </a:r>
            <a:r>
              <a:rPr lang="en-GB" sz="2800">
                <a:latin typeface="Times New Roman" panose="02020603050405020304" pitchFamily="18" charset="0"/>
                <a:cs typeface="Times New Roman" panose="02020603050405020304" pitchFamily="18" charset="0"/>
              </a:rPr>
              <a:t> no </a:t>
            </a:r>
            <a:r>
              <a:rPr lang="el-GR" sz="2800">
                <a:latin typeface="Times New Roman" panose="02020603050405020304" pitchFamily="18" charset="0"/>
                <a:cs typeface="Times New Roman" panose="02020603050405020304" pitchFamily="18" charset="0"/>
              </a:rPr>
              <a:t>potential customer may be </a:t>
            </a:r>
            <a:r>
              <a:rPr lang="en-GB" sz="2800">
                <a:latin typeface="Times New Roman" panose="02020603050405020304" pitchFamily="18" charset="0"/>
                <a:cs typeface="Times New Roman" panose="02020603050405020304" pitchFamily="18" charset="0"/>
              </a:rPr>
              <a:t>excluded from the market due to the fact that once the product </a:t>
            </a:r>
            <a:r>
              <a:rPr lang="el-GR" sz="2800">
                <a:latin typeface="Times New Roman" panose="02020603050405020304" pitchFamily="18" charset="0"/>
                <a:cs typeface="Times New Roman" panose="02020603050405020304" pitchFamily="18" charset="0"/>
              </a:rPr>
              <a:t>is </a:t>
            </a:r>
            <a:r>
              <a:rPr lang="en-GB" sz="2800">
                <a:latin typeface="Times New Roman" panose="02020603050405020304" pitchFamily="18" charset="0"/>
                <a:cs typeface="Times New Roman" panose="02020603050405020304" pitchFamily="18" charset="0"/>
              </a:rPr>
              <a:t>produced is available to all</a:t>
            </a:r>
            <a:r>
              <a:rPr lang="el-GR" sz="2800">
                <a:latin typeface="Times New Roman" panose="02020603050405020304" pitchFamily="18" charset="0"/>
                <a:cs typeface="Times New Roman" panose="02020603050405020304" pitchFamily="18" charset="0"/>
              </a:rPr>
              <a:t>, e.g. </a:t>
            </a:r>
            <a:r>
              <a:rPr lang="el-GR">
                <a:latin typeface="Times New Roman" panose="02020603050405020304" pitchFamily="18" charset="0"/>
                <a:cs typeface="Times New Roman" panose="02020603050405020304" pitchFamily="18" charset="0"/>
              </a:rPr>
              <a:t>n</a:t>
            </a:r>
            <a:r>
              <a:rPr lang="el-GR" sz="2800">
                <a:latin typeface="Times New Roman" panose="02020603050405020304" pitchFamily="18" charset="0"/>
                <a:cs typeface="Times New Roman" panose="02020603050405020304" pitchFamily="18" charset="0"/>
              </a:rPr>
              <a:t>ational defence services, law and order, etc</a:t>
            </a:r>
            <a:r>
              <a:rPr lang="en-GB" sz="2800">
                <a:latin typeface="Times New Roman" panose="02020603050405020304" pitchFamily="18" charset="0"/>
                <a:cs typeface="Times New Roman" panose="02020603050405020304" pitchFamily="18" charset="0"/>
              </a:rPr>
              <a:t>.  In </a:t>
            </a:r>
            <a:r>
              <a:rPr lang="el-GR" sz="2800">
                <a:latin typeface="Times New Roman" panose="02020603050405020304" pitchFamily="18" charset="0"/>
                <a:cs typeface="Times New Roman" panose="02020603050405020304" pitchFamily="18" charset="0"/>
              </a:rPr>
              <a:t>any case,</a:t>
            </a:r>
            <a:r>
              <a:rPr lang="en-GB" sz="2800">
                <a:latin typeface="Times New Roman" panose="02020603050405020304" pitchFamily="18" charset="0"/>
                <a:cs typeface="Times New Roman" panose="02020603050405020304" pitchFamily="18" charset="0"/>
              </a:rPr>
              <a:t> externalities have the character of public goods. </a:t>
            </a:r>
          </a:p>
          <a:p>
            <a:r>
              <a:rPr lang="en-GB" sz="2800">
                <a:latin typeface="Times New Roman" panose="02020603050405020304" pitchFamily="18" charset="0"/>
                <a:cs typeface="Times New Roman" panose="02020603050405020304" pitchFamily="18" charset="0"/>
              </a:rPr>
              <a:t>When markets are  unable to </a:t>
            </a:r>
            <a:r>
              <a:rPr lang="el-GR">
                <a:latin typeface="Times New Roman" panose="02020603050405020304" pitchFamily="18" charset="0"/>
                <a:cs typeface="Times New Roman" panose="02020603050405020304" pitchFamily="18" charset="0"/>
              </a:rPr>
              <a:t>enforce</a:t>
            </a:r>
            <a:r>
              <a:rPr lang="en-GB" sz="2800">
                <a:latin typeface="Times New Roman" panose="02020603050405020304" pitchFamily="18" charset="0"/>
                <a:cs typeface="Times New Roman" panose="02020603050405020304" pitchFamily="18" charset="0"/>
              </a:rPr>
              <a:t> a price</a:t>
            </a:r>
            <a:r>
              <a:rPr lang="el-GR" sz="2800">
                <a:latin typeface="Times New Roman" panose="02020603050405020304" pitchFamily="18" charset="0"/>
                <a:cs typeface="Times New Roman" panose="02020603050405020304" pitchFamily="18" charset="0"/>
              </a:rPr>
              <a:t>,</a:t>
            </a:r>
            <a:r>
              <a:rPr lang="en-GB" sz="2800">
                <a:latin typeface="Times New Roman" panose="02020603050405020304" pitchFamily="18" charset="0"/>
                <a:cs typeface="Times New Roman" panose="02020603050405020304" pitchFamily="18" charset="0"/>
              </a:rPr>
              <a:t> production</a:t>
            </a:r>
            <a:r>
              <a:rPr lang="el-GR" sz="2800">
                <a:latin typeface="Times New Roman" panose="02020603050405020304" pitchFamily="18" charset="0"/>
                <a:cs typeface="Times New Roman" panose="02020603050405020304" pitchFamily="18" charset="0"/>
              </a:rPr>
              <a:t> through private enttities</a:t>
            </a:r>
            <a:r>
              <a:rPr lang="en-GB" sz="2800">
                <a:latin typeface="Times New Roman" panose="02020603050405020304" pitchFamily="18" charset="0"/>
                <a:cs typeface="Times New Roman" panose="02020603050405020304" pitchFamily="18" charset="0"/>
              </a:rPr>
              <a:t> does not take place.    In the case of education the market provides services up to the level individuals are willing to buy but less th</a:t>
            </a:r>
            <a:r>
              <a:rPr lang="el-GR" sz="2800">
                <a:latin typeface="Times New Roman" panose="02020603050405020304" pitchFamily="18" charset="0"/>
                <a:cs typeface="Times New Roman" panose="02020603050405020304" pitchFamily="18" charset="0"/>
              </a:rPr>
              <a:t>a</a:t>
            </a:r>
            <a:r>
              <a:rPr lang="en-GB" sz="2800">
                <a:latin typeface="Times New Roman" panose="02020603050405020304" pitchFamily="18" charset="0"/>
                <a:cs typeface="Times New Roman" panose="02020603050405020304" pitchFamily="18" charset="0"/>
              </a:rPr>
              <a:t>n society would like to have given the social benefit</a:t>
            </a:r>
            <a:r>
              <a:rPr lang="el-GR" sz="2800">
                <a:latin typeface="Times New Roman" panose="02020603050405020304" pitchFamily="18" charset="0"/>
                <a:cs typeface="Times New Roman" panose="02020603050405020304" pitchFamily="18" charset="0"/>
              </a:rPr>
              <a:t>.  F</a:t>
            </a:r>
            <a:r>
              <a:rPr lang="en-GB" sz="2800">
                <a:latin typeface="Times New Roman" panose="02020603050405020304" pitchFamily="18" charset="0"/>
                <a:cs typeface="Times New Roman" panose="02020603050405020304" pitchFamily="18" charset="0"/>
              </a:rPr>
              <a:t>or</a:t>
            </a:r>
            <a:r>
              <a:rPr lang="el-GR" sz="2800">
                <a:latin typeface="Times New Roman" panose="02020603050405020304" pitchFamily="18" charset="0"/>
                <a:cs typeface="Times New Roman" panose="02020603050405020304" pitchFamily="18" charset="0"/>
              </a:rPr>
              <a:t> this part </a:t>
            </a:r>
            <a:r>
              <a:rPr lang="en-GB" sz="2800">
                <a:latin typeface="Times New Roman" panose="02020603050405020304" pitchFamily="18" charset="0"/>
                <a:cs typeface="Times New Roman" panose="02020603050405020304" pitchFamily="18" charset="0"/>
              </a:rPr>
              <a:t>the market is unable to set a price.  The government intervenes in order to increase education services up to the socially desirable level.</a:t>
            </a:r>
          </a:p>
          <a:p>
            <a:pPr marL="115888" indent="-115888" algn="just">
              <a:lnSpc>
                <a:spcPct val="110000"/>
              </a:lnSpc>
              <a:spcBef>
                <a:spcPct val="20000"/>
              </a:spcBef>
              <a:buFontTx/>
              <a:buChar char="•"/>
              <a:defRPr/>
            </a:pPr>
            <a:r>
              <a:rPr lang="en-GB" sz="2800">
                <a:latin typeface="Times New Roman" panose="02020603050405020304" pitchFamily="18" charset="0"/>
                <a:cs typeface="Times New Roman" panose="02020603050405020304" pitchFamily="18" charset="0"/>
              </a:rPr>
              <a:t>Enviromental pollution is an example of negative externalit</a:t>
            </a:r>
            <a:r>
              <a:rPr lang="el-GR" sz="2800">
                <a:latin typeface="Times New Roman" panose="02020603050405020304" pitchFamily="18" charset="0"/>
                <a:cs typeface="Times New Roman" panose="02020603050405020304" pitchFamily="18" charset="0"/>
              </a:rPr>
              <a:t>ies</a:t>
            </a:r>
            <a:r>
              <a:rPr lang="en-GB" sz="2800">
                <a:latin typeface="Times New Roman" panose="02020603050405020304" pitchFamily="18" charset="0"/>
                <a:cs typeface="Times New Roman" panose="02020603050405020304" pitchFamily="18" charset="0"/>
              </a:rPr>
              <a:t>.  The depletion of a natural resource due to irrational production not taking into account fute generations   is another.</a:t>
            </a:r>
            <a:endParaRPr lang="el-GR"/>
          </a:p>
        </p:txBody>
      </p:sp>
    </p:spTree>
    <p:extLst>
      <p:ext uri="{BB962C8B-B14F-4D97-AF65-F5344CB8AC3E}">
        <p14:creationId xmlns:p14="http://schemas.microsoft.com/office/powerpoint/2010/main" val="349347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Ορθογώνιο"/>
          <p:cNvSpPr/>
          <p:nvPr/>
        </p:nvSpPr>
        <p:spPr>
          <a:xfrm>
            <a:off x="2207568" y="317748"/>
            <a:ext cx="7684398" cy="3693319"/>
          </a:xfrm>
          <a:prstGeom prst="rect">
            <a:avLst/>
          </a:prstGeom>
        </p:spPr>
        <p:txBody>
          <a:bodyPr wrap="square">
            <a:spAutoFit/>
          </a:bodyPr>
          <a:lstStyle/>
          <a:p>
            <a:pPr algn="just">
              <a:buFont typeface="Wingdings" pitchFamily="2" charset="2"/>
              <a:buChar char="q"/>
            </a:pPr>
            <a:r>
              <a:rPr lang="el-GR" sz="1800"/>
              <a:t> </a:t>
            </a:r>
            <a:r>
              <a:rPr lang="en-GB" sz="1800"/>
              <a:t>The structural change theory focuses on the structural change mechanisms underdeveloped economies use for transforming their econocic structure from a dominanant primary sector, mainly agriculture to the secondary sector, mainly manufacturing and to the services sector.</a:t>
            </a:r>
            <a:endParaRPr lang="el-GR" sz="1800" dirty="0"/>
          </a:p>
          <a:p>
            <a:pPr algn="just">
              <a:buFont typeface="Wingdings" pitchFamily="2" charset="2"/>
              <a:buChar char="q"/>
            </a:pPr>
            <a:endParaRPr lang="el-GR" sz="1800" dirty="0"/>
          </a:p>
          <a:p>
            <a:pPr algn="just">
              <a:buFont typeface="Wingdings" pitchFamily="2" charset="2"/>
              <a:buChar char="q"/>
            </a:pPr>
            <a:r>
              <a:rPr lang="el-GR" sz="1800"/>
              <a:t> </a:t>
            </a:r>
            <a:r>
              <a:rPr lang="en-GB" sz="1800"/>
              <a:t>Structural change theories use the hypotheses and the tools of neockassical economics, i.e. perfect competition, and the principles of marginal theory for proving the transformation mechanism. </a:t>
            </a:r>
            <a:endParaRPr lang="el-GR" sz="1800" dirty="0"/>
          </a:p>
          <a:p>
            <a:pPr algn="just">
              <a:buFont typeface="Wingdings" pitchFamily="2" charset="2"/>
              <a:buChar char="q"/>
            </a:pPr>
            <a:endParaRPr lang="el-GR" sz="1800" dirty="0"/>
          </a:p>
          <a:p>
            <a:pPr algn="ctr"/>
            <a:r>
              <a:rPr lang="el-GR" sz="1800"/>
              <a:t> </a:t>
            </a:r>
            <a:r>
              <a:rPr lang="en-GB" sz="1800"/>
              <a:t>Structural Change Models</a:t>
            </a:r>
            <a:r>
              <a:rPr lang="en-US" sz="1800"/>
              <a:t>:</a:t>
            </a:r>
            <a:r>
              <a:rPr lang="el-GR" sz="1800"/>
              <a:t> </a:t>
            </a:r>
            <a:endParaRPr lang="en-US" sz="1800" dirty="0"/>
          </a:p>
          <a:p>
            <a:pPr algn="just"/>
            <a:endParaRPr lang="el-GR" sz="1800" dirty="0"/>
          </a:p>
          <a:p>
            <a:pPr fontAlgn="base"/>
            <a:endParaRPr lang="en-US" sz="1800" dirty="0"/>
          </a:p>
          <a:p>
            <a:pPr fontAlgn="base">
              <a:buFont typeface="Wingdings" pitchFamily="2" charset="2"/>
              <a:buChar char="q"/>
            </a:pPr>
            <a:endParaRPr lang="el-GR" sz="1800" b="1" dirty="0"/>
          </a:p>
        </p:txBody>
      </p:sp>
      <p:sp>
        <p:nvSpPr>
          <p:cNvPr id="4" name="TextBox 3"/>
          <p:cNvSpPr txBox="1"/>
          <p:nvPr/>
        </p:nvSpPr>
        <p:spPr>
          <a:xfrm>
            <a:off x="2831454" y="4223982"/>
            <a:ext cx="2904505" cy="1200329"/>
          </a:xfrm>
          <a:prstGeom prst="rect">
            <a:avLst/>
          </a:prstGeom>
          <a:noFill/>
          <a:ln>
            <a:solidFill>
              <a:schemeClr val="accent1"/>
            </a:solidFill>
          </a:ln>
        </p:spPr>
        <p:txBody>
          <a:bodyPr wrap="square" rtlCol="0">
            <a:spAutoFit/>
          </a:bodyPr>
          <a:lstStyle/>
          <a:p>
            <a:pPr algn="ctr"/>
            <a:r>
              <a:rPr lang="en-GB" sz="1800"/>
              <a:t>Theory of the Dual Economy </a:t>
            </a:r>
            <a:r>
              <a:rPr lang="el-GR" sz="1800"/>
              <a:t>(</a:t>
            </a:r>
            <a:r>
              <a:rPr lang="en-GB" sz="1800"/>
              <a:t>two sector model of surplus labour</a:t>
            </a:r>
            <a:r>
              <a:rPr lang="el-GR" sz="1800"/>
              <a:t>)</a:t>
            </a:r>
            <a:r>
              <a:rPr lang="en-GB" sz="1800"/>
              <a:t> by</a:t>
            </a:r>
            <a:r>
              <a:rPr lang="el-GR" sz="1800"/>
              <a:t> </a:t>
            </a:r>
            <a:r>
              <a:rPr lang="en-US" sz="1800" dirty="0"/>
              <a:t>Arthur </a:t>
            </a:r>
            <a:r>
              <a:rPr lang="el-GR" sz="1800" dirty="0" err="1"/>
              <a:t>Lewis</a:t>
            </a:r>
            <a:endParaRPr lang="el-GR" sz="1800" dirty="0"/>
          </a:p>
          <a:p>
            <a:endParaRPr lang="el-GR" sz="1800" dirty="0"/>
          </a:p>
        </p:txBody>
      </p:sp>
      <p:sp>
        <p:nvSpPr>
          <p:cNvPr id="5" name="TextBox 4"/>
          <p:cNvSpPr txBox="1"/>
          <p:nvPr/>
        </p:nvSpPr>
        <p:spPr>
          <a:xfrm>
            <a:off x="7680176" y="4207458"/>
            <a:ext cx="2571830" cy="1200329"/>
          </a:xfrm>
          <a:prstGeom prst="rect">
            <a:avLst/>
          </a:prstGeom>
          <a:noFill/>
          <a:ln>
            <a:solidFill>
              <a:schemeClr val="accent1"/>
            </a:solidFill>
          </a:ln>
        </p:spPr>
        <p:txBody>
          <a:bodyPr wrap="square" rtlCol="0">
            <a:spAutoFit/>
          </a:bodyPr>
          <a:lstStyle/>
          <a:p>
            <a:pPr algn="ctr"/>
            <a:r>
              <a:rPr lang="en-GB" sz="1800"/>
              <a:t>Empirical Analysis of</a:t>
            </a:r>
            <a:r>
              <a:rPr lang="el-GR" sz="1800"/>
              <a:t> «</a:t>
            </a:r>
            <a:r>
              <a:rPr lang="en-GB" sz="1800"/>
              <a:t>Development Models </a:t>
            </a:r>
            <a:r>
              <a:rPr lang="el-GR" sz="1800"/>
              <a:t>» </a:t>
            </a:r>
            <a:r>
              <a:rPr lang="en-GB" sz="1800"/>
              <a:t>by</a:t>
            </a:r>
            <a:r>
              <a:rPr lang="el-GR" sz="1800"/>
              <a:t> </a:t>
            </a:r>
            <a:r>
              <a:rPr lang="en-US" sz="1800" dirty="0"/>
              <a:t>Hollis </a:t>
            </a:r>
            <a:r>
              <a:rPr lang="en-US" sz="1800" dirty="0" err="1"/>
              <a:t>B.Chenery</a:t>
            </a:r>
            <a:endParaRPr lang="en-US" sz="1800" dirty="0"/>
          </a:p>
          <a:p>
            <a:endParaRPr lang="el-GR" sz="1800" dirty="0"/>
          </a:p>
        </p:txBody>
      </p:sp>
      <p:cxnSp>
        <p:nvCxnSpPr>
          <p:cNvPr id="7" name="Ευθύγραμμο βέλος σύνδεσης 6"/>
          <p:cNvCxnSpPr/>
          <p:nvPr/>
        </p:nvCxnSpPr>
        <p:spPr>
          <a:xfrm flipH="1">
            <a:off x="5051884" y="3478153"/>
            <a:ext cx="648072" cy="477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a:off x="6756073" y="3478153"/>
            <a:ext cx="691849" cy="477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4" name="Εικόνα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3681" y="4221088"/>
            <a:ext cx="1247775" cy="1512168"/>
          </a:xfrm>
          <a:prstGeom prst="rect">
            <a:avLst/>
          </a:prstGeom>
        </p:spPr>
      </p:pic>
      <p:sp>
        <p:nvSpPr>
          <p:cNvPr id="15" name="Ορθογώνιο 14"/>
          <p:cNvSpPr/>
          <p:nvPr/>
        </p:nvSpPr>
        <p:spPr>
          <a:xfrm>
            <a:off x="1587082" y="5999979"/>
            <a:ext cx="1345717" cy="369332"/>
          </a:xfrm>
          <a:prstGeom prst="rect">
            <a:avLst/>
          </a:prstGeom>
        </p:spPr>
        <p:txBody>
          <a:bodyPr wrap="square">
            <a:spAutoFit/>
          </a:bodyPr>
          <a:lstStyle/>
          <a:p>
            <a:r>
              <a:rPr lang="el-GR" sz="1800" dirty="0"/>
              <a:t>1915-1991</a:t>
            </a:r>
          </a:p>
        </p:txBody>
      </p:sp>
      <p:pic>
        <p:nvPicPr>
          <p:cNvPr id="16" name="Εικόνα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4221088"/>
            <a:ext cx="1524000" cy="1480222"/>
          </a:xfrm>
          <a:prstGeom prst="rect">
            <a:avLst/>
          </a:prstGeom>
        </p:spPr>
      </p:pic>
      <p:sp>
        <p:nvSpPr>
          <p:cNvPr id="17" name="Ορθογώνιο 16"/>
          <p:cNvSpPr/>
          <p:nvPr/>
        </p:nvSpPr>
        <p:spPr>
          <a:xfrm>
            <a:off x="6185142" y="5931406"/>
            <a:ext cx="1345717" cy="369332"/>
          </a:xfrm>
          <a:prstGeom prst="rect">
            <a:avLst/>
          </a:prstGeom>
        </p:spPr>
        <p:txBody>
          <a:bodyPr wrap="square">
            <a:spAutoFit/>
          </a:bodyPr>
          <a:lstStyle/>
          <a:p>
            <a:r>
              <a:rPr lang="el-GR" sz="1800" dirty="0"/>
              <a:t>1918-1994</a:t>
            </a:r>
          </a:p>
        </p:txBody>
      </p:sp>
      <p:sp>
        <p:nvSpPr>
          <p:cNvPr id="18"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cxnSp>
        <p:nvCxnSpPr>
          <p:cNvPr id="13" name="12 - Ευθύγραμμο βέλος σύνδεσης"/>
          <p:cNvCxnSpPr/>
          <p:nvPr/>
        </p:nvCxnSpPr>
        <p:spPr>
          <a:xfrm flipH="1" flipV="1">
            <a:off x="3143672" y="5805264"/>
            <a:ext cx="28803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19 - TextBox"/>
          <p:cNvSpPr txBox="1"/>
          <p:nvPr/>
        </p:nvSpPr>
        <p:spPr>
          <a:xfrm>
            <a:off x="3647728" y="5949280"/>
            <a:ext cx="2088232" cy="369332"/>
          </a:xfrm>
          <a:prstGeom prst="rect">
            <a:avLst/>
          </a:prstGeom>
          <a:noFill/>
        </p:spPr>
        <p:txBody>
          <a:bodyPr wrap="square" rtlCol="0">
            <a:spAutoFit/>
          </a:bodyPr>
          <a:lstStyle/>
          <a:p>
            <a:r>
              <a:rPr lang="en-GB" sz="1800"/>
              <a:t>Nobel Prize winner</a:t>
            </a:r>
            <a:endParaRPr lang="el-GR" sz="1800" dirty="0"/>
          </a:p>
        </p:txBody>
      </p:sp>
    </p:spTree>
    <p:extLst>
      <p:ext uri="{BB962C8B-B14F-4D97-AF65-F5344CB8AC3E}">
        <p14:creationId xmlns:p14="http://schemas.microsoft.com/office/powerpoint/2010/main" val="1210470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289BA0-03A1-DF4C-B387-72925795F27D}"/>
              </a:ext>
            </a:extLst>
          </p:cNvPr>
          <p:cNvSpPr>
            <a:spLocks noGrp="1"/>
          </p:cNvSpPr>
          <p:nvPr>
            <p:ph type="title"/>
          </p:nvPr>
        </p:nvSpPr>
        <p:spPr/>
        <p:txBody>
          <a:bodyPr/>
          <a:lstStyle/>
          <a:p>
            <a:pPr algn="ctr"/>
            <a:r>
              <a:rPr lang="en-GB" b="1"/>
              <a:t>Quasi (Indirect) Intersectoral Linkages</a:t>
            </a:r>
            <a:endParaRPr lang="el-GR" b="1"/>
          </a:p>
        </p:txBody>
      </p:sp>
      <p:sp>
        <p:nvSpPr>
          <p:cNvPr id="5" name="Rectangle 3">
            <a:extLst>
              <a:ext uri="{FF2B5EF4-FFF2-40B4-BE49-F238E27FC236}">
                <a16:creationId xmlns:a16="http://schemas.microsoft.com/office/drawing/2014/main" id="{0C1003A7-463A-2649-A08E-7CD333F15EB3}"/>
              </a:ext>
            </a:extLst>
          </p:cNvPr>
          <p:cNvSpPr txBox="1">
            <a:spLocks noGrp="1" noChangeArrowheads="1"/>
          </p:cNvSpPr>
          <p:nvPr>
            <p:ph idx="1"/>
          </p:nvPr>
        </p:nvSpPr>
        <p:spPr>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300"/>
              </a:spcBef>
              <a:spcAft>
                <a:spcPts val="300"/>
              </a:spcAft>
              <a:buFont typeface="Wingdings" panose="05000000000000000000" pitchFamily="2" charset="2"/>
              <a:buChar char="q"/>
            </a:pPr>
            <a:r>
              <a:rPr lang="en-GB" altLang="el-GR" sz="1800">
                <a:latin typeface="Times New Roman" panose="02020603050405020304" pitchFamily="18" charset="0"/>
                <a:cs typeface="Times New Roman" panose="02020603050405020304" pitchFamily="18" charset="0"/>
              </a:rPr>
              <a:t>Production of sectoral output generates income as remunaration of the production factors participating in the production process.  This income creates demand for the output of </a:t>
            </a:r>
            <a:r>
              <a:rPr lang="el-GR" altLang="el-GR" sz="1800">
                <a:latin typeface="Times New Roman" panose="02020603050405020304" pitchFamily="18" charset="0"/>
                <a:cs typeface="Times New Roman" panose="02020603050405020304" pitchFamily="18" charset="0"/>
              </a:rPr>
              <a:t>the same and </a:t>
            </a:r>
            <a:r>
              <a:rPr lang="en-GB" altLang="el-GR" sz="1800">
                <a:latin typeface="Times New Roman" panose="02020603050405020304" pitchFamily="18" charset="0"/>
                <a:cs typeface="Times New Roman" panose="02020603050405020304" pitchFamily="18" charset="0"/>
              </a:rPr>
              <a:t>other sectors </a:t>
            </a:r>
            <a:r>
              <a:rPr lang="el-GR" altLang="el-GR" sz="1800">
                <a:latin typeface="Times New Roman" panose="02020603050405020304" pitchFamily="18" charset="0"/>
                <a:cs typeface="Times New Roman" panose="02020603050405020304" pitchFamily="18" charset="0"/>
              </a:rPr>
              <a:t>  </a:t>
            </a:r>
          </a:p>
          <a:p>
            <a:pPr algn="just">
              <a:spcBef>
                <a:spcPts val="300"/>
              </a:spcBef>
              <a:spcAft>
                <a:spcPts val="300"/>
              </a:spcAft>
              <a:buFont typeface="Wingdings" panose="05000000000000000000" pitchFamily="2" charset="2"/>
              <a:buChar char="q"/>
            </a:pPr>
            <a:r>
              <a:rPr lang="en-GB" altLang="el-GR" sz="1800">
                <a:latin typeface="Times New Roman" panose="02020603050405020304" pitchFamily="18" charset="0"/>
                <a:cs typeface="Times New Roman" panose="02020603050405020304" pitchFamily="18" charset="0"/>
              </a:rPr>
              <a:t>The above indirect demand creation is not possible to be internalised by the individual firm.  The firm’ s managenent cannot envisage to raise wages for labour employed by the</a:t>
            </a:r>
            <a:r>
              <a:rPr lang="el-GR" altLang="el-GR" sz="1800">
                <a:latin typeface="Times New Roman" panose="02020603050405020304" pitchFamily="18" charset="0"/>
                <a:cs typeface="Times New Roman" panose="02020603050405020304" pitchFamily="18" charset="0"/>
              </a:rPr>
              <a:t> </a:t>
            </a:r>
            <a:r>
              <a:rPr lang="en-GB" altLang="el-GR" sz="1800">
                <a:latin typeface="Times New Roman" panose="02020603050405020304" pitchFamily="18" charset="0"/>
                <a:cs typeface="Times New Roman" panose="02020603050405020304" pitchFamily="18" charset="0"/>
              </a:rPr>
              <a:t>firm expecting th</a:t>
            </a:r>
            <a:r>
              <a:rPr lang="el-GR" altLang="el-GR" sz="1800">
                <a:latin typeface="Times New Roman" panose="02020603050405020304" pitchFamily="18" charset="0"/>
                <a:cs typeface="Times New Roman" panose="02020603050405020304" pitchFamily="18" charset="0"/>
              </a:rPr>
              <a:t>e addition to the</a:t>
            </a:r>
            <a:r>
              <a:rPr lang="en-GB" altLang="el-GR" sz="1800">
                <a:latin typeface="Times New Roman" panose="02020603050405020304" pitchFamily="18" charset="0"/>
                <a:cs typeface="Times New Roman" panose="02020603050405020304" pitchFamily="18" charset="0"/>
              </a:rPr>
              <a:t> disposable income to increase denand of  other firms output and finally of its own product. </a:t>
            </a:r>
            <a:endParaRPr lang="el-GR" altLang="el-GR" sz="1800">
              <a:latin typeface="Times New Roman" panose="02020603050405020304" pitchFamily="18" charset="0"/>
              <a:cs typeface="Times New Roman" panose="02020603050405020304" pitchFamily="18" charset="0"/>
            </a:endParaRPr>
          </a:p>
          <a:p>
            <a:pPr algn="just">
              <a:spcBef>
                <a:spcPts val="300"/>
              </a:spcBef>
              <a:spcAft>
                <a:spcPts val="300"/>
              </a:spcAft>
              <a:buFont typeface="Wingdings" panose="05000000000000000000" pitchFamily="2" charset="2"/>
              <a:buChar char="q"/>
            </a:pPr>
            <a:r>
              <a:rPr lang="en-GB" altLang="el-GR" sz="1800">
                <a:latin typeface="Times New Roman" panose="02020603050405020304" pitchFamily="18" charset="0"/>
                <a:cs typeface="Times New Roman" panose="02020603050405020304" pitchFamily="18" charset="0"/>
              </a:rPr>
              <a:t>In fact</a:t>
            </a:r>
            <a:r>
              <a:rPr lang="el-GR" altLang="el-GR" sz="1800">
                <a:latin typeface="Times New Roman" panose="02020603050405020304" pitchFamily="18" charset="0"/>
                <a:cs typeface="Times New Roman" panose="02020603050405020304" pitchFamily="18" charset="0"/>
              </a:rPr>
              <a:t>,</a:t>
            </a:r>
            <a:r>
              <a:rPr lang="en-GB" altLang="el-GR" sz="1800">
                <a:latin typeface="Times New Roman" panose="02020603050405020304" pitchFamily="18" charset="0"/>
                <a:cs typeface="Times New Roman" panose="02020603050405020304" pitchFamily="18" charset="0"/>
              </a:rPr>
              <a:t> the income generation in one sector creates positive externalities that induce production </a:t>
            </a:r>
            <a:r>
              <a:rPr lang="el-GR" altLang="el-GR" sz="1800">
                <a:latin typeface="Times New Roman" panose="02020603050405020304" pitchFamily="18" charset="0"/>
                <a:cs typeface="Times New Roman" panose="02020603050405020304" pitchFamily="18" charset="0"/>
              </a:rPr>
              <a:t>to rise,</a:t>
            </a:r>
            <a:r>
              <a:rPr lang="en-GB" altLang="el-GR" sz="1800">
                <a:latin typeface="Times New Roman" panose="02020603050405020304" pitchFamily="18" charset="0"/>
                <a:cs typeface="Times New Roman" panose="02020603050405020304" pitchFamily="18" charset="0"/>
              </a:rPr>
              <a:t> which in turn generate additional demand, additional production, additional income and so it sets in motion a chain of reactions leading to economic growth.  The problem is that markets and prices in particular internalise these externalities only when the reaction chain leads to excess demand that raises prices, which in turn is a signal to firms to increase production.  There is  a time lag between the initial cause and the final </a:t>
            </a:r>
            <a:r>
              <a:rPr lang="el-GR" altLang="el-GR" sz="1800">
                <a:latin typeface="Times New Roman" panose="02020603050405020304" pitchFamily="18" charset="0"/>
                <a:cs typeface="Times New Roman" panose="02020603050405020304" pitchFamily="18" charset="0"/>
              </a:rPr>
              <a:t>outcome of the causality process.</a:t>
            </a:r>
            <a:r>
              <a:rPr lang="en-GB" altLang="el-GR" sz="1800">
                <a:latin typeface="Times New Roman" panose="02020603050405020304" pitchFamily="18" charset="0"/>
                <a:cs typeface="Times New Roman" panose="02020603050405020304" pitchFamily="18" charset="0"/>
              </a:rPr>
              <a:t>  To the extent that this time lag shortens under the introduction of sophistic</a:t>
            </a:r>
            <a:r>
              <a:rPr lang="el-GR" altLang="el-GR" sz="1800">
                <a:latin typeface="Times New Roman" panose="02020603050405020304" pitchFamily="18" charset="0"/>
                <a:cs typeface="Times New Roman" panose="02020603050405020304" pitchFamily="18" charset="0"/>
              </a:rPr>
              <a:t>a</a:t>
            </a:r>
            <a:r>
              <a:rPr lang="en-GB" altLang="el-GR" sz="1800">
                <a:latin typeface="Times New Roman" panose="02020603050405020304" pitchFamily="18" charset="0"/>
                <a:cs typeface="Times New Roman" panose="02020603050405020304" pitchFamily="18" charset="0"/>
              </a:rPr>
              <a:t>ted information systems in market operation, i.e. the accuracy and speed of both the   generation and diffusion of information improves</a:t>
            </a:r>
            <a:r>
              <a:rPr lang="el-GR" altLang="el-GR" sz="1800">
                <a:latin typeface="Times New Roman" panose="02020603050405020304" pitchFamily="18" charset="0"/>
                <a:cs typeface="Times New Roman" panose="02020603050405020304" pitchFamily="18" charset="0"/>
              </a:rPr>
              <a:t>, market</a:t>
            </a:r>
            <a:r>
              <a:rPr lang="en-GB" altLang="el-GR" sz="1800">
                <a:latin typeface="Times New Roman" panose="02020603050405020304" pitchFamily="18" charset="0"/>
                <a:cs typeface="Times New Roman" panose="02020603050405020304" pitchFamily="18" charset="0"/>
              </a:rPr>
              <a:t> nternalis</a:t>
            </a:r>
            <a:r>
              <a:rPr lang="el-GR" altLang="el-GR" sz="1800">
                <a:latin typeface="Times New Roman" panose="02020603050405020304" pitchFamily="18" charset="0"/>
                <a:cs typeface="Times New Roman" panose="02020603050405020304" pitchFamily="18" charset="0"/>
              </a:rPr>
              <a:t>e e</a:t>
            </a:r>
            <a:r>
              <a:rPr lang="en-GB" altLang="el-GR" sz="1800">
                <a:latin typeface="Times New Roman" panose="02020603050405020304" pitchFamily="18" charset="0"/>
                <a:cs typeface="Times New Roman" panose="02020603050405020304" pitchFamily="18" charset="0"/>
              </a:rPr>
              <a:t>xternalities more efficient</a:t>
            </a:r>
            <a:r>
              <a:rPr lang="el-GR" altLang="el-GR" sz="1800">
                <a:latin typeface="Times New Roman" panose="02020603050405020304" pitchFamily="18" charset="0"/>
                <a:cs typeface="Times New Roman" panose="02020603050405020304" pitchFamily="18" charset="0"/>
              </a:rPr>
              <a:t>ly</a:t>
            </a:r>
            <a:r>
              <a:rPr lang="en-GB" altLang="el-GR" sz="1800">
                <a:latin typeface="Times New Roman" panose="02020603050405020304" pitchFamily="18" charset="0"/>
                <a:cs typeface="Times New Roman" panose="02020603050405020304" pitchFamily="18" charset="0"/>
              </a:rPr>
              <a:t>.</a:t>
            </a:r>
            <a:endParaRPr lang="el-GR" altLang="el-G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3737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4EDE2D-2C55-B44F-9D04-8A5303D1F3ED}"/>
              </a:ext>
            </a:extLst>
          </p:cNvPr>
          <p:cNvSpPr>
            <a:spLocks noGrp="1"/>
          </p:cNvSpPr>
          <p:nvPr>
            <p:ph type="title"/>
          </p:nvPr>
        </p:nvSpPr>
        <p:spPr/>
        <p:txBody>
          <a:bodyPr/>
          <a:lstStyle/>
          <a:p>
            <a:pPr algn="ctr"/>
            <a:r>
              <a:rPr lang="en-GB" b="1"/>
              <a:t>Market Failure and Government Intervantion</a:t>
            </a:r>
            <a:endParaRPr lang="el-GR" b="1"/>
          </a:p>
        </p:txBody>
      </p:sp>
      <p:sp>
        <p:nvSpPr>
          <p:cNvPr id="5" name="Rectangle 3">
            <a:extLst>
              <a:ext uri="{FF2B5EF4-FFF2-40B4-BE49-F238E27FC236}">
                <a16:creationId xmlns:a16="http://schemas.microsoft.com/office/drawing/2014/main" id="{45F5A20A-3A62-E442-83FB-7E26357000B0}"/>
              </a:ext>
            </a:extLst>
          </p:cNvPr>
          <p:cNvSpPr txBox="1">
            <a:spLocks noGrp="1" noChangeArrowheads="1"/>
          </p:cNvSpPr>
          <p:nvPr>
            <p:ph idx="1"/>
          </p:nvPr>
        </p:nvSpPr>
        <p:spPr>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300"/>
              </a:spcBef>
              <a:spcAft>
                <a:spcPts val="300"/>
              </a:spcAft>
              <a:buNone/>
            </a:pPr>
            <a:endParaRPr lang="el-GR" altLang="el-GR" sz="1800">
              <a:latin typeface="Times New Roman" panose="02020603050405020304" pitchFamily="18" charset="0"/>
              <a:cs typeface="Times New Roman" panose="02020603050405020304" pitchFamily="18" charset="0"/>
            </a:endParaRPr>
          </a:p>
          <a:p>
            <a:pPr algn="just">
              <a:spcBef>
                <a:spcPts val="300"/>
              </a:spcBef>
              <a:spcAft>
                <a:spcPts val="300"/>
              </a:spcAft>
              <a:buFont typeface="Wingdings" panose="05000000000000000000" pitchFamily="2" charset="2"/>
              <a:buChar char="q"/>
            </a:pPr>
            <a:r>
              <a:rPr lang="en-GB" altLang="el-GR" sz="1800">
                <a:latin typeface="Times New Roman" panose="02020603050405020304" pitchFamily="18" charset="0"/>
                <a:cs typeface="Times New Roman" panose="02020603050405020304" pitchFamily="18" charset="0"/>
              </a:rPr>
              <a:t>The expansion of some sectors has as a collateral output the contribution towards  building a stock of skilled labour, i.e. human capital.  This skilled labour may be used in the production process of other sectors facilitating the expansion of those sectors too.  In that respect the expansion of a sector creates some quasi externalities, i.e. skilled labour spillovers.  The cost of creating and/or improving labour skills are paid by the initial sector while the other sector economises on such costs simply  by transfering them to its production process.  The problem is how the initial sector  would be compensated for the cost of building up labour skills.  Markets do not provide  any compenstion of such kind reducing the motivation for creating  such skills in the  private sector.  </a:t>
            </a:r>
            <a:endParaRPr lang="el-GR" altLang="el-GR" sz="1800">
              <a:latin typeface="Times New Roman" panose="02020603050405020304" pitchFamily="18" charset="0"/>
              <a:cs typeface="Times New Roman" panose="02020603050405020304" pitchFamily="18" charset="0"/>
            </a:endParaRPr>
          </a:p>
          <a:p>
            <a:pPr algn="just">
              <a:spcBef>
                <a:spcPts val="300"/>
              </a:spcBef>
              <a:spcAft>
                <a:spcPts val="300"/>
              </a:spcAft>
              <a:buFont typeface="Wingdings" panose="05000000000000000000" pitchFamily="2" charset="2"/>
              <a:buChar char="q"/>
            </a:pPr>
            <a:r>
              <a:rPr lang="en-GB" altLang="el-GR" sz="1800">
                <a:latin typeface="Times New Roman" panose="02020603050405020304" pitchFamily="18" charset="0"/>
                <a:cs typeface="Times New Roman" panose="02020603050405020304" pitchFamily="18" charset="0"/>
              </a:rPr>
              <a:t>The market failure to produce at the socially desirable supply level, because markets fail to internalise externalities calls  for the intervention of government.    The state either undertakes through the introduction of a public system the provision of education and vocational training services and/or the subsidisation  of the provision of such services or both.  </a:t>
            </a:r>
            <a:endParaRPr lang="el-GR" altLang="el-GR" sz="1800">
              <a:latin typeface="Times New Roman" panose="02020603050405020304" pitchFamily="18" charset="0"/>
              <a:cs typeface="Times New Roman" panose="02020603050405020304" pitchFamily="18" charset="0"/>
            </a:endParaRPr>
          </a:p>
          <a:p>
            <a:pPr marL="0" indent="0" algn="just">
              <a:spcBef>
                <a:spcPts val="300"/>
              </a:spcBef>
              <a:spcAft>
                <a:spcPts val="300"/>
              </a:spcAft>
              <a:buNone/>
            </a:pPr>
            <a:endParaRPr lang="el-GR" altLang="el-G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685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EF29E1-8EA8-9347-A390-C4EE6C0C25C3}"/>
              </a:ext>
            </a:extLst>
          </p:cNvPr>
          <p:cNvSpPr>
            <a:spLocks noGrp="1"/>
          </p:cNvSpPr>
          <p:nvPr>
            <p:ph type="title"/>
          </p:nvPr>
        </p:nvSpPr>
        <p:spPr/>
        <p:txBody>
          <a:bodyPr/>
          <a:lstStyle/>
          <a:p>
            <a:r>
              <a:rPr lang="en-GB"/>
              <a:t>Market Failure......continued</a:t>
            </a:r>
            <a:endParaRPr lang="el-GR"/>
          </a:p>
        </p:txBody>
      </p:sp>
      <p:sp>
        <p:nvSpPr>
          <p:cNvPr id="3" name="Θέση περιεχομένου 2">
            <a:extLst>
              <a:ext uri="{FF2B5EF4-FFF2-40B4-BE49-F238E27FC236}">
                <a16:creationId xmlns:a16="http://schemas.microsoft.com/office/drawing/2014/main" id="{514A5453-4B85-1747-95A3-C60B90E5336B}"/>
              </a:ext>
            </a:extLst>
          </p:cNvPr>
          <p:cNvSpPr>
            <a:spLocks noGrp="1"/>
          </p:cNvSpPr>
          <p:nvPr>
            <p:ph idx="1"/>
          </p:nvPr>
        </p:nvSpPr>
        <p:spPr/>
        <p:txBody>
          <a:bodyPr>
            <a:normAutofit fontScale="92500" lnSpcReduction="10000"/>
          </a:bodyPr>
          <a:lstStyle/>
          <a:p>
            <a:r>
              <a:rPr lang="en-GB" altLang="el-GR" sz="2800">
                <a:latin typeface="Times New Roman" panose="02020603050405020304" pitchFamily="18" charset="0"/>
                <a:cs typeface="Times New Roman" panose="02020603050405020304" pitchFamily="18" charset="0"/>
              </a:rPr>
              <a:t>Similar externalities are created by the building of infrastructure, e.g. transportation and telecommunication     systems.  Infrastructure reduces private production costs by facilitating distribution, trasportation, storage, etc.  hence it assists  private business to expand without having to pay the cost of building such networks individually.  In addition, collective use of such networks reduces the average cost of building them, so it increases the effficiency of resource allocation, while the availability of such networks  reduces to zero the marginal cost  of using it expanding the consumption of services providing by infrastructure.</a:t>
            </a:r>
          </a:p>
          <a:p>
            <a:r>
              <a:rPr lang="en-GB" altLang="el-GR" sz="2800">
                <a:latin typeface="Times New Roman" panose="02020603050405020304" pitchFamily="18" charset="0"/>
                <a:cs typeface="Times New Roman" panose="02020603050405020304" pitchFamily="18" charset="0"/>
              </a:rPr>
              <a:t>Because such externalities are not internalised by markets and the price system, private provision of infrastructure is below the social optimum, i.e. market failure.  Market failure calls for state intervantio either through public provision of infrastructure or subsidisation, or both.    </a:t>
            </a:r>
            <a:endParaRPr lang="el-GR"/>
          </a:p>
        </p:txBody>
      </p:sp>
    </p:spTree>
    <p:extLst>
      <p:ext uri="{BB962C8B-B14F-4D97-AF65-F5344CB8AC3E}">
        <p14:creationId xmlns:p14="http://schemas.microsoft.com/office/powerpoint/2010/main" val="3741449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3BA44-BEBC-DC4F-A953-0CC5EA7CA294}"/>
              </a:ext>
            </a:extLst>
          </p:cNvPr>
          <p:cNvSpPr>
            <a:spLocks noGrp="1"/>
          </p:cNvSpPr>
          <p:nvPr>
            <p:ph type="title"/>
          </p:nvPr>
        </p:nvSpPr>
        <p:spPr/>
        <p:txBody>
          <a:bodyPr/>
          <a:lstStyle/>
          <a:p>
            <a:pPr algn="ctr"/>
            <a:r>
              <a:rPr lang="en-GB" b="1"/>
              <a:t>Future Markets</a:t>
            </a:r>
            <a:endParaRPr lang="el-GR" b="1"/>
          </a:p>
        </p:txBody>
      </p:sp>
      <p:sp>
        <p:nvSpPr>
          <p:cNvPr id="5" name="Θέση περιεχομένου 4">
            <a:extLst>
              <a:ext uri="{FF2B5EF4-FFF2-40B4-BE49-F238E27FC236}">
                <a16:creationId xmlns:a16="http://schemas.microsoft.com/office/drawing/2014/main" id="{99A18836-34ED-1546-850F-38E03A1121B5}"/>
              </a:ext>
            </a:extLst>
          </p:cNvPr>
          <p:cNvSpPr>
            <a:spLocks noGrp="1"/>
          </p:cNvSpPr>
          <p:nvPr>
            <p:ph idx="1"/>
          </p:nvPr>
        </p:nvSpPr>
        <p:spPr>
          <a:xfrm>
            <a:off x="838200" y="1825625"/>
            <a:ext cx="10515600" cy="4715137"/>
          </a:xfrm>
          <a:prstGeom prst="rect">
            <a:avLst/>
          </a:prstGeom>
        </p:spPr>
        <p:txBody>
          <a:bodyPr wrap="square">
            <a:spAutoFit/>
          </a:bodyPr>
          <a:lstStyle/>
          <a:p>
            <a:r>
              <a:rPr lang="en-GB" sz="1800"/>
              <a:t>A number of market transactions take place not in regular spot markets but in </a:t>
            </a:r>
            <a:r>
              <a:rPr lang="en-GB" sz="1800" b="1"/>
              <a:t>future</a:t>
            </a:r>
            <a:r>
              <a:rPr lang="en-GB" sz="1800"/>
              <a:t> markets.</a:t>
            </a:r>
          </a:p>
          <a:p>
            <a:r>
              <a:rPr lang="en-GB" sz="1800"/>
              <a:t>A future market  refers to a transaction that although takes place now, i.e. quantities and prices are agreed now the actual settlement, i.e. the exchange  of quantities for money  takes place in the future</a:t>
            </a:r>
            <a:r>
              <a:rPr lang="el-GR" sz="1800"/>
              <a:t>,</a:t>
            </a:r>
            <a:r>
              <a:rPr lang="en-GB" sz="1800"/>
              <a:t> e.g. in three, or six months, a year or whatever period is agreed.  Future markets are used in many instances e.g. in commodity transactions, e.g. oil, orange juice, grains, etc. because they minimise uncertainty and the risk associated with it.  </a:t>
            </a:r>
          </a:p>
          <a:p>
            <a:r>
              <a:rPr lang="en-GB" sz="1800"/>
              <a:t>Uncertainty pertains in decions </a:t>
            </a:r>
            <a:r>
              <a:rPr lang="el-GR" sz="1800"/>
              <a:t>taken</a:t>
            </a:r>
            <a:r>
              <a:rPr lang="en-GB" sz="1800"/>
              <a:t> now but the actual transaction takes place in the future when conditions, especially </a:t>
            </a:r>
            <a:r>
              <a:rPr lang="el-GR" sz="1800"/>
              <a:t>those determining </a:t>
            </a:r>
            <a:r>
              <a:rPr lang="en-GB" sz="1800"/>
              <a:t>prices</a:t>
            </a:r>
            <a:r>
              <a:rPr lang="el-GR" sz="1800"/>
              <a:t>, and prices themselves</a:t>
            </a:r>
            <a:r>
              <a:rPr lang="en-GB" sz="1800"/>
              <a:t> are uncertain.  For instance, the question of how much is the cost of a production input, e.g. energy  that should be used in a certain</a:t>
            </a:r>
            <a:r>
              <a:rPr lang="el-GR" sz="1800"/>
              <a:t> future time cannot be answered accurately now, but it can only be estmated.  Estimations depend on how sophisticated models and methods are, and in any case they might narrow but not eliminate uncertainty.  There is some risk which needs to be hedged somehow.  Hedging involves cost that raise the market transaction cost.</a:t>
            </a:r>
            <a:r>
              <a:rPr lang="en-GB" sz="1800"/>
              <a:t> </a:t>
            </a:r>
            <a:r>
              <a:rPr lang="el-GR" sz="1800"/>
              <a:t>Entering a future narket is some sort of hedging, where price for the future trasnsaction is settled now</a:t>
            </a:r>
            <a:r>
              <a:rPr lang="en-GB" sz="1800"/>
              <a:t>, and decision</a:t>
            </a:r>
            <a:r>
              <a:rPr lang="el-GR" sz="1800"/>
              <a:t>s based on this price are</a:t>
            </a:r>
            <a:r>
              <a:rPr lang="en-GB" sz="1800"/>
              <a:t> taken</a:t>
            </a:r>
            <a:r>
              <a:rPr lang="el-GR" sz="1800"/>
              <a:t> at present</a:t>
            </a:r>
            <a:r>
              <a:rPr lang="en-GB" sz="1800"/>
              <a:t> under complete infor</a:t>
            </a:r>
            <a:r>
              <a:rPr lang="el-GR" sz="1800"/>
              <a:t>m</a:t>
            </a:r>
            <a:r>
              <a:rPr lang="en-GB" sz="1800"/>
              <a:t>ation.         </a:t>
            </a:r>
          </a:p>
          <a:p>
            <a:r>
              <a:rPr lang="en-GB" sz="1800"/>
              <a:t>Future markets internalise externalities caused by initial changes in economic conditions because they settle markets according to demand and supply as they are anticipated to become in some future time after a chain of reactions to initial changes is expected to fully deployed. </a:t>
            </a:r>
            <a:r>
              <a:rPr lang="en-GB" sz="1400">
                <a:latin typeface="Times New Roman" panose="02020603050405020304" pitchFamily="18" charset="0"/>
                <a:cs typeface="Times New Roman" panose="02020603050405020304" pitchFamily="18" charset="0"/>
              </a:rPr>
              <a:t>  </a:t>
            </a:r>
            <a:endParaRPr lang="el-GR" sz="1800" dirty="0"/>
          </a:p>
        </p:txBody>
      </p:sp>
    </p:spTree>
    <p:extLst>
      <p:ext uri="{BB962C8B-B14F-4D97-AF65-F5344CB8AC3E}">
        <p14:creationId xmlns:p14="http://schemas.microsoft.com/office/powerpoint/2010/main" val="3972264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67C3A9-4A24-DF42-98A6-3076EB4B675C}"/>
              </a:ext>
            </a:extLst>
          </p:cNvPr>
          <p:cNvSpPr>
            <a:spLocks noGrp="1"/>
          </p:cNvSpPr>
          <p:nvPr>
            <p:ph type="title"/>
          </p:nvPr>
        </p:nvSpPr>
        <p:spPr/>
        <p:txBody>
          <a:bodyPr/>
          <a:lstStyle/>
          <a:p>
            <a:pPr algn="ctr"/>
            <a:r>
              <a:rPr lang="en-GB" b="1"/>
              <a:t>Internalisation of Externalities </a:t>
            </a:r>
            <a:endParaRPr lang="el-GR" b="1"/>
          </a:p>
        </p:txBody>
      </p:sp>
      <p:sp>
        <p:nvSpPr>
          <p:cNvPr id="3" name="Θέση περιεχομένου 2">
            <a:extLst>
              <a:ext uri="{FF2B5EF4-FFF2-40B4-BE49-F238E27FC236}">
                <a16:creationId xmlns:a16="http://schemas.microsoft.com/office/drawing/2014/main" id="{BCF4D9BB-A64E-8947-B753-A92B502CF841}"/>
              </a:ext>
            </a:extLst>
          </p:cNvPr>
          <p:cNvSpPr>
            <a:spLocks noGrp="1"/>
          </p:cNvSpPr>
          <p:nvPr>
            <p:ph idx="1"/>
          </p:nvPr>
        </p:nvSpPr>
        <p:spPr/>
        <p:txBody>
          <a:bodyPr>
            <a:normAutofit lnSpcReduction="10000"/>
          </a:bodyPr>
          <a:lstStyle/>
          <a:p>
            <a:r>
              <a:rPr lang="en-GB"/>
              <a:t>In that respect externalities created by production changes in one or more sectors can only be internalised if a series of efficient future markets exist.</a:t>
            </a:r>
          </a:p>
          <a:p>
            <a:r>
              <a:rPr lang="en-GB"/>
              <a:t>However, developing countries lack a system of efficient future markets.  Therefore, externalities of the above said kind cannot be internalised, their potential outcone cannot be realised, thus the efficiency of the quasi intersectoral linkages is undermined.  </a:t>
            </a:r>
            <a:endParaRPr lang="el-GR"/>
          </a:p>
          <a:p>
            <a:r>
              <a:rPr lang="el-GR"/>
              <a:t>Any improvement in the system governance and the institutional framework that in turn improves the efficiency of state’s intervantion and market regulation.  At the end development prospects improve too. </a:t>
            </a:r>
          </a:p>
        </p:txBody>
      </p:sp>
    </p:spTree>
    <p:extLst>
      <p:ext uri="{BB962C8B-B14F-4D97-AF65-F5344CB8AC3E}">
        <p14:creationId xmlns:p14="http://schemas.microsoft.com/office/powerpoint/2010/main" val="3553247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3A1868-B0B8-F346-8DA4-34F0FC91C3C8}"/>
              </a:ext>
            </a:extLst>
          </p:cNvPr>
          <p:cNvSpPr>
            <a:spLocks noGrp="1"/>
          </p:cNvSpPr>
          <p:nvPr>
            <p:ph type="title"/>
          </p:nvPr>
        </p:nvSpPr>
        <p:spPr/>
        <p:txBody>
          <a:bodyPr/>
          <a:lstStyle/>
          <a:p>
            <a:pPr algn="ctr"/>
            <a:r>
              <a:rPr lang="en-GB" b="1"/>
              <a:t>Balanced Growth</a:t>
            </a:r>
            <a:endParaRPr lang="el-GR" b="1"/>
          </a:p>
        </p:txBody>
      </p:sp>
      <p:sp>
        <p:nvSpPr>
          <p:cNvPr id="3" name="Θέση περιεχομένου 2">
            <a:extLst>
              <a:ext uri="{FF2B5EF4-FFF2-40B4-BE49-F238E27FC236}">
                <a16:creationId xmlns:a16="http://schemas.microsoft.com/office/drawing/2014/main" id="{7F53057C-7B36-AF48-9B96-BDEAC30DE002}"/>
              </a:ext>
            </a:extLst>
          </p:cNvPr>
          <p:cNvSpPr>
            <a:spLocks noGrp="1"/>
          </p:cNvSpPr>
          <p:nvPr>
            <p:ph idx="1"/>
          </p:nvPr>
        </p:nvSpPr>
        <p:spPr/>
        <p:txBody>
          <a:bodyPr/>
          <a:lstStyle/>
          <a:p>
            <a:r>
              <a:rPr lang="en-GB"/>
              <a:t>A large scale investment activity  in a lot of industrial sectors, i.e. big push strategy would trigger demand increases in a number of sectors through backward intersectoral linkages and/or facilitate output expansion in a number of other sectors through forward intersectoral linkages.  This is a way the first investment wa</a:t>
            </a:r>
            <a:r>
              <a:rPr lang="el-GR"/>
              <a:t>ve to</a:t>
            </a:r>
            <a:r>
              <a:rPr lang="en-GB"/>
              <a:t> produce a second investment wave, and through consequtive market expansions a sustainable economic growth path would be established.</a:t>
            </a:r>
          </a:p>
          <a:p>
            <a:r>
              <a:rPr lang="en-GB"/>
              <a:t>This is called </a:t>
            </a:r>
            <a:r>
              <a:rPr lang="en-GB" b="1"/>
              <a:t>balanced growth</a:t>
            </a:r>
            <a:r>
              <a:rPr lang="en-GB"/>
              <a:t> strategy advocated by Lewis, Nurkse, and Rodan.    </a:t>
            </a:r>
            <a:endParaRPr lang="el-GR"/>
          </a:p>
        </p:txBody>
      </p:sp>
    </p:spTree>
    <p:extLst>
      <p:ext uri="{BB962C8B-B14F-4D97-AF65-F5344CB8AC3E}">
        <p14:creationId xmlns:p14="http://schemas.microsoft.com/office/powerpoint/2010/main" val="3424642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063750" y="692150"/>
            <a:ext cx="8229600" cy="850900"/>
          </a:xfrm>
        </p:spPr>
        <p:txBody>
          <a:bodyPr/>
          <a:lstStyle/>
          <a:p>
            <a:pPr algn="ctr"/>
            <a:r>
              <a:rPr lang="en-US" b="1"/>
              <a:t>Definition</a:t>
            </a:r>
            <a:r>
              <a:rPr lang="en-GB" b="1"/>
              <a:t> of Balanced Growth</a:t>
            </a:r>
            <a:endParaRPr lang="en-IN" b="1"/>
          </a:p>
        </p:txBody>
      </p:sp>
      <p:sp>
        <p:nvSpPr>
          <p:cNvPr id="8195" name="Rectangle 3"/>
          <p:cNvSpPr>
            <a:spLocks noGrp="1" noChangeArrowheads="1"/>
          </p:cNvSpPr>
          <p:nvPr>
            <p:ph type="body" idx="1"/>
          </p:nvPr>
        </p:nvSpPr>
        <p:spPr/>
        <p:txBody>
          <a:bodyPr/>
          <a:lstStyle/>
          <a:p>
            <a:r>
              <a:rPr lang="en-US"/>
              <a:t>According to </a:t>
            </a:r>
            <a:r>
              <a:rPr lang="en-GB"/>
              <a:t>Arthur </a:t>
            </a:r>
            <a:r>
              <a:rPr lang="en-US"/>
              <a:t>Lewis</a:t>
            </a:r>
          </a:p>
          <a:p>
            <a:pPr>
              <a:buFont typeface="Wingdings" pitchFamily="2" charset="2"/>
              <a:buNone/>
            </a:pPr>
            <a:r>
              <a:rPr lang="en-US"/>
              <a:t> </a:t>
            </a:r>
            <a:r>
              <a:rPr lang="en-US" i="1">
                <a:latin typeface="Times New Roman" pitchFamily="18" charset="0"/>
                <a:cs typeface="Times New Roman" pitchFamily="18" charset="0"/>
              </a:rPr>
              <a:t>“Balance</a:t>
            </a:r>
            <a:r>
              <a:rPr lang="el-GR" i="1">
                <a:latin typeface="Times New Roman" pitchFamily="18" charset="0"/>
                <a:cs typeface="Times New Roman" pitchFamily="18" charset="0"/>
              </a:rPr>
              <a:t>d</a:t>
            </a:r>
            <a:r>
              <a:rPr lang="en-US" i="1">
                <a:latin typeface="Times New Roman" pitchFamily="18" charset="0"/>
                <a:cs typeface="Times New Roman" pitchFamily="18" charset="0"/>
              </a:rPr>
              <a:t> growth means that all sectors of economy should grow simultaneously so as to keep a proper balance between industry and agriculture and between production for home consumption and production for exports. The truth is that all sectors should be expanded simultaneously.”</a:t>
            </a:r>
            <a:endParaRPr lang="en-IN" i="1">
              <a:latin typeface="Times New Roman" pitchFamily="18" charset="0"/>
              <a:cs typeface="Times New Roman" pitchFamily="18" charset="0"/>
            </a:endParaRPr>
          </a:p>
        </p:txBody>
      </p:sp>
    </p:spTree>
    <p:extLst>
      <p:ext uri="{BB962C8B-B14F-4D97-AF65-F5344CB8AC3E}">
        <p14:creationId xmlns:p14="http://schemas.microsoft.com/office/powerpoint/2010/main" val="422256584"/>
      </p:ext>
    </p:extLst>
  </p:cSld>
  <p:clrMapOvr>
    <a:masterClrMapping/>
  </p:clrMapOvr>
  <p:transition spd="slow" advClick="0" advTm="235031">
    <p:pull dir="l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sz="half" idx="1"/>
          </p:nvPr>
        </p:nvSpPr>
        <p:spPr>
          <a:xfrm>
            <a:off x="1992313" y="1773238"/>
            <a:ext cx="4038600" cy="4411662"/>
          </a:xfrm>
        </p:spPr>
        <p:txBody>
          <a:bodyPr/>
          <a:lstStyle/>
          <a:p>
            <a:pPr marL="609600" indent="-609600">
              <a:buFontTx/>
              <a:buAutoNum type="arabicPeriod"/>
            </a:pPr>
            <a:r>
              <a:rPr lang="en-US" sz="2600"/>
              <a:t>Supply Side</a:t>
            </a:r>
          </a:p>
          <a:p>
            <a:pPr marL="609600" indent="-609600">
              <a:buFontTx/>
              <a:buAutoNum type="arabicPeriod"/>
            </a:pPr>
            <a:endParaRPr lang="en-US" sz="2600"/>
          </a:p>
          <a:p>
            <a:pPr marL="609600" indent="-609600">
              <a:buFontTx/>
              <a:buAutoNum type="arabicPeriod"/>
            </a:pPr>
            <a:endParaRPr lang="en-US" sz="2600"/>
          </a:p>
          <a:p>
            <a:pPr marL="609600" indent="-609600">
              <a:buFontTx/>
              <a:buAutoNum type="arabicPeriod"/>
            </a:pPr>
            <a:endParaRPr lang="en-US" sz="2600"/>
          </a:p>
          <a:p>
            <a:pPr marL="609600" indent="-609600">
              <a:buFontTx/>
              <a:buAutoNum type="arabicPeriod"/>
            </a:pPr>
            <a:endParaRPr lang="en-US" sz="2600"/>
          </a:p>
          <a:p>
            <a:pPr marL="609600" indent="-609600">
              <a:buFontTx/>
              <a:buAutoNum type="arabicPeriod"/>
            </a:pPr>
            <a:r>
              <a:rPr lang="en-US" sz="2600"/>
              <a:t>Demand Side</a:t>
            </a:r>
          </a:p>
          <a:p>
            <a:pPr marL="609600" indent="-609600">
              <a:buFontTx/>
              <a:buNone/>
            </a:pPr>
            <a:endParaRPr lang="en-US" sz="2600" u="sng"/>
          </a:p>
          <a:p>
            <a:pPr marL="609600" indent="-609600" algn="ctr">
              <a:buFont typeface="Wingdings" pitchFamily="2" charset="2"/>
              <a:buNone/>
            </a:pPr>
            <a:endParaRPr lang="en-IN" sz="2600"/>
          </a:p>
        </p:txBody>
      </p:sp>
      <p:graphicFrame>
        <p:nvGraphicFramePr>
          <p:cNvPr id="9283" name="Group 67"/>
          <p:cNvGraphicFramePr>
            <a:graphicFrameLocks noGrp="1"/>
          </p:cNvGraphicFramePr>
          <p:nvPr>
            <p:ph sz="half" idx="2"/>
          </p:nvPr>
        </p:nvGraphicFramePr>
        <p:xfrm>
          <a:off x="2711450" y="2660651"/>
          <a:ext cx="6985000" cy="1122363"/>
        </p:xfrm>
        <a:graphic>
          <a:graphicData uri="http://schemas.openxmlformats.org/drawingml/2006/table">
            <a:tbl>
              <a:tblPr/>
              <a:tblGrid>
                <a:gridCol w="6985000">
                  <a:extLst>
                    <a:ext uri="{9D8B030D-6E8A-4147-A177-3AD203B41FA5}">
                      <a16:colId xmlns:a16="http://schemas.microsoft.com/office/drawing/2014/main" val="20000"/>
                    </a:ext>
                  </a:extLst>
                </a:gridCol>
              </a:tblGrid>
              <a:tr h="112236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a:ln>
                            <a:noFill/>
                          </a:ln>
                          <a:solidFill>
                            <a:schemeClr val="tx1"/>
                          </a:solidFill>
                          <a:effectLst/>
                          <a:latin typeface="Arial" pitchFamily="34" charset="0"/>
                          <a:cs typeface="Arial" pitchFamily="34" charset="0"/>
                        </a:rPr>
                        <a:t>Low Income </a:t>
                      </a:r>
                      <a:r>
                        <a:rPr kumimoji="0" lang="en-US" sz="2000" b="0" i="0" u="none" strike="noStrike" cap="none" normalizeH="0" baseline="0">
                          <a:ln>
                            <a:noFill/>
                          </a:ln>
                          <a:solidFill>
                            <a:schemeClr val="tx1"/>
                          </a:solidFill>
                          <a:effectLst/>
                          <a:latin typeface="Arial" pitchFamily="34" charset="0"/>
                          <a:cs typeface="Arial" pitchFamily="34" charset="0"/>
                          <a:sym typeface="Wingdings" pitchFamily="2" charset="2"/>
                        </a:rPr>
                        <a:t>Low Saving Low investment Low productivity Low Income</a:t>
                      </a:r>
                      <a:r>
                        <a:rPr kumimoji="0" lang="en-US" sz="2600" b="0" i="0" u="none" strike="noStrike" cap="none" normalizeH="0" baseline="0">
                          <a:ln>
                            <a:noFill/>
                          </a:ln>
                          <a:solidFill>
                            <a:schemeClr val="tx1"/>
                          </a:solidFill>
                          <a:effectLst/>
                          <a:latin typeface="Arial" pitchFamily="34" charset="0"/>
                          <a:cs typeface="Arial" pitchFamily="34" charset="0"/>
                          <a:sym typeface="Wingdings" pitchFamily="2" charset="2"/>
                        </a:rPr>
                        <a:t>--------</a:t>
                      </a:r>
                      <a:endParaRPr kumimoji="0" lang="en-IN" sz="2600" b="0" i="0" u="none" strike="noStrike" cap="none" normalizeH="0" baseline="0">
                        <a:ln>
                          <a:noFill/>
                        </a:ln>
                        <a:solidFill>
                          <a:schemeClr val="tx1"/>
                        </a:solidFill>
                        <a:effectLst/>
                        <a:latin typeface="Arial" pitchFamily="34" charset="0"/>
                        <a:cs typeface="Arial" pitchFamily="34" charset="0"/>
                        <a:sym typeface="Wingdings" pitchFamily="2" charset="2"/>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CCCC00"/>
                        </a:gs>
                        <a:gs pos="100000">
                          <a:srgbClr val="CABAE8"/>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9281" name="Group 65"/>
          <p:cNvGraphicFramePr>
            <a:graphicFrameLocks noGrp="1"/>
          </p:cNvGraphicFramePr>
          <p:nvPr/>
        </p:nvGraphicFramePr>
        <p:xfrm>
          <a:off x="2711450" y="5084764"/>
          <a:ext cx="7056438" cy="1152525"/>
        </p:xfrm>
        <a:graphic>
          <a:graphicData uri="http://schemas.openxmlformats.org/drawingml/2006/table">
            <a:tbl>
              <a:tblPr/>
              <a:tblGrid>
                <a:gridCol w="7056438">
                  <a:extLst>
                    <a:ext uri="{9D8B030D-6E8A-4147-A177-3AD203B41FA5}">
                      <a16:colId xmlns:a16="http://schemas.microsoft.com/office/drawing/2014/main" val="20000"/>
                    </a:ext>
                  </a:extLst>
                </a:gridCol>
              </a:tblGrid>
              <a:tr h="11525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a:ln>
                            <a:noFill/>
                          </a:ln>
                          <a:solidFill>
                            <a:schemeClr val="tx1"/>
                          </a:solidFill>
                          <a:effectLst/>
                          <a:latin typeface="Arial" pitchFamily="34" charset="0"/>
                          <a:cs typeface="Arial" pitchFamily="34" charset="0"/>
                        </a:rPr>
                        <a:t>Low Income </a:t>
                      </a:r>
                      <a:r>
                        <a:rPr kumimoji="0" lang="en-US" sz="2000" b="0" i="0" u="none" strike="noStrike" cap="none" normalizeH="0" baseline="0">
                          <a:ln>
                            <a:noFill/>
                          </a:ln>
                          <a:solidFill>
                            <a:schemeClr val="tx1"/>
                          </a:solidFill>
                          <a:effectLst/>
                          <a:latin typeface="Arial" pitchFamily="34" charset="0"/>
                          <a:cs typeface="Arial" pitchFamily="34" charset="0"/>
                          <a:sym typeface="Wingdings" pitchFamily="2" charset="2"/>
                        </a:rPr>
                        <a:t>Low Purchasing capacity Low investment Low productivity</a:t>
                      </a:r>
                      <a:r>
                        <a:rPr kumimoji="0" lang="en-US" sz="2600" b="0" i="0" u="none" strike="noStrike" cap="none" normalizeH="0" baseline="0">
                          <a:ln>
                            <a:noFill/>
                          </a:ln>
                          <a:solidFill>
                            <a:schemeClr val="tx1"/>
                          </a:solidFill>
                          <a:effectLst/>
                          <a:latin typeface="Arial" pitchFamily="34" charset="0"/>
                          <a:cs typeface="Arial" pitchFamily="34" charset="0"/>
                          <a:sym typeface="Wingdings" pitchFamily="2" charset="2"/>
                        </a:rPr>
                        <a:t>-------</a:t>
                      </a:r>
                      <a:endParaRPr kumimoji="0" lang="en-IN" sz="2600" b="0" i="0" u="none" strike="noStrike" cap="none" normalizeH="0" baseline="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CCCC00"/>
                        </a:gs>
                        <a:gs pos="100000">
                          <a:srgbClr val="CABAE8"/>
                        </a:gs>
                      </a:gsLst>
                      <a:path path="shape">
                        <a:fillToRect l="50000" t="50000" r="50000" b="50000"/>
                      </a:path>
                    </a:gradFill>
                  </a:tcPr>
                </a:tc>
                <a:extLst>
                  <a:ext uri="{0D108BD9-81ED-4DB2-BD59-A6C34878D82A}">
                    <a16:rowId xmlns:a16="http://schemas.microsoft.com/office/drawing/2014/main" val="10000"/>
                  </a:ext>
                </a:extLst>
              </a:tr>
            </a:tbl>
          </a:graphicData>
        </a:graphic>
      </p:graphicFrame>
      <p:sp>
        <p:nvSpPr>
          <p:cNvPr id="9311" name="Rectangle 95"/>
          <p:cNvSpPr>
            <a:spLocks noGrp="1" noChangeArrowheads="1"/>
          </p:cNvSpPr>
          <p:nvPr>
            <p:ph type="title"/>
          </p:nvPr>
        </p:nvSpPr>
        <p:spPr>
          <a:xfrm>
            <a:off x="1981200" y="620714"/>
            <a:ext cx="7543800" cy="796925"/>
          </a:xfrm>
        </p:spPr>
        <p:txBody>
          <a:bodyPr>
            <a:normAutofit fontScale="90000"/>
          </a:bodyPr>
          <a:lstStyle/>
          <a:p>
            <a:pPr algn="ctr"/>
            <a:r>
              <a:rPr lang="en-GB" sz="3200" b="1">
                <a:solidFill>
                  <a:schemeClr val="tx1"/>
                </a:solidFill>
              </a:rPr>
              <a:t>Lewis explains the b</a:t>
            </a:r>
            <a:r>
              <a:rPr lang="en-US" sz="3200" b="1">
                <a:solidFill>
                  <a:schemeClr val="tx1"/>
                </a:solidFill>
              </a:rPr>
              <a:t>asis of </a:t>
            </a:r>
            <a:r>
              <a:rPr lang="en-GB" sz="3200" b="1">
                <a:solidFill>
                  <a:schemeClr val="tx1"/>
                </a:solidFill>
              </a:rPr>
              <a:t>underdevelopment trap</a:t>
            </a:r>
            <a:endParaRPr lang="en-IN" sz="3200" b="1">
              <a:solidFill>
                <a:schemeClr val="tx1"/>
              </a:solidFill>
            </a:endParaRPr>
          </a:p>
        </p:txBody>
      </p:sp>
    </p:spTree>
    <p:extLst>
      <p:ext uri="{BB962C8B-B14F-4D97-AF65-F5344CB8AC3E}">
        <p14:creationId xmlns:p14="http://schemas.microsoft.com/office/powerpoint/2010/main" val="2513006929"/>
      </p:ext>
    </p:extLst>
  </p:cSld>
  <p:clrMapOvr>
    <a:masterClrMapping/>
  </p:clrMapOvr>
  <p:transition spd="slow" advClick="0" advTm="187638">
    <p:pull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BA2732-7036-4C41-9E24-7D2F4C0F0F88}"/>
              </a:ext>
            </a:extLst>
          </p:cNvPr>
          <p:cNvSpPr>
            <a:spLocks noGrp="1"/>
          </p:cNvSpPr>
          <p:nvPr>
            <p:ph type="title"/>
          </p:nvPr>
        </p:nvSpPr>
        <p:spPr/>
        <p:txBody>
          <a:bodyPr/>
          <a:lstStyle/>
          <a:p>
            <a:pPr algn="ctr"/>
            <a:r>
              <a:rPr lang="en-GB" b="1"/>
              <a:t>Size of the Market</a:t>
            </a:r>
            <a:endParaRPr lang="el-GR" b="1"/>
          </a:p>
        </p:txBody>
      </p:sp>
      <p:sp>
        <p:nvSpPr>
          <p:cNvPr id="4" name="Θέση περιεχομένου 3">
            <a:extLst>
              <a:ext uri="{FF2B5EF4-FFF2-40B4-BE49-F238E27FC236}">
                <a16:creationId xmlns:a16="http://schemas.microsoft.com/office/drawing/2014/main" id="{852879BE-405F-F04F-811E-74CA194441AA}"/>
              </a:ext>
            </a:extLst>
          </p:cNvPr>
          <p:cNvSpPr>
            <a:spLocks noGrp="1"/>
          </p:cNvSpPr>
          <p:nvPr>
            <p:ph idx="1"/>
          </p:nvPr>
        </p:nvSpPr>
        <p:spPr/>
        <p:txBody>
          <a:bodyPr>
            <a:normAutofit fontScale="92500" lnSpcReduction="20000"/>
          </a:bodyPr>
          <a:lstStyle/>
          <a:p>
            <a:r>
              <a:rPr lang="en-GB" b="0" i="0">
                <a:solidFill>
                  <a:srgbClr val="222222"/>
                </a:solidFill>
                <a:effectLst/>
                <a:latin typeface="-apple-system"/>
              </a:rPr>
              <a:t>Ragnar </a:t>
            </a:r>
            <a:r>
              <a:rPr lang="af-ZA" b="0" i="0">
                <a:solidFill>
                  <a:srgbClr val="222222"/>
                </a:solidFill>
                <a:effectLst/>
                <a:latin typeface="-apple-system"/>
              </a:rPr>
              <a:t>Nurkse </a:t>
            </a:r>
            <a:r>
              <a:rPr lang="en-GB" b="0" i="0">
                <a:solidFill>
                  <a:srgbClr val="222222"/>
                </a:solidFill>
                <a:effectLst/>
                <a:latin typeface="-apple-system"/>
              </a:rPr>
              <a:t>believes that small market si</a:t>
            </a:r>
            <a:r>
              <a:rPr lang="af-ZA" b="0" i="0">
                <a:solidFill>
                  <a:srgbClr val="222222"/>
                </a:solidFill>
                <a:effectLst/>
                <a:latin typeface="-apple-system"/>
              </a:rPr>
              <a:t>ze </a:t>
            </a:r>
            <a:r>
              <a:rPr lang="en-GB" b="0" i="0">
                <a:solidFill>
                  <a:srgbClr val="222222"/>
                </a:solidFill>
                <a:effectLst/>
                <a:latin typeface="-apple-system"/>
              </a:rPr>
              <a:t>in und</a:t>
            </a:r>
            <a:r>
              <a:rPr lang="af-ZA" b="0" i="0">
                <a:solidFill>
                  <a:srgbClr val="222222"/>
                </a:solidFill>
                <a:effectLst/>
                <a:latin typeface="-apple-system"/>
              </a:rPr>
              <a:t>erdeveloped countries</a:t>
            </a:r>
            <a:r>
              <a:rPr lang="en-GB" b="0" i="0">
                <a:solidFill>
                  <a:srgbClr val="222222"/>
                </a:solidFill>
                <a:effectLst/>
                <a:latin typeface="-apple-system"/>
              </a:rPr>
              <a:t> traps them at a low equilibrium level. </a:t>
            </a:r>
            <a:r>
              <a:rPr lang="af-ZA" b="0" i="0">
                <a:solidFill>
                  <a:srgbClr val="222222"/>
                </a:solidFill>
                <a:effectLst/>
                <a:latin typeface="-apple-system"/>
              </a:rPr>
              <a:t>Nurkse referenced the work of </a:t>
            </a:r>
            <a:r>
              <a:rPr lang="en-GB" b="0" i="0">
                <a:solidFill>
                  <a:srgbClr val="222222"/>
                </a:solidFill>
                <a:effectLst/>
                <a:latin typeface="-apple-system"/>
              </a:rPr>
              <a:t>Allyn Young t</a:t>
            </a:r>
            <a:r>
              <a:rPr lang="af-ZA" b="0" i="0">
                <a:solidFill>
                  <a:srgbClr val="222222"/>
                </a:solidFill>
                <a:effectLst/>
                <a:latin typeface="-apple-system"/>
              </a:rPr>
              <a:t>o assert that inducement to invest is limited by the size of the market. The original idea behind this was put forward by </a:t>
            </a:r>
            <a:r>
              <a:rPr lang="en-GB" b="0" i="0">
                <a:solidFill>
                  <a:srgbClr val="222222"/>
                </a:solidFill>
                <a:effectLst/>
                <a:latin typeface="-apple-system"/>
              </a:rPr>
              <a:t>A.Smith</a:t>
            </a:r>
            <a:r>
              <a:rPr lang="af-ZA" b="0" i="0">
                <a:solidFill>
                  <a:srgbClr val="222222"/>
                </a:solidFill>
                <a:effectLst/>
                <a:latin typeface="-apple-system"/>
              </a:rPr>
              <a:t>, who stated that </a:t>
            </a:r>
            <a:r>
              <a:rPr lang="en-GB" b="0" i="0">
                <a:solidFill>
                  <a:srgbClr val="222222"/>
                </a:solidFill>
                <a:effectLst/>
                <a:latin typeface="-apple-system"/>
              </a:rPr>
              <a:t>division of labour </a:t>
            </a:r>
            <a:r>
              <a:rPr lang="af-ZA" b="0" i="0">
                <a:solidFill>
                  <a:srgbClr val="222222"/>
                </a:solidFill>
                <a:effectLst/>
                <a:latin typeface="-apple-system"/>
              </a:rPr>
              <a:t>(as against inducement to invest) is limited by the extent of the market.</a:t>
            </a:r>
            <a:r>
              <a:rPr lang="en-GB">
                <a:solidFill>
                  <a:srgbClr val="222222"/>
                </a:solidFill>
                <a:latin typeface="-apple-system"/>
              </a:rPr>
              <a:t> </a:t>
            </a:r>
            <a:r>
              <a:rPr lang="af-ZA" b="0" i="0">
                <a:solidFill>
                  <a:srgbClr val="222222"/>
                </a:solidFill>
                <a:effectLst/>
                <a:latin typeface="-apple-system"/>
              </a:rPr>
              <a:t>The size of the market determines the incentive to invest irrespective</a:t>
            </a:r>
            <a:r>
              <a:rPr lang="el-GR" b="0" i="0">
                <a:solidFill>
                  <a:srgbClr val="222222"/>
                </a:solidFill>
                <a:effectLst/>
                <a:latin typeface="-apple-system"/>
              </a:rPr>
              <a:t>ly</a:t>
            </a:r>
            <a:r>
              <a:rPr lang="af-ZA" b="0" i="0">
                <a:solidFill>
                  <a:srgbClr val="222222"/>
                </a:solidFill>
                <a:effectLst/>
                <a:latin typeface="-apple-system"/>
              </a:rPr>
              <a:t> of the nature of the economy.</a:t>
            </a:r>
            <a:r>
              <a:rPr lang="en-GB" b="0" i="0" baseline="30000">
                <a:solidFill>
                  <a:srgbClr val="6B4BA1"/>
                </a:solidFill>
                <a:effectLst/>
                <a:latin typeface="inherit"/>
              </a:rPr>
              <a:t>  </a:t>
            </a:r>
            <a:r>
              <a:rPr lang="af-ZA" b="0" i="0">
                <a:solidFill>
                  <a:srgbClr val="222222"/>
                </a:solidFill>
                <a:effectLst/>
                <a:latin typeface="-apple-system"/>
              </a:rPr>
              <a:t>This is because entrepreneurs invariably take their production decisions by taking into consideration the demand for the concerned product. For example, if an automobile manufacturer is trying to decide which countries to set up plants in, he will naturally only invest in those countries where the demand is high. He would prefer to invest in a developed country, where though the population is lesser than in </a:t>
            </a:r>
            <a:r>
              <a:rPr lang="en-GB" b="0" i="0">
                <a:solidFill>
                  <a:srgbClr val="222222"/>
                </a:solidFill>
                <a:effectLst/>
                <a:latin typeface="-apple-system"/>
              </a:rPr>
              <a:t>underdeveloped countries</a:t>
            </a:r>
            <a:r>
              <a:rPr lang="af-ZA" b="0" i="0">
                <a:solidFill>
                  <a:srgbClr val="222222"/>
                </a:solidFill>
                <a:effectLst/>
                <a:latin typeface="-apple-system"/>
              </a:rPr>
              <a:t>, the people are prosperous and there is a definite demand.</a:t>
            </a:r>
            <a:r>
              <a:rPr lang="en-GB" b="0" i="0">
                <a:solidFill>
                  <a:srgbClr val="222222"/>
                </a:solidFill>
                <a:effectLst/>
                <a:latin typeface="-apple-system"/>
              </a:rPr>
              <a:t> </a:t>
            </a:r>
            <a:endParaRPr lang="el-GR"/>
          </a:p>
        </p:txBody>
      </p:sp>
    </p:spTree>
    <p:extLst>
      <p:ext uri="{BB962C8B-B14F-4D97-AF65-F5344CB8AC3E}">
        <p14:creationId xmlns:p14="http://schemas.microsoft.com/office/powerpoint/2010/main" val="4043519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4">
            <a:extLst>
              <a:ext uri="{FF2B5EF4-FFF2-40B4-BE49-F238E27FC236}">
                <a16:creationId xmlns:a16="http://schemas.microsoft.com/office/drawing/2014/main" id="{59A914AD-DCCE-A349-A189-A0879F7DC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2129" y="940892"/>
            <a:ext cx="8148483" cy="5418667"/>
          </a:xfrm>
          <a:prstGeom prst="rect">
            <a:avLst/>
          </a:prstGeom>
        </p:spPr>
      </p:pic>
      <p:sp>
        <p:nvSpPr>
          <p:cNvPr id="7" name="TextBox 6">
            <a:extLst>
              <a:ext uri="{FF2B5EF4-FFF2-40B4-BE49-F238E27FC236}">
                <a16:creationId xmlns:a16="http://schemas.microsoft.com/office/drawing/2014/main" id="{A25B3E81-6E3F-8B4C-9A7F-2728BD2A9A61}"/>
              </a:ext>
            </a:extLst>
          </p:cNvPr>
          <p:cNvSpPr txBox="1"/>
          <p:nvPr/>
        </p:nvSpPr>
        <p:spPr>
          <a:xfrm>
            <a:off x="-184355" y="3567946"/>
            <a:ext cx="9330659" cy="523220"/>
          </a:xfrm>
          <a:prstGeom prst="rect">
            <a:avLst/>
          </a:prstGeom>
          <a:noFill/>
        </p:spPr>
        <p:txBody>
          <a:bodyPr wrap="square">
            <a:spAutoFit/>
          </a:bodyPr>
          <a:lstStyle/>
          <a:p>
            <a:r>
              <a:rPr lang="af-ZA" baseline="30000">
                <a:solidFill>
                  <a:srgbClr val="6B4BA1"/>
                </a:solidFill>
                <a:latin typeface="inherit"/>
              </a:rPr>
              <a:t>]</a:t>
            </a:r>
            <a:r>
              <a:rPr lang="en-GB" baseline="30000">
                <a:solidFill>
                  <a:srgbClr val="6B4BA1"/>
                </a:solidFill>
                <a:latin typeface="inherit"/>
              </a:rPr>
              <a:t>          </a:t>
            </a:r>
            <a:r>
              <a:rPr lang="en-GB" sz="2800" baseline="30000">
                <a:solidFill>
                  <a:srgbClr val="6B4BA1"/>
                </a:solidFill>
                <a:latin typeface="inherit"/>
              </a:rPr>
              <a:t>Size of Market Determinants</a:t>
            </a:r>
            <a:endParaRPr lang="el-GR"/>
          </a:p>
        </p:txBody>
      </p:sp>
    </p:spTree>
    <p:extLst>
      <p:ext uri="{BB962C8B-B14F-4D97-AF65-F5344CB8AC3E}">
        <p14:creationId xmlns:p14="http://schemas.microsoft.com/office/powerpoint/2010/main" val="345464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1D21BE-A890-BD47-99BF-78DDCE2E7FD9}"/>
              </a:ext>
            </a:extLst>
          </p:cNvPr>
          <p:cNvSpPr>
            <a:spLocks noGrp="1"/>
          </p:cNvSpPr>
          <p:nvPr>
            <p:ph type="title"/>
          </p:nvPr>
        </p:nvSpPr>
        <p:spPr>
          <a:xfrm>
            <a:off x="1418917" y="78555"/>
            <a:ext cx="10515600" cy="2428107"/>
          </a:xfrm>
        </p:spPr>
        <p:txBody>
          <a:bodyPr>
            <a:normAutofit fontScale="90000"/>
          </a:bodyPr>
          <a:lstStyle/>
          <a:p>
            <a:pPr algn="ctr"/>
            <a:r>
              <a:rPr lang="en-GB" sz="2800" b="1"/>
              <a:t>The Dual Model of Structural Transfornation</a:t>
            </a:r>
            <a:br>
              <a:rPr lang="en-GB" sz="2800" b="1"/>
            </a:br>
            <a:r>
              <a:rPr lang="en-US" sz="2800" b="1"/>
              <a:t>Lewis, W. A. (1954). Economic development with unlimited supplies of labour</a:t>
            </a:r>
            <a:r>
              <a:rPr lang="en-GB" sz="2800" b="1"/>
              <a:t>,</a:t>
            </a:r>
            <a:br>
              <a:rPr lang="en-GB" sz="2800" b="1"/>
            </a:br>
            <a:r>
              <a:rPr lang="en-US" sz="2800" b="1" i="1"/>
              <a:t>The </a:t>
            </a:r>
            <a:r>
              <a:rPr lang="en-GB" sz="2800" b="1" i="1"/>
              <a:t>M</a:t>
            </a:r>
            <a:r>
              <a:rPr lang="en-US" sz="2800" b="1" i="1"/>
              <a:t>anchester </a:t>
            </a:r>
            <a:r>
              <a:rPr lang="en-GB" sz="2800" b="1" i="1"/>
              <a:t>S</a:t>
            </a:r>
            <a:r>
              <a:rPr lang="en-US" sz="2800" b="1" i="1"/>
              <a:t>chool</a:t>
            </a:r>
            <a:r>
              <a:rPr lang="en-US" sz="2800" b="1"/>
              <a:t>, </a:t>
            </a:r>
            <a:r>
              <a:rPr lang="en-US" sz="2800" b="1" i="1"/>
              <a:t>22</a:t>
            </a:r>
            <a:r>
              <a:rPr lang="en-US" sz="2800" b="1"/>
              <a:t>(2), 139-191.</a:t>
            </a:r>
            <a:r>
              <a:rPr lang="en-GB" sz="2800" b="1"/>
              <a:t/>
            </a:r>
            <a:br>
              <a:rPr lang="en-GB" sz="2800" b="1"/>
            </a:br>
            <a:r>
              <a:rPr lang="en-GB" sz="2800" b="1"/>
              <a:t>The insights of the model was used as a development mechanism in the 60’ and early 70’s in a number of developing countries at the time, and more recently for the industrialisation of China.  </a:t>
            </a:r>
            <a:endParaRPr lang="el-GR" sz="2800" b="1"/>
          </a:p>
        </p:txBody>
      </p:sp>
      <p:sp>
        <p:nvSpPr>
          <p:cNvPr id="3" name="Θέση περιεχομένου 2">
            <a:extLst>
              <a:ext uri="{FF2B5EF4-FFF2-40B4-BE49-F238E27FC236}">
                <a16:creationId xmlns:a16="http://schemas.microsoft.com/office/drawing/2014/main" id="{0F7B2F17-4504-B849-ADED-725A7BE1BBCB}"/>
              </a:ext>
            </a:extLst>
          </p:cNvPr>
          <p:cNvSpPr>
            <a:spLocks noGrp="1"/>
          </p:cNvSpPr>
          <p:nvPr>
            <p:ph idx="1"/>
          </p:nvPr>
        </p:nvSpPr>
        <p:spPr>
          <a:xfrm>
            <a:off x="607755" y="2506662"/>
            <a:ext cx="10515600" cy="4351338"/>
          </a:xfrm>
        </p:spPr>
        <p:txBody>
          <a:bodyPr/>
          <a:lstStyle/>
          <a:p>
            <a:pPr marL="0" indent="0" algn="just">
              <a:spcAft>
                <a:spcPts val="1200"/>
              </a:spcAft>
              <a:buNone/>
            </a:pPr>
            <a:endParaRPr lang="en-GB" sz="2800"/>
          </a:p>
          <a:p>
            <a:pPr marL="0" indent="0" algn="just">
              <a:spcAft>
                <a:spcPts val="1200"/>
              </a:spcAft>
              <a:buNone/>
            </a:pPr>
            <a:r>
              <a:rPr lang="en-GB" sz="2800"/>
              <a:t>Less developed countries have a dual economic structure: </a:t>
            </a:r>
          </a:p>
          <a:p>
            <a:pPr algn="just">
              <a:spcAft>
                <a:spcPts val="1200"/>
              </a:spcAft>
            </a:pPr>
            <a:r>
              <a:rPr lang="en-GB" sz="2800"/>
              <a:t>a traditional agricultural sector, and</a:t>
            </a:r>
          </a:p>
          <a:p>
            <a:pPr algn="just">
              <a:spcAft>
                <a:spcPts val="1200"/>
              </a:spcAft>
            </a:pPr>
            <a:r>
              <a:rPr lang="en-GB" sz="2800">
                <a:solidFill>
                  <a:schemeClr val="tx1">
                    <a:lumMod val="90000"/>
                    <a:lumOff val="10000"/>
                  </a:schemeClr>
                </a:solidFill>
              </a:rPr>
              <a:t>a modern manufacturing (industrial) sector.</a:t>
            </a:r>
          </a:p>
          <a:p>
            <a:pPr marL="0" indent="0" algn="just">
              <a:spcAft>
                <a:spcPts val="1200"/>
              </a:spcAft>
              <a:buNone/>
            </a:pPr>
            <a:r>
              <a:rPr lang="en-GB">
                <a:solidFill>
                  <a:schemeClr val="tx1">
                    <a:lumMod val="90000"/>
                    <a:lumOff val="10000"/>
                  </a:schemeClr>
                </a:solidFill>
              </a:rPr>
              <a:t>The labour market has a perfectly competitive structure, i.e law of efficient pricing, hence the wage rate is equal to the marginal productivity of labour.</a:t>
            </a:r>
            <a:endParaRPr lang="el-GR" sz="2800">
              <a:solidFill>
                <a:schemeClr val="tx1">
                  <a:lumMod val="90000"/>
                  <a:lumOff val="10000"/>
                </a:schemeClr>
              </a:solidFill>
            </a:endParaRPr>
          </a:p>
          <a:p>
            <a:pPr marL="355600" indent="-355600" algn="just">
              <a:spcAft>
                <a:spcPts val="1200"/>
              </a:spcAft>
              <a:buFont typeface="Wingdings" pitchFamily="2" charset="2"/>
              <a:buChar char="q"/>
            </a:pPr>
            <a:endParaRPr lang="el-GR" sz="2800" b="1" i="1">
              <a:solidFill>
                <a:srgbClr val="0033CC"/>
              </a:solidFill>
            </a:endParaRPr>
          </a:p>
          <a:p>
            <a:pPr marL="3556000" lvl="7" indent="-355600" algn="just">
              <a:spcAft>
                <a:spcPts val="1200"/>
              </a:spcAft>
              <a:buFont typeface="Wingdings" pitchFamily="2" charset="2"/>
              <a:buChar char="q"/>
            </a:pPr>
            <a:endParaRPr lang="el-GR" b="1" i="1" dirty="0">
              <a:solidFill>
                <a:srgbClr val="0033CC"/>
              </a:solidFill>
            </a:endParaRPr>
          </a:p>
        </p:txBody>
      </p:sp>
    </p:spTree>
    <p:extLst>
      <p:ext uri="{BB962C8B-B14F-4D97-AF65-F5344CB8AC3E}">
        <p14:creationId xmlns:p14="http://schemas.microsoft.com/office/powerpoint/2010/main" val="3481837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2105DA-A246-7549-9AA2-1B15EB18F9A4}"/>
              </a:ext>
            </a:extLst>
          </p:cNvPr>
          <p:cNvSpPr>
            <a:spLocks noGrp="1"/>
          </p:cNvSpPr>
          <p:nvPr>
            <p:ph type="title"/>
          </p:nvPr>
        </p:nvSpPr>
        <p:spPr/>
        <p:txBody>
          <a:bodyPr/>
          <a:lstStyle/>
          <a:p>
            <a:pPr algn="ctr"/>
            <a:r>
              <a:rPr lang="en-GB" b="1"/>
              <a:t>Productivity the main determinant of marjet size</a:t>
            </a:r>
            <a:endParaRPr lang="el-GR" b="1"/>
          </a:p>
        </p:txBody>
      </p:sp>
      <p:sp>
        <p:nvSpPr>
          <p:cNvPr id="3" name="Θέση περιεχομένου 2">
            <a:extLst>
              <a:ext uri="{FF2B5EF4-FFF2-40B4-BE49-F238E27FC236}">
                <a16:creationId xmlns:a16="http://schemas.microsoft.com/office/drawing/2014/main" id="{FEA2E2B3-5DA8-DE43-AF9D-6DA45F4A2E47}"/>
              </a:ext>
            </a:extLst>
          </p:cNvPr>
          <p:cNvSpPr>
            <a:spLocks noGrp="1"/>
          </p:cNvSpPr>
          <p:nvPr>
            <p:ph idx="1"/>
          </p:nvPr>
        </p:nvSpPr>
        <p:spPr/>
        <p:txBody>
          <a:bodyPr>
            <a:normAutofit fontScale="85000" lnSpcReduction="20000"/>
          </a:bodyPr>
          <a:lstStyle/>
          <a:p>
            <a:r>
              <a:rPr lang="en-GB" b="0" i="0">
                <a:solidFill>
                  <a:srgbClr val="222222"/>
                </a:solidFill>
                <a:effectLst/>
                <a:latin typeface="-apple-system"/>
              </a:rPr>
              <a:t> Although Nurkse discusses a number of market size determinants, he makes clear that the primar</a:t>
            </a:r>
            <a:r>
              <a:rPr lang="af-ZA" b="0" i="0">
                <a:solidFill>
                  <a:srgbClr val="222222"/>
                </a:solidFill>
                <a:effectLst/>
                <a:latin typeface="-apple-system"/>
              </a:rPr>
              <a:t>y</a:t>
            </a:r>
            <a:r>
              <a:rPr lang="en-GB" b="0" i="0">
                <a:solidFill>
                  <a:srgbClr val="222222"/>
                </a:solidFill>
                <a:effectLst/>
                <a:latin typeface="-apple-system"/>
              </a:rPr>
              <a:t> determinant is </a:t>
            </a:r>
            <a:r>
              <a:rPr lang="af-ZA" b="0" i="0">
                <a:solidFill>
                  <a:srgbClr val="222222"/>
                </a:solidFill>
                <a:effectLst/>
                <a:latin typeface="-apple-system"/>
              </a:rPr>
              <a:t>productivity. According to him, if productivity rise</a:t>
            </a:r>
            <a:r>
              <a:rPr lang="el-GR" b="0" i="0">
                <a:solidFill>
                  <a:srgbClr val="222222"/>
                </a:solidFill>
                <a:effectLst/>
                <a:latin typeface="-apple-system"/>
              </a:rPr>
              <a:t>s</a:t>
            </a:r>
            <a:r>
              <a:rPr lang="af-ZA" b="0" i="0">
                <a:solidFill>
                  <a:srgbClr val="222222"/>
                </a:solidFill>
                <a:effectLst/>
                <a:latin typeface="-apple-system"/>
              </a:rPr>
              <a:t> in a less developed country, its market size w</a:t>
            </a:r>
            <a:r>
              <a:rPr lang="el-GR" b="0" i="0">
                <a:solidFill>
                  <a:srgbClr val="222222"/>
                </a:solidFill>
                <a:effectLst/>
                <a:latin typeface="-apple-system"/>
              </a:rPr>
              <a:t>ould</a:t>
            </a:r>
            <a:r>
              <a:rPr lang="af-ZA" b="0" i="0">
                <a:solidFill>
                  <a:srgbClr val="222222"/>
                </a:solidFill>
                <a:effectLst/>
                <a:latin typeface="-apple-system"/>
              </a:rPr>
              <a:t> expand and thus it c</a:t>
            </a:r>
            <a:r>
              <a:rPr lang="el-GR" b="0" i="0">
                <a:solidFill>
                  <a:srgbClr val="222222"/>
                </a:solidFill>
                <a:effectLst/>
                <a:latin typeface="-apple-system"/>
              </a:rPr>
              <a:t>ould</a:t>
            </a:r>
            <a:r>
              <a:rPr lang="af-ZA" b="0" i="0">
                <a:solidFill>
                  <a:srgbClr val="222222"/>
                </a:solidFill>
                <a:effectLst/>
                <a:latin typeface="-apple-system"/>
              </a:rPr>
              <a:t> eventually become a developed economy.</a:t>
            </a:r>
            <a:endParaRPr lang="en-GB">
              <a:solidFill>
                <a:srgbClr val="222222"/>
              </a:solidFill>
              <a:latin typeface="-apple-system"/>
            </a:endParaRPr>
          </a:p>
          <a:p>
            <a:r>
              <a:rPr lang="af-ZA" b="0" i="0">
                <a:solidFill>
                  <a:srgbClr val="222222"/>
                </a:solidFill>
                <a:effectLst/>
                <a:latin typeface="-apple-system"/>
              </a:rPr>
              <a:t>For example, in most underdeveloped economies, the </a:t>
            </a:r>
            <a:r>
              <a:rPr lang="af-ZA" b="0" i="1">
                <a:solidFill>
                  <a:srgbClr val="222222"/>
                </a:solidFill>
                <a:effectLst/>
                <a:latin typeface="inherit"/>
              </a:rPr>
              <a:t>technology</a:t>
            </a:r>
            <a:r>
              <a:rPr lang="af-ZA" b="0" i="0">
                <a:solidFill>
                  <a:srgbClr val="222222"/>
                </a:solidFill>
                <a:effectLst/>
                <a:latin typeface="-apple-system"/>
              </a:rPr>
              <a:t> used to carry out agricultural activities is backward. There is a low degree of mechanisation coupled with rain dependence. So while a large proportion of the population (70-80%) may be actively employed in agriculture, the contribution to the Gross Domestic Product may be as low as 40%. This points to the need to increase output per unit </a:t>
            </a:r>
            <a:r>
              <a:rPr lang="el-GR" b="0" i="0">
                <a:solidFill>
                  <a:srgbClr val="222222"/>
                </a:solidFill>
                <a:effectLst/>
                <a:latin typeface="-apple-system"/>
              </a:rPr>
              <a:t>of </a:t>
            </a:r>
            <a:r>
              <a:rPr lang="af-ZA" b="0" i="0">
                <a:solidFill>
                  <a:srgbClr val="222222"/>
                </a:solidFill>
                <a:effectLst/>
                <a:latin typeface="-apple-system"/>
              </a:rPr>
              <a:t>input and </a:t>
            </a:r>
            <a:r>
              <a:rPr lang="af-ZA" b="0" i="1">
                <a:solidFill>
                  <a:srgbClr val="222222"/>
                </a:solidFill>
                <a:effectLst/>
                <a:latin typeface="inherit"/>
              </a:rPr>
              <a:t>output per head</a:t>
            </a:r>
            <a:r>
              <a:rPr lang="af-ZA" b="0" i="0">
                <a:solidFill>
                  <a:srgbClr val="222222"/>
                </a:solidFill>
                <a:effectLst/>
                <a:latin typeface="-apple-system"/>
              </a:rPr>
              <a:t>. This can be done if the government provides irrigation facilities, </a:t>
            </a:r>
            <a:r>
              <a:rPr lang="en-GB" b="0" i="0">
                <a:solidFill>
                  <a:srgbClr val="222222"/>
                </a:solidFill>
                <a:effectLst/>
                <a:latin typeface="-apple-system"/>
              </a:rPr>
              <a:t>high-yieldin</a:t>
            </a:r>
            <a:r>
              <a:rPr lang="el-GR" b="0" i="0">
                <a:solidFill>
                  <a:srgbClr val="222222"/>
                </a:solidFill>
                <a:effectLst/>
                <a:latin typeface="-apple-system"/>
              </a:rPr>
              <a:t>g</a:t>
            </a:r>
            <a:r>
              <a:rPr lang="en-GB" b="0" i="0">
                <a:solidFill>
                  <a:srgbClr val="222222"/>
                </a:solidFill>
                <a:effectLst/>
                <a:latin typeface="-apple-system"/>
              </a:rPr>
              <a:t> variety</a:t>
            </a:r>
            <a:r>
              <a:rPr lang="af-ZA" b="0" i="0">
                <a:solidFill>
                  <a:srgbClr val="222222"/>
                </a:solidFill>
                <a:effectLst/>
                <a:latin typeface="-apple-system"/>
              </a:rPr>
              <a:t> seeds, pesticides, fertilisers, tractors</a:t>
            </a:r>
            <a:r>
              <a:rPr lang="el-GR" b="0" i="0">
                <a:solidFill>
                  <a:srgbClr val="222222"/>
                </a:solidFill>
                <a:effectLst/>
                <a:latin typeface="-apple-system"/>
              </a:rPr>
              <a:t>,</a:t>
            </a:r>
            <a:r>
              <a:rPr lang="af-ZA" b="0" i="0">
                <a:solidFill>
                  <a:srgbClr val="222222"/>
                </a:solidFill>
                <a:effectLst/>
                <a:latin typeface="-apple-system"/>
              </a:rPr>
              <a:t> etc. The positive outcome of this is that farmers earn more income and have a higher purchasing power (real income). Their demand for other products in the economy will rise and this will provide industrialists an incentive to invest in that country. Thus, the size of the market expands and improves the condition</a:t>
            </a:r>
            <a:r>
              <a:rPr lang="el-GR" b="0" i="0">
                <a:solidFill>
                  <a:srgbClr val="222222"/>
                </a:solidFill>
                <a:effectLst/>
                <a:latin typeface="-apple-system"/>
              </a:rPr>
              <a:t>s</a:t>
            </a:r>
            <a:r>
              <a:rPr lang="af-ZA" b="0" i="0">
                <a:solidFill>
                  <a:srgbClr val="222222"/>
                </a:solidFill>
                <a:effectLst/>
                <a:latin typeface="-apple-system"/>
              </a:rPr>
              <a:t> of the underdeveloped country.</a:t>
            </a:r>
            <a:endParaRPr lang="en-GB" b="0" i="0">
              <a:solidFill>
                <a:srgbClr val="222222"/>
              </a:solidFill>
              <a:effectLst/>
              <a:latin typeface="-apple-system"/>
            </a:endParaRPr>
          </a:p>
          <a:p>
            <a:pPr marL="0" indent="0">
              <a:buNone/>
            </a:pPr>
            <a:endParaRPr lang="el-GR"/>
          </a:p>
        </p:txBody>
      </p:sp>
    </p:spTree>
    <p:extLst>
      <p:ext uri="{BB962C8B-B14F-4D97-AF65-F5344CB8AC3E}">
        <p14:creationId xmlns:p14="http://schemas.microsoft.com/office/powerpoint/2010/main" val="779829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E9EB16-F08D-A54A-A8EF-AB4C8A244BED}"/>
              </a:ext>
            </a:extLst>
          </p:cNvPr>
          <p:cNvSpPr>
            <a:spLocks noGrp="1"/>
          </p:cNvSpPr>
          <p:nvPr>
            <p:ph type="title"/>
          </p:nvPr>
        </p:nvSpPr>
        <p:spPr/>
        <p:txBody>
          <a:bodyPr/>
          <a:lstStyle/>
          <a:p>
            <a:pPr algn="ctr"/>
            <a:r>
              <a:rPr lang="en-GB" b="1"/>
              <a:t>Say’s Law in operation</a:t>
            </a:r>
            <a:endParaRPr lang="el-GR" b="1"/>
          </a:p>
        </p:txBody>
      </p:sp>
      <p:sp>
        <p:nvSpPr>
          <p:cNvPr id="3" name="Θέση περιεχομένου 2">
            <a:extLst>
              <a:ext uri="{FF2B5EF4-FFF2-40B4-BE49-F238E27FC236}">
                <a16:creationId xmlns:a16="http://schemas.microsoft.com/office/drawing/2014/main" id="{91595CF7-13FE-1B4C-BC06-E8F84458ABD8}"/>
              </a:ext>
            </a:extLst>
          </p:cNvPr>
          <p:cNvSpPr>
            <a:spLocks noGrp="1"/>
          </p:cNvSpPr>
          <p:nvPr>
            <p:ph idx="1"/>
          </p:nvPr>
        </p:nvSpPr>
        <p:spPr/>
        <p:txBody>
          <a:bodyPr>
            <a:normAutofit fontScale="85000" lnSpcReduction="20000"/>
          </a:bodyPr>
          <a:lstStyle/>
          <a:p>
            <a:pPr fontAlgn="base"/>
            <a:endParaRPr lang="af-ZA" b="0" i="0">
              <a:solidFill>
                <a:srgbClr val="222222"/>
              </a:solidFill>
              <a:effectLst/>
              <a:latin typeface="-apple-system"/>
            </a:endParaRPr>
          </a:p>
          <a:p>
            <a:pPr fontAlgn="base"/>
            <a:r>
              <a:rPr lang="af-ZA" b="0" i="0">
                <a:solidFill>
                  <a:srgbClr val="222222"/>
                </a:solidFill>
                <a:effectLst/>
                <a:latin typeface="-apple-system"/>
              </a:rPr>
              <a:t>Nurkse is of the opinion that </a:t>
            </a:r>
            <a:r>
              <a:rPr lang="en-GB" b="0" i="0">
                <a:solidFill>
                  <a:srgbClr val="222222"/>
                </a:solidFill>
                <a:effectLst/>
                <a:latin typeface="-apple-system"/>
              </a:rPr>
              <a:t>Say</a:t>
            </a:r>
            <a:r>
              <a:rPr lang="en-GB">
                <a:solidFill>
                  <a:srgbClr val="222222"/>
                </a:solidFill>
                <a:latin typeface="-apple-system"/>
              </a:rPr>
              <a:t>’s Law</a:t>
            </a:r>
            <a:r>
              <a:rPr lang="af-ZA" b="0" i="0">
                <a:solidFill>
                  <a:srgbClr val="222222"/>
                </a:solidFill>
                <a:effectLst/>
                <a:latin typeface="-apple-system"/>
              </a:rPr>
              <a:t> operates in underdeveloped countries. Thus, if the money incomes of the people rise while the price level in the economy stays the same, the size of the market will still not expand till productivity levels rise</a:t>
            </a:r>
            <a:r>
              <a:rPr lang="en-GB" b="0" i="0">
                <a:solidFill>
                  <a:srgbClr val="222222"/>
                </a:solidFill>
                <a:effectLst/>
                <a:latin typeface="-apple-system"/>
              </a:rPr>
              <a:t> due to improvenents of the supply side conditions, which in turn is the outcome of technological progress and investments such progress causes </a:t>
            </a:r>
            <a:r>
              <a:rPr lang="af-ZA" b="0" i="0">
                <a:solidFill>
                  <a:srgbClr val="222222"/>
                </a:solidFill>
                <a:effectLst/>
                <a:latin typeface="-apple-system"/>
              </a:rPr>
              <a:t>. To quote Nurkse,</a:t>
            </a:r>
          </a:p>
          <a:p>
            <a:pPr fontAlgn="base"/>
            <a:r>
              <a:rPr lang="af-ZA" i="1">
                <a:effectLst/>
                <a:latin typeface="inherit"/>
              </a:rPr>
              <a:t>"In underdeveloped areas there is generally no </a:t>
            </a:r>
            <a:r>
              <a:rPr lang="en-GB" i="1">
                <a:effectLst/>
                <a:latin typeface="inherit"/>
              </a:rPr>
              <a:t>“deflationary gap”</a:t>
            </a:r>
            <a:r>
              <a:rPr lang="af-ZA" i="1">
                <a:effectLst/>
                <a:latin typeface="inherit"/>
              </a:rPr>
              <a:t> through excessive savings. Production creates its own demand, and the size of the market depends on the volume of production. In the last analysis, the market can be enlarged only through all-round increase in productivity. Capacity to buy means capacity to produce.“</a:t>
            </a:r>
            <a:endParaRPr lang="en-GB" i="1">
              <a:effectLst/>
              <a:latin typeface="inherit"/>
            </a:endParaRPr>
          </a:p>
          <a:p>
            <a:pPr fontAlgn="base"/>
            <a:r>
              <a:rPr lang="en-GB">
                <a:effectLst/>
                <a:latin typeface="inherit"/>
              </a:rPr>
              <a:t>In other words, development is not a monetary phenomenon but</a:t>
            </a:r>
            <a:r>
              <a:rPr lang="el-GR">
                <a:effectLst/>
                <a:latin typeface="inherit"/>
              </a:rPr>
              <a:t> the outcome of advances o</a:t>
            </a:r>
            <a:r>
              <a:rPr lang="en-GB">
                <a:effectLst/>
                <a:latin typeface="inherit"/>
              </a:rPr>
              <a:t>f the productive forces of real economy</a:t>
            </a:r>
            <a:r>
              <a:rPr lang="el-GR">
                <a:effectLst/>
                <a:latin typeface="inherit"/>
              </a:rPr>
              <a:t> (supply side barriers to produce are downgraded )</a:t>
            </a:r>
            <a:r>
              <a:rPr lang="en-GB">
                <a:effectLst/>
                <a:latin typeface="inherit"/>
              </a:rPr>
              <a:t>. </a:t>
            </a:r>
            <a:endParaRPr lang="af-ZA">
              <a:effectLst/>
              <a:latin typeface="inherit"/>
            </a:endParaRPr>
          </a:p>
        </p:txBody>
      </p:sp>
    </p:spTree>
    <p:extLst>
      <p:ext uri="{BB962C8B-B14F-4D97-AF65-F5344CB8AC3E}">
        <p14:creationId xmlns:p14="http://schemas.microsoft.com/office/powerpoint/2010/main" val="1950236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5F9707-30C3-704F-906B-51B74D2A3AEE}"/>
              </a:ext>
            </a:extLst>
          </p:cNvPr>
          <p:cNvSpPr>
            <a:spLocks noGrp="1"/>
          </p:cNvSpPr>
          <p:nvPr>
            <p:ph type="title"/>
          </p:nvPr>
        </p:nvSpPr>
        <p:spPr/>
        <p:txBody>
          <a:bodyPr/>
          <a:lstStyle/>
          <a:p>
            <a:pPr algn="ctr"/>
            <a:r>
              <a:rPr lang="en-GB" b="1"/>
              <a:t>Against exports</a:t>
            </a:r>
            <a:endParaRPr lang="el-GR" b="1"/>
          </a:p>
        </p:txBody>
      </p:sp>
      <p:sp>
        <p:nvSpPr>
          <p:cNvPr id="3" name="Θέση περιεχομένου 2">
            <a:extLst>
              <a:ext uri="{FF2B5EF4-FFF2-40B4-BE49-F238E27FC236}">
                <a16:creationId xmlns:a16="http://schemas.microsoft.com/office/drawing/2014/main" id="{E4CF25E7-47D0-CB4C-B457-961AEACDDD44}"/>
              </a:ext>
            </a:extLst>
          </p:cNvPr>
          <p:cNvSpPr>
            <a:spLocks noGrp="1"/>
          </p:cNvSpPr>
          <p:nvPr>
            <p:ph idx="1"/>
          </p:nvPr>
        </p:nvSpPr>
        <p:spPr/>
        <p:txBody>
          <a:bodyPr>
            <a:normAutofit lnSpcReduction="10000"/>
          </a:bodyPr>
          <a:lstStyle/>
          <a:p>
            <a:pPr marL="0" indent="0">
              <a:buNone/>
            </a:pPr>
            <a:r>
              <a:rPr lang="af-ZA" b="0" i="0">
                <a:solidFill>
                  <a:srgbClr val="222222"/>
                </a:solidFill>
                <a:effectLst/>
                <a:latin typeface="-apple-system"/>
              </a:rPr>
              <a:t>Apart from this, Nurkse has</a:t>
            </a:r>
            <a:r>
              <a:rPr lang="en-GB" b="0" i="0">
                <a:solidFill>
                  <a:srgbClr val="222222"/>
                </a:solidFill>
                <a:effectLst/>
                <a:latin typeface="-apple-system"/>
              </a:rPr>
              <a:t> advocated that investments in underdeveloped countries should arise neither from exports nor from foreign capital. The main reason for not promoting exports is that</a:t>
            </a:r>
            <a:r>
              <a:rPr lang="af-ZA" b="0" i="0">
                <a:solidFill>
                  <a:srgbClr val="222222"/>
                </a:solidFill>
                <a:effectLst/>
                <a:latin typeface="-apple-system"/>
              </a:rPr>
              <a:t> an underdeveloped country </a:t>
            </a:r>
            <a:r>
              <a:rPr lang="en-GB" b="0" i="0">
                <a:solidFill>
                  <a:srgbClr val="222222"/>
                </a:solidFill>
                <a:effectLst/>
                <a:latin typeface="-apple-system"/>
              </a:rPr>
              <a:t>is likely to </a:t>
            </a:r>
            <a:r>
              <a:rPr lang="af-ZA" b="0" i="0">
                <a:solidFill>
                  <a:srgbClr val="222222"/>
                </a:solidFill>
                <a:effectLst/>
                <a:latin typeface="-apple-system"/>
              </a:rPr>
              <a:t>may only be skilled enough to promote the export of primary goods, say agricultural goods.</a:t>
            </a:r>
            <a:r>
              <a:rPr lang="en-GB" b="0" i="0">
                <a:solidFill>
                  <a:srgbClr val="222222"/>
                </a:solidFill>
                <a:effectLst/>
                <a:latin typeface="-apple-system"/>
              </a:rPr>
              <a:t>  S</a:t>
            </a:r>
            <a:r>
              <a:rPr lang="af-ZA" b="0" i="0">
                <a:solidFill>
                  <a:srgbClr val="222222"/>
                </a:solidFill>
                <a:effectLst/>
                <a:latin typeface="-apple-system"/>
              </a:rPr>
              <a:t>uch commodities face</a:t>
            </a:r>
            <a:r>
              <a:rPr lang="en-GB" b="0" i="0">
                <a:solidFill>
                  <a:srgbClr val="222222"/>
                </a:solidFill>
                <a:effectLst/>
                <a:latin typeface="-apple-system"/>
              </a:rPr>
              <a:t> inelastic demand with respect </a:t>
            </a:r>
            <a:r>
              <a:rPr lang="el-GR" b="0" i="0">
                <a:solidFill>
                  <a:srgbClr val="222222"/>
                </a:solidFill>
                <a:effectLst/>
                <a:latin typeface="-apple-system"/>
              </a:rPr>
              <a:t>to </a:t>
            </a:r>
            <a:r>
              <a:rPr lang="en-GB" b="0" i="0">
                <a:solidFill>
                  <a:srgbClr val="222222"/>
                </a:solidFill>
                <a:effectLst/>
                <a:latin typeface="-apple-system"/>
              </a:rPr>
              <a:t>income in developed countries</a:t>
            </a:r>
            <a:r>
              <a:rPr lang="el-GR">
                <a:solidFill>
                  <a:srgbClr val="222222"/>
                </a:solidFill>
                <a:latin typeface="-apple-system"/>
              </a:rPr>
              <a:t>. Income inelastic demand sets certain limits to the sales growth of such products in developed countries.</a:t>
            </a:r>
            <a:r>
              <a:rPr lang="af-ZA" b="0" i="0">
                <a:solidFill>
                  <a:srgbClr val="222222"/>
                </a:solidFill>
                <a:effectLst/>
                <a:latin typeface="-apple-system"/>
              </a:rPr>
              <a:t> Although</a:t>
            </a:r>
            <a:r>
              <a:rPr lang="en-GB" b="0" i="0">
                <a:solidFill>
                  <a:srgbClr val="222222"/>
                </a:solidFill>
                <a:effectLst/>
                <a:latin typeface="-apple-system"/>
              </a:rPr>
              <a:t>,</a:t>
            </a:r>
            <a:r>
              <a:rPr lang="af-ZA" b="0" i="0">
                <a:solidFill>
                  <a:srgbClr val="222222"/>
                </a:solidFill>
                <a:effectLst/>
                <a:latin typeface="-apple-system"/>
              </a:rPr>
              <a:t> when population is at a rise, additional demand for exports may be created, Nurkse implicitly assumed that developed countries are operating at the </a:t>
            </a:r>
            <a:r>
              <a:rPr lang="en-GB" b="0" i="0">
                <a:solidFill>
                  <a:srgbClr val="222222"/>
                </a:solidFill>
                <a:effectLst/>
                <a:latin typeface="-apple-system"/>
              </a:rPr>
              <a:t>replacement rate </a:t>
            </a:r>
            <a:r>
              <a:rPr lang="af-ZA" b="0" i="0">
                <a:solidFill>
                  <a:srgbClr val="222222"/>
                </a:solidFill>
                <a:effectLst/>
                <a:latin typeface="-apple-system"/>
              </a:rPr>
              <a:t>of population growth. For Nurkse, then, exports as a means of economic development are completely ruled out.</a:t>
            </a:r>
            <a:endParaRPr lang="el-GR"/>
          </a:p>
        </p:txBody>
      </p:sp>
    </p:spTree>
    <p:extLst>
      <p:ext uri="{BB962C8B-B14F-4D97-AF65-F5344CB8AC3E}">
        <p14:creationId xmlns:p14="http://schemas.microsoft.com/office/powerpoint/2010/main" val="2220749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66E6E3-C7B9-0740-9EFA-0CE1BDA09AC0}"/>
              </a:ext>
            </a:extLst>
          </p:cNvPr>
          <p:cNvSpPr>
            <a:spLocks noGrp="1"/>
          </p:cNvSpPr>
          <p:nvPr>
            <p:ph type="title"/>
          </p:nvPr>
        </p:nvSpPr>
        <p:spPr/>
        <p:txBody>
          <a:bodyPr/>
          <a:lstStyle/>
          <a:p>
            <a:pPr algn="ctr"/>
            <a:r>
              <a:rPr lang="en-GB" b="1"/>
              <a:t>Against foreign direct investment</a:t>
            </a:r>
            <a:endParaRPr lang="el-GR" b="1"/>
          </a:p>
        </p:txBody>
      </p:sp>
      <p:sp>
        <p:nvSpPr>
          <p:cNvPr id="3" name="Θέση περιεχομένου 2">
            <a:extLst>
              <a:ext uri="{FF2B5EF4-FFF2-40B4-BE49-F238E27FC236}">
                <a16:creationId xmlns:a16="http://schemas.microsoft.com/office/drawing/2014/main" id="{D4864549-21C5-2849-AD6F-5333E210A9D0}"/>
              </a:ext>
            </a:extLst>
          </p:cNvPr>
          <p:cNvSpPr>
            <a:spLocks noGrp="1"/>
          </p:cNvSpPr>
          <p:nvPr>
            <p:ph idx="1"/>
          </p:nvPr>
        </p:nvSpPr>
        <p:spPr/>
        <p:txBody>
          <a:bodyPr>
            <a:normAutofit fontScale="70000" lnSpcReduction="20000"/>
          </a:bodyPr>
          <a:lstStyle/>
          <a:p>
            <a:pPr marL="0" indent="0">
              <a:buNone/>
            </a:pPr>
            <a:r>
              <a:rPr lang="el-GR">
                <a:solidFill>
                  <a:srgbClr val="222222"/>
                </a:solidFill>
                <a:latin typeface="-apple-system"/>
              </a:rPr>
              <a:t>The</a:t>
            </a:r>
            <a:r>
              <a:rPr lang="en-GB" b="0" i="0">
                <a:solidFill>
                  <a:srgbClr val="222222"/>
                </a:solidFill>
                <a:effectLst/>
                <a:latin typeface="-apple-system"/>
              </a:rPr>
              <a:t> alternative strategy of financing </a:t>
            </a:r>
            <a:r>
              <a:rPr lang="af-ZA" b="0" i="0">
                <a:solidFill>
                  <a:srgbClr val="222222"/>
                </a:solidFill>
                <a:effectLst/>
                <a:latin typeface="-apple-system"/>
              </a:rPr>
              <a:t>development </a:t>
            </a:r>
            <a:r>
              <a:rPr lang="el-GR">
                <a:solidFill>
                  <a:srgbClr val="222222"/>
                </a:solidFill>
                <a:latin typeface="-apple-system"/>
              </a:rPr>
              <a:t>through</a:t>
            </a:r>
            <a:r>
              <a:rPr lang="af-ZA" b="0" i="0">
                <a:solidFill>
                  <a:srgbClr val="222222"/>
                </a:solidFill>
                <a:effectLst/>
                <a:latin typeface="-apple-system"/>
              </a:rPr>
              <a:t> </a:t>
            </a:r>
            <a:r>
              <a:rPr lang="en-GB" b="0" i="0">
                <a:solidFill>
                  <a:srgbClr val="222222"/>
                </a:solidFill>
                <a:effectLst/>
                <a:latin typeface="-apple-system"/>
              </a:rPr>
              <a:t>foreign inve</a:t>
            </a:r>
            <a:r>
              <a:rPr lang="el-GR" b="0" i="0">
                <a:solidFill>
                  <a:srgbClr val="222222"/>
                </a:solidFill>
                <a:effectLst/>
                <a:latin typeface="-apple-system"/>
              </a:rPr>
              <a:t>s</a:t>
            </a:r>
            <a:r>
              <a:rPr lang="en-GB" b="0" i="0">
                <a:solidFill>
                  <a:srgbClr val="222222"/>
                </a:solidFill>
                <a:effectLst/>
                <a:latin typeface="-apple-system"/>
              </a:rPr>
              <a:t>tments is also problematic for a number of reasons:</a:t>
            </a:r>
          </a:p>
          <a:p>
            <a:pPr marL="0" indent="0">
              <a:buNone/>
            </a:pPr>
            <a:r>
              <a:rPr lang="en-GB" b="0" i="0">
                <a:solidFill>
                  <a:srgbClr val="222222"/>
                </a:solidFill>
                <a:effectLst/>
                <a:latin typeface="-apple-system"/>
              </a:rPr>
              <a:t>▪  F</a:t>
            </a:r>
            <a:r>
              <a:rPr lang="af-ZA" b="0" i="0">
                <a:solidFill>
                  <a:srgbClr val="222222"/>
                </a:solidFill>
                <a:effectLst/>
                <a:latin typeface="-apple-system"/>
              </a:rPr>
              <a:t>oreign investors may </a:t>
            </a:r>
            <a:r>
              <a:rPr lang="en-GB" b="0" i="0">
                <a:solidFill>
                  <a:srgbClr val="222222"/>
                </a:solidFill>
                <a:effectLst/>
                <a:latin typeface="-apple-system"/>
              </a:rPr>
              <a:t>misuse or waste </a:t>
            </a:r>
            <a:r>
              <a:rPr lang="af-ZA" b="0" i="0">
                <a:solidFill>
                  <a:srgbClr val="222222"/>
                </a:solidFill>
                <a:effectLst/>
                <a:latin typeface="-apple-system"/>
              </a:rPr>
              <a:t>the resources of th</a:t>
            </a:r>
            <a:r>
              <a:rPr lang="en-GB" b="0" i="0">
                <a:solidFill>
                  <a:srgbClr val="222222"/>
                </a:solidFill>
                <a:effectLst/>
                <a:latin typeface="-apple-system"/>
              </a:rPr>
              <a:t>e </a:t>
            </a:r>
            <a:r>
              <a:rPr lang="af-ZA" b="0" i="0">
                <a:solidFill>
                  <a:srgbClr val="222222"/>
                </a:solidFill>
                <a:effectLst/>
                <a:latin typeface="-apple-system"/>
              </a:rPr>
              <a:t>underdeveloped country. This would in turn limit that economy's ability to diversify, especially if natural resources were plundered.</a:t>
            </a:r>
            <a:endParaRPr lang="en-GB" b="0" i="0">
              <a:solidFill>
                <a:srgbClr val="222222"/>
              </a:solidFill>
              <a:effectLst/>
              <a:latin typeface="-apple-system"/>
            </a:endParaRPr>
          </a:p>
          <a:p>
            <a:pPr marL="0" indent="0">
              <a:buNone/>
            </a:pPr>
            <a:r>
              <a:rPr lang="en-GB">
                <a:solidFill>
                  <a:srgbClr val="222222"/>
                </a:solidFill>
                <a:latin typeface="-apple-system"/>
              </a:rPr>
              <a:t>▪ Foreign investments transfer technologies that are relatively advanced with respect the underdeveloped country’s </a:t>
            </a:r>
            <a:r>
              <a:rPr lang="el-GR">
                <a:solidFill>
                  <a:srgbClr val="222222"/>
                </a:solidFill>
                <a:latin typeface="-apple-system"/>
              </a:rPr>
              <a:t>capacity to absorb technological inputs. </a:t>
            </a:r>
            <a:r>
              <a:rPr lang="en-GB">
                <a:solidFill>
                  <a:srgbClr val="222222"/>
                </a:solidFill>
                <a:latin typeface="-apple-system"/>
              </a:rPr>
              <a:t>  They require both labour skills and inputs not widely available locally. This results in an inability of spillovers to prevail and generate complentarities through intersectoral or even intrasectoral (technol</a:t>
            </a:r>
            <a:r>
              <a:rPr lang="el-GR">
                <a:solidFill>
                  <a:srgbClr val="222222"/>
                </a:solidFill>
                <a:latin typeface="-apple-system"/>
              </a:rPr>
              <a:t>o</a:t>
            </a:r>
            <a:r>
              <a:rPr lang="en-GB">
                <a:solidFill>
                  <a:srgbClr val="222222"/>
                </a:solidFill>
                <a:latin typeface="-apple-system"/>
              </a:rPr>
              <a:t>g</a:t>
            </a:r>
            <a:r>
              <a:rPr lang="el-GR">
                <a:solidFill>
                  <a:srgbClr val="222222"/>
                </a:solidFill>
                <a:latin typeface="-apple-system"/>
              </a:rPr>
              <a:t>i</a:t>
            </a:r>
            <a:r>
              <a:rPr lang="en-GB">
                <a:solidFill>
                  <a:srgbClr val="222222"/>
                </a:solidFill>
                <a:latin typeface="-apple-system"/>
              </a:rPr>
              <a:t>cal) linkages.  Domestic economy lacks competition and it is unable to imitate foreign com</a:t>
            </a:r>
            <a:r>
              <a:rPr lang="el-GR">
                <a:solidFill>
                  <a:srgbClr val="222222"/>
                </a:solidFill>
                <a:latin typeface="-apple-system"/>
              </a:rPr>
              <a:t>panies</a:t>
            </a:r>
            <a:r>
              <a:rPr lang="en-GB">
                <a:solidFill>
                  <a:srgbClr val="222222"/>
                </a:solidFill>
                <a:latin typeface="-apple-system"/>
              </a:rPr>
              <a:t> , so monopolistic conditions prevail, which restrain market expansion. Dual structures may emerge, i.e. a modern high income foreign sector and a backward low income indigenous one. </a:t>
            </a:r>
            <a:r>
              <a:rPr lang="af-ZA" b="0" i="0">
                <a:solidFill>
                  <a:srgbClr val="222222"/>
                </a:solidFill>
                <a:effectLst/>
                <a:latin typeface="-apple-system"/>
              </a:rPr>
              <a:t> </a:t>
            </a:r>
            <a:endParaRPr lang="en-GB" b="0" i="0">
              <a:solidFill>
                <a:srgbClr val="222222"/>
              </a:solidFill>
              <a:effectLst/>
              <a:latin typeface="-apple-system"/>
            </a:endParaRPr>
          </a:p>
          <a:p>
            <a:pPr marL="0" indent="0">
              <a:buNone/>
            </a:pPr>
            <a:r>
              <a:rPr lang="en-GB" b="0" i="0">
                <a:solidFill>
                  <a:srgbClr val="222222"/>
                </a:solidFill>
                <a:effectLst/>
                <a:latin typeface="-apple-system"/>
              </a:rPr>
              <a:t>▪</a:t>
            </a:r>
            <a:r>
              <a:rPr lang="af-ZA" b="0" i="0">
                <a:solidFill>
                  <a:srgbClr val="222222"/>
                </a:solidFill>
                <a:effectLst/>
                <a:latin typeface="-apple-system"/>
              </a:rPr>
              <a:t>This may create a distorted social structure</a:t>
            </a:r>
            <a:r>
              <a:rPr lang="en-GB" b="0" i="0">
                <a:solidFill>
                  <a:srgbClr val="222222"/>
                </a:solidFill>
                <a:effectLst/>
                <a:latin typeface="-apple-system"/>
              </a:rPr>
              <a:t> that through vested interests, e.g. political patronage, crony capitalism, etc. may obstruct general modernisation, entrenches inequality and low per capita income</a:t>
            </a:r>
            <a:r>
              <a:rPr lang="af-ZA" b="0" i="0">
                <a:solidFill>
                  <a:srgbClr val="222222"/>
                </a:solidFill>
                <a:effectLst/>
                <a:latin typeface="-apple-system"/>
              </a:rPr>
              <a:t>. </a:t>
            </a:r>
            <a:r>
              <a:rPr lang="en-GB" b="0" i="0">
                <a:solidFill>
                  <a:srgbClr val="222222"/>
                </a:solidFill>
                <a:effectLst/>
                <a:latin typeface="-apple-system"/>
              </a:rPr>
              <a:t>  In addition, </a:t>
            </a:r>
            <a:r>
              <a:rPr lang="af-ZA" b="0" i="0">
                <a:solidFill>
                  <a:srgbClr val="222222"/>
                </a:solidFill>
                <a:effectLst/>
                <a:latin typeface="-apple-system"/>
              </a:rPr>
              <a:t>private luxury consumption</a:t>
            </a:r>
            <a:r>
              <a:rPr lang="en-GB" b="0" i="0">
                <a:solidFill>
                  <a:srgbClr val="222222"/>
                </a:solidFill>
                <a:effectLst/>
                <a:latin typeface="-apple-system"/>
              </a:rPr>
              <a:t> becomes embedded</a:t>
            </a:r>
            <a:r>
              <a:rPr lang="af-ZA" b="0" i="0">
                <a:solidFill>
                  <a:srgbClr val="222222"/>
                </a:solidFill>
                <a:effectLst/>
                <a:latin typeface="-apple-system"/>
              </a:rPr>
              <a:t>. People would try to imitate Western consumption habits and thus a </a:t>
            </a:r>
            <a:r>
              <a:rPr lang="en-GB" b="0" i="0">
                <a:solidFill>
                  <a:srgbClr val="222222"/>
                </a:solidFill>
                <a:effectLst/>
                <a:latin typeface="-apple-system"/>
              </a:rPr>
              <a:t>balance of payments  crisis may </a:t>
            </a:r>
            <a:r>
              <a:rPr lang="el-GR" b="0" i="0">
                <a:solidFill>
                  <a:srgbClr val="222222"/>
                </a:solidFill>
                <a:effectLst/>
                <a:latin typeface="-apple-system"/>
              </a:rPr>
              <a:t>be </a:t>
            </a:r>
            <a:r>
              <a:rPr lang="en-GB" b="0" i="0">
                <a:solidFill>
                  <a:srgbClr val="222222"/>
                </a:solidFill>
                <a:effectLst/>
                <a:latin typeface="-apple-system"/>
              </a:rPr>
              <a:t>possibly emerge.</a:t>
            </a:r>
            <a:endParaRPr lang="el-GR"/>
          </a:p>
        </p:txBody>
      </p:sp>
    </p:spTree>
    <p:extLst>
      <p:ext uri="{BB962C8B-B14F-4D97-AF65-F5344CB8AC3E}">
        <p14:creationId xmlns:p14="http://schemas.microsoft.com/office/powerpoint/2010/main" val="4007157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EE9796-8F87-8B4B-9095-BFDF210C4EFA}"/>
              </a:ext>
            </a:extLst>
          </p:cNvPr>
          <p:cNvSpPr>
            <a:spLocks noGrp="1"/>
          </p:cNvSpPr>
          <p:nvPr>
            <p:ph type="title"/>
          </p:nvPr>
        </p:nvSpPr>
        <p:spPr/>
        <p:txBody>
          <a:bodyPr/>
          <a:lstStyle/>
          <a:p>
            <a:pPr algn="ctr"/>
            <a:r>
              <a:rPr lang="en-GB" b="1"/>
              <a:t>19</a:t>
            </a:r>
            <a:r>
              <a:rPr lang="en-GB" b="1" baseline="30000"/>
              <a:t>th</a:t>
            </a:r>
            <a:r>
              <a:rPr lang="en-GB" b="1"/>
              <a:t> USA</a:t>
            </a:r>
            <a:endParaRPr lang="el-GR" b="1"/>
          </a:p>
        </p:txBody>
      </p:sp>
      <p:sp>
        <p:nvSpPr>
          <p:cNvPr id="3" name="Θέση περιεχομένου 2">
            <a:extLst>
              <a:ext uri="{FF2B5EF4-FFF2-40B4-BE49-F238E27FC236}">
                <a16:creationId xmlns:a16="http://schemas.microsoft.com/office/drawing/2014/main" id="{9ABA9CF6-07DA-4C48-BB6F-9AB0A198BAFA}"/>
              </a:ext>
            </a:extLst>
          </p:cNvPr>
          <p:cNvSpPr>
            <a:spLocks noGrp="1"/>
          </p:cNvSpPr>
          <p:nvPr>
            <p:ph idx="1"/>
          </p:nvPr>
        </p:nvSpPr>
        <p:spPr/>
        <p:txBody>
          <a:bodyPr>
            <a:normAutofit/>
          </a:bodyPr>
          <a:lstStyle/>
          <a:p>
            <a:r>
              <a:rPr lang="en-GB" b="0" i="0">
                <a:solidFill>
                  <a:srgbClr val="222222"/>
                </a:solidFill>
                <a:effectLst/>
                <a:latin typeface="-apple-system"/>
              </a:rPr>
              <a:t>Nurkse argued t</a:t>
            </a:r>
            <a:r>
              <a:rPr lang="af-ZA" b="0" i="0">
                <a:solidFill>
                  <a:srgbClr val="222222"/>
                </a:solidFill>
                <a:effectLst/>
                <a:latin typeface="-apple-system"/>
              </a:rPr>
              <a:t>hat </a:t>
            </a:r>
            <a:r>
              <a:rPr lang="en-GB" b="0" i="0">
                <a:solidFill>
                  <a:srgbClr val="222222"/>
                </a:solidFill>
                <a:effectLst/>
                <a:latin typeface="-apple-system"/>
              </a:rPr>
              <a:t>foreign direct inve</a:t>
            </a:r>
            <a:r>
              <a:rPr lang="el-GR" b="0" i="0">
                <a:solidFill>
                  <a:srgbClr val="222222"/>
                </a:solidFill>
                <a:effectLst/>
                <a:latin typeface="-apple-system"/>
              </a:rPr>
              <a:t>s</a:t>
            </a:r>
            <a:r>
              <a:rPr lang="en-GB" b="0" i="0">
                <a:solidFill>
                  <a:srgbClr val="222222"/>
                </a:solidFill>
                <a:effectLst/>
                <a:latin typeface="-apple-system"/>
              </a:rPr>
              <a:t>tment</a:t>
            </a:r>
            <a:r>
              <a:rPr lang="af-ZA" b="0" i="0">
                <a:solidFill>
                  <a:srgbClr val="222222"/>
                </a:solidFill>
                <a:effectLst/>
                <a:latin typeface="-apple-system"/>
              </a:rPr>
              <a:t> was a strategy used in  the 19th century</a:t>
            </a:r>
            <a:r>
              <a:rPr lang="en-GB" b="0" i="0">
                <a:solidFill>
                  <a:srgbClr val="222222"/>
                </a:solidFill>
                <a:effectLst/>
                <a:latin typeface="-apple-system"/>
              </a:rPr>
              <a:t>,</a:t>
            </a:r>
            <a:r>
              <a:rPr lang="af-ZA" b="0" i="0">
                <a:solidFill>
                  <a:srgbClr val="222222"/>
                </a:solidFill>
                <a:effectLst/>
                <a:latin typeface="-apple-system"/>
              </a:rPr>
              <a:t> and its success was limited to the case of the United States of America. In </a:t>
            </a:r>
            <a:r>
              <a:rPr lang="en-GB" b="0" i="0">
                <a:solidFill>
                  <a:srgbClr val="222222"/>
                </a:solidFill>
                <a:effectLst/>
                <a:latin typeface="-apple-system"/>
              </a:rPr>
              <a:t>fact, th</a:t>
            </a:r>
            <a:r>
              <a:rPr lang="af-ZA" b="0" i="0">
                <a:solidFill>
                  <a:srgbClr val="222222"/>
                </a:solidFill>
                <a:effectLst/>
                <a:latin typeface="-apple-system"/>
              </a:rPr>
              <a:t>e United States of America were </a:t>
            </a:r>
            <a:r>
              <a:rPr lang="el-GR" b="0" i="0">
                <a:solidFill>
                  <a:srgbClr val="222222"/>
                </a:solidFill>
                <a:effectLst/>
                <a:latin typeface="-apple-system"/>
              </a:rPr>
              <a:t>already a </a:t>
            </a:r>
            <a:r>
              <a:rPr lang="af-ZA" b="0" i="0">
                <a:solidFill>
                  <a:srgbClr val="222222"/>
                </a:solidFill>
                <a:effectLst/>
                <a:latin typeface="-apple-system"/>
              </a:rPr>
              <a:t>high income countr</a:t>
            </a:r>
            <a:r>
              <a:rPr lang="el-GR" b="0" i="0">
                <a:solidFill>
                  <a:srgbClr val="222222"/>
                </a:solidFill>
                <a:effectLst/>
                <a:latin typeface="-apple-system"/>
              </a:rPr>
              <a:t>y</a:t>
            </a:r>
            <a:r>
              <a:rPr lang="af-ZA" b="0" i="0">
                <a:solidFill>
                  <a:srgbClr val="222222"/>
                </a:solidFill>
                <a:effectLst/>
                <a:latin typeface="-apple-system"/>
              </a:rPr>
              <a:t> to begin with. They were already endowed with</a:t>
            </a:r>
            <a:r>
              <a:rPr lang="en-GB" b="0" i="0">
                <a:solidFill>
                  <a:srgbClr val="222222"/>
                </a:solidFill>
                <a:effectLst/>
                <a:latin typeface="-apple-system"/>
              </a:rPr>
              <a:t> resources,</a:t>
            </a:r>
            <a:r>
              <a:rPr lang="af-ZA" b="0" i="0">
                <a:solidFill>
                  <a:srgbClr val="222222"/>
                </a:solidFill>
                <a:effectLst/>
                <a:latin typeface="-apple-system"/>
              </a:rPr>
              <a:t> efficient producers, effective markets and a high purchasing power. </a:t>
            </a:r>
            <a:r>
              <a:rPr lang="en-GB" b="0" i="0">
                <a:solidFill>
                  <a:srgbClr val="222222"/>
                </a:solidFill>
                <a:effectLst/>
                <a:latin typeface="-apple-system"/>
              </a:rPr>
              <a:t>Both entrepreneurs and labour had</a:t>
            </a:r>
            <a:r>
              <a:rPr lang="af-ZA" b="0" i="0">
                <a:solidFill>
                  <a:srgbClr val="222222"/>
                </a:solidFill>
                <a:effectLst/>
                <a:latin typeface="-apple-system"/>
              </a:rPr>
              <a:t> merely migrated from Britain</a:t>
            </a:r>
            <a:r>
              <a:rPr lang="en-GB" b="0" i="0">
                <a:solidFill>
                  <a:srgbClr val="222222"/>
                </a:solidFill>
                <a:effectLst/>
                <a:latin typeface="-apple-system"/>
              </a:rPr>
              <a:t>, so it was technology</a:t>
            </a:r>
            <a:r>
              <a:rPr lang="af-ZA" b="0" i="0">
                <a:solidFill>
                  <a:srgbClr val="222222"/>
                </a:solidFill>
                <a:effectLst/>
                <a:latin typeface="-apple-system"/>
              </a:rPr>
              <a:t> and thus the level of skills w</a:t>
            </a:r>
            <a:r>
              <a:rPr lang="en-GB" b="0" i="0">
                <a:solidFill>
                  <a:srgbClr val="222222"/>
                </a:solidFill>
                <a:effectLst/>
                <a:latin typeface="-apple-system"/>
              </a:rPr>
              <a:t>as</a:t>
            </a:r>
            <a:r>
              <a:rPr lang="af-ZA" b="0" i="0">
                <a:solidFill>
                  <a:srgbClr val="222222"/>
                </a:solidFill>
                <a:effectLst/>
                <a:latin typeface="-apple-system"/>
              </a:rPr>
              <a:t> </a:t>
            </a:r>
            <a:r>
              <a:rPr lang="en-GB" b="0" i="0">
                <a:solidFill>
                  <a:srgbClr val="222222"/>
                </a:solidFill>
                <a:effectLst/>
                <a:latin typeface="-apple-system"/>
              </a:rPr>
              <a:t>already relatively </a:t>
            </a:r>
            <a:r>
              <a:rPr lang="af-ZA" b="0" i="0">
                <a:solidFill>
                  <a:srgbClr val="222222"/>
                </a:solidFill>
                <a:effectLst/>
                <a:latin typeface="-apple-system"/>
              </a:rPr>
              <a:t>advanced</a:t>
            </a:r>
            <a:r>
              <a:rPr lang="en-GB">
                <a:solidFill>
                  <a:srgbClr val="222222"/>
                </a:solidFill>
                <a:latin typeface="-apple-system"/>
              </a:rPr>
              <a:t>.  Therefore,</a:t>
            </a:r>
            <a:r>
              <a:rPr lang="en-GB" b="0" i="0">
                <a:solidFill>
                  <a:srgbClr val="222222"/>
                </a:solidFill>
                <a:effectLst/>
                <a:latin typeface="-apple-system"/>
              </a:rPr>
              <a:t> there were not</a:t>
            </a:r>
            <a:r>
              <a:rPr lang="af-ZA" b="0" i="0">
                <a:solidFill>
                  <a:srgbClr val="222222"/>
                </a:solidFill>
                <a:effectLst/>
                <a:latin typeface="-apple-system"/>
              </a:rPr>
              <a:t> </a:t>
            </a:r>
            <a:r>
              <a:rPr lang="en-GB" b="0" i="0">
                <a:solidFill>
                  <a:srgbClr val="222222"/>
                </a:solidFill>
                <a:effectLst/>
                <a:latin typeface="-apple-system"/>
              </a:rPr>
              <a:t> supply side constraints</a:t>
            </a:r>
            <a:r>
              <a:rPr lang="af-ZA" b="0" i="0">
                <a:solidFill>
                  <a:srgbClr val="222222"/>
                </a:solidFill>
                <a:effectLst/>
                <a:latin typeface="-apple-system"/>
              </a:rPr>
              <a:t>. This situation was therefore unique and not replica</a:t>
            </a:r>
            <a:r>
              <a:rPr lang="el-GR" b="0" i="0">
                <a:solidFill>
                  <a:srgbClr val="222222"/>
                </a:solidFill>
                <a:effectLst/>
                <a:latin typeface="-apple-system"/>
              </a:rPr>
              <a:t>ded</a:t>
            </a:r>
            <a:r>
              <a:rPr lang="af-ZA" b="0" i="0">
                <a:solidFill>
                  <a:srgbClr val="222222"/>
                </a:solidFill>
                <a:effectLst/>
                <a:latin typeface="-apple-system"/>
              </a:rPr>
              <a:t> by underdeveloped countries</a:t>
            </a:r>
            <a:r>
              <a:rPr lang="el-GR" b="0" i="0">
                <a:solidFill>
                  <a:srgbClr val="222222"/>
                </a:solidFill>
                <a:effectLst/>
                <a:latin typeface="-apple-system"/>
              </a:rPr>
              <a:t> in the post war era </a:t>
            </a:r>
            <a:r>
              <a:rPr lang="af-ZA" b="0" i="0">
                <a:solidFill>
                  <a:srgbClr val="222222"/>
                </a:solidFill>
                <a:effectLst/>
                <a:latin typeface="-apple-system"/>
              </a:rPr>
              <a:t>.</a:t>
            </a:r>
            <a:endParaRPr lang="el-GR"/>
          </a:p>
        </p:txBody>
      </p:sp>
    </p:spTree>
    <p:extLst>
      <p:ext uri="{BB962C8B-B14F-4D97-AF65-F5344CB8AC3E}">
        <p14:creationId xmlns:p14="http://schemas.microsoft.com/office/powerpoint/2010/main" val="280871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326C74-E1B8-5144-AC49-0123341944B1}"/>
              </a:ext>
            </a:extLst>
          </p:cNvPr>
          <p:cNvSpPr>
            <a:spLocks noGrp="1"/>
          </p:cNvSpPr>
          <p:nvPr>
            <p:ph type="title"/>
          </p:nvPr>
        </p:nvSpPr>
        <p:spPr>
          <a:xfrm>
            <a:off x="838200" y="73742"/>
            <a:ext cx="10515600" cy="2431471"/>
          </a:xfrm>
        </p:spPr>
        <p:txBody>
          <a:bodyPr>
            <a:normAutofit fontScale="90000"/>
          </a:bodyPr>
          <a:lstStyle/>
          <a:p>
            <a:r>
              <a:rPr lang="en-GB" sz="3600"/>
              <a:t>■Import substitution growth strategy: protection of domestic market.</a:t>
            </a:r>
            <a:br>
              <a:rPr lang="en-GB" sz="3600"/>
            </a:br>
            <a:r>
              <a:rPr lang="en-GB" sz="3600"/>
              <a:t>■No outward led growth:no export expansion led growth,</a:t>
            </a:r>
            <a:br>
              <a:rPr lang="en-GB" sz="3600"/>
            </a:br>
            <a:r>
              <a:rPr lang="en-GB" sz="3600"/>
              <a:t>no foreign direct incoming investment led growth  </a:t>
            </a:r>
            <a:r>
              <a:rPr lang="en-GB"/>
              <a:t/>
            </a:r>
            <a:br>
              <a:rPr lang="en-GB"/>
            </a:br>
            <a:r>
              <a:rPr lang="en-GB"/>
              <a:t> </a:t>
            </a:r>
            <a:endParaRPr lang="el-GR"/>
          </a:p>
        </p:txBody>
      </p:sp>
      <p:sp>
        <p:nvSpPr>
          <p:cNvPr id="7" name="Θέση περιεχομένου 6">
            <a:extLst>
              <a:ext uri="{FF2B5EF4-FFF2-40B4-BE49-F238E27FC236}">
                <a16:creationId xmlns:a16="http://schemas.microsoft.com/office/drawing/2014/main" id="{20E813B2-470F-EF45-807C-518BBAADC183}"/>
              </a:ext>
            </a:extLst>
          </p:cNvPr>
          <p:cNvSpPr>
            <a:spLocks noGrp="1"/>
          </p:cNvSpPr>
          <p:nvPr>
            <p:ph idx="1"/>
          </p:nvPr>
        </p:nvSpPr>
        <p:spPr>
          <a:xfrm>
            <a:off x="838200" y="2839065"/>
            <a:ext cx="10515600" cy="3337898"/>
          </a:xfrm>
        </p:spPr>
        <p:txBody>
          <a:bodyPr/>
          <a:lstStyle/>
          <a:p>
            <a:pPr marL="0" indent="0">
              <a:buNone/>
            </a:pPr>
            <a:endParaRPr lang="el-GR"/>
          </a:p>
        </p:txBody>
      </p:sp>
      <p:pic>
        <p:nvPicPr>
          <p:cNvPr id="9" name="Εικόνα 4">
            <a:extLst>
              <a:ext uri="{FF2B5EF4-FFF2-40B4-BE49-F238E27FC236}">
                <a16:creationId xmlns:a16="http://schemas.microsoft.com/office/drawing/2014/main" id="{04513A17-AE9D-7242-B5CB-AD8B7CA52B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931250"/>
            <a:ext cx="10515600" cy="2140088"/>
          </a:xfrm>
          <a:prstGeom prst="rect">
            <a:avLst/>
          </a:prstGeom>
        </p:spPr>
      </p:pic>
    </p:spTree>
    <p:extLst>
      <p:ext uri="{BB962C8B-B14F-4D97-AF65-F5344CB8AC3E}">
        <p14:creationId xmlns:p14="http://schemas.microsoft.com/office/powerpoint/2010/main" val="743347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14DBFD-94AA-A14F-9461-02BF837F8E12}"/>
              </a:ext>
            </a:extLst>
          </p:cNvPr>
          <p:cNvSpPr>
            <a:spLocks noGrp="1"/>
          </p:cNvSpPr>
          <p:nvPr>
            <p:ph type="title"/>
          </p:nvPr>
        </p:nvSpPr>
        <p:spPr/>
        <p:txBody>
          <a:bodyPr/>
          <a:lstStyle/>
          <a:p>
            <a:pPr algn="ctr"/>
            <a:r>
              <a:rPr lang="en-GB" b="1"/>
              <a:t>Unbalanced Growth</a:t>
            </a:r>
            <a:endParaRPr lang="el-GR" b="1"/>
          </a:p>
        </p:txBody>
      </p:sp>
      <p:sp>
        <p:nvSpPr>
          <p:cNvPr id="3" name="Θέση περιεχομένου 2">
            <a:extLst>
              <a:ext uri="{FF2B5EF4-FFF2-40B4-BE49-F238E27FC236}">
                <a16:creationId xmlns:a16="http://schemas.microsoft.com/office/drawing/2014/main" id="{D224D9F0-93F5-0445-B832-697133543665}"/>
              </a:ext>
            </a:extLst>
          </p:cNvPr>
          <p:cNvSpPr>
            <a:spLocks noGrp="1"/>
          </p:cNvSpPr>
          <p:nvPr>
            <p:ph idx="1"/>
          </p:nvPr>
        </p:nvSpPr>
        <p:spPr/>
        <p:txBody>
          <a:bodyPr>
            <a:normAutofit/>
          </a:bodyPr>
          <a:lstStyle/>
          <a:p>
            <a:r>
              <a:rPr lang="af-ZA"/>
              <a:t> Scholars such as Hirschman, Rostow, Fleming and</a:t>
            </a:r>
            <a:r>
              <a:rPr lang="en-GB"/>
              <a:t> </a:t>
            </a:r>
            <a:r>
              <a:rPr lang="af-ZA"/>
              <a:t>Singer pro</a:t>
            </a:r>
            <a:r>
              <a:rPr lang="el-GR"/>
              <a:t>n</a:t>
            </a:r>
            <a:r>
              <a:rPr lang="af-ZA"/>
              <a:t>oun</a:t>
            </a:r>
            <a:r>
              <a:rPr lang="el-GR"/>
              <a:t>c</a:t>
            </a:r>
            <a:r>
              <a:rPr lang="af-ZA"/>
              <a:t>ed the theory of unbalanced growth as a strategy of development to be used by the underdeveloped countries.</a:t>
            </a:r>
          </a:p>
          <a:p>
            <a:r>
              <a:rPr lang="af-ZA"/>
              <a:t>This theory stresses on the need of investment in strategic sectors of the economy instead of all the sectors simultaneously.</a:t>
            </a:r>
          </a:p>
          <a:p>
            <a:r>
              <a:rPr lang="af-ZA"/>
              <a:t>According to this theory the other sectors would automatically develop themselves through what is known as “linkages effect”.</a:t>
            </a:r>
            <a:endParaRPr lang="el-GR"/>
          </a:p>
        </p:txBody>
      </p:sp>
    </p:spTree>
    <p:extLst>
      <p:ext uri="{BB962C8B-B14F-4D97-AF65-F5344CB8AC3E}">
        <p14:creationId xmlns:p14="http://schemas.microsoft.com/office/powerpoint/2010/main" val="28803812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28EBF1-77AB-2D47-90E0-25FA8D051DA6}"/>
              </a:ext>
            </a:extLst>
          </p:cNvPr>
          <p:cNvSpPr>
            <a:spLocks noGrp="1"/>
          </p:cNvSpPr>
          <p:nvPr>
            <p:ph type="title"/>
          </p:nvPr>
        </p:nvSpPr>
        <p:spPr/>
        <p:txBody>
          <a:bodyPr/>
          <a:lstStyle/>
          <a:p>
            <a:pPr marL="0" indent="0" algn="ctr">
              <a:buNone/>
            </a:pPr>
            <a:r>
              <a:rPr lang="af-ZA"/>
              <a:t/>
            </a:r>
            <a:br>
              <a:rPr lang="af-ZA"/>
            </a:br>
            <a:r>
              <a:rPr lang="en-GB" b="1"/>
              <a:t>A.O </a:t>
            </a:r>
            <a:r>
              <a:rPr lang="af-ZA" b="1"/>
              <a:t>Hirschman </a:t>
            </a:r>
            <a:endParaRPr lang="el-GR" b="1"/>
          </a:p>
        </p:txBody>
      </p:sp>
      <p:sp>
        <p:nvSpPr>
          <p:cNvPr id="3" name="Θέση περιεχομένου 2">
            <a:extLst>
              <a:ext uri="{FF2B5EF4-FFF2-40B4-BE49-F238E27FC236}">
                <a16:creationId xmlns:a16="http://schemas.microsoft.com/office/drawing/2014/main" id="{34A56D2C-1ADB-CB43-BC75-E2820C6F158E}"/>
              </a:ext>
            </a:extLst>
          </p:cNvPr>
          <p:cNvSpPr>
            <a:spLocks noGrp="1"/>
          </p:cNvSpPr>
          <p:nvPr>
            <p:ph idx="1"/>
          </p:nvPr>
        </p:nvSpPr>
        <p:spPr/>
        <p:txBody>
          <a:bodyPr>
            <a:normAutofit/>
          </a:bodyPr>
          <a:lstStyle/>
          <a:p>
            <a:pPr marL="0" indent="0">
              <a:buNone/>
            </a:pPr>
            <a:endParaRPr lang="af-ZA"/>
          </a:p>
          <a:p>
            <a:pPr marL="0" indent="0" algn="just">
              <a:buNone/>
            </a:pPr>
            <a:r>
              <a:rPr lang="en-GB"/>
              <a:t>A.O </a:t>
            </a:r>
            <a:r>
              <a:rPr lang="af-ZA"/>
              <a:t>Hirschman </a:t>
            </a:r>
            <a:r>
              <a:rPr lang="en-GB"/>
              <a:t>argues </a:t>
            </a:r>
            <a:r>
              <a:rPr lang="af-ZA"/>
              <a:t>that</a:t>
            </a:r>
            <a:r>
              <a:rPr lang="en-GB"/>
              <a:t> </a:t>
            </a:r>
            <a:r>
              <a:rPr lang="af-ZA"/>
              <a:t>creating imbalances in</a:t>
            </a:r>
            <a:r>
              <a:rPr lang="en-GB"/>
              <a:t> </a:t>
            </a:r>
            <a:r>
              <a:rPr lang="af-ZA"/>
              <a:t>the system is the best strategy for</a:t>
            </a:r>
            <a:r>
              <a:rPr lang="en-GB"/>
              <a:t> </a:t>
            </a:r>
            <a:r>
              <a:rPr lang="af-ZA"/>
              <a:t> growth.</a:t>
            </a:r>
            <a:r>
              <a:rPr lang="en-GB"/>
              <a:t>  </a:t>
            </a:r>
            <a:r>
              <a:rPr lang="af-ZA"/>
              <a:t>Owing to the lack of availability of</a:t>
            </a:r>
            <a:r>
              <a:rPr lang="en-GB"/>
              <a:t> </a:t>
            </a:r>
            <a:r>
              <a:rPr lang="af-ZA"/>
              <a:t>resources </a:t>
            </a:r>
            <a:endParaRPr lang="en-GB"/>
          </a:p>
          <a:p>
            <a:pPr marL="0" indent="0" algn="just">
              <a:buNone/>
            </a:pPr>
            <a:r>
              <a:rPr lang="af-ZA"/>
              <a:t>in the less</a:t>
            </a:r>
            <a:r>
              <a:rPr lang="en-GB"/>
              <a:t>  </a:t>
            </a:r>
            <a:r>
              <a:rPr lang="af-ZA"/>
              <a:t>developed</a:t>
            </a:r>
            <a:r>
              <a:rPr lang="en-GB"/>
              <a:t> </a:t>
            </a:r>
            <a:r>
              <a:rPr lang="af-ZA"/>
              <a:t>countries,</a:t>
            </a:r>
            <a:r>
              <a:rPr lang="en-GB"/>
              <a:t>  </a:t>
            </a:r>
            <a:r>
              <a:rPr lang="af-ZA"/>
              <a:t>the little</a:t>
            </a:r>
            <a:r>
              <a:rPr lang="en-GB"/>
              <a:t> </a:t>
            </a:r>
            <a:r>
              <a:rPr lang="af-ZA"/>
              <a:t>that is </a:t>
            </a:r>
            <a:r>
              <a:rPr lang="el-GR"/>
              <a:t>a</a:t>
            </a:r>
            <a:r>
              <a:rPr lang="af-ZA"/>
              <a:t>vailable must be used</a:t>
            </a:r>
            <a:r>
              <a:rPr lang="en-GB"/>
              <a:t> e</a:t>
            </a:r>
            <a:r>
              <a:rPr lang="af-ZA"/>
              <a:t>fficiently. </a:t>
            </a:r>
            <a:r>
              <a:rPr lang="en-GB"/>
              <a:t>A</a:t>
            </a:r>
            <a:r>
              <a:rPr lang="af-ZA"/>
              <a:t>ccordingly</a:t>
            </a:r>
            <a:r>
              <a:rPr lang="en-GB"/>
              <a:t>  </a:t>
            </a:r>
            <a:r>
              <a:rPr lang="af-ZA"/>
              <a:t>strategic</a:t>
            </a:r>
            <a:r>
              <a:rPr lang="en-GB"/>
              <a:t>  </a:t>
            </a:r>
            <a:r>
              <a:rPr lang="af-ZA"/>
              <a:t>sectors in the economy </a:t>
            </a:r>
            <a:r>
              <a:rPr lang="en-GB"/>
              <a:t>s</a:t>
            </a:r>
            <a:r>
              <a:rPr lang="af-ZA"/>
              <a:t>hould get priority or precedence over others where income is concerned. </a:t>
            </a:r>
            <a:endParaRPr lang="el-GR"/>
          </a:p>
        </p:txBody>
      </p:sp>
    </p:spTree>
    <p:extLst>
      <p:ext uri="{BB962C8B-B14F-4D97-AF65-F5344CB8AC3E}">
        <p14:creationId xmlns:p14="http://schemas.microsoft.com/office/powerpoint/2010/main" val="1551656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9489DF-775B-0E4C-B881-8B87FC10A204}"/>
              </a:ext>
            </a:extLst>
          </p:cNvPr>
          <p:cNvSpPr>
            <a:spLocks noGrp="1"/>
          </p:cNvSpPr>
          <p:nvPr>
            <p:ph type="title"/>
          </p:nvPr>
        </p:nvSpPr>
        <p:spPr/>
        <p:txBody>
          <a:bodyPr/>
          <a:lstStyle/>
          <a:p>
            <a:pPr algn="ctr"/>
            <a:r>
              <a:rPr lang="en-GB" b="1"/>
              <a:t>Externalities</a:t>
            </a:r>
            <a:endParaRPr lang="el-GR" b="1"/>
          </a:p>
        </p:txBody>
      </p:sp>
      <p:sp>
        <p:nvSpPr>
          <p:cNvPr id="3" name="Θέση περιεχομένου 2">
            <a:extLst>
              <a:ext uri="{FF2B5EF4-FFF2-40B4-BE49-F238E27FC236}">
                <a16:creationId xmlns:a16="http://schemas.microsoft.com/office/drawing/2014/main" id="{2F46DA7E-3D04-054D-BCD7-BF98CDD7CE86}"/>
              </a:ext>
            </a:extLst>
          </p:cNvPr>
          <p:cNvSpPr>
            <a:spLocks noGrp="1"/>
          </p:cNvSpPr>
          <p:nvPr>
            <p:ph idx="1"/>
          </p:nvPr>
        </p:nvSpPr>
        <p:spPr/>
        <p:txBody>
          <a:bodyPr>
            <a:normAutofit/>
          </a:bodyPr>
          <a:lstStyle/>
          <a:p>
            <a:pPr marL="0" indent="0">
              <a:buNone/>
            </a:pPr>
            <a:r>
              <a:rPr lang="en-GB" sz="2800"/>
              <a:t>U</a:t>
            </a:r>
            <a:r>
              <a:rPr lang="af-ZA" sz="2800"/>
              <a:t>nbalanced growth according to Prof. Hirschman generates externalities. Further</a:t>
            </a:r>
            <a:r>
              <a:rPr lang="en-GB" sz="2800"/>
              <a:t>,</a:t>
            </a:r>
            <a:r>
              <a:rPr lang="af-ZA" sz="2800"/>
              <a:t> the growth of</a:t>
            </a:r>
            <a:r>
              <a:rPr lang="en-GB" sz="2800"/>
              <a:t> </a:t>
            </a:r>
            <a:r>
              <a:rPr lang="af-ZA" sz="2800"/>
              <a:t>industry A leads to or stimulates the growth of industry B and C and so on</a:t>
            </a:r>
            <a:r>
              <a:rPr lang="el-GR" sz="2800"/>
              <a:t>.  S</a:t>
            </a:r>
            <a:r>
              <a:rPr lang="af-ZA" sz="2800"/>
              <a:t>imilarly the growth of</a:t>
            </a:r>
            <a:r>
              <a:rPr lang="en-GB" sz="2800"/>
              <a:t> </a:t>
            </a:r>
            <a:r>
              <a:rPr lang="af-ZA" sz="2800"/>
              <a:t> industry B and C will lead to the subsequent growth of industries E and F. Thus, the growth of a</a:t>
            </a:r>
            <a:r>
              <a:rPr lang="en-GB" sz="2800"/>
              <a:t>  </a:t>
            </a:r>
            <a:r>
              <a:rPr lang="el-GR" sz="2800"/>
              <a:t>set of </a:t>
            </a:r>
            <a:r>
              <a:rPr lang="af-ZA" sz="2800"/>
              <a:t>strategic industries apart from providing the benefits </a:t>
            </a:r>
            <a:r>
              <a:rPr lang="el-GR" sz="2800"/>
              <a:t>of self expabsion, it</a:t>
            </a:r>
            <a:r>
              <a:rPr lang="af-ZA" sz="2800"/>
              <a:t> also stimulates the </a:t>
            </a:r>
            <a:r>
              <a:rPr lang="en-GB" sz="2800"/>
              <a:t> </a:t>
            </a:r>
            <a:r>
              <a:rPr lang="af-ZA" sz="2800"/>
              <a:t>growth of other set</a:t>
            </a:r>
            <a:r>
              <a:rPr lang="el-GR" sz="2800"/>
              <a:t>s</a:t>
            </a:r>
            <a:r>
              <a:rPr lang="af-ZA" sz="2800"/>
              <a:t> of industries. The existing externalities are explored, and fresh ones</a:t>
            </a:r>
            <a:r>
              <a:rPr lang="en-GB" sz="2800"/>
              <a:t> </a:t>
            </a:r>
            <a:r>
              <a:rPr lang="af-ZA" sz="2800"/>
              <a:t>generated.</a:t>
            </a:r>
            <a:endParaRPr lang="el-GR"/>
          </a:p>
        </p:txBody>
      </p:sp>
    </p:spTree>
    <p:extLst>
      <p:ext uri="{BB962C8B-B14F-4D97-AF65-F5344CB8AC3E}">
        <p14:creationId xmlns:p14="http://schemas.microsoft.com/office/powerpoint/2010/main" val="2675032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C13A0B-29A2-E64A-8875-271858863E61}"/>
              </a:ext>
            </a:extLst>
          </p:cNvPr>
          <p:cNvSpPr>
            <a:spLocks noGrp="1"/>
          </p:cNvSpPr>
          <p:nvPr>
            <p:ph type="title"/>
          </p:nvPr>
        </p:nvSpPr>
        <p:spPr/>
        <p:txBody>
          <a:bodyPr/>
          <a:lstStyle/>
          <a:p>
            <a:pPr algn="ctr"/>
            <a:r>
              <a:rPr lang="en-GB" b="1"/>
              <a:t>Complementarities</a:t>
            </a:r>
            <a:endParaRPr lang="el-GR" b="1"/>
          </a:p>
        </p:txBody>
      </p:sp>
      <p:sp>
        <p:nvSpPr>
          <p:cNvPr id="3" name="Θέση περιεχομένου 2">
            <a:extLst>
              <a:ext uri="{FF2B5EF4-FFF2-40B4-BE49-F238E27FC236}">
                <a16:creationId xmlns:a16="http://schemas.microsoft.com/office/drawing/2014/main" id="{1128F11E-4E95-CF4B-9E1F-4604056B6489}"/>
              </a:ext>
            </a:extLst>
          </p:cNvPr>
          <p:cNvSpPr>
            <a:spLocks noGrp="1"/>
          </p:cNvSpPr>
          <p:nvPr>
            <p:ph idx="1"/>
          </p:nvPr>
        </p:nvSpPr>
        <p:spPr/>
        <p:txBody>
          <a:bodyPr>
            <a:normAutofit/>
          </a:bodyPr>
          <a:lstStyle/>
          <a:p>
            <a:r>
              <a:rPr lang="af-ZA" sz="2800"/>
              <a:t>Growth of output of industry A may generate the demand for the products of B and C and also may</a:t>
            </a:r>
            <a:r>
              <a:rPr lang="en-GB" sz="2800"/>
              <a:t>  </a:t>
            </a:r>
            <a:r>
              <a:rPr lang="af-ZA" sz="2800"/>
              <a:t>reduce the marginal cost of production in these industries. </a:t>
            </a:r>
          </a:p>
          <a:p>
            <a:r>
              <a:rPr lang="af-ZA" sz="2800"/>
              <a:t>There are technical compl</a:t>
            </a:r>
            <a:r>
              <a:rPr lang="en-GB" sz="2800"/>
              <a:t>e</a:t>
            </a:r>
            <a:r>
              <a:rPr lang="af-ZA" sz="2800"/>
              <a:t>mentaries which stimulate the growth of related industries, following the</a:t>
            </a:r>
            <a:r>
              <a:rPr lang="en-GB" sz="2800"/>
              <a:t> s</a:t>
            </a:r>
            <a:r>
              <a:rPr lang="af-ZA" sz="2800"/>
              <a:t>trategy of unbalanced growth. </a:t>
            </a:r>
          </a:p>
          <a:p>
            <a:pPr marL="0" indent="0">
              <a:buNone/>
            </a:pPr>
            <a:r>
              <a:rPr lang="en-GB" sz="2800"/>
              <a:t> </a:t>
            </a:r>
            <a:r>
              <a:rPr lang="af-ZA" sz="2800"/>
              <a:t>Prof. Hirschman</a:t>
            </a:r>
            <a:r>
              <a:rPr lang="en-GB" sz="2800"/>
              <a:t> states</a:t>
            </a:r>
            <a:r>
              <a:rPr lang="af-ZA" sz="2800"/>
              <a:t>, “Economic growth follows the course of imbalances in the system. Competitions, tensions as well as inducements are the</a:t>
            </a:r>
            <a:r>
              <a:rPr lang="en-GB" sz="2800"/>
              <a:t> </a:t>
            </a:r>
            <a:r>
              <a:rPr lang="af-ZA" sz="2800"/>
              <a:t>inevitable outcome of the unbalanced growth, and more these are, greater the</a:t>
            </a:r>
            <a:r>
              <a:rPr lang="en-GB" sz="2800"/>
              <a:t> </a:t>
            </a:r>
            <a:r>
              <a:rPr lang="af-ZA" sz="2800"/>
              <a:t>prospects of growth.” </a:t>
            </a:r>
            <a:endParaRPr lang="el-GR"/>
          </a:p>
        </p:txBody>
      </p:sp>
    </p:spTree>
    <p:extLst>
      <p:ext uri="{BB962C8B-B14F-4D97-AF65-F5344CB8AC3E}">
        <p14:creationId xmlns:p14="http://schemas.microsoft.com/office/powerpoint/2010/main" val="2668720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9974F3-6108-DE4D-B622-89D1AC3691D9}"/>
              </a:ext>
            </a:extLst>
          </p:cNvPr>
          <p:cNvSpPr>
            <a:spLocks noGrp="1"/>
          </p:cNvSpPr>
          <p:nvPr>
            <p:ph type="title"/>
          </p:nvPr>
        </p:nvSpPr>
        <p:spPr/>
        <p:txBody>
          <a:bodyPr/>
          <a:lstStyle/>
          <a:p>
            <a:pPr algn="ctr"/>
            <a:r>
              <a:rPr lang="en-GB" b="1"/>
              <a:t>Agricultural Sector</a:t>
            </a:r>
            <a:endParaRPr lang="el-GR" b="1"/>
          </a:p>
        </p:txBody>
      </p:sp>
      <p:sp>
        <p:nvSpPr>
          <p:cNvPr id="3" name="Θέση περιεχομένου 2">
            <a:extLst>
              <a:ext uri="{FF2B5EF4-FFF2-40B4-BE49-F238E27FC236}">
                <a16:creationId xmlns:a16="http://schemas.microsoft.com/office/drawing/2014/main" id="{47B7F952-DEC0-7B4E-A6B2-C23726123025}"/>
              </a:ext>
            </a:extLst>
          </p:cNvPr>
          <p:cNvSpPr>
            <a:spLocks noGrp="1"/>
          </p:cNvSpPr>
          <p:nvPr>
            <p:ph idx="1"/>
          </p:nvPr>
        </p:nvSpPr>
        <p:spPr/>
        <p:txBody>
          <a:bodyPr>
            <a:normAutofit fontScale="92500" lnSpcReduction="20000"/>
          </a:bodyPr>
          <a:lstStyle/>
          <a:p>
            <a:r>
              <a:rPr lang="en-GB"/>
              <a:t>The primary sector is the dominant sector of the economy in terms of employment, i.e. the sector concentrates the sheer majority of employment, while most of the population lives in rural areas and its income depend on agriculture.  </a:t>
            </a:r>
          </a:p>
          <a:p>
            <a:r>
              <a:rPr lang="en-GB"/>
              <a:t>The sector because of the high concentration of labour and  low mechanisation, i.e. low capital intensity is charactetised by extremely low marginal productivity of labour – zero or near zero in the best case, therefore wages are very low, and per capita incone is also low.</a:t>
            </a:r>
          </a:p>
          <a:p>
            <a:r>
              <a:rPr lang="en-GB"/>
              <a:t>In fact, labour in the sector is underemployed.  By reducing emloyment the marginal productivity of labour would increase.  So, the total agriculture output is expected to sustain.  Lewis argues that because of that labour is in surplus in the agricultural sector, and this surplus labour should be tranferred to the manufacturing sector.   </a:t>
            </a:r>
            <a:endParaRPr lang="el-GR"/>
          </a:p>
        </p:txBody>
      </p:sp>
    </p:spTree>
    <p:extLst>
      <p:ext uri="{BB962C8B-B14F-4D97-AF65-F5344CB8AC3E}">
        <p14:creationId xmlns:p14="http://schemas.microsoft.com/office/powerpoint/2010/main" val="1459355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70B975-6F58-5249-9BAF-045E2AD7AF41}"/>
              </a:ext>
            </a:extLst>
          </p:cNvPr>
          <p:cNvSpPr>
            <a:spLocks noGrp="1"/>
          </p:cNvSpPr>
          <p:nvPr>
            <p:ph type="title"/>
          </p:nvPr>
        </p:nvSpPr>
        <p:spPr/>
        <p:txBody>
          <a:bodyPr/>
          <a:lstStyle/>
          <a:p>
            <a:pPr algn="ctr"/>
            <a:r>
              <a:rPr lang="en-GB" b="1"/>
              <a:t>Hirshman’s Classification of Investments</a:t>
            </a:r>
            <a:endParaRPr lang="el-GR" b="1"/>
          </a:p>
        </p:txBody>
      </p:sp>
      <p:sp>
        <p:nvSpPr>
          <p:cNvPr id="5" name="Θέση περιεχομένου 2">
            <a:extLst>
              <a:ext uri="{FF2B5EF4-FFF2-40B4-BE49-F238E27FC236}">
                <a16:creationId xmlns:a16="http://schemas.microsoft.com/office/drawing/2014/main" id="{A3E5DFFB-5C5A-474B-B51F-2BFC0F41616E}"/>
              </a:ext>
            </a:extLst>
          </p:cNvPr>
          <p:cNvSpPr txBox="1">
            <a:spLocks noGrp="1"/>
          </p:cNvSpPr>
          <p:nvPr>
            <p:ph idx="1"/>
          </p:nvPr>
        </p:nvSpPr>
        <p:spPr>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af-ZA" b="1">
                <a:solidFill>
                  <a:srgbClr val="424142"/>
                </a:solidFill>
                <a:latin typeface="Georgia" panose="02040502050405020303" pitchFamily="18" charset="0"/>
              </a:rPr>
              <a:t>Social over-head capital </a:t>
            </a:r>
            <a:r>
              <a:rPr lang="af-ZA">
                <a:solidFill>
                  <a:srgbClr val="424142"/>
                </a:solidFill>
                <a:latin typeface="Georgia" panose="02040502050405020303" pitchFamily="18" charset="0"/>
              </a:rPr>
              <a:t>are concerned with those series without which primary, secondary and tertiary services cannot function. In SOC </a:t>
            </a:r>
            <a:r>
              <a:rPr lang="en-GB">
                <a:solidFill>
                  <a:srgbClr val="424142"/>
                </a:solidFill>
                <a:latin typeface="Georgia" panose="02040502050405020303" pitchFamily="18" charset="0"/>
              </a:rPr>
              <a:t>it is </a:t>
            </a:r>
            <a:r>
              <a:rPr lang="af-ZA">
                <a:solidFill>
                  <a:srgbClr val="424142"/>
                </a:solidFill>
                <a:latin typeface="Georgia" panose="02040502050405020303" pitchFamily="18" charset="0"/>
              </a:rPr>
              <a:t>include</a:t>
            </a:r>
            <a:r>
              <a:rPr lang="en-GB">
                <a:solidFill>
                  <a:srgbClr val="424142"/>
                </a:solidFill>
                <a:latin typeface="Georgia" panose="02040502050405020303" pitchFamily="18" charset="0"/>
              </a:rPr>
              <a:t>d</a:t>
            </a:r>
            <a:r>
              <a:rPr lang="af-ZA">
                <a:solidFill>
                  <a:srgbClr val="424142"/>
                </a:solidFill>
                <a:latin typeface="Georgia" panose="02040502050405020303" pitchFamily="18" charset="0"/>
              </a:rPr>
              <a:t> investment on education, public health, irrigation, water drainage, electricity etc. Investment in SOC</a:t>
            </a:r>
            <a:r>
              <a:rPr lang="en-GB">
                <a:solidFill>
                  <a:srgbClr val="424142"/>
                </a:solidFill>
                <a:latin typeface="Georgia" panose="02040502050405020303" pitchFamily="18" charset="0"/>
              </a:rPr>
              <a:t> create positive externalities which</a:t>
            </a:r>
            <a:r>
              <a:rPr lang="af-ZA">
                <a:solidFill>
                  <a:srgbClr val="424142"/>
                </a:solidFill>
                <a:latin typeface="Georgia" panose="02040502050405020303" pitchFamily="18" charset="0"/>
              </a:rPr>
              <a:t> favo</a:t>
            </a:r>
            <a:r>
              <a:rPr lang="en-GB">
                <a:solidFill>
                  <a:srgbClr val="424142"/>
                </a:solidFill>
                <a:latin typeface="Georgia" panose="02040502050405020303" pitchFamily="18" charset="0"/>
              </a:rPr>
              <a:t>u</a:t>
            </a:r>
            <a:r>
              <a:rPr lang="af-ZA">
                <a:solidFill>
                  <a:srgbClr val="424142"/>
                </a:solidFill>
                <a:latin typeface="Georgia" panose="02040502050405020303" pitchFamily="18" charset="0"/>
              </a:rPr>
              <a:t>rably affect private investment in directly productive activities (DPA).</a:t>
            </a:r>
            <a:r>
              <a:rPr lang="en-GB">
                <a:solidFill>
                  <a:srgbClr val="424142"/>
                </a:solidFill>
                <a:latin typeface="Georgia" panose="02040502050405020303" pitchFamily="18" charset="0"/>
              </a:rPr>
              <a:t> SOC investment is undertaken by public agencies.</a:t>
            </a:r>
            <a:endParaRPr lang="af-ZA">
              <a:solidFill>
                <a:srgbClr val="424142"/>
              </a:solidFill>
              <a:latin typeface="Georgia" panose="02040502050405020303" pitchFamily="18" charset="0"/>
            </a:endParaRPr>
          </a:p>
          <a:p>
            <a:r>
              <a:rPr lang="af-ZA" b="1"/>
              <a:t>Direct Productive Activities or DPA: </a:t>
            </a:r>
            <a:r>
              <a:rPr lang="af-ZA"/>
              <a:t>These are those activities which are a consequence of some investment, </a:t>
            </a:r>
            <a:r>
              <a:rPr lang="el-GR"/>
              <a:t>and </a:t>
            </a:r>
            <a:r>
              <a:rPr lang="af-ZA"/>
              <a:t>add to the flow of final goods and services. It is called convergent series of investment because these project</a:t>
            </a:r>
            <a:r>
              <a:rPr lang="el-GR"/>
              <a:t>z</a:t>
            </a:r>
            <a:r>
              <a:rPr lang="af-ZA"/>
              <a:t> appropriate more </a:t>
            </a:r>
            <a:r>
              <a:rPr lang="en-GB"/>
              <a:t>external </a:t>
            </a:r>
            <a:r>
              <a:rPr lang="af-ZA"/>
              <a:t>economies than </a:t>
            </a:r>
            <a:r>
              <a:rPr lang="el-GR"/>
              <a:t>the </a:t>
            </a:r>
            <a:r>
              <a:rPr lang="en-GB"/>
              <a:t>value added </a:t>
            </a:r>
            <a:r>
              <a:rPr lang="af-ZA"/>
              <a:t>they have created. These series of investments are undertaken by private entrepreneurs. Thus investment in agriculture or industry would be</a:t>
            </a:r>
            <a:r>
              <a:rPr lang="en-GB"/>
              <a:t> </a:t>
            </a:r>
            <a:r>
              <a:rPr lang="af-ZA"/>
              <a:t>deemed as that belonging to Direct Productive Activities.</a:t>
            </a:r>
            <a:endParaRPr lang="af-ZA">
              <a:solidFill>
                <a:srgbClr val="424142"/>
              </a:solidFill>
              <a:latin typeface="Georgia" panose="02040502050405020303" pitchFamily="18" charset="0"/>
            </a:endParaRPr>
          </a:p>
        </p:txBody>
      </p:sp>
    </p:spTree>
    <p:extLst>
      <p:ext uri="{BB962C8B-B14F-4D97-AF65-F5344CB8AC3E}">
        <p14:creationId xmlns:p14="http://schemas.microsoft.com/office/powerpoint/2010/main" val="30354450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580B84-8432-0B47-B963-F76847471BB3}"/>
              </a:ext>
            </a:extLst>
          </p:cNvPr>
          <p:cNvSpPr>
            <a:spLocks noGrp="1"/>
          </p:cNvSpPr>
          <p:nvPr>
            <p:ph type="title"/>
          </p:nvPr>
        </p:nvSpPr>
        <p:spPr/>
        <p:txBody>
          <a:bodyPr/>
          <a:lstStyle/>
          <a:p>
            <a:pPr algn="ctr"/>
            <a:r>
              <a:rPr lang="en-GB" b="1"/>
              <a:t>Development Path</a:t>
            </a:r>
            <a:endParaRPr lang="el-GR" b="1"/>
          </a:p>
        </p:txBody>
      </p:sp>
      <p:sp>
        <p:nvSpPr>
          <p:cNvPr id="3" name="Θέση περιεχομένου 2">
            <a:extLst>
              <a:ext uri="{FF2B5EF4-FFF2-40B4-BE49-F238E27FC236}">
                <a16:creationId xmlns:a16="http://schemas.microsoft.com/office/drawing/2014/main" id="{CFACE40F-6CD9-5F48-9644-5A620B886A03}"/>
              </a:ext>
            </a:extLst>
          </p:cNvPr>
          <p:cNvSpPr>
            <a:spLocks noGrp="1"/>
          </p:cNvSpPr>
          <p:nvPr>
            <p:ph idx="1"/>
          </p:nvPr>
        </p:nvSpPr>
        <p:spPr>
          <a:xfrm>
            <a:off x="838200" y="1825624"/>
            <a:ext cx="10515600" cy="5032375"/>
          </a:xfrm>
        </p:spPr>
        <p:txBody>
          <a:bodyPr>
            <a:noAutofit/>
          </a:bodyPr>
          <a:lstStyle/>
          <a:p>
            <a:pPr marL="0" indent="0">
              <a:buNone/>
            </a:pPr>
            <a:r>
              <a:rPr lang="en-GB" sz="2400"/>
              <a:t>T</a:t>
            </a:r>
            <a:r>
              <a:rPr lang="af-ZA" sz="2400"/>
              <a:t>herefore</a:t>
            </a:r>
            <a:r>
              <a:rPr lang="en-GB" sz="2400"/>
              <a:t>,</a:t>
            </a:r>
            <a:r>
              <a:rPr lang="af-ZA" sz="2400"/>
              <a:t> both SOC and DPA cannot be taken up simultaneously in less developed countries, owing to the general lack of resources. Initially, </a:t>
            </a:r>
            <a:r>
              <a:rPr lang="en-GB" sz="2400"/>
              <a:t>countries</a:t>
            </a:r>
            <a:r>
              <a:rPr lang="af-ZA" sz="2400"/>
              <a:t> should</a:t>
            </a:r>
            <a:r>
              <a:rPr lang="en-GB" sz="2400"/>
              <a:t> </a:t>
            </a:r>
            <a:r>
              <a:rPr lang="af-ZA" sz="2400"/>
              <a:t>concentrate on either of the two, the other one would be automatically stimulated. </a:t>
            </a:r>
          </a:p>
          <a:p>
            <a:pPr marL="0" indent="0">
              <a:buNone/>
            </a:pPr>
            <a:r>
              <a:rPr lang="af-ZA" sz="2400"/>
              <a:t>Hirschman, thus suggests the growth of the economy in two ways: </a:t>
            </a:r>
            <a:endParaRPr lang="en-GB" sz="2400"/>
          </a:p>
          <a:p>
            <a:r>
              <a:rPr lang="af-ZA" sz="2400"/>
              <a:t>Unbalancing the economy through SOC: Growth of SOC, according to Hirschman would stimulate investment in DPA. For example, availability of cheap electricity is expected to encourage the growth of small scale industries. Similarly, the development of irrigation works is expected to stimulate the growth of agricultural works. </a:t>
            </a:r>
            <a:r>
              <a:rPr lang="en-GB" sz="2400"/>
              <a:t>This growth process is called development by excess capacity of SOC.</a:t>
            </a:r>
          </a:p>
          <a:p>
            <a:pPr marL="0" indent="0">
              <a:buNone/>
            </a:pPr>
            <a:endParaRPr lang="el-GR" sz="2400"/>
          </a:p>
        </p:txBody>
      </p:sp>
    </p:spTree>
    <p:extLst>
      <p:ext uri="{BB962C8B-B14F-4D97-AF65-F5344CB8AC3E}">
        <p14:creationId xmlns:p14="http://schemas.microsoft.com/office/powerpoint/2010/main" val="192019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0F8A89-D00E-2C4D-95D3-9667A99488DC}"/>
              </a:ext>
            </a:extLst>
          </p:cNvPr>
          <p:cNvSpPr>
            <a:spLocks noGrp="1"/>
          </p:cNvSpPr>
          <p:nvPr>
            <p:ph type="title"/>
          </p:nvPr>
        </p:nvSpPr>
        <p:spPr/>
        <p:txBody>
          <a:bodyPr/>
          <a:lstStyle/>
          <a:p>
            <a:pPr algn="ctr"/>
            <a:r>
              <a:rPr lang="en-GB" b="1"/>
              <a:t>Development Path</a:t>
            </a:r>
            <a:endParaRPr lang="el-GR" b="1"/>
          </a:p>
        </p:txBody>
      </p:sp>
      <p:sp>
        <p:nvSpPr>
          <p:cNvPr id="3" name="Θέση περιεχομένου 2">
            <a:extLst>
              <a:ext uri="{FF2B5EF4-FFF2-40B4-BE49-F238E27FC236}">
                <a16:creationId xmlns:a16="http://schemas.microsoft.com/office/drawing/2014/main" id="{16FEDD08-CD56-B64E-B53D-27DBBCB2DE3B}"/>
              </a:ext>
            </a:extLst>
          </p:cNvPr>
          <p:cNvSpPr>
            <a:spLocks noGrp="1"/>
          </p:cNvSpPr>
          <p:nvPr>
            <p:ph idx="1"/>
          </p:nvPr>
        </p:nvSpPr>
        <p:spPr/>
        <p:txBody>
          <a:bodyPr/>
          <a:lstStyle/>
          <a:p>
            <a:r>
              <a:rPr lang="af-ZA" sz="2800"/>
              <a:t>Unbalancing the economy with Direct Productive Activities or DPA:Investment in DPA would press for investment in SOC. Demand for irrigation, roads, transport and communication would increase, pressing for greater investment in these activities. It is through this process of linkages that the economy will grow.</a:t>
            </a:r>
            <a:r>
              <a:rPr lang="en-GB" sz="2800"/>
              <a:t> This growth process is called development by shortage of SOC.</a:t>
            </a:r>
            <a:endParaRPr lang="el-GR"/>
          </a:p>
        </p:txBody>
      </p:sp>
    </p:spTree>
    <p:extLst>
      <p:ext uri="{BB962C8B-B14F-4D97-AF65-F5344CB8AC3E}">
        <p14:creationId xmlns:p14="http://schemas.microsoft.com/office/powerpoint/2010/main" val="20112008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8">
            <a:extLst>
              <a:ext uri="{FF2B5EF4-FFF2-40B4-BE49-F238E27FC236}">
                <a16:creationId xmlns:a16="http://schemas.microsoft.com/office/drawing/2014/main" id="{430A44FF-2D2E-854E-803B-F5B7768AA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571500"/>
            <a:ext cx="5831758" cy="5023669"/>
          </a:xfrm>
          <a:prstGeom prst="rect">
            <a:avLst/>
          </a:prstGeom>
        </p:spPr>
      </p:pic>
      <p:sp>
        <p:nvSpPr>
          <p:cNvPr id="10" name="Τίτλος 9">
            <a:extLst>
              <a:ext uri="{FF2B5EF4-FFF2-40B4-BE49-F238E27FC236}">
                <a16:creationId xmlns:a16="http://schemas.microsoft.com/office/drawing/2014/main" id="{3C3505AF-8BA4-474D-B531-A89E94EC2F91}"/>
              </a:ext>
            </a:extLst>
          </p:cNvPr>
          <p:cNvSpPr>
            <a:spLocks noGrp="1"/>
          </p:cNvSpPr>
          <p:nvPr>
            <p:ph type="title"/>
          </p:nvPr>
        </p:nvSpPr>
        <p:spPr/>
        <p:txBody>
          <a:bodyPr/>
          <a:lstStyle/>
          <a:p>
            <a:pPr algn="ctr"/>
            <a:r>
              <a:rPr lang="en-GB" b="1"/>
              <a:t>Development by excess capacity of SOC</a:t>
            </a:r>
            <a:endParaRPr lang="el-GR" b="1"/>
          </a:p>
        </p:txBody>
      </p:sp>
      <p:sp>
        <p:nvSpPr>
          <p:cNvPr id="11" name="Θέση περιεχομένου 10">
            <a:extLst>
              <a:ext uri="{FF2B5EF4-FFF2-40B4-BE49-F238E27FC236}">
                <a16:creationId xmlns:a16="http://schemas.microsoft.com/office/drawing/2014/main" id="{3C4C0278-CDE7-5B4E-AD7E-054717084ED7}"/>
              </a:ext>
            </a:extLst>
          </p:cNvPr>
          <p:cNvSpPr>
            <a:spLocks noGrp="1"/>
          </p:cNvSpPr>
          <p:nvPr>
            <p:ph idx="1"/>
          </p:nvPr>
        </p:nvSpPr>
        <p:spPr>
          <a:xfrm>
            <a:off x="5180012" y="0"/>
            <a:ext cx="6172200" cy="7391195"/>
          </a:xfrm>
        </p:spPr>
        <p:txBody>
          <a:bodyPr/>
          <a:lstStyle/>
          <a:p>
            <a:endParaRPr lang="el-GR"/>
          </a:p>
        </p:txBody>
      </p:sp>
      <p:sp>
        <p:nvSpPr>
          <p:cNvPr id="12" name="Θέση κειμένου 11">
            <a:extLst>
              <a:ext uri="{FF2B5EF4-FFF2-40B4-BE49-F238E27FC236}">
                <a16:creationId xmlns:a16="http://schemas.microsoft.com/office/drawing/2014/main" id="{2BBC74E5-55EA-0549-821E-CA17BF498BC1}"/>
              </a:ext>
            </a:extLst>
          </p:cNvPr>
          <p:cNvSpPr>
            <a:spLocks noGrp="1"/>
          </p:cNvSpPr>
          <p:nvPr>
            <p:ph type="body" sz="half" idx="2"/>
          </p:nvPr>
        </p:nvSpPr>
        <p:spPr/>
        <p:txBody>
          <a:bodyPr>
            <a:normAutofit fontScale="92500" lnSpcReduction="20000"/>
          </a:bodyPr>
          <a:lstStyle/>
          <a:p>
            <a:r>
              <a:rPr lang="en-GB"/>
              <a:t>In this sequence the economy follows the path EE1FF2G.  Increased SOC investment from E to E1 would reduce the cost of trsnsportation, electricity, etc. This is expected to  induce DPA investment that takes economy to a higher level of output on isoquant b first at F1 and then economy would balance at F but on the same higher isoquant curve b.  Further increase of SOC to F2 on isoquant b would create additional ecternalities that should reduce private costs an</a:t>
            </a:r>
            <a:r>
              <a:rPr lang="el-GR"/>
              <a:t>d</a:t>
            </a:r>
            <a:r>
              <a:rPr lang="en-GB"/>
              <a:t> induce DPA investment to G on the higher isoquant c that denotes higher output.</a:t>
            </a:r>
          </a:p>
          <a:p>
            <a:r>
              <a:rPr lang="en-GB"/>
              <a:t>The line OX indicates balanced growth of SOC and DPA (45 degrees line)</a:t>
            </a:r>
          </a:p>
          <a:p>
            <a:r>
              <a:rPr lang="en-GB"/>
              <a:t>Isoquant curves a,b,c show different combinations of SOC and DPA investments which correspond to the same level of national output (income) </a:t>
            </a:r>
            <a:r>
              <a:rPr lang="el-GR"/>
              <a:t>on the same isoquant curve.</a:t>
            </a:r>
            <a:r>
              <a:rPr lang="en-GB"/>
              <a:t> As we move from a to c the level of national outout increases. </a:t>
            </a:r>
          </a:p>
        </p:txBody>
      </p:sp>
    </p:spTree>
    <p:extLst>
      <p:ext uri="{BB962C8B-B14F-4D97-AF65-F5344CB8AC3E}">
        <p14:creationId xmlns:p14="http://schemas.microsoft.com/office/powerpoint/2010/main" val="1384298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A7EF97-C4C3-7941-8373-E5CFB1DEDDBF}"/>
              </a:ext>
            </a:extLst>
          </p:cNvPr>
          <p:cNvSpPr>
            <a:spLocks noGrp="1"/>
          </p:cNvSpPr>
          <p:nvPr>
            <p:ph type="title"/>
          </p:nvPr>
        </p:nvSpPr>
        <p:spPr>
          <a:xfrm>
            <a:off x="839788" y="457200"/>
            <a:ext cx="5446712" cy="1600200"/>
          </a:xfrm>
        </p:spPr>
        <p:txBody>
          <a:bodyPr/>
          <a:lstStyle/>
          <a:p>
            <a:pPr algn="ctr"/>
            <a:r>
              <a:rPr lang="en-GB" b="1"/>
              <a:t>Development by shortage of SOC investment</a:t>
            </a:r>
            <a:endParaRPr lang="el-GR" b="1"/>
          </a:p>
        </p:txBody>
      </p:sp>
      <p:pic>
        <p:nvPicPr>
          <p:cNvPr id="5" name="Εικόνα 5">
            <a:extLst>
              <a:ext uri="{FF2B5EF4-FFF2-40B4-BE49-F238E27FC236}">
                <a16:creationId xmlns:a16="http://schemas.microsoft.com/office/drawing/2014/main" id="{A89520FD-D1E8-7947-B255-0796B5D54C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4825" y="304186"/>
            <a:ext cx="5091369" cy="5564802"/>
          </a:xfrm>
        </p:spPr>
      </p:pic>
      <p:sp>
        <p:nvSpPr>
          <p:cNvPr id="4" name="Θέση κειμένου 3">
            <a:extLst>
              <a:ext uri="{FF2B5EF4-FFF2-40B4-BE49-F238E27FC236}">
                <a16:creationId xmlns:a16="http://schemas.microsoft.com/office/drawing/2014/main" id="{2AF116F1-38A8-B34B-9033-4FE7B7E7FCA6}"/>
              </a:ext>
            </a:extLst>
          </p:cNvPr>
          <p:cNvSpPr>
            <a:spLocks noGrp="1"/>
          </p:cNvSpPr>
          <p:nvPr>
            <p:ph type="body" sz="half" idx="2"/>
          </p:nvPr>
        </p:nvSpPr>
        <p:spPr>
          <a:xfrm>
            <a:off x="839788" y="2057400"/>
            <a:ext cx="5446712" cy="3811588"/>
          </a:xfrm>
        </p:spPr>
        <p:txBody>
          <a:bodyPr/>
          <a:lstStyle/>
          <a:p>
            <a:r>
              <a:rPr lang="en-GB"/>
              <a:t>In this sequence the economy follows the path EF1FG1G.  Increased DPA investment from E to F1 would increase production costs, a fact that would make private agencies to realise the need for externalities for reducing production costs.  Thst would increase demand for SOC the investment of which would increase to F2 on isoquant b.  The econom</a:t>
            </a:r>
            <a:r>
              <a:rPr lang="el-GR"/>
              <a:t>y</a:t>
            </a:r>
            <a:r>
              <a:rPr lang="en-GB"/>
              <a:t> would balance on F that corresponds to higher national output.  Further increases of DPA investmen to G1 wou</a:t>
            </a:r>
            <a:r>
              <a:rPr lang="el-GR"/>
              <a:t>l</a:t>
            </a:r>
            <a:r>
              <a:rPr lang="en-GB"/>
              <a:t>d result to higher SOC inve</a:t>
            </a:r>
            <a:r>
              <a:rPr lang="el-GR"/>
              <a:t>s</a:t>
            </a:r>
            <a:r>
              <a:rPr lang="en-GB"/>
              <a:t>tment leading the economy to G on the higher isoquant c that corresponds to an even higher output.    </a:t>
            </a:r>
            <a:endParaRPr lang="el-GR"/>
          </a:p>
        </p:txBody>
      </p:sp>
    </p:spTree>
    <p:extLst>
      <p:ext uri="{BB962C8B-B14F-4D97-AF65-F5344CB8AC3E}">
        <p14:creationId xmlns:p14="http://schemas.microsoft.com/office/powerpoint/2010/main" val="3370230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C5F55D-B618-7D45-B556-B63656894865}"/>
              </a:ext>
            </a:extLst>
          </p:cNvPr>
          <p:cNvSpPr>
            <a:spLocks noGrp="1"/>
          </p:cNvSpPr>
          <p:nvPr>
            <p:ph type="title"/>
          </p:nvPr>
        </p:nvSpPr>
        <p:spPr/>
        <p:txBody>
          <a:bodyPr/>
          <a:lstStyle/>
          <a:p>
            <a:pPr algn="ctr"/>
            <a:r>
              <a:rPr lang="en-GB" b="1"/>
              <a:t>Growth Paths</a:t>
            </a:r>
            <a:endParaRPr lang="el-GR" b="1"/>
          </a:p>
        </p:txBody>
      </p:sp>
      <p:sp>
        <p:nvSpPr>
          <p:cNvPr id="3" name="Θέση περιεχομένου 2">
            <a:extLst>
              <a:ext uri="{FF2B5EF4-FFF2-40B4-BE49-F238E27FC236}">
                <a16:creationId xmlns:a16="http://schemas.microsoft.com/office/drawing/2014/main" id="{14763223-C59D-FD41-ADC1-A086AEDEA118}"/>
              </a:ext>
            </a:extLst>
          </p:cNvPr>
          <p:cNvSpPr>
            <a:spLocks noGrp="1"/>
          </p:cNvSpPr>
          <p:nvPr>
            <p:ph idx="1"/>
          </p:nvPr>
        </p:nvSpPr>
        <p:spPr/>
        <p:txBody>
          <a:bodyPr>
            <a:normAutofit fontScale="85000" lnSpcReduction="20000"/>
          </a:bodyPr>
          <a:lstStyle/>
          <a:p>
            <a:r>
              <a:rPr lang="en-GB"/>
              <a:t>In conclusion, development is a process of creating and internalising externalities of various types.  The mode of organising and coordinating this process define the growth model or the growth path of a country.  If organisation and coordination systems gradually advance growth paths are benefited by improved internalisation of externalities leading to higher development.  In turn higher development demand more and differentiated externalities and improvements to organisation and internalisation systems, and so on.   If the system of organisation and coordination does not improve, or it improves slowly  growth paths are not benefited at all or they get lower than optimal benefits leading to stagnation instead of growth or to development at low rates of progress.  In any case growth paths are characterised by self sustainability</a:t>
            </a:r>
            <a:r>
              <a:rPr lang="el-GR"/>
              <a:t>, i.e. dependency paths</a:t>
            </a:r>
            <a:r>
              <a:rPr lang="en-GB"/>
              <a:t> no matter the direction they go to or the speed they move at.  </a:t>
            </a:r>
          </a:p>
          <a:p>
            <a:r>
              <a:rPr lang="en-GB"/>
              <a:t>Governments intervene, </a:t>
            </a:r>
            <a:r>
              <a:rPr lang="en-GB" b="1"/>
              <a:t>first</a:t>
            </a:r>
            <a:r>
              <a:rPr lang="en-GB"/>
              <a:t>, to correct market failure in creating externalities, and </a:t>
            </a:r>
            <a:r>
              <a:rPr lang="en-GB" b="1"/>
              <a:t>second</a:t>
            </a:r>
            <a:r>
              <a:rPr lang="en-GB"/>
              <a:t>, to improve organisation and coordination.  Such improvenent requires the advancement of institutions and the embendment of good governance.      </a:t>
            </a:r>
            <a:endParaRPr lang="el-GR"/>
          </a:p>
        </p:txBody>
      </p:sp>
    </p:spTree>
    <p:extLst>
      <p:ext uri="{BB962C8B-B14F-4D97-AF65-F5344CB8AC3E}">
        <p14:creationId xmlns:p14="http://schemas.microsoft.com/office/powerpoint/2010/main" val="744538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5E70BB-0F4B-F547-B264-753BAAECEF12}"/>
              </a:ext>
            </a:extLst>
          </p:cNvPr>
          <p:cNvSpPr>
            <a:spLocks noGrp="1"/>
          </p:cNvSpPr>
          <p:nvPr>
            <p:ph type="title"/>
          </p:nvPr>
        </p:nvSpPr>
        <p:spPr/>
        <p:txBody>
          <a:bodyPr/>
          <a:lstStyle/>
          <a:p>
            <a:pPr algn="ctr"/>
            <a:r>
              <a:rPr lang="en-GB" b="1"/>
              <a:t>The Manufacturing Sector</a:t>
            </a:r>
            <a:endParaRPr lang="el-GR" b="1"/>
          </a:p>
        </p:txBody>
      </p:sp>
      <p:sp>
        <p:nvSpPr>
          <p:cNvPr id="3" name="Θέση περιεχομένου 2">
            <a:extLst>
              <a:ext uri="{FF2B5EF4-FFF2-40B4-BE49-F238E27FC236}">
                <a16:creationId xmlns:a16="http://schemas.microsoft.com/office/drawing/2014/main" id="{4BD23AF7-FE3F-5848-92F7-78E50D759A51}"/>
              </a:ext>
            </a:extLst>
          </p:cNvPr>
          <p:cNvSpPr>
            <a:spLocks noGrp="1"/>
          </p:cNvSpPr>
          <p:nvPr>
            <p:ph idx="1"/>
          </p:nvPr>
        </p:nvSpPr>
        <p:spPr/>
        <p:txBody>
          <a:bodyPr/>
          <a:lstStyle/>
          <a:p>
            <a:r>
              <a:rPr lang="en-GB"/>
              <a:t>Manufacturing is the technologicaly advanced sector of the economy, and for that reason is capital intensive and it has a high investment rate.  Consequently, marginal productivity of labour is hig.  The location of manufacturing units is in or near urban areas.</a:t>
            </a:r>
          </a:p>
          <a:p>
            <a:r>
              <a:rPr lang="en-GB"/>
              <a:t>Capitalists reinvest profits generated in manufacturing in the same sector.</a:t>
            </a:r>
            <a:endParaRPr lang="el-GR"/>
          </a:p>
        </p:txBody>
      </p:sp>
    </p:spTree>
    <p:extLst>
      <p:ext uri="{BB962C8B-B14F-4D97-AF65-F5344CB8AC3E}">
        <p14:creationId xmlns:p14="http://schemas.microsoft.com/office/powerpoint/2010/main" val="196420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006180-ACBB-C843-B67D-A2FB6DD642F9}"/>
              </a:ext>
            </a:extLst>
          </p:cNvPr>
          <p:cNvSpPr>
            <a:spLocks noGrp="1"/>
          </p:cNvSpPr>
          <p:nvPr>
            <p:ph type="title"/>
          </p:nvPr>
        </p:nvSpPr>
        <p:spPr/>
        <p:txBody>
          <a:bodyPr/>
          <a:lstStyle/>
          <a:p>
            <a:pPr algn="ctr"/>
            <a:r>
              <a:rPr lang="en-GB" b="1"/>
              <a:t>Industrialisation</a:t>
            </a:r>
            <a:endParaRPr lang="el-GR" b="1"/>
          </a:p>
        </p:txBody>
      </p:sp>
      <p:sp>
        <p:nvSpPr>
          <p:cNvPr id="3" name="Θέση περιεχομένου 2">
            <a:extLst>
              <a:ext uri="{FF2B5EF4-FFF2-40B4-BE49-F238E27FC236}">
                <a16:creationId xmlns:a16="http://schemas.microsoft.com/office/drawing/2014/main" id="{B80D4087-55F1-0248-9196-6CE53B1988FB}"/>
              </a:ext>
            </a:extLst>
          </p:cNvPr>
          <p:cNvSpPr>
            <a:spLocks noGrp="1"/>
          </p:cNvSpPr>
          <p:nvPr>
            <p:ph idx="1"/>
          </p:nvPr>
        </p:nvSpPr>
        <p:spPr/>
        <p:txBody>
          <a:bodyPr>
            <a:normAutofit fontScale="92500" lnSpcReduction="10000"/>
          </a:bodyPr>
          <a:lstStyle/>
          <a:p>
            <a:r>
              <a:rPr lang="en-GB"/>
              <a:t>Because of higher marginal labour productivity in manufacturing than agriculture, the former remunarates labour with higher wages than the latter, thus labour is motivated to move from agriculture to manufacturing.  The result is threefold:</a:t>
            </a:r>
          </a:p>
          <a:p>
            <a:pPr marL="514350" indent="-514350">
              <a:buFont typeface="+mj-lt"/>
              <a:buAutoNum type="arabicPeriod"/>
            </a:pPr>
            <a:r>
              <a:rPr lang="en-GB"/>
              <a:t>Agriculture disposes of the surplus labour without reducing agriculture output.  So there is enough food supply at low prices to sustain the increased urban populations.</a:t>
            </a:r>
          </a:p>
          <a:p>
            <a:pPr marL="514350" indent="-514350">
              <a:buFont typeface="+mj-lt"/>
              <a:buAutoNum type="arabicPeriod"/>
            </a:pPr>
            <a:r>
              <a:rPr lang="en-GB"/>
              <a:t>Labour supply in manufacturing increases, facilitating that way the expansion of output without generating excess labour denand that could raise wages. By keeping wages below marginal labour productivity, profit rates are sustained although,  capital intensity increases thus forcing profit rates downwards.  </a:t>
            </a:r>
          </a:p>
          <a:p>
            <a:pPr marL="0" indent="0">
              <a:buNone/>
            </a:pPr>
            <a:endParaRPr lang="en-GB"/>
          </a:p>
        </p:txBody>
      </p:sp>
    </p:spTree>
    <p:extLst>
      <p:ext uri="{BB962C8B-B14F-4D97-AF65-F5344CB8AC3E}">
        <p14:creationId xmlns:p14="http://schemas.microsoft.com/office/powerpoint/2010/main" val="1116026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A2E6DD-1E6F-DF48-97A8-D1B9C9BFF19F}"/>
              </a:ext>
            </a:extLst>
          </p:cNvPr>
          <p:cNvSpPr>
            <a:spLocks noGrp="1"/>
          </p:cNvSpPr>
          <p:nvPr>
            <p:ph idx="1"/>
          </p:nvPr>
        </p:nvSpPr>
        <p:spPr/>
        <p:txBody>
          <a:bodyPr>
            <a:normAutofit fontScale="77500" lnSpcReduction="20000"/>
          </a:bodyPr>
          <a:lstStyle/>
          <a:p>
            <a:pPr marL="514350" indent="-514350">
              <a:buAutoNum type="arabicPeriod" startAt="3"/>
            </a:pPr>
            <a:r>
              <a:rPr lang="en-GB"/>
              <a:t>Employment in manufacturing increases gradually, so it does income raising savings, which in turn raises investment leading to the gradual increase of manufacturing output.  Therefore, employment and incomes in manufacturing are both rising, increasing demand not only for manufactures but for agricultural products too.</a:t>
            </a:r>
          </a:p>
          <a:p>
            <a:pPr marL="0" indent="0">
              <a:buNone/>
            </a:pPr>
            <a:r>
              <a:rPr lang="en-GB"/>
              <a:t>Finally, total output increases triggering economy to grow.  As markets expand and economies of scale are exploited average production costs move downwards, thus markets expand further, and so on.  </a:t>
            </a:r>
          </a:p>
          <a:p>
            <a:pPr marL="0" indent="0">
              <a:buNone/>
            </a:pPr>
            <a:r>
              <a:rPr lang="en-GB"/>
              <a:t>The cause of economic growth is </a:t>
            </a:r>
            <a:r>
              <a:rPr lang="en-GB" b="1"/>
              <a:t>industrialisation </a:t>
            </a:r>
            <a:r>
              <a:rPr lang="en-GB"/>
              <a:t>initiated by transferring resources from agriculture to manufacturing.  The transfer of resources take place through first, shifting labour from agriculture to manufacturing, and second, by maintaing terms of trade, i.e. relative prices in favour of manufacturing. Such policy assists the food sustainability of urban populations without demanding wages to rise.  Relative higher prices of manufactures transfer funds from other sectors to industry, and maintain real wages low.  Denand for  labour systains in industry and profits are secured..   </a:t>
            </a:r>
            <a:endParaRPr lang="el-GR" b="1"/>
          </a:p>
        </p:txBody>
      </p:sp>
      <p:sp>
        <p:nvSpPr>
          <p:cNvPr id="5" name="Τίτλος 4">
            <a:extLst>
              <a:ext uri="{FF2B5EF4-FFF2-40B4-BE49-F238E27FC236}">
                <a16:creationId xmlns:a16="http://schemas.microsoft.com/office/drawing/2014/main" id="{B0508548-D302-0145-ADC3-76188609B4A0}"/>
              </a:ext>
            </a:extLst>
          </p:cNvPr>
          <p:cNvSpPr>
            <a:spLocks noGrp="1"/>
          </p:cNvSpPr>
          <p:nvPr>
            <p:ph type="title"/>
          </p:nvPr>
        </p:nvSpPr>
        <p:spPr/>
        <p:txBody>
          <a:bodyPr/>
          <a:lstStyle/>
          <a:p>
            <a:pPr algn="ctr"/>
            <a:r>
              <a:rPr lang="en-GB" b="1"/>
              <a:t>Industrialisation: cause of economic growth </a:t>
            </a:r>
            <a:endParaRPr lang="el-GR" b="1"/>
          </a:p>
        </p:txBody>
      </p:sp>
    </p:spTree>
    <p:extLst>
      <p:ext uri="{BB962C8B-B14F-4D97-AF65-F5344CB8AC3E}">
        <p14:creationId xmlns:p14="http://schemas.microsoft.com/office/powerpoint/2010/main" val="2444229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AE1FE4-3153-7C44-A1A6-D50BB2D2F702}"/>
              </a:ext>
            </a:extLst>
          </p:cNvPr>
          <p:cNvSpPr>
            <a:spLocks noGrp="1"/>
          </p:cNvSpPr>
          <p:nvPr>
            <p:ph type="title"/>
          </p:nvPr>
        </p:nvSpPr>
        <p:spPr/>
        <p:txBody>
          <a:bodyPr/>
          <a:lstStyle/>
          <a:p>
            <a:pPr algn="ctr"/>
            <a:r>
              <a:rPr lang="en-GB" b="1"/>
              <a:t>Break Point to the Process of Industrialisation</a:t>
            </a:r>
            <a:endParaRPr lang="el-GR" b="1"/>
          </a:p>
        </p:txBody>
      </p:sp>
      <p:sp>
        <p:nvSpPr>
          <p:cNvPr id="3" name="Θέση περιεχομένου 2">
            <a:extLst>
              <a:ext uri="{FF2B5EF4-FFF2-40B4-BE49-F238E27FC236}">
                <a16:creationId xmlns:a16="http://schemas.microsoft.com/office/drawing/2014/main" id="{9D0D0A33-BFFF-E046-96BE-C4E88F240758}"/>
              </a:ext>
            </a:extLst>
          </p:cNvPr>
          <p:cNvSpPr>
            <a:spLocks noGrp="1"/>
          </p:cNvSpPr>
          <p:nvPr>
            <p:ph idx="1"/>
          </p:nvPr>
        </p:nvSpPr>
        <p:spPr/>
        <p:txBody>
          <a:bodyPr/>
          <a:lstStyle/>
          <a:p>
            <a:pPr marL="0" indent="0">
              <a:buNone/>
            </a:pPr>
            <a:r>
              <a:rPr lang="en-GB"/>
              <a:t>Industrialisation reaches a break point when the surplus labour of agriculture has been totally absorbed by manufacturing. The marginal labour productivity in agriculture has become positive enough so any further decrease of labour leads to decreasing agricultural output and to increasing wages in this sector.  Also, in the manufacturing sector given that there is no more labour transfer from agriculture the labour  supply curve starts raising wages.  </a:t>
            </a:r>
            <a:endParaRPr lang="el-GR"/>
          </a:p>
        </p:txBody>
      </p:sp>
    </p:spTree>
    <p:extLst>
      <p:ext uri="{BB962C8B-B14F-4D97-AF65-F5344CB8AC3E}">
        <p14:creationId xmlns:p14="http://schemas.microsoft.com/office/powerpoint/2010/main" val="248808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Ορθογώνιο">
            <a:extLst>
              <a:ext uri="{FF2B5EF4-FFF2-40B4-BE49-F238E27FC236}">
                <a16:creationId xmlns:a16="http://schemas.microsoft.com/office/drawing/2014/main" id="{FC16B431-FA07-4C75-BBAE-750A5437964E}"/>
              </a:ext>
            </a:extLst>
          </p:cNvPr>
          <p:cNvSpPr/>
          <p:nvPr/>
        </p:nvSpPr>
        <p:spPr>
          <a:xfrm>
            <a:off x="2279576" y="260649"/>
            <a:ext cx="7920880" cy="707886"/>
          </a:xfrm>
          <a:prstGeom prst="rect">
            <a:avLst/>
          </a:prstGeom>
          <a:solidFill>
            <a:schemeClr val="accent3">
              <a:lumMod val="40000"/>
              <a:lumOff val="60000"/>
            </a:schemeClr>
          </a:solidFill>
        </p:spPr>
        <p:txBody>
          <a:bodyPr wrap="square">
            <a:spAutoFit/>
          </a:bodyPr>
          <a:lstStyle/>
          <a:p>
            <a:pPr algn="ctr">
              <a:spcBef>
                <a:spcPts val="1200"/>
              </a:spcBef>
              <a:spcAft>
                <a:spcPts val="1200"/>
              </a:spcAft>
              <a:buNone/>
            </a:pPr>
            <a:r>
              <a:rPr lang="en-GB" sz="4000" b="1"/>
              <a:t>Criticism to the Dual Model</a:t>
            </a:r>
            <a:endParaRPr lang="el-GR" sz="4000" b="1" dirty="0"/>
          </a:p>
        </p:txBody>
      </p:sp>
      <p:sp>
        <p:nvSpPr>
          <p:cNvPr id="4" name="2 - Ορθογώνιο">
            <a:extLst>
              <a:ext uri="{FF2B5EF4-FFF2-40B4-BE49-F238E27FC236}">
                <a16:creationId xmlns:a16="http://schemas.microsoft.com/office/drawing/2014/main" id="{5C1B943E-B01F-47FB-AAC5-F68245C9A99E}"/>
              </a:ext>
            </a:extLst>
          </p:cNvPr>
          <p:cNvSpPr/>
          <p:nvPr/>
        </p:nvSpPr>
        <p:spPr>
          <a:xfrm>
            <a:off x="1703263" y="1279325"/>
            <a:ext cx="7560840" cy="3139321"/>
          </a:xfrm>
          <a:prstGeom prst="rect">
            <a:avLst/>
          </a:prstGeom>
        </p:spPr>
        <p:txBody>
          <a:bodyPr wrap="square">
            <a:spAutoFit/>
          </a:bodyPr>
          <a:lstStyle/>
          <a:p>
            <a:pPr marL="285750" indent="-285750" algn="just">
              <a:buFont typeface="Arial" panose="020B0604020202020204" pitchFamily="34" charset="0"/>
              <a:buChar char="•"/>
            </a:pPr>
            <a:r>
              <a:rPr lang="en-GB">
                <a:sym typeface="Wingdings" pitchFamily="2" charset="2"/>
              </a:rPr>
              <a:t>Reality in developing countries shows that profits made in manufacturing are partially reinvested in the same sector and they are partially used also to increase consumption, to finance investments in other sectors, e.g. real estate, commerce, etc. and they are exported and invested in the international financial sector.    </a:t>
            </a:r>
          </a:p>
          <a:p>
            <a:pPr marL="285750" indent="-285750" algn="just">
              <a:buFont typeface="Arial" panose="020B0604020202020204" pitchFamily="34" charset="0"/>
              <a:buChar char="•"/>
            </a:pPr>
            <a:r>
              <a:rPr lang="en-GB" sz="1800">
                <a:sym typeface="Wingdings" pitchFamily="2" charset="2"/>
              </a:rPr>
              <a:t>Not all surplus labour of agriculture becomes employed in manufacturing</a:t>
            </a:r>
            <a:r>
              <a:rPr lang="el-GR" sz="1800">
                <a:sym typeface="Wingdings" pitchFamily="2" charset="2"/>
              </a:rPr>
              <a:t>. </a:t>
            </a:r>
            <a:endParaRPr lang="en-GB" sz="1800">
              <a:sym typeface="Wingdings" pitchFamily="2" charset="2"/>
            </a:endParaRPr>
          </a:p>
          <a:p>
            <a:pPr algn="just"/>
            <a:r>
              <a:rPr lang="en-GB" sz="1800">
                <a:sym typeface="Wingdings" pitchFamily="2" charset="2"/>
              </a:rPr>
              <a:t>                           </a:t>
            </a:r>
            <a:endParaRPr lang="el-GR" sz="1800" dirty="0">
              <a:sym typeface="Wingdings" pitchFamily="2" charset="2"/>
            </a:endParaRPr>
          </a:p>
          <a:p>
            <a:pPr marL="342900" indent="-342900" algn="just">
              <a:buFont typeface="+mj-lt"/>
              <a:buAutoNum type="arabicParenR"/>
            </a:pPr>
            <a:endParaRPr lang="el-GR" sz="1800" dirty="0">
              <a:sym typeface="Wingdings" pitchFamily="2" charset="2"/>
            </a:endParaRPr>
          </a:p>
          <a:p>
            <a:pPr algn="just"/>
            <a:endParaRPr lang="el-GR" sz="1800" dirty="0">
              <a:sym typeface="Wingdings" pitchFamily="2" charset="2"/>
            </a:endParaRPr>
          </a:p>
          <a:p>
            <a:pPr algn="just"/>
            <a:endParaRPr lang="el-GR" sz="1800" dirty="0">
              <a:sym typeface="Wingdings" pitchFamily="2" charset="2"/>
            </a:endParaRPr>
          </a:p>
          <a:p>
            <a:pPr algn="just"/>
            <a:endParaRPr lang="el-GR" sz="1800" dirty="0"/>
          </a:p>
        </p:txBody>
      </p:sp>
      <p:pic>
        <p:nvPicPr>
          <p:cNvPr id="8194" name="Picture 2" descr="Αποτέλεσμα εικόνας για φαβελες"/>
          <p:cNvPicPr>
            <a:picLocks noChangeAspect="1" noChangeArrowheads="1"/>
          </p:cNvPicPr>
          <p:nvPr/>
        </p:nvPicPr>
        <p:blipFill>
          <a:blip r:embed="rId2" cstate="print"/>
          <a:srcRect/>
          <a:stretch>
            <a:fillRect/>
          </a:stretch>
        </p:blipFill>
        <p:spPr bwMode="auto">
          <a:xfrm>
            <a:off x="2783633" y="4437113"/>
            <a:ext cx="2183113" cy="1446313"/>
          </a:xfrm>
          <a:prstGeom prst="rect">
            <a:avLst/>
          </a:prstGeom>
          <a:noFill/>
        </p:spPr>
      </p:pic>
      <p:sp>
        <p:nvSpPr>
          <p:cNvPr id="7" name="6 - TextBox"/>
          <p:cNvSpPr txBox="1"/>
          <p:nvPr/>
        </p:nvSpPr>
        <p:spPr>
          <a:xfrm>
            <a:off x="5160319" y="3679982"/>
            <a:ext cx="4896544" cy="923330"/>
          </a:xfrm>
          <a:prstGeom prst="rect">
            <a:avLst/>
          </a:prstGeom>
          <a:noFill/>
        </p:spPr>
        <p:txBody>
          <a:bodyPr wrap="square" rtlCol="0">
            <a:spAutoFit/>
          </a:bodyPr>
          <a:lstStyle/>
          <a:p>
            <a:r>
              <a:rPr lang="el-GR" sz="1800">
                <a:sym typeface="Wingdings" pitchFamily="2" charset="2"/>
              </a:rPr>
              <a:t> </a:t>
            </a:r>
            <a:r>
              <a:rPr lang="en-GB" sz="1800">
                <a:sym typeface="Wingdings" pitchFamily="2" charset="2"/>
              </a:rPr>
              <a:t>A part, in some cases a considerable part is employed in the underground economy living at the outskirts of urban centres in slams. </a:t>
            </a:r>
            <a:endParaRPr lang="el-GR" sz="1800" dirty="0"/>
          </a:p>
        </p:txBody>
      </p:sp>
      <p:sp>
        <p:nvSpPr>
          <p:cNvPr id="8" name="3 - Θέση υποσέλιδου"/>
          <p:cNvSpPr>
            <a:spLocks noGrp="1"/>
          </p:cNvSpPr>
          <p:nvPr>
            <p:ph type="ftr" sz="quarter" idx="11"/>
          </p:nvPr>
        </p:nvSpPr>
        <p:spPr>
          <a:xfrm>
            <a:off x="2726432" y="6551631"/>
            <a:ext cx="7474024" cy="45719"/>
          </a:xfrm>
        </p:spPr>
        <p:txBody>
          <a:bodyPr/>
          <a:lstStyle/>
          <a:p>
            <a:pPr algn="ctr"/>
            <a:r>
              <a:rPr lang="en-GB" sz="1000"/>
              <a:t>*</a:t>
            </a:r>
            <a:endParaRPr lang="el-GR" sz="1000" dirty="0"/>
          </a:p>
        </p:txBody>
      </p:sp>
    </p:spTree>
    <p:extLst>
      <p:ext uri="{BB962C8B-B14F-4D97-AF65-F5344CB8AC3E}">
        <p14:creationId xmlns:p14="http://schemas.microsoft.com/office/powerpoint/2010/main" val="68193619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4955</Words>
  <Application>Microsoft Office PowerPoint</Application>
  <PresentationFormat>Ευρεία οθόνη</PresentationFormat>
  <Paragraphs>177</Paragraphs>
  <Slides>45</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45</vt:i4>
      </vt:variant>
    </vt:vector>
  </HeadingPairs>
  <TitlesOfParts>
    <vt:vector size="55" baseType="lpstr">
      <vt:lpstr>-apple-system</vt:lpstr>
      <vt:lpstr>Arial</vt:lpstr>
      <vt:lpstr>Calibri</vt:lpstr>
      <vt:lpstr>Calibri Light</vt:lpstr>
      <vt:lpstr>Georgia</vt:lpstr>
      <vt:lpstr>inherit</vt:lpstr>
      <vt:lpstr>MuseoSans</vt:lpstr>
      <vt:lpstr>Times New Roman</vt:lpstr>
      <vt:lpstr>Wingdings</vt:lpstr>
      <vt:lpstr>Θέμα του Office</vt:lpstr>
      <vt:lpstr>International Development and Global South</vt:lpstr>
      <vt:lpstr>Παρουσίαση του PowerPoint</vt:lpstr>
      <vt:lpstr>The Dual Model of Structural Transfornation Lewis, W. A. (1954). Economic development with unlimited supplies of labour, The Manchester School, 22(2), 139-191. The insights of the model was used as a development mechanism in the 60’ and early 70’s in a number of developing countries at the time, and more recently for the industrialisation of China.  </vt:lpstr>
      <vt:lpstr>Agricultural Sector</vt:lpstr>
      <vt:lpstr>The Manufacturing Sector</vt:lpstr>
      <vt:lpstr>Industrialisation</vt:lpstr>
      <vt:lpstr>Industrialisation: cause of economic growth </vt:lpstr>
      <vt:lpstr>Break Point to the Process of Industrialisation</vt:lpstr>
      <vt:lpstr>Παρουσίαση του PowerPoint</vt:lpstr>
      <vt:lpstr>Παρουσίαση του PowerPoint</vt:lpstr>
      <vt:lpstr>Παρουσίαση του PowerPoint</vt:lpstr>
      <vt:lpstr>Development Models</vt:lpstr>
      <vt:lpstr>Hollis Chenery</vt:lpstr>
      <vt:lpstr>Big Push: Rosenstein - Rodan</vt:lpstr>
      <vt:lpstr>Rosenstain-Rodan</vt:lpstr>
      <vt:lpstr>Coordination between industrial sectors</vt:lpstr>
      <vt:lpstr>Intersectoral Linkages</vt:lpstr>
      <vt:lpstr>Externalities or External Economies</vt:lpstr>
      <vt:lpstr>Externalities......continued</vt:lpstr>
      <vt:lpstr>Quasi (Indirect) Intersectoral Linkages</vt:lpstr>
      <vt:lpstr>Market Failure and Government Intervantion</vt:lpstr>
      <vt:lpstr>Market Failure......continued</vt:lpstr>
      <vt:lpstr>Future Markets</vt:lpstr>
      <vt:lpstr>Internalisation of Externalities </vt:lpstr>
      <vt:lpstr>Balanced Growth</vt:lpstr>
      <vt:lpstr>Definition of Balanced Growth</vt:lpstr>
      <vt:lpstr>Lewis explains the basis of underdevelopment trap</vt:lpstr>
      <vt:lpstr>Size of the Market</vt:lpstr>
      <vt:lpstr>Παρουσίαση του PowerPoint</vt:lpstr>
      <vt:lpstr>Productivity the main determinant of marjet size</vt:lpstr>
      <vt:lpstr>Say’s Law in operation</vt:lpstr>
      <vt:lpstr>Against exports</vt:lpstr>
      <vt:lpstr>Against foreign direct investment</vt:lpstr>
      <vt:lpstr>19th USA</vt:lpstr>
      <vt:lpstr>■Import substitution growth strategy: protection of domestic market. ■No outward led growth:no export expansion led growth, no foreign direct incoming investment led growth    </vt:lpstr>
      <vt:lpstr>Unbalanced Growth</vt:lpstr>
      <vt:lpstr> A.O Hirschman </vt:lpstr>
      <vt:lpstr>Externalities</vt:lpstr>
      <vt:lpstr>Complementarities</vt:lpstr>
      <vt:lpstr>Hirshman’s Classification of Investments</vt:lpstr>
      <vt:lpstr>Development Path</vt:lpstr>
      <vt:lpstr>Development Path</vt:lpstr>
      <vt:lpstr>Development by excess capacity of SOC</vt:lpstr>
      <vt:lpstr>Development by shortage of SOC investment</vt:lpstr>
      <vt:lpstr>Growth Paths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Global Change</dc:title>
  <dc:creator>Dimitris Kyrkilis</dc:creator>
  <cp:lastModifiedBy>User</cp:lastModifiedBy>
  <cp:revision>45</cp:revision>
  <dcterms:created xsi:type="dcterms:W3CDTF">2020-04-17T11:48:32Z</dcterms:created>
  <dcterms:modified xsi:type="dcterms:W3CDTF">2021-02-27T10:04:21Z</dcterms:modified>
</cp:coreProperties>
</file>