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1"/>
  </p:handoutMasterIdLst>
  <p:sldIdLst>
    <p:sldId id="259" r:id="rId2"/>
    <p:sldId id="262" r:id="rId3"/>
    <p:sldId id="260" r:id="rId4"/>
    <p:sldId id="263" r:id="rId5"/>
    <p:sldId id="256" r:id="rId6"/>
    <p:sldId id="257" r:id="rId7"/>
    <p:sldId id="261" r:id="rId8"/>
    <p:sldId id="264" r:id="rId9"/>
    <p:sldId id="266" r:id="rId10"/>
    <p:sldId id="258" r:id="rId11"/>
    <p:sldId id="265" r:id="rId12"/>
    <p:sldId id="274" r:id="rId13"/>
    <p:sldId id="267" r:id="rId14"/>
    <p:sldId id="268" r:id="rId15"/>
    <p:sldId id="269" r:id="rId16"/>
    <p:sldId id="273" r:id="rId17"/>
    <p:sldId id="270" r:id="rId18"/>
    <p:sldId id="272" r:id="rId19"/>
    <p:sldId id="275" r:id="rId20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4CB4950-61FA-4FD2-982B-D52F32CB4A30}" type="datetimeFigureOut">
              <a:rPr lang="el-GR"/>
              <a:pPr>
                <a:defRPr/>
              </a:pPr>
              <a:t>18/7/2014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6001227-E5BC-495C-A026-BDA396F6638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5269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 smtClean="0"/>
            </a:lvl1pPr>
          </a:lstStyle>
          <a:p>
            <a:pPr>
              <a:defRPr/>
            </a:pPr>
            <a:fld id="{9705D54A-03C6-4068-9D49-32C8F5D8BF30}" type="datetimeFigureOut">
              <a:rPr lang="el-GR"/>
              <a:pPr>
                <a:defRPr/>
              </a:pPr>
              <a:t>18/7/2014</a:t>
            </a:fld>
            <a:endParaRPr lang="el-GR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40C0FDD-3B0A-4FC4-BBA0-B3800EC941A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B3F13-6997-4282-8D1A-D5F0B7ECD89F}" type="datetimeFigureOut">
              <a:rPr lang="el-GR"/>
              <a:pPr>
                <a:defRPr/>
              </a:pPr>
              <a:t>18/7/2014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AD4E1-6D1F-4E73-9B2F-37D350C9DEA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E2CE0-FE75-44EC-B4B7-177A5208002C}" type="datetimeFigureOut">
              <a:rPr lang="el-GR"/>
              <a:pPr>
                <a:defRPr/>
              </a:pPr>
              <a:t>18/7/2014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2ED58-D179-459C-A215-86720A69A69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20306-3809-4DCA-8319-D75F693B5D4B}" type="datetimeFigureOut">
              <a:rPr lang="el-GR"/>
              <a:pPr>
                <a:defRPr/>
              </a:pPr>
              <a:t>18/7/2014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51875-9751-4C26-8CB7-E55E54EF7B0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AFF27-7793-493F-B40A-B3E5096F2BF2}" type="datetimeFigureOut">
              <a:rPr lang="el-GR"/>
              <a:pPr>
                <a:defRPr/>
              </a:pPr>
              <a:t>18/7/2014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1FAB0-BEE9-4250-A9C9-B4F8F566953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403CE-2BFE-4AD6-8F96-FF8391B68A99}" type="datetimeFigureOut">
              <a:rPr lang="el-GR"/>
              <a:pPr>
                <a:defRPr/>
              </a:pPr>
              <a:t>18/7/2014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0C8B2-021D-4391-80D5-1BD3E19C2F3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490F4-06EC-4303-9889-1ABBD7ED076B}" type="datetimeFigureOut">
              <a:rPr lang="el-GR"/>
              <a:pPr>
                <a:defRPr/>
              </a:pPr>
              <a:t>18/7/2014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8BD61-5F00-4705-ACCB-54857D20F5C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B903F-EDB5-486E-A273-1341A1CE59EA}" type="datetimeFigureOut">
              <a:rPr lang="el-GR"/>
              <a:pPr>
                <a:defRPr/>
              </a:pPr>
              <a:t>18/7/2014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DCF72-61D3-42A7-A34B-ACEB72BF990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09242-DBDE-4A34-B38D-EA201A0F5495}" type="datetimeFigureOut">
              <a:rPr lang="el-GR"/>
              <a:pPr>
                <a:defRPr/>
              </a:pPr>
              <a:t>18/7/2014</a:t>
            </a:fld>
            <a:endParaRPr 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22418-4901-4A01-8ABA-53D3EDE7AF7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C3E48-C7E1-4DD7-B44C-A36905B995D5}" type="datetimeFigureOut">
              <a:rPr lang="el-GR"/>
              <a:pPr>
                <a:defRPr/>
              </a:pPr>
              <a:t>18/7/2014</a:t>
            </a:fld>
            <a:endParaRPr lang="el-GR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2D50C-3D2C-4A1F-B09B-D34222BFA40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5BE7B-8070-42D1-8B63-3C9899CC4CDA}" type="datetimeFigureOut">
              <a:rPr lang="el-GR"/>
              <a:pPr>
                <a:defRPr/>
              </a:pPr>
              <a:t>18/7/2014</a:t>
            </a:fld>
            <a:endParaRPr lang="el-GR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43FCF-75FC-47A8-809E-029FCF684F6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  <a:endParaRPr 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6857DD-6AEE-4279-A262-D2D25A4D95EB}" type="datetimeFigureOut">
              <a:rPr lang="el-GR"/>
              <a:pPr>
                <a:defRPr/>
              </a:pPr>
              <a:t>18/7/2014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075ECF-FBC3-41F6-B9C1-AA55290F72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73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o4u.com/en/cram-up/grammar/infinitive-gerund/wordlist?41" TargetMode="External"/><Relationship Id="rId2" Type="http://schemas.openxmlformats.org/officeDocument/2006/relationships/hyperlink" Target="http://www.ego4u.com/en/cram-up/grammar/infinitive-gerund/wordlist?40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go4u.com/en/cram-up/grammar/infinitive-gerund/wordlist?43" TargetMode="External"/><Relationship Id="rId4" Type="http://schemas.openxmlformats.org/officeDocument/2006/relationships/hyperlink" Target="http://www.ego4u.com/en/cram-up/grammar/infinitive-gerund/wordlist?42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red.co.uk/news/archive/2010-07/23/crowdsource-israeli-palestinian-conflict" TargetMode="External"/><Relationship Id="rId2" Type="http://schemas.openxmlformats.org/officeDocument/2006/relationships/hyperlink" Target="http://www.wired.co.uk/news/archive/2011-03/01/afghanistan-buddhas-of-bamiyan-reconstruction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red.co.uk/news/archive/2010-07/23/crowdsource-israeli-palestinian-conflict" TargetMode="External"/><Relationship Id="rId2" Type="http://schemas.openxmlformats.org/officeDocument/2006/relationships/hyperlink" Target="http://www.wired.co.uk/news/archive/2011-03/01/afghanistan-buddhas-of-bamiyan-reconstruction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unker_Roy" TargetMode="External"/><Relationship Id="rId2" Type="http://schemas.openxmlformats.org/officeDocument/2006/relationships/hyperlink" Target="http://www.ego4u.com/en/cram-up/grammar/infinitive-gerund/wordlist?40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unker_Roy" TargetMode="External"/><Relationship Id="rId2" Type="http://schemas.openxmlformats.org/officeDocument/2006/relationships/hyperlink" Target="http://www.ego4u.com/en/cram-up/grammar/infinitive-gerund/wordlist?42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Τίτλος 1"/>
          <p:cNvSpPr>
            <a:spLocks noGrp="1"/>
          </p:cNvSpPr>
          <p:nvPr>
            <p:ph type="ctrTitle"/>
          </p:nvPr>
        </p:nvSpPr>
        <p:spPr>
          <a:xfrm>
            <a:off x="4733925" y="2708275"/>
            <a:ext cx="3313113" cy="1701800"/>
          </a:xfrm>
        </p:spPr>
        <p:txBody>
          <a:bodyPr/>
          <a:lstStyle/>
          <a:p>
            <a:r>
              <a:rPr lang="en-US" b="1" smtClean="0"/>
              <a:t>VERB FORMS</a:t>
            </a:r>
            <a:endParaRPr lang="el-GR" b="1" smtClean="0"/>
          </a:p>
        </p:txBody>
      </p:sp>
      <p:sp>
        <p:nvSpPr>
          <p:cNvPr id="14338" name="Υπότιτλος 2"/>
          <p:cNvSpPr>
            <a:spLocks noGrp="1"/>
          </p:cNvSpPr>
          <p:nvPr>
            <p:ph type="subTitle" idx="1"/>
          </p:nvPr>
        </p:nvSpPr>
        <p:spPr>
          <a:xfrm>
            <a:off x="4733925" y="4421188"/>
            <a:ext cx="3309938" cy="1260475"/>
          </a:xfrm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Ορθογώνιο 1"/>
          <p:cNvSpPr>
            <a:spLocks noChangeArrowheads="1"/>
          </p:cNvSpPr>
          <p:nvPr/>
        </p:nvSpPr>
        <p:spPr bwMode="auto">
          <a:xfrm>
            <a:off x="1482725" y="620713"/>
            <a:ext cx="6905625" cy="6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Georgia" pitchFamily="18" charset="0"/>
              </a:rPr>
              <a:t>Last year a hurricane __ (1- </a:t>
            </a:r>
            <a:r>
              <a:rPr lang="en-US" sz="2000" b="1">
                <a:latin typeface="Georgia" pitchFamily="18" charset="0"/>
              </a:rPr>
              <a:t>experience</a:t>
            </a:r>
            <a:r>
              <a:rPr lang="en-US" sz="2000">
                <a:latin typeface="Georgia" pitchFamily="18" charset="0"/>
              </a:rPr>
              <a:t>) by my family and me for the first time. It was Hurricane Ellen, and much damage to our property and neighborhood __(2- </a:t>
            </a:r>
            <a:r>
              <a:rPr lang="en-US" sz="2000" b="1">
                <a:latin typeface="Georgia" pitchFamily="18" charset="0"/>
              </a:rPr>
              <a:t>cause</a:t>
            </a:r>
            <a:r>
              <a:rPr lang="en-US" sz="2000">
                <a:latin typeface="Georgia" pitchFamily="18" charset="0"/>
              </a:rPr>
              <a:t>) by its fierce winds of 200 miles per hour and its heavy rains. The old oak tree in our backyard __ (3-</a:t>
            </a:r>
            <a:r>
              <a:rPr lang="en-US" sz="2000" b="1">
                <a:latin typeface="Georgia" pitchFamily="18" charset="0"/>
              </a:rPr>
              <a:t> uproot) </a:t>
            </a:r>
            <a:r>
              <a:rPr lang="en-US" sz="2000">
                <a:latin typeface="Georgia" pitchFamily="18" charset="0"/>
              </a:rPr>
              <a:t>and hurled across the roof of our house, creating a large hole through which the rain poured in. Our living room __ ( 4-</a:t>
            </a:r>
            <a:r>
              <a:rPr lang="en-US" sz="2000" b="1">
                <a:latin typeface="Georgia" pitchFamily="18" charset="0"/>
              </a:rPr>
              <a:t> flood)</a:t>
            </a:r>
            <a:r>
              <a:rPr lang="en-US" sz="2000">
                <a:latin typeface="Georgia" pitchFamily="18" charset="0"/>
              </a:rPr>
              <a:t> by the water, which ___ (5-</a:t>
            </a:r>
            <a:r>
              <a:rPr lang="en-US" sz="2000" b="1">
                <a:latin typeface="Georgia" pitchFamily="18" charset="0"/>
              </a:rPr>
              <a:t>rise)</a:t>
            </a:r>
            <a:r>
              <a:rPr lang="en-US" sz="2000">
                <a:latin typeface="Georgia" pitchFamily="18" charset="0"/>
              </a:rPr>
              <a:t> to a height of three feet. When we began to think that the worst of the storm was over, we __ ( 6-</a:t>
            </a:r>
            <a:r>
              <a:rPr lang="en-US" sz="2000" b="1">
                <a:latin typeface="Georgia" pitchFamily="18" charset="0"/>
              </a:rPr>
              <a:t>hear)</a:t>
            </a:r>
            <a:r>
              <a:rPr lang="en-US" sz="2000">
                <a:latin typeface="Georgia" pitchFamily="18" charset="0"/>
              </a:rPr>
              <a:t> a loud crash and looked out the window to see that our car __ (7-</a:t>
            </a:r>
            <a:r>
              <a:rPr lang="en-US" sz="2000" b="1">
                <a:latin typeface="Georgia" pitchFamily="18" charset="0"/>
              </a:rPr>
              <a:t>hit) </a:t>
            </a:r>
            <a:r>
              <a:rPr lang="en-US" sz="2000">
                <a:latin typeface="Georgia" pitchFamily="18" charset="0"/>
              </a:rPr>
              <a:t>by our neighbor’s fallen tree, caving in the roof and breaking all the windows. __ (8-</a:t>
            </a:r>
            <a:r>
              <a:rPr lang="en-US" sz="2000" b="1">
                <a:latin typeface="Georgia" pitchFamily="18" charset="0"/>
              </a:rPr>
              <a:t> </a:t>
            </a:r>
            <a:r>
              <a:rPr lang="en-US" sz="2000">
                <a:latin typeface="Georgia" pitchFamily="18" charset="0"/>
              </a:rPr>
              <a:t>recently</a:t>
            </a:r>
            <a:r>
              <a:rPr lang="en-US" sz="2000" b="1">
                <a:latin typeface="Georgia" pitchFamily="18" charset="0"/>
              </a:rPr>
              <a:t> move) </a:t>
            </a:r>
            <a:r>
              <a:rPr lang="en-US" sz="2000">
                <a:latin typeface="Georgia" pitchFamily="18" charset="0"/>
              </a:rPr>
              <a:t>to the East Coast from North Dakota, we __ (9-</a:t>
            </a:r>
            <a:r>
              <a:rPr lang="en-US" sz="2000" b="1">
                <a:latin typeface="Georgia" pitchFamily="18" charset="0"/>
              </a:rPr>
              <a:t>think)</a:t>
            </a:r>
            <a:r>
              <a:rPr lang="en-US" sz="2000">
                <a:latin typeface="Georgia" pitchFamily="18" charset="0"/>
              </a:rPr>
              <a:t> that a hurricane was little more than a thunderstorm. Next time, when people in our area __ (10-</a:t>
            </a:r>
            <a:r>
              <a:rPr lang="en-US" sz="2000" b="1">
                <a:latin typeface="Georgia" pitchFamily="18" charset="0"/>
              </a:rPr>
              <a:t>advise) </a:t>
            </a:r>
            <a:r>
              <a:rPr lang="en-US" sz="2000">
                <a:latin typeface="Georgia" pitchFamily="18" charset="0"/>
              </a:rPr>
              <a:t>to evacuate before a hurricane comes, I’m sure our family will be the first to leave. </a:t>
            </a:r>
          </a:p>
          <a:p>
            <a:r>
              <a:rPr lang="en-US" sz="1600">
                <a:latin typeface="Georgia" pitchFamily="18" charset="0"/>
              </a:rPr>
              <a:t>Adapted from Pathways by Joyce M. Jarrett, et al., from The Writer’s Workplace by Sandra and John Scarry. http://www.cas.udel.edu/writing-center/Documents/ActivePassiveVoiceHandout.pdf</a:t>
            </a:r>
            <a:endParaRPr lang="el-GR" sz="160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Ορθογώνιο 1"/>
          <p:cNvSpPr>
            <a:spLocks noChangeArrowheads="1"/>
          </p:cNvSpPr>
          <p:nvPr/>
        </p:nvSpPr>
        <p:spPr bwMode="auto">
          <a:xfrm>
            <a:off x="1482725" y="620713"/>
            <a:ext cx="6905625" cy="6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Georgia" pitchFamily="18" charset="0"/>
              </a:rPr>
              <a:t>Last year a hurricane </a:t>
            </a:r>
            <a:r>
              <a:rPr lang="en-US" sz="2000" b="1">
                <a:latin typeface="Georgia" pitchFamily="18" charset="0"/>
              </a:rPr>
              <a:t>was experienced </a:t>
            </a:r>
            <a:r>
              <a:rPr lang="en-US" sz="2000">
                <a:latin typeface="Georgia" pitchFamily="18" charset="0"/>
              </a:rPr>
              <a:t>by my family and me for the first time. It was Hurricane Ellen, and much damage to our property and neighborhood </a:t>
            </a:r>
            <a:r>
              <a:rPr lang="en-US" sz="2000" b="1">
                <a:latin typeface="Georgia" pitchFamily="18" charset="0"/>
              </a:rPr>
              <a:t>was caused </a:t>
            </a:r>
            <a:r>
              <a:rPr lang="en-US" sz="2000">
                <a:latin typeface="Georgia" pitchFamily="18" charset="0"/>
              </a:rPr>
              <a:t>by its fierce winds of 200 miles per hour and its heavy rains. The old oak tree in our backyard </a:t>
            </a:r>
            <a:r>
              <a:rPr lang="en-US" sz="2000" b="1">
                <a:latin typeface="Georgia" pitchFamily="18" charset="0"/>
              </a:rPr>
              <a:t>was uprooted </a:t>
            </a:r>
            <a:r>
              <a:rPr lang="en-US" sz="2000">
                <a:latin typeface="Georgia" pitchFamily="18" charset="0"/>
              </a:rPr>
              <a:t>and hurled across the roof of our house, creating a large hole through which the rain poured in. Our living room </a:t>
            </a:r>
            <a:r>
              <a:rPr lang="en-US" sz="2000" b="1">
                <a:latin typeface="Georgia" pitchFamily="18" charset="0"/>
              </a:rPr>
              <a:t>was flooded</a:t>
            </a:r>
            <a:r>
              <a:rPr lang="en-US" sz="2000">
                <a:latin typeface="Georgia" pitchFamily="18" charset="0"/>
              </a:rPr>
              <a:t> by the water, which </a:t>
            </a:r>
            <a:r>
              <a:rPr lang="en-US" sz="2000" b="1">
                <a:latin typeface="Georgia" pitchFamily="18" charset="0"/>
              </a:rPr>
              <a:t>rose</a:t>
            </a:r>
            <a:r>
              <a:rPr lang="en-US" sz="2000">
                <a:latin typeface="Georgia" pitchFamily="18" charset="0"/>
              </a:rPr>
              <a:t> to a height of three feet. When we began to think that the worst of the storm was over, we </a:t>
            </a:r>
            <a:r>
              <a:rPr lang="en-US" sz="2000" b="1">
                <a:latin typeface="Georgia" pitchFamily="18" charset="0"/>
              </a:rPr>
              <a:t>heard</a:t>
            </a:r>
            <a:r>
              <a:rPr lang="en-US" sz="2000">
                <a:latin typeface="Georgia" pitchFamily="18" charset="0"/>
              </a:rPr>
              <a:t> a loud crash and looked out the window to see that our car </a:t>
            </a:r>
            <a:r>
              <a:rPr lang="en-US" sz="2000" b="1">
                <a:latin typeface="Georgia" pitchFamily="18" charset="0"/>
              </a:rPr>
              <a:t>had been hit </a:t>
            </a:r>
            <a:r>
              <a:rPr lang="en-US" sz="2000">
                <a:latin typeface="Georgia" pitchFamily="18" charset="0"/>
              </a:rPr>
              <a:t>by our neighbor’s fallen tree, caving in the roof and breaking all the windows. </a:t>
            </a:r>
            <a:r>
              <a:rPr lang="en-US" sz="2000" b="1">
                <a:latin typeface="Georgia" pitchFamily="18" charset="0"/>
              </a:rPr>
              <a:t>Having recently moved</a:t>
            </a:r>
            <a:r>
              <a:rPr lang="en-US" sz="2000">
                <a:latin typeface="Georgia" pitchFamily="18" charset="0"/>
              </a:rPr>
              <a:t> to the East Coast from North Dakota, we </a:t>
            </a:r>
            <a:r>
              <a:rPr lang="en-US" sz="2000" b="1">
                <a:latin typeface="Georgia" pitchFamily="18" charset="0"/>
              </a:rPr>
              <a:t>thought</a:t>
            </a:r>
            <a:r>
              <a:rPr lang="en-US" sz="2000">
                <a:latin typeface="Georgia" pitchFamily="18" charset="0"/>
              </a:rPr>
              <a:t> that a hurricane was little more than a thunderstorm. Next time, when people in our area </a:t>
            </a:r>
            <a:r>
              <a:rPr lang="en-US" sz="2000" b="1">
                <a:latin typeface="Georgia" pitchFamily="18" charset="0"/>
              </a:rPr>
              <a:t>are advised</a:t>
            </a:r>
            <a:r>
              <a:rPr lang="en-US" sz="2000">
                <a:latin typeface="Georgia" pitchFamily="18" charset="0"/>
              </a:rPr>
              <a:t> to evacuate before a hurricane comes, I’m sure our family will be the first to leave. </a:t>
            </a:r>
          </a:p>
          <a:p>
            <a:r>
              <a:rPr lang="en-US" sz="1600">
                <a:latin typeface="Georgia" pitchFamily="18" charset="0"/>
              </a:rPr>
              <a:t>Adapted from Pathways by Joyce M. Jarrett, et al., from The Writer’s Workplace by Sandra and John Scarry. http://www.cas.udel.edu/writing-center/Documents/ActivePassiveVoiceHandout.pdf</a:t>
            </a:r>
            <a:endParaRPr lang="el-GR" sz="160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smtClean="0"/>
              <a:t>Rise </a:t>
            </a:r>
            <a:r>
              <a:rPr lang="el-GR" sz="2000" smtClean="0">
                <a:latin typeface="Arial" charset="0"/>
              </a:rPr>
              <a:t>υψώνομαι</a:t>
            </a:r>
          </a:p>
          <a:p>
            <a:r>
              <a:rPr lang="en-US" sz="2000" smtClean="0">
                <a:latin typeface="Arial" charset="0"/>
              </a:rPr>
              <a:t>All rise! </a:t>
            </a:r>
          </a:p>
          <a:p>
            <a:r>
              <a:rPr lang="en-US" sz="2000" smtClean="0">
                <a:latin typeface="Arial" charset="0"/>
              </a:rPr>
              <a:t>Raise </a:t>
            </a:r>
            <a:r>
              <a:rPr lang="el-GR" sz="2000" smtClean="0">
                <a:latin typeface="Arial" charset="0"/>
              </a:rPr>
              <a:t>υψώνω, ανατρεφω, συγκεντρώνω</a:t>
            </a:r>
          </a:p>
          <a:p>
            <a:r>
              <a:rPr lang="en-US" sz="2000" smtClean="0">
                <a:latin typeface="Arial" charset="0"/>
              </a:rPr>
              <a:t>Raise concern, hand, money for charity, a child</a:t>
            </a:r>
          </a:p>
          <a:p>
            <a:r>
              <a:rPr lang="en-US" sz="2000" smtClean="0">
                <a:latin typeface="Arial" charset="0"/>
              </a:rPr>
              <a:t>Arise </a:t>
            </a:r>
            <a:r>
              <a:rPr lang="el-GR" sz="2000" smtClean="0">
                <a:latin typeface="Arial" charset="0"/>
              </a:rPr>
              <a:t>προκύπτει</a:t>
            </a:r>
          </a:p>
          <a:p>
            <a:r>
              <a:rPr lang="en-US" sz="2000" smtClean="0">
                <a:latin typeface="Arial" charset="0"/>
              </a:rPr>
              <a:t>A situation has arisen.</a:t>
            </a:r>
          </a:p>
          <a:p>
            <a:r>
              <a:rPr lang="en-US" sz="2000" smtClean="0">
                <a:latin typeface="Arial" charset="0"/>
              </a:rPr>
              <a:t>Rouse </a:t>
            </a:r>
            <a:r>
              <a:rPr lang="el-GR" sz="2000" smtClean="0">
                <a:latin typeface="Arial" charset="0"/>
              </a:rPr>
              <a:t>διεγείρω (πχ φαντασια)</a:t>
            </a:r>
          </a:p>
          <a:p>
            <a:r>
              <a:rPr lang="en-US" sz="2000" smtClean="0">
                <a:latin typeface="Arial" charset="0"/>
              </a:rPr>
              <a:t>Rouse the readers’ interest.</a:t>
            </a:r>
            <a:endParaRPr lang="el-GR" sz="2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/>
          <p:cNvGraphicFramePr>
            <a:graphicFrameLocks noGrp="1"/>
          </p:cNvGraphicFramePr>
          <p:nvPr/>
        </p:nvGraphicFramePr>
        <p:xfrm>
          <a:off x="1403350" y="1627188"/>
          <a:ext cx="6552728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6364"/>
                <a:gridCol w="327636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2400" dirty="0">
                          <a:effectLst/>
                        </a:rPr>
                        <a:t>GERUND</a:t>
                      </a:r>
                      <a:endParaRPr lang="el-GR" sz="24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2400">
                          <a:effectLst/>
                        </a:rPr>
                        <a:t>INFINITIVE</a:t>
                      </a:r>
                      <a:endParaRPr lang="el-GR" sz="24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2400" dirty="0">
                          <a:effectLst/>
                        </a:rPr>
                        <a:t>↔ noun (as Subject, Object, or after a Preposition)</a:t>
                      </a:r>
                      <a:endParaRPr lang="el-GR" sz="24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2400" dirty="0">
                          <a:effectLst/>
                        </a:rPr>
                        <a:t>Purpose</a:t>
                      </a:r>
                      <a:endParaRPr lang="el-GR" sz="24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2400">
                          <a:effectLst/>
                        </a:rPr>
                        <a:t>After vbs ‘like/dislike’</a:t>
                      </a:r>
                      <a:endParaRPr lang="el-GR" sz="24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2400" dirty="0">
                          <a:effectLst/>
                        </a:rPr>
                        <a:t>After Adjectives</a:t>
                      </a:r>
                      <a:endParaRPr lang="el-GR" sz="24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2400">
                          <a:effectLst/>
                        </a:rPr>
                        <a:t>After vbs like ‘fancy, consider …’</a:t>
                      </a:r>
                      <a:endParaRPr lang="el-GR" sz="24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2400" dirty="0">
                          <a:effectLst/>
                        </a:rPr>
                        <a:t>After ‘would like’</a:t>
                      </a:r>
                      <a:endParaRPr lang="el-GR" sz="24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l-GR" sz="24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2400" dirty="0">
                          <a:effectLst/>
                        </a:rPr>
                        <a:t>After </a:t>
                      </a:r>
                      <a:r>
                        <a:rPr lang="en-US" sz="2400" dirty="0" err="1">
                          <a:effectLst/>
                        </a:rPr>
                        <a:t>vbs</a:t>
                      </a:r>
                      <a:r>
                        <a:rPr lang="en-US" sz="2400" dirty="0">
                          <a:effectLst/>
                        </a:rPr>
                        <a:t> like ‘plan, decide’</a:t>
                      </a:r>
                      <a:endParaRPr lang="el-GR" sz="24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endParaRPr lang="el-GR" sz="24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600"/>
                        </a:spcAft>
                      </a:pPr>
                      <a:r>
                        <a:rPr lang="en-US" sz="2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After Auxiliaries</a:t>
                      </a:r>
                      <a:endParaRPr lang="el-GR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5624" name="Rectangle 1"/>
          <p:cNvSpPr>
            <a:spLocks noChangeArrowheads="1"/>
          </p:cNvSpPr>
          <p:nvPr/>
        </p:nvSpPr>
        <p:spPr bwMode="auto">
          <a:xfrm>
            <a:off x="1258888" y="958850"/>
            <a:ext cx="71294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3600" b="1">
                <a:latin typeface="Comic Sans MS" pitchFamily="66" charset="0"/>
                <a:ea typeface="Calibri" pitchFamily="34" charset="0"/>
                <a:cs typeface="Times New Roman" pitchFamily="18" charset="0"/>
              </a:rPr>
              <a:t>GERUND or INFINITIVE</a:t>
            </a:r>
            <a:endParaRPr lang="en-US" sz="3600"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/>
          <p:cNvGraphicFramePr>
            <a:graphicFrameLocks noGrp="1"/>
          </p:cNvGraphicFramePr>
          <p:nvPr/>
        </p:nvGraphicFramePr>
        <p:xfrm>
          <a:off x="1042988" y="2614613"/>
          <a:ext cx="6777036" cy="2926080"/>
        </p:xfrm>
        <a:graphic>
          <a:graphicData uri="http://schemas.openxmlformats.org/drawingml/2006/table">
            <a:tbl>
              <a:tblPr/>
              <a:tblGrid>
                <a:gridCol w="3388518"/>
                <a:gridCol w="3388518"/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/>
                        <a:t>Use and Word Lists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Example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>
                          <a:hlinkClick r:id="rId2" action="ppaction://hlinkfile"/>
                        </a:rPr>
                        <a:t>same meaning</a:t>
                      </a:r>
                      <a:endParaRPr lang="en-US" sz="18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I started to read. / I started reading.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>
                          <a:hlinkClick r:id="rId3" action="ppaction://hlinkfile"/>
                        </a:rPr>
                        <a:t>same meaning but different use</a:t>
                      </a:r>
                      <a:endParaRPr lang="en-US" sz="18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She forbids us to talk. / She forbids talking.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>
                          <a:hlinkClick r:id="rId4" action="ppaction://hlinkfile"/>
                        </a:rPr>
                        <a:t>different meaning</a:t>
                      </a:r>
                      <a:endParaRPr lang="en-US" sz="18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He stopped to smoke. / He stopped smoking.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>
                          <a:hlinkClick r:id="rId5" action="ppaction://hlinkfile"/>
                        </a:rPr>
                        <a:t>infinitive or present participle</a:t>
                      </a:r>
                      <a:endParaRPr lang="en-US" sz="18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 saw him go up the stairs. / I saw him going up the stairs.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6636" name="Rectangle 1"/>
          <p:cNvSpPr>
            <a:spLocks noChangeArrowheads="1"/>
          </p:cNvSpPr>
          <p:nvPr/>
        </p:nvSpPr>
        <p:spPr bwMode="auto">
          <a:xfrm>
            <a:off x="827088" y="1425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0631" tIns="26979" rIns="20631" bIns="26979" anchor="ctr">
            <a:spAutoFit/>
          </a:bodyPr>
          <a:lstStyle/>
          <a:p>
            <a:r>
              <a:rPr lang="el-GR" b="1">
                <a:latin typeface="Comic Sans MS" pitchFamily="66" charset="0"/>
              </a:rPr>
              <a:t>Words followed either by Infinitive or </a:t>
            </a:r>
            <a:r>
              <a:rPr lang="el-GR" b="1" i="1">
                <a:latin typeface="Comic Sans MS" pitchFamily="66" charset="0"/>
              </a:rPr>
              <a:t>Ing</a:t>
            </a:r>
            <a:r>
              <a:rPr lang="el-GR" b="1">
                <a:latin typeface="Comic Sans MS" pitchFamily="66" charset="0"/>
              </a:rPr>
              <a:t>-Form</a:t>
            </a:r>
          </a:p>
          <a:p>
            <a:pPr eaLnBrk="0" hangingPunct="0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39750" y="-3697288"/>
            <a:ext cx="7466013" cy="10198101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44436" rIns="0" bIns="179331" anchor="ctr">
            <a:spAutoFit/>
          </a:bodyPr>
          <a:lstStyle/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r>
              <a:rPr lang="el-GR" b="1">
                <a:latin typeface="Georgia" pitchFamily="18" charset="0"/>
              </a:rPr>
              <a:t>Exercise on Infinitive and Gerund</a:t>
            </a:r>
          </a:p>
          <a:p>
            <a:pPr eaLnBrk="0" hangingPunct="0"/>
            <a:endParaRPr lang="el-GR" b="1">
              <a:latin typeface="Georgia" pitchFamily="18" charset="0"/>
            </a:endParaRPr>
          </a:p>
          <a:p>
            <a:pPr eaLnBrk="0" hangingPunct="0"/>
            <a:r>
              <a:rPr lang="el-GR" b="1">
                <a:latin typeface="Georgia" pitchFamily="18" charset="0"/>
              </a:rPr>
              <a:t>Infinitive or Gerund</a:t>
            </a:r>
          </a:p>
          <a:p>
            <a:pPr eaLnBrk="0" hangingPunct="0"/>
            <a:r>
              <a:rPr lang="el-GR" b="1">
                <a:latin typeface="Georgia" pitchFamily="18" charset="0"/>
              </a:rPr>
              <a:t>Choose the correct form (infinitive with or without </a:t>
            </a:r>
            <a:r>
              <a:rPr lang="el-GR" b="1" i="1">
                <a:latin typeface="Georgia" pitchFamily="18" charset="0"/>
              </a:rPr>
              <a:t>to</a:t>
            </a:r>
            <a:r>
              <a:rPr lang="el-GR" b="1">
                <a:latin typeface="Georgia" pitchFamily="18" charset="0"/>
              </a:rPr>
              <a:t> or gerund).</a:t>
            </a:r>
            <a:endParaRPr lang="el-GR">
              <a:latin typeface="Georgia" pitchFamily="18" charset="0"/>
            </a:endParaRPr>
          </a:p>
          <a:p>
            <a:pPr eaLnBrk="0" hangingPunct="0">
              <a:buFontTx/>
              <a:buAutoNum type="arabicPeriod"/>
            </a:pPr>
            <a:r>
              <a:rPr lang="el-GR">
                <a:latin typeface="Georgia" pitchFamily="18" charset="0"/>
              </a:rPr>
              <a:t>My friends encouraged me    __ (</a:t>
            </a:r>
            <a:r>
              <a:rPr lang="en-US">
                <a:latin typeface="Georgia" pitchFamily="18" charset="0"/>
              </a:rPr>
              <a:t>APPLY) </a:t>
            </a:r>
            <a:r>
              <a:rPr lang="el-GR">
                <a:latin typeface="Georgia" pitchFamily="18" charset="0"/>
              </a:rPr>
              <a:t>for this job.</a:t>
            </a:r>
          </a:p>
          <a:p>
            <a:pPr eaLnBrk="0" hangingPunct="0">
              <a:buFontTx/>
              <a:buAutoNum type="arabicPeriod" startAt="2"/>
            </a:pPr>
            <a:r>
              <a:rPr lang="el-GR">
                <a:latin typeface="Georgia" pitchFamily="18" charset="0"/>
              </a:rPr>
              <a:t>I didn't mean </a:t>
            </a:r>
            <a:r>
              <a:rPr lang="en-US">
                <a:latin typeface="Georgia" pitchFamily="18" charset="0"/>
              </a:rPr>
              <a:t>___ (HURT) </a:t>
            </a:r>
            <a:r>
              <a:rPr lang="el-GR">
                <a:latin typeface="Georgia" pitchFamily="18" charset="0"/>
              </a:rPr>
              <a:t>your feelings.</a:t>
            </a:r>
          </a:p>
          <a:p>
            <a:pPr eaLnBrk="0" hangingPunct="0">
              <a:buFontTx/>
              <a:buAutoNum type="arabicPeriod" startAt="3"/>
            </a:pPr>
            <a:r>
              <a:rPr lang="el-GR">
                <a:latin typeface="Georgia" pitchFamily="18" charset="0"/>
              </a:rPr>
              <a:t>I must apologize for </a:t>
            </a:r>
            <a:r>
              <a:rPr lang="en-US">
                <a:latin typeface="Georgia" pitchFamily="18" charset="0"/>
              </a:rPr>
              <a:t> __ (BE) </a:t>
            </a:r>
            <a:r>
              <a:rPr lang="el-GR">
                <a:latin typeface="Georgia" pitchFamily="18" charset="0"/>
              </a:rPr>
              <a:t>late.</a:t>
            </a:r>
          </a:p>
          <a:p>
            <a:pPr eaLnBrk="0" hangingPunct="0">
              <a:buFontTx/>
              <a:buAutoNum type="arabicPeriod" startAt="4"/>
            </a:pPr>
            <a:r>
              <a:rPr lang="el-GR">
                <a:latin typeface="Georgia" pitchFamily="18" charset="0"/>
              </a:rPr>
              <a:t>The job involves </a:t>
            </a:r>
            <a:r>
              <a:rPr lang="en-US">
                <a:latin typeface="Georgia" pitchFamily="18" charset="0"/>
              </a:rPr>
              <a:t>___ (SUBMIT) </a:t>
            </a:r>
            <a:r>
              <a:rPr lang="el-GR">
                <a:latin typeface="Georgia" pitchFamily="18" charset="0"/>
              </a:rPr>
              <a:t>reports for the management.</a:t>
            </a:r>
          </a:p>
          <a:p>
            <a:pPr eaLnBrk="0" hangingPunct="0">
              <a:buFontTx/>
              <a:buAutoNum type="arabicPeriod" startAt="5"/>
            </a:pPr>
            <a:r>
              <a:rPr lang="el-GR">
                <a:latin typeface="Georgia" pitchFamily="18" charset="0"/>
              </a:rPr>
              <a:t>He refused </a:t>
            </a:r>
            <a:r>
              <a:rPr lang="en-US">
                <a:latin typeface="Georgia" pitchFamily="18" charset="0"/>
              </a:rPr>
              <a:t>___ (ABANDON) </a:t>
            </a:r>
            <a:r>
              <a:rPr lang="el-GR">
                <a:latin typeface="Georgia" pitchFamily="18" charset="0"/>
              </a:rPr>
              <a:t>his friends.</a:t>
            </a:r>
          </a:p>
          <a:p>
            <a:pPr eaLnBrk="0" hangingPunct="0">
              <a:buFontTx/>
              <a:buAutoNum type="arabicPeriod" startAt="6"/>
            </a:pPr>
            <a:r>
              <a:rPr lang="el-GR">
                <a:latin typeface="Georgia" pitchFamily="18" charset="0"/>
              </a:rPr>
              <a:t>Don’t you dare </a:t>
            </a:r>
            <a:r>
              <a:rPr lang="en-US">
                <a:latin typeface="Georgia" pitchFamily="18" charset="0"/>
              </a:rPr>
              <a:t>__ (TALK) </a:t>
            </a:r>
            <a:r>
              <a:rPr lang="el-GR">
                <a:latin typeface="Georgia" pitchFamily="18" charset="0"/>
              </a:rPr>
              <a:t>to me like that!</a:t>
            </a:r>
          </a:p>
          <a:p>
            <a:pPr eaLnBrk="0" hangingPunct="0">
              <a:buFontTx/>
              <a:buAutoNum type="arabicPeriod" startAt="7"/>
            </a:pPr>
            <a:r>
              <a:rPr lang="el-GR">
                <a:latin typeface="Georgia" pitchFamily="18" charset="0"/>
              </a:rPr>
              <a:t>Do you happen </a:t>
            </a:r>
            <a:r>
              <a:rPr lang="en-US">
                <a:latin typeface="Georgia" pitchFamily="18" charset="0"/>
              </a:rPr>
              <a:t>__ (HAVE) </a:t>
            </a:r>
            <a:r>
              <a:rPr lang="el-GR">
                <a:latin typeface="Georgia" pitchFamily="18" charset="0"/>
              </a:rPr>
              <a:t>any money with you?</a:t>
            </a:r>
          </a:p>
          <a:p>
            <a:pPr eaLnBrk="0" hangingPunct="0">
              <a:buFontTx/>
              <a:buAutoNum type="arabicPeriod" startAt="8"/>
            </a:pPr>
            <a:r>
              <a:rPr lang="el-GR">
                <a:latin typeface="Georgia" pitchFamily="18" charset="0"/>
              </a:rPr>
              <a:t>Do you enjoy </a:t>
            </a:r>
            <a:r>
              <a:rPr lang="en-US">
                <a:latin typeface="Georgia" pitchFamily="18" charset="0"/>
              </a:rPr>
              <a:t> ___ (SWIM)</a:t>
            </a:r>
            <a:r>
              <a:rPr lang="el-GR">
                <a:latin typeface="Georgia" pitchFamily="18" charset="0"/>
              </a:rPr>
              <a:t>?</a:t>
            </a:r>
          </a:p>
          <a:p>
            <a:pPr eaLnBrk="0" hangingPunct="0">
              <a:buFontTx/>
              <a:buAutoNum type="arabicPeriod" startAt="9"/>
            </a:pPr>
            <a:r>
              <a:rPr lang="el-GR">
                <a:latin typeface="Georgia" pitchFamily="18" charset="0"/>
              </a:rPr>
              <a:t>If you have any questions, don't hesitate </a:t>
            </a:r>
            <a:r>
              <a:rPr lang="en-US">
                <a:latin typeface="Georgia" pitchFamily="18" charset="0"/>
              </a:rPr>
              <a:t>___ (ASK) </a:t>
            </a:r>
            <a:r>
              <a:rPr lang="el-GR">
                <a:latin typeface="Georgia" pitchFamily="18" charset="0"/>
              </a:rPr>
              <a:t>me.</a:t>
            </a:r>
          </a:p>
          <a:p>
            <a:pPr eaLnBrk="0" hangingPunct="0">
              <a:buFontTx/>
              <a:buAutoNum type="arabicPeriod" startAt="10"/>
            </a:pPr>
            <a:r>
              <a:rPr lang="el-GR">
                <a:latin typeface="Georgia" pitchFamily="18" charset="0"/>
              </a:rPr>
              <a:t>I am looking forward to </a:t>
            </a:r>
            <a:r>
              <a:rPr lang="en-US">
                <a:latin typeface="Georgia" pitchFamily="18" charset="0"/>
              </a:rPr>
              <a:t>___ (SEE) </a:t>
            </a:r>
            <a:r>
              <a:rPr lang="el-GR">
                <a:latin typeface="Georgia" pitchFamily="18" charset="0"/>
              </a:rPr>
              <a:t>you again soon.</a:t>
            </a:r>
          </a:p>
          <a:p>
            <a:pPr eaLnBrk="0" hangingPunct="0"/>
            <a:endParaRPr lang="el-GR"/>
          </a:p>
        </p:txBody>
      </p:sp>
      <p:sp>
        <p:nvSpPr>
          <p:cNvPr id="27650" name="Control 2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51" name="Control 3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52" name="Control 4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53" name="Control 5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54" name="Control 6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55" name="Control 7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56" name="Control 8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57" name="Control 9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58" name="Control 10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59" name="Control 11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60" name="Control 12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7661" name="Control 13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39750" y="-3697288"/>
            <a:ext cx="7466013" cy="10198101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44436" rIns="0" bIns="179331" anchor="ctr">
            <a:spAutoFit/>
          </a:bodyPr>
          <a:lstStyle/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endParaRPr lang="el-GR" b="1">
              <a:solidFill>
                <a:srgbClr val="000000"/>
              </a:solidFill>
              <a:latin typeface="Comic Sans MS" pitchFamily="66" charset="0"/>
            </a:endParaRPr>
          </a:p>
          <a:p>
            <a:r>
              <a:rPr lang="el-GR" b="1">
                <a:latin typeface="Georgia" pitchFamily="18" charset="0"/>
              </a:rPr>
              <a:t>Exercise on Infinitive and Gerund</a:t>
            </a:r>
          </a:p>
          <a:p>
            <a:pPr eaLnBrk="0" hangingPunct="0"/>
            <a:endParaRPr lang="el-GR" b="1">
              <a:latin typeface="Georgia" pitchFamily="18" charset="0"/>
            </a:endParaRPr>
          </a:p>
          <a:p>
            <a:pPr eaLnBrk="0" hangingPunct="0"/>
            <a:r>
              <a:rPr lang="el-GR" b="1">
                <a:latin typeface="Georgia" pitchFamily="18" charset="0"/>
              </a:rPr>
              <a:t>Infinitive or Gerund</a:t>
            </a:r>
          </a:p>
          <a:p>
            <a:pPr eaLnBrk="0" hangingPunct="0"/>
            <a:r>
              <a:rPr lang="el-GR" b="1">
                <a:latin typeface="Georgia" pitchFamily="18" charset="0"/>
              </a:rPr>
              <a:t>Choose the correct form (infinitive with or without </a:t>
            </a:r>
            <a:r>
              <a:rPr lang="el-GR" b="1" i="1">
                <a:latin typeface="Georgia" pitchFamily="18" charset="0"/>
              </a:rPr>
              <a:t>to</a:t>
            </a:r>
            <a:r>
              <a:rPr lang="el-GR" b="1">
                <a:latin typeface="Georgia" pitchFamily="18" charset="0"/>
              </a:rPr>
              <a:t> or gerund).</a:t>
            </a:r>
            <a:endParaRPr lang="el-GR">
              <a:latin typeface="Georgia" pitchFamily="18" charset="0"/>
            </a:endParaRPr>
          </a:p>
          <a:p>
            <a:pPr eaLnBrk="0" hangingPunct="0">
              <a:buFontTx/>
              <a:buAutoNum type="arabicPeriod"/>
            </a:pPr>
            <a:r>
              <a:rPr lang="el-GR">
                <a:latin typeface="Georgia" pitchFamily="18" charset="0"/>
              </a:rPr>
              <a:t>My friends encouraged me    </a:t>
            </a:r>
            <a:r>
              <a:rPr lang="en-US" b="1">
                <a:solidFill>
                  <a:srgbClr val="FF0000"/>
                </a:solidFill>
                <a:latin typeface="Georgia" pitchFamily="18" charset="0"/>
              </a:rPr>
              <a:t>to apply </a:t>
            </a:r>
            <a:r>
              <a:rPr lang="el-GR">
                <a:latin typeface="Georgia" pitchFamily="18" charset="0"/>
              </a:rPr>
              <a:t>(</a:t>
            </a:r>
            <a:r>
              <a:rPr lang="en-US">
                <a:latin typeface="Georgia" pitchFamily="18" charset="0"/>
              </a:rPr>
              <a:t>APPLY) </a:t>
            </a:r>
            <a:r>
              <a:rPr lang="el-GR">
                <a:latin typeface="Georgia" pitchFamily="18" charset="0"/>
              </a:rPr>
              <a:t>for this job.</a:t>
            </a:r>
          </a:p>
          <a:p>
            <a:pPr eaLnBrk="0" hangingPunct="0">
              <a:buFontTx/>
              <a:buAutoNum type="arabicPeriod" startAt="2"/>
            </a:pPr>
            <a:r>
              <a:rPr lang="el-GR">
                <a:latin typeface="Georgia" pitchFamily="18" charset="0"/>
              </a:rPr>
              <a:t>I didn't mean </a:t>
            </a:r>
            <a:r>
              <a:rPr lang="en-US" b="1">
                <a:solidFill>
                  <a:srgbClr val="FF0000"/>
                </a:solidFill>
                <a:latin typeface="Georgia" pitchFamily="18" charset="0"/>
              </a:rPr>
              <a:t>to hurt</a:t>
            </a:r>
            <a:r>
              <a:rPr lang="en-US">
                <a:latin typeface="Georgia" pitchFamily="18" charset="0"/>
              </a:rPr>
              <a:t>(HURT) </a:t>
            </a:r>
            <a:r>
              <a:rPr lang="el-GR">
                <a:latin typeface="Georgia" pitchFamily="18" charset="0"/>
              </a:rPr>
              <a:t>your feelings.</a:t>
            </a:r>
          </a:p>
          <a:p>
            <a:pPr eaLnBrk="0" hangingPunct="0">
              <a:buFontTx/>
              <a:buAutoNum type="arabicPeriod" startAt="3"/>
            </a:pPr>
            <a:r>
              <a:rPr lang="el-GR">
                <a:latin typeface="Georgia" pitchFamily="18" charset="0"/>
              </a:rPr>
              <a:t>I must apologize for </a:t>
            </a:r>
            <a:r>
              <a:rPr lang="en-US">
                <a:latin typeface="Georgia" pitchFamily="18" charset="0"/>
              </a:rPr>
              <a:t> </a:t>
            </a:r>
            <a:r>
              <a:rPr lang="en-US" b="1">
                <a:solidFill>
                  <a:srgbClr val="FF0000"/>
                </a:solidFill>
                <a:latin typeface="Georgia" pitchFamily="18" charset="0"/>
              </a:rPr>
              <a:t>being </a:t>
            </a:r>
            <a:r>
              <a:rPr lang="en-US">
                <a:latin typeface="Georgia" pitchFamily="18" charset="0"/>
              </a:rPr>
              <a:t>(BE) </a:t>
            </a:r>
            <a:r>
              <a:rPr lang="el-GR">
                <a:latin typeface="Georgia" pitchFamily="18" charset="0"/>
              </a:rPr>
              <a:t>late.</a:t>
            </a:r>
          </a:p>
          <a:p>
            <a:pPr eaLnBrk="0" hangingPunct="0">
              <a:buFontTx/>
              <a:buAutoNum type="arabicPeriod" startAt="4"/>
            </a:pPr>
            <a:r>
              <a:rPr lang="el-GR">
                <a:latin typeface="Georgia" pitchFamily="18" charset="0"/>
              </a:rPr>
              <a:t>The job involves </a:t>
            </a:r>
            <a:r>
              <a:rPr lang="en-US" b="1">
                <a:solidFill>
                  <a:srgbClr val="FF0000"/>
                </a:solidFill>
                <a:latin typeface="Georgia" pitchFamily="18" charset="0"/>
              </a:rPr>
              <a:t>submitting </a:t>
            </a:r>
            <a:r>
              <a:rPr lang="en-US">
                <a:latin typeface="Georgia" pitchFamily="18" charset="0"/>
              </a:rPr>
              <a:t>(SUBMIT) </a:t>
            </a:r>
            <a:r>
              <a:rPr lang="el-GR">
                <a:latin typeface="Georgia" pitchFamily="18" charset="0"/>
              </a:rPr>
              <a:t>reports for the management.</a:t>
            </a:r>
          </a:p>
          <a:p>
            <a:pPr eaLnBrk="0" hangingPunct="0">
              <a:buFontTx/>
              <a:buAutoNum type="arabicPeriod" startAt="5"/>
            </a:pPr>
            <a:r>
              <a:rPr lang="el-GR">
                <a:latin typeface="Georgia" pitchFamily="18" charset="0"/>
              </a:rPr>
              <a:t>He refused </a:t>
            </a:r>
            <a:r>
              <a:rPr lang="en-US" b="1">
                <a:solidFill>
                  <a:srgbClr val="FF0000"/>
                </a:solidFill>
                <a:latin typeface="Georgia" pitchFamily="18" charset="0"/>
              </a:rPr>
              <a:t>to abandon</a:t>
            </a:r>
            <a:r>
              <a:rPr lang="en-US">
                <a:latin typeface="Georgia" pitchFamily="18" charset="0"/>
              </a:rPr>
              <a:t>(ABANDON) </a:t>
            </a:r>
            <a:r>
              <a:rPr lang="el-GR">
                <a:latin typeface="Georgia" pitchFamily="18" charset="0"/>
              </a:rPr>
              <a:t>his friends.</a:t>
            </a:r>
          </a:p>
          <a:p>
            <a:pPr eaLnBrk="0" hangingPunct="0">
              <a:buFontTx/>
              <a:buAutoNum type="arabicPeriod" startAt="6"/>
            </a:pPr>
            <a:r>
              <a:rPr lang="el-GR">
                <a:latin typeface="Georgia" pitchFamily="18" charset="0"/>
              </a:rPr>
              <a:t>Don’t you dare </a:t>
            </a:r>
            <a:r>
              <a:rPr lang="en-US" b="1">
                <a:solidFill>
                  <a:srgbClr val="FF0000"/>
                </a:solidFill>
                <a:latin typeface="Georgia" pitchFamily="18" charset="0"/>
              </a:rPr>
              <a:t>talk </a:t>
            </a:r>
            <a:r>
              <a:rPr lang="en-US">
                <a:latin typeface="Georgia" pitchFamily="18" charset="0"/>
              </a:rPr>
              <a:t>(TALK) </a:t>
            </a:r>
            <a:r>
              <a:rPr lang="el-GR">
                <a:latin typeface="Georgia" pitchFamily="18" charset="0"/>
              </a:rPr>
              <a:t>to me like that!</a:t>
            </a:r>
          </a:p>
          <a:p>
            <a:pPr eaLnBrk="0" hangingPunct="0">
              <a:buFontTx/>
              <a:buAutoNum type="arabicPeriod" startAt="7"/>
            </a:pPr>
            <a:r>
              <a:rPr lang="el-GR">
                <a:latin typeface="Georgia" pitchFamily="18" charset="0"/>
              </a:rPr>
              <a:t>Do you happen </a:t>
            </a:r>
            <a:r>
              <a:rPr lang="en-US" b="1">
                <a:solidFill>
                  <a:srgbClr val="FF0000"/>
                </a:solidFill>
                <a:latin typeface="Georgia" pitchFamily="18" charset="0"/>
              </a:rPr>
              <a:t>to have </a:t>
            </a:r>
            <a:r>
              <a:rPr lang="en-US">
                <a:latin typeface="Georgia" pitchFamily="18" charset="0"/>
              </a:rPr>
              <a:t>(HAVE) </a:t>
            </a:r>
            <a:r>
              <a:rPr lang="el-GR">
                <a:latin typeface="Georgia" pitchFamily="18" charset="0"/>
              </a:rPr>
              <a:t>any money with you?</a:t>
            </a:r>
          </a:p>
          <a:p>
            <a:pPr eaLnBrk="0" hangingPunct="0">
              <a:buFontTx/>
              <a:buAutoNum type="arabicPeriod" startAt="8"/>
            </a:pPr>
            <a:r>
              <a:rPr lang="el-GR">
                <a:latin typeface="Georgia" pitchFamily="18" charset="0"/>
              </a:rPr>
              <a:t>Do you enjoy </a:t>
            </a:r>
            <a:r>
              <a:rPr lang="en-US">
                <a:latin typeface="Georgia" pitchFamily="18" charset="0"/>
              </a:rPr>
              <a:t> </a:t>
            </a:r>
            <a:r>
              <a:rPr lang="en-US" b="1">
                <a:solidFill>
                  <a:srgbClr val="FF0000"/>
                </a:solidFill>
                <a:latin typeface="Georgia" pitchFamily="18" charset="0"/>
              </a:rPr>
              <a:t>swimming </a:t>
            </a:r>
            <a:r>
              <a:rPr lang="en-US">
                <a:latin typeface="Georgia" pitchFamily="18" charset="0"/>
              </a:rPr>
              <a:t>(SWIM)</a:t>
            </a:r>
            <a:r>
              <a:rPr lang="el-GR">
                <a:latin typeface="Georgia" pitchFamily="18" charset="0"/>
              </a:rPr>
              <a:t>?</a:t>
            </a:r>
          </a:p>
          <a:p>
            <a:pPr eaLnBrk="0" hangingPunct="0">
              <a:buFontTx/>
              <a:buAutoNum type="arabicPeriod" startAt="9"/>
            </a:pPr>
            <a:r>
              <a:rPr lang="el-GR">
                <a:latin typeface="Georgia" pitchFamily="18" charset="0"/>
              </a:rPr>
              <a:t>If you have any questions, don't hesitate </a:t>
            </a:r>
            <a:r>
              <a:rPr lang="en-US" b="1">
                <a:solidFill>
                  <a:srgbClr val="FF0000"/>
                </a:solidFill>
                <a:latin typeface="Georgia" pitchFamily="18" charset="0"/>
              </a:rPr>
              <a:t>to ask </a:t>
            </a:r>
            <a:r>
              <a:rPr lang="en-US">
                <a:latin typeface="Georgia" pitchFamily="18" charset="0"/>
              </a:rPr>
              <a:t>(ASK) </a:t>
            </a:r>
            <a:r>
              <a:rPr lang="el-GR">
                <a:latin typeface="Georgia" pitchFamily="18" charset="0"/>
              </a:rPr>
              <a:t>me.</a:t>
            </a:r>
          </a:p>
          <a:p>
            <a:pPr eaLnBrk="0" hangingPunct="0">
              <a:buFontTx/>
              <a:buAutoNum type="arabicPeriod" startAt="10"/>
            </a:pPr>
            <a:r>
              <a:rPr lang="el-GR">
                <a:latin typeface="Georgia" pitchFamily="18" charset="0"/>
              </a:rPr>
              <a:t>I am looking forward to </a:t>
            </a:r>
            <a:r>
              <a:rPr lang="en-US" b="1">
                <a:solidFill>
                  <a:srgbClr val="FF0000"/>
                </a:solidFill>
                <a:latin typeface="Georgia" pitchFamily="18" charset="0"/>
              </a:rPr>
              <a:t>seeing </a:t>
            </a:r>
            <a:r>
              <a:rPr lang="en-US">
                <a:latin typeface="Georgia" pitchFamily="18" charset="0"/>
              </a:rPr>
              <a:t>(SEE) </a:t>
            </a:r>
            <a:r>
              <a:rPr lang="el-GR">
                <a:latin typeface="Georgia" pitchFamily="18" charset="0"/>
              </a:rPr>
              <a:t>you again soon.</a:t>
            </a:r>
          </a:p>
          <a:p>
            <a:pPr eaLnBrk="0" hangingPunct="0"/>
            <a:endParaRPr lang="el-GR"/>
          </a:p>
        </p:txBody>
      </p:sp>
      <p:sp>
        <p:nvSpPr>
          <p:cNvPr id="28674" name="Control 2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75" name="Control 3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76" name="Control 4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77" name="Control 5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78" name="Control 6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79" name="Control 7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80" name="Control 8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81" name="Control 9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82" name="Control 10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83" name="Control 11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84" name="Control 12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85" name="Control 13"/>
          <p:cNvSpPr>
            <a:spLocks noChangeArrowheads="1" noChangeShapeType="1"/>
          </p:cNvSpPr>
          <p:nvPr/>
        </p:nvSpPr>
        <p:spPr bwMode="auto">
          <a:xfrm>
            <a:off x="152400" y="152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Ορθογώνιο 1"/>
          <p:cNvSpPr>
            <a:spLocks noChangeArrowheads="1"/>
          </p:cNvSpPr>
          <p:nvPr/>
        </p:nvSpPr>
        <p:spPr bwMode="auto">
          <a:xfrm>
            <a:off x="1565275" y="1196975"/>
            <a:ext cx="6840538" cy="523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>
                <a:latin typeface="Century Gothic" pitchFamily="34" charset="0"/>
              </a:rPr>
              <a:t>The job I liked best was ___ (1-</a:t>
            </a:r>
            <a:r>
              <a:rPr lang="en-US" b="1">
                <a:latin typeface="Century Gothic" pitchFamily="34" charset="0"/>
              </a:rPr>
              <a:t>write)</a:t>
            </a:r>
            <a:r>
              <a:rPr lang="en-US">
                <a:latin typeface="Century Gothic" pitchFamily="34" charset="0"/>
              </a:rPr>
              <a:t> cartoon strips for a children’s comic paper called </a:t>
            </a:r>
            <a:r>
              <a:rPr lang="en-US" i="1">
                <a:latin typeface="Century Gothic" pitchFamily="34" charset="0"/>
              </a:rPr>
              <a:t>The Beano, </a:t>
            </a:r>
            <a:r>
              <a:rPr lang="en-US">
                <a:latin typeface="Century Gothic" pitchFamily="34" charset="0"/>
              </a:rPr>
              <a:t>a job I did before I was 20. What I liked most was ___ ( 2-</a:t>
            </a:r>
            <a:r>
              <a:rPr lang="en-US" b="1">
                <a:latin typeface="Century Gothic" pitchFamily="34" charset="0"/>
              </a:rPr>
              <a:t>be)</a:t>
            </a:r>
            <a:r>
              <a:rPr lang="en-US">
                <a:latin typeface="Century Gothic" pitchFamily="34" charset="0"/>
              </a:rPr>
              <a:t> creative all day, knowing that young people liked ___ (3- </a:t>
            </a:r>
            <a:r>
              <a:rPr lang="en-US" b="1">
                <a:latin typeface="Century Gothic" pitchFamily="34" charset="0"/>
              </a:rPr>
              <a:t>read)</a:t>
            </a:r>
            <a:r>
              <a:rPr lang="en-US">
                <a:latin typeface="Century Gothic" pitchFamily="34" charset="0"/>
              </a:rPr>
              <a:t> our stories. ___ (4- </a:t>
            </a:r>
            <a:r>
              <a:rPr lang="en-US" b="1">
                <a:latin typeface="Century Gothic" pitchFamily="34" charset="0"/>
              </a:rPr>
              <a:t>Use)</a:t>
            </a:r>
            <a:r>
              <a:rPr lang="en-US">
                <a:latin typeface="Century Gothic" pitchFamily="34" charset="0"/>
              </a:rPr>
              <a:t> my language skills ___ ( 4-</a:t>
            </a:r>
            <a:r>
              <a:rPr lang="en-US" b="1">
                <a:latin typeface="Century Gothic" pitchFamily="34" charset="0"/>
              </a:rPr>
              <a:t>make) </a:t>
            </a:r>
            <a:r>
              <a:rPr lang="en-US">
                <a:latin typeface="Century Gothic" pitchFamily="34" charset="0"/>
              </a:rPr>
              <a:t>something new was very satisfying work. It let me ___ ( 5-</a:t>
            </a:r>
            <a:r>
              <a:rPr lang="en-US" b="1">
                <a:latin typeface="Century Gothic" pitchFamily="34" charset="0"/>
              </a:rPr>
              <a:t>reach)</a:t>
            </a:r>
            <a:r>
              <a:rPr lang="en-US">
                <a:latin typeface="Century Gothic" pitchFamily="34" charset="0"/>
              </a:rPr>
              <a:t> an audience of more than 2 million readers. Of course, I didn’t have to ___ ( 6-</a:t>
            </a:r>
            <a:r>
              <a:rPr lang="en-US" b="1">
                <a:latin typeface="Century Gothic" pitchFamily="34" charset="0"/>
              </a:rPr>
              <a:t>solve)</a:t>
            </a:r>
            <a:r>
              <a:rPr lang="en-US">
                <a:latin typeface="Century Gothic" pitchFamily="34" charset="0"/>
              </a:rPr>
              <a:t> any big problems or fix anything, I didn’t have to ___ ( 7-</a:t>
            </a:r>
            <a:r>
              <a:rPr lang="en-US" b="1">
                <a:latin typeface="Century Gothic" pitchFamily="34" charset="0"/>
              </a:rPr>
              <a:t>get)</a:t>
            </a:r>
            <a:r>
              <a:rPr lang="en-US">
                <a:latin typeface="Century Gothic" pitchFamily="34" charset="0"/>
              </a:rPr>
              <a:t> dirty in our nice big office, and I didn’t have to make important decisions or be anyone’s boss. Inside our huge company, I liked ___ (8- </a:t>
            </a:r>
            <a:r>
              <a:rPr lang="en-US" b="1">
                <a:latin typeface="Century Gothic" pitchFamily="34" charset="0"/>
              </a:rPr>
              <a:t>work)</a:t>
            </a:r>
            <a:r>
              <a:rPr lang="en-US">
                <a:latin typeface="Century Gothic" pitchFamily="34" charset="0"/>
              </a:rPr>
              <a:t> as part of a small team of artists and technicians and following the production systems to publish </a:t>
            </a:r>
            <a:r>
              <a:rPr lang="en-US" i="1">
                <a:latin typeface="Century Gothic" pitchFamily="34" charset="0"/>
              </a:rPr>
              <a:t>The Beano. </a:t>
            </a:r>
            <a:r>
              <a:rPr lang="en-US">
                <a:latin typeface="Century Gothic" pitchFamily="34" charset="0"/>
              </a:rPr>
              <a:t>After a while, I left that job ___ (9-</a:t>
            </a:r>
            <a:r>
              <a:rPr lang="en-US" b="1">
                <a:latin typeface="Century Gothic" pitchFamily="34" charset="0"/>
              </a:rPr>
              <a:t> make) </a:t>
            </a:r>
            <a:r>
              <a:rPr lang="en-US">
                <a:latin typeface="Century Gothic" pitchFamily="34" charset="0"/>
              </a:rPr>
              <a:t>more money, but I never forgot ___ ( 10-</a:t>
            </a:r>
            <a:r>
              <a:rPr lang="en-US" b="1">
                <a:latin typeface="Century Gothic" pitchFamily="34" charset="0"/>
              </a:rPr>
              <a:t>be)</a:t>
            </a:r>
            <a:r>
              <a:rPr lang="en-US">
                <a:latin typeface="Century Gothic" pitchFamily="34" charset="0"/>
              </a:rPr>
              <a:t> a small part of the publishing industry in the UK. It made me ___ (11- </a:t>
            </a:r>
            <a:r>
              <a:rPr lang="en-US" b="1">
                <a:latin typeface="Century Gothic" pitchFamily="34" charset="0"/>
              </a:rPr>
              <a:t>appreciate)</a:t>
            </a:r>
            <a:r>
              <a:rPr lang="en-US">
                <a:latin typeface="Century Gothic" pitchFamily="34" charset="0"/>
              </a:rPr>
              <a:t> having freedom and creativity at work.</a:t>
            </a:r>
          </a:p>
          <a:p>
            <a:r>
              <a:rPr lang="en-US" sz="1400">
                <a:latin typeface="Century Gothic" pitchFamily="34" charset="0"/>
              </a:rPr>
              <a:t>http://www.mohawkcollege.ca/Assets/Communications+Centre/ESL+Resources/Gerunds+Infinitives+-+5+rules.pdf</a:t>
            </a:r>
            <a:endParaRPr lang="el-GR" sz="140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Ορθογώνιο 1"/>
          <p:cNvSpPr>
            <a:spLocks noChangeArrowheads="1"/>
          </p:cNvSpPr>
          <p:nvPr/>
        </p:nvSpPr>
        <p:spPr bwMode="auto">
          <a:xfrm>
            <a:off x="1547813" y="1341438"/>
            <a:ext cx="6840537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entury Gothic" pitchFamily="34" charset="0"/>
              </a:rPr>
              <a:t>The job I liked best was </a:t>
            </a:r>
            <a:r>
              <a:rPr lang="en-US" b="1">
                <a:latin typeface="Century Gothic" pitchFamily="34" charset="0"/>
              </a:rPr>
              <a:t>writing</a:t>
            </a:r>
            <a:r>
              <a:rPr lang="en-US">
                <a:latin typeface="Century Gothic" pitchFamily="34" charset="0"/>
              </a:rPr>
              <a:t> cartoon strips for a children’s comic paper called </a:t>
            </a:r>
            <a:r>
              <a:rPr lang="en-US" i="1">
                <a:latin typeface="Century Gothic" pitchFamily="34" charset="0"/>
              </a:rPr>
              <a:t>The Beano, </a:t>
            </a:r>
            <a:r>
              <a:rPr lang="en-US">
                <a:latin typeface="Century Gothic" pitchFamily="34" charset="0"/>
              </a:rPr>
              <a:t>a job I did before I was 20. What I liked most was </a:t>
            </a:r>
            <a:r>
              <a:rPr lang="en-US" b="1">
                <a:latin typeface="Century Gothic" pitchFamily="34" charset="0"/>
              </a:rPr>
              <a:t>being</a:t>
            </a:r>
            <a:r>
              <a:rPr lang="en-US">
                <a:latin typeface="Century Gothic" pitchFamily="34" charset="0"/>
              </a:rPr>
              <a:t> creative all day, knowing that young people liked </a:t>
            </a:r>
            <a:r>
              <a:rPr lang="en-US" b="1">
                <a:latin typeface="Century Gothic" pitchFamily="34" charset="0"/>
              </a:rPr>
              <a:t>reading</a:t>
            </a:r>
            <a:r>
              <a:rPr lang="en-US">
                <a:latin typeface="Century Gothic" pitchFamily="34" charset="0"/>
              </a:rPr>
              <a:t> our stories. </a:t>
            </a:r>
            <a:r>
              <a:rPr lang="en-US" b="1">
                <a:latin typeface="Century Gothic" pitchFamily="34" charset="0"/>
              </a:rPr>
              <a:t>Using</a:t>
            </a:r>
            <a:r>
              <a:rPr lang="en-US">
                <a:latin typeface="Century Gothic" pitchFamily="34" charset="0"/>
              </a:rPr>
              <a:t> my language skills </a:t>
            </a:r>
            <a:r>
              <a:rPr lang="en-US" b="1">
                <a:latin typeface="Century Gothic" pitchFamily="34" charset="0"/>
              </a:rPr>
              <a:t>to make </a:t>
            </a:r>
            <a:r>
              <a:rPr lang="en-US">
                <a:latin typeface="Century Gothic" pitchFamily="34" charset="0"/>
              </a:rPr>
              <a:t>something new was very satisfying work. It let me </a:t>
            </a:r>
            <a:r>
              <a:rPr lang="en-US" b="1">
                <a:latin typeface="Century Gothic" pitchFamily="34" charset="0"/>
              </a:rPr>
              <a:t>reach</a:t>
            </a:r>
            <a:r>
              <a:rPr lang="en-US">
                <a:latin typeface="Century Gothic" pitchFamily="34" charset="0"/>
              </a:rPr>
              <a:t> an audience of more than 2 million readers. Of course, I didn’t have to </a:t>
            </a:r>
            <a:r>
              <a:rPr lang="en-US" b="1">
                <a:latin typeface="Century Gothic" pitchFamily="34" charset="0"/>
              </a:rPr>
              <a:t>solve</a:t>
            </a:r>
            <a:r>
              <a:rPr lang="en-US">
                <a:latin typeface="Century Gothic" pitchFamily="34" charset="0"/>
              </a:rPr>
              <a:t> any big problems or fix anything, I didn’t have to </a:t>
            </a:r>
            <a:r>
              <a:rPr lang="en-US" b="1">
                <a:latin typeface="Century Gothic" pitchFamily="34" charset="0"/>
              </a:rPr>
              <a:t>get</a:t>
            </a:r>
            <a:r>
              <a:rPr lang="en-US">
                <a:latin typeface="Century Gothic" pitchFamily="34" charset="0"/>
              </a:rPr>
              <a:t> dirty in our nice big office, and I didn’t have to make important decisions or be anyone’s boss. Inside our huge company, I liked </a:t>
            </a:r>
            <a:r>
              <a:rPr lang="en-US" b="1">
                <a:latin typeface="Century Gothic" pitchFamily="34" charset="0"/>
              </a:rPr>
              <a:t>working</a:t>
            </a:r>
            <a:r>
              <a:rPr lang="en-US">
                <a:latin typeface="Century Gothic" pitchFamily="34" charset="0"/>
              </a:rPr>
              <a:t> as part of a small team of artists and technicians and following the production systems to publish </a:t>
            </a:r>
            <a:r>
              <a:rPr lang="en-US" i="1">
                <a:latin typeface="Century Gothic" pitchFamily="34" charset="0"/>
              </a:rPr>
              <a:t>The Beano. </a:t>
            </a:r>
            <a:r>
              <a:rPr lang="en-US">
                <a:latin typeface="Century Gothic" pitchFamily="34" charset="0"/>
              </a:rPr>
              <a:t>After a while, I left that job </a:t>
            </a:r>
            <a:r>
              <a:rPr lang="en-US" b="1">
                <a:latin typeface="Century Gothic" pitchFamily="34" charset="0"/>
              </a:rPr>
              <a:t>to make </a:t>
            </a:r>
            <a:r>
              <a:rPr lang="en-US">
                <a:latin typeface="Century Gothic" pitchFamily="34" charset="0"/>
              </a:rPr>
              <a:t>more money, but I never forgot </a:t>
            </a:r>
            <a:r>
              <a:rPr lang="en-US" b="1">
                <a:latin typeface="Century Gothic" pitchFamily="34" charset="0"/>
              </a:rPr>
              <a:t>being</a:t>
            </a:r>
            <a:r>
              <a:rPr lang="en-US">
                <a:latin typeface="Century Gothic" pitchFamily="34" charset="0"/>
              </a:rPr>
              <a:t> a small part of the publishing industry in the UK. It made me </a:t>
            </a:r>
            <a:r>
              <a:rPr lang="en-US" b="1">
                <a:latin typeface="Century Gothic" pitchFamily="34" charset="0"/>
              </a:rPr>
              <a:t>appreciate</a:t>
            </a:r>
            <a:r>
              <a:rPr lang="en-US">
                <a:latin typeface="Century Gothic" pitchFamily="34" charset="0"/>
              </a:rPr>
              <a:t> having freedom and creativity at work.</a:t>
            </a:r>
          </a:p>
          <a:p>
            <a:r>
              <a:rPr lang="en-US" sz="1400">
                <a:latin typeface="Century Gothic" pitchFamily="34" charset="0"/>
              </a:rPr>
              <a:t>http://www.mohawkcollege.ca/Assets/Communications+Centre/ESL+Resources/Gerunds+Infinitives+-+5+rules.pdf</a:t>
            </a:r>
            <a:endParaRPr lang="el-GR" sz="140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650923" y="620688"/>
            <a:ext cx="727280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Arial Narrow" pitchFamily="34" charset="0"/>
              </a:rPr>
              <a:t>Kangaroo injures Australian politician</a:t>
            </a:r>
          </a:p>
          <a:p>
            <a:endParaRPr lang="en-US" sz="1600" dirty="0">
              <a:latin typeface="Arial Narrow" pitchFamily="34" charset="0"/>
            </a:endParaRPr>
          </a:p>
          <a:p>
            <a:r>
              <a:rPr lang="en-US" sz="1600" dirty="0">
                <a:latin typeface="Arial Narrow" pitchFamily="34" charset="0"/>
              </a:rPr>
              <a:t>May 18, 2013</a:t>
            </a:r>
          </a:p>
          <a:p>
            <a:r>
              <a:rPr lang="en-US" sz="1600" dirty="0" smtClean="0">
                <a:latin typeface="Arial Narrow" pitchFamily="34" charset="0"/>
              </a:rPr>
              <a:t>A </a:t>
            </a:r>
            <a:r>
              <a:rPr lang="en-US" sz="1600" dirty="0">
                <a:latin typeface="Arial Narrow" pitchFamily="34" charset="0"/>
              </a:rPr>
              <a:t>kangaroo (1)  </a:t>
            </a:r>
            <a:r>
              <a:rPr lang="en-US" sz="1600" b="1" dirty="0">
                <a:latin typeface="Arial Narrow" pitchFamily="34" charset="0"/>
              </a:rPr>
              <a:t>(injure) </a:t>
            </a:r>
            <a:r>
              <a:rPr lang="en-US" sz="1600" dirty="0">
                <a:latin typeface="Arial Narrow" pitchFamily="34" charset="0"/>
              </a:rPr>
              <a:t>Australian politician Shane </a:t>
            </a:r>
            <a:r>
              <a:rPr lang="en-US" sz="1600" dirty="0" err="1">
                <a:latin typeface="Arial Narrow" pitchFamily="34" charset="0"/>
              </a:rPr>
              <a:t>Rattenbury</a:t>
            </a:r>
            <a:r>
              <a:rPr lang="en-US" sz="1600" dirty="0">
                <a:latin typeface="Arial Narrow" pitchFamily="34" charset="0"/>
              </a:rPr>
              <a:t> in the Australian capital, Canberra, on Thursday. Mr. </a:t>
            </a:r>
            <a:r>
              <a:rPr lang="en-US" sz="1600" dirty="0" err="1">
                <a:latin typeface="Arial Narrow" pitchFamily="34" charset="0"/>
              </a:rPr>
              <a:t>Rattenbury</a:t>
            </a:r>
            <a:r>
              <a:rPr lang="en-US" sz="1600" dirty="0">
                <a:latin typeface="Arial Narrow" pitchFamily="34" charset="0"/>
              </a:rPr>
              <a:t> (2</a:t>
            </a:r>
            <a:r>
              <a:rPr lang="en-US" sz="1600" b="1" dirty="0">
                <a:latin typeface="Arial Narrow" pitchFamily="34" charset="0"/>
              </a:rPr>
              <a:t>)  (take) </a:t>
            </a:r>
            <a:r>
              <a:rPr lang="en-US" sz="1600" dirty="0">
                <a:latin typeface="Arial Narrow" pitchFamily="34" charset="0"/>
              </a:rPr>
              <a:t>a morning jog in the Canberra suburb of Ainslie when the kangaroo (3) </a:t>
            </a:r>
            <a:r>
              <a:rPr lang="en-US" sz="1600" b="1" dirty="0">
                <a:latin typeface="Arial Narrow" pitchFamily="34" charset="0"/>
              </a:rPr>
              <a:t>(surprise) </a:t>
            </a:r>
            <a:r>
              <a:rPr lang="en-US" sz="1600" dirty="0">
                <a:latin typeface="Arial Narrow" pitchFamily="34" charset="0"/>
              </a:rPr>
              <a:t>him, and in the ensuing confrontation Mr. </a:t>
            </a:r>
            <a:r>
              <a:rPr lang="en-US" sz="1600" dirty="0" err="1">
                <a:latin typeface="Arial Narrow" pitchFamily="34" charset="0"/>
              </a:rPr>
              <a:t>Rattenbury</a:t>
            </a:r>
            <a:r>
              <a:rPr lang="en-US" sz="1600" dirty="0">
                <a:latin typeface="Arial Narrow" pitchFamily="34" charset="0"/>
              </a:rPr>
              <a:t> (4</a:t>
            </a:r>
            <a:r>
              <a:rPr lang="en-US" sz="1600" b="1" dirty="0">
                <a:latin typeface="Arial Narrow" pitchFamily="34" charset="0"/>
              </a:rPr>
              <a:t>)  (scratch) </a:t>
            </a:r>
            <a:r>
              <a:rPr lang="en-US" sz="1600" dirty="0">
                <a:latin typeface="Arial Narrow" pitchFamily="34" charset="0"/>
              </a:rPr>
              <a:t>several times on the leg.</a:t>
            </a:r>
          </a:p>
          <a:p>
            <a:r>
              <a:rPr lang="en-US" sz="1600" dirty="0">
                <a:latin typeface="Arial Narrow" pitchFamily="34" charset="0"/>
              </a:rPr>
              <a:t>By </a:t>
            </a:r>
            <a:r>
              <a:rPr lang="en-US" sz="1600" dirty="0" err="1">
                <a:latin typeface="Arial Narrow" pitchFamily="34" charset="0"/>
              </a:rPr>
              <a:t>Mr</a:t>
            </a:r>
            <a:r>
              <a:rPr lang="en-US" sz="1600" dirty="0">
                <a:latin typeface="Arial Narrow" pitchFamily="34" charset="0"/>
              </a:rPr>
              <a:t> </a:t>
            </a:r>
            <a:r>
              <a:rPr lang="en-US" sz="1600" dirty="0" err="1">
                <a:latin typeface="Arial Narrow" pitchFamily="34" charset="0"/>
              </a:rPr>
              <a:t>Rattenbury's</a:t>
            </a:r>
            <a:r>
              <a:rPr lang="en-US" sz="1600" dirty="0">
                <a:latin typeface="Arial Narrow" pitchFamily="34" charset="0"/>
              </a:rPr>
              <a:t> account, the kangaroo (5)  </a:t>
            </a:r>
            <a:r>
              <a:rPr lang="en-US" sz="1600" b="1" dirty="0">
                <a:latin typeface="Arial Narrow" pitchFamily="34" charset="0"/>
              </a:rPr>
              <a:t>(be) </a:t>
            </a:r>
            <a:r>
              <a:rPr lang="en-US" sz="1600" dirty="0">
                <a:latin typeface="Arial Narrow" pitchFamily="34" charset="0"/>
              </a:rPr>
              <a:t>an eastern grey kangaroo, which is a common species in Australia. Neither the kangaroo nor Mr. </a:t>
            </a:r>
            <a:r>
              <a:rPr lang="en-US" sz="1600" dirty="0" err="1">
                <a:latin typeface="Arial Narrow" pitchFamily="34" charset="0"/>
              </a:rPr>
              <a:t>Rattenbury</a:t>
            </a:r>
            <a:r>
              <a:rPr lang="en-US" sz="1600" dirty="0">
                <a:latin typeface="Arial Narrow" pitchFamily="34" charset="0"/>
              </a:rPr>
              <a:t> (6)  </a:t>
            </a:r>
            <a:r>
              <a:rPr lang="en-US" sz="1600" b="1" dirty="0">
                <a:latin typeface="Arial Narrow" pitchFamily="34" charset="0"/>
              </a:rPr>
              <a:t>(see) </a:t>
            </a:r>
            <a:r>
              <a:rPr lang="en-US" sz="1600" dirty="0">
                <a:latin typeface="Arial Narrow" pitchFamily="34" charset="0"/>
              </a:rPr>
              <a:t>each other until they (7)  </a:t>
            </a:r>
            <a:r>
              <a:rPr lang="en-US" sz="1600" b="1" dirty="0">
                <a:latin typeface="Arial Narrow" pitchFamily="34" charset="0"/>
              </a:rPr>
              <a:t>(be) </a:t>
            </a:r>
            <a:r>
              <a:rPr lang="en-US" sz="1600" dirty="0">
                <a:latin typeface="Arial Narrow" pitchFamily="34" charset="0"/>
              </a:rPr>
              <a:t>close, when they both (8)  </a:t>
            </a:r>
            <a:r>
              <a:rPr lang="en-US" sz="1600" b="1" dirty="0">
                <a:latin typeface="Arial Narrow" pitchFamily="34" charset="0"/>
              </a:rPr>
              <a:t>(surprise) </a:t>
            </a:r>
            <a:r>
              <a:rPr lang="en-US" sz="1600" dirty="0">
                <a:latin typeface="Arial Narrow" pitchFamily="34" charset="0"/>
              </a:rPr>
              <a:t>by each other. The kangaroo, which (9)  </a:t>
            </a:r>
            <a:r>
              <a:rPr lang="en-US" sz="1600" b="1" dirty="0">
                <a:latin typeface="Arial Narrow" pitchFamily="34" charset="0"/>
              </a:rPr>
              <a:t>(be) </a:t>
            </a:r>
            <a:r>
              <a:rPr lang="en-US" sz="1600" dirty="0">
                <a:latin typeface="Arial Narrow" pitchFamily="34" charset="0"/>
              </a:rPr>
              <a:t>behind a hedge, then (10)  </a:t>
            </a:r>
            <a:r>
              <a:rPr lang="en-US" sz="1600" b="1" dirty="0">
                <a:latin typeface="Arial Narrow" pitchFamily="34" charset="0"/>
              </a:rPr>
              <a:t>(start)</a:t>
            </a:r>
            <a:r>
              <a:rPr lang="en-US" sz="1600" dirty="0">
                <a:latin typeface="Arial Narrow" pitchFamily="34" charset="0"/>
              </a:rPr>
              <a:t> hopping around and </a:t>
            </a:r>
            <a:r>
              <a:rPr lang="en-US" sz="1600" dirty="0" err="1">
                <a:latin typeface="Arial Narrow" pitchFamily="34" charset="0"/>
              </a:rPr>
              <a:t>Rattenbury</a:t>
            </a:r>
            <a:r>
              <a:rPr lang="en-US" sz="1600" dirty="0">
                <a:latin typeface="Arial Narrow" pitchFamily="34" charset="0"/>
              </a:rPr>
              <a:t> (11)  </a:t>
            </a:r>
            <a:r>
              <a:rPr lang="en-US" sz="1600" b="1" dirty="0">
                <a:latin typeface="Arial Narrow" pitchFamily="34" charset="0"/>
              </a:rPr>
              <a:t>(duck) </a:t>
            </a:r>
            <a:r>
              <a:rPr lang="en-US" sz="1600" dirty="0">
                <a:latin typeface="Arial Narrow" pitchFamily="34" charset="0"/>
              </a:rPr>
              <a:t>for cover. The kangaroo (12) </a:t>
            </a:r>
            <a:r>
              <a:rPr lang="en-US" sz="1600" b="1" dirty="0">
                <a:latin typeface="Arial Narrow" pitchFamily="34" charset="0"/>
              </a:rPr>
              <a:t>(bounce) </a:t>
            </a:r>
            <a:r>
              <a:rPr lang="en-US" sz="1600" dirty="0">
                <a:latin typeface="Arial Narrow" pitchFamily="34" charset="0"/>
              </a:rPr>
              <a:t>on him while he </a:t>
            </a:r>
            <a:r>
              <a:rPr lang="en-US" sz="1600" dirty="0" smtClean="0">
                <a:latin typeface="Arial Narrow" pitchFamily="34" charset="0"/>
              </a:rPr>
              <a:t>was still </a:t>
            </a:r>
            <a:r>
              <a:rPr lang="en-US" sz="1600" dirty="0">
                <a:latin typeface="Arial Narrow" pitchFamily="34" charset="0"/>
              </a:rPr>
              <a:t>on the ground. He (14)  </a:t>
            </a:r>
            <a:r>
              <a:rPr lang="en-US" sz="1600" b="1" dirty="0">
                <a:latin typeface="Arial Narrow" pitchFamily="34" charset="0"/>
              </a:rPr>
              <a:t>(leave) </a:t>
            </a:r>
            <a:r>
              <a:rPr lang="en-US" sz="1600" dirty="0">
                <a:latin typeface="Arial Narrow" pitchFamily="34" charset="0"/>
              </a:rPr>
              <a:t>lying in the street while another pedestrian (15)  </a:t>
            </a:r>
            <a:r>
              <a:rPr lang="en-US" sz="1600" b="1" dirty="0">
                <a:latin typeface="Arial Narrow" pitchFamily="34" charset="0"/>
              </a:rPr>
              <a:t>(go) </a:t>
            </a:r>
            <a:r>
              <a:rPr lang="en-US" sz="1600" dirty="0">
                <a:latin typeface="Arial Narrow" pitchFamily="34" charset="0"/>
              </a:rPr>
              <a:t>to his assistance. He (16)  </a:t>
            </a:r>
            <a:r>
              <a:rPr lang="en-US" sz="1600" b="1" dirty="0">
                <a:latin typeface="Arial Narrow" pitchFamily="34" charset="0"/>
              </a:rPr>
              <a:t>(drive) </a:t>
            </a:r>
            <a:r>
              <a:rPr lang="en-US" sz="1600" dirty="0">
                <a:latin typeface="Arial Narrow" pitchFamily="34" charset="0"/>
              </a:rPr>
              <a:t>home and (17)  </a:t>
            </a:r>
            <a:r>
              <a:rPr lang="en-US" sz="1600" b="1" dirty="0">
                <a:latin typeface="Arial Narrow" pitchFamily="34" charset="0"/>
              </a:rPr>
              <a:t>(visit) </a:t>
            </a:r>
            <a:r>
              <a:rPr lang="en-US" sz="1600" dirty="0">
                <a:latin typeface="Arial Narrow" pitchFamily="34" charset="0"/>
              </a:rPr>
              <a:t>a hospital, receiving a tetanus shot. He (18)  </a:t>
            </a:r>
            <a:r>
              <a:rPr lang="en-US" sz="1600" b="1" dirty="0">
                <a:latin typeface="Arial Narrow" pitchFamily="34" charset="0"/>
              </a:rPr>
              <a:t>(attend) </a:t>
            </a:r>
            <a:r>
              <a:rPr lang="en-US" sz="1600" dirty="0">
                <a:latin typeface="Arial Narrow" pitchFamily="34" charset="0"/>
              </a:rPr>
              <a:t>parliament later that day, where his colleagues (19)  </a:t>
            </a:r>
            <a:r>
              <a:rPr lang="en-US" sz="1600" b="1" dirty="0">
                <a:latin typeface="Arial Narrow" pitchFamily="34" charset="0"/>
              </a:rPr>
              <a:t>(make) </a:t>
            </a:r>
            <a:r>
              <a:rPr lang="en-US" sz="1600" dirty="0">
                <a:latin typeface="Arial Narrow" pitchFamily="34" charset="0"/>
              </a:rPr>
              <a:t>kangaroo jokes about him.</a:t>
            </a:r>
          </a:p>
          <a:p>
            <a:r>
              <a:rPr lang="en-US" sz="1600" dirty="0">
                <a:latin typeface="Arial Narrow" pitchFamily="34" charset="0"/>
              </a:rPr>
              <a:t>There are many kangaroos living in wildlife reserves around the Australian capital, which often (20)  </a:t>
            </a:r>
            <a:r>
              <a:rPr lang="en-US" sz="1600" b="1" dirty="0">
                <a:latin typeface="Arial Narrow" pitchFamily="34" charset="0"/>
              </a:rPr>
              <a:t>(enter) </a:t>
            </a:r>
            <a:r>
              <a:rPr lang="en-US" sz="1600" dirty="0">
                <a:latin typeface="Arial Narrow" pitchFamily="34" charset="0"/>
              </a:rPr>
              <a:t>suburban areas. The attack (21) </a:t>
            </a:r>
            <a:r>
              <a:rPr lang="en-US" sz="1600" b="1" dirty="0">
                <a:latin typeface="Arial Narrow" pitchFamily="34" charset="0"/>
              </a:rPr>
              <a:t>(follow) </a:t>
            </a:r>
            <a:r>
              <a:rPr lang="en-US" sz="1600" dirty="0">
                <a:latin typeface="Arial Narrow" pitchFamily="34" charset="0"/>
              </a:rPr>
              <a:t>previous incidents in 2009 when a kangaroo (22)  </a:t>
            </a:r>
            <a:r>
              <a:rPr lang="en-US" sz="1600" b="1" dirty="0">
                <a:latin typeface="Arial Narrow" pitchFamily="34" charset="0"/>
              </a:rPr>
              <a:t>(smash) </a:t>
            </a:r>
            <a:r>
              <a:rPr lang="en-US" sz="1600" dirty="0">
                <a:latin typeface="Arial Narrow" pitchFamily="34" charset="0"/>
              </a:rPr>
              <a:t>inside a Canberra home, and in 2010 when a kangaroo (23)  </a:t>
            </a:r>
            <a:r>
              <a:rPr lang="en-US" sz="1600" b="1" dirty="0">
                <a:latin typeface="Arial Narrow" pitchFamily="34" charset="0"/>
              </a:rPr>
              <a:t>(knock) </a:t>
            </a:r>
            <a:r>
              <a:rPr lang="en-US" sz="1600" dirty="0">
                <a:latin typeface="Arial Narrow" pitchFamily="34" charset="0"/>
              </a:rPr>
              <a:t>a jogger unconscious in nearby Mount Ainslie. Kangaroo culls in the Australian capital (24)  </a:t>
            </a:r>
            <a:r>
              <a:rPr lang="en-US" sz="1600" b="1" dirty="0">
                <a:latin typeface="Arial Narrow" pitchFamily="34" charset="0"/>
              </a:rPr>
              <a:t>(hold) </a:t>
            </a:r>
            <a:r>
              <a:rPr lang="en-US" sz="1600" dirty="0">
                <a:latin typeface="Arial Narrow" pitchFamily="34" charset="0"/>
              </a:rPr>
              <a:t>annually for several years, which (25</a:t>
            </a:r>
            <a:r>
              <a:rPr lang="en-US" sz="1600" b="1" dirty="0">
                <a:latin typeface="Arial Narrow" pitchFamily="34" charset="0"/>
              </a:rPr>
              <a:t>)  (draw) </a:t>
            </a:r>
            <a:r>
              <a:rPr lang="en-US" sz="1600" dirty="0">
                <a:latin typeface="Arial Narrow" pitchFamily="34" charset="0"/>
              </a:rPr>
              <a:t>protests. Kangaroo management in Canberra (26)  </a:t>
            </a:r>
            <a:r>
              <a:rPr lang="en-US" sz="1600" b="1" dirty="0">
                <a:latin typeface="Arial Narrow" pitchFamily="34" charset="0"/>
              </a:rPr>
              <a:t>(be) </a:t>
            </a:r>
            <a:r>
              <a:rPr lang="en-US" sz="1600" dirty="0">
                <a:latin typeface="Arial Narrow" pitchFamily="34" charset="0"/>
              </a:rPr>
              <a:t>the subject of a television documentary in 2011 called Kangaroo Mob</a:t>
            </a:r>
            <a:r>
              <a:rPr lang="en-US" dirty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157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Ορθογώνιο 21"/>
          <p:cNvSpPr>
            <a:spLocks noChangeArrowheads="1"/>
          </p:cNvSpPr>
          <p:nvPr/>
        </p:nvSpPr>
        <p:spPr bwMode="auto">
          <a:xfrm>
            <a:off x="1476375" y="836613"/>
            <a:ext cx="7056438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entury Gothic" pitchFamily="34" charset="0"/>
              </a:rPr>
              <a:t>There __ (1-BE) now 24 colleges inspired by the Barefoot model in India. Since 2004, Roy __ (2-BRING) women from 15 African nations as well as Bhutan, </a:t>
            </a:r>
            <a:r>
              <a:rPr lang="en-US">
                <a:latin typeface="Century Gothic" pitchFamily="34" charset="0"/>
                <a:hlinkClick r:id="rId2"/>
              </a:rPr>
              <a:t>Afghanistan</a:t>
            </a:r>
            <a:r>
              <a:rPr lang="en-US">
                <a:latin typeface="Century Gothic" pitchFamily="34" charset="0"/>
              </a:rPr>
              <a:t> and Bolivia to train at the camp as solar engineers. He __ (3-HOPE) soon to bring women from </a:t>
            </a:r>
            <a:r>
              <a:rPr lang="en-US">
                <a:latin typeface="Century Gothic" pitchFamily="34" charset="0"/>
                <a:hlinkClick r:id="rId3"/>
              </a:rPr>
              <a:t>Palestine</a:t>
            </a:r>
            <a:r>
              <a:rPr lang="en-US">
                <a:latin typeface="Century Gothic" pitchFamily="34" charset="0"/>
              </a:rPr>
              <a:t>. The college ___ (4-SAY) to ___ (5-TRAIN)15,000 women in skills including solar engineering, healthcare, water testing and social activism, and that as a result, around 500,000 people ___ (6-PROVIDE) with basic services such as healthcare, drinking water and education. On the Barefoot campus you can meet women who, only six months earlier, __ (7-BE) day labourers and ___ (8-PRACTISE) now dentistry, women who formed a collective to manufacture solar ovens, illiterate farmers now overseeing engineering projects, and girls who ___ (9-ATTEND)  Barefoot night school because they work in the fields during the day when state schools are open. Roy estimates that, in India, the Barefoot solar-electrification programme ___ (10-SAVE) two million litres of kerosene every year.</a:t>
            </a:r>
            <a:endParaRPr lang="el-GR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/>
          <p:cNvGraphicFramePr>
            <a:graphicFrameLocks noGrp="1"/>
          </p:cNvGraphicFramePr>
          <p:nvPr/>
        </p:nvGraphicFramePr>
        <p:xfrm>
          <a:off x="1368425" y="1484313"/>
          <a:ext cx="6768752" cy="4604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0546"/>
                <a:gridCol w="1924103"/>
                <a:gridCol w="1924103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FUNCTION</a:t>
                      </a:r>
                      <a:endParaRPr lang="el-GR" sz="20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KEYWORD</a:t>
                      </a:r>
                      <a:endParaRPr lang="el-GR" sz="20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TENSE</a:t>
                      </a:r>
                      <a:endParaRPr lang="el-GR" sz="20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Time-independent fact/ habit      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Usually, often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Simple Present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Ongoing action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At present, currently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Present Progressive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Specific point/duration in the past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 1968, last …,</a:t>
                      </a:r>
                      <a:endParaRPr lang="el-GR" sz="1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… ago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Simple Past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Past event with present consequences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Since 1968</a:t>
                      </a:r>
                      <a:endParaRPr lang="el-GR" sz="1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For 20 years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Present Perfect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past event interrupted by another 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While  1, 2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Past Continuous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Past event before another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 when 2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Past Perfect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Prediction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Future (will)</a:t>
                      </a:r>
                      <a:endParaRPr lang="el-GR" sz="18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6423" name="Rectangle 1"/>
          <p:cNvSpPr>
            <a:spLocks noChangeArrowheads="1"/>
          </p:cNvSpPr>
          <p:nvPr/>
        </p:nvSpPr>
        <p:spPr bwMode="auto">
          <a:xfrm>
            <a:off x="1547813" y="628650"/>
            <a:ext cx="640873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3200" b="1">
                <a:latin typeface="Arial Narrow" pitchFamily="34" charset="0"/>
                <a:ea typeface="Calibri" pitchFamily="34" charset="0"/>
                <a:cs typeface="Times New Roman" pitchFamily="18" charset="0"/>
              </a:rPr>
              <a:t>Basic verb forms</a:t>
            </a:r>
            <a:endParaRPr lang="en-US" sz="32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Ορθογώνιο 21"/>
          <p:cNvSpPr>
            <a:spLocks noChangeArrowheads="1"/>
          </p:cNvSpPr>
          <p:nvPr/>
        </p:nvSpPr>
        <p:spPr bwMode="auto">
          <a:xfrm>
            <a:off x="1476375" y="836613"/>
            <a:ext cx="7056438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entury Gothic" pitchFamily="34" charset="0"/>
              </a:rPr>
              <a:t>There </a:t>
            </a:r>
            <a:r>
              <a:rPr lang="en-US" b="1">
                <a:latin typeface="Century Gothic" pitchFamily="34" charset="0"/>
              </a:rPr>
              <a:t>are</a:t>
            </a:r>
            <a:r>
              <a:rPr lang="en-US">
                <a:latin typeface="Century Gothic" pitchFamily="34" charset="0"/>
              </a:rPr>
              <a:t> now 24 colleges inspired by the Barefoot model in India. Since 2004, Roy </a:t>
            </a:r>
            <a:r>
              <a:rPr lang="en-US" b="1">
                <a:latin typeface="Century Gothic" pitchFamily="34" charset="0"/>
              </a:rPr>
              <a:t>has brought </a:t>
            </a:r>
            <a:r>
              <a:rPr lang="en-US">
                <a:latin typeface="Century Gothic" pitchFamily="34" charset="0"/>
              </a:rPr>
              <a:t>women from 15 African nations as well as Bhutan, </a:t>
            </a:r>
            <a:r>
              <a:rPr lang="en-US">
                <a:latin typeface="Century Gothic" pitchFamily="34" charset="0"/>
                <a:hlinkClick r:id="rId2"/>
              </a:rPr>
              <a:t>Afghanistan</a:t>
            </a:r>
            <a:r>
              <a:rPr lang="en-US">
                <a:latin typeface="Century Gothic" pitchFamily="34" charset="0"/>
              </a:rPr>
              <a:t> and Bolivia to train at the camp as solar engineers. He </a:t>
            </a:r>
            <a:r>
              <a:rPr lang="en-US" b="1">
                <a:latin typeface="Century Gothic" pitchFamily="34" charset="0"/>
              </a:rPr>
              <a:t>hopes</a:t>
            </a:r>
            <a:r>
              <a:rPr lang="en-US">
                <a:latin typeface="Century Gothic" pitchFamily="34" charset="0"/>
              </a:rPr>
              <a:t> soon to bring women from </a:t>
            </a:r>
            <a:r>
              <a:rPr lang="en-US">
                <a:latin typeface="Century Gothic" pitchFamily="34" charset="0"/>
                <a:hlinkClick r:id="rId3"/>
              </a:rPr>
              <a:t>Palestine</a:t>
            </a:r>
            <a:r>
              <a:rPr lang="en-US">
                <a:latin typeface="Century Gothic" pitchFamily="34" charset="0"/>
              </a:rPr>
              <a:t>. The college </a:t>
            </a:r>
            <a:r>
              <a:rPr lang="en-US" b="1">
                <a:latin typeface="Century Gothic" pitchFamily="34" charset="0"/>
              </a:rPr>
              <a:t>is said</a:t>
            </a:r>
            <a:r>
              <a:rPr lang="en-US">
                <a:latin typeface="Century Gothic" pitchFamily="34" charset="0"/>
              </a:rPr>
              <a:t> to </a:t>
            </a:r>
            <a:r>
              <a:rPr lang="en-US" b="1">
                <a:latin typeface="Century Gothic" pitchFamily="34" charset="0"/>
              </a:rPr>
              <a:t>have trained </a:t>
            </a:r>
            <a:r>
              <a:rPr lang="en-US">
                <a:latin typeface="Century Gothic" pitchFamily="34" charset="0"/>
              </a:rPr>
              <a:t>15,000 women in skills including solar engineering, healthcare, water testing and social activism, and that as a result, around 500,000 people </a:t>
            </a:r>
            <a:r>
              <a:rPr lang="en-US" b="1">
                <a:latin typeface="Century Gothic" pitchFamily="34" charset="0"/>
              </a:rPr>
              <a:t>have been provided </a:t>
            </a:r>
            <a:r>
              <a:rPr lang="en-US">
                <a:latin typeface="Century Gothic" pitchFamily="34" charset="0"/>
              </a:rPr>
              <a:t>with basic services such as healthcare, drinking water and education. On the Barefoot campus you can meet women who, only six months earlier, </a:t>
            </a:r>
            <a:r>
              <a:rPr lang="en-US" b="1">
                <a:latin typeface="Century Gothic" pitchFamily="34" charset="0"/>
              </a:rPr>
              <a:t>were</a:t>
            </a:r>
            <a:r>
              <a:rPr lang="en-US">
                <a:latin typeface="Century Gothic" pitchFamily="34" charset="0"/>
              </a:rPr>
              <a:t> day labourers and </a:t>
            </a:r>
            <a:r>
              <a:rPr lang="en-US" b="1">
                <a:latin typeface="Century Gothic" pitchFamily="34" charset="0"/>
              </a:rPr>
              <a:t>are</a:t>
            </a:r>
            <a:r>
              <a:rPr lang="en-US">
                <a:latin typeface="Century Gothic" pitchFamily="34" charset="0"/>
              </a:rPr>
              <a:t> now </a:t>
            </a:r>
            <a:r>
              <a:rPr lang="en-US" b="1">
                <a:latin typeface="Century Gothic" pitchFamily="34" charset="0"/>
              </a:rPr>
              <a:t>practising</a:t>
            </a:r>
            <a:r>
              <a:rPr lang="en-US">
                <a:latin typeface="Century Gothic" pitchFamily="34" charset="0"/>
              </a:rPr>
              <a:t> dentistry, women who formed a collective to manufacture solar ovens, illiterate farmers now overseeing engineering projects, and girls who </a:t>
            </a:r>
            <a:r>
              <a:rPr lang="en-US" b="1">
                <a:latin typeface="Century Gothic" pitchFamily="34" charset="0"/>
              </a:rPr>
              <a:t>attend</a:t>
            </a:r>
            <a:r>
              <a:rPr lang="en-US">
                <a:latin typeface="Century Gothic" pitchFamily="34" charset="0"/>
              </a:rPr>
              <a:t> Barefoot night school because they work in the fields during the day when state schools are open. Roy estimates that, in India, the Barefoot solar-electrification programme </a:t>
            </a:r>
            <a:r>
              <a:rPr lang="en-US" b="1">
                <a:latin typeface="Century Gothic" pitchFamily="34" charset="0"/>
              </a:rPr>
              <a:t>saves</a:t>
            </a:r>
            <a:r>
              <a:rPr lang="en-US">
                <a:latin typeface="Century Gothic" pitchFamily="34" charset="0"/>
              </a:rPr>
              <a:t> two million litres of kerosene every year.</a:t>
            </a:r>
            <a:endParaRPr lang="el-GR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Ορθογώνιο 1"/>
          <p:cNvSpPr>
            <a:spLocks noChangeArrowheads="1"/>
          </p:cNvSpPr>
          <p:nvPr/>
        </p:nvSpPr>
        <p:spPr bwMode="auto">
          <a:xfrm>
            <a:off x="1476375" y="1052513"/>
            <a:ext cx="6624638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b="1">
                <a:latin typeface="Century Gothic" pitchFamily="34" charset="0"/>
              </a:rPr>
              <a:t>PASSIVE VOICE</a:t>
            </a:r>
          </a:p>
          <a:p>
            <a:endParaRPr lang="en-GB" sz="2400" b="1">
              <a:latin typeface="Century Gothic" pitchFamily="34" charset="0"/>
            </a:endParaRPr>
          </a:p>
          <a:p>
            <a:r>
              <a:rPr lang="en-GB" sz="2400" b="1">
                <a:latin typeface="Century Gothic" pitchFamily="34" charset="0"/>
              </a:rPr>
              <a:t>Insignificant subject:</a:t>
            </a:r>
            <a:endParaRPr lang="el-GR" sz="2400">
              <a:latin typeface="Century Gothic" pitchFamily="34" charset="0"/>
            </a:endParaRPr>
          </a:p>
          <a:p>
            <a:r>
              <a:rPr lang="en-GB" sz="2400" u="sng">
                <a:latin typeface="Century Gothic" pitchFamily="34" charset="0"/>
              </a:rPr>
              <a:t>Unknown or dispersed subject</a:t>
            </a:r>
            <a:r>
              <a:rPr lang="en-GB" sz="2400">
                <a:latin typeface="Century Gothic" pitchFamily="34" charset="0"/>
              </a:rPr>
              <a:t>:</a:t>
            </a:r>
            <a:endParaRPr lang="el-GR" sz="2400">
              <a:latin typeface="Century Gothic" pitchFamily="34" charset="0"/>
            </a:endParaRPr>
          </a:p>
          <a:p>
            <a:r>
              <a:rPr lang="en-GB" sz="2400">
                <a:latin typeface="Century Gothic" pitchFamily="34" charset="0"/>
              </a:rPr>
              <a:t>Active: </a:t>
            </a:r>
            <a:r>
              <a:rPr lang="en-GB" sz="2400" i="1">
                <a:latin typeface="Century Gothic" pitchFamily="34" charset="0"/>
              </a:rPr>
              <a:t>They claim he is dishonest.</a:t>
            </a:r>
            <a:endParaRPr lang="el-GR" sz="2400">
              <a:latin typeface="Century Gothic" pitchFamily="34" charset="0"/>
            </a:endParaRPr>
          </a:p>
          <a:p>
            <a:r>
              <a:rPr lang="en-GB" sz="2400">
                <a:latin typeface="Century Gothic" pitchFamily="34" charset="0"/>
              </a:rPr>
              <a:t>Passive: </a:t>
            </a:r>
            <a:r>
              <a:rPr lang="en-GB" sz="2400" i="1">
                <a:latin typeface="Century Gothic" pitchFamily="34" charset="0"/>
              </a:rPr>
              <a:t>He is claimed to be dishonest.</a:t>
            </a:r>
            <a:endParaRPr lang="el-GR" sz="2400">
              <a:latin typeface="Century Gothic" pitchFamily="34" charset="0"/>
            </a:endParaRPr>
          </a:p>
          <a:p>
            <a:r>
              <a:rPr lang="en-GB" sz="2400">
                <a:latin typeface="Century Gothic" pitchFamily="34" charset="0"/>
              </a:rPr>
              <a:t>Active: </a:t>
            </a:r>
            <a:r>
              <a:rPr lang="en-GB" sz="2400" i="1">
                <a:latin typeface="Century Gothic" pitchFamily="34" charset="0"/>
              </a:rPr>
              <a:t>Somebody said that the Archbishop is seriously ill.</a:t>
            </a:r>
            <a:endParaRPr lang="el-GR" sz="2400">
              <a:latin typeface="Century Gothic" pitchFamily="34" charset="0"/>
            </a:endParaRPr>
          </a:p>
          <a:p>
            <a:r>
              <a:rPr lang="en-GB" sz="2400">
                <a:latin typeface="Century Gothic" pitchFamily="34" charset="0"/>
              </a:rPr>
              <a:t>Passive: </a:t>
            </a:r>
            <a:r>
              <a:rPr lang="en-GB" sz="2400" i="1">
                <a:latin typeface="Century Gothic" pitchFamily="34" charset="0"/>
              </a:rPr>
              <a:t>The Archbishop is said to be seriously ill.</a:t>
            </a:r>
            <a:endParaRPr lang="el-GR" sz="2400">
              <a:latin typeface="Century Gothic" pitchFamily="34" charset="0"/>
            </a:endParaRPr>
          </a:p>
          <a:p>
            <a:r>
              <a:rPr lang="en-GB" sz="2400" u="sng">
                <a:latin typeface="Century Gothic" pitchFamily="34" charset="0"/>
              </a:rPr>
              <a:t>Predictable subject</a:t>
            </a:r>
            <a:endParaRPr lang="el-GR" sz="2400">
              <a:latin typeface="Century Gothic" pitchFamily="34" charset="0"/>
            </a:endParaRPr>
          </a:p>
          <a:p>
            <a:r>
              <a:rPr lang="en-GB" sz="2400">
                <a:latin typeface="Century Gothic" pitchFamily="34" charset="0"/>
              </a:rPr>
              <a:t>Active: </a:t>
            </a:r>
            <a:r>
              <a:rPr lang="en-GB" sz="2400" i="1">
                <a:latin typeface="Century Gothic" pitchFamily="34" charset="0"/>
              </a:rPr>
              <a:t>The postman has delivered the post.</a:t>
            </a:r>
            <a:endParaRPr lang="el-GR" sz="2400">
              <a:latin typeface="Century Gothic" pitchFamily="34" charset="0"/>
            </a:endParaRPr>
          </a:p>
          <a:p>
            <a:r>
              <a:rPr lang="en-GB" sz="2400">
                <a:latin typeface="Century Gothic" pitchFamily="34" charset="0"/>
              </a:rPr>
              <a:t>Passive: </a:t>
            </a:r>
            <a:r>
              <a:rPr lang="en-GB" sz="2400" i="1">
                <a:latin typeface="Century Gothic" pitchFamily="34" charset="0"/>
              </a:rPr>
              <a:t>The post has been delivered.</a:t>
            </a:r>
            <a:endParaRPr lang="el-GR" sz="240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Ορθογώνιο 1"/>
          <p:cNvSpPr>
            <a:spLocks noChangeArrowheads="1"/>
          </p:cNvSpPr>
          <p:nvPr/>
        </p:nvSpPr>
        <p:spPr bwMode="auto">
          <a:xfrm>
            <a:off x="1258888" y="908050"/>
            <a:ext cx="7200900" cy="554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latin typeface="Century Gothic" pitchFamily="34" charset="0"/>
              </a:rPr>
              <a:t>Text cohesion:</a:t>
            </a:r>
            <a:endParaRPr lang="el-GR" sz="2400">
              <a:latin typeface="Century Gothic" pitchFamily="34" charset="0"/>
            </a:endParaRPr>
          </a:p>
          <a:p>
            <a:r>
              <a:rPr lang="en-GB" sz="2400">
                <a:latin typeface="Century Gothic" pitchFamily="34" charset="0"/>
              </a:rPr>
              <a:t>Active: </a:t>
            </a:r>
            <a:r>
              <a:rPr lang="en-GB" sz="2400" i="1">
                <a:latin typeface="Century Gothic" pitchFamily="34" charset="0"/>
              </a:rPr>
              <a:t>Amartya Sen is a representative of welfare economics. They have awarded him the Nobel Prize in Economics.</a:t>
            </a:r>
            <a:endParaRPr lang="el-GR" sz="2400">
              <a:latin typeface="Century Gothic" pitchFamily="34" charset="0"/>
            </a:endParaRPr>
          </a:p>
          <a:p>
            <a:r>
              <a:rPr lang="en-GB" sz="2400">
                <a:latin typeface="Century Gothic" pitchFamily="34" charset="0"/>
              </a:rPr>
              <a:t>Passive: </a:t>
            </a:r>
            <a:r>
              <a:rPr lang="en-GB" sz="2400" i="1">
                <a:latin typeface="Century Gothic" pitchFamily="34" charset="0"/>
              </a:rPr>
              <a:t>Amartya Sen is a representative of welfare economics. He has been awarded  the Nobel Prize in Economics.</a:t>
            </a:r>
            <a:endParaRPr lang="el-GR" sz="2400">
              <a:latin typeface="Century Gothic" pitchFamily="34" charset="0"/>
            </a:endParaRPr>
          </a:p>
          <a:p>
            <a:r>
              <a:rPr lang="en-GB" sz="2400" b="1">
                <a:latin typeface="Century Gothic" pitchFamily="34" charset="0"/>
              </a:rPr>
              <a:t>Formal register:</a:t>
            </a:r>
            <a:endParaRPr lang="el-GR" sz="2400">
              <a:latin typeface="Century Gothic" pitchFamily="34" charset="0"/>
            </a:endParaRPr>
          </a:p>
          <a:p>
            <a:r>
              <a:rPr lang="en-GB" sz="2400">
                <a:latin typeface="Century Gothic" pitchFamily="34" charset="0"/>
              </a:rPr>
              <a:t>Active: </a:t>
            </a:r>
            <a:r>
              <a:rPr lang="en-GB" sz="2400" i="1">
                <a:latin typeface="Century Gothic" pitchFamily="34" charset="0"/>
              </a:rPr>
              <a:t>We request that you do not smoke.</a:t>
            </a:r>
            <a:endParaRPr lang="el-GR" sz="2400">
              <a:latin typeface="Century Gothic" pitchFamily="34" charset="0"/>
            </a:endParaRPr>
          </a:p>
          <a:p>
            <a:r>
              <a:rPr lang="en-GB" sz="2400">
                <a:latin typeface="Century Gothic" pitchFamily="34" charset="0"/>
              </a:rPr>
              <a:t>Passive: </a:t>
            </a:r>
            <a:r>
              <a:rPr lang="en-GB" sz="2400" i="1">
                <a:latin typeface="Century Gothic" pitchFamily="34" charset="0"/>
              </a:rPr>
              <a:t>It is requested that you do not smoke.</a:t>
            </a:r>
            <a:endParaRPr lang="el-GR" sz="2400">
              <a:latin typeface="Century Gothic" pitchFamily="34" charset="0"/>
            </a:endParaRPr>
          </a:p>
          <a:p>
            <a:r>
              <a:rPr lang="en-GB" sz="2400" b="1">
                <a:latin typeface="Century Gothic" pitchFamily="34" charset="0"/>
              </a:rPr>
              <a:t>Authorial modesty:</a:t>
            </a:r>
            <a:endParaRPr lang="el-GR" sz="2400">
              <a:latin typeface="Century Gothic" pitchFamily="34" charset="0"/>
            </a:endParaRPr>
          </a:p>
          <a:p>
            <a:r>
              <a:rPr lang="en-GB" sz="2400">
                <a:latin typeface="Century Gothic" pitchFamily="34" charset="0"/>
              </a:rPr>
              <a:t>Active: </a:t>
            </a:r>
            <a:r>
              <a:rPr lang="en-GB" sz="2400" i="1">
                <a:latin typeface="Century Gothic" pitchFamily="34" charset="0"/>
              </a:rPr>
              <a:t>I believe that the quantitative methods are inadequate in this case.</a:t>
            </a:r>
            <a:endParaRPr lang="el-GR" sz="2400">
              <a:latin typeface="Century Gothic" pitchFamily="34" charset="0"/>
            </a:endParaRPr>
          </a:p>
          <a:p>
            <a:r>
              <a:rPr lang="en-GB" sz="2400">
                <a:latin typeface="Century Gothic" pitchFamily="34" charset="0"/>
              </a:rPr>
              <a:t>Passive: </a:t>
            </a:r>
            <a:r>
              <a:rPr lang="en-GB" sz="2400" i="1">
                <a:latin typeface="Century Gothic" pitchFamily="34" charset="0"/>
              </a:rPr>
              <a:t>It is believed that ….</a:t>
            </a:r>
            <a:endParaRPr lang="el-GR" sz="2400">
              <a:latin typeface="Century Gothic" pitchFamily="34" charset="0"/>
            </a:endParaRPr>
          </a:p>
          <a:p>
            <a:r>
              <a:rPr lang="el-GR">
                <a:latin typeface="Century Gothic" pitchFamily="34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Ορθογώνιο 1"/>
          <p:cNvSpPr>
            <a:spLocks noChangeArrowheads="1"/>
          </p:cNvSpPr>
          <p:nvPr/>
        </p:nvSpPr>
        <p:spPr bwMode="auto">
          <a:xfrm>
            <a:off x="1763713" y="765175"/>
            <a:ext cx="6337300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 b="1">
              <a:solidFill>
                <a:srgbClr val="C00000"/>
              </a:solidFill>
              <a:latin typeface="Arial Narrow" pitchFamily="34" charset="0"/>
            </a:endParaRPr>
          </a:p>
          <a:p>
            <a:r>
              <a:rPr lang="en-US" sz="2800" b="1">
                <a:solidFill>
                  <a:srgbClr val="C00000"/>
                </a:solidFill>
                <a:latin typeface="Arial Narrow" pitchFamily="34" charset="0"/>
              </a:rPr>
              <a:t>Passive for cohesion</a:t>
            </a:r>
          </a:p>
          <a:p>
            <a:endParaRPr lang="en-US" sz="2000" b="1">
              <a:solidFill>
                <a:srgbClr val="C00000"/>
              </a:solidFill>
              <a:latin typeface="Arial Narrow" pitchFamily="34" charset="0"/>
            </a:endParaRPr>
          </a:p>
          <a:p>
            <a:r>
              <a:rPr lang="en-US" sz="2000" b="1">
                <a:solidFill>
                  <a:srgbClr val="C00000"/>
                </a:solidFill>
                <a:latin typeface="Arial Narrow" pitchFamily="34" charset="0"/>
              </a:rPr>
              <a:t>The Social Work and Research Centre </a:t>
            </a:r>
            <a:r>
              <a:rPr lang="en-US" sz="2000">
                <a:latin typeface="Arial Narrow" pitchFamily="34" charset="0"/>
              </a:rPr>
              <a:t>("SWRC"), widely known as the Barefoot College is a voluntary organization working in the fields of education, skill development, health, drinking water, women empowerment and electrification through solar power for the upliftment of rural people, </a:t>
            </a:r>
            <a:r>
              <a:rPr lang="en-US" sz="2000" baseline="30000">
                <a:latin typeface="Arial Narrow" pitchFamily="34" charset="0"/>
                <a:hlinkClick r:id="rId2"/>
              </a:rPr>
              <a:t>[2]</a:t>
            </a:r>
            <a:r>
              <a:rPr lang="en-US" sz="2000">
                <a:latin typeface="Arial Narrow" pitchFamily="34" charset="0"/>
              </a:rPr>
              <a:t> </a:t>
            </a:r>
            <a:r>
              <a:rPr lang="en-US" sz="2000" b="1">
                <a:solidFill>
                  <a:srgbClr val="C00000"/>
                </a:solidFill>
                <a:latin typeface="Arial Narrow" pitchFamily="34" charset="0"/>
              </a:rPr>
              <a:t>which</a:t>
            </a:r>
            <a:r>
              <a:rPr lang="en-US" sz="2000">
                <a:latin typeface="Arial Narrow" pitchFamily="34" charset="0"/>
              </a:rPr>
              <a:t> ___ (1-FOUND) by </a:t>
            </a:r>
            <a:r>
              <a:rPr lang="en-US" sz="2000">
                <a:latin typeface="Arial Narrow" pitchFamily="34" charset="0"/>
                <a:hlinkClick r:id="rId3" tooltip="Bunker Roy"/>
              </a:rPr>
              <a:t>Bunker Roy</a:t>
            </a:r>
            <a:r>
              <a:rPr lang="en-US" sz="2000">
                <a:latin typeface="Arial Narrow" pitchFamily="34" charset="0"/>
              </a:rPr>
              <a:t> in 1972. </a:t>
            </a:r>
            <a:r>
              <a:rPr lang="en-US" sz="2000" b="1">
                <a:solidFill>
                  <a:srgbClr val="C00000"/>
                </a:solidFill>
                <a:latin typeface="Arial Narrow" pitchFamily="34" charset="0"/>
              </a:rPr>
              <a:t>It</a:t>
            </a:r>
            <a:r>
              <a:rPr lang="en-US" sz="2000">
                <a:latin typeface="Arial Narrow" pitchFamily="34" charset="0"/>
              </a:rPr>
              <a:t> ____ (2-REGISTER) under Friends of Tilonia Inc.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Ορθογώνιο 1"/>
          <p:cNvSpPr>
            <a:spLocks noChangeArrowheads="1"/>
          </p:cNvSpPr>
          <p:nvPr/>
        </p:nvSpPr>
        <p:spPr bwMode="auto">
          <a:xfrm>
            <a:off x="1763713" y="765175"/>
            <a:ext cx="6337300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 b="1">
              <a:solidFill>
                <a:srgbClr val="C00000"/>
              </a:solidFill>
              <a:latin typeface="Arial Narrow" pitchFamily="34" charset="0"/>
            </a:endParaRPr>
          </a:p>
          <a:p>
            <a:r>
              <a:rPr lang="en-US" sz="2800" b="1">
                <a:solidFill>
                  <a:srgbClr val="C00000"/>
                </a:solidFill>
                <a:latin typeface="Arial Narrow" pitchFamily="34" charset="0"/>
              </a:rPr>
              <a:t>Passive for cohesion</a:t>
            </a:r>
          </a:p>
          <a:p>
            <a:endParaRPr lang="en-US" sz="2000" b="1">
              <a:solidFill>
                <a:srgbClr val="C00000"/>
              </a:solidFill>
              <a:latin typeface="Arial Narrow" pitchFamily="34" charset="0"/>
            </a:endParaRPr>
          </a:p>
          <a:p>
            <a:r>
              <a:rPr lang="en-US" sz="2000" b="1">
                <a:solidFill>
                  <a:srgbClr val="C00000"/>
                </a:solidFill>
                <a:latin typeface="Arial Narrow" pitchFamily="34" charset="0"/>
              </a:rPr>
              <a:t>The Social Work and Research Centre </a:t>
            </a:r>
            <a:r>
              <a:rPr lang="en-US" sz="2000">
                <a:latin typeface="Arial Narrow" pitchFamily="34" charset="0"/>
              </a:rPr>
              <a:t>("SWRC"), widely known as the Barefoot College is a voluntary organization working in the fields of education, skill development, health, drinking water, women empowerment and electrification through solar power for the upliftment of rural people, </a:t>
            </a:r>
            <a:r>
              <a:rPr lang="en-US" sz="2000" baseline="30000">
                <a:latin typeface="Arial Narrow" pitchFamily="34" charset="0"/>
                <a:hlinkClick r:id="rId2"/>
              </a:rPr>
              <a:t>[2]</a:t>
            </a:r>
            <a:r>
              <a:rPr lang="en-US" sz="2000">
                <a:latin typeface="Arial Narrow" pitchFamily="34" charset="0"/>
              </a:rPr>
              <a:t> </a:t>
            </a:r>
            <a:r>
              <a:rPr lang="en-US" sz="2000" b="1">
                <a:solidFill>
                  <a:srgbClr val="C00000"/>
                </a:solidFill>
                <a:latin typeface="Arial Narrow" pitchFamily="34" charset="0"/>
              </a:rPr>
              <a:t>which</a:t>
            </a:r>
            <a:r>
              <a:rPr lang="en-US" sz="2000">
                <a:latin typeface="Arial Narrow" pitchFamily="34" charset="0"/>
              </a:rPr>
              <a:t> was founded by </a:t>
            </a:r>
            <a:r>
              <a:rPr lang="en-US" sz="2000">
                <a:latin typeface="Arial Narrow" pitchFamily="34" charset="0"/>
                <a:hlinkClick r:id="rId3" tooltip="Bunker Roy"/>
              </a:rPr>
              <a:t>Bunker Roy</a:t>
            </a:r>
            <a:r>
              <a:rPr lang="en-US" sz="2000">
                <a:latin typeface="Arial Narrow" pitchFamily="34" charset="0"/>
              </a:rPr>
              <a:t> in 1972. </a:t>
            </a:r>
            <a:r>
              <a:rPr lang="en-US" sz="2000" b="1">
                <a:solidFill>
                  <a:srgbClr val="C00000"/>
                </a:solidFill>
                <a:latin typeface="Arial Narrow" pitchFamily="34" charset="0"/>
              </a:rPr>
              <a:t>It</a:t>
            </a:r>
            <a:r>
              <a:rPr lang="en-US" sz="2000">
                <a:latin typeface="Arial Narrow" pitchFamily="34" charset="0"/>
              </a:rPr>
              <a:t> is registered under Friends of Tilonia Inc.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763713" y="765175"/>
            <a:ext cx="6337300" cy="50784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rgbClr val="C00000"/>
              </a:solidFill>
              <a:latin typeface="Arial Narrow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C00000"/>
                </a:solidFill>
                <a:latin typeface="Arial Narrow" pitchFamily="34" charset="0"/>
                <a:cs typeface="+mn-cs"/>
              </a:rPr>
              <a:t>Signs that you need the Passive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C00000"/>
              </a:solidFill>
              <a:latin typeface="Arial Narrow" pitchFamily="34" charset="0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800" b="1" dirty="0">
                <a:solidFill>
                  <a:srgbClr val="C00000"/>
                </a:solidFill>
                <a:latin typeface="Arial Narrow" pitchFamily="34" charset="0"/>
                <a:cs typeface="+mn-cs"/>
              </a:rPr>
              <a:t>Syntax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C00000"/>
                </a:solidFill>
                <a:latin typeface="Arial Narrow" pitchFamily="34" charset="0"/>
                <a:cs typeface="+mn-cs"/>
              </a:rPr>
              <a:t>Your verb needs an object but doesn’t have one.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 startAt="2"/>
              <a:defRPr/>
            </a:pPr>
            <a:r>
              <a:rPr lang="en-US" sz="2800" b="1" dirty="0">
                <a:solidFill>
                  <a:srgbClr val="C00000"/>
                </a:solidFill>
                <a:latin typeface="Arial Narrow" pitchFamily="34" charset="0"/>
                <a:cs typeface="+mn-cs"/>
              </a:rPr>
              <a:t>Meaning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C00000"/>
                </a:solidFill>
                <a:latin typeface="Arial Narrow" pitchFamily="34" charset="0"/>
                <a:cs typeface="+mn-cs"/>
              </a:rPr>
              <a:t>Your verb needs a human subject but its subject is abstract/ inanimate</a:t>
            </a:r>
            <a:endParaRPr lang="en-US" sz="2000" b="1" dirty="0">
              <a:solidFill>
                <a:srgbClr val="C00000"/>
              </a:solidFill>
              <a:latin typeface="Arial Narrow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Arial Narrow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Arial Narrow" pitchFamily="34" charset="0"/>
                <a:cs typeface="+mn-cs"/>
              </a:rPr>
              <a:t>History ___ (consider) boring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Arial Narrow" pitchFamily="34" charset="0"/>
                <a:cs typeface="+mn-cs"/>
              </a:rPr>
              <a:t>Consider X (to be) 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Arial Narrow" pitchFamily="34" charset="0"/>
                <a:cs typeface="+mn-cs"/>
              </a:rPr>
              <a:t>Consider =</a:t>
            </a:r>
            <a:r>
              <a:rPr lang="el-GR" sz="2000" b="1" dirty="0">
                <a:latin typeface="Arial Narrow" pitchFamily="34" charset="0"/>
                <a:cs typeface="+mn-cs"/>
              </a:rPr>
              <a:t> θεωρώ</a:t>
            </a:r>
            <a:endParaRPr lang="en-US" sz="2000" b="1" dirty="0">
              <a:latin typeface="Arial Narrow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150</TotalTime>
  <Words>2498</Words>
  <Application>Microsoft Office PowerPoint</Application>
  <PresentationFormat>Προβολή στην οθόνη (4:3)</PresentationFormat>
  <Paragraphs>183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Austin</vt:lpstr>
      <vt:lpstr>VERB FORMS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 FORMS</dc:title>
  <dc:creator>PC</dc:creator>
  <cp:lastModifiedBy>PC</cp:lastModifiedBy>
  <cp:revision>16</cp:revision>
  <dcterms:created xsi:type="dcterms:W3CDTF">2012-12-11T09:51:08Z</dcterms:created>
  <dcterms:modified xsi:type="dcterms:W3CDTF">2014-07-18T17:52:51Z</dcterms:modified>
</cp:coreProperties>
</file>